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7" r:id="rId2"/>
    <p:sldId id="293" r:id="rId3"/>
    <p:sldId id="298" r:id="rId4"/>
    <p:sldId id="310" r:id="rId5"/>
    <p:sldId id="312" r:id="rId6"/>
    <p:sldId id="313" r:id="rId7"/>
    <p:sldId id="322" r:id="rId8"/>
    <p:sldId id="337" r:id="rId9"/>
    <p:sldId id="319" r:id="rId10"/>
    <p:sldId id="321" r:id="rId11"/>
    <p:sldId id="316" r:id="rId12"/>
    <p:sldId id="338" r:id="rId13"/>
    <p:sldId id="317" r:id="rId14"/>
    <p:sldId id="327" r:id="rId15"/>
    <p:sldId id="330" r:id="rId16"/>
    <p:sldId id="329" r:id="rId17"/>
    <p:sldId id="339" r:id="rId18"/>
    <p:sldId id="324" r:id="rId19"/>
    <p:sldId id="323" r:id="rId20"/>
    <p:sldId id="334" r:id="rId21"/>
    <p:sldId id="331" r:id="rId22"/>
    <p:sldId id="335" r:id="rId23"/>
    <p:sldId id="333" r:id="rId24"/>
    <p:sldId id="33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5344" autoAdjust="0"/>
  </p:normalViewPr>
  <p:slideViewPr>
    <p:cSldViewPr snapToGrid="0">
      <p:cViewPr varScale="1">
        <p:scale>
          <a:sx n="66" d="100"/>
          <a:sy n="66" d="100"/>
        </p:scale>
        <p:origin x="87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2B30-07C7-4234-A7A4-295614792D66}" type="datetimeFigureOut">
              <a:rPr lang="nl-NL" smtClean="0"/>
              <a:t>22-11-2017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8689-C8B9-491D-85CC-4B48A5463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36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Monitoring heeft vele toepassingsdomeinen, KKP richt zich hier op beoordeling en de toepassing van monitoring daarbij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8689-C8B9-491D-85CC-4B48A54638F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43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Monitoring is werkpraktijk in ontwikkeling, Nog weinig standaard werk en dus ook met vragen voor inpassing.</a:t>
            </a:r>
          </a:p>
          <a:p>
            <a:r>
              <a:rPr lang="nl-NL" dirty="0"/>
              <a:t>KKP als platform voor kennis delen en gericht uitzoeken van vragen. Deze inventariseren we </a:t>
            </a:r>
          </a:p>
          <a:p>
            <a:r>
              <a:rPr lang="nl-NL" dirty="0"/>
              <a:t>Ook: kringcasus </a:t>
            </a:r>
            <a:r>
              <a:rPr lang="nl-NL" dirty="0" err="1"/>
              <a:t>young</a:t>
            </a:r>
            <a:r>
              <a:rPr lang="nl-NL" dirty="0"/>
              <a:t> professionals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8689-C8B9-491D-85CC-4B48A54638F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52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er val het nodig gedaan is blijkt uit de tabel met projecten en toegepaste technieken. Dijkmonitoring is webstek met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8689-C8B9-491D-85CC-4B48A54638F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36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sheet als reserve voor als discussie enige intro behoeft/is wellicht niet nodig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8689-C8B9-491D-85CC-4B48A54638F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71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tweakwindows.nl/download/6240/Onderwa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33" y="2066652"/>
            <a:ext cx="8496267" cy="4791349"/>
          </a:xfrm>
          <a:prstGeom prst="rect">
            <a:avLst/>
          </a:prstGeom>
          <a:noFill/>
        </p:spPr>
      </p:pic>
      <p:pic>
        <p:nvPicPr>
          <p:cNvPr id="11" name="Afbeelding 10" descr="licht_begin_ei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87488" y="878856"/>
            <a:ext cx="9883147" cy="1470025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007435" y="2348880"/>
            <a:ext cx="4992555" cy="2592288"/>
          </a:xfrm>
        </p:spPr>
        <p:txBody>
          <a:bodyPr/>
          <a:lstStyle>
            <a:lvl1pPr marL="0" indent="0" algn="ctr">
              <a:buNone/>
              <a:defRPr>
                <a:solidFill>
                  <a:srgbClr val="050E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Eventuele subtitel</a:t>
            </a:r>
          </a:p>
        </p:txBody>
      </p:sp>
      <p:pic>
        <p:nvPicPr>
          <p:cNvPr id="12" name="Afbeelding 11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9403" y="1425724"/>
            <a:ext cx="558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10972800" cy="1143000"/>
          </a:xfrm>
        </p:spPr>
        <p:txBody>
          <a:bodyPr/>
          <a:lstStyle>
            <a:lvl1pPr algn="l">
              <a:defRPr>
                <a:solidFill>
                  <a:srgbClr val="281E6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44216"/>
            <a:ext cx="10972800" cy="4997152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rgbClr val="281E69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 descr="lich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7383" y="316406"/>
            <a:ext cx="864096" cy="2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ich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 descr="licht_adr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66476" y="1409054"/>
            <a:ext cx="5973675" cy="3964162"/>
          </a:xfrm>
          <a:prstGeom prst="rect">
            <a:avLst/>
          </a:prstGeom>
        </p:spPr>
      </p:pic>
      <p:pic>
        <p:nvPicPr>
          <p:cNvPr id="4" name="Afbeelding 3" descr="licht_pijltj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9403" y="1353716"/>
            <a:ext cx="558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7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TOWA-nie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371" y="146836"/>
            <a:ext cx="1056117" cy="33224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75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dijkmonitoring.nl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KKP 22 november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Windrichting experts </a:t>
            </a:r>
            <a:r>
              <a:rPr lang="nl-NL" smtClean="0"/>
              <a:t>en monitoring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8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976438"/>
            <a:ext cx="6753225" cy="4533900"/>
          </a:xfrm>
        </p:spPr>
      </p:pic>
    </p:spTree>
    <p:extLst>
      <p:ext uri="{BB962C8B-B14F-4D97-AF65-F5344CB8AC3E}">
        <p14:creationId xmlns:p14="http://schemas.microsoft.com/office/powerpoint/2010/main" val="76605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49438"/>
            <a:ext cx="4724400" cy="4787900"/>
          </a:xfrm>
        </p:spPr>
      </p:pic>
    </p:spTree>
    <p:extLst>
      <p:ext uri="{BB962C8B-B14F-4D97-AF65-F5344CB8AC3E}">
        <p14:creationId xmlns:p14="http://schemas.microsoft.com/office/powerpoint/2010/main" val="315628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workshops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Expert pools en review teams</a:t>
            </a:r>
          </a:p>
          <a:p>
            <a:endParaRPr lang="nl-NL" dirty="0" smtClean="0"/>
          </a:p>
          <a:p>
            <a:r>
              <a:rPr lang="nl-NL" dirty="0" smtClean="0"/>
              <a:t>Monitoring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33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Expert pools en review team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Welke vragen wel, welke niet?</a:t>
            </a:r>
          </a:p>
          <a:p>
            <a:r>
              <a:rPr lang="nl-NL" dirty="0"/>
              <a:t>Wanneer een review, en hoe organiseren we dat?</a:t>
            </a:r>
          </a:p>
          <a:p>
            <a:r>
              <a:rPr lang="nl-NL" dirty="0"/>
              <a:t>Wanneer is het een succes?</a:t>
            </a:r>
          </a:p>
          <a:p>
            <a:r>
              <a:rPr lang="nl-NL" dirty="0"/>
              <a:t>Organisatie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Rollenspel- light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86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Expert pool; Rollenspel- light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Expert</a:t>
            </a:r>
          </a:p>
          <a:p>
            <a:r>
              <a:rPr lang="nl-NL" dirty="0"/>
              <a:t>Collega (vergunningverlener, inspecteur, </a:t>
            </a:r>
            <a:r>
              <a:rPr lang="nl-NL" dirty="0" smtClean="0"/>
              <a:t>andere specialist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Projectleider</a:t>
            </a:r>
          </a:p>
          <a:p>
            <a:r>
              <a:rPr lang="nl-NL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42846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Expert pool; Rollenspel- light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Specialist in expert pool</a:t>
            </a:r>
          </a:p>
          <a:p>
            <a:pPr lvl="1"/>
            <a:r>
              <a:rPr lang="nl-NL" dirty="0"/>
              <a:t>Welke soort vragen stel je aan collega in expert pool</a:t>
            </a:r>
          </a:p>
          <a:p>
            <a:pPr lvl="1"/>
            <a:r>
              <a:rPr lang="nl-NL" dirty="0"/>
              <a:t>Waarom zit je in de pool</a:t>
            </a:r>
          </a:p>
          <a:p>
            <a:pPr lvl="1"/>
            <a:endParaRPr lang="nl-NL" dirty="0"/>
          </a:p>
          <a:p>
            <a:r>
              <a:rPr lang="nl-NL" dirty="0"/>
              <a:t>Collega (vergunningverlener, inspecteur, specialist, bestuursadviseur)</a:t>
            </a:r>
          </a:p>
          <a:p>
            <a:pPr lvl="1"/>
            <a:r>
              <a:rPr lang="nl-NL" dirty="0"/>
              <a:t>Wat is een specialist? Welke vragen kan ik daar kwijt?</a:t>
            </a:r>
          </a:p>
          <a:p>
            <a:pPr lvl="1"/>
            <a:r>
              <a:rPr lang="nl-NL" dirty="0"/>
              <a:t>Wat is de status van een advies van expert pool of review team?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99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Expert pool; Rollenspel- light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Projectleider in reviewteam</a:t>
            </a:r>
          </a:p>
          <a:p>
            <a:pPr lvl="1"/>
            <a:r>
              <a:rPr lang="nl-NL" dirty="0"/>
              <a:t>Hoeveel tijd kost het om in </a:t>
            </a:r>
            <a:r>
              <a:rPr lang="nl-NL" dirty="0" smtClean="0"/>
              <a:t>de expert </a:t>
            </a:r>
            <a:r>
              <a:rPr lang="nl-NL" dirty="0"/>
              <a:t>pool te zitten</a:t>
            </a:r>
          </a:p>
          <a:p>
            <a:pPr lvl="1"/>
            <a:r>
              <a:rPr lang="nl-NL" dirty="0"/>
              <a:t>Review per traject, tussentijds, of per faalmechanisme?</a:t>
            </a:r>
          </a:p>
          <a:p>
            <a:pPr lvl="1"/>
            <a:r>
              <a:rPr lang="nl-NL" dirty="0"/>
              <a:t>Nut noodzaak pool en team</a:t>
            </a:r>
          </a:p>
          <a:p>
            <a:pPr lvl="1"/>
            <a:endParaRPr lang="nl-NL" dirty="0"/>
          </a:p>
          <a:p>
            <a:r>
              <a:rPr lang="nl-NL" dirty="0"/>
              <a:t>Manager</a:t>
            </a:r>
          </a:p>
          <a:p>
            <a:pPr lvl="1"/>
            <a:r>
              <a:rPr lang="nl-NL" dirty="0"/>
              <a:t>Wat is nodig om deelname in expert pool en review team te organiseren; tijd/geld/commitment</a:t>
            </a:r>
          </a:p>
          <a:p>
            <a:pPr lvl="1"/>
            <a:r>
              <a:rPr lang="nl-NL" dirty="0"/>
              <a:t>Wat verwacht je van het review </a:t>
            </a:r>
            <a:r>
              <a:rPr lang="nl-NL" dirty="0" smtClean="0"/>
              <a:t>team?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91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 doel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Lijstje van tips en valkuilen?</a:t>
            </a:r>
          </a:p>
          <a:p>
            <a:r>
              <a:rPr lang="nl-NL" dirty="0" smtClean="0"/>
              <a:t>Wat hebben we nodig om dit te doen slagen?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61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2811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II Monitoring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Beter leren keren ENW</a:t>
            </a:r>
          </a:p>
          <a:p>
            <a:pPr lvl="1"/>
            <a:r>
              <a:rPr lang="nl-NL" dirty="0"/>
              <a:t>Wetenschappelijke kennis</a:t>
            </a:r>
          </a:p>
          <a:p>
            <a:pPr lvl="1"/>
            <a:r>
              <a:rPr lang="nl-NL" dirty="0"/>
              <a:t>Praktijkkennis</a:t>
            </a:r>
          </a:p>
          <a:p>
            <a:pPr lvl="1"/>
            <a:endParaRPr lang="nl-NL" dirty="0"/>
          </a:p>
          <a:p>
            <a:r>
              <a:rPr lang="nl-NL" dirty="0"/>
              <a:t>KKP-monitoring</a:t>
            </a:r>
          </a:p>
          <a:p>
            <a:pPr lvl="1"/>
            <a:r>
              <a:rPr lang="nl-NL" dirty="0" err="1"/>
              <a:t>Wbi</a:t>
            </a:r>
            <a:r>
              <a:rPr lang="nl-NL" dirty="0"/>
              <a:t> centraal &lt;-&gt; zorgplicht en dijkversterkingen</a:t>
            </a:r>
          </a:p>
          <a:p>
            <a:pPr lvl="1"/>
            <a:r>
              <a:rPr lang="nl-NL" dirty="0" err="1"/>
              <a:t>Wbi</a:t>
            </a:r>
            <a:r>
              <a:rPr lang="nl-NL" dirty="0"/>
              <a:t> -&gt; opslag/ontsluiting</a:t>
            </a:r>
          </a:p>
          <a:p>
            <a:pPr lvl="1"/>
            <a:r>
              <a:rPr lang="nl-NL" dirty="0"/>
              <a:t>Kennisopbouw en kennisdelen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53F948C-14ED-4CC1-880A-ACAAC662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32" y="226142"/>
            <a:ext cx="5399006" cy="38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0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12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Monitoring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Vragen rondom monitoring</a:t>
            </a:r>
          </a:p>
          <a:p>
            <a:r>
              <a:rPr lang="nl-NL" dirty="0"/>
              <a:t>Wat is monitoring? Wanneer is monitoring zinvol?</a:t>
            </a:r>
          </a:p>
          <a:p>
            <a:r>
              <a:rPr lang="nl-NL" dirty="0"/>
              <a:t>Welke vragen wil je ermee oplossen?  Welke niet?</a:t>
            </a:r>
          </a:p>
          <a:p>
            <a:r>
              <a:rPr lang="nl-NL" dirty="0"/>
              <a:t>Welke kennis heb je daarvoor nodig?</a:t>
            </a:r>
          </a:p>
          <a:p>
            <a:r>
              <a:rPr lang="nl-NL" dirty="0"/>
              <a:t>Hoe kom je van data naar informatie?</a:t>
            </a:r>
          </a:p>
          <a:p>
            <a:r>
              <a:rPr lang="nl-NL" dirty="0"/>
              <a:t>Welke datastructuur heb je nodig?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KKP: Delen = Vermenigvuldigen</a:t>
            </a:r>
          </a:p>
          <a:p>
            <a:r>
              <a:rPr lang="nl-NL" dirty="0"/>
              <a:t>Al veel monitoringsprojecten uitgevoerd, </a:t>
            </a:r>
          </a:p>
          <a:p>
            <a:r>
              <a:rPr lang="nl-NL" dirty="0"/>
              <a:t>wat zijn de successen en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  <a:p>
            <a:r>
              <a:rPr lang="nl-NL" dirty="0"/>
              <a:t>verspreiden van kennis: Hoe organiseren we dit?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Kringcasus Young </a:t>
            </a:r>
            <a:r>
              <a:rPr lang="nl-NL" dirty="0" smtClean="0"/>
              <a:t>Professionals</a:t>
            </a:r>
            <a:r>
              <a:rPr lang="nl-NL" dirty="0"/>
              <a:t>: voor de hackathon maart-juni 2018</a:t>
            </a:r>
          </a:p>
        </p:txBody>
      </p:sp>
    </p:spTree>
    <p:extLst>
      <p:ext uri="{BB962C8B-B14F-4D97-AF65-F5344CB8AC3E}">
        <p14:creationId xmlns:p14="http://schemas.microsoft.com/office/powerpoint/2010/main" val="254791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KKP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Regionale bijeenkomsten</a:t>
            </a:r>
          </a:p>
          <a:p>
            <a:r>
              <a:rPr lang="nl-NL" dirty="0"/>
              <a:t>Samen werken</a:t>
            </a:r>
          </a:p>
          <a:p>
            <a:endParaRPr lang="nl-NL" dirty="0"/>
          </a:p>
          <a:p>
            <a:r>
              <a:rPr lang="nl-NL" dirty="0"/>
              <a:t>Doeners!</a:t>
            </a:r>
          </a:p>
          <a:p>
            <a:r>
              <a:rPr lang="nl-NL" dirty="0"/>
              <a:t>Toetsers en data specialisten</a:t>
            </a:r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57" y="0"/>
            <a:ext cx="3435145" cy="33131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04" y="4143145"/>
            <a:ext cx="4826410" cy="27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35931E4-C16B-433B-9C14-523589DC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792"/>
            <a:ext cx="6315075" cy="1143000"/>
          </a:xfrm>
        </p:spPr>
        <p:txBody>
          <a:bodyPr>
            <a:noAutofit/>
          </a:bodyPr>
          <a:lstStyle/>
          <a:p>
            <a:r>
              <a:rPr lang="nl-NL" sz="2400" dirty="0">
                <a:hlinkClick r:id="rId3"/>
              </a:rPr>
              <a:t/>
            </a:r>
            <a:br>
              <a:rPr lang="nl-NL" sz="2400" dirty="0">
                <a:hlinkClick r:id="rId3"/>
              </a:rPr>
            </a:br>
            <a:r>
              <a:rPr lang="nl-NL" sz="2400" dirty="0">
                <a:hlinkClick r:id="rId3"/>
              </a:rPr>
              <a:t/>
            </a:r>
            <a:br>
              <a:rPr lang="nl-NL" sz="2400" dirty="0">
                <a:hlinkClick r:id="rId3"/>
              </a:rPr>
            </a:br>
            <a:r>
              <a:rPr lang="nl-NL" sz="2400" dirty="0"/>
              <a:t>In het land…</a:t>
            </a:r>
            <a:r>
              <a:rPr lang="nl-NL" sz="2400" dirty="0">
                <a:hlinkClick r:id="rId3"/>
              </a:rPr>
              <a:t/>
            </a:r>
            <a:br>
              <a:rPr lang="nl-NL" sz="2400" dirty="0">
                <a:hlinkClick r:id="rId3"/>
              </a:rPr>
            </a:br>
            <a:r>
              <a:rPr lang="nl-NL" sz="2400" dirty="0">
                <a:hlinkClick r:id="rId3"/>
              </a:rPr>
              <a:t/>
            </a:r>
            <a:br>
              <a:rPr lang="nl-NL" sz="2400" dirty="0">
                <a:hlinkClick r:id="rId3"/>
              </a:rPr>
            </a:br>
            <a:r>
              <a:rPr lang="nl-NL" sz="2400" dirty="0">
                <a:hlinkClick r:id="rId3"/>
              </a:rPr>
              <a:t>www.dijkmonitoring.nl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621DA07-7A04-4C21-A5CF-B1AEB849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212" y="3519456"/>
            <a:ext cx="5944188" cy="322191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36E655E-4D95-4872-A2CA-B4ACA1135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30" t="8346" r="17978" b="4683"/>
          <a:stretch/>
        </p:blipFill>
        <p:spPr>
          <a:xfrm>
            <a:off x="4733925" y="286444"/>
            <a:ext cx="7058025" cy="6454924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="" xmlns:a16="http://schemas.microsoft.com/office/drawing/2014/main" id="{D94D0FE7-54A2-4419-8F3D-B34D9B3699AF}"/>
              </a:ext>
            </a:extLst>
          </p:cNvPr>
          <p:cNvGrpSpPr/>
          <p:nvPr/>
        </p:nvGrpSpPr>
        <p:grpSpPr>
          <a:xfrm>
            <a:off x="0" y="3429000"/>
            <a:ext cx="4911149" cy="2943051"/>
            <a:chOff x="1663824" y="1163861"/>
            <a:chExt cx="10172000" cy="5722540"/>
          </a:xfrm>
        </p:grpSpPr>
        <p:pic>
          <p:nvPicPr>
            <p:cNvPr id="7" name="Afbeelding 6">
              <a:extLst>
                <a:ext uri="{FF2B5EF4-FFF2-40B4-BE49-F238E27FC236}">
                  <a16:creationId xmlns="" xmlns:a16="http://schemas.microsoft.com/office/drawing/2014/main" id="{FD85A700-A67B-4DDD-9CFF-DCA75A096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20294"/>
            <a:stretch/>
          </p:blipFill>
          <p:spPr>
            <a:xfrm>
              <a:off x="3787843" y="3656037"/>
              <a:ext cx="7920880" cy="3192264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="" xmlns:a16="http://schemas.microsoft.com/office/drawing/2014/main" id="{091E9892-F87D-4480-B639-0F64AE3066CE}"/>
                </a:ext>
              </a:extLst>
            </p:cNvPr>
            <p:cNvSpPr/>
            <p:nvPr/>
          </p:nvSpPr>
          <p:spPr>
            <a:xfrm>
              <a:off x="3787844" y="3756149"/>
              <a:ext cx="1207981" cy="859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="" xmlns:a16="http://schemas.microsoft.com/office/drawing/2014/main" id="{2133B064-7AA6-44A1-BE4A-C359F65A6FAF}"/>
                </a:ext>
              </a:extLst>
            </p:cNvPr>
            <p:cNvSpPr/>
            <p:nvPr/>
          </p:nvSpPr>
          <p:spPr>
            <a:xfrm>
              <a:off x="10267803" y="3679950"/>
              <a:ext cx="1568021" cy="98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="" xmlns:a16="http://schemas.microsoft.com/office/drawing/2014/main" id="{717BF623-3D7E-4126-B97F-BA27118BA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875" y="1375693"/>
              <a:ext cx="2306828" cy="1296144"/>
            </a:xfrm>
            <a:prstGeom prst="rect">
              <a:avLst/>
            </a:prstGeom>
          </p:spPr>
        </p:pic>
        <p:cxnSp>
          <p:nvCxnSpPr>
            <p:cNvPr id="11" name="Rechte verbindingslijn 10">
              <a:extLst>
                <a:ext uri="{FF2B5EF4-FFF2-40B4-BE49-F238E27FC236}">
                  <a16:creationId xmlns="" xmlns:a16="http://schemas.microsoft.com/office/drawing/2014/main" id="{4CC1100D-F279-4394-8D3C-ADBE69A4788A}"/>
                </a:ext>
              </a:extLst>
            </p:cNvPr>
            <p:cNvCxnSpPr/>
            <p:nvPr/>
          </p:nvCxnSpPr>
          <p:spPr>
            <a:xfrm flipH="1" flipV="1">
              <a:off x="9463775" y="5107409"/>
              <a:ext cx="936104" cy="36004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="" xmlns:a16="http://schemas.microsoft.com/office/drawing/2014/main" id="{213A25D7-F945-49C9-B16D-F0A6A72B7449}"/>
                </a:ext>
              </a:extLst>
            </p:cNvPr>
            <p:cNvCxnSpPr/>
            <p:nvPr/>
          </p:nvCxnSpPr>
          <p:spPr>
            <a:xfrm flipH="1" flipV="1">
              <a:off x="5300011" y="2383805"/>
              <a:ext cx="792088" cy="14401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="" xmlns:a16="http://schemas.microsoft.com/office/drawing/2014/main" id="{A148D41D-D3B3-45DE-8EE2-EF56875E8646}"/>
                </a:ext>
              </a:extLst>
            </p:cNvPr>
            <p:cNvCxnSpPr/>
            <p:nvPr/>
          </p:nvCxnSpPr>
          <p:spPr>
            <a:xfrm flipH="1" flipV="1">
              <a:off x="5300011" y="2383805"/>
              <a:ext cx="4248472" cy="237626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="" xmlns:a16="http://schemas.microsoft.com/office/drawing/2014/main" id="{68B9FCBB-688A-4FD2-B822-4965CF336EDA}"/>
                </a:ext>
              </a:extLst>
            </p:cNvPr>
            <p:cNvCxnSpPr/>
            <p:nvPr/>
          </p:nvCxnSpPr>
          <p:spPr>
            <a:xfrm flipV="1">
              <a:off x="6524147" y="2815853"/>
              <a:ext cx="792088" cy="18002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="" xmlns:a16="http://schemas.microsoft.com/office/drawing/2014/main" id="{108E7DF4-A86C-4AAA-BD06-3E4E19D8483D}"/>
                </a:ext>
              </a:extLst>
            </p:cNvPr>
            <p:cNvCxnSpPr/>
            <p:nvPr/>
          </p:nvCxnSpPr>
          <p:spPr>
            <a:xfrm flipH="1" flipV="1">
              <a:off x="7316235" y="2815853"/>
              <a:ext cx="72008" cy="129614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Afbeelding 15">
              <a:extLst>
                <a:ext uri="{FF2B5EF4-FFF2-40B4-BE49-F238E27FC236}">
                  <a16:creationId xmlns="" xmlns:a16="http://schemas.microsoft.com/office/drawing/2014/main" id="{68E369AE-FF2B-41B3-AB22-06137551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88" t="2040" r="4228" b="3217"/>
            <a:stretch/>
          </p:blipFill>
          <p:spPr>
            <a:xfrm>
              <a:off x="7028204" y="2637930"/>
              <a:ext cx="613805" cy="449479"/>
            </a:xfrm>
            <a:prstGeom prst="rect">
              <a:avLst/>
            </a:prstGeom>
          </p:spPr>
        </p:pic>
        <p:cxnSp>
          <p:nvCxnSpPr>
            <p:cNvPr id="17" name="Rechte verbindingslijn 16">
              <a:extLst>
                <a:ext uri="{FF2B5EF4-FFF2-40B4-BE49-F238E27FC236}">
                  <a16:creationId xmlns="" xmlns:a16="http://schemas.microsoft.com/office/drawing/2014/main" id="{876C3763-65F9-423F-8A39-91C4CDFC3915}"/>
                </a:ext>
              </a:extLst>
            </p:cNvPr>
            <p:cNvCxnSpPr/>
            <p:nvPr/>
          </p:nvCxnSpPr>
          <p:spPr>
            <a:xfrm flipV="1">
              <a:off x="8036315" y="2239789"/>
              <a:ext cx="720080" cy="208823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="" xmlns:a16="http://schemas.microsoft.com/office/drawing/2014/main" id="{54B88290-DC33-4B32-ACA3-BAD0B0CBFE6C}"/>
                </a:ext>
              </a:extLst>
            </p:cNvPr>
            <p:cNvCxnSpPr/>
            <p:nvPr/>
          </p:nvCxnSpPr>
          <p:spPr>
            <a:xfrm flipH="1" flipV="1">
              <a:off x="8756395" y="2239789"/>
              <a:ext cx="2088232" cy="302433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Afbeelding 18">
              <a:extLst>
                <a:ext uri="{FF2B5EF4-FFF2-40B4-BE49-F238E27FC236}">
                  <a16:creationId xmlns="" xmlns:a16="http://schemas.microsoft.com/office/drawing/2014/main" id="{E0EA17F9-0FB1-443B-A373-A12D77A5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2259" y="1163861"/>
              <a:ext cx="1996200" cy="1728192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="" xmlns:a16="http://schemas.microsoft.com/office/drawing/2014/main" id="{0DA364DF-E086-4B59-A59C-270CADA47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3824" y="3875385"/>
              <a:ext cx="2775992" cy="1680964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="" xmlns:a16="http://schemas.microsoft.com/office/drawing/2014/main" id="{27D677A7-4F1F-4175-A24E-0B3A8C7F6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1545" y="2387997"/>
              <a:ext cx="1153911" cy="936104"/>
            </a:xfrm>
            <a:prstGeom prst="rect">
              <a:avLst/>
            </a:prstGeom>
          </p:spPr>
        </p:pic>
        <p:cxnSp>
          <p:nvCxnSpPr>
            <p:cNvPr id="22" name="Rechte verbindingslijn met pijl 21">
              <a:extLst>
                <a:ext uri="{FF2B5EF4-FFF2-40B4-BE49-F238E27FC236}">
                  <a16:creationId xmlns="" xmlns:a16="http://schemas.microsoft.com/office/drawing/2014/main" id="{2A2B07DD-BB15-4803-9210-BA525AA1CB38}"/>
                </a:ext>
              </a:extLst>
            </p:cNvPr>
            <p:cNvCxnSpPr>
              <a:endCxn id="21" idx="3"/>
            </p:cNvCxnSpPr>
            <p:nvPr/>
          </p:nvCxnSpPr>
          <p:spPr>
            <a:xfrm flipH="1">
              <a:off x="3145456" y="2171973"/>
              <a:ext cx="1942433" cy="684076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="" xmlns:a16="http://schemas.microsoft.com/office/drawing/2014/main" id="{EE315740-2E45-4C4D-97BB-595500CC06A1}"/>
                </a:ext>
              </a:extLst>
            </p:cNvPr>
            <p:cNvCxnSpPr>
              <a:endCxn id="21" idx="3"/>
            </p:cNvCxnSpPr>
            <p:nvPr/>
          </p:nvCxnSpPr>
          <p:spPr>
            <a:xfrm flipH="1">
              <a:off x="3145456" y="2099965"/>
              <a:ext cx="5542833" cy="756084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23">
              <a:extLst>
                <a:ext uri="{FF2B5EF4-FFF2-40B4-BE49-F238E27FC236}">
                  <a16:creationId xmlns="" xmlns:a16="http://schemas.microsoft.com/office/drawing/2014/main" id="{06769621-DF3E-4170-8D0C-A8CCC1F54A1D}"/>
                </a:ext>
              </a:extLst>
            </p:cNvPr>
            <p:cNvCxnSpPr>
              <a:endCxn id="21" idx="3"/>
            </p:cNvCxnSpPr>
            <p:nvPr/>
          </p:nvCxnSpPr>
          <p:spPr>
            <a:xfrm flipH="1" flipV="1">
              <a:off x="3145456" y="2856049"/>
              <a:ext cx="4534721" cy="1188132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>
              <a:extLst>
                <a:ext uri="{FF2B5EF4-FFF2-40B4-BE49-F238E27FC236}">
                  <a16:creationId xmlns="" xmlns:a16="http://schemas.microsoft.com/office/drawing/2014/main" id="{B9CBBCEF-3B3A-4A35-BAC9-F755C98995A3}"/>
                </a:ext>
              </a:extLst>
            </p:cNvPr>
            <p:cNvCxnSpPr>
              <a:endCxn id="21" idx="3"/>
            </p:cNvCxnSpPr>
            <p:nvPr/>
          </p:nvCxnSpPr>
          <p:spPr>
            <a:xfrm flipH="1" flipV="1">
              <a:off x="3145456" y="2856049"/>
              <a:ext cx="4102673" cy="36004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>
              <a:extLst>
                <a:ext uri="{FF2B5EF4-FFF2-40B4-BE49-F238E27FC236}">
                  <a16:creationId xmlns="" xmlns:a16="http://schemas.microsoft.com/office/drawing/2014/main" id="{BE8474C4-48A1-40DE-BEFC-A9FD3993447C}"/>
                </a:ext>
              </a:extLst>
            </p:cNvPr>
            <p:cNvCxnSpPr>
              <a:endCxn id="21" idx="3"/>
            </p:cNvCxnSpPr>
            <p:nvPr/>
          </p:nvCxnSpPr>
          <p:spPr>
            <a:xfrm flipH="1" flipV="1">
              <a:off x="3145456" y="2856049"/>
              <a:ext cx="5686849" cy="1116124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="" xmlns:a16="http://schemas.microsoft.com/office/drawing/2014/main" id="{5D772CD9-4BF9-4B11-B72D-8B5C9D004553}"/>
                </a:ext>
              </a:extLst>
            </p:cNvPr>
            <p:cNvCxnSpPr>
              <a:stCxn id="21" idx="2"/>
            </p:cNvCxnSpPr>
            <p:nvPr/>
          </p:nvCxnSpPr>
          <p:spPr>
            <a:xfrm flipH="1">
              <a:off x="2567608" y="3324101"/>
              <a:ext cx="892" cy="864096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Afbeelding 27">
              <a:extLst>
                <a:ext uri="{FF2B5EF4-FFF2-40B4-BE49-F238E27FC236}">
                  <a16:creationId xmlns="" xmlns:a16="http://schemas.microsoft.com/office/drawing/2014/main" id="{2C174CB1-0F76-499B-B5FF-8AC4B02A9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384" b="28077"/>
            <a:stretch/>
          </p:blipFill>
          <p:spPr>
            <a:xfrm>
              <a:off x="7320136" y="3756150"/>
              <a:ext cx="951632" cy="657313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="" xmlns:a16="http://schemas.microsoft.com/office/drawing/2014/main" id="{36EB8B29-C95A-4DCC-8598-5134A8849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606" r="3875" b="17347"/>
            <a:stretch/>
          </p:blipFill>
          <p:spPr>
            <a:xfrm>
              <a:off x="8688289" y="3828157"/>
              <a:ext cx="347150" cy="792088"/>
            </a:xfrm>
            <a:prstGeom prst="rect">
              <a:avLst/>
            </a:prstGeom>
          </p:spPr>
        </p:pic>
        <p:sp>
          <p:nvSpPr>
            <p:cNvPr id="30" name="Tekstvak 29">
              <a:extLst>
                <a:ext uri="{FF2B5EF4-FFF2-40B4-BE49-F238E27FC236}">
                  <a16:creationId xmlns="" xmlns:a16="http://schemas.microsoft.com/office/drawing/2014/main" id="{136463F3-8132-4BE8-91D3-854BE0EE3C3C}"/>
                </a:ext>
              </a:extLst>
            </p:cNvPr>
            <p:cNvSpPr txBox="1"/>
            <p:nvPr/>
          </p:nvSpPr>
          <p:spPr>
            <a:xfrm>
              <a:off x="1703513" y="5963071"/>
              <a:ext cx="13647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- Bestuur</a:t>
              </a:r>
            </a:p>
            <a:p>
              <a:r>
                <a:rPr lang="nl-NL" dirty="0"/>
                <a:t>- Beheer</a:t>
              </a:r>
            </a:p>
            <a:p>
              <a:r>
                <a:rPr lang="nl-NL" dirty="0"/>
                <a:t>- Versterking</a:t>
              </a:r>
            </a:p>
          </p:txBody>
        </p:sp>
        <p:cxnSp>
          <p:nvCxnSpPr>
            <p:cNvPr id="31" name="Rechte verbindingslijn met pijl 30">
              <a:extLst>
                <a:ext uri="{FF2B5EF4-FFF2-40B4-BE49-F238E27FC236}">
                  <a16:creationId xmlns="" xmlns:a16="http://schemas.microsoft.com/office/drawing/2014/main" id="{6D416E36-A4B5-499C-B39F-DE6B648BFD44}"/>
                </a:ext>
              </a:extLst>
            </p:cNvPr>
            <p:cNvCxnSpPr/>
            <p:nvPr/>
          </p:nvCxnSpPr>
          <p:spPr>
            <a:xfrm flipH="1">
              <a:off x="2063553" y="4967511"/>
              <a:ext cx="504057" cy="1092894"/>
            </a:xfrm>
            <a:prstGeom prst="straightConnector1">
              <a:avLst/>
            </a:prstGeom>
            <a:ln w="38100"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41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EA2CD0-6246-4182-91B5-03236644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Discussie monitoring en WBI beoordeling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D09E40D-19ED-447E-B12A-E87FD736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Jullie ervaringen/uitdagingen met dijkmonitoring: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Monitoring: Praktijkvoorbeelden die ook voor anderen relevante zijn en uitkomsten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Samenwerken met kennis experts in/en de markt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Van (veel) data naar goede informatie?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Inpassen van extra informatie in het </a:t>
            </a:r>
            <a:r>
              <a:rPr lang="nl-NL" dirty="0" err="1"/>
              <a:t>toetsproces</a:t>
            </a:r>
            <a:endParaRPr lang="nl-NL" dirty="0"/>
          </a:p>
          <a:p>
            <a:r>
              <a:rPr lang="nl-NL" dirty="0"/>
              <a:t>Noteer</a:t>
            </a:r>
          </a:p>
          <a:p>
            <a:pPr lvl="1"/>
            <a:r>
              <a:rPr lang="nl-NL" dirty="0"/>
              <a:t>Do’s</a:t>
            </a:r>
          </a:p>
          <a:p>
            <a:pPr lvl="1"/>
            <a:r>
              <a:rPr lang="nl-NL" dirty="0" err="1"/>
              <a:t>Don’ts</a:t>
            </a:r>
            <a:endParaRPr lang="nl-NL" dirty="0"/>
          </a:p>
          <a:p>
            <a:pPr lvl="1"/>
            <a:r>
              <a:rPr lang="nl-NL" dirty="0"/>
              <a:t>Is Vraag voor het KKP 2018</a:t>
            </a:r>
          </a:p>
          <a:p>
            <a:pPr lvl="1"/>
            <a:r>
              <a:rPr lang="nl-NL" dirty="0"/>
              <a:t>Is mooie uitdaging voor Kring Young </a:t>
            </a:r>
            <a:r>
              <a:rPr lang="nl-NL" dirty="0" err="1"/>
              <a:t>Professonals</a:t>
            </a:r>
            <a:r>
              <a:rPr lang="nl-NL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83724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789C97-B65F-47C5-B998-7239677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&amp; Indelen in 2 groepen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74B8E4B-C0DD-4A42-9FC8-A5F9450C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09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90B2B9C-A70D-42EC-9E24-19FDC73C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EBC508B-220A-483B-80BD-C61D0B23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Duur groepsdiscussie: 30 minuten</a:t>
            </a:r>
          </a:p>
          <a:p>
            <a:r>
              <a:rPr lang="nl-NL" dirty="0"/>
              <a:t>Benodigdheden:</a:t>
            </a:r>
          </a:p>
          <a:p>
            <a:r>
              <a:rPr lang="nl-NL" dirty="0"/>
              <a:t>- 4 witte vellen</a:t>
            </a:r>
          </a:p>
          <a:p>
            <a:r>
              <a:rPr lang="nl-NL" dirty="0"/>
              <a:t>- 3M memoblokjes</a:t>
            </a:r>
          </a:p>
          <a:p>
            <a:r>
              <a:rPr lang="nl-NL" dirty="0"/>
              <a:t>- pennen</a:t>
            </a:r>
          </a:p>
          <a:p>
            <a:r>
              <a:rPr lang="nl-NL" dirty="0"/>
              <a:t>- stift</a:t>
            </a:r>
          </a:p>
        </p:txBody>
      </p:sp>
    </p:spTree>
    <p:extLst>
      <p:ext uri="{BB962C8B-B14F-4D97-AF65-F5344CB8AC3E}">
        <p14:creationId xmlns:p14="http://schemas.microsoft.com/office/powerpoint/2010/main" val="195643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C76CC5-B781-4250-BE5A-BDAD1B64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Reservesheet: De ideale wereld….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2709621-F923-48FF-88A5-2B3310B1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700" dirty="0"/>
              <a:t>- Ik wil graag volledig inzicht in mijn ondergrond opbouw met een aflezen van de grondparameters die ik rechtstreeks in mijn WBI som kwijt kan, dat moet snel klaar en binnen budget</a:t>
            </a:r>
          </a:p>
          <a:p>
            <a:r>
              <a:rPr lang="nl-NL" sz="1700" dirty="0"/>
              <a:t>- Ik wil daarvoor techniek gebruiken waarbij met een nauwkeurigheid en ruimtelijke resolutie van 10 cm zodat laag overgangen zoals gedefinieerd in NEN5140 worden onderscheiden. De vereiste betrouwbaarheid is 99%</a:t>
            </a:r>
          </a:p>
          <a:p>
            <a:r>
              <a:rPr lang="nl-NL" sz="1700" dirty="0"/>
              <a:t>- Ik wil een omzetting van data naar informatie met een foutmarge van maximaal 1%. Ten behoeve van de performance mag de bestandsgrootte niet meer zijn dan 1Gb. Ik wil een volledige integratie met mijn GIS 3D ondergrondmodel</a:t>
            </a:r>
          </a:p>
          <a:p>
            <a:r>
              <a:rPr lang="nl-NL" sz="1700" dirty="0"/>
              <a:t>- Ik werk samen met een groep van marktpartijen waarbij ik op basis van een functioneel gespecifieerde uitvraag kan kiezen uit vergelijkbare aanbiedingen op basis van de ‘standaard werkwijze monitoring voor waterkeringen’.</a:t>
            </a:r>
          </a:p>
          <a:p>
            <a:r>
              <a:rPr lang="nl-NL" sz="1700" dirty="0"/>
              <a:t>- Ik pas de verkregen informatie naadloos toe bij de modelberekeningen voor beoordeling van het WBI voor een verbeterd </a:t>
            </a:r>
            <a:r>
              <a:rPr lang="nl-NL" sz="1700" dirty="0" err="1"/>
              <a:t>toetsresultaat</a:t>
            </a:r>
            <a:endParaRPr lang="nl-NL" sz="1700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CB9E2420-98BD-4E91-99DB-98CAADCEF2F8}"/>
              </a:ext>
            </a:extLst>
          </p:cNvPr>
          <p:cNvSpPr txBox="1">
            <a:spLocks/>
          </p:cNvSpPr>
          <p:nvPr/>
        </p:nvSpPr>
        <p:spPr>
          <a:xfrm>
            <a:off x="1352550" y="545251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nl-NL" dirty="0"/>
              <a:t>….bestaat (nog) niet?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8618197B-AC80-4E18-BD25-769562CEE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19" t="25832" r="15312" b="15417"/>
          <a:stretch/>
        </p:blipFill>
        <p:spPr>
          <a:xfrm>
            <a:off x="9950245" y="262484"/>
            <a:ext cx="2003630" cy="15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 txBox="1">
            <a:spLocks/>
          </p:cNvSpPr>
          <p:nvPr/>
        </p:nvSpPr>
        <p:spPr bwMode="auto">
          <a:xfrm>
            <a:off x="827191" y="822898"/>
            <a:ext cx="840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nl-NL" sz="4400" dirty="0"/>
          </a:p>
        </p:txBody>
      </p:sp>
      <p:pic>
        <p:nvPicPr>
          <p:cNvPr id="32771" name="Picture 16" descr="Afbeeldingsresultaat voor geoweb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6" y="1560787"/>
            <a:ext cx="6700104" cy="37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95" y="1222948"/>
            <a:ext cx="3347349" cy="507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kstvak 10"/>
          <p:cNvSpPr txBox="1">
            <a:spLocks noChangeArrowheads="1"/>
          </p:cNvSpPr>
          <p:nvPr/>
        </p:nvSpPr>
        <p:spPr bwMode="auto">
          <a:xfrm>
            <a:off x="7313833" y="3759950"/>
            <a:ext cx="1278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79591" y="975298"/>
            <a:ext cx="840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 smtClean="0"/>
              <a:t>2015</a:t>
            </a:r>
            <a:endParaRPr lang="nl-NL" altLang="nl-NL" sz="4400" dirty="0"/>
          </a:p>
        </p:txBody>
      </p:sp>
    </p:spTree>
    <p:extLst>
      <p:ext uri="{BB962C8B-B14F-4D97-AF65-F5344CB8AC3E}">
        <p14:creationId xmlns:p14="http://schemas.microsoft.com/office/powerpoint/2010/main" val="188678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1476" cy="2648607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539784" y="413792"/>
            <a:ext cx="20426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81E6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9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2648607"/>
            <a:ext cx="4053557" cy="301121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1476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2648607"/>
            <a:ext cx="4053557" cy="301121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1476" cy="26486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66"/>
            <a:ext cx="12192000" cy="72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65" y="1813162"/>
            <a:ext cx="1666875" cy="1666875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28" y="1291675"/>
            <a:ext cx="4991795" cy="37081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26" y="3603956"/>
            <a:ext cx="2000250" cy="20002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56431"/>
            <a:ext cx="3105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849" y="413792"/>
            <a:ext cx="4490718" cy="63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fbeeldingsresultaat voor broedse kip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48" y="1744663"/>
            <a:ext cx="7499104" cy="4997450"/>
          </a:xfrm>
        </p:spPr>
      </p:pic>
    </p:spTree>
    <p:extLst>
      <p:ext uri="{BB962C8B-B14F-4D97-AF65-F5344CB8AC3E}">
        <p14:creationId xmlns:p14="http://schemas.microsoft.com/office/powerpoint/2010/main" val="291747977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presentatie versie stowa 40 jaar lich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676</Words>
  <Application>Microsoft Office PowerPoint</Application>
  <PresentationFormat>Breedbeeld</PresentationFormat>
  <Paragraphs>114</Paragraphs>
  <Slides>24</Slides>
  <Notes>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standaarpresentatie versie stowa 40 jaar licht</vt:lpstr>
      <vt:lpstr>KKP 22 november</vt:lpstr>
      <vt:lpstr>Terugblik KKP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 workshops </vt:lpstr>
      <vt:lpstr>I Expert pools en review team </vt:lpstr>
      <vt:lpstr>Expert pool; Rollenspel- light</vt:lpstr>
      <vt:lpstr>Expert pool; Rollenspel- light</vt:lpstr>
      <vt:lpstr>Expert pool; Rollenspel- light</vt:lpstr>
      <vt:lpstr>Eind doel </vt:lpstr>
      <vt:lpstr>II Monitoring </vt:lpstr>
      <vt:lpstr>Monitoring </vt:lpstr>
      <vt:lpstr>  In het land…  www.dijkmonitoring.nl </vt:lpstr>
      <vt:lpstr>Discussie monitoring en WBI beoordeling</vt:lpstr>
      <vt:lpstr>Vragen &amp; Indelen in 2 groepen</vt:lpstr>
      <vt:lpstr>PowerPoint-presentatie</vt:lpstr>
      <vt:lpstr>Reservesheet: De ideale wereld….</vt:lpstr>
    </vt:vector>
  </TitlesOfParts>
  <Company>HHNK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Goessen, Petra</dc:creator>
  <cp:lastModifiedBy>petra goessen</cp:lastModifiedBy>
  <cp:revision>137</cp:revision>
  <dcterms:created xsi:type="dcterms:W3CDTF">2016-11-28T20:31:26Z</dcterms:created>
  <dcterms:modified xsi:type="dcterms:W3CDTF">2017-11-22T10:27:22Z</dcterms:modified>
</cp:coreProperties>
</file>