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7" r:id="rId6"/>
    <p:sldMasterId id="2147483804" r:id="rId7"/>
    <p:sldMasterId id="2147483648" r:id="rId8"/>
  </p:sldMasterIdLst>
  <p:notesMasterIdLst>
    <p:notesMasterId r:id="rId33"/>
  </p:notesMasterIdLst>
  <p:handoutMasterIdLst>
    <p:handoutMasterId r:id="rId34"/>
  </p:handoutMasterIdLst>
  <p:sldIdLst>
    <p:sldId id="263" r:id="rId9"/>
    <p:sldId id="369" r:id="rId10"/>
    <p:sldId id="351" r:id="rId11"/>
    <p:sldId id="371" r:id="rId12"/>
    <p:sldId id="422" r:id="rId13"/>
    <p:sldId id="407" r:id="rId14"/>
    <p:sldId id="426" r:id="rId15"/>
    <p:sldId id="408" r:id="rId16"/>
    <p:sldId id="409" r:id="rId17"/>
    <p:sldId id="419" r:id="rId18"/>
    <p:sldId id="423" r:id="rId19"/>
    <p:sldId id="425" r:id="rId20"/>
    <p:sldId id="413" r:id="rId21"/>
    <p:sldId id="414" r:id="rId22"/>
    <p:sldId id="370" r:id="rId23"/>
    <p:sldId id="372" r:id="rId24"/>
    <p:sldId id="415" r:id="rId25"/>
    <p:sldId id="390" r:id="rId26"/>
    <p:sldId id="391" r:id="rId27"/>
    <p:sldId id="392" r:id="rId28"/>
    <p:sldId id="418" r:id="rId29"/>
    <p:sldId id="395" r:id="rId30"/>
    <p:sldId id="412" r:id="rId31"/>
    <p:sldId id="393" r:id="rId32"/>
  </p:sldIdLst>
  <p:sldSz cx="9144000" cy="6858000" type="screen4x3"/>
  <p:notesSz cx="6805613" cy="9944100"/>
  <p:defaultTextStyle>
    <a:defPPr>
      <a:defRPr lang="nl-NL"/>
    </a:defPPr>
    <a:lvl1pPr algn="l" rtl="0" fontAlgn="base">
      <a:spcBef>
        <a:spcPct val="0"/>
      </a:spcBef>
      <a:spcAft>
        <a:spcPct val="0"/>
      </a:spcAft>
      <a:defRPr sz="2400" kern="1200">
        <a:solidFill>
          <a:schemeClr val="tx1"/>
        </a:solidFill>
        <a:latin typeface="Arial" charset="0"/>
        <a:ea typeface="Geneva" charset="-128"/>
        <a:cs typeface="+mn-cs"/>
      </a:defRPr>
    </a:lvl1pPr>
    <a:lvl2pPr marL="457200" algn="l" rtl="0" fontAlgn="base">
      <a:spcBef>
        <a:spcPct val="0"/>
      </a:spcBef>
      <a:spcAft>
        <a:spcPct val="0"/>
      </a:spcAft>
      <a:defRPr sz="2400" kern="1200">
        <a:solidFill>
          <a:schemeClr val="tx1"/>
        </a:solidFill>
        <a:latin typeface="Arial" charset="0"/>
        <a:ea typeface="Geneva" charset="-128"/>
        <a:cs typeface="+mn-cs"/>
      </a:defRPr>
    </a:lvl2pPr>
    <a:lvl3pPr marL="914400" algn="l" rtl="0" fontAlgn="base">
      <a:spcBef>
        <a:spcPct val="0"/>
      </a:spcBef>
      <a:spcAft>
        <a:spcPct val="0"/>
      </a:spcAft>
      <a:defRPr sz="2400" kern="1200">
        <a:solidFill>
          <a:schemeClr val="tx1"/>
        </a:solidFill>
        <a:latin typeface="Arial" charset="0"/>
        <a:ea typeface="Geneva" charset="-128"/>
        <a:cs typeface="+mn-cs"/>
      </a:defRPr>
    </a:lvl3pPr>
    <a:lvl4pPr marL="1371600" algn="l" rtl="0" fontAlgn="base">
      <a:spcBef>
        <a:spcPct val="0"/>
      </a:spcBef>
      <a:spcAft>
        <a:spcPct val="0"/>
      </a:spcAft>
      <a:defRPr sz="2400" kern="1200">
        <a:solidFill>
          <a:schemeClr val="tx1"/>
        </a:solidFill>
        <a:latin typeface="Arial" charset="0"/>
        <a:ea typeface="Geneva" charset="-128"/>
        <a:cs typeface="+mn-cs"/>
      </a:defRPr>
    </a:lvl4pPr>
    <a:lvl5pPr marL="1828800" algn="l" rtl="0" fontAlgn="base">
      <a:spcBef>
        <a:spcPct val="0"/>
      </a:spcBef>
      <a:spcAft>
        <a:spcPct val="0"/>
      </a:spcAft>
      <a:defRPr sz="2400" kern="1200">
        <a:solidFill>
          <a:schemeClr val="tx1"/>
        </a:solidFill>
        <a:latin typeface="Arial" charset="0"/>
        <a:ea typeface="Geneva" charset="-128"/>
        <a:cs typeface="+mn-cs"/>
      </a:defRPr>
    </a:lvl5pPr>
    <a:lvl6pPr marL="2286000" algn="l" defTabSz="914400" rtl="0" eaLnBrk="1" latinLnBrk="0" hangingPunct="1">
      <a:defRPr sz="2400" kern="1200">
        <a:solidFill>
          <a:schemeClr val="tx1"/>
        </a:solidFill>
        <a:latin typeface="Arial" charset="0"/>
        <a:ea typeface="Geneva" charset="-128"/>
        <a:cs typeface="+mn-cs"/>
      </a:defRPr>
    </a:lvl6pPr>
    <a:lvl7pPr marL="2743200" algn="l" defTabSz="914400" rtl="0" eaLnBrk="1" latinLnBrk="0" hangingPunct="1">
      <a:defRPr sz="2400" kern="1200">
        <a:solidFill>
          <a:schemeClr val="tx1"/>
        </a:solidFill>
        <a:latin typeface="Arial" charset="0"/>
        <a:ea typeface="Geneva" charset="-128"/>
        <a:cs typeface="+mn-cs"/>
      </a:defRPr>
    </a:lvl7pPr>
    <a:lvl8pPr marL="3200400" algn="l" defTabSz="914400" rtl="0" eaLnBrk="1" latinLnBrk="0" hangingPunct="1">
      <a:defRPr sz="2400" kern="1200">
        <a:solidFill>
          <a:schemeClr val="tx1"/>
        </a:solidFill>
        <a:latin typeface="Arial" charset="0"/>
        <a:ea typeface="Geneva" charset="-128"/>
        <a:cs typeface="+mn-cs"/>
      </a:defRPr>
    </a:lvl8pPr>
    <a:lvl9pPr marL="3657600" algn="l" defTabSz="914400" rtl="0" eaLnBrk="1" latinLnBrk="0" hangingPunct="1">
      <a:defRPr sz="2400" kern="1200">
        <a:solidFill>
          <a:schemeClr val="tx1"/>
        </a:solidFill>
        <a:latin typeface="Arial" charset="0"/>
        <a:ea typeface="Geneva" charset="-128"/>
        <a:cs typeface="+mn-cs"/>
      </a:defRPr>
    </a:lvl9pPr>
  </p:defaultTextStyle>
  <p:extLst>
    <p:ext uri="{EFAFB233-063F-42B5-8137-9DF3F51BA10A}">
      <p15:sldGuideLst xmlns:p15="http://schemas.microsoft.com/office/powerpoint/2012/main">
        <p15:guide id="1" orient="horz" pos="845" userDrawn="1">
          <p15:clr>
            <a:srgbClr val="A4A3A4"/>
          </p15:clr>
        </p15:guide>
        <p15:guide id="2" pos="295"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leiker, Kjest" initials="KK" lastIdx="9" clrIdx="0"/>
  <p:cmAuthor id="2" name="Claij, Nico (WVL)" initials="NC" lastIdx="15" clrIdx="1"/>
  <p:cmAuthor id="3" name="Erik Dolle" initials="ED" lastIdx="2" clrIdx="2">
    <p:extLst>
      <p:ext uri="{19B8F6BF-5375-455C-9EA6-DF929625EA0E}">
        <p15:presenceInfo xmlns:p15="http://schemas.microsoft.com/office/powerpoint/2012/main" userId="S::e.dolle@pblq.nl::6c990e40-8363-4333-9294-cda6092f6f33" providerId="AD"/>
      </p:ext>
    </p:extLst>
  </p:cmAuthor>
  <p:cmAuthor id="4" name="jeroen.veen@minbzk.nl" initials="j" lastIdx="3" clrIdx="3">
    <p:extLst>
      <p:ext uri="{19B8F6BF-5375-455C-9EA6-DF929625EA0E}">
        <p15:presenceInfo xmlns:p15="http://schemas.microsoft.com/office/powerpoint/2012/main" userId="jeroen.veen@minbzk.nl"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9870C"/>
    <a:srgbClr val="FC6204"/>
    <a:srgbClr val="046F96"/>
    <a:srgbClr val="4E9625"/>
    <a:srgbClr val="8FB73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403" autoAdjust="0"/>
    <p:restoredTop sz="95375" autoAdjust="0"/>
  </p:normalViewPr>
  <p:slideViewPr>
    <p:cSldViewPr>
      <p:cViewPr varScale="1">
        <p:scale>
          <a:sx n="130" d="100"/>
          <a:sy n="130" d="100"/>
        </p:scale>
        <p:origin x="1805" y="96"/>
      </p:cViewPr>
      <p:guideLst>
        <p:guide orient="horz" pos="845"/>
        <p:guide pos="295"/>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3.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9"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3.xml"/><Relationship Id="rId34" Type="http://schemas.openxmlformats.org/officeDocument/2006/relationships/handoutMaster" Target="handoutMasters/handoutMaster1.xml"/><Relationship Id="rId7" Type="http://schemas.openxmlformats.org/officeDocument/2006/relationships/slideMaster" Target="slideMasters/slideMaster2.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slide" Target="slides/slide21.xml"/><Relationship Id="rId41"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slide" Target="slides/slide24.xml"/><Relationship Id="rId37" Type="http://schemas.openxmlformats.org/officeDocument/2006/relationships/viewProps" Target="viewProps.xml"/><Relationship Id="rId5" Type="http://schemas.openxmlformats.org/officeDocument/2006/relationships/customXml" Target="../customXml/item5.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presProps" Target="presProps.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slide" Target="slides/slide23.xml"/><Relationship Id="rId4" Type="http://schemas.openxmlformats.org/officeDocument/2006/relationships/customXml" Target="../customXml/item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slide" Target="slides/slide22.xml"/><Relationship Id="rId35" Type="http://schemas.openxmlformats.org/officeDocument/2006/relationships/commentAuthors" Target="commen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roen van der Veen" userId="1f01590cc8b40fbd" providerId="LiveId" clId="{414CFC66-0808-4C0A-A7EF-87CCE0A4B1B5}"/>
    <pc:docChg chg="custSel modSld">
      <pc:chgData name="Jeroen van der Veen" userId="1f01590cc8b40fbd" providerId="LiveId" clId="{414CFC66-0808-4C0A-A7EF-87CCE0A4B1B5}" dt="2020-04-28T19:51:48.030" v="705" actId="20577"/>
      <pc:docMkLst>
        <pc:docMk/>
      </pc:docMkLst>
      <pc:sldChg chg="modSp">
        <pc:chgData name="Jeroen van der Veen" userId="1f01590cc8b40fbd" providerId="LiveId" clId="{414CFC66-0808-4C0A-A7EF-87CCE0A4B1B5}" dt="2020-04-28T19:28:53.087" v="95" actId="404"/>
        <pc:sldMkLst>
          <pc:docMk/>
          <pc:sldMk cId="0" sldId="263"/>
        </pc:sldMkLst>
        <pc:spChg chg="mod">
          <ac:chgData name="Jeroen van der Veen" userId="1f01590cc8b40fbd" providerId="LiveId" clId="{414CFC66-0808-4C0A-A7EF-87CCE0A4B1B5}" dt="2020-04-28T19:28:53.087" v="95" actId="404"/>
          <ac:spMkLst>
            <pc:docMk/>
            <pc:sldMk cId="0" sldId="263"/>
            <ac:spMk id="8" creationId="{00000000-0000-0000-0000-000000000000}"/>
          </ac:spMkLst>
        </pc:spChg>
      </pc:sldChg>
      <pc:sldChg chg="modSp">
        <pc:chgData name="Jeroen van der Veen" userId="1f01590cc8b40fbd" providerId="LiveId" clId="{414CFC66-0808-4C0A-A7EF-87CCE0A4B1B5}" dt="2020-04-28T19:27:19.898" v="8" actId="20577"/>
        <pc:sldMkLst>
          <pc:docMk/>
          <pc:sldMk cId="0" sldId="351"/>
        </pc:sldMkLst>
        <pc:spChg chg="mod">
          <ac:chgData name="Jeroen van der Veen" userId="1f01590cc8b40fbd" providerId="LiveId" clId="{414CFC66-0808-4C0A-A7EF-87CCE0A4B1B5}" dt="2020-04-28T19:27:19.898" v="8" actId="20577"/>
          <ac:spMkLst>
            <pc:docMk/>
            <pc:sldMk cId="0" sldId="351"/>
            <ac:spMk id="3" creationId="{00000000-0000-0000-0000-000000000000}"/>
          </ac:spMkLst>
        </pc:spChg>
      </pc:sldChg>
      <pc:sldChg chg="modSp">
        <pc:chgData name="Jeroen van der Veen" userId="1f01590cc8b40fbd" providerId="LiveId" clId="{414CFC66-0808-4C0A-A7EF-87CCE0A4B1B5}" dt="2020-04-28T19:31:07.269" v="170" actId="20577"/>
        <pc:sldMkLst>
          <pc:docMk/>
          <pc:sldMk cId="1257964631" sldId="371"/>
        </pc:sldMkLst>
        <pc:spChg chg="mod">
          <ac:chgData name="Jeroen van der Veen" userId="1f01590cc8b40fbd" providerId="LiveId" clId="{414CFC66-0808-4C0A-A7EF-87CCE0A4B1B5}" dt="2020-04-28T19:31:07.269" v="170" actId="20577"/>
          <ac:spMkLst>
            <pc:docMk/>
            <pc:sldMk cId="1257964631" sldId="371"/>
            <ac:spMk id="3" creationId="{00000000-0000-0000-0000-000000000000}"/>
          </ac:spMkLst>
        </pc:spChg>
      </pc:sldChg>
      <pc:sldChg chg="modSp">
        <pc:chgData name="Jeroen van der Veen" userId="1f01590cc8b40fbd" providerId="LiveId" clId="{414CFC66-0808-4C0A-A7EF-87CCE0A4B1B5}" dt="2020-04-28T19:42:55.615" v="500" actId="20577"/>
        <pc:sldMkLst>
          <pc:docMk/>
          <pc:sldMk cId="2551839673" sldId="372"/>
        </pc:sldMkLst>
        <pc:spChg chg="mod">
          <ac:chgData name="Jeroen van der Veen" userId="1f01590cc8b40fbd" providerId="LiveId" clId="{414CFC66-0808-4C0A-A7EF-87CCE0A4B1B5}" dt="2020-04-28T19:42:55.615" v="500" actId="20577"/>
          <ac:spMkLst>
            <pc:docMk/>
            <pc:sldMk cId="2551839673" sldId="372"/>
            <ac:spMk id="3" creationId="{31977054-D4D1-4B86-9434-BC81DC97B306}"/>
          </ac:spMkLst>
        </pc:spChg>
      </pc:sldChg>
      <pc:sldChg chg="modSp">
        <pc:chgData name="Jeroen van der Veen" userId="1f01590cc8b40fbd" providerId="LiveId" clId="{414CFC66-0808-4C0A-A7EF-87CCE0A4B1B5}" dt="2020-04-28T19:46:56.084" v="620" actId="20577"/>
        <pc:sldMkLst>
          <pc:docMk/>
          <pc:sldMk cId="1823303223" sldId="390"/>
        </pc:sldMkLst>
        <pc:spChg chg="mod">
          <ac:chgData name="Jeroen van der Veen" userId="1f01590cc8b40fbd" providerId="LiveId" clId="{414CFC66-0808-4C0A-A7EF-87CCE0A4B1B5}" dt="2020-04-28T19:46:56.084" v="620" actId="20577"/>
          <ac:spMkLst>
            <pc:docMk/>
            <pc:sldMk cId="1823303223" sldId="390"/>
            <ac:spMk id="3" creationId="{31977054-D4D1-4B86-9434-BC81DC97B306}"/>
          </ac:spMkLst>
        </pc:spChg>
      </pc:sldChg>
      <pc:sldChg chg="modSp">
        <pc:chgData name="Jeroen van der Veen" userId="1f01590cc8b40fbd" providerId="LiveId" clId="{414CFC66-0808-4C0A-A7EF-87CCE0A4B1B5}" dt="2020-04-28T19:47:20.550" v="634" actId="20577"/>
        <pc:sldMkLst>
          <pc:docMk/>
          <pc:sldMk cId="1606202333" sldId="391"/>
        </pc:sldMkLst>
        <pc:spChg chg="mod">
          <ac:chgData name="Jeroen van der Veen" userId="1f01590cc8b40fbd" providerId="LiveId" clId="{414CFC66-0808-4C0A-A7EF-87CCE0A4B1B5}" dt="2020-04-28T19:47:20.550" v="634" actId="20577"/>
          <ac:spMkLst>
            <pc:docMk/>
            <pc:sldMk cId="1606202333" sldId="391"/>
            <ac:spMk id="3" creationId="{31977054-D4D1-4B86-9434-BC81DC97B306}"/>
          </ac:spMkLst>
        </pc:spChg>
      </pc:sldChg>
      <pc:sldChg chg="modSp">
        <pc:chgData name="Jeroen van der Veen" userId="1f01590cc8b40fbd" providerId="LiveId" clId="{414CFC66-0808-4C0A-A7EF-87CCE0A4B1B5}" dt="2020-04-28T19:47:36.257" v="636" actId="20577"/>
        <pc:sldMkLst>
          <pc:docMk/>
          <pc:sldMk cId="2041183679" sldId="392"/>
        </pc:sldMkLst>
        <pc:spChg chg="mod">
          <ac:chgData name="Jeroen van der Veen" userId="1f01590cc8b40fbd" providerId="LiveId" clId="{414CFC66-0808-4C0A-A7EF-87CCE0A4B1B5}" dt="2020-04-28T19:47:36.257" v="636" actId="20577"/>
          <ac:spMkLst>
            <pc:docMk/>
            <pc:sldMk cId="2041183679" sldId="392"/>
            <ac:spMk id="3" creationId="{31977054-D4D1-4B86-9434-BC81DC97B306}"/>
          </ac:spMkLst>
        </pc:spChg>
      </pc:sldChg>
      <pc:sldChg chg="modSp">
        <pc:chgData name="Jeroen van der Veen" userId="1f01590cc8b40fbd" providerId="LiveId" clId="{414CFC66-0808-4C0A-A7EF-87CCE0A4B1B5}" dt="2020-04-28T19:50:13.831" v="647" actId="20577"/>
        <pc:sldMkLst>
          <pc:docMk/>
          <pc:sldMk cId="2913131518" sldId="395"/>
        </pc:sldMkLst>
        <pc:spChg chg="mod">
          <ac:chgData name="Jeroen van der Veen" userId="1f01590cc8b40fbd" providerId="LiveId" clId="{414CFC66-0808-4C0A-A7EF-87CCE0A4B1B5}" dt="2020-04-28T19:50:13.831" v="647" actId="20577"/>
          <ac:spMkLst>
            <pc:docMk/>
            <pc:sldMk cId="2913131518" sldId="395"/>
            <ac:spMk id="3" creationId="{31977054-D4D1-4B86-9434-BC81DC97B306}"/>
          </ac:spMkLst>
        </pc:spChg>
      </pc:sldChg>
      <pc:sldChg chg="modSp">
        <pc:chgData name="Jeroen van der Veen" userId="1f01590cc8b40fbd" providerId="LiveId" clId="{414CFC66-0808-4C0A-A7EF-87CCE0A4B1B5}" dt="2020-04-28T19:34:10.603" v="210" actId="20577"/>
        <pc:sldMkLst>
          <pc:docMk/>
          <pc:sldMk cId="437836063" sldId="408"/>
        </pc:sldMkLst>
        <pc:spChg chg="mod">
          <ac:chgData name="Jeroen van der Veen" userId="1f01590cc8b40fbd" providerId="LiveId" clId="{414CFC66-0808-4C0A-A7EF-87CCE0A4B1B5}" dt="2020-04-28T19:34:10.603" v="210" actId="20577"/>
          <ac:spMkLst>
            <pc:docMk/>
            <pc:sldMk cId="437836063" sldId="408"/>
            <ac:spMk id="7" creationId="{2F7B1FD6-B788-418E-8A55-5BF99AF52C64}"/>
          </ac:spMkLst>
        </pc:spChg>
      </pc:sldChg>
      <pc:sldChg chg="modSp">
        <pc:chgData name="Jeroen van der Veen" userId="1f01590cc8b40fbd" providerId="LiveId" clId="{414CFC66-0808-4C0A-A7EF-87CCE0A4B1B5}" dt="2020-04-28T19:35:31.831" v="249" actId="20577"/>
        <pc:sldMkLst>
          <pc:docMk/>
          <pc:sldMk cId="580762780" sldId="409"/>
        </pc:sldMkLst>
        <pc:spChg chg="mod">
          <ac:chgData name="Jeroen van der Veen" userId="1f01590cc8b40fbd" providerId="LiveId" clId="{414CFC66-0808-4C0A-A7EF-87CCE0A4B1B5}" dt="2020-04-28T19:35:31.831" v="249" actId="20577"/>
          <ac:spMkLst>
            <pc:docMk/>
            <pc:sldMk cId="580762780" sldId="409"/>
            <ac:spMk id="6" creationId="{5D04EEFD-26EE-4FF1-864F-A783C0BFABBB}"/>
          </ac:spMkLst>
        </pc:spChg>
      </pc:sldChg>
      <pc:sldChg chg="modSp">
        <pc:chgData name="Jeroen van der Veen" userId="1f01590cc8b40fbd" providerId="LiveId" clId="{414CFC66-0808-4C0A-A7EF-87CCE0A4B1B5}" dt="2020-04-28T19:51:48.030" v="705" actId="20577"/>
        <pc:sldMkLst>
          <pc:docMk/>
          <pc:sldMk cId="2022735541" sldId="412"/>
        </pc:sldMkLst>
        <pc:spChg chg="mod">
          <ac:chgData name="Jeroen van der Veen" userId="1f01590cc8b40fbd" providerId="LiveId" clId="{414CFC66-0808-4C0A-A7EF-87CCE0A4B1B5}" dt="2020-04-28T19:51:48.030" v="705" actId="20577"/>
          <ac:spMkLst>
            <pc:docMk/>
            <pc:sldMk cId="2022735541" sldId="412"/>
            <ac:spMk id="3" creationId="{06E25859-F868-4D4E-83EB-9A7E0912A011}"/>
          </ac:spMkLst>
        </pc:spChg>
      </pc:sldChg>
      <pc:sldChg chg="modSp">
        <pc:chgData name="Jeroen van der Veen" userId="1f01590cc8b40fbd" providerId="LiveId" clId="{414CFC66-0808-4C0A-A7EF-87CCE0A4B1B5}" dt="2020-04-28T19:40:59.072" v="316" actId="20577"/>
        <pc:sldMkLst>
          <pc:docMk/>
          <pc:sldMk cId="1867688680" sldId="413"/>
        </pc:sldMkLst>
        <pc:spChg chg="mod">
          <ac:chgData name="Jeroen van der Veen" userId="1f01590cc8b40fbd" providerId="LiveId" clId="{414CFC66-0808-4C0A-A7EF-87CCE0A4B1B5}" dt="2020-04-28T19:40:59.072" v="316" actId="20577"/>
          <ac:spMkLst>
            <pc:docMk/>
            <pc:sldMk cId="1867688680" sldId="413"/>
            <ac:spMk id="7" creationId="{20A18F6F-0D5E-4786-893A-1B1D750F7B95}"/>
          </ac:spMkLst>
        </pc:spChg>
      </pc:sldChg>
      <pc:sldChg chg="modSp">
        <pc:chgData name="Jeroen van der Veen" userId="1f01590cc8b40fbd" providerId="LiveId" clId="{414CFC66-0808-4C0A-A7EF-87CCE0A4B1B5}" dt="2020-04-28T19:42:16.828" v="479" actId="20577"/>
        <pc:sldMkLst>
          <pc:docMk/>
          <pc:sldMk cId="3465720516" sldId="414"/>
        </pc:sldMkLst>
        <pc:spChg chg="mod">
          <ac:chgData name="Jeroen van der Veen" userId="1f01590cc8b40fbd" providerId="LiveId" clId="{414CFC66-0808-4C0A-A7EF-87CCE0A4B1B5}" dt="2020-04-28T19:41:15.608" v="317" actId="113"/>
          <ac:spMkLst>
            <pc:docMk/>
            <pc:sldMk cId="3465720516" sldId="414"/>
            <ac:spMk id="4" creationId="{00000000-0000-0000-0000-000000000000}"/>
          </ac:spMkLst>
        </pc:spChg>
        <pc:spChg chg="mod">
          <ac:chgData name="Jeroen van der Veen" userId="1f01590cc8b40fbd" providerId="LiveId" clId="{414CFC66-0808-4C0A-A7EF-87CCE0A4B1B5}" dt="2020-04-28T19:42:16.828" v="479" actId="20577"/>
          <ac:spMkLst>
            <pc:docMk/>
            <pc:sldMk cId="3465720516" sldId="414"/>
            <ac:spMk id="11" creationId="{65DCEA0F-1A46-46DB-8EC9-C11AC602035D}"/>
          </ac:spMkLst>
        </pc:spChg>
      </pc:sldChg>
      <pc:sldChg chg="modSp">
        <pc:chgData name="Jeroen van der Veen" userId="1f01590cc8b40fbd" providerId="LiveId" clId="{414CFC66-0808-4C0A-A7EF-87CCE0A4B1B5}" dt="2020-04-28T19:48:10.866" v="637" actId="20577"/>
        <pc:sldMkLst>
          <pc:docMk/>
          <pc:sldMk cId="371224657" sldId="418"/>
        </pc:sldMkLst>
        <pc:spChg chg="mod">
          <ac:chgData name="Jeroen van der Veen" userId="1f01590cc8b40fbd" providerId="LiveId" clId="{414CFC66-0808-4C0A-A7EF-87CCE0A4B1B5}" dt="2020-04-28T19:48:10.866" v="637" actId="20577"/>
          <ac:spMkLst>
            <pc:docMk/>
            <pc:sldMk cId="371224657" sldId="418"/>
            <ac:spMk id="3" creationId="{31977054-D4D1-4B86-9434-BC81DC97B306}"/>
          </ac:spMkLst>
        </pc:spChg>
      </pc:sldChg>
      <pc:sldChg chg="modSp">
        <pc:chgData name="Jeroen van der Veen" userId="1f01590cc8b40fbd" providerId="LiveId" clId="{414CFC66-0808-4C0A-A7EF-87CCE0A4B1B5}" dt="2020-04-28T19:37:25.122" v="276" actId="20577"/>
        <pc:sldMkLst>
          <pc:docMk/>
          <pc:sldMk cId="2122909625" sldId="419"/>
        </pc:sldMkLst>
        <pc:spChg chg="mod">
          <ac:chgData name="Jeroen van der Veen" userId="1f01590cc8b40fbd" providerId="LiveId" clId="{414CFC66-0808-4C0A-A7EF-87CCE0A4B1B5}" dt="2020-04-28T19:37:25.122" v="276" actId="20577"/>
          <ac:spMkLst>
            <pc:docMk/>
            <pc:sldMk cId="2122909625" sldId="419"/>
            <ac:spMk id="4" creationId="{AC2AC324-3346-4DBD-AC09-BCA317D25BED}"/>
          </ac:spMkLst>
        </pc:spChg>
      </pc:sldChg>
      <pc:sldChg chg="modSp">
        <pc:chgData name="Jeroen van der Veen" userId="1f01590cc8b40fbd" providerId="LiveId" clId="{414CFC66-0808-4C0A-A7EF-87CCE0A4B1B5}" dt="2020-04-28T19:32:05.950" v="175" actId="20577"/>
        <pc:sldMkLst>
          <pc:docMk/>
          <pc:sldMk cId="1994345698" sldId="422"/>
        </pc:sldMkLst>
        <pc:spChg chg="mod">
          <ac:chgData name="Jeroen van der Veen" userId="1f01590cc8b40fbd" providerId="LiveId" clId="{414CFC66-0808-4C0A-A7EF-87CCE0A4B1B5}" dt="2020-04-28T19:32:05.950" v="175" actId="20577"/>
          <ac:spMkLst>
            <pc:docMk/>
            <pc:sldMk cId="1994345698" sldId="422"/>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2" y="1"/>
            <a:ext cx="2949099" cy="497205"/>
          </a:xfrm>
          <a:prstGeom prst="rect">
            <a:avLst/>
          </a:prstGeom>
        </p:spPr>
        <p:txBody>
          <a:bodyPr vert="horz" lIns="91421" tIns="45711" rIns="91421" bIns="45711" rtlCol="0"/>
          <a:lstStyle>
            <a:lvl1pPr algn="l">
              <a:defRPr sz="1200">
                <a:cs typeface="Geneva" charset="-128"/>
              </a:defRPr>
            </a:lvl1pPr>
          </a:lstStyle>
          <a:p>
            <a:pPr>
              <a:defRPr/>
            </a:pPr>
            <a:endParaRPr lang="nl-NL"/>
          </a:p>
        </p:txBody>
      </p:sp>
      <p:sp>
        <p:nvSpPr>
          <p:cNvPr id="3" name="Tijdelijke aanduiding voor datum 2"/>
          <p:cNvSpPr>
            <a:spLocks noGrp="1"/>
          </p:cNvSpPr>
          <p:nvPr>
            <p:ph type="dt" sz="quarter" idx="1"/>
          </p:nvPr>
        </p:nvSpPr>
        <p:spPr>
          <a:xfrm>
            <a:off x="3854941" y="1"/>
            <a:ext cx="2949099" cy="497205"/>
          </a:xfrm>
          <a:prstGeom prst="rect">
            <a:avLst/>
          </a:prstGeom>
        </p:spPr>
        <p:txBody>
          <a:bodyPr vert="horz" wrap="square" lIns="91421" tIns="45711" rIns="91421" bIns="45711" numCol="1" anchor="t" anchorCtr="0" compatLnSpc="1">
            <a:prstTxWarp prst="textNoShape">
              <a:avLst/>
            </a:prstTxWarp>
          </a:bodyPr>
          <a:lstStyle>
            <a:lvl1pPr algn="r">
              <a:defRPr sz="1200"/>
            </a:lvl1pPr>
          </a:lstStyle>
          <a:p>
            <a:fld id="{5E91B6F3-CFB3-4D49-96AD-77DCFD4FE18E}" type="datetime1">
              <a:rPr lang="nl-NL" altLang="nl-NL"/>
              <a:pPr/>
              <a:t>18-5-2020</a:t>
            </a:fld>
            <a:endParaRPr lang="nl-NL" altLang="nl-NL"/>
          </a:p>
        </p:txBody>
      </p:sp>
      <p:sp>
        <p:nvSpPr>
          <p:cNvPr id="4" name="Tijdelijke aanduiding voor voettekst 3"/>
          <p:cNvSpPr>
            <a:spLocks noGrp="1"/>
          </p:cNvSpPr>
          <p:nvPr>
            <p:ph type="ftr" sz="quarter" idx="2"/>
          </p:nvPr>
        </p:nvSpPr>
        <p:spPr>
          <a:xfrm>
            <a:off x="2" y="9445171"/>
            <a:ext cx="2949099" cy="497205"/>
          </a:xfrm>
          <a:prstGeom prst="rect">
            <a:avLst/>
          </a:prstGeom>
        </p:spPr>
        <p:txBody>
          <a:bodyPr vert="horz" lIns="91421" tIns="45711" rIns="91421" bIns="45711" rtlCol="0" anchor="b"/>
          <a:lstStyle>
            <a:lvl1pPr algn="l">
              <a:defRPr sz="1200">
                <a:cs typeface="Geneva" charset="-128"/>
              </a:defRPr>
            </a:lvl1pPr>
          </a:lstStyle>
          <a:p>
            <a:pPr>
              <a:defRPr/>
            </a:pPr>
            <a:endParaRPr lang="nl-NL"/>
          </a:p>
        </p:txBody>
      </p:sp>
      <p:sp>
        <p:nvSpPr>
          <p:cNvPr id="5" name="Tijdelijke aanduiding voor dianummer 4"/>
          <p:cNvSpPr>
            <a:spLocks noGrp="1"/>
          </p:cNvSpPr>
          <p:nvPr>
            <p:ph type="sldNum" sz="quarter" idx="3"/>
          </p:nvPr>
        </p:nvSpPr>
        <p:spPr>
          <a:xfrm>
            <a:off x="3854941" y="9445171"/>
            <a:ext cx="2949099" cy="497205"/>
          </a:xfrm>
          <a:prstGeom prst="rect">
            <a:avLst/>
          </a:prstGeom>
        </p:spPr>
        <p:txBody>
          <a:bodyPr vert="horz" wrap="square" lIns="91421" tIns="45711" rIns="91421" bIns="45711" numCol="1" anchor="b" anchorCtr="0" compatLnSpc="1">
            <a:prstTxWarp prst="textNoShape">
              <a:avLst/>
            </a:prstTxWarp>
          </a:bodyPr>
          <a:lstStyle>
            <a:lvl1pPr algn="r">
              <a:defRPr sz="1200"/>
            </a:lvl1pPr>
          </a:lstStyle>
          <a:p>
            <a:fld id="{62CE106B-EA20-404A-870E-597BB764BCEB}" type="slidenum">
              <a:rPr lang="nl-NL" altLang="nl-NL"/>
              <a:pPr/>
              <a:t>‹nr.›</a:t>
            </a:fld>
            <a:endParaRPr lang="nl-NL" altLang="nl-NL"/>
          </a:p>
        </p:txBody>
      </p:sp>
    </p:spTree>
    <p:extLst>
      <p:ext uri="{BB962C8B-B14F-4D97-AF65-F5344CB8AC3E}">
        <p14:creationId xmlns:p14="http://schemas.microsoft.com/office/powerpoint/2010/main" val="28399655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2" y="1"/>
            <a:ext cx="2949099" cy="497205"/>
          </a:xfrm>
          <a:prstGeom prst="rect">
            <a:avLst/>
          </a:prstGeom>
        </p:spPr>
        <p:txBody>
          <a:bodyPr vert="horz" lIns="91421" tIns="45711" rIns="91421" bIns="45711" rtlCol="0"/>
          <a:lstStyle>
            <a:lvl1pPr algn="l">
              <a:defRPr sz="1200">
                <a:ea typeface="+mn-ea"/>
                <a:cs typeface="Arial" charset="0"/>
              </a:defRPr>
            </a:lvl1pPr>
          </a:lstStyle>
          <a:p>
            <a:pPr>
              <a:defRPr/>
            </a:pPr>
            <a:endParaRPr lang="nl-NL"/>
          </a:p>
        </p:txBody>
      </p:sp>
      <p:sp>
        <p:nvSpPr>
          <p:cNvPr id="3" name="Tijdelijke aanduiding voor datum 2"/>
          <p:cNvSpPr>
            <a:spLocks noGrp="1"/>
          </p:cNvSpPr>
          <p:nvPr>
            <p:ph type="dt" idx="1"/>
          </p:nvPr>
        </p:nvSpPr>
        <p:spPr>
          <a:xfrm>
            <a:off x="3854941" y="1"/>
            <a:ext cx="2949099" cy="497205"/>
          </a:xfrm>
          <a:prstGeom prst="rect">
            <a:avLst/>
          </a:prstGeom>
        </p:spPr>
        <p:txBody>
          <a:bodyPr vert="horz" wrap="square" lIns="91421" tIns="45711" rIns="91421" bIns="45711" numCol="1" anchor="t" anchorCtr="0" compatLnSpc="1">
            <a:prstTxWarp prst="textNoShape">
              <a:avLst/>
            </a:prstTxWarp>
          </a:bodyPr>
          <a:lstStyle>
            <a:lvl1pPr algn="r">
              <a:defRPr sz="1200">
                <a:cs typeface="Arial" charset="0"/>
              </a:defRPr>
            </a:lvl1pPr>
          </a:lstStyle>
          <a:p>
            <a:fld id="{6613750B-EFFA-4E2D-A381-E5749A0A6B87}" type="datetime1">
              <a:rPr lang="nl-NL" altLang="nl-NL"/>
              <a:pPr/>
              <a:t>18-5-2020</a:t>
            </a:fld>
            <a:endParaRPr lang="nl-NL" altLang="nl-NL"/>
          </a:p>
        </p:txBody>
      </p:sp>
      <p:sp>
        <p:nvSpPr>
          <p:cNvPr id="4" name="Tijdelijke aanduiding voor dia-afbeelding 3"/>
          <p:cNvSpPr>
            <a:spLocks noGrp="1" noRot="1" noChangeAspect="1"/>
          </p:cNvSpPr>
          <p:nvPr>
            <p:ph type="sldImg" idx="2"/>
          </p:nvPr>
        </p:nvSpPr>
        <p:spPr>
          <a:xfrm>
            <a:off x="917575" y="746125"/>
            <a:ext cx="4972050" cy="3729038"/>
          </a:xfrm>
          <a:prstGeom prst="rect">
            <a:avLst/>
          </a:prstGeom>
          <a:noFill/>
          <a:ln w="12700">
            <a:solidFill>
              <a:prstClr val="black"/>
            </a:solidFill>
          </a:ln>
        </p:spPr>
        <p:txBody>
          <a:bodyPr vert="horz" lIns="91421" tIns="45711" rIns="91421" bIns="45711" rtlCol="0" anchor="ctr"/>
          <a:lstStyle/>
          <a:p>
            <a:pPr lvl="0"/>
            <a:endParaRPr lang="nl-NL" noProof="0"/>
          </a:p>
        </p:txBody>
      </p:sp>
      <p:sp>
        <p:nvSpPr>
          <p:cNvPr id="5" name="Tijdelijke aanduiding voor notities 4"/>
          <p:cNvSpPr>
            <a:spLocks noGrp="1"/>
          </p:cNvSpPr>
          <p:nvPr>
            <p:ph type="body" sz="quarter" idx="3"/>
          </p:nvPr>
        </p:nvSpPr>
        <p:spPr>
          <a:xfrm>
            <a:off x="680562" y="4723450"/>
            <a:ext cx="5444490" cy="4474845"/>
          </a:xfrm>
          <a:prstGeom prst="rect">
            <a:avLst/>
          </a:prstGeom>
        </p:spPr>
        <p:txBody>
          <a:bodyPr vert="horz" lIns="91421" tIns="45711" rIns="91421" bIns="45711" rtlCol="0">
            <a:normAutofit/>
          </a:bodyPr>
          <a:lstStyle/>
          <a:p>
            <a:pPr lvl="0"/>
            <a:r>
              <a:rPr lang="nl-NL" noProof="0"/>
              <a:t>Klik om de modelstijlen te bewerken</a:t>
            </a:r>
          </a:p>
          <a:p>
            <a:pPr lvl="1"/>
            <a:r>
              <a:rPr lang="nl-NL" noProof="0"/>
              <a:t>Tweede niveau</a:t>
            </a:r>
          </a:p>
          <a:p>
            <a:pPr lvl="2"/>
            <a:r>
              <a:rPr lang="nl-NL" noProof="0"/>
              <a:t>Derde niveau</a:t>
            </a:r>
          </a:p>
          <a:p>
            <a:pPr lvl="3"/>
            <a:r>
              <a:rPr lang="nl-NL" noProof="0"/>
              <a:t>Vierde niveau</a:t>
            </a:r>
          </a:p>
          <a:p>
            <a:pPr lvl="4"/>
            <a:r>
              <a:rPr lang="nl-NL" noProof="0"/>
              <a:t>Vijfde niveau</a:t>
            </a:r>
          </a:p>
        </p:txBody>
      </p:sp>
      <p:sp>
        <p:nvSpPr>
          <p:cNvPr id="6" name="Tijdelijke aanduiding voor voettekst 5"/>
          <p:cNvSpPr>
            <a:spLocks noGrp="1"/>
          </p:cNvSpPr>
          <p:nvPr>
            <p:ph type="ftr" sz="quarter" idx="4"/>
          </p:nvPr>
        </p:nvSpPr>
        <p:spPr>
          <a:xfrm>
            <a:off x="2" y="9445171"/>
            <a:ext cx="2949099" cy="497205"/>
          </a:xfrm>
          <a:prstGeom prst="rect">
            <a:avLst/>
          </a:prstGeom>
        </p:spPr>
        <p:txBody>
          <a:bodyPr vert="horz" lIns="91421" tIns="45711" rIns="91421" bIns="45711" rtlCol="0" anchor="b"/>
          <a:lstStyle>
            <a:lvl1pPr algn="l">
              <a:defRPr sz="1200">
                <a:ea typeface="+mn-ea"/>
                <a:cs typeface="Arial" charset="0"/>
              </a:defRPr>
            </a:lvl1pPr>
          </a:lstStyle>
          <a:p>
            <a:pPr>
              <a:defRPr/>
            </a:pPr>
            <a:endParaRPr lang="nl-NL"/>
          </a:p>
        </p:txBody>
      </p:sp>
      <p:sp>
        <p:nvSpPr>
          <p:cNvPr id="7" name="Tijdelijke aanduiding voor dianummer 6"/>
          <p:cNvSpPr>
            <a:spLocks noGrp="1"/>
          </p:cNvSpPr>
          <p:nvPr>
            <p:ph type="sldNum" sz="quarter" idx="5"/>
          </p:nvPr>
        </p:nvSpPr>
        <p:spPr>
          <a:xfrm>
            <a:off x="3854941" y="9445171"/>
            <a:ext cx="2949099" cy="497205"/>
          </a:xfrm>
          <a:prstGeom prst="rect">
            <a:avLst/>
          </a:prstGeom>
        </p:spPr>
        <p:txBody>
          <a:bodyPr vert="horz" wrap="square" lIns="91421" tIns="45711" rIns="91421" bIns="45711" numCol="1" anchor="b" anchorCtr="0" compatLnSpc="1">
            <a:prstTxWarp prst="textNoShape">
              <a:avLst/>
            </a:prstTxWarp>
          </a:bodyPr>
          <a:lstStyle>
            <a:lvl1pPr algn="r">
              <a:defRPr sz="1200">
                <a:cs typeface="Arial" charset="0"/>
              </a:defRPr>
            </a:lvl1pPr>
          </a:lstStyle>
          <a:p>
            <a:fld id="{32C0B003-40C8-452D-B615-5037B8EE7BF8}" type="slidenum">
              <a:rPr lang="nl-NL" altLang="nl-NL"/>
              <a:pPr/>
              <a:t>‹nr.›</a:t>
            </a:fld>
            <a:endParaRPr lang="nl-NL" altLang="nl-NL"/>
          </a:p>
        </p:txBody>
      </p:sp>
    </p:spTree>
    <p:extLst>
      <p:ext uri="{BB962C8B-B14F-4D97-AF65-F5344CB8AC3E}">
        <p14:creationId xmlns:p14="http://schemas.microsoft.com/office/powerpoint/2010/main" val="20245361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Geneva" charset="-128"/>
        <a:cs typeface="Geneva" charset="-128"/>
      </a:defRPr>
    </a:lvl1pPr>
    <a:lvl2pPr marL="457200" algn="l" rtl="0" eaLnBrk="0" fontAlgn="base" hangingPunct="0">
      <a:spcBef>
        <a:spcPct val="30000"/>
      </a:spcBef>
      <a:spcAft>
        <a:spcPct val="0"/>
      </a:spcAft>
      <a:defRPr sz="1200" kern="1200">
        <a:solidFill>
          <a:schemeClr val="tx1"/>
        </a:solidFill>
        <a:latin typeface="+mn-lt"/>
        <a:ea typeface="Geneva" charset="-128"/>
        <a:cs typeface="+mn-cs"/>
      </a:defRPr>
    </a:lvl2pPr>
    <a:lvl3pPr marL="914400" algn="l" rtl="0" eaLnBrk="0" fontAlgn="base" hangingPunct="0">
      <a:spcBef>
        <a:spcPct val="30000"/>
      </a:spcBef>
      <a:spcAft>
        <a:spcPct val="0"/>
      </a:spcAft>
      <a:defRPr sz="1200" kern="1200">
        <a:solidFill>
          <a:schemeClr val="tx1"/>
        </a:solidFill>
        <a:latin typeface="+mn-lt"/>
        <a:ea typeface="Geneva" charset="-128"/>
        <a:cs typeface="+mn-cs"/>
      </a:defRPr>
    </a:lvl3pPr>
    <a:lvl4pPr marL="1371600" algn="l" rtl="0" eaLnBrk="0" fontAlgn="base" hangingPunct="0">
      <a:spcBef>
        <a:spcPct val="30000"/>
      </a:spcBef>
      <a:spcAft>
        <a:spcPct val="0"/>
      </a:spcAft>
      <a:defRPr sz="1200" kern="1200">
        <a:solidFill>
          <a:schemeClr val="tx1"/>
        </a:solidFill>
        <a:latin typeface="+mn-lt"/>
        <a:ea typeface="Geneva" charset="-128"/>
        <a:cs typeface="+mn-cs"/>
      </a:defRPr>
    </a:lvl4pPr>
    <a:lvl5pPr marL="1828800" algn="l" rtl="0" eaLnBrk="0" fontAlgn="base" hangingPunct="0">
      <a:spcBef>
        <a:spcPct val="30000"/>
      </a:spcBef>
      <a:spcAft>
        <a:spcPct val="0"/>
      </a:spcAft>
      <a:defRPr sz="1200" kern="1200">
        <a:solidFill>
          <a:schemeClr val="tx1"/>
        </a:solidFill>
        <a:latin typeface="+mn-lt"/>
        <a:ea typeface="Geneva"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32C0B003-40C8-452D-B615-5037B8EE7BF8}" type="slidenum">
              <a:rPr lang="nl-NL" altLang="nl-NL"/>
              <a:pPr/>
              <a:t>8</a:t>
            </a:fld>
            <a:endParaRPr lang="nl-NL" altLang="nl-NL"/>
          </a:p>
        </p:txBody>
      </p:sp>
    </p:spTree>
    <p:extLst>
      <p:ext uri="{BB962C8B-B14F-4D97-AF65-F5344CB8AC3E}">
        <p14:creationId xmlns:p14="http://schemas.microsoft.com/office/powerpoint/2010/main" val="4297959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32C0B003-40C8-452D-B615-5037B8EE7BF8}" type="slidenum">
              <a:rPr lang="nl-NL" altLang="nl-NL"/>
              <a:pPr/>
              <a:t>9</a:t>
            </a:fld>
            <a:endParaRPr lang="nl-NL" altLang="nl-NL"/>
          </a:p>
        </p:txBody>
      </p:sp>
    </p:spTree>
    <p:extLst>
      <p:ext uri="{BB962C8B-B14F-4D97-AF65-F5344CB8AC3E}">
        <p14:creationId xmlns:p14="http://schemas.microsoft.com/office/powerpoint/2010/main" val="11724275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32C0B003-40C8-452D-B615-5037B8EE7BF8}" type="slidenum">
              <a:rPr lang="nl-NL" altLang="nl-NL"/>
              <a:pPr/>
              <a:t>10</a:t>
            </a:fld>
            <a:endParaRPr lang="nl-NL" altLang="nl-NL"/>
          </a:p>
        </p:txBody>
      </p:sp>
    </p:spTree>
    <p:extLst>
      <p:ext uri="{BB962C8B-B14F-4D97-AF65-F5344CB8AC3E}">
        <p14:creationId xmlns:p14="http://schemas.microsoft.com/office/powerpoint/2010/main" val="28167383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Inhoudsopgave met bullet">
    <p:spTree>
      <p:nvGrpSpPr>
        <p:cNvPr id="1" name=""/>
        <p:cNvGrpSpPr/>
        <p:nvPr/>
      </p:nvGrpSpPr>
      <p:grpSpPr>
        <a:xfrm>
          <a:off x="0" y="0"/>
          <a:ext cx="0" cy="0"/>
          <a:chOff x="0" y="0"/>
          <a:chExt cx="0" cy="0"/>
        </a:xfrm>
      </p:grpSpPr>
      <p:sp>
        <p:nvSpPr>
          <p:cNvPr id="3" name="shpTitel"/>
          <p:cNvSpPr>
            <a:spLocks noGrp="1" noChangeArrowheads="1"/>
          </p:cNvSpPr>
          <p:nvPr>
            <p:ph type="title"/>
          </p:nvPr>
        </p:nvSpPr>
        <p:spPr bwMode="auto">
          <a:xfrm>
            <a:off x="5004000" y="2057400"/>
            <a:ext cx="3938388" cy="3352800"/>
          </a:xfrm>
          <a:prstGeom prst="rect">
            <a:avLst/>
          </a:prstGeom>
          <a:noFill/>
          <a:ln w="9525">
            <a:noFill/>
            <a:miter lim="800000"/>
            <a:headEnd/>
            <a:tailEnd/>
          </a:ln>
          <a:effectLst/>
        </p:spPr>
        <p:txBody>
          <a:bodyPr/>
          <a:lstStyle/>
          <a:p>
            <a:pPr lvl="0"/>
            <a:r>
              <a:rPr lang="nl-NL"/>
              <a:t>Klik om de stijl te bewerken</a:t>
            </a:r>
            <a:endParaRPr lang="nl-NL" dirty="0"/>
          </a:p>
        </p:txBody>
      </p:sp>
    </p:spTree>
    <p:extLst>
      <p:ext uri="{BB962C8B-B14F-4D97-AF65-F5344CB8AC3E}">
        <p14:creationId xmlns:p14="http://schemas.microsoft.com/office/powerpoint/2010/main" val="6872271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houdsopgave met bullet">
    <p:spTree>
      <p:nvGrpSpPr>
        <p:cNvPr id="1" name=""/>
        <p:cNvGrpSpPr/>
        <p:nvPr/>
      </p:nvGrpSpPr>
      <p:grpSpPr>
        <a:xfrm>
          <a:off x="0" y="0"/>
          <a:ext cx="0" cy="0"/>
          <a:chOff x="0" y="0"/>
          <a:chExt cx="0" cy="0"/>
        </a:xfrm>
      </p:grpSpPr>
      <p:sp>
        <p:nvSpPr>
          <p:cNvPr id="5" name="shpTitel"/>
          <p:cNvSpPr>
            <a:spLocks noGrp="1" noChangeArrowheads="1"/>
          </p:cNvSpPr>
          <p:nvPr>
            <p:ph type="title"/>
          </p:nvPr>
        </p:nvSpPr>
        <p:spPr bwMode="auto">
          <a:xfrm>
            <a:off x="1600200" y="2514600"/>
            <a:ext cx="7086600" cy="2895600"/>
          </a:xfrm>
          <a:prstGeom prst="rect">
            <a:avLst/>
          </a:prstGeom>
          <a:noFill/>
          <a:ln w="9525">
            <a:noFill/>
            <a:miter lim="800000"/>
            <a:headEnd/>
            <a:tailEnd/>
          </a:ln>
          <a:effectLst/>
        </p:spPr>
        <p:txBody>
          <a:bodyPr/>
          <a:lstStyle/>
          <a:p>
            <a:pPr lvl="0"/>
            <a:r>
              <a:rPr lang="nl-NL" dirty="0"/>
              <a:t>Klik om het opmaakprofiel te bewerken</a:t>
            </a:r>
          </a:p>
        </p:txBody>
      </p:sp>
    </p:spTree>
    <p:extLst>
      <p:ext uri="{BB962C8B-B14F-4D97-AF65-F5344CB8AC3E}">
        <p14:creationId xmlns:p14="http://schemas.microsoft.com/office/powerpoint/2010/main" val="28766916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lvl1pPr>
              <a:defRPr/>
            </a:lvl1pPr>
          </a:lstStyle>
          <a:p>
            <a:pPr lvl="0"/>
            <a:r>
              <a:rPr lang="nl-NL" dirty="0"/>
              <a:t>Klik om de modelstijlen te bewerken</a:t>
            </a:r>
          </a:p>
          <a:p>
            <a:pPr lvl="1"/>
            <a:r>
              <a:rPr lang="nl-NL" dirty="0"/>
              <a:t>Tweede niveau</a:t>
            </a:r>
          </a:p>
          <a:p>
            <a:pPr lvl="2"/>
            <a:r>
              <a:rPr lang="nl-NL" dirty="0"/>
              <a:t>Derde niveau</a:t>
            </a:r>
          </a:p>
          <a:p>
            <a:pPr lvl="3"/>
            <a:r>
              <a:rPr lang="nl-NL" dirty="0"/>
              <a:t>Vierde niveau</a:t>
            </a:r>
          </a:p>
        </p:txBody>
      </p:sp>
      <p:sp>
        <p:nvSpPr>
          <p:cNvPr id="4" name="shpVoettekst"/>
          <p:cNvSpPr>
            <a:spLocks noGrp="1" noChangeArrowheads="1"/>
          </p:cNvSpPr>
          <p:nvPr>
            <p:ph type="ftr" sz="quarter" idx="10"/>
          </p:nvPr>
        </p:nvSpPr>
        <p:spPr>
          <a:ln/>
        </p:spPr>
        <p:txBody>
          <a:bodyPr/>
          <a:lstStyle>
            <a:lvl1pPr>
              <a:defRPr/>
            </a:lvl1pPr>
          </a:lstStyle>
          <a:p>
            <a:pPr>
              <a:defRPr/>
            </a:pPr>
            <a:r>
              <a:rPr lang="en-US" smtClean="0"/>
              <a:t>Rapportage review STOP-TPOD 1.0</a:t>
            </a:r>
            <a:endParaRPr lang="nl-NL" dirty="0"/>
          </a:p>
        </p:txBody>
      </p:sp>
      <p:sp>
        <p:nvSpPr>
          <p:cNvPr id="5" name="shpDatum"/>
          <p:cNvSpPr>
            <a:spLocks noGrp="1" noChangeArrowheads="1"/>
          </p:cNvSpPr>
          <p:nvPr>
            <p:ph type="dt" sz="half" idx="11"/>
          </p:nvPr>
        </p:nvSpPr>
        <p:spPr>
          <a:ln/>
        </p:spPr>
        <p:txBody>
          <a:bodyPr/>
          <a:lstStyle>
            <a:lvl1pPr>
              <a:defRPr/>
            </a:lvl1pPr>
          </a:lstStyle>
          <a:p>
            <a:pPr>
              <a:defRPr/>
            </a:pPr>
            <a:r>
              <a:rPr lang="nl-NL" smtClean="0"/>
              <a:t>08-04-2019</a:t>
            </a:r>
            <a:endParaRPr lang="nl-NL" dirty="0"/>
          </a:p>
        </p:txBody>
      </p:sp>
    </p:spTree>
    <p:extLst>
      <p:ext uri="{BB962C8B-B14F-4D97-AF65-F5344CB8AC3E}">
        <p14:creationId xmlns:p14="http://schemas.microsoft.com/office/powerpoint/2010/main" val="4015023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a:xfrm>
            <a:off x="352800" y="1263600"/>
            <a:ext cx="8419642" cy="572400"/>
          </a:xfrm>
        </p:spPr>
        <p:txBody>
          <a:bodyPr/>
          <a:lstStyle/>
          <a:p>
            <a:r>
              <a:rPr lang="nl-NL" dirty="0"/>
              <a:t>Klik om de stijl te bewerken</a:t>
            </a:r>
          </a:p>
        </p:txBody>
      </p:sp>
      <p:sp>
        <p:nvSpPr>
          <p:cNvPr id="3" name="Tijdelijke aanduiding voor inhoud 2"/>
          <p:cNvSpPr>
            <a:spLocks noGrp="1"/>
          </p:cNvSpPr>
          <p:nvPr>
            <p:ph sz="half" idx="1"/>
          </p:nvPr>
        </p:nvSpPr>
        <p:spPr>
          <a:xfrm>
            <a:off x="352800" y="1800000"/>
            <a:ext cx="4129200" cy="427320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nl-NL" dirty="0"/>
              <a:t>Klik om de modelstijlen te bewerken</a:t>
            </a:r>
          </a:p>
          <a:p>
            <a:pPr lvl="1"/>
            <a:r>
              <a:rPr lang="nl-NL" dirty="0"/>
              <a:t>Tweede niveau</a:t>
            </a:r>
          </a:p>
          <a:p>
            <a:pPr lvl="2"/>
            <a:r>
              <a:rPr lang="nl-NL" dirty="0"/>
              <a:t>Derde niveau</a:t>
            </a:r>
          </a:p>
          <a:p>
            <a:pPr lvl="3"/>
            <a:r>
              <a:rPr lang="nl-NL" dirty="0"/>
              <a:t>Vierde niveau</a:t>
            </a:r>
          </a:p>
        </p:txBody>
      </p:sp>
      <p:sp>
        <p:nvSpPr>
          <p:cNvPr id="4" name="Tijdelijke aanduiding voor inhoud 3"/>
          <p:cNvSpPr>
            <a:spLocks noGrp="1"/>
          </p:cNvSpPr>
          <p:nvPr>
            <p:ph sz="half" idx="2"/>
          </p:nvPr>
        </p:nvSpPr>
        <p:spPr>
          <a:xfrm>
            <a:off x="4683600" y="1800000"/>
            <a:ext cx="4129200" cy="427320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nl-NL" dirty="0"/>
              <a:t>Klik om de modelstijlen te bewerken</a:t>
            </a:r>
          </a:p>
          <a:p>
            <a:pPr lvl="1"/>
            <a:r>
              <a:rPr lang="nl-NL" dirty="0"/>
              <a:t>Tweede niveau</a:t>
            </a:r>
          </a:p>
          <a:p>
            <a:pPr lvl="2"/>
            <a:r>
              <a:rPr lang="nl-NL" dirty="0"/>
              <a:t>Derde niveau</a:t>
            </a:r>
          </a:p>
          <a:p>
            <a:pPr lvl="3"/>
            <a:r>
              <a:rPr lang="nl-NL" dirty="0"/>
              <a:t>Vierde niveau</a:t>
            </a:r>
          </a:p>
        </p:txBody>
      </p:sp>
      <p:sp>
        <p:nvSpPr>
          <p:cNvPr id="5" name="shpVoettekst"/>
          <p:cNvSpPr>
            <a:spLocks noGrp="1" noChangeArrowheads="1"/>
          </p:cNvSpPr>
          <p:nvPr>
            <p:ph type="ftr" sz="quarter" idx="10"/>
          </p:nvPr>
        </p:nvSpPr>
        <p:spPr>
          <a:ln/>
        </p:spPr>
        <p:txBody>
          <a:bodyPr/>
          <a:lstStyle>
            <a:lvl1pPr>
              <a:defRPr/>
            </a:lvl1pPr>
          </a:lstStyle>
          <a:p>
            <a:pPr>
              <a:defRPr/>
            </a:pPr>
            <a:r>
              <a:rPr lang="en-US" smtClean="0"/>
              <a:t>Rapportage review STOP-TPOD 1.0</a:t>
            </a:r>
            <a:endParaRPr lang="nl-NL"/>
          </a:p>
        </p:txBody>
      </p:sp>
      <p:sp>
        <p:nvSpPr>
          <p:cNvPr id="6" name="shpDatum"/>
          <p:cNvSpPr>
            <a:spLocks noGrp="1" noChangeArrowheads="1"/>
          </p:cNvSpPr>
          <p:nvPr>
            <p:ph type="dt" sz="half" idx="11"/>
          </p:nvPr>
        </p:nvSpPr>
        <p:spPr>
          <a:ln/>
        </p:spPr>
        <p:txBody>
          <a:bodyPr/>
          <a:lstStyle>
            <a:lvl1pPr>
              <a:defRPr/>
            </a:lvl1pPr>
          </a:lstStyle>
          <a:p>
            <a:pPr>
              <a:defRPr/>
            </a:pPr>
            <a:r>
              <a:rPr lang="nl-NL" smtClean="0"/>
              <a:t>08-04-2019</a:t>
            </a:r>
            <a:endParaRPr lang="nl-NL"/>
          </a:p>
        </p:txBody>
      </p:sp>
    </p:spTree>
    <p:extLst>
      <p:ext uri="{BB962C8B-B14F-4D97-AF65-F5344CB8AC3E}">
        <p14:creationId xmlns:p14="http://schemas.microsoft.com/office/powerpoint/2010/main" val="447791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itelbalk hoog, tekst, afbeelding, grafiek en overig">
    <p:spTree>
      <p:nvGrpSpPr>
        <p:cNvPr id="1" name=""/>
        <p:cNvGrpSpPr/>
        <p:nvPr/>
      </p:nvGrpSpPr>
      <p:grpSpPr>
        <a:xfrm>
          <a:off x="0" y="0"/>
          <a:ext cx="0" cy="0"/>
          <a:chOff x="0" y="0"/>
          <a:chExt cx="0" cy="0"/>
        </a:xfrm>
      </p:grpSpPr>
      <p:sp>
        <p:nvSpPr>
          <p:cNvPr id="2" name="Titel 1"/>
          <p:cNvSpPr>
            <a:spLocks noGrp="1"/>
          </p:cNvSpPr>
          <p:nvPr>
            <p:ph type="title"/>
          </p:nvPr>
        </p:nvSpPr>
        <p:spPr>
          <a:xfrm>
            <a:off x="352800" y="1263600"/>
            <a:ext cx="4129200" cy="864000"/>
          </a:xfrm>
        </p:spPr>
        <p:txBody>
          <a:bodyPr/>
          <a:lstStyle/>
          <a:p>
            <a:r>
              <a:rPr lang="nl-NL" dirty="0"/>
              <a:t>Klik om de stijl te bewerken</a:t>
            </a:r>
          </a:p>
        </p:txBody>
      </p:sp>
      <p:sp>
        <p:nvSpPr>
          <p:cNvPr id="3" name="Tijdelijke aanduiding voor inhoud 2"/>
          <p:cNvSpPr>
            <a:spLocks noGrp="1"/>
          </p:cNvSpPr>
          <p:nvPr>
            <p:ph sz="half" idx="1"/>
          </p:nvPr>
        </p:nvSpPr>
        <p:spPr>
          <a:xfrm>
            <a:off x="352800" y="2178000"/>
            <a:ext cx="4129200" cy="403200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nl-NL" dirty="0"/>
              <a:t>Klik om de modelstijlen te bewerken</a:t>
            </a:r>
          </a:p>
          <a:p>
            <a:pPr lvl="1"/>
            <a:r>
              <a:rPr lang="nl-NL" dirty="0"/>
              <a:t>Tweede niveau</a:t>
            </a:r>
          </a:p>
          <a:p>
            <a:pPr lvl="2"/>
            <a:r>
              <a:rPr lang="nl-NL" dirty="0"/>
              <a:t>Derde niveau</a:t>
            </a:r>
          </a:p>
          <a:p>
            <a:pPr lvl="3"/>
            <a:r>
              <a:rPr lang="nl-NL" dirty="0"/>
              <a:t>Vierde niveau</a:t>
            </a:r>
          </a:p>
        </p:txBody>
      </p:sp>
      <p:sp>
        <p:nvSpPr>
          <p:cNvPr id="4" name="Tijdelijke aanduiding voor inhoud 3"/>
          <p:cNvSpPr>
            <a:spLocks noGrp="1"/>
          </p:cNvSpPr>
          <p:nvPr>
            <p:ph sz="half" idx="2"/>
          </p:nvPr>
        </p:nvSpPr>
        <p:spPr>
          <a:xfrm>
            <a:off x="4575600" y="1066800"/>
            <a:ext cx="4572000" cy="5260744"/>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endParaRPr lang="nl-NL" dirty="0"/>
          </a:p>
        </p:txBody>
      </p:sp>
      <p:sp>
        <p:nvSpPr>
          <p:cNvPr id="5" name="shpVoettekst"/>
          <p:cNvSpPr>
            <a:spLocks noGrp="1" noChangeArrowheads="1"/>
          </p:cNvSpPr>
          <p:nvPr>
            <p:ph type="ftr" sz="quarter" idx="10"/>
          </p:nvPr>
        </p:nvSpPr>
        <p:spPr>
          <a:ln/>
        </p:spPr>
        <p:txBody>
          <a:bodyPr/>
          <a:lstStyle>
            <a:lvl1pPr>
              <a:defRPr/>
            </a:lvl1pPr>
          </a:lstStyle>
          <a:p>
            <a:pPr>
              <a:defRPr/>
            </a:pPr>
            <a:r>
              <a:rPr lang="en-US" smtClean="0"/>
              <a:t>Rapportage review STOP-TPOD 1.0</a:t>
            </a:r>
            <a:endParaRPr lang="nl-NL"/>
          </a:p>
        </p:txBody>
      </p:sp>
      <p:sp>
        <p:nvSpPr>
          <p:cNvPr id="6" name="shpDatum"/>
          <p:cNvSpPr>
            <a:spLocks noGrp="1" noChangeArrowheads="1"/>
          </p:cNvSpPr>
          <p:nvPr>
            <p:ph type="dt" sz="half" idx="11"/>
          </p:nvPr>
        </p:nvSpPr>
        <p:spPr>
          <a:ln/>
        </p:spPr>
        <p:txBody>
          <a:bodyPr/>
          <a:lstStyle>
            <a:lvl1pPr>
              <a:defRPr/>
            </a:lvl1pPr>
          </a:lstStyle>
          <a:p>
            <a:pPr>
              <a:defRPr/>
            </a:pPr>
            <a:r>
              <a:rPr lang="nl-NL" smtClean="0"/>
              <a:t>08-04-2019</a:t>
            </a:r>
            <a:endParaRPr lang="nl-NL"/>
          </a:p>
        </p:txBody>
      </p:sp>
    </p:spTree>
    <p:extLst>
      <p:ext uri="{BB962C8B-B14F-4D97-AF65-F5344CB8AC3E}">
        <p14:creationId xmlns:p14="http://schemas.microsoft.com/office/powerpoint/2010/main" val="24137329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itelbalk laag, tekst, afbeelding, grafiek en overig">
    <p:spTree>
      <p:nvGrpSpPr>
        <p:cNvPr id="1" name=""/>
        <p:cNvGrpSpPr/>
        <p:nvPr/>
      </p:nvGrpSpPr>
      <p:grpSpPr>
        <a:xfrm>
          <a:off x="0" y="0"/>
          <a:ext cx="0" cy="0"/>
          <a:chOff x="0" y="0"/>
          <a:chExt cx="0" cy="0"/>
        </a:xfrm>
      </p:grpSpPr>
      <p:sp>
        <p:nvSpPr>
          <p:cNvPr id="2" name="Titel 1"/>
          <p:cNvSpPr>
            <a:spLocks noGrp="1"/>
          </p:cNvSpPr>
          <p:nvPr>
            <p:ph type="title"/>
          </p:nvPr>
        </p:nvSpPr>
        <p:spPr>
          <a:xfrm>
            <a:off x="352800" y="1263600"/>
            <a:ext cx="4129200" cy="522326"/>
          </a:xfrm>
        </p:spPr>
        <p:txBody>
          <a:bodyPr/>
          <a:lstStyle/>
          <a:p>
            <a:r>
              <a:rPr lang="nl-NL" dirty="0"/>
              <a:t>Klik om de stijl te bewerken</a:t>
            </a:r>
          </a:p>
        </p:txBody>
      </p:sp>
      <p:sp>
        <p:nvSpPr>
          <p:cNvPr id="3" name="Tijdelijke aanduiding voor inhoud 2"/>
          <p:cNvSpPr>
            <a:spLocks noGrp="1"/>
          </p:cNvSpPr>
          <p:nvPr>
            <p:ph sz="half" idx="1"/>
          </p:nvPr>
        </p:nvSpPr>
        <p:spPr>
          <a:xfrm>
            <a:off x="352800" y="1814400"/>
            <a:ext cx="4129200" cy="439920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nl-NL" dirty="0"/>
              <a:t>Klik om de modelstijlen te bewerken</a:t>
            </a:r>
          </a:p>
          <a:p>
            <a:pPr lvl="1"/>
            <a:r>
              <a:rPr lang="nl-NL" dirty="0"/>
              <a:t>Tweede niveau</a:t>
            </a:r>
          </a:p>
          <a:p>
            <a:pPr lvl="2"/>
            <a:r>
              <a:rPr lang="nl-NL" dirty="0"/>
              <a:t>Derde niveau</a:t>
            </a:r>
          </a:p>
          <a:p>
            <a:pPr lvl="3"/>
            <a:r>
              <a:rPr lang="nl-NL" dirty="0"/>
              <a:t>Vierde niveau</a:t>
            </a:r>
          </a:p>
        </p:txBody>
      </p:sp>
      <p:sp>
        <p:nvSpPr>
          <p:cNvPr id="4" name="Tijdelijke aanduiding voor inhoud 3"/>
          <p:cNvSpPr>
            <a:spLocks noGrp="1"/>
          </p:cNvSpPr>
          <p:nvPr>
            <p:ph sz="half" idx="2"/>
          </p:nvPr>
        </p:nvSpPr>
        <p:spPr>
          <a:xfrm>
            <a:off x="4572000" y="1066800"/>
            <a:ext cx="4572000" cy="5248274"/>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endParaRPr lang="nl-NL" dirty="0"/>
          </a:p>
        </p:txBody>
      </p:sp>
      <p:sp>
        <p:nvSpPr>
          <p:cNvPr id="5" name="shpVoettekst"/>
          <p:cNvSpPr>
            <a:spLocks noGrp="1" noChangeArrowheads="1"/>
          </p:cNvSpPr>
          <p:nvPr>
            <p:ph type="ftr" sz="quarter" idx="10"/>
          </p:nvPr>
        </p:nvSpPr>
        <p:spPr>
          <a:ln/>
        </p:spPr>
        <p:txBody>
          <a:bodyPr/>
          <a:lstStyle>
            <a:lvl1pPr>
              <a:defRPr/>
            </a:lvl1pPr>
          </a:lstStyle>
          <a:p>
            <a:pPr>
              <a:defRPr/>
            </a:pPr>
            <a:r>
              <a:rPr lang="en-US" smtClean="0"/>
              <a:t>Rapportage review STOP-TPOD 1.0</a:t>
            </a:r>
            <a:endParaRPr lang="nl-NL"/>
          </a:p>
        </p:txBody>
      </p:sp>
      <p:sp>
        <p:nvSpPr>
          <p:cNvPr id="6" name="shpDatum"/>
          <p:cNvSpPr>
            <a:spLocks noGrp="1" noChangeArrowheads="1"/>
          </p:cNvSpPr>
          <p:nvPr>
            <p:ph type="dt" sz="half" idx="11"/>
          </p:nvPr>
        </p:nvSpPr>
        <p:spPr>
          <a:ln/>
        </p:spPr>
        <p:txBody>
          <a:bodyPr/>
          <a:lstStyle>
            <a:lvl1pPr>
              <a:defRPr/>
            </a:lvl1pPr>
          </a:lstStyle>
          <a:p>
            <a:pPr>
              <a:defRPr/>
            </a:pPr>
            <a:r>
              <a:rPr lang="nl-NL" smtClean="0"/>
              <a:t>08-04-2019</a:t>
            </a:r>
            <a:endParaRPr lang="nl-NL"/>
          </a:p>
        </p:txBody>
      </p:sp>
    </p:spTree>
    <p:extLst>
      <p:ext uri="{BB962C8B-B14F-4D97-AF65-F5344CB8AC3E}">
        <p14:creationId xmlns:p14="http://schemas.microsoft.com/office/powerpoint/2010/main" val="839796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Titelpagina met afbeelding">
    <p:spTree>
      <p:nvGrpSpPr>
        <p:cNvPr id="1" name=""/>
        <p:cNvGrpSpPr/>
        <p:nvPr/>
      </p:nvGrpSpPr>
      <p:grpSpPr>
        <a:xfrm>
          <a:off x="0" y="0"/>
          <a:ext cx="0" cy="0"/>
          <a:chOff x="0" y="0"/>
          <a:chExt cx="0" cy="0"/>
        </a:xfrm>
      </p:grpSpPr>
      <p:sp>
        <p:nvSpPr>
          <p:cNvPr id="3" name="Titel 1"/>
          <p:cNvSpPr txBox="1">
            <a:spLocks/>
          </p:cNvSpPr>
          <p:nvPr userDrawn="1"/>
        </p:nvSpPr>
        <p:spPr bwMode="auto">
          <a:xfrm>
            <a:off x="352425" y="1263650"/>
            <a:ext cx="4129088" cy="522288"/>
          </a:xfrm>
          <a:prstGeom prst="rect">
            <a:avLst/>
          </a:prstGeom>
          <a:solidFill>
            <a:srgbClr val="FFFFFF"/>
          </a:solidFill>
          <a:ln w="9525">
            <a:noFill/>
            <a:miter lim="800000"/>
            <a:headEnd/>
            <a:tailEnd/>
          </a:ln>
          <a:effectLst/>
        </p:spPr>
        <p:txBody>
          <a:bodyPr/>
          <a:lstStyle/>
          <a:p>
            <a:pPr eaLnBrk="0" hangingPunct="0">
              <a:defRPr/>
            </a:pPr>
            <a:r>
              <a:rPr lang="nl-NL" sz="2600" kern="0" spc="-60" dirty="0">
                <a:solidFill>
                  <a:srgbClr val="39870C"/>
                </a:solidFill>
                <a:latin typeface="Verdana" pitchFamily="34" charset="0"/>
                <a:ea typeface="Verdana" pitchFamily="34" charset="0"/>
                <a:cs typeface="Verdana" pitchFamily="34" charset="0"/>
              </a:rPr>
              <a:t>Klik om de stijl te bewerken</a:t>
            </a:r>
          </a:p>
        </p:txBody>
      </p:sp>
      <p:sp>
        <p:nvSpPr>
          <p:cNvPr id="8" name="shpTekst"/>
          <p:cNvSpPr>
            <a:spLocks noGrp="1"/>
          </p:cNvSpPr>
          <p:nvPr>
            <p:ph idx="1"/>
          </p:nvPr>
        </p:nvSpPr>
        <p:spPr bwMode="auto">
          <a:xfrm>
            <a:off x="4910138" y="1493838"/>
            <a:ext cx="3600450" cy="2773362"/>
          </a:xfrm>
          <a:prstGeom prst="rect">
            <a:avLst/>
          </a:prstGeom>
          <a:noFill/>
          <a:ln w="9525">
            <a:noFill/>
            <a:miter lim="800000"/>
            <a:headEnd/>
            <a:tailEnd/>
          </a:ln>
        </p:spPr>
        <p:txBody>
          <a:bodyPr/>
          <a:lstStyle/>
          <a:p>
            <a:pPr lvl="0"/>
            <a:r>
              <a:rPr lang="nl-NL" dirty="0"/>
              <a:t>Klik om de modelstijlen te bewerken</a:t>
            </a:r>
          </a:p>
        </p:txBody>
      </p:sp>
      <p:sp>
        <p:nvSpPr>
          <p:cNvPr id="4" name="shpVoettekst"/>
          <p:cNvSpPr>
            <a:spLocks noGrp="1" noChangeArrowheads="1"/>
          </p:cNvSpPr>
          <p:nvPr>
            <p:ph type="ftr" sz="quarter" idx="10"/>
          </p:nvPr>
        </p:nvSpPr>
        <p:spPr/>
        <p:txBody>
          <a:bodyPr/>
          <a:lstStyle>
            <a:lvl1pPr algn="l">
              <a:defRPr sz="1000" spc="-10" baseline="0">
                <a:solidFill>
                  <a:srgbClr val="FFFFFF"/>
                </a:solidFill>
                <a:latin typeface="Verdana" pitchFamily="34" charset="0"/>
                <a:ea typeface="Verdana" pitchFamily="34" charset="0"/>
                <a:cs typeface="Verdana" pitchFamily="34" charset="0"/>
              </a:defRPr>
            </a:lvl1pPr>
          </a:lstStyle>
          <a:p>
            <a:pPr>
              <a:defRPr/>
            </a:pPr>
            <a:r>
              <a:rPr lang="en-US" smtClean="0"/>
              <a:t>Rapportage review STOP-TPOD 1.0</a:t>
            </a:r>
            <a:endParaRPr lang="nl-NL"/>
          </a:p>
        </p:txBody>
      </p:sp>
      <p:sp>
        <p:nvSpPr>
          <p:cNvPr id="5" name="shpDatum"/>
          <p:cNvSpPr>
            <a:spLocks noGrp="1" noChangeArrowheads="1"/>
          </p:cNvSpPr>
          <p:nvPr>
            <p:ph type="dt" sz="half" idx="11"/>
          </p:nvPr>
        </p:nvSpPr>
        <p:spPr/>
        <p:txBody>
          <a:bodyPr/>
          <a:lstStyle>
            <a:lvl1pPr algn="r">
              <a:defRPr sz="1000" spc="-10" baseline="0">
                <a:solidFill>
                  <a:srgbClr val="FFFFFF"/>
                </a:solidFill>
                <a:latin typeface="Verdana" pitchFamily="34" charset="0"/>
                <a:ea typeface="Verdana" pitchFamily="34" charset="0"/>
                <a:cs typeface="Verdana" pitchFamily="34" charset="0"/>
              </a:defRPr>
            </a:lvl1pPr>
          </a:lstStyle>
          <a:p>
            <a:pPr>
              <a:defRPr/>
            </a:pPr>
            <a:r>
              <a:rPr lang="nl-NL" smtClean="0"/>
              <a:t>08-04-2019</a:t>
            </a:r>
            <a:endParaRPr lang="nl-NL"/>
          </a:p>
        </p:txBody>
      </p:sp>
    </p:spTree>
    <p:extLst>
      <p:ext uri="{BB962C8B-B14F-4D97-AF65-F5344CB8AC3E}">
        <p14:creationId xmlns:p14="http://schemas.microsoft.com/office/powerpoint/2010/main" val="25016615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Inhoudsopgave met bullet">
    <p:spTree>
      <p:nvGrpSpPr>
        <p:cNvPr id="1" name=""/>
        <p:cNvGrpSpPr/>
        <p:nvPr/>
      </p:nvGrpSpPr>
      <p:grpSpPr>
        <a:xfrm>
          <a:off x="0" y="0"/>
          <a:ext cx="0" cy="0"/>
          <a:chOff x="0" y="0"/>
          <a:chExt cx="0" cy="0"/>
        </a:xfrm>
      </p:grpSpPr>
      <p:sp>
        <p:nvSpPr>
          <p:cNvPr id="5" name="shpTitel"/>
          <p:cNvSpPr>
            <a:spLocks noGrp="1" noChangeArrowheads="1"/>
          </p:cNvSpPr>
          <p:nvPr>
            <p:ph type="title"/>
          </p:nvPr>
        </p:nvSpPr>
        <p:spPr bwMode="auto">
          <a:xfrm>
            <a:off x="1600200" y="2514600"/>
            <a:ext cx="7086600" cy="2895600"/>
          </a:xfrm>
          <a:prstGeom prst="rect">
            <a:avLst/>
          </a:prstGeom>
          <a:noFill/>
          <a:ln w="9525">
            <a:noFill/>
            <a:miter lim="800000"/>
            <a:headEnd/>
            <a:tailEnd/>
          </a:ln>
          <a:effectLst/>
        </p:spPr>
        <p:txBody>
          <a:bodyPr/>
          <a:lstStyle/>
          <a:p>
            <a:pPr lvl="0"/>
            <a:r>
              <a:rPr lang="nl-NL" dirty="0"/>
              <a:t>Klik om het opmaakprofiel te bewerken</a:t>
            </a:r>
          </a:p>
        </p:txBody>
      </p:sp>
    </p:spTree>
    <p:extLst>
      <p:ext uri="{BB962C8B-B14F-4D97-AF65-F5344CB8AC3E}">
        <p14:creationId xmlns:p14="http://schemas.microsoft.com/office/powerpoint/2010/main" val="404836175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theme" Target="../theme/theme2.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slideLayout" Target="../slideLayouts/slideLayout5.xml"/><Relationship Id="rId7" Type="http://schemas.openxmlformats.org/officeDocument/2006/relationships/theme" Target="../theme/theme3.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image" Target="../media/image4.png"/><Relationship Id="rId5" Type="http://schemas.openxmlformats.org/officeDocument/2006/relationships/slideLayout" Target="../slideLayouts/slideLayout7.xml"/><Relationship Id="rId10" Type="http://schemas.openxmlformats.org/officeDocument/2006/relationships/image" Target="../media/image3.png"/><Relationship Id="rId4" Type="http://schemas.openxmlformats.org/officeDocument/2006/relationships/slideLayout" Target="../slideLayouts/slideLayout6.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 name="Rechthoek 8"/>
          <p:cNvSpPr>
            <a:spLocks noChangeArrowheads="1"/>
          </p:cNvSpPr>
          <p:nvPr/>
        </p:nvSpPr>
        <p:spPr bwMode="auto">
          <a:xfrm>
            <a:off x="0" y="0"/>
            <a:ext cx="4724400" cy="6858000"/>
          </a:xfrm>
          <a:prstGeom prst="rect">
            <a:avLst/>
          </a:prstGeom>
          <a:solidFill>
            <a:srgbClr val="BFBFBF"/>
          </a:solid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defRPr/>
            </a:pPr>
            <a:endParaRPr lang="nl-NL" sz="1800">
              <a:solidFill>
                <a:schemeClr val="lt1"/>
              </a:solidFill>
              <a:latin typeface="+mn-lt"/>
              <a:ea typeface="+mn-ea"/>
            </a:endParaRPr>
          </a:p>
        </p:txBody>
      </p:sp>
      <p:sp>
        <p:nvSpPr>
          <p:cNvPr id="8" name="Rechthoek 7"/>
          <p:cNvSpPr/>
          <p:nvPr/>
        </p:nvSpPr>
        <p:spPr>
          <a:xfrm>
            <a:off x="4572000" y="0"/>
            <a:ext cx="4572000" cy="6858000"/>
          </a:xfrm>
          <a:prstGeom prst="rect">
            <a:avLst/>
          </a:prstGeom>
          <a:solidFill>
            <a:srgbClr val="39870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nl-NL" sz="1800"/>
          </a:p>
        </p:txBody>
      </p:sp>
      <p:sp>
        <p:nvSpPr>
          <p:cNvPr id="1026" name="shpTitel"/>
          <p:cNvSpPr>
            <a:spLocks noGrp="1" noChangeArrowheads="1"/>
          </p:cNvSpPr>
          <p:nvPr>
            <p:ph type="title"/>
          </p:nvPr>
        </p:nvSpPr>
        <p:spPr bwMode="auto">
          <a:xfrm>
            <a:off x="5003800" y="2057400"/>
            <a:ext cx="3886200" cy="33528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nl-NL" dirty="0"/>
              <a:t>Klik om het opmaakprofiel te bewerken</a:t>
            </a:r>
          </a:p>
        </p:txBody>
      </p:sp>
      <p:sp>
        <p:nvSpPr>
          <p:cNvPr id="11" name="shpTitel"/>
          <p:cNvSpPr txBox="1">
            <a:spLocks noChangeArrowheads="1"/>
          </p:cNvSpPr>
          <p:nvPr/>
        </p:nvSpPr>
        <p:spPr bwMode="auto">
          <a:xfrm>
            <a:off x="304800" y="2057400"/>
            <a:ext cx="4038600" cy="3352800"/>
          </a:xfrm>
          <a:prstGeom prst="rect">
            <a:avLst/>
          </a:prstGeom>
          <a:noFill/>
          <a:ln w="9525">
            <a:noFill/>
            <a:miter lim="800000"/>
            <a:headEnd/>
            <a:tailEnd/>
          </a:ln>
          <a:effectLst/>
        </p:spPr>
        <p:txBody>
          <a:bodyPr/>
          <a:lstStyle/>
          <a:p>
            <a:pPr eaLnBrk="0" hangingPunct="0">
              <a:defRPr/>
            </a:pPr>
            <a:r>
              <a:rPr lang="nl-NL" sz="3600" kern="0" spc="-60" dirty="0">
                <a:latin typeface="Verdana" pitchFamily="34" charset="0"/>
                <a:ea typeface="Verdana" pitchFamily="34" charset="0"/>
                <a:cs typeface="Verdana" pitchFamily="34" charset="0"/>
              </a:rPr>
              <a:t>Foto plaatsen</a:t>
            </a:r>
          </a:p>
        </p:txBody>
      </p:sp>
      <p:pic>
        <p:nvPicPr>
          <p:cNvPr id="1030" name="Afbeelding 6" descr="RO_RWS_Omgevingsloket_Aan de slag met_diap_RGB_500%_donkerder.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24400" y="457200"/>
            <a:ext cx="4270375" cy="1252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23" r:id="rId1"/>
  </p:sldLayoutIdLst>
  <p:hf hdr="0" dt="0"/>
  <p:txStyles>
    <p:titleStyle>
      <a:lvl1pPr algn="l" rtl="0" eaLnBrk="1" fontAlgn="base" hangingPunct="1">
        <a:spcBef>
          <a:spcPct val="0"/>
        </a:spcBef>
        <a:spcAft>
          <a:spcPct val="0"/>
        </a:spcAft>
        <a:defRPr sz="3200" spc="-60">
          <a:solidFill>
            <a:schemeClr val="bg1"/>
          </a:solidFill>
          <a:latin typeface="Verdana" pitchFamily="34" charset="0"/>
          <a:ea typeface="Verdana" pitchFamily="34" charset="0"/>
          <a:cs typeface="Verdana" pitchFamily="34" charset="0"/>
        </a:defRPr>
      </a:lvl1pPr>
      <a:lvl2pPr algn="l" rtl="0" eaLnBrk="1" fontAlgn="base" hangingPunct="1">
        <a:spcBef>
          <a:spcPct val="0"/>
        </a:spcBef>
        <a:spcAft>
          <a:spcPct val="0"/>
        </a:spcAft>
        <a:defRPr sz="3200">
          <a:solidFill>
            <a:schemeClr val="bg1"/>
          </a:solidFill>
          <a:latin typeface="Verdana" pitchFamily="34" charset="0"/>
          <a:ea typeface="Verdana" pitchFamily="34" charset="0"/>
          <a:cs typeface="Verdana" pitchFamily="34" charset="0"/>
        </a:defRPr>
      </a:lvl2pPr>
      <a:lvl3pPr algn="l" rtl="0" eaLnBrk="1" fontAlgn="base" hangingPunct="1">
        <a:spcBef>
          <a:spcPct val="0"/>
        </a:spcBef>
        <a:spcAft>
          <a:spcPct val="0"/>
        </a:spcAft>
        <a:defRPr sz="3200">
          <a:solidFill>
            <a:schemeClr val="bg1"/>
          </a:solidFill>
          <a:latin typeface="Verdana" pitchFamily="34" charset="0"/>
          <a:ea typeface="Verdana" pitchFamily="34" charset="0"/>
          <a:cs typeface="Verdana" pitchFamily="34" charset="0"/>
        </a:defRPr>
      </a:lvl3pPr>
      <a:lvl4pPr algn="l" rtl="0" eaLnBrk="1" fontAlgn="base" hangingPunct="1">
        <a:spcBef>
          <a:spcPct val="0"/>
        </a:spcBef>
        <a:spcAft>
          <a:spcPct val="0"/>
        </a:spcAft>
        <a:defRPr sz="3200">
          <a:solidFill>
            <a:schemeClr val="bg1"/>
          </a:solidFill>
          <a:latin typeface="Verdana" pitchFamily="34" charset="0"/>
          <a:ea typeface="Verdana" pitchFamily="34" charset="0"/>
          <a:cs typeface="Verdana" pitchFamily="34" charset="0"/>
        </a:defRPr>
      </a:lvl4pPr>
      <a:lvl5pPr algn="l" rtl="0" eaLnBrk="1" fontAlgn="base" hangingPunct="1">
        <a:spcBef>
          <a:spcPct val="0"/>
        </a:spcBef>
        <a:spcAft>
          <a:spcPct val="0"/>
        </a:spcAft>
        <a:defRPr sz="3200">
          <a:solidFill>
            <a:schemeClr val="bg1"/>
          </a:solidFill>
          <a:latin typeface="Verdana" pitchFamily="34" charset="0"/>
          <a:ea typeface="Verdana" pitchFamily="34" charset="0"/>
          <a:cs typeface="Verdana" pitchFamily="34"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p:titleStyle>
    <p:bodyStyle>
      <a:lvl1pPr marL="342900" indent="-342900" algn="l" rtl="0" eaLnBrk="1" fontAlgn="base" hangingPunct="1">
        <a:spcBef>
          <a:spcPct val="20000"/>
        </a:spcBef>
        <a:spcAft>
          <a:spcPct val="0"/>
        </a:spcAft>
        <a:defRPr lang="nl-NL" kern="1200" dirty="0">
          <a:solidFill>
            <a:srgbClr val="000000"/>
          </a:solidFill>
          <a:latin typeface="Verdana" pitchFamily="34" charset="0"/>
          <a:ea typeface="Verdana" pitchFamily="34" charset="0"/>
          <a:cs typeface="Verdana" pitchFamily="34" charset="0"/>
        </a:defRPr>
      </a:lvl1pPr>
      <a:lvl2pPr marL="179388" indent="-179388" algn="l" rtl="0" eaLnBrk="1" fontAlgn="base" hangingPunct="1">
        <a:spcBef>
          <a:spcPct val="20000"/>
        </a:spcBef>
        <a:spcAft>
          <a:spcPct val="0"/>
        </a:spcAft>
        <a:buBlip>
          <a:blip r:embed="rId4"/>
        </a:buBlip>
        <a:defRPr lang="nl-NL" kern="1200" dirty="0">
          <a:solidFill>
            <a:srgbClr val="000000"/>
          </a:solidFill>
          <a:latin typeface="Verdana" pitchFamily="34" charset="0"/>
          <a:ea typeface="Verdana" pitchFamily="34" charset="0"/>
          <a:cs typeface="Verdana" pitchFamily="34" charset="0"/>
        </a:defRPr>
      </a:lvl2pPr>
      <a:lvl3pPr marL="377825" indent="-250825" algn="l" rtl="0" eaLnBrk="1" fontAlgn="base" hangingPunct="1">
        <a:spcBef>
          <a:spcPct val="20000"/>
        </a:spcBef>
        <a:spcAft>
          <a:spcPct val="0"/>
        </a:spcAft>
        <a:buBlip>
          <a:blip r:embed="rId5"/>
        </a:buBlip>
        <a:defRPr lang="nl-NL" kern="1200" dirty="0">
          <a:solidFill>
            <a:srgbClr val="000000"/>
          </a:solidFill>
          <a:latin typeface="Verdana" pitchFamily="34" charset="0"/>
          <a:ea typeface="Verdana" pitchFamily="34" charset="0"/>
          <a:cs typeface="Verdana" pitchFamily="34" charset="0"/>
        </a:defRPr>
      </a:lvl3pPr>
      <a:lvl4pPr marL="539750" indent="-142875" algn="l" rtl="0" eaLnBrk="1" fontAlgn="base" hangingPunct="1">
        <a:spcBef>
          <a:spcPct val="20000"/>
        </a:spcBef>
        <a:spcAft>
          <a:spcPct val="0"/>
        </a:spcAft>
        <a:buBlip>
          <a:blip r:embed="rId6"/>
        </a:buBlip>
        <a:defRPr lang="nl-NL" kern="1200" dirty="0">
          <a:solidFill>
            <a:srgbClr val="000000"/>
          </a:solidFill>
          <a:latin typeface="Verdana" pitchFamily="34" charset="0"/>
          <a:ea typeface="Verdana" pitchFamily="34" charset="0"/>
          <a:cs typeface="Verdana" pitchFamily="34" charset="0"/>
        </a:defRPr>
      </a:lvl4pPr>
      <a:lvl5pPr marL="711200" indent="-176213" algn="l" rtl="0" eaLnBrk="1" fontAlgn="base" hangingPunct="1">
        <a:spcBef>
          <a:spcPct val="20000"/>
        </a:spcBef>
        <a:spcAft>
          <a:spcPct val="0"/>
        </a:spcAft>
        <a:defRPr lang="nl-NL" kern="1200" dirty="0">
          <a:solidFill>
            <a:schemeClr val="tx1"/>
          </a:solidFill>
          <a:latin typeface="Verdana" pitchFamily="34" charset="0"/>
          <a:ea typeface="Verdana" pitchFamily="34" charset="0"/>
          <a:cs typeface="Verdana" pitchFamily="34" charset="0"/>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39870C"/>
        </a:solidFill>
        <a:effectLst/>
      </p:bgPr>
    </p:bg>
    <p:spTree>
      <p:nvGrpSpPr>
        <p:cNvPr id="1" name=""/>
        <p:cNvGrpSpPr/>
        <p:nvPr/>
      </p:nvGrpSpPr>
      <p:grpSpPr>
        <a:xfrm>
          <a:off x="0" y="0"/>
          <a:ext cx="0" cy="0"/>
          <a:chOff x="0" y="0"/>
          <a:chExt cx="0" cy="0"/>
        </a:xfrm>
      </p:grpSpPr>
      <p:sp>
        <p:nvSpPr>
          <p:cNvPr id="1026" name="shpTitel"/>
          <p:cNvSpPr>
            <a:spLocks noGrp="1" noChangeArrowheads="1"/>
          </p:cNvSpPr>
          <p:nvPr>
            <p:ph type="title"/>
          </p:nvPr>
        </p:nvSpPr>
        <p:spPr bwMode="auto">
          <a:xfrm>
            <a:off x="1600200" y="2514600"/>
            <a:ext cx="7086600" cy="28956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nl-NL" dirty="0"/>
              <a:t>Klik om het opmaakprofiel te bewerken</a:t>
            </a:r>
          </a:p>
        </p:txBody>
      </p:sp>
      <p:pic>
        <p:nvPicPr>
          <p:cNvPr id="3075" name="Afbeelding 3" descr="RO_RWS_Omgevingsloket_Aan de slag met_diap_RGB_500%_donkerder.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304800"/>
            <a:ext cx="587692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24" r:id="rId1"/>
  </p:sldLayoutIdLst>
  <p:hf hdr="0" dt="0"/>
  <p:txStyles>
    <p:titleStyle>
      <a:lvl1pPr algn="l" rtl="0" eaLnBrk="0" fontAlgn="base" hangingPunct="0">
        <a:spcBef>
          <a:spcPct val="0"/>
        </a:spcBef>
        <a:spcAft>
          <a:spcPct val="0"/>
        </a:spcAft>
        <a:defRPr sz="3600" spc="-60">
          <a:solidFill>
            <a:schemeClr val="bg1"/>
          </a:solidFill>
          <a:latin typeface="Verdana" pitchFamily="34" charset="0"/>
          <a:ea typeface="Verdana" pitchFamily="34" charset="0"/>
          <a:cs typeface="Verdana" pitchFamily="34" charset="0"/>
        </a:defRPr>
      </a:lvl1pPr>
      <a:lvl2pPr algn="l" rtl="0" eaLnBrk="0" fontAlgn="base" hangingPunct="0">
        <a:spcBef>
          <a:spcPct val="0"/>
        </a:spcBef>
        <a:spcAft>
          <a:spcPct val="0"/>
        </a:spcAft>
        <a:defRPr sz="3600">
          <a:solidFill>
            <a:schemeClr val="bg1"/>
          </a:solidFill>
          <a:latin typeface="Verdana" pitchFamily="34" charset="0"/>
          <a:ea typeface="Verdana" pitchFamily="34" charset="0"/>
          <a:cs typeface="Verdana" pitchFamily="34" charset="0"/>
        </a:defRPr>
      </a:lvl2pPr>
      <a:lvl3pPr algn="l" rtl="0" eaLnBrk="0" fontAlgn="base" hangingPunct="0">
        <a:spcBef>
          <a:spcPct val="0"/>
        </a:spcBef>
        <a:spcAft>
          <a:spcPct val="0"/>
        </a:spcAft>
        <a:defRPr sz="3600">
          <a:solidFill>
            <a:schemeClr val="bg1"/>
          </a:solidFill>
          <a:latin typeface="Verdana" pitchFamily="34" charset="0"/>
          <a:ea typeface="Verdana" pitchFamily="34" charset="0"/>
          <a:cs typeface="Verdana" pitchFamily="34" charset="0"/>
        </a:defRPr>
      </a:lvl3pPr>
      <a:lvl4pPr algn="l" rtl="0" eaLnBrk="0" fontAlgn="base" hangingPunct="0">
        <a:spcBef>
          <a:spcPct val="0"/>
        </a:spcBef>
        <a:spcAft>
          <a:spcPct val="0"/>
        </a:spcAft>
        <a:defRPr sz="3600">
          <a:solidFill>
            <a:schemeClr val="bg1"/>
          </a:solidFill>
          <a:latin typeface="Verdana" pitchFamily="34" charset="0"/>
          <a:ea typeface="Verdana" pitchFamily="34" charset="0"/>
          <a:cs typeface="Verdana" pitchFamily="34" charset="0"/>
        </a:defRPr>
      </a:lvl4pPr>
      <a:lvl5pPr algn="l" rtl="0" eaLnBrk="0" fontAlgn="base" hangingPunct="0">
        <a:spcBef>
          <a:spcPct val="0"/>
        </a:spcBef>
        <a:spcAft>
          <a:spcPct val="0"/>
        </a:spcAft>
        <a:defRPr sz="3600">
          <a:solidFill>
            <a:schemeClr val="bg1"/>
          </a:solidFill>
          <a:latin typeface="Verdana" pitchFamily="34" charset="0"/>
          <a:ea typeface="Verdana" pitchFamily="34" charset="0"/>
          <a:cs typeface="Verdana" pitchFamily="34"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defRPr lang="nl-NL" kern="1200" dirty="0">
          <a:solidFill>
            <a:srgbClr val="000000"/>
          </a:solidFill>
          <a:latin typeface="Verdana" pitchFamily="34" charset="0"/>
          <a:ea typeface="Verdana" pitchFamily="34" charset="0"/>
          <a:cs typeface="Verdana" pitchFamily="34" charset="0"/>
        </a:defRPr>
      </a:lvl1pPr>
      <a:lvl2pPr marL="179388" indent="-179388" algn="l" rtl="0" eaLnBrk="0" fontAlgn="base" hangingPunct="0">
        <a:spcBef>
          <a:spcPct val="20000"/>
        </a:spcBef>
        <a:spcAft>
          <a:spcPct val="0"/>
        </a:spcAft>
        <a:buBlip>
          <a:blip r:embed="rId4"/>
        </a:buBlip>
        <a:defRPr lang="nl-NL" kern="1200" dirty="0">
          <a:solidFill>
            <a:srgbClr val="000000"/>
          </a:solidFill>
          <a:latin typeface="Verdana" pitchFamily="34" charset="0"/>
          <a:ea typeface="Verdana" pitchFamily="34" charset="0"/>
          <a:cs typeface="Verdana" pitchFamily="34" charset="0"/>
        </a:defRPr>
      </a:lvl2pPr>
      <a:lvl3pPr marL="377825" indent="-250825" algn="l" rtl="0" eaLnBrk="0" fontAlgn="base" hangingPunct="0">
        <a:spcBef>
          <a:spcPct val="20000"/>
        </a:spcBef>
        <a:spcAft>
          <a:spcPct val="0"/>
        </a:spcAft>
        <a:buBlip>
          <a:blip r:embed="rId5"/>
        </a:buBlip>
        <a:defRPr lang="nl-NL" kern="1200" dirty="0">
          <a:solidFill>
            <a:srgbClr val="000000"/>
          </a:solidFill>
          <a:latin typeface="Verdana" pitchFamily="34" charset="0"/>
          <a:ea typeface="Verdana" pitchFamily="34" charset="0"/>
          <a:cs typeface="Verdana" pitchFamily="34" charset="0"/>
        </a:defRPr>
      </a:lvl3pPr>
      <a:lvl4pPr marL="539750" indent="-142875" algn="l" rtl="0" eaLnBrk="0" fontAlgn="base" hangingPunct="0">
        <a:spcBef>
          <a:spcPct val="20000"/>
        </a:spcBef>
        <a:spcAft>
          <a:spcPct val="0"/>
        </a:spcAft>
        <a:buBlip>
          <a:blip r:embed="rId6"/>
        </a:buBlip>
        <a:defRPr lang="nl-NL" kern="1200" dirty="0">
          <a:solidFill>
            <a:srgbClr val="000000"/>
          </a:solidFill>
          <a:latin typeface="Verdana" pitchFamily="34" charset="0"/>
          <a:ea typeface="Verdana" pitchFamily="34" charset="0"/>
          <a:cs typeface="Verdana" pitchFamily="34" charset="0"/>
        </a:defRPr>
      </a:lvl4pPr>
      <a:lvl5pPr marL="711200" indent="-176213" algn="l" rtl="0" eaLnBrk="0" fontAlgn="base" hangingPunct="0">
        <a:spcBef>
          <a:spcPct val="20000"/>
        </a:spcBef>
        <a:spcAft>
          <a:spcPct val="0"/>
        </a:spcAft>
        <a:defRPr lang="nl-NL" kern="1200" dirty="0">
          <a:solidFill>
            <a:schemeClr val="tx1"/>
          </a:solidFill>
          <a:latin typeface="Verdana" pitchFamily="34" charset="0"/>
          <a:ea typeface="Verdana" pitchFamily="34" charset="0"/>
          <a:cs typeface="Verdana" pitchFamily="34" charset="0"/>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6" name="shpKleurvlakOnder"/>
          <p:cNvSpPr/>
          <p:nvPr/>
        </p:nvSpPr>
        <p:spPr>
          <a:xfrm>
            <a:off x="0" y="6318250"/>
            <a:ext cx="9144000" cy="539750"/>
          </a:xfrm>
          <a:prstGeom prst="rect">
            <a:avLst/>
          </a:prstGeom>
          <a:solidFill>
            <a:srgbClr val="39870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sz="1800" dirty="0"/>
          </a:p>
        </p:txBody>
      </p:sp>
      <p:sp>
        <p:nvSpPr>
          <p:cNvPr id="5123" name="shpTekst"/>
          <p:cNvSpPr>
            <a:spLocks noGrp="1" noChangeArrowheads="1"/>
          </p:cNvSpPr>
          <p:nvPr>
            <p:ph type="body" idx="1"/>
          </p:nvPr>
        </p:nvSpPr>
        <p:spPr bwMode="auto">
          <a:xfrm>
            <a:off x="381000" y="1800225"/>
            <a:ext cx="8201025" cy="4414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a:t>Klik om de opmaakprofielen van de modeltekst te bewerken</a:t>
            </a:r>
          </a:p>
          <a:p>
            <a:pPr lvl="1"/>
            <a:r>
              <a:rPr lang="nl-NL" altLang="nl-NL"/>
              <a:t>Tweede niveau</a:t>
            </a:r>
          </a:p>
          <a:p>
            <a:pPr lvl="2"/>
            <a:r>
              <a:rPr lang="nl-NL" altLang="nl-NL"/>
              <a:t>Derde niveau</a:t>
            </a:r>
          </a:p>
          <a:p>
            <a:pPr lvl="3"/>
            <a:r>
              <a:rPr lang="nl-NL" altLang="nl-NL"/>
              <a:t>Vierde niveau</a:t>
            </a:r>
          </a:p>
        </p:txBody>
      </p:sp>
      <p:sp>
        <p:nvSpPr>
          <p:cNvPr id="1026" name="shpTitel"/>
          <p:cNvSpPr>
            <a:spLocks noGrp="1" noChangeArrowheads="1"/>
          </p:cNvSpPr>
          <p:nvPr>
            <p:ph type="title"/>
          </p:nvPr>
        </p:nvSpPr>
        <p:spPr bwMode="auto">
          <a:xfrm>
            <a:off x="381000" y="1263650"/>
            <a:ext cx="8201025" cy="571500"/>
          </a:xfrm>
          <a:prstGeom prst="rect">
            <a:avLst/>
          </a:prstGeom>
          <a:solidFill>
            <a:srgbClr val="FFFFFF"/>
          </a:solid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nl-NL" dirty="0"/>
              <a:t>Klik om het opmaakprofiel te bewerken</a:t>
            </a:r>
          </a:p>
        </p:txBody>
      </p:sp>
      <p:sp>
        <p:nvSpPr>
          <p:cNvPr id="17" name="shpKleurvlakBoven"/>
          <p:cNvSpPr/>
          <p:nvPr/>
        </p:nvSpPr>
        <p:spPr>
          <a:xfrm>
            <a:off x="0" y="0"/>
            <a:ext cx="9144000" cy="1071563"/>
          </a:xfrm>
          <a:prstGeom prst="rect">
            <a:avLst/>
          </a:prstGeom>
          <a:solidFill>
            <a:srgbClr val="39870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sz="1800" dirty="0"/>
          </a:p>
        </p:txBody>
      </p:sp>
      <p:sp>
        <p:nvSpPr>
          <p:cNvPr id="11" name="shpVoettekst"/>
          <p:cNvSpPr>
            <a:spLocks noGrp="1" noChangeArrowheads="1"/>
          </p:cNvSpPr>
          <p:nvPr>
            <p:ph type="ftr" sz="quarter" idx="3"/>
          </p:nvPr>
        </p:nvSpPr>
        <p:spPr bwMode="auto">
          <a:xfrm>
            <a:off x="381000" y="6475413"/>
            <a:ext cx="6324600" cy="2301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sz="1000" spc="-10" baseline="0">
                <a:solidFill>
                  <a:srgbClr val="FFFFFF"/>
                </a:solidFill>
                <a:latin typeface="Verdana" pitchFamily="34" charset="0"/>
                <a:ea typeface="Verdana" pitchFamily="34" charset="0"/>
                <a:cs typeface="Verdana" pitchFamily="34" charset="0"/>
              </a:defRPr>
            </a:lvl1pPr>
          </a:lstStyle>
          <a:p>
            <a:pPr>
              <a:defRPr/>
            </a:pPr>
            <a:r>
              <a:rPr lang="en-US" smtClean="0"/>
              <a:t>Rapportage review STOP-TPOD 1.0</a:t>
            </a:r>
            <a:endParaRPr lang="nl-NL"/>
          </a:p>
        </p:txBody>
      </p:sp>
      <p:sp>
        <p:nvSpPr>
          <p:cNvPr id="12" name="shpDatum"/>
          <p:cNvSpPr>
            <a:spLocks noGrp="1" noChangeArrowheads="1"/>
          </p:cNvSpPr>
          <p:nvPr>
            <p:ph type="dt" sz="half" idx="2"/>
          </p:nvPr>
        </p:nvSpPr>
        <p:spPr bwMode="auto">
          <a:xfrm>
            <a:off x="6934200" y="6477000"/>
            <a:ext cx="1905000" cy="2286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a:defRPr sz="1000" spc="-10" baseline="0">
                <a:solidFill>
                  <a:srgbClr val="FFFFFF"/>
                </a:solidFill>
                <a:latin typeface="Verdana" pitchFamily="34" charset="0"/>
                <a:ea typeface="Verdana" pitchFamily="34" charset="0"/>
                <a:cs typeface="Verdana" pitchFamily="34" charset="0"/>
              </a:defRPr>
            </a:lvl1pPr>
          </a:lstStyle>
          <a:p>
            <a:pPr>
              <a:defRPr/>
            </a:pPr>
            <a:r>
              <a:rPr lang="nl-NL" smtClean="0"/>
              <a:t>08-04-2019</a:t>
            </a:r>
            <a:endParaRPr lang="nl-NL"/>
          </a:p>
        </p:txBody>
      </p:sp>
      <p:pic>
        <p:nvPicPr>
          <p:cNvPr id="5128" name="Afbeelding 8" descr="RO_RWS_Omgevingsloket_Aan de slag met_diap_RGB_500%_donkerder.png"/>
          <p:cNvPicPr>
            <a:picLocks noChangeAspect="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58763" y="36513"/>
            <a:ext cx="3551237" cy="104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25" r:id="rId1"/>
    <p:sldLayoutId id="2147483826" r:id="rId2"/>
    <p:sldLayoutId id="2147483827" r:id="rId3"/>
    <p:sldLayoutId id="2147483828" r:id="rId4"/>
    <p:sldLayoutId id="2147483829" r:id="rId5"/>
    <p:sldLayoutId id="2147483830" r:id="rId6"/>
  </p:sldLayoutIdLst>
  <p:hf hdr="0" dt="0"/>
  <p:txStyles>
    <p:titleStyle>
      <a:lvl1pPr algn="l" rtl="0" eaLnBrk="0" fontAlgn="base" hangingPunct="0">
        <a:spcBef>
          <a:spcPct val="0"/>
        </a:spcBef>
        <a:spcAft>
          <a:spcPct val="0"/>
        </a:spcAft>
        <a:defRPr sz="2600" spc="-60">
          <a:solidFill>
            <a:srgbClr val="39870C"/>
          </a:solidFill>
          <a:latin typeface="Verdana" pitchFamily="34" charset="0"/>
          <a:ea typeface="Verdana" pitchFamily="34" charset="0"/>
          <a:cs typeface="Verdana" pitchFamily="34" charset="0"/>
        </a:defRPr>
      </a:lvl1pPr>
      <a:lvl2pPr algn="l" rtl="0" eaLnBrk="0" fontAlgn="base" hangingPunct="0">
        <a:spcBef>
          <a:spcPct val="0"/>
        </a:spcBef>
        <a:spcAft>
          <a:spcPct val="0"/>
        </a:spcAft>
        <a:defRPr sz="2600">
          <a:solidFill>
            <a:srgbClr val="39870C"/>
          </a:solidFill>
          <a:latin typeface="Verdana" pitchFamily="34" charset="0"/>
          <a:ea typeface="Verdana" pitchFamily="34" charset="0"/>
          <a:cs typeface="Verdana" pitchFamily="34" charset="0"/>
        </a:defRPr>
      </a:lvl2pPr>
      <a:lvl3pPr algn="l" rtl="0" eaLnBrk="0" fontAlgn="base" hangingPunct="0">
        <a:spcBef>
          <a:spcPct val="0"/>
        </a:spcBef>
        <a:spcAft>
          <a:spcPct val="0"/>
        </a:spcAft>
        <a:defRPr sz="2600">
          <a:solidFill>
            <a:srgbClr val="39870C"/>
          </a:solidFill>
          <a:latin typeface="Verdana" pitchFamily="34" charset="0"/>
          <a:ea typeface="Verdana" pitchFamily="34" charset="0"/>
          <a:cs typeface="Verdana" pitchFamily="34" charset="0"/>
        </a:defRPr>
      </a:lvl3pPr>
      <a:lvl4pPr algn="l" rtl="0" eaLnBrk="0" fontAlgn="base" hangingPunct="0">
        <a:spcBef>
          <a:spcPct val="0"/>
        </a:spcBef>
        <a:spcAft>
          <a:spcPct val="0"/>
        </a:spcAft>
        <a:defRPr sz="2600">
          <a:solidFill>
            <a:srgbClr val="39870C"/>
          </a:solidFill>
          <a:latin typeface="Verdana" pitchFamily="34" charset="0"/>
          <a:ea typeface="Verdana" pitchFamily="34" charset="0"/>
          <a:cs typeface="Verdana" pitchFamily="34" charset="0"/>
        </a:defRPr>
      </a:lvl4pPr>
      <a:lvl5pPr algn="l" rtl="0" eaLnBrk="0" fontAlgn="base" hangingPunct="0">
        <a:spcBef>
          <a:spcPct val="0"/>
        </a:spcBef>
        <a:spcAft>
          <a:spcPct val="0"/>
        </a:spcAft>
        <a:defRPr sz="2600">
          <a:solidFill>
            <a:srgbClr val="39870C"/>
          </a:solidFill>
          <a:latin typeface="Verdana" pitchFamily="34" charset="0"/>
          <a:ea typeface="Verdana" pitchFamily="34" charset="0"/>
          <a:cs typeface="Verdana" pitchFamily="34"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defRPr lang="nl-NL" kern="1200" dirty="0">
          <a:solidFill>
            <a:srgbClr val="000000"/>
          </a:solidFill>
          <a:latin typeface="Verdana" pitchFamily="34" charset="0"/>
          <a:ea typeface="Verdana" pitchFamily="34" charset="0"/>
          <a:cs typeface="Verdana" pitchFamily="34" charset="0"/>
        </a:defRPr>
      </a:lvl1pPr>
      <a:lvl2pPr marL="179388" indent="-179388" algn="l" rtl="0" eaLnBrk="0" fontAlgn="base" hangingPunct="0">
        <a:spcBef>
          <a:spcPct val="20000"/>
        </a:spcBef>
        <a:spcAft>
          <a:spcPct val="0"/>
        </a:spcAft>
        <a:buBlip>
          <a:blip r:embed="rId9"/>
        </a:buBlip>
        <a:defRPr lang="nl-NL" kern="1200" dirty="0">
          <a:solidFill>
            <a:srgbClr val="000000"/>
          </a:solidFill>
          <a:latin typeface="Verdana" pitchFamily="34" charset="0"/>
          <a:ea typeface="Verdana" pitchFamily="34" charset="0"/>
          <a:cs typeface="Verdana" pitchFamily="34" charset="0"/>
        </a:defRPr>
      </a:lvl2pPr>
      <a:lvl3pPr marL="377825" indent="-250825" algn="l" rtl="0" eaLnBrk="0" fontAlgn="base" hangingPunct="0">
        <a:spcBef>
          <a:spcPct val="20000"/>
        </a:spcBef>
        <a:spcAft>
          <a:spcPct val="0"/>
        </a:spcAft>
        <a:buBlip>
          <a:blip r:embed="rId10"/>
        </a:buBlip>
        <a:defRPr lang="nl-NL" kern="1200" dirty="0">
          <a:solidFill>
            <a:srgbClr val="000000"/>
          </a:solidFill>
          <a:latin typeface="Verdana" pitchFamily="34" charset="0"/>
          <a:ea typeface="Verdana" pitchFamily="34" charset="0"/>
          <a:cs typeface="Verdana" pitchFamily="34" charset="0"/>
        </a:defRPr>
      </a:lvl3pPr>
      <a:lvl4pPr marL="539750" indent="-142875" algn="l" rtl="0" eaLnBrk="0" fontAlgn="base" hangingPunct="0">
        <a:spcBef>
          <a:spcPct val="20000"/>
        </a:spcBef>
        <a:spcAft>
          <a:spcPct val="0"/>
        </a:spcAft>
        <a:buBlip>
          <a:blip r:embed="rId11"/>
        </a:buBlip>
        <a:defRPr lang="nl-NL" kern="1200" dirty="0">
          <a:solidFill>
            <a:srgbClr val="000000"/>
          </a:solidFill>
          <a:latin typeface="Verdana" pitchFamily="34" charset="0"/>
          <a:ea typeface="Verdana" pitchFamily="34" charset="0"/>
          <a:cs typeface="Verdana" pitchFamily="34" charset="0"/>
        </a:defRPr>
      </a:lvl4pPr>
      <a:lvl5pPr marL="711200" indent="-176213" algn="l" rtl="0" eaLnBrk="0" fontAlgn="base" hangingPunct="0">
        <a:spcBef>
          <a:spcPct val="20000"/>
        </a:spcBef>
        <a:spcAft>
          <a:spcPct val="0"/>
        </a:spcAft>
        <a:defRPr lang="nl-NL" kern="1200" dirty="0">
          <a:solidFill>
            <a:schemeClr val="tx1"/>
          </a:solidFill>
          <a:latin typeface="Verdana" pitchFamily="34" charset="0"/>
          <a:ea typeface="Verdana" pitchFamily="34" charset="0"/>
          <a:cs typeface="Verdana" pitchFamily="34" charset="0"/>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4.xml"/><Relationship Id="rId5" Type="http://schemas.openxmlformats.org/officeDocument/2006/relationships/image" Target="../media/image4.pn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4.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a:xfrm>
            <a:off x="1691680" y="2492896"/>
            <a:ext cx="7086600" cy="2895600"/>
          </a:xfrm>
        </p:spPr>
        <p:txBody>
          <a:bodyPr/>
          <a:lstStyle/>
          <a:p>
            <a:pPr>
              <a:defRPr/>
            </a:pPr>
            <a:r>
              <a:rPr lang="nl-NL" sz="2400" dirty="0"/>
              <a:t>Review oplevering STOP-TPOD standaard 1.0</a:t>
            </a:r>
            <a:r>
              <a:rPr lang="nl-NL" sz="2800" dirty="0"/>
              <a:t/>
            </a:r>
            <a:br>
              <a:rPr lang="nl-NL" sz="2800" dirty="0"/>
            </a:br>
            <a:r>
              <a:rPr lang="nl-NL" sz="1800" dirty="0"/>
              <a:t/>
            </a:r>
            <a:br>
              <a:rPr lang="nl-NL" sz="1800" dirty="0"/>
            </a:br>
            <a:r>
              <a:rPr lang="nl-NL" sz="1800" i="1" dirty="0"/>
              <a:t>“Standaardiseren kun je leren… door te implementeren”</a:t>
            </a:r>
            <a:r>
              <a:rPr lang="nl-NL" sz="2800" dirty="0"/>
              <a:t/>
            </a:r>
            <a:br>
              <a:rPr lang="nl-NL" sz="2800" dirty="0"/>
            </a:br>
            <a:r>
              <a:rPr lang="nl-NL" sz="2800" dirty="0"/>
              <a:t/>
            </a:r>
            <a:br>
              <a:rPr lang="nl-NL" sz="2800" dirty="0"/>
            </a:br>
            <a:r>
              <a:rPr lang="nl-NL" sz="2800" dirty="0"/>
              <a:t/>
            </a:r>
            <a:br>
              <a:rPr lang="nl-NL" sz="2800" dirty="0"/>
            </a:br>
            <a:r>
              <a:rPr lang="nl-NL" sz="1400" dirty="0" smtClean="0"/>
              <a:t>Versie 06/05/2020 – definitief</a:t>
            </a:r>
            <a:br>
              <a:rPr lang="nl-NL" sz="1400" dirty="0" smtClean="0"/>
            </a:br>
            <a:r>
              <a:rPr lang="nl-NL" sz="1400" dirty="0"/>
              <a:t/>
            </a:r>
            <a:br>
              <a:rPr lang="nl-NL" sz="1400" dirty="0"/>
            </a:br>
            <a:r>
              <a:rPr lang="nl-NL" sz="1400" dirty="0"/>
              <a:t/>
            </a:r>
            <a:br>
              <a:rPr lang="nl-NL" sz="1400" dirty="0"/>
            </a:br>
            <a:endParaRPr lang="nl-NL" sz="16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228FFCE-30DD-4CC0-A536-2BA8E2D545D4}"/>
              </a:ext>
            </a:extLst>
          </p:cNvPr>
          <p:cNvSpPr>
            <a:spLocks noGrp="1"/>
          </p:cNvSpPr>
          <p:nvPr>
            <p:ph type="title"/>
          </p:nvPr>
        </p:nvSpPr>
        <p:spPr/>
        <p:txBody>
          <a:bodyPr wrap="square" anchor="t">
            <a:normAutofit/>
          </a:bodyPr>
          <a:lstStyle/>
          <a:p>
            <a:r>
              <a:rPr lang="nl-NL" dirty="0"/>
              <a:t>Aanbevelingen (3)</a:t>
            </a:r>
          </a:p>
        </p:txBody>
      </p:sp>
      <p:sp>
        <p:nvSpPr>
          <p:cNvPr id="4" name="Tijdelijke aanduiding voor inhoud 3">
            <a:extLst>
              <a:ext uri="{FF2B5EF4-FFF2-40B4-BE49-F238E27FC236}">
                <a16:creationId xmlns:a16="http://schemas.microsoft.com/office/drawing/2014/main" id="{AC2AC324-3346-4DBD-AC09-BCA317D25BED}"/>
              </a:ext>
            </a:extLst>
          </p:cNvPr>
          <p:cNvSpPr>
            <a:spLocks noGrp="1"/>
          </p:cNvSpPr>
          <p:nvPr>
            <p:ph sz="half" idx="2"/>
          </p:nvPr>
        </p:nvSpPr>
        <p:spPr>
          <a:xfrm>
            <a:off x="4644008" y="1800000"/>
            <a:ext cx="4352896" cy="4273200"/>
          </a:xfrm>
        </p:spPr>
        <p:txBody>
          <a:bodyPr/>
          <a:lstStyle/>
          <a:p>
            <a:pPr>
              <a:lnSpc>
                <a:spcPct val="90000"/>
              </a:lnSpc>
              <a:buFont typeface="Arial" panose="020B0604020202020204" pitchFamily="34" charset="0"/>
              <a:buChar char="•"/>
            </a:pPr>
            <a:r>
              <a:rPr lang="nl-NL" sz="1100" dirty="0">
                <a:solidFill>
                  <a:schemeClr val="tx1"/>
                </a:solidFill>
              </a:rPr>
              <a:t>Lever voor gebruikers goede, afgestemde documentatie, meer en rijkere vraaggerichte voorbeeldbestanden geënt op de praktijk van bevoegd gezagen die laat zien hoe het door de hele keten werkt en </a:t>
            </a:r>
            <a:r>
              <a:rPr lang="nl-NL" sz="1100" dirty="0" err="1">
                <a:solidFill>
                  <a:schemeClr val="tx1"/>
                </a:solidFill>
              </a:rPr>
              <a:t>tutorials</a:t>
            </a:r>
            <a:r>
              <a:rPr lang="nl-NL" sz="1100" dirty="0">
                <a:solidFill>
                  <a:schemeClr val="tx1"/>
                </a:solidFill>
              </a:rPr>
              <a:t>.</a:t>
            </a:r>
          </a:p>
          <a:p>
            <a:pPr>
              <a:lnSpc>
                <a:spcPct val="90000"/>
              </a:lnSpc>
              <a:buFont typeface="Arial" panose="020B0604020202020204" pitchFamily="34" charset="0"/>
              <a:buChar char="•"/>
            </a:pPr>
            <a:r>
              <a:rPr lang="nl-NL" sz="1100" dirty="0"/>
              <a:t>Zorg voor goed werkende testomgevingen voor bevoegd gezagen </a:t>
            </a:r>
            <a:r>
              <a:rPr lang="nl-NL" sz="1100" dirty="0" err="1"/>
              <a:t>èn</a:t>
            </a:r>
            <a:r>
              <a:rPr lang="nl-NL" sz="1100" dirty="0"/>
              <a:t> softwareleveranciers. </a:t>
            </a:r>
          </a:p>
          <a:p>
            <a:pPr>
              <a:lnSpc>
                <a:spcPct val="90000"/>
              </a:lnSpc>
              <a:buFont typeface="Arial" panose="020B0604020202020204" pitchFamily="34" charset="0"/>
              <a:buChar char="•"/>
            </a:pPr>
            <a:r>
              <a:rPr lang="nl-NL" sz="1100" dirty="0"/>
              <a:t>Zorg voor foutboodschappen uit validatieservices die begrijpelijk zijn en zorg voor heldere documentatie hiervan. Maak helder welke validaties wanneer beschikbaar gaan komen en stel de specificaties hiervan zo vroeg mogelijk beschikbaar. </a:t>
            </a:r>
            <a:r>
              <a:rPr lang="nl-NL" sz="1100" dirty="0">
                <a:solidFill>
                  <a:schemeClr val="tx1"/>
                </a:solidFill>
              </a:rPr>
              <a:t>Tref bij nieuwe validaties mitigerende maatregelen voor productiecontent die al eerder gevalideerd is, </a:t>
            </a:r>
          </a:p>
          <a:p>
            <a:pPr>
              <a:lnSpc>
                <a:spcPct val="90000"/>
              </a:lnSpc>
              <a:buFont typeface="Arial" panose="020B0604020202020204" pitchFamily="34" charset="0"/>
              <a:buChar char="•"/>
            </a:pPr>
            <a:r>
              <a:rPr lang="nl-NL" sz="1100" dirty="0">
                <a:solidFill>
                  <a:schemeClr val="tx1"/>
                </a:solidFill>
              </a:rPr>
              <a:t>Zorg dat de koplopers bij de bevoegd gezagen met specifieke ondersteuning snel hun omgevingsdocumenten kunnen voorleggen, zodat die gebruikt kunnen worden voor ontwikkeling van plansystemen van leveranciers en om het DSO en de standaarden te beproeven. Zorg dat in de werkplaatsen met deze koplopers snel feitelijk kan worden vastgesteld hoe de standaarden in de praktijk werken. </a:t>
            </a:r>
          </a:p>
          <a:p>
            <a:pPr>
              <a:lnSpc>
                <a:spcPct val="90000"/>
              </a:lnSpc>
              <a:buFont typeface="Arial" panose="020B0604020202020204" pitchFamily="34" charset="0"/>
              <a:buChar char="•"/>
            </a:pPr>
            <a:r>
              <a:rPr lang="nl-NL" sz="1100" dirty="0"/>
              <a:t>Maak het in aanvulling daarop mogelijk voor BG om te zien hoe de voorgenomen omgevingsbesluiten verbeeld zullen worden in de viewer, nog voor ze officieel worden ingeladen, zodat er een kortere feedbackloop mogelijk wordt. </a:t>
            </a:r>
          </a:p>
          <a:p>
            <a:endParaRPr lang="nl-NL" sz="1100" dirty="0"/>
          </a:p>
        </p:txBody>
      </p:sp>
      <p:sp>
        <p:nvSpPr>
          <p:cNvPr id="8" name="Tijdelijke aanduiding voor voettekst 3">
            <a:extLst>
              <a:ext uri="{FF2B5EF4-FFF2-40B4-BE49-F238E27FC236}">
                <a16:creationId xmlns:a16="http://schemas.microsoft.com/office/drawing/2014/main" id="{59B0A05E-6D4A-4F16-8822-D909CA4B8273}"/>
              </a:ext>
            </a:extLst>
          </p:cNvPr>
          <p:cNvSpPr>
            <a:spLocks noGrp="1"/>
          </p:cNvSpPr>
          <p:nvPr>
            <p:ph type="ftr" sz="quarter" idx="10"/>
          </p:nvPr>
        </p:nvSpPr>
        <p:spPr/>
        <p:txBody>
          <a:bodyPr/>
          <a:lstStyle/>
          <a:p>
            <a:pPr>
              <a:defRPr/>
            </a:pPr>
            <a:r>
              <a:rPr lang="nl-NL" dirty="0"/>
              <a:t>Rapportage review STOP-TPOD 1.0</a:t>
            </a:r>
          </a:p>
        </p:txBody>
      </p:sp>
      <p:sp>
        <p:nvSpPr>
          <p:cNvPr id="6" name="Tijdelijke aanduiding voor inhoud 3">
            <a:extLst>
              <a:ext uri="{FF2B5EF4-FFF2-40B4-BE49-F238E27FC236}">
                <a16:creationId xmlns:a16="http://schemas.microsoft.com/office/drawing/2014/main" id="{BBC8DFB0-2CA0-4BFC-8242-FA6405FE435E}"/>
              </a:ext>
            </a:extLst>
          </p:cNvPr>
          <p:cNvSpPr txBox="1">
            <a:spLocks/>
          </p:cNvSpPr>
          <p:nvPr/>
        </p:nvSpPr>
        <p:spPr bwMode="auto">
          <a:xfrm>
            <a:off x="331120" y="1800000"/>
            <a:ext cx="4129200" cy="427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defRPr lang="nl-NL" sz="1800" kern="1200">
                <a:solidFill>
                  <a:srgbClr val="000000"/>
                </a:solidFill>
                <a:latin typeface="Verdana" pitchFamily="34" charset="0"/>
                <a:ea typeface="Verdana" pitchFamily="34" charset="0"/>
                <a:cs typeface="Verdana" pitchFamily="34" charset="0"/>
              </a:defRPr>
            </a:lvl1pPr>
            <a:lvl2pPr marL="179388" indent="-179388" algn="l" rtl="0" eaLnBrk="0" fontAlgn="base" hangingPunct="0">
              <a:spcBef>
                <a:spcPct val="20000"/>
              </a:spcBef>
              <a:spcAft>
                <a:spcPct val="0"/>
              </a:spcAft>
              <a:buBlip>
                <a:blip r:embed="rId3"/>
              </a:buBlip>
              <a:defRPr lang="nl-NL" sz="1800" kern="1200">
                <a:solidFill>
                  <a:srgbClr val="000000"/>
                </a:solidFill>
                <a:latin typeface="Verdana" pitchFamily="34" charset="0"/>
                <a:ea typeface="Verdana" pitchFamily="34" charset="0"/>
                <a:cs typeface="Verdana" pitchFamily="34" charset="0"/>
              </a:defRPr>
            </a:lvl2pPr>
            <a:lvl3pPr marL="377825" indent="-250825" algn="l" rtl="0" eaLnBrk="0" fontAlgn="base" hangingPunct="0">
              <a:spcBef>
                <a:spcPct val="20000"/>
              </a:spcBef>
              <a:spcAft>
                <a:spcPct val="0"/>
              </a:spcAft>
              <a:buBlip>
                <a:blip r:embed="rId4"/>
              </a:buBlip>
              <a:defRPr lang="nl-NL" sz="1800" kern="1200">
                <a:solidFill>
                  <a:srgbClr val="000000"/>
                </a:solidFill>
                <a:latin typeface="Verdana" pitchFamily="34" charset="0"/>
                <a:ea typeface="Verdana" pitchFamily="34" charset="0"/>
                <a:cs typeface="Verdana" pitchFamily="34" charset="0"/>
              </a:defRPr>
            </a:lvl3pPr>
            <a:lvl4pPr marL="539750" indent="-142875" algn="l" rtl="0" eaLnBrk="0" fontAlgn="base" hangingPunct="0">
              <a:spcBef>
                <a:spcPct val="20000"/>
              </a:spcBef>
              <a:spcAft>
                <a:spcPct val="0"/>
              </a:spcAft>
              <a:buBlip>
                <a:blip r:embed="rId5"/>
              </a:buBlip>
              <a:defRPr lang="nl-NL" sz="1800" kern="1200">
                <a:solidFill>
                  <a:srgbClr val="000000"/>
                </a:solidFill>
                <a:latin typeface="Verdana" pitchFamily="34" charset="0"/>
                <a:ea typeface="Verdana" pitchFamily="34" charset="0"/>
                <a:cs typeface="Verdana" pitchFamily="34" charset="0"/>
              </a:defRPr>
            </a:lvl4pPr>
            <a:lvl5pPr marL="711200" indent="-176213" algn="l" rtl="0" eaLnBrk="0" fontAlgn="base" hangingPunct="0">
              <a:spcBef>
                <a:spcPct val="20000"/>
              </a:spcBef>
              <a:spcAft>
                <a:spcPct val="0"/>
              </a:spcAft>
              <a:defRPr lang="nl-NL" sz="1800" kern="1200">
                <a:solidFill>
                  <a:schemeClr val="tx1"/>
                </a:solidFill>
                <a:latin typeface="Verdana" pitchFamily="34" charset="0"/>
                <a:ea typeface="Verdana" pitchFamily="34" charset="0"/>
                <a:cs typeface="Verdana" pitchFamily="34" charset="0"/>
              </a:defRPr>
            </a:lvl5pPr>
            <a:lvl6pPr marL="2514600" indent="-228600" algn="l" rtl="0" fontAlgn="base">
              <a:spcBef>
                <a:spcPct val="20000"/>
              </a:spcBef>
              <a:spcAft>
                <a:spcPct val="0"/>
              </a:spcAft>
              <a:buChar char="»"/>
              <a:defRPr sz="1800">
                <a:solidFill>
                  <a:schemeClr val="tx1"/>
                </a:solidFill>
                <a:latin typeface="+mn-lt"/>
                <a:cs typeface="+mn-cs"/>
              </a:defRPr>
            </a:lvl6pPr>
            <a:lvl7pPr marL="2971800" indent="-228600" algn="l" rtl="0" fontAlgn="base">
              <a:spcBef>
                <a:spcPct val="20000"/>
              </a:spcBef>
              <a:spcAft>
                <a:spcPct val="0"/>
              </a:spcAft>
              <a:buChar char="»"/>
              <a:defRPr sz="1800">
                <a:solidFill>
                  <a:schemeClr val="tx1"/>
                </a:solidFill>
                <a:latin typeface="+mn-lt"/>
                <a:cs typeface="+mn-cs"/>
              </a:defRPr>
            </a:lvl7pPr>
            <a:lvl8pPr marL="3429000" indent="-228600" algn="l" rtl="0" fontAlgn="base">
              <a:spcBef>
                <a:spcPct val="20000"/>
              </a:spcBef>
              <a:spcAft>
                <a:spcPct val="0"/>
              </a:spcAft>
              <a:buChar char="»"/>
              <a:defRPr sz="1800">
                <a:solidFill>
                  <a:schemeClr val="tx1"/>
                </a:solidFill>
                <a:latin typeface="+mn-lt"/>
                <a:cs typeface="+mn-cs"/>
              </a:defRPr>
            </a:lvl8pPr>
            <a:lvl9pPr marL="3886200" indent="-228600" algn="l" rtl="0" fontAlgn="base">
              <a:spcBef>
                <a:spcPct val="20000"/>
              </a:spcBef>
              <a:spcAft>
                <a:spcPct val="0"/>
              </a:spcAft>
              <a:buChar char="»"/>
              <a:defRPr sz="1800">
                <a:solidFill>
                  <a:schemeClr val="tx1"/>
                </a:solidFill>
                <a:latin typeface="+mn-lt"/>
                <a:cs typeface="+mn-cs"/>
              </a:defRPr>
            </a:lvl9pPr>
          </a:lstStyle>
          <a:p>
            <a:pPr marL="0" indent="0"/>
            <a:r>
              <a:rPr lang="nl-NL" sz="1100" b="1" dirty="0">
                <a:solidFill>
                  <a:srgbClr val="39870C"/>
                </a:solidFill>
                <a:latin typeface="+mn-lt"/>
              </a:rPr>
              <a:t>4. Wijs bevoegd gezagen en softwareleveranciers de weg</a:t>
            </a:r>
          </a:p>
          <a:p>
            <a:pPr>
              <a:buFont typeface="Arial" panose="020B0604020202020204" pitchFamily="34" charset="0"/>
              <a:buChar char="•"/>
            </a:pPr>
            <a:r>
              <a:rPr lang="nl-NL" sz="1100" dirty="0"/>
              <a:t>Zorg voor uitstekend ketenbreed support bij het inladen van data en het analyseren van issues, zodat </a:t>
            </a:r>
            <a:r>
              <a:rPr lang="nl-NL" sz="1100" dirty="0">
                <a:solidFill>
                  <a:schemeClr val="tx1"/>
                </a:solidFill>
              </a:rPr>
              <a:t>bij koplopers en leveranciers die software aan het ontwikkelen zijn </a:t>
            </a:r>
            <a:r>
              <a:rPr lang="nl-NL" sz="1100" dirty="0"/>
              <a:t>snel kan worden vastgesteld of aanleveringen juist zijn; of en welk probleem er in de standaard, DSO-software, content of lokale plansoftware zit, en of de standaarden eventueel verduidelijkt moeten worden, dan wel moeten worden bijgesteld. </a:t>
            </a:r>
          </a:p>
          <a:p>
            <a:pPr>
              <a:buFont typeface="Arial" panose="020B0604020202020204" pitchFamily="34" charset="0"/>
              <a:buChar char="•"/>
            </a:pPr>
            <a:r>
              <a:rPr lang="nl-NL" sz="1100" dirty="0">
                <a:solidFill>
                  <a:schemeClr val="tx1"/>
                </a:solidFill>
                <a:latin typeface="+mn-lt"/>
              </a:rPr>
              <a:t>Stel per veranderopgave aanvullende richtlijnen op die de interpretatieruimte in de standaard nader invullen met oog op uniforme toepassing en implementeerbaarheid in software, </a:t>
            </a:r>
            <a:r>
              <a:rPr lang="nl-NL" sz="1100" dirty="0">
                <a:solidFill>
                  <a:schemeClr val="tx1"/>
                </a:solidFill>
              </a:rPr>
              <a:t>in aansluiting op documentatie die de standaard zelf biedt (zoals </a:t>
            </a:r>
            <a:r>
              <a:rPr lang="nl-NL" sz="1100" dirty="0" err="1">
                <a:solidFill>
                  <a:schemeClr val="tx1"/>
                </a:solidFill>
              </a:rPr>
              <a:t>TPOD’s</a:t>
            </a:r>
            <a:r>
              <a:rPr lang="nl-NL" sz="1100" dirty="0">
                <a:solidFill>
                  <a:schemeClr val="tx1"/>
                </a:solidFill>
              </a:rPr>
              <a:t>)</a:t>
            </a:r>
            <a:r>
              <a:rPr lang="nl-NL" sz="1100" dirty="0">
                <a:solidFill>
                  <a:schemeClr val="tx1"/>
                </a:solidFill>
                <a:latin typeface="+mn-lt"/>
              </a:rPr>
              <a:t>.</a:t>
            </a:r>
          </a:p>
          <a:p>
            <a:pPr>
              <a:buFont typeface="Arial" panose="020B0604020202020204" pitchFamily="34" charset="0"/>
              <a:buChar char="•"/>
            </a:pPr>
            <a:r>
              <a:rPr lang="nl-NL" sz="1100" dirty="0">
                <a:solidFill>
                  <a:schemeClr val="tx1"/>
                </a:solidFill>
                <a:latin typeface="+mn-lt"/>
              </a:rPr>
              <a:t>Laat dit ook aansluiten op de (standaard) specificaties voor software van bevoegde gezagen, waardoor </a:t>
            </a:r>
            <a:r>
              <a:rPr lang="nl-NL" sz="1100" dirty="0" err="1">
                <a:solidFill>
                  <a:schemeClr val="tx1"/>
                </a:solidFill>
                <a:latin typeface="+mn-lt"/>
              </a:rPr>
              <a:t>vendor</a:t>
            </a:r>
            <a:r>
              <a:rPr lang="nl-NL" sz="1100" dirty="0">
                <a:solidFill>
                  <a:schemeClr val="tx1"/>
                </a:solidFill>
                <a:latin typeface="+mn-lt"/>
              </a:rPr>
              <a:t> </a:t>
            </a:r>
            <a:r>
              <a:rPr lang="nl-NL" sz="1100" dirty="0" err="1">
                <a:solidFill>
                  <a:schemeClr val="tx1"/>
                </a:solidFill>
                <a:latin typeface="+mn-lt"/>
              </a:rPr>
              <a:t>lock</a:t>
            </a:r>
            <a:r>
              <a:rPr lang="nl-NL" sz="1100" dirty="0">
                <a:solidFill>
                  <a:schemeClr val="tx1"/>
                </a:solidFill>
                <a:latin typeface="+mn-lt"/>
              </a:rPr>
              <a:t>-in wordt beperkt, uitwisseling tussen BG en dienstenleveranciers soepeler kan verlopen en leveranciers zich kunnen richten op een scherper gearticuleerde vraag. </a:t>
            </a:r>
          </a:p>
          <a:p>
            <a:pPr>
              <a:buFont typeface="Arial" panose="020B0604020202020204" pitchFamily="34" charset="0"/>
              <a:buChar char="•"/>
            </a:pPr>
            <a:endParaRPr lang="nl-NL" sz="1100" dirty="0">
              <a:solidFill>
                <a:schemeClr val="tx1"/>
              </a:solidFill>
              <a:latin typeface="+mn-lt"/>
            </a:endParaRPr>
          </a:p>
          <a:p>
            <a:pPr>
              <a:buFont typeface="Arial" panose="020B0604020202020204" pitchFamily="34" charset="0"/>
              <a:buChar char="•"/>
            </a:pPr>
            <a:endParaRPr lang="nl-NL" sz="1100" dirty="0">
              <a:solidFill>
                <a:schemeClr val="tx1"/>
              </a:solidFill>
              <a:latin typeface="+mn-lt"/>
            </a:endParaRPr>
          </a:p>
          <a:p>
            <a:endParaRPr lang="nl-NL" sz="1100" dirty="0">
              <a:latin typeface="+mn-lt"/>
            </a:endParaRPr>
          </a:p>
        </p:txBody>
      </p:sp>
    </p:spTree>
    <p:extLst>
      <p:ext uri="{BB962C8B-B14F-4D97-AF65-F5344CB8AC3E}">
        <p14:creationId xmlns:p14="http://schemas.microsoft.com/office/powerpoint/2010/main" val="21229096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p:cNvSpPr txBox="1"/>
          <p:nvPr/>
        </p:nvSpPr>
        <p:spPr>
          <a:xfrm>
            <a:off x="1143000" y="5265205"/>
            <a:ext cx="6858000" cy="369332"/>
          </a:xfrm>
          <a:prstGeom prst="rect">
            <a:avLst/>
          </a:prstGeom>
          <a:solidFill>
            <a:schemeClr val="bg1"/>
          </a:solidFill>
        </p:spPr>
        <p:txBody>
          <a:bodyPr wrap="square" rtlCol="0">
            <a:spAutoFit/>
          </a:bodyPr>
          <a:lstStyle/>
          <a:p>
            <a:pPr fontAlgn="base">
              <a:spcBef>
                <a:spcPct val="0"/>
              </a:spcBef>
              <a:spcAft>
                <a:spcPct val="0"/>
              </a:spcAft>
            </a:pPr>
            <a:endParaRPr lang="nl-NL" sz="1800" dirty="0">
              <a:solidFill>
                <a:prstClr val="black"/>
              </a:solidFill>
              <a:cs typeface="Arial"/>
            </a:endParaRPr>
          </a:p>
        </p:txBody>
      </p:sp>
      <p:sp>
        <p:nvSpPr>
          <p:cNvPr id="2" name="Titel 1">
            <a:extLst>
              <a:ext uri="{FF2B5EF4-FFF2-40B4-BE49-F238E27FC236}">
                <a16:creationId xmlns:a16="http://schemas.microsoft.com/office/drawing/2014/main" id="{9631AF63-30FD-4934-BA6E-2DF77BE9E4A3}"/>
              </a:ext>
            </a:extLst>
          </p:cNvPr>
          <p:cNvSpPr>
            <a:spLocks noGrp="1"/>
          </p:cNvSpPr>
          <p:nvPr>
            <p:ph type="title"/>
          </p:nvPr>
        </p:nvSpPr>
        <p:spPr>
          <a:xfrm>
            <a:off x="539552" y="1124744"/>
            <a:ext cx="8496944" cy="428625"/>
          </a:xfrm>
        </p:spPr>
        <p:txBody>
          <a:bodyPr/>
          <a:lstStyle/>
          <a:p>
            <a:r>
              <a:rPr lang="nl-NL" dirty="0"/>
              <a:t>Beantwoording van de onderzoeksvragen (1)</a:t>
            </a:r>
          </a:p>
        </p:txBody>
      </p:sp>
      <p:sp>
        <p:nvSpPr>
          <p:cNvPr id="7" name="Tijdelijke aanduiding voor inhoud 6">
            <a:extLst>
              <a:ext uri="{FF2B5EF4-FFF2-40B4-BE49-F238E27FC236}">
                <a16:creationId xmlns:a16="http://schemas.microsoft.com/office/drawing/2014/main" id="{20A18F6F-0D5E-4786-893A-1B1D750F7B95}"/>
              </a:ext>
            </a:extLst>
          </p:cNvPr>
          <p:cNvSpPr>
            <a:spLocks noGrp="1"/>
          </p:cNvSpPr>
          <p:nvPr>
            <p:ph idx="1"/>
          </p:nvPr>
        </p:nvSpPr>
        <p:spPr>
          <a:xfrm>
            <a:off x="683568" y="1556792"/>
            <a:ext cx="7920880" cy="3311129"/>
          </a:xfrm>
          <a:noFill/>
        </p:spPr>
        <p:txBody>
          <a:bodyPr/>
          <a:lstStyle/>
          <a:p>
            <a:pPr marL="171450" indent="-171450">
              <a:buAutoNum type="arabicPeriod"/>
            </a:pPr>
            <a:r>
              <a:rPr lang="nl-NL" sz="1100" b="1" dirty="0">
                <a:solidFill>
                  <a:srgbClr val="39870C"/>
                </a:solidFill>
                <a:latin typeface="+mn-lt"/>
              </a:rPr>
              <a:t>Kan op basis van STOP/TPOD standaard 1.0 en de geplande noodzakelijke aanvullingen software worden gebouwd en processen worden ingericht waarmee de wet in werking kan treden?</a:t>
            </a:r>
            <a:r>
              <a:rPr lang="nl-NL" sz="1100" dirty="0">
                <a:solidFill>
                  <a:schemeClr val="tx1"/>
                </a:solidFill>
                <a:latin typeface="+mn-lt"/>
              </a:rPr>
              <a:t/>
            </a:r>
            <a:br>
              <a:rPr lang="nl-NL" sz="1100" dirty="0">
                <a:solidFill>
                  <a:schemeClr val="tx1"/>
                </a:solidFill>
                <a:latin typeface="+mn-lt"/>
              </a:rPr>
            </a:br>
            <a:endParaRPr lang="nl-NL" sz="1100" dirty="0">
              <a:solidFill>
                <a:schemeClr val="tx1"/>
              </a:solidFill>
              <a:latin typeface="+mn-lt"/>
            </a:endParaRPr>
          </a:p>
          <a:p>
            <a:pPr marL="0" indent="0"/>
            <a:r>
              <a:rPr lang="nl-NL" sz="1100" dirty="0">
                <a:solidFill>
                  <a:schemeClr val="tx1"/>
                </a:solidFill>
                <a:latin typeface="+mn-lt"/>
              </a:rPr>
              <a:t>Het korte antwoord is </a:t>
            </a:r>
            <a:r>
              <a:rPr lang="nl-NL" sz="1100" b="1" i="1" dirty="0">
                <a:solidFill>
                  <a:srgbClr val="39870C"/>
                </a:solidFill>
                <a:latin typeface="+mn-lt"/>
              </a:rPr>
              <a:t>ja, dat kan.</a:t>
            </a:r>
            <a:r>
              <a:rPr lang="nl-NL" sz="1100" dirty="0">
                <a:solidFill>
                  <a:schemeClr val="tx1"/>
                </a:solidFill>
                <a:latin typeface="+mn-lt"/>
              </a:rPr>
              <a:t> Maar, er zijn wel een aantal mitigerende maatregelen nodig om te komen tot werkende software en processen. Dit zal bijdragen aan een onderbouwd besluit voor IWT. Dit vanuit de notie dat de enige manier om een standaard volwassen te laten worden, is deze te beproeven met werkende software en echte inhoud door de keten te halen.</a:t>
            </a:r>
          </a:p>
          <a:p>
            <a:pPr marL="0" indent="0"/>
            <a:endParaRPr lang="nl-NL" sz="1100" dirty="0">
              <a:solidFill>
                <a:schemeClr val="tx1"/>
              </a:solidFill>
              <a:latin typeface="+mn-lt"/>
            </a:endParaRPr>
          </a:p>
          <a:p>
            <a:pPr marL="0" indent="0"/>
            <a:r>
              <a:rPr lang="nl-NL" sz="1100" dirty="0">
                <a:solidFill>
                  <a:schemeClr val="tx1"/>
                </a:solidFill>
                <a:latin typeface="+mn-lt"/>
              </a:rPr>
              <a:t>Waarom zeggen we “ja, dat kan”:</a:t>
            </a:r>
          </a:p>
          <a:p>
            <a:pPr marL="114300" lvl="2" indent="-128588">
              <a:buFont typeface="Arial" panose="020B0604020202020204" pitchFamily="34" charset="0"/>
              <a:buChar char="•"/>
            </a:pPr>
            <a:r>
              <a:rPr lang="nl-NL" sz="1100" dirty="0">
                <a:solidFill>
                  <a:schemeClr val="tx1"/>
                </a:solidFill>
                <a:latin typeface="+mn-lt"/>
              </a:rPr>
              <a:t>De scope van de standaard is in functioneel opzicht uitgebreid t.o.v. v0.98.  Op papier en volgens de  geïnterviewde experts lijkt STOP/TPOD 1.0 te voldoen aan de eisen die er bij inwerkingtreding aan worden gesteld:	</a:t>
            </a:r>
          </a:p>
          <a:p>
            <a:pPr marL="404813" lvl="4" indent="-128588">
              <a:buFont typeface="Arial" panose="020B0604020202020204" pitchFamily="34" charset="0"/>
              <a:buChar char="•"/>
            </a:pPr>
            <a:r>
              <a:rPr lang="nl-NL" sz="1100" dirty="0">
                <a:latin typeface="+mn-lt"/>
              </a:rPr>
              <a:t>Het is een doorontwikkeling op v0.98 waar al het nodige mee is beproefd. De belangrijkste nog in v0.98 ontbrekende mechanismen en modules zijn nu opgenomen in de standaard en al aanwezige mechanismen zijn volwassener en/of beter implementeerbaar gemaakt. </a:t>
            </a:r>
          </a:p>
          <a:p>
            <a:pPr marL="404813" lvl="4" indent="-128588">
              <a:buFont typeface="Arial" panose="020B0604020202020204" pitchFamily="34" charset="0"/>
              <a:buChar char="•"/>
            </a:pPr>
            <a:r>
              <a:rPr lang="nl-NL" sz="1100" dirty="0">
                <a:latin typeface="+mn-lt"/>
              </a:rPr>
              <a:t>De bij de vaststelling van v0.98 nog open vraagstukken zijn geconvergeerd en nu zo geconcretiseerd dat er software mee gebouwd kan worden. De belangrijkste zijn de (prioritaire c.q. eenvoudige) mutatiescenario’s, </a:t>
            </a:r>
            <a:r>
              <a:rPr lang="nl-NL" sz="1100" dirty="0" err="1">
                <a:latin typeface="+mn-lt"/>
              </a:rPr>
              <a:t>GIO’s</a:t>
            </a:r>
            <a:r>
              <a:rPr lang="nl-NL" sz="1100" dirty="0">
                <a:latin typeface="+mn-lt"/>
              </a:rPr>
              <a:t> en validaties / </a:t>
            </a:r>
            <a:r>
              <a:rPr lang="nl-NL" sz="1100" dirty="0" err="1">
                <a:latin typeface="+mn-lt"/>
              </a:rPr>
              <a:t>bronhouderskoppelvlak</a:t>
            </a:r>
            <a:r>
              <a:rPr lang="nl-NL" sz="1100" dirty="0">
                <a:latin typeface="+mn-lt"/>
              </a:rPr>
              <a:t>.</a:t>
            </a:r>
          </a:p>
          <a:p>
            <a:pPr marL="114300" lvl="2" indent="-128588">
              <a:buFont typeface="Arial" panose="020B0604020202020204" pitchFamily="34" charset="0"/>
              <a:buChar char="•"/>
            </a:pPr>
            <a:r>
              <a:rPr lang="nl-NL" sz="1100" dirty="0">
                <a:solidFill>
                  <a:schemeClr val="tx1"/>
                </a:solidFill>
              </a:rPr>
              <a:t>Er zijn belangrijke slagen gemaakt in het verbeteren van de documentatie en toegankelijkheid daarvan. Feit blijft dat de standaard complex is en nog niet voor alle doelgroepen goed leesbaar. </a:t>
            </a:r>
          </a:p>
          <a:p>
            <a:pPr marL="114300" lvl="2" indent="-128588">
              <a:buFont typeface="Arial" panose="020B0604020202020204" pitchFamily="34" charset="0"/>
              <a:buChar char="•"/>
            </a:pPr>
            <a:r>
              <a:rPr lang="nl-NL" sz="1100" dirty="0">
                <a:solidFill>
                  <a:schemeClr val="tx1"/>
                </a:solidFill>
              </a:rPr>
              <a:t>Procesmatig is de ketensamenwerking tussen de ontwikkelpartijen aanzienlijk verbeterd. De ketenwerksessies hebben hierbij een positieve rol gespeeld. Er wordt meer gehandeld en gewerkt vanuit een gedeeld ketenperspectief. De focus op inhoud en gezamenlijk resultaat is versterkt.</a:t>
            </a:r>
          </a:p>
          <a:p>
            <a:pPr marL="114300" lvl="2" indent="-128588">
              <a:buFont typeface="Arial" panose="020B0604020202020204" pitchFamily="34" charset="0"/>
              <a:buChar char="•"/>
            </a:pPr>
            <a:r>
              <a:rPr lang="nl-NL" sz="1100" dirty="0">
                <a:solidFill>
                  <a:schemeClr val="tx1"/>
                </a:solidFill>
              </a:rPr>
              <a:t>Er zijn door het reviewteam </a:t>
            </a:r>
            <a:r>
              <a:rPr lang="nl-NL" sz="1100" dirty="0" smtClean="0">
                <a:solidFill>
                  <a:schemeClr val="tx1"/>
                </a:solidFill>
              </a:rPr>
              <a:t>geen </a:t>
            </a:r>
            <a:r>
              <a:rPr lang="nl-NL" sz="1100" dirty="0">
                <a:solidFill>
                  <a:schemeClr val="tx1"/>
                </a:solidFill>
              </a:rPr>
              <a:t>inhoudelijke blokkades geconstateerd bij het uitdrukken van regelgeving middels de </a:t>
            </a:r>
            <a:r>
              <a:rPr lang="nl-NL" sz="1100" dirty="0" smtClean="0">
                <a:solidFill>
                  <a:schemeClr val="tx1"/>
                </a:solidFill>
              </a:rPr>
              <a:t>standaard, rekening houdend met de (nieuwe) mogelijkheden die versie 1.0 biedt.</a:t>
            </a:r>
            <a:endParaRPr lang="nl-NL" sz="1100" dirty="0">
              <a:solidFill>
                <a:schemeClr val="tx1"/>
              </a:solidFill>
            </a:endParaRPr>
          </a:p>
          <a:p>
            <a:pPr marL="147638" lvl="3" indent="0">
              <a:buNone/>
            </a:pPr>
            <a:endParaRPr lang="nl-NL" sz="1100" dirty="0">
              <a:solidFill>
                <a:schemeClr val="tx1"/>
              </a:solidFill>
              <a:highlight>
                <a:srgbClr val="00FF00"/>
              </a:highlight>
            </a:endParaRPr>
          </a:p>
          <a:p>
            <a:endParaRPr lang="nl-NL" sz="1100" dirty="0">
              <a:latin typeface="+mn-lt"/>
            </a:endParaRPr>
          </a:p>
        </p:txBody>
      </p:sp>
      <p:sp>
        <p:nvSpPr>
          <p:cNvPr id="4" name="Tijdelijke aanduiding voor voettekst 3"/>
          <p:cNvSpPr>
            <a:spLocks noGrp="1"/>
          </p:cNvSpPr>
          <p:nvPr>
            <p:ph type="ftr" sz="quarter" idx="10"/>
          </p:nvPr>
        </p:nvSpPr>
        <p:spPr/>
        <p:txBody>
          <a:bodyPr/>
          <a:lstStyle/>
          <a:p>
            <a:pPr>
              <a:defRPr/>
            </a:pPr>
            <a:r>
              <a:rPr lang="en-US" smtClean="0"/>
              <a:t>Rapportage review STOP-TPOD 1.0</a:t>
            </a:r>
            <a:endParaRPr lang="nl-NL" dirty="0"/>
          </a:p>
        </p:txBody>
      </p:sp>
    </p:spTree>
    <p:extLst>
      <p:ext uri="{BB962C8B-B14F-4D97-AF65-F5344CB8AC3E}">
        <p14:creationId xmlns:p14="http://schemas.microsoft.com/office/powerpoint/2010/main" val="18537502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p:cNvSpPr txBox="1"/>
          <p:nvPr/>
        </p:nvSpPr>
        <p:spPr>
          <a:xfrm>
            <a:off x="1143000" y="5265205"/>
            <a:ext cx="6858000" cy="369332"/>
          </a:xfrm>
          <a:prstGeom prst="rect">
            <a:avLst/>
          </a:prstGeom>
          <a:solidFill>
            <a:schemeClr val="bg1"/>
          </a:solidFill>
        </p:spPr>
        <p:txBody>
          <a:bodyPr wrap="square" rtlCol="0">
            <a:spAutoFit/>
          </a:bodyPr>
          <a:lstStyle/>
          <a:p>
            <a:pPr fontAlgn="base">
              <a:spcBef>
                <a:spcPct val="0"/>
              </a:spcBef>
              <a:spcAft>
                <a:spcPct val="0"/>
              </a:spcAft>
            </a:pPr>
            <a:endParaRPr lang="nl-NL" sz="1800" dirty="0">
              <a:solidFill>
                <a:prstClr val="black"/>
              </a:solidFill>
              <a:cs typeface="Arial"/>
            </a:endParaRPr>
          </a:p>
        </p:txBody>
      </p:sp>
      <p:sp>
        <p:nvSpPr>
          <p:cNvPr id="2" name="Titel 1">
            <a:extLst>
              <a:ext uri="{FF2B5EF4-FFF2-40B4-BE49-F238E27FC236}">
                <a16:creationId xmlns:a16="http://schemas.microsoft.com/office/drawing/2014/main" id="{9631AF63-30FD-4934-BA6E-2DF77BE9E4A3}"/>
              </a:ext>
            </a:extLst>
          </p:cNvPr>
          <p:cNvSpPr>
            <a:spLocks noGrp="1"/>
          </p:cNvSpPr>
          <p:nvPr>
            <p:ph type="title"/>
          </p:nvPr>
        </p:nvSpPr>
        <p:spPr>
          <a:xfrm>
            <a:off x="539552" y="1196752"/>
            <a:ext cx="8496944" cy="428625"/>
          </a:xfrm>
        </p:spPr>
        <p:txBody>
          <a:bodyPr/>
          <a:lstStyle/>
          <a:p>
            <a:r>
              <a:rPr lang="nl-NL" dirty="0"/>
              <a:t>Beantwoording van de onderzoeksvragen (2)</a:t>
            </a:r>
          </a:p>
        </p:txBody>
      </p:sp>
      <p:sp>
        <p:nvSpPr>
          <p:cNvPr id="7" name="Tijdelijke aanduiding voor inhoud 6">
            <a:extLst>
              <a:ext uri="{FF2B5EF4-FFF2-40B4-BE49-F238E27FC236}">
                <a16:creationId xmlns:a16="http://schemas.microsoft.com/office/drawing/2014/main" id="{20A18F6F-0D5E-4786-893A-1B1D750F7B95}"/>
              </a:ext>
            </a:extLst>
          </p:cNvPr>
          <p:cNvSpPr>
            <a:spLocks noGrp="1"/>
          </p:cNvSpPr>
          <p:nvPr>
            <p:ph idx="1"/>
          </p:nvPr>
        </p:nvSpPr>
        <p:spPr>
          <a:xfrm>
            <a:off x="683568" y="1789726"/>
            <a:ext cx="7920880" cy="3311129"/>
          </a:xfrm>
          <a:noFill/>
        </p:spPr>
        <p:txBody>
          <a:bodyPr/>
          <a:lstStyle/>
          <a:p>
            <a:pPr marL="171450" indent="-171450">
              <a:buAutoNum type="arabicPeriod"/>
            </a:pPr>
            <a:r>
              <a:rPr lang="nl-NL" sz="1100" b="1" dirty="0">
                <a:solidFill>
                  <a:srgbClr val="39870C"/>
                </a:solidFill>
                <a:latin typeface="+mn-lt"/>
              </a:rPr>
              <a:t>Kan op basis van STOP/TPOD standaard 1.0 en de geplande noodzakelijke aanvullingen software worden gebouwd en processen worden ingericht waarmee de wet in werking kan treden?</a:t>
            </a:r>
            <a:r>
              <a:rPr lang="nl-NL" sz="1100" dirty="0">
                <a:solidFill>
                  <a:schemeClr val="tx1"/>
                </a:solidFill>
                <a:latin typeface="+mn-lt"/>
              </a:rPr>
              <a:t/>
            </a:r>
            <a:br>
              <a:rPr lang="nl-NL" sz="1100" dirty="0">
                <a:solidFill>
                  <a:schemeClr val="tx1"/>
                </a:solidFill>
                <a:latin typeface="+mn-lt"/>
              </a:rPr>
            </a:br>
            <a:endParaRPr lang="nl-NL" sz="1100" dirty="0">
              <a:solidFill>
                <a:schemeClr val="tx1"/>
              </a:solidFill>
              <a:latin typeface="+mn-lt"/>
            </a:endParaRPr>
          </a:p>
          <a:p>
            <a:pPr marL="0" lvl="2" indent="0">
              <a:buNone/>
            </a:pPr>
            <a:r>
              <a:rPr lang="nl-NL" sz="1100" dirty="0">
                <a:solidFill>
                  <a:schemeClr val="tx1"/>
                </a:solidFill>
              </a:rPr>
              <a:t>Waarvoor zouden mitigerende maatregelen getroffen moeten worden?</a:t>
            </a:r>
          </a:p>
          <a:p>
            <a:pPr marL="171450" lvl="2" indent="-171450">
              <a:buFont typeface="Arial" panose="020B0604020202020204" pitchFamily="34" charset="0"/>
              <a:buChar char="•"/>
            </a:pPr>
            <a:r>
              <a:rPr lang="nl-NL" sz="1100" dirty="0">
                <a:solidFill>
                  <a:schemeClr val="tx1"/>
                </a:solidFill>
              </a:rPr>
              <a:t>V1.0 van standaard is nog niet in de praktijk beproefd en de ervaringen met v0.98 zijn beperkt. Dit zorgt bij veel stakeholders voor onzekerheid en – gelet op de moeizame voorgeschiedenis – scepsis. Daarom is het belangrijk dat de standaard voorlopig stabiel blijft, totdat alle ketens met v1.0 en met betekenisvolle content zijn getest.</a:t>
            </a:r>
          </a:p>
          <a:p>
            <a:pPr marL="171450" lvl="2" indent="-171450">
              <a:buFont typeface="Arial" panose="020B0604020202020204" pitchFamily="34" charset="0"/>
              <a:buChar char="•"/>
            </a:pPr>
            <a:r>
              <a:rPr lang="nl-NL" sz="1100" dirty="0">
                <a:solidFill>
                  <a:schemeClr val="tx1"/>
                </a:solidFill>
              </a:rPr>
              <a:t>Gelet op de omvang, inhoudelijke complexiteit, druk op het ontwikkeltraject en soms moeilijke toegankelijkheid van de standaard, is het reëel te veronderstellen dat er bij de verdere implementatie nog fouten, interpretatievraagstukken en voortschrijdend inzicht aan de orde zullen zijn. Dit vraagt om v1.0 als Release Candidate te bestempelen en in kleine stapjes door te ontwikkelen.</a:t>
            </a:r>
          </a:p>
          <a:p>
            <a:pPr marL="171450" lvl="2" indent="-171450">
              <a:buFont typeface="Arial" panose="020B0604020202020204" pitchFamily="34" charset="0"/>
              <a:buChar char="•"/>
            </a:pPr>
            <a:r>
              <a:rPr lang="nl-NL" sz="1100" dirty="0">
                <a:solidFill>
                  <a:schemeClr val="tx1"/>
                </a:solidFill>
              </a:rPr>
              <a:t>Het is nog niet voldoende inzichtelijk wat toevoegingen op lange termijn in het kader van doorontwikkeling of uitbouw (denk aan meervoudig bronhouderschap, samenloop, scenario’s voor de rechterlijke macht) betekenen voor de complexiteit en compatibiliteit van de standaard. Dit betekent dat de samenwerking tussen alle stakeholders moet worden meegenomen in de doorontwikkeling van de standaard.</a:t>
            </a:r>
          </a:p>
          <a:p>
            <a:pPr marL="147638" lvl="3" indent="0">
              <a:buNone/>
            </a:pPr>
            <a:endParaRPr lang="nl-NL" sz="1100" dirty="0">
              <a:solidFill>
                <a:schemeClr val="tx1"/>
              </a:solidFill>
              <a:highlight>
                <a:srgbClr val="00FF00"/>
              </a:highlight>
            </a:endParaRPr>
          </a:p>
          <a:p>
            <a:endParaRPr lang="nl-NL" sz="1100" dirty="0">
              <a:solidFill>
                <a:schemeClr val="tx1"/>
              </a:solidFill>
              <a:latin typeface="+mn-lt"/>
            </a:endParaRPr>
          </a:p>
        </p:txBody>
      </p:sp>
      <p:sp>
        <p:nvSpPr>
          <p:cNvPr id="4" name="Tijdelijke aanduiding voor voettekst 3"/>
          <p:cNvSpPr>
            <a:spLocks noGrp="1"/>
          </p:cNvSpPr>
          <p:nvPr>
            <p:ph type="ftr" sz="quarter" idx="10"/>
          </p:nvPr>
        </p:nvSpPr>
        <p:spPr/>
        <p:txBody>
          <a:bodyPr/>
          <a:lstStyle/>
          <a:p>
            <a:pPr>
              <a:defRPr/>
            </a:pPr>
            <a:r>
              <a:rPr lang="en-US" smtClean="0"/>
              <a:t>Rapportage review STOP-TPOD 1.0</a:t>
            </a:r>
            <a:endParaRPr lang="nl-NL" dirty="0"/>
          </a:p>
        </p:txBody>
      </p:sp>
    </p:spTree>
    <p:extLst>
      <p:ext uri="{BB962C8B-B14F-4D97-AF65-F5344CB8AC3E}">
        <p14:creationId xmlns:p14="http://schemas.microsoft.com/office/powerpoint/2010/main" val="24444447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631AF63-30FD-4934-BA6E-2DF77BE9E4A3}"/>
              </a:ext>
            </a:extLst>
          </p:cNvPr>
          <p:cNvSpPr>
            <a:spLocks noGrp="1"/>
          </p:cNvSpPr>
          <p:nvPr>
            <p:ph type="title"/>
          </p:nvPr>
        </p:nvSpPr>
        <p:spPr/>
        <p:txBody>
          <a:bodyPr/>
          <a:lstStyle/>
          <a:p>
            <a:r>
              <a:rPr lang="nl-NL" dirty="0"/>
              <a:t>Beantwoording van de onderzoeksvragen (3)</a:t>
            </a:r>
          </a:p>
        </p:txBody>
      </p:sp>
      <p:sp>
        <p:nvSpPr>
          <p:cNvPr id="7" name="Tijdelijke aanduiding voor inhoud 6">
            <a:extLst>
              <a:ext uri="{FF2B5EF4-FFF2-40B4-BE49-F238E27FC236}">
                <a16:creationId xmlns:a16="http://schemas.microsoft.com/office/drawing/2014/main" id="{20A18F6F-0D5E-4786-893A-1B1D750F7B95}"/>
              </a:ext>
            </a:extLst>
          </p:cNvPr>
          <p:cNvSpPr>
            <a:spLocks noGrp="1"/>
          </p:cNvSpPr>
          <p:nvPr>
            <p:ph idx="1"/>
          </p:nvPr>
        </p:nvSpPr>
        <p:spPr>
          <a:xfrm>
            <a:off x="381000" y="1700808"/>
            <a:ext cx="8201025" cy="4414838"/>
          </a:xfrm>
        </p:spPr>
        <p:txBody>
          <a:bodyPr/>
          <a:lstStyle/>
          <a:p>
            <a:pPr marL="228600" indent="-228600">
              <a:buAutoNum type="arabicPeriod" startAt="2"/>
            </a:pPr>
            <a:r>
              <a:rPr lang="nl-NL" sz="1100" b="1" dirty="0">
                <a:solidFill>
                  <a:srgbClr val="39870C"/>
                </a:solidFill>
                <a:latin typeface="+mn-lt"/>
              </a:rPr>
              <a:t>Indien niet: wat moet er daarvoor nog gebeuren?</a:t>
            </a:r>
          </a:p>
          <a:p>
            <a:pPr marL="0" indent="0"/>
            <a:r>
              <a:rPr lang="nl-NL" sz="1100" dirty="0">
                <a:solidFill>
                  <a:schemeClr val="tx1"/>
                </a:solidFill>
                <a:latin typeface="+mn-lt"/>
              </a:rPr>
              <a:t>Er is een brede roep om niet verder te sleutelen aan de standaard, maar nu stabiliteit te creëren, zodat alle partijen die de standaard hebben te implementeren dat redelijkerwijs ook kunnen. </a:t>
            </a:r>
          </a:p>
          <a:p>
            <a:pPr marL="0" indent="0"/>
            <a:endParaRPr lang="nl-NL" sz="1100" dirty="0">
              <a:solidFill>
                <a:schemeClr val="tx1"/>
              </a:solidFill>
              <a:latin typeface="+mn-lt"/>
            </a:endParaRPr>
          </a:p>
          <a:p>
            <a:pPr marL="0" indent="0"/>
            <a:r>
              <a:rPr lang="nl-NL" sz="1100" dirty="0">
                <a:solidFill>
                  <a:schemeClr val="tx1"/>
                </a:solidFill>
                <a:latin typeface="+mn-lt"/>
              </a:rPr>
              <a:t>De nu aan de orde zijnde noodzakelijke last-minute aanpassingen dienen in de standaard te worden opgenomen en dit levert een kandidaat versie voor de definitieve versie (“Release Candidate”). Dan moet er nog wel het volgende gebeuren in PI-14 en PI-15 ten aanzien van de inhoud en documentatie van de standaard:</a:t>
            </a:r>
          </a:p>
          <a:p>
            <a:pPr marL="171450" indent="-171450">
              <a:buFont typeface="Arial" panose="020B0604020202020204" pitchFamily="34" charset="0"/>
              <a:buChar char="•"/>
            </a:pPr>
            <a:r>
              <a:rPr lang="nl-NL" sz="1100" dirty="0">
                <a:solidFill>
                  <a:schemeClr val="tx1"/>
                </a:solidFill>
                <a:latin typeface="+mn-lt"/>
              </a:rPr>
              <a:t>Spoedige oplevering van de 1.0 versies van drie resterende </a:t>
            </a:r>
            <a:r>
              <a:rPr lang="nl-NL" sz="1100" dirty="0" err="1">
                <a:solidFill>
                  <a:schemeClr val="tx1"/>
                </a:solidFill>
                <a:latin typeface="+mn-lt"/>
              </a:rPr>
              <a:t>TPOD’s</a:t>
            </a:r>
            <a:r>
              <a:rPr lang="nl-NL" sz="1100" dirty="0">
                <a:solidFill>
                  <a:schemeClr val="tx1"/>
                </a:solidFill>
                <a:latin typeface="+mn-lt"/>
              </a:rPr>
              <a:t> van het basisniveau*. Daarnaast zijn de TPOD programma en afwijkvergunning (prioritair uitbouw) noodzakelijk te beschouwen voor inwerkingtreding.</a:t>
            </a:r>
          </a:p>
          <a:p>
            <a:pPr marL="171450" indent="-171450">
              <a:buFont typeface="Arial" panose="020B0604020202020204" pitchFamily="34" charset="0"/>
              <a:buChar char="•"/>
            </a:pPr>
            <a:r>
              <a:rPr lang="nl-NL" sz="1100" dirty="0">
                <a:solidFill>
                  <a:schemeClr val="tx1"/>
                </a:solidFill>
                <a:latin typeface="+mn-lt"/>
              </a:rPr>
              <a:t>Nadere uitwerking van een aantal </a:t>
            </a:r>
            <a:r>
              <a:rPr lang="nl-NL" sz="1100" dirty="0" err="1">
                <a:solidFill>
                  <a:schemeClr val="tx1"/>
                </a:solidFill>
                <a:latin typeface="+mn-lt"/>
              </a:rPr>
              <a:t>ketenbrede</a:t>
            </a:r>
            <a:r>
              <a:rPr lang="nl-NL" sz="1100" dirty="0">
                <a:solidFill>
                  <a:schemeClr val="tx1"/>
                </a:solidFill>
                <a:latin typeface="+mn-lt"/>
              </a:rPr>
              <a:t> onderwerpen: specificatie volgende set </a:t>
            </a:r>
            <a:r>
              <a:rPr lang="nl-NL" sz="1100" dirty="0" err="1">
                <a:solidFill>
                  <a:schemeClr val="tx1"/>
                </a:solidFill>
                <a:latin typeface="+mn-lt"/>
              </a:rPr>
              <a:t>mutatiesscenario’s</a:t>
            </a:r>
            <a:r>
              <a:rPr lang="nl-NL" sz="1100" dirty="0">
                <a:solidFill>
                  <a:schemeClr val="tx1"/>
                </a:solidFill>
                <a:latin typeface="+mn-lt"/>
              </a:rPr>
              <a:t>, het aanscherpen en aanvullen van de presentatiestandaarden en validatiematrix, nadere invulling van synchronisatie/</a:t>
            </a:r>
            <a:r>
              <a:rPr lang="nl-NL" sz="1100" dirty="0" err="1">
                <a:solidFill>
                  <a:schemeClr val="tx1"/>
                </a:solidFill>
                <a:latin typeface="+mn-lt"/>
              </a:rPr>
              <a:t>teruglevering</a:t>
            </a:r>
            <a:r>
              <a:rPr lang="nl-NL" sz="1100" dirty="0" smtClean="0">
                <a:solidFill>
                  <a:schemeClr val="tx1"/>
                </a:solidFill>
                <a:latin typeface="+mn-lt"/>
              </a:rPr>
              <a:t>. Daarnaast is vraagt duiding verband OP-OW aandacht (regel-activiteit-locatie).</a:t>
            </a:r>
            <a:endParaRPr lang="nl-NL" sz="1100" dirty="0">
              <a:solidFill>
                <a:schemeClr val="tx1"/>
              </a:solidFill>
              <a:latin typeface="+mn-lt"/>
            </a:endParaRPr>
          </a:p>
          <a:p>
            <a:pPr marL="171450" indent="-171450">
              <a:buFont typeface="Arial" panose="020B0604020202020204" pitchFamily="34" charset="0"/>
              <a:buChar char="•"/>
            </a:pPr>
            <a:r>
              <a:rPr lang="nl-NL" sz="1100" dirty="0">
                <a:solidFill>
                  <a:schemeClr val="tx1"/>
                </a:solidFill>
                <a:latin typeface="+mn-lt"/>
              </a:rPr>
              <a:t>Op gebied van bruikbaarheid en toegankelijkheid van de standaard, zijn aanvullende stappen/middelen nodig ter ondersteuning van leveranciers en bevoegd gezag. Aanvullende, toegankelijker en diepgaander ondersteuningsmiddelen zijn nodig, zowel op technisch als functioneel vlak en toegespitst op verschillende doelgroepen.</a:t>
            </a:r>
          </a:p>
          <a:p>
            <a:pPr marL="0" indent="0"/>
            <a:r>
              <a:rPr lang="nl-NL" sz="1100" dirty="0">
                <a:solidFill>
                  <a:schemeClr val="tx1"/>
                </a:solidFill>
                <a:latin typeface="+mn-lt"/>
              </a:rPr>
              <a:t>Procesmatig en organisatorisch moet het volgende gebeuren:</a:t>
            </a:r>
          </a:p>
          <a:p>
            <a:pPr marL="171450" indent="-171450">
              <a:buFont typeface="Arial" panose="020B0604020202020204" pitchFamily="34" charset="0"/>
              <a:buChar char="•"/>
            </a:pPr>
            <a:r>
              <a:rPr lang="nl-NL" sz="1100" dirty="0">
                <a:solidFill>
                  <a:schemeClr val="tx1"/>
                </a:solidFill>
                <a:latin typeface="+mn-lt"/>
              </a:rPr>
              <a:t>Het systematisch, kortcyclisch en in tijd en scope afgebakend beproeven van nieuwe onderdelen van de standaard - of onderdelen waarover nog onzekerheid bestaat - en dit door de hele keten heen te doen.</a:t>
            </a:r>
          </a:p>
          <a:p>
            <a:pPr marL="171450" indent="-171450">
              <a:buFont typeface="Arial" panose="020B0604020202020204" pitchFamily="34" charset="0"/>
              <a:buChar char="•"/>
            </a:pPr>
            <a:r>
              <a:rPr lang="nl-NL" sz="1100" dirty="0">
                <a:solidFill>
                  <a:schemeClr val="tx1"/>
                </a:solidFill>
                <a:latin typeface="+mn-lt"/>
              </a:rPr>
              <a:t>Een ordentelijk proces om feedback te krijgen en te verwerken op de 1.0 versie en heldere procesafspraken hierover.</a:t>
            </a:r>
          </a:p>
          <a:p>
            <a:pPr marL="171450" indent="-171450">
              <a:buFont typeface="Arial" panose="020B0604020202020204" pitchFamily="34" charset="0"/>
              <a:buChar char="•"/>
            </a:pPr>
            <a:r>
              <a:rPr lang="nl-NL" sz="1100" dirty="0">
                <a:solidFill>
                  <a:schemeClr val="tx1"/>
                </a:solidFill>
                <a:latin typeface="+mn-lt"/>
              </a:rPr>
              <a:t>Het inrichten van een stabiele beheersituatie en –organisatie voor de standaard. Cruciaal is hier het wijzigingsproces van de standaard, in samenhang met het DSO-brede wijzigingsproces dat wordt uitgewerkt door de TBO. Daarnaast is effectievere ondersteuning nodig voor leveranciers en koplopers bij de eerste implementaties van STOP 1.0.</a:t>
            </a:r>
          </a:p>
          <a:p>
            <a:pPr marL="0" indent="0"/>
            <a:endParaRPr lang="nl-NL" sz="1100" dirty="0">
              <a:solidFill>
                <a:schemeClr val="tx1"/>
              </a:solidFill>
              <a:latin typeface="+mn-lt"/>
            </a:endParaRPr>
          </a:p>
          <a:p>
            <a:pPr marL="0" indent="0"/>
            <a:endParaRPr lang="nl-NL" sz="1100" b="1" dirty="0">
              <a:solidFill>
                <a:srgbClr val="39870C"/>
              </a:solidFill>
              <a:latin typeface="+mn-lt"/>
            </a:endParaRPr>
          </a:p>
        </p:txBody>
      </p:sp>
      <p:sp>
        <p:nvSpPr>
          <p:cNvPr id="8" name="Tijdelijke aanduiding voor voettekst 3">
            <a:extLst>
              <a:ext uri="{FF2B5EF4-FFF2-40B4-BE49-F238E27FC236}">
                <a16:creationId xmlns:a16="http://schemas.microsoft.com/office/drawing/2014/main" id="{3B048C52-CC67-4090-83E8-CFB7569AA118}"/>
              </a:ext>
            </a:extLst>
          </p:cNvPr>
          <p:cNvSpPr>
            <a:spLocks noGrp="1"/>
          </p:cNvSpPr>
          <p:nvPr>
            <p:ph type="ftr" sz="quarter" idx="10"/>
          </p:nvPr>
        </p:nvSpPr>
        <p:spPr>
          <a:xfrm>
            <a:off x="381000" y="6475413"/>
            <a:ext cx="6324600" cy="230187"/>
          </a:xfrm>
        </p:spPr>
        <p:txBody>
          <a:bodyPr/>
          <a:lstStyle/>
          <a:p>
            <a:pPr>
              <a:defRPr/>
            </a:pPr>
            <a:r>
              <a:rPr lang="nl-NL" smtClean="0"/>
              <a:t>Rapportage review STOP-TPOD 1.0</a:t>
            </a:r>
            <a:endParaRPr lang="nl-NL" sz="900" dirty="0"/>
          </a:p>
        </p:txBody>
      </p:sp>
    </p:spTree>
    <p:extLst>
      <p:ext uri="{BB962C8B-B14F-4D97-AF65-F5344CB8AC3E}">
        <p14:creationId xmlns:p14="http://schemas.microsoft.com/office/powerpoint/2010/main" val="18676886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631AF63-30FD-4934-BA6E-2DF77BE9E4A3}"/>
              </a:ext>
            </a:extLst>
          </p:cNvPr>
          <p:cNvSpPr>
            <a:spLocks noGrp="1"/>
          </p:cNvSpPr>
          <p:nvPr>
            <p:ph type="title"/>
          </p:nvPr>
        </p:nvSpPr>
        <p:spPr>
          <a:xfrm>
            <a:off x="381000" y="1201316"/>
            <a:ext cx="8201025" cy="571500"/>
          </a:xfrm>
        </p:spPr>
        <p:txBody>
          <a:bodyPr/>
          <a:lstStyle/>
          <a:p>
            <a:r>
              <a:rPr lang="nl-NL" dirty="0"/>
              <a:t>Beantwoording van de onderzoeksvragen (4)</a:t>
            </a:r>
          </a:p>
        </p:txBody>
      </p:sp>
      <p:sp>
        <p:nvSpPr>
          <p:cNvPr id="7" name="Tijdelijke aanduiding voor inhoud 6">
            <a:extLst>
              <a:ext uri="{FF2B5EF4-FFF2-40B4-BE49-F238E27FC236}">
                <a16:creationId xmlns:a16="http://schemas.microsoft.com/office/drawing/2014/main" id="{20A18F6F-0D5E-4786-893A-1B1D750F7B95}"/>
              </a:ext>
            </a:extLst>
          </p:cNvPr>
          <p:cNvSpPr>
            <a:spLocks noGrp="1"/>
          </p:cNvSpPr>
          <p:nvPr>
            <p:ph idx="1"/>
          </p:nvPr>
        </p:nvSpPr>
        <p:spPr>
          <a:xfrm>
            <a:off x="381000" y="1678458"/>
            <a:ext cx="8201025" cy="4414838"/>
          </a:xfrm>
        </p:spPr>
        <p:txBody>
          <a:bodyPr/>
          <a:lstStyle/>
          <a:p>
            <a:pPr marL="0" indent="0"/>
            <a:r>
              <a:rPr lang="nl-NL" sz="1200" b="1" dirty="0">
                <a:solidFill>
                  <a:srgbClr val="39870C"/>
                </a:solidFill>
                <a:latin typeface="+mn-lt"/>
              </a:rPr>
              <a:t>3. Wat is de te verwachten oplevertermijn van de geplande noodzakelijke aanvullingen van de standaard?</a:t>
            </a:r>
          </a:p>
          <a:p>
            <a:endParaRPr lang="nl-NL" sz="1200" dirty="0">
              <a:latin typeface="+mn-lt"/>
            </a:endParaRPr>
          </a:p>
        </p:txBody>
      </p:sp>
      <p:graphicFrame>
        <p:nvGraphicFramePr>
          <p:cNvPr id="3" name="Tabel 2"/>
          <p:cNvGraphicFramePr>
            <a:graphicFrameLocks noGrp="1"/>
          </p:cNvGraphicFramePr>
          <p:nvPr>
            <p:extLst>
              <p:ext uri="{D42A27DB-BD31-4B8C-83A1-F6EECF244321}">
                <p14:modId xmlns:p14="http://schemas.microsoft.com/office/powerpoint/2010/main" val="2515674262"/>
              </p:ext>
            </p:extLst>
          </p:nvPr>
        </p:nvGraphicFramePr>
        <p:xfrm>
          <a:off x="552152" y="3429000"/>
          <a:ext cx="8178865" cy="2743200"/>
        </p:xfrm>
        <a:graphic>
          <a:graphicData uri="http://schemas.openxmlformats.org/drawingml/2006/table">
            <a:tbl>
              <a:tblPr firstRow="1" bandRow="1">
                <a:tableStyleId>{5C22544A-7EE6-4342-B048-85BDC9FD1C3A}</a:tableStyleId>
              </a:tblPr>
              <a:tblGrid>
                <a:gridCol w="3096344">
                  <a:extLst>
                    <a:ext uri="{9D8B030D-6E8A-4147-A177-3AD203B41FA5}">
                      <a16:colId xmlns:a16="http://schemas.microsoft.com/office/drawing/2014/main" val="2170510272"/>
                    </a:ext>
                  </a:extLst>
                </a:gridCol>
                <a:gridCol w="2592288">
                  <a:extLst>
                    <a:ext uri="{9D8B030D-6E8A-4147-A177-3AD203B41FA5}">
                      <a16:colId xmlns:a16="http://schemas.microsoft.com/office/drawing/2014/main" val="3869924103"/>
                    </a:ext>
                  </a:extLst>
                </a:gridCol>
                <a:gridCol w="2490233">
                  <a:extLst>
                    <a:ext uri="{9D8B030D-6E8A-4147-A177-3AD203B41FA5}">
                      <a16:colId xmlns:a16="http://schemas.microsoft.com/office/drawing/2014/main" val="3590100413"/>
                    </a:ext>
                  </a:extLst>
                </a:gridCol>
              </a:tblGrid>
              <a:tr h="216000">
                <a:tc>
                  <a:txBody>
                    <a:bodyPr/>
                    <a:lstStyle/>
                    <a:p>
                      <a:r>
                        <a:rPr lang="nl-NL" sz="1000" dirty="0"/>
                        <a:t>Onderdeel</a:t>
                      </a:r>
                    </a:p>
                  </a:txBody>
                  <a:tcPr/>
                </a:tc>
                <a:tc>
                  <a:txBody>
                    <a:bodyPr/>
                    <a:lstStyle/>
                    <a:p>
                      <a:r>
                        <a:rPr lang="nl-NL" sz="1000" dirty="0"/>
                        <a:t>Huidige status / volgende stap</a:t>
                      </a:r>
                    </a:p>
                  </a:txBody>
                  <a:tcPr/>
                </a:tc>
                <a:tc>
                  <a:txBody>
                    <a:bodyPr/>
                    <a:lstStyle/>
                    <a:p>
                      <a:r>
                        <a:rPr lang="nl-NL" sz="1000" dirty="0"/>
                        <a:t>Planning</a:t>
                      </a:r>
                    </a:p>
                  </a:txBody>
                  <a:tcPr/>
                </a:tc>
                <a:extLst>
                  <a:ext uri="{0D108BD9-81ED-4DB2-BD59-A6C34878D82A}">
                    <a16:rowId xmlns:a16="http://schemas.microsoft.com/office/drawing/2014/main" val="3614044235"/>
                  </a:ext>
                </a:extLst>
              </a:tr>
              <a:tr h="0">
                <a:tc>
                  <a:txBody>
                    <a:bodyPr/>
                    <a:lstStyle/>
                    <a:p>
                      <a:r>
                        <a:rPr lang="nl-NL" sz="1000" dirty="0" err="1"/>
                        <a:t>TPOD’s</a:t>
                      </a:r>
                      <a:r>
                        <a:rPr lang="nl-NL" sz="1000" dirty="0"/>
                        <a:t> tranche</a:t>
                      </a:r>
                      <a:r>
                        <a:rPr lang="nl-NL" sz="1000" baseline="0" dirty="0"/>
                        <a:t> 3</a:t>
                      </a:r>
                      <a:r>
                        <a:rPr lang="nl-NL" sz="1000" baseline="0" dirty="0" smtClean="0"/>
                        <a:t>**</a:t>
                      </a:r>
                      <a:endParaRPr lang="nl-NL" sz="1000" dirty="0"/>
                    </a:p>
                  </a:txBody>
                  <a:tcPr/>
                </a:tc>
                <a:tc>
                  <a:txBody>
                    <a:bodyPr/>
                    <a:lstStyle/>
                    <a:p>
                      <a:r>
                        <a:rPr lang="nl-NL" sz="1000" dirty="0"/>
                        <a:t>Consultatiereacties worden verwerkt</a:t>
                      </a:r>
                    </a:p>
                  </a:txBody>
                  <a:tcPr/>
                </a:tc>
                <a:tc>
                  <a:txBody>
                    <a:bodyPr/>
                    <a:lstStyle/>
                    <a:p>
                      <a:r>
                        <a:rPr lang="nl-NL" sz="1000" dirty="0"/>
                        <a:t>Medio mei</a:t>
                      </a:r>
                    </a:p>
                  </a:txBody>
                  <a:tcPr/>
                </a:tc>
                <a:extLst>
                  <a:ext uri="{0D108BD9-81ED-4DB2-BD59-A6C34878D82A}">
                    <a16:rowId xmlns:a16="http://schemas.microsoft.com/office/drawing/2014/main" val="2963872851"/>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000" dirty="0" smtClean="0"/>
                        <a:t>Nadere uitwerking resterende mutatiescenario’s basisniveau***</a:t>
                      </a:r>
                      <a:endParaRPr lang="nl-NL" sz="1000" dirty="0"/>
                    </a:p>
                  </a:txBody>
                  <a:tcPr/>
                </a:tc>
                <a:tc>
                  <a:txBody>
                    <a:bodyPr/>
                    <a:lstStyle/>
                    <a:p>
                      <a:r>
                        <a:rPr lang="nl-NL" sz="1000" dirty="0"/>
                        <a:t>Ketenwerksessie PI14</a:t>
                      </a:r>
                    </a:p>
                  </a:txBody>
                  <a:tcPr/>
                </a:tc>
                <a:tc>
                  <a:txBody>
                    <a:bodyPr/>
                    <a:lstStyle/>
                    <a:p>
                      <a:r>
                        <a:rPr lang="nl-NL" sz="1000" dirty="0"/>
                        <a:t>Gedurende PI-14</a:t>
                      </a:r>
                    </a:p>
                  </a:txBody>
                  <a:tcPr/>
                </a:tc>
                <a:extLst>
                  <a:ext uri="{0D108BD9-81ED-4DB2-BD59-A6C34878D82A}">
                    <a16:rowId xmlns:a16="http://schemas.microsoft.com/office/drawing/2014/main" val="299828079"/>
                  </a:ext>
                </a:extLst>
              </a:tr>
              <a:tr h="0">
                <a:tc>
                  <a:txBody>
                    <a:bodyPr/>
                    <a:lstStyle/>
                    <a:p>
                      <a:r>
                        <a:rPr lang="nl-NL" sz="1000" dirty="0"/>
                        <a:t>Uitdiepen presentatiestandaard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000" dirty="0"/>
                        <a:t>Ketenwerksessie PI14</a:t>
                      </a:r>
                    </a:p>
                  </a:txBody>
                  <a:tcPr/>
                </a:tc>
                <a:tc>
                  <a:txBody>
                    <a:bodyPr/>
                    <a:lstStyle/>
                    <a:p>
                      <a:r>
                        <a:rPr lang="nl-NL" sz="1000" dirty="0"/>
                        <a:t>Gedurende PI-14</a:t>
                      </a:r>
                    </a:p>
                  </a:txBody>
                  <a:tcPr/>
                </a:tc>
                <a:extLst>
                  <a:ext uri="{0D108BD9-81ED-4DB2-BD59-A6C34878D82A}">
                    <a16:rowId xmlns:a16="http://schemas.microsoft.com/office/drawing/2014/main" val="2397723709"/>
                  </a:ext>
                </a:extLst>
              </a:tr>
              <a:tr h="0">
                <a:tc>
                  <a:txBody>
                    <a:bodyPr/>
                    <a:lstStyle/>
                    <a:p>
                      <a:r>
                        <a:rPr lang="nl-NL" sz="1000" dirty="0"/>
                        <a:t>Uitdiepen</a:t>
                      </a:r>
                      <a:r>
                        <a:rPr lang="nl-NL" sz="1000" baseline="0" dirty="0"/>
                        <a:t> b</a:t>
                      </a:r>
                      <a:r>
                        <a:rPr lang="nl-NL" sz="1000" dirty="0"/>
                        <a:t>ronhouderkoppelvlak / validaties</a:t>
                      </a:r>
                      <a:r>
                        <a:rPr lang="nl-NL" sz="1000" baseline="0" dirty="0"/>
                        <a:t> / synchronisatie</a:t>
                      </a:r>
                      <a:endParaRPr lang="nl-NL" sz="1000" dirty="0"/>
                    </a:p>
                  </a:txBody>
                  <a:tcPr/>
                </a:tc>
                <a:tc>
                  <a:txBody>
                    <a:bodyPr/>
                    <a:lstStyle/>
                    <a:p>
                      <a:r>
                        <a:rPr lang="nl-NL" sz="1000" dirty="0"/>
                        <a:t>Ketenwerksessie PI14</a:t>
                      </a:r>
                    </a:p>
                  </a:txBody>
                  <a:tcPr/>
                </a:tc>
                <a:tc>
                  <a:txBody>
                    <a:bodyPr/>
                    <a:lstStyle/>
                    <a:p>
                      <a:r>
                        <a:rPr lang="nl-NL" sz="1000" dirty="0"/>
                        <a:t>Gedurende </a:t>
                      </a:r>
                      <a:r>
                        <a:rPr lang="nl-NL" sz="1000" dirty="0">
                          <a:solidFill>
                            <a:schemeClr val="tx1"/>
                          </a:solidFill>
                        </a:rPr>
                        <a:t>PI-14 en PI-15</a:t>
                      </a:r>
                    </a:p>
                  </a:txBody>
                  <a:tcPr/>
                </a:tc>
                <a:extLst>
                  <a:ext uri="{0D108BD9-81ED-4DB2-BD59-A6C34878D82A}">
                    <a16:rowId xmlns:a16="http://schemas.microsoft.com/office/drawing/2014/main" val="1201715455"/>
                  </a:ext>
                </a:extLst>
              </a:tr>
              <a:tr h="0">
                <a:tc>
                  <a:txBody>
                    <a:bodyPr/>
                    <a:lstStyle/>
                    <a:p>
                      <a:r>
                        <a:rPr lang="nl-NL" sz="1000" dirty="0"/>
                        <a:t>Voorbeeldbestanden 1.0</a:t>
                      </a:r>
                    </a:p>
                  </a:txBody>
                  <a:tcPr/>
                </a:tc>
                <a:tc>
                  <a:txBody>
                    <a:bodyPr/>
                    <a:lstStyle/>
                    <a:p>
                      <a:r>
                        <a:rPr lang="nl-NL" sz="1000" dirty="0"/>
                        <a:t>1</a:t>
                      </a:r>
                      <a:r>
                        <a:rPr lang="nl-NL" sz="1000" baseline="0" dirty="0"/>
                        <a:t> opgeleverd</a:t>
                      </a:r>
                      <a:endParaRPr lang="nl-NL" sz="1000" dirty="0"/>
                    </a:p>
                  </a:txBody>
                  <a:tcPr/>
                </a:tc>
                <a:tc>
                  <a:txBody>
                    <a:bodyPr/>
                    <a:lstStyle/>
                    <a:p>
                      <a:r>
                        <a:rPr lang="nl-NL" sz="1000" dirty="0">
                          <a:solidFill>
                            <a:schemeClr val="tx1"/>
                          </a:solidFill>
                        </a:rPr>
                        <a:t>Rest begin mei</a:t>
                      </a:r>
                      <a:endParaRPr lang="nl-NL" sz="1000" dirty="0">
                        <a:solidFill>
                          <a:srgbClr val="FF0000"/>
                        </a:solidFill>
                      </a:endParaRPr>
                    </a:p>
                  </a:txBody>
                  <a:tcPr/>
                </a:tc>
                <a:extLst>
                  <a:ext uri="{0D108BD9-81ED-4DB2-BD59-A6C34878D82A}">
                    <a16:rowId xmlns:a16="http://schemas.microsoft.com/office/drawing/2014/main" val="802186200"/>
                  </a:ext>
                </a:extLst>
              </a:tr>
              <a:tr h="0">
                <a:tc>
                  <a:txBody>
                    <a:bodyPr/>
                    <a:lstStyle/>
                    <a:p>
                      <a:r>
                        <a:rPr lang="nl-NL" sz="1000" dirty="0"/>
                        <a:t>Presentatiestandaard </a:t>
                      </a:r>
                      <a:r>
                        <a:rPr lang="nl-NL" sz="1000" dirty="0" smtClean="0"/>
                        <a:t>/ gebruik symbolen</a:t>
                      </a:r>
                      <a:endParaRPr lang="nl-NL" sz="1000" dirty="0"/>
                    </a:p>
                  </a:txBody>
                  <a:tcPr/>
                </a:tc>
                <a:tc>
                  <a:txBody>
                    <a:bodyPr/>
                    <a:lstStyle/>
                    <a:p>
                      <a:r>
                        <a:rPr lang="nl-NL" sz="1000" dirty="0" smtClean="0"/>
                        <a:t>Ketenwerksessie PI14</a:t>
                      </a:r>
                      <a:endParaRPr lang="nl-NL" sz="1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000" dirty="0"/>
                        <a:t>In PI-1</a:t>
                      </a:r>
                      <a:r>
                        <a:rPr lang="nl-NL" sz="1000" baseline="0" dirty="0"/>
                        <a:t>4</a:t>
                      </a:r>
                      <a:endParaRPr lang="nl-NL" sz="1000" dirty="0">
                        <a:solidFill>
                          <a:srgbClr val="FF0000"/>
                        </a:solidFill>
                      </a:endParaRPr>
                    </a:p>
                  </a:txBody>
                  <a:tcPr/>
                </a:tc>
                <a:extLst>
                  <a:ext uri="{0D108BD9-81ED-4DB2-BD59-A6C34878D82A}">
                    <a16:rowId xmlns:a16="http://schemas.microsoft.com/office/drawing/2014/main" val="1290171250"/>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000" dirty="0"/>
                        <a:t>TPOD programma</a:t>
                      </a:r>
                    </a:p>
                  </a:txBody>
                  <a:tcPr/>
                </a:tc>
                <a:tc>
                  <a:txBody>
                    <a:bodyPr/>
                    <a:lstStyle/>
                    <a:p>
                      <a:r>
                        <a:rPr lang="nl-NL" sz="1000" dirty="0"/>
                        <a:t>In ontwikkeling</a:t>
                      </a:r>
                    </a:p>
                  </a:txBody>
                  <a:tcPr/>
                </a:tc>
                <a:tc>
                  <a:txBody>
                    <a:bodyPr/>
                    <a:lstStyle/>
                    <a:p>
                      <a:r>
                        <a:rPr lang="nl-NL" sz="1000" dirty="0"/>
                        <a:t>Consultatieversie in PI-14</a:t>
                      </a:r>
                    </a:p>
                  </a:txBody>
                  <a:tcPr/>
                </a:tc>
                <a:extLst>
                  <a:ext uri="{0D108BD9-81ED-4DB2-BD59-A6C34878D82A}">
                    <a16:rowId xmlns:a16="http://schemas.microsoft.com/office/drawing/2014/main" val="3856964271"/>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000" dirty="0">
                          <a:solidFill>
                            <a:schemeClr val="tx1"/>
                          </a:solidFill>
                        </a:rPr>
                        <a:t>Ondersteuning afwijkvergunning (‘TPOD’)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000" dirty="0">
                          <a:solidFill>
                            <a:schemeClr val="tx1"/>
                          </a:solidFill>
                        </a:rPr>
                        <a:t>In ontwikkeling</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000" dirty="0">
                          <a:solidFill>
                            <a:schemeClr val="tx1"/>
                          </a:solidFill>
                        </a:rPr>
                        <a:t>Uitwerking begint in PI-14</a:t>
                      </a:r>
                    </a:p>
                  </a:txBody>
                  <a:tcPr/>
                </a:tc>
                <a:extLst>
                  <a:ext uri="{0D108BD9-81ED-4DB2-BD59-A6C34878D82A}">
                    <a16:rowId xmlns:a16="http://schemas.microsoft.com/office/drawing/2014/main" val="296379468"/>
                  </a:ext>
                </a:extLst>
              </a:tr>
              <a:tr h="0">
                <a:tc>
                  <a:txBody>
                    <a:bodyPr/>
                    <a:lstStyle/>
                    <a:p>
                      <a:r>
                        <a:rPr lang="nl-NL" sz="1000" dirty="0"/>
                        <a:t>Wijzigingsproces standaard</a:t>
                      </a:r>
                    </a:p>
                  </a:txBody>
                  <a:tcPr>
                    <a:solidFill>
                      <a:schemeClr val="accent3">
                        <a:lumMod val="20000"/>
                        <a:lumOff val="80000"/>
                      </a:schemeClr>
                    </a:solidFill>
                  </a:tcPr>
                </a:tc>
                <a:tc>
                  <a:txBody>
                    <a:bodyPr/>
                    <a:lstStyle/>
                    <a:p>
                      <a:r>
                        <a:rPr lang="nl-NL" sz="1000" dirty="0"/>
                        <a:t>Eerste aanzet beschikbaar</a:t>
                      </a:r>
                    </a:p>
                  </a:txBody>
                  <a:tcPr>
                    <a:solidFill>
                      <a:schemeClr val="accent3">
                        <a:lumMod val="20000"/>
                        <a:lumOff val="80000"/>
                      </a:schemeClr>
                    </a:solidFill>
                  </a:tcPr>
                </a:tc>
                <a:tc>
                  <a:txBody>
                    <a:bodyPr/>
                    <a:lstStyle/>
                    <a:p>
                      <a:r>
                        <a:rPr lang="nl-NL" sz="1000" dirty="0"/>
                        <a:t>In PI-14 volgende versie</a:t>
                      </a:r>
                    </a:p>
                  </a:txBody>
                  <a:tcPr>
                    <a:solidFill>
                      <a:schemeClr val="accent3">
                        <a:lumMod val="20000"/>
                        <a:lumOff val="80000"/>
                      </a:schemeClr>
                    </a:solidFill>
                  </a:tcPr>
                </a:tc>
                <a:extLst>
                  <a:ext uri="{0D108BD9-81ED-4DB2-BD59-A6C34878D82A}">
                    <a16:rowId xmlns:a16="http://schemas.microsoft.com/office/drawing/2014/main" val="4275454921"/>
                  </a:ext>
                </a:extLst>
              </a:tr>
            </a:tbl>
          </a:graphicData>
        </a:graphic>
      </p:graphicFrame>
      <p:sp>
        <p:nvSpPr>
          <p:cNvPr id="4" name="Tekstvak 3"/>
          <p:cNvSpPr txBox="1"/>
          <p:nvPr/>
        </p:nvSpPr>
        <p:spPr>
          <a:xfrm>
            <a:off x="495299" y="2132856"/>
            <a:ext cx="8541197" cy="1277273"/>
          </a:xfrm>
          <a:prstGeom prst="rect">
            <a:avLst/>
          </a:prstGeom>
          <a:noFill/>
        </p:spPr>
        <p:txBody>
          <a:bodyPr wrap="square" rtlCol="0">
            <a:spAutoFit/>
          </a:bodyPr>
          <a:lstStyle/>
          <a:p>
            <a:pPr marL="171450" indent="-171450">
              <a:buFont typeface="Arial" panose="020B0604020202020204" pitchFamily="34" charset="0"/>
              <a:buChar char="•"/>
            </a:pPr>
            <a:r>
              <a:rPr lang="nl-NL" sz="1100" dirty="0">
                <a:latin typeface="+mn-lt"/>
              </a:rPr>
              <a:t>In de </a:t>
            </a:r>
            <a:r>
              <a:rPr lang="nl-NL" sz="1100" dirty="0" err="1" smtClean="0">
                <a:latin typeface="+mn-lt"/>
              </a:rPr>
              <a:t>roadmap</a:t>
            </a:r>
            <a:r>
              <a:rPr lang="nl-NL" sz="1100" dirty="0" smtClean="0">
                <a:latin typeface="+mn-lt"/>
              </a:rPr>
              <a:t> afbouw DSO </a:t>
            </a:r>
            <a:r>
              <a:rPr lang="nl-NL" sz="1100" dirty="0">
                <a:latin typeface="+mn-lt"/>
              </a:rPr>
              <a:t>is in PI-14 nog geen expliciete tijd gereserveerd voor de proef- of stabilisatieperiode van de (Release Candidate van de) standaard en voor het breed beproeven in de keten, met eventueel foutherstel. </a:t>
            </a:r>
            <a:r>
              <a:rPr lang="nl-NL" sz="1100" dirty="0" smtClean="0">
                <a:latin typeface="+mn-lt"/>
              </a:rPr>
              <a:t>Impliciet lijkt dit wel het geval te zijn, doordat er in de rest van 2020 geen majeure versie gepland staat.</a:t>
            </a:r>
            <a:endParaRPr lang="nl-NL" sz="1100" dirty="0">
              <a:latin typeface="+mn-lt"/>
            </a:endParaRPr>
          </a:p>
          <a:p>
            <a:pPr marL="171450" indent="-171450">
              <a:buFont typeface="Arial" panose="020B0604020202020204" pitchFamily="34" charset="0"/>
              <a:buChar char="•"/>
            </a:pPr>
            <a:r>
              <a:rPr lang="nl-NL" sz="1100" dirty="0">
                <a:latin typeface="+mn-lt"/>
              </a:rPr>
              <a:t>De </a:t>
            </a:r>
            <a:r>
              <a:rPr lang="nl-NL" sz="1100" dirty="0" err="1">
                <a:latin typeface="+mn-lt"/>
              </a:rPr>
              <a:t>roadmap</a:t>
            </a:r>
            <a:r>
              <a:rPr lang="nl-NL" sz="1100" dirty="0">
                <a:latin typeface="+mn-lt"/>
              </a:rPr>
              <a:t> lijkt rekening te houden met het feit dat in PI-14 aantal onderwerpen nog worden uitgewerkt en dat de implementatie in de DSO-keten plaatsvindt vanaf PI-15.</a:t>
            </a:r>
          </a:p>
          <a:p>
            <a:pPr marL="171450" indent="-171450">
              <a:buFont typeface="Arial" panose="020B0604020202020204" pitchFamily="34" charset="0"/>
              <a:buChar char="•"/>
            </a:pPr>
            <a:r>
              <a:rPr lang="nl-NL" sz="1100" dirty="0">
                <a:latin typeface="+mn-lt"/>
              </a:rPr>
              <a:t>Uitgaande van de meeste recente </a:t>
            </a:r>
            <a:r>
              <a:rPr lang="nl-NL" sz="1100" dirty="0" err="1" smtClean="0">
                <a:latin typeface="+mn-lt"/>
              </a:rPr>
              <a:t>roadmap</a:t>
            </a:r>
            <a:r>
              <a:rPr lang="nl-NL" sz="1100" dirty="0" smtClean="0">
                <a:latin typeface="+mn-lt"/>
              </a:rPr>
              <a:t> </a:t>
            </a:r>
            <a:r>
              <a:rPr lang="nl-NL" sz="1100" dirty="0">
                <a:latin typeface="+mn-lt"/>
              </a:rPr>
              <a:t>afbouw DSO </a:t>
            </a:r>
            <a:r>
              <a:rPr lang="nl-NL" sz="1100" dirty="0" smtClean="0">
                <a:latin typeface="+mn-lt"/>
              </a:rPr>
              <a:t>en </a:t>
            </a:r>
            <a:r>
              <a:rPr lang="nl-NL" sz="1100" dirty="0">
                <a:latin typeface="+mn-lt"/>
              </a:rPr>
              <a:t>PI-14 planning is het beeld voor dit en komend kwartaal als volgt v.w.b. de </a:t>
            </a:r>
            <a:r>
              <a:rPr lang="nl-NL" sz="1100" dirty="0" smtClean="0">
                <a:latin typeface="+mn-lt"/>
              </a:rPr>
              <a:t>ontwikkeling </a:t>
            </a:r>
            <a:r>
              <a:rPr lang="nl-NL" sz="1100" dirty="0">
                <a:latin typeface="+mn-lt"/>
              </a:rPr>
              <a:t>van de </a:t>
            </a:r>
            <a:r>
              <a:rPr lang="nl-NL" sz="1100" dirty="0" smtClean="0">
                <a:latin typeface="+mn-lt"/>
              </a:rPr>
              <a:t>standaard alsmede het wijzigingsproces van de standaard:</a:t>
            </a:r>
            <a:endParaRPr lang="nl-NL" sz="1100" dirty="0">
              <a:latin typeface="+mn-lt"/>
            </a:endParaRPr>
          </a:p>
        </p:txBody>
      </p:sp>
      <p:sp>
        <p:nvSpPr>
          <p:cNvPr id="11" name="Tijdelijke aanduiding voor voettekst 3">
            <a:extLst>
              <a:ext uri="{FF2B5EF4-FFF2-40B4-BE49-F238E27FC236}">
                <a16:creationId xmlns:a16="http://schemas.microsoft.com/office/drawing/2014/main" id="{65DCEA0F-1A46-46DB-8EC9-C11AC602035D}"/>
              </a:ext>
            </a:extLst>
          </p:cNvPr>
          <p:cNvSpPr>
            <a:spLocks noGrp="1"/>
          </p:cNvSpPr>
          <p:nvPr>
            <p:ph type="ftr" sz="quarter" idx="10"/>
          </p:nvPr>
        </p:nvSpPr>
        <p:spPr>
          <a:xfrm>
            <a:off x="552152" y="6358151"/>
            <a:ext cx="8079432" cy="230187"/>
          </a:xfrm>
        </p:spPr>
        <p:txBody>
          <a:bodyPr/>
          <a:lstStyle/>
          <a:p>
            <a:pPr>
              <a:defRPr/>
            </a:pPr>
            <a:r>
              <a:rPr lang="nl-NL" sz="900" dirty="0" smtClean="0">
                <a:solidFill>
                  <a:schemeClr val="bg1"/>
                </a:solidFill>
              </a:rPr>
              <a:t>* </a:t>
            </a:r>
            <a:r>
              <a:rPr lang="nl-NL" sz="900" dirty="0" err="1" smtClean="0">
                <a:solidFill>
                  <a:schemeClr val="bg1"/>
                </a:solidFill>
              </a:rPr>
              <a:t>Roadmap</a:t>
            </a:r>
            <a:r>
              <a:rPr lang="nl-NL" sz="900" dirty="0" smtClean="0">
                <a:solidFill>
                  <a:schemeClr val="bg1"/>
                </a:solidFill>
              </a:rPr>
              <a:t> DSO </a:t>
            </a:r>
            <a:r>
              <a:rPr lang="nl-NL" sz="900" dirty="0" smtClean="0"/>
              <a:t>0.70 </a:t>
            </a:r>
            <a:r>
              <a:rPr lang="nl-NL" sz="900" dirty="0"/>
              <a:t>d.d. </a:t>
            </a:r>
            <a:r>
              <a:rPr lang="nl-NL" sz="900" dirty="0" smtClean="0"/>
              <a:t>22-04-21</a:t>
            </a:r>
            <a:br>
              <a:rPr lang="nl-NL" sz="900" dirty="0" smtClean="0"/>
            </a:br>
            <a:r>
              <a:rPr lang="nl-NL" sz="900" dirty="0" smtClean="0"/>
              <a:t>** reactieve interventie, voorbereidingsbesluit, instructie</a:t>
            </a:r>
            <a:r>
              <a:rPr lang="nl-NL" sz="900" dirty="0"/>
              <a:t/>
            </a:r>
            <a:br>
              <a:rPr lang="nl-NL" sz="900" dirty="0"/>
            </a:br>
            <a:r>
              <a:rPr lang="nl-NL" sz="900" dirty="0"/>
              <a:t>*** </a:t>
            </a:r>
            <a:r>
              <a:rPr lang="nl-NL" sz="900" spc="0" dirty="0" smtClean="0">
                <a:solidFill>
                  <a:schemeClr val="bg1"/>
                </a:solidFill>
                <a:latin typeface="Verdana"/>
                <a:ea typeface="Geneva" charset="-128"/>
                <a:cs typeface="Arial"/>
              </a:rPr>
              <a:t>Tekst </a:t>
            </a:r>
            <a:r>
              <a:rPr lang="nl-NL" sz="900" spc="0" dirty="0">
                <a:solidFill>
                  <a:schemeClr val="bg1"/>
                </a:solidFill>
                <a:latin typeface="Verdana"/>
                <a:ea typeface="Geneva" charset="-128"/>
                <a:cs typeface="Arial"/>
              </a:rPr>
              <a:t>muteren, GIO vervangen, apart OW muteren, statuswijzigingen, tekst intrekken</a:t>
            </a:r>
          </a:p>
          <a:p>
            <a:pPr>
              <a:defRPr/>
            </a:pPr>
            <a:endParaRPr lang="nl-NL" sz="900" dirty="0"/>
          </a:p>
          <a:p>
            <a:pPr>
              <a:defRPr/>
            </a:pPr>
            <a:endParaRPr lang="nl-NL" sz="900" dirty="0"/>
          </a:p>
        </p:txBody>
      </p:sp>
    </p:spTree>
    <p:extLst>
      <p:ext uri="{BB962C8B-B14F-4D97-AF65-F5344CB8AC3E}">
        <p14:creationId xmlns:p14="http://schemas.microsoft.com/office/powerpoint/2010/main" val="34657205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82A0B4C-C9C6-43C7-9E79-EEBEC84B6531}"/>
              </a:ext>
            </a:extLst>
          </p:cNvPr>
          <p:cNvSpPr>
            <a:spLocks noGrp="1"/>
          </p:cNvSpPr>
          <p:nvPr>
            <p:ph type="title"/>
          </p:nvPr>
        </p:nvSpPr>
        <p:spPr/>
        <p:txBody>
          <a:bodyPr/>
          <a:lstStyle/>
          <a:p>
            <a:r>
              <a:rPr lang="nl-NL" sz="2800" dirty="0"/>
              <a:t>Algemeen beeld t.a.v. scope en kwaliteit</a:t>
            </a:r>
          </a:p>
        </p:txBody>
      </p:sp>
    </p:spTree>
    <p:extLst>
      <p:ext uri="{BB962C8B-B14F-4D97-AF65-F5344CB8AC3E}">
        <p14:creationId xmlns:p14="http://schemas.microsoft.com/office/powerpoint/2010/main" val="28649227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564847-CB6D-45EC-A1E4-B80F5CD10242}"/>
              </a:ext>
            </a:extLst>
          </p:cNvPr>
          <p:cNvSpPr>
            <a:spLocks noGrp="1"/>
          </p:cNvSpPr>
          <p:nvPr>
            <p:ph type="title"/>
          </p:nvPr>
        </p:nvSpPr>
        <p:spPr/>
        <p:txBody>
          <a:bodyPr/>
          <a:lstStyle/>
          <a:p>
            <a:r>
              <a:rPr lang="nl-NL" dirty="0"/>
              <a:t>Algemeen beeld t.a.v. scope en volledigheid</a:t>
            </a:r>
          </a:p>
        </p:txBody>
      </p:sp>
      <p:sp>
        <p:nvSpPr>
          <p:cNvPr id="3" name="Tijdelijke aanduiding voor inhoud 2">
            <a:extLst>
              <a:ext uri="{FF2B5EF4-FFF2-40B4-BE49-F238E27FC236}">
                <a16:creationId xmlns:a16="http://schemas.microsoft.com/office/drawing/2014/main" id="{31977054-D4D1-4B86-9434-BC81DC97B306}"/>
              </a:ext>
            </a:extLst>
          </p:cNvPr>
          <p:cNvSpPr>
            <a:spLocks noGrp="1"/>
          </p:cNvSpPr>
          <p:nvPr>
            <p:ph idx="1"/>
          </p:nvPr>
        </p:nvSpPr>
        <p:spPr>
          <a:xfrm>
            <a:off x="381000" y="1772816"/>
            <a:ext cx="8201025" cy="4680520"/>
          </a:xfrm>
        </p:spPr>
        <p:txBody>
          <a:bodyPr/>
          <a:lstStyle/>
          <a:p>
            <a:pPr marL="0" indent="0"/>
            <a:r>
              <a:rPr lang="nl-NL" sz="1100" dirty="0">
                <a:solidFill>
                  <a:schemeClr val="tx1"/>
                </a:solidFill>
              </a:rPr>
              <a:t>Ten aanzien van scope en volledigheid constateren we dat:</a:t>
            </a:r>
          </a:p>
          <a:p>
            <a:pPr marL="0" indent="0"/>
            <a:endParaRPr lang="nl-NL" sz="1100" dirty="0">
              <a:solidFill>
                <a:schemeClr val="tx1"/>
              </a:solidFill>
            </a:endParaRPr>
          </a:p>
          <a:p>
            <a:pPr marL="228600" indent="-228600">
              <a:buFont typeface="+mj-lt"/>
              <a:buAutoNum type="arabicPeriod"/>
              <a:tabLst>
                <a:tab pos="360363" algn="l"/>
              </a:tabLst>
            </a:pPr>
            <a:r>
              <a:rPr lang="nl-NL" sz="1100" dirty="0">
                <a:solidFill>
                  <a:schemeClr val="tx1"/>
                </a:solidFill>
              </a:rPr>
              <a:t>De belangrijkste </a:t>
            </a:r>
            <a:r>
              <a:rPr lang="nl-NL" sz="1100" b="1" dirty="0" err="1">
                <a:solidFill>
                  <a:schemeClr val="tx1"/>
                </a:solidFill>
              </a:rPr>
              <a:t>gaps</a:t>
            </a:r>
            <a:r>
              <a:rPr lang="nl-NL" sz="1100" dirty="0">
                <a:solidFill>
                  <a:schemeClr val="tx1"/>
                </a:solidFill>
              </a:rPr>
              <a:t> bij vaststelling v0.98 in OGB (oktober 2019) zijn gedicht, zijnde:</a:t>
            </a:r>
          </a:p>
          <a:p>
            <a:pPr marL="298450" lvl="2" indent="-171450">
              <a:buFont typeface="Arial" panose="020B0604020202020204" pitchFamily="34" charset="0"/>
              <a:buChar char="•"/>
            </a:pPr>
            <a:r>
              <a:rPr lang="nl-NL" sz="1100" dirty="0">
                <a:solidFill>
                  <a:schemeClr val="tx1"/>
                </a:solidFill>
              </a:rPr>
              <a:t>Prioritaire </a:t>
            </a:r>
            <a:r>
              <a:rPr lang="nl-NL" sz="1100" u="sng" dirty="0">
                <a:solidFill>
                  <a:schemeClr val="tx1"/>
                </a:solidFill>
              </a:rPr>
              <a:t>mutatiescenario’s</a:t>
            </a:r>
            <a:r>
              <a:rPr lang="nl-NL" sz="1100" dirty="0">
                <a:solidFill>
                  <a:schemeClr val="tx1"/>
                </a:solidFill>
              </a:rPr>
              <a:t> zijn ketenbreed uitgewerkt: mutatiemechanisme en de eerste twee scenario’s zijn </a:t>
            </a:r>
            <a:r>
              <a:rPr lang="nl-NL" sz="1100" dirty="0" err="1">
                <a:solidFill>
                  <a:schemeClr val="tx1"/>
                </a:solidFill>
              </a:rPr>
              <a:t>bouwbaar</a:t>
            </a:r>
            <a:r>
              <a:rPr lang="nl-NL" sz="1100" dirty="0">
                <a:solidFill>
                  <a:schemeClr val="tx1"/>
                </a:solidFill>
              </a:rPr>
              <a:t> </a:t>
            </a:r>
            <a:r>
              <a:rPr lang="nl-NL" sz="1100" dirty="0" err="1">
                <a:solidFill>
                  <a:schemeClr val="tx1"/>
                </a:solidFill>
              </a:rPr>
              <a:t>uitgespecificeerd</a:t>
            </a:r>
            <a:r>
              <a:rPr lang="nl-NL" sz="1100" dirty="0">
                <a:solidFill>
                  <a:schemeClr val="tx1"/>
                </a:solidFill>
              </a:rPr>
              <a:t>. </a:t>
            </a:r>
            <a:r>
              <a:rPr lang="nl-NL" sz="1100" dirty="0"/>
              <a:t>De specificatie van de volgende vijf mutatiescenario’s volgt in PI-14.</a:t>
            </a:r>
            <a:endParaRPr lang="nl-NL" sz="1100" dirty="0">
              <a:solidFill>
                <a:schemeClr val="tx1"/>
              </a:solidFill>
            </a:endParaRPr>
          </a:p>
          <a:p>
            <a:pPr marL="298450" lvl="2" indent="-171450">
              <a:buFont typeface="Arial" panose="020B0604020202020204" pitchFamily="34" charset="0"/>
              <a:buChar char="•"/>
            </a:pPr>
            <a:r>
              <a:rPr lang="nl-NL" sz="1100" u="sng" dirty="0">
                <a:solidFill>
                  <a:schemeClr val="tx1"/>
                </a:solidFill>
              </a:rPr>
              <a:t>Geografische informatieobjecten</a:t>
            </a:r>
            <a:r>
              <a:rPr lang="nl-NL" sz="1100" dirty="0">
                <a:solidFill>
                  <a:schemeClr val="tx1"/>
                </a:solidFill>
              </a:rPr>
              <a:t> (GIO 1.0) met deel-</a:t>
            </a:r>
            <a:r>
              <a:rPr lang="nl-NL" sz="1100" dirty="0" err="1">
                <a:solidFill>
                  <a:schemeClr val="tx1"/>
                </a:solidFill>
              </a:rPr>
              <a:t>GIO’s</a:t>
            </a:r>
            <a:r>
              <a:rPr lang="nl-NL" sz="1100" dirty="0">
                <a:solidFill>
                  <a:schemeClr val="tx1"/>
                </a:solidFill>
              </a:rPr>
              <a:t>, normwaarden voor OP en OW  t.b.v. het juridisch bestendigen van locaties.</a:t>
            </a:r>
          </a:p>
          <a:p>
            <a:pPr marL="298450" lvl="2" indent="-171450">
              <a:buFont typeface="Arial" panose="020B0604020202020204" pitchFamily="34" charset="0"/>
              <a:buChar char="•"/>
            </a:pPr>
            <a:r>
              <a:rPr lang="nl-NL" sz="1100" dirty="0"/>
              <a:t>Benodigde </a:t>
            </a:r>
            <a:r>
              <a:rPr lang="nl-NL" sz="1100" u="sng" dirty="0"/>
              <a:t>validaties</a:t>
            </a:r>
            <a:r>
              <a:rPr lang="nl-NL" sz="1100" dirty="0"/>
              <a:t> voor het bronhouderkoppelvlak zijn gespecificeerd in een validatiematrix, waarbij de samenhang tussen OP en OW is geborgd. Implementatie verloopt gefaseerd.</a:t>
            </a:r>
          </a:p>
          <a:p>
            <a:pPr marL="298450" lvl="2" indent="-171450">
              <a:buFont typeface="Arial" panose="020B0604020202020204" pitchFamily="34" charset="0"/>
              <a:buChar char="•"/>
            </a:pPr>
            <a:r>
              <a:rPr lang="nl-NL" sz="1100" u="sng" dirty="0" err="1"/>
              <a:t>TPOD’s</a:t>
            </a:r>
            <a:r>
              <a:rPr lang="nl-NL" sz="1100" dirty="0"/>
              <a:t> tranche 2 (omgevingsvisie en projectbesluit) zijn geconsulteerd en opgeleverd. Tranche drie is geconsulteerd, reacties worden nu verwerkt.</a:t>
            </a:r>
          </a:p>
          <a:p>
            <a:pPr marL="631825" lvl="4" indent="-171450">
              <a:buFont typeface="Arial" panose="020B0604020202020204" pitchFamily="34" charset="0"/>
              <a:buChar char="•"/>
            </a:pPr>
            <a:endParaRPr lang="nl-NL" sz="1100" dirty="0"/>
          </a:p>
          <a:p>
            <a:pPr marL="228600" indent="-228600">
              <a:buFont typeface="+mj-lt"/>
              <a:buAutoNum type="arabicPeriod"/>
              <a:tabLst>
                <a:tab pos="360363" algn="l"/>
              </a:tabLst>
            </a:pPr>
            <a:r>
              <a:rPr lang="nl-NL" sz="1100" dirty="0">
                <a:solidFill>
                  <a:schemeClr val="tx1"/>
                </a:solidFill>
              </a:rPr>
              <a:t>V1.0 modelmatige </a:t>
            </a:r>
            <a:r>
              <a:rPr lang="nl-NL" sz="1100" b="1" dirty="0">
                <a:solidFill>
                  <a:schemeClr val="tx1"/>
                </a:solidFill>
              </a:rPr>
              <a:t>verbeteringen en aanvullingen </a:t>
            </a:r>
            <a:r>
              <a:rPr lang="nl-NL" sz="1100" dirty="0">
                <a:solidFill>
                  <a:schemeClr val="tx1"/>
                </a:solidFill>
              </a:rPr>
              <a:t>bevat van onderdelen die al in v0.98 aanwezig waren en die bijdragen aan een beter implementeerbare en toepasbare standaard, onder meer:</a:t>
            </a:r>
          </a:p>
          <a:p>
            <a:pPr marL="400050" lvl="4">
              <a:buFont typeface="Arial" panose="020B0604020202020204" pitchFamily="34" charset="0"/>
              <a:buChar char="•"/>
              <a:tabLst>
                <a:tab pos="360363" algn="l"/>
              </a:tabLst>
            </a:pPr>
            <a:r>
              <a:rPr lang="nl-NL" sz="1100" dirty="0">
                <a:solidFill>
                  <a:schemeClr val="tx1"/>
                </a:solidFill>
              </a:rPr>
              <a:t>Tekstmodel: is uitgebreid t.b.v. rijk, betere ondersteuning vrije tekst</a:t>
            </a:r>
          </a:p>
          <a:p>
            <a:pPr marL="400050" lvl="4">
              <a:buFont typeface="Arial" panose="020B0604020202020204" pitchFamily="34" charset="0"/>
              <a:buChar char="•"/>
              <a:tabLst>
                <a:tab pos="360363" algn="l"/>
              </a:tabLst>
            </a:pPr>
            <a:r>
              <a:rPr lang="nl-NL" sz="1100" dirty="0">
                <a:solidFill>
                  <a:schemeClr val="tx1"/>
                </a:solidFill>
              </a:rPr>
              <a:t>Betere werkbare verbinding tussen activiteit en locatie</a:t>
            </a:r>
          </a:p>
          <a:p>
            <a:pPr marL="400050" lvl="4">
              <a:buFont typeface="Arial" panose="020B0604020202020204" pitchFamily="34" charset="0"/>
              <a:buChar char="•"/>
              <a:tabLst>
                <a:tab pos="360363" algn="l"/>
              </a:tabLst>
            </a:pPr>
            <a:r>
              <a:rPr lang="nl-NL" sz="1100" dirty="0">
                <a:solidFill>
                  <a:schemeClr val="tx1"/>
                </a:solidFill>
              </a:rPr>
              <a:t>Verwijzing naar bovenliggende activiteit</a:t>
            </a:r>
          </a:p>
          <a:p>
            <a:pPr marL="400050" lvl="4">
              <a:buFont typeface="Arial" panose="020B0604020202020204" pitchFamily="34" charset="0"/>
              <a:buChar char="•"/>
              <a:tabLst>
                <a:tab pos="360363" algn="l"/>
              </a:tabLst>
            </a:pPr>
            <a:r>
              <a:rPr lang="nl-NL" sz="1100" dirty="0">
                <a:solidFill>
                  <a:schemeClr val="tx1"/>
                </a:solidFill>
              </a:rPr>
              <a:t>Aantal structuurverbeteringen t.a.v. waardenlijsten</a:t>
            </a:r>
          </a:p>
          <a:p>
            <a:pPr marL="400050" lvl="4">
              <a:buFont typeface="Arial" panose="020B0604020202020204" pitchFamily="34" charset="0"/>
              <a:buChar char="•"/>
              <a:tabLst>
                <a:tab pos="360363" algn="l"/>
              </a:tabLst>
            </a:pPr>
            <a:r>
              <a:rPr lang="nl-NL" sz="1100" dirty="0">
                <a:solidFill>
                  <a:schemeClr val="tx1"/>
                </a:solidFill>
              </a:rPr>
              <a:t>Presentatiestandaard is synchroon tussen OP en OW</a:t>
            </a:r>
          </a:p>
          <a:p>
            <a:pPr marL="400050" lvl="4">
              <a:buFont typeface="Arial" panose="020B0604020202020204" pitchFamily="34" charset="0"/>
              <a:buChar char="•"/>
              <a:tabLst>
                <a:tab pos="360363" algn="l"/>
              </a:tabLst>
            </a:pPr>
            <a:r>
              <a:rPr lang="nl-NL" sz="1100" dirty="0">
                <a:solidFill>
                  <a:schemeClr val="tx1"/>
                </a:solidFill>
              </a:rPr>
              <a:t>Afwijkende weergave van standaardsymbolisatie is eenvoudiger toepasbaar.</a:t>
            </a:r>
          </a:p>
          <a:p>
            <a:pPr marL="400050" lvl="4">
              <a:buFont typeface="Arial" panose="020B0604020202020204" pitchFamily="34" charset="0"/>
              <a:buChar char="•"/>
              <a:tabLst>
                <a:tab pos="360363" algn="l"/>
              </a:tabLst>
            </a:pPr>
            <a:r>
              <a:rPr lang="nl-NL" sz="1100" dirty="0">
                <a:solidFill>
                  <a:schemeClr val="tx1"/>
                </a:solidFill>
              </a:rPr>
              <a:t>Betere ondersteuning figuren en tabellen</a:t>
            </a:r>
          </a:p>
          <a:p>
            <a:pPr marL="400050" lvl="4">
              <a:buFont typeface="Arial" panose="020B0604020202020204" pitchFamily="34" charset="0"/>
              <a:buChar char="•"/>
              <a:tabLst>
                <a:tab pos="360363" algn="l"/>
              </a:tabLst>
            </a:pPr>
            <a:r>
              <a:rPr lang="nl-NL" sz="1100" dirty="0">
                <a:solidFill>
                  <a:schemeClr val="tx1"/>
                </a:solidFill>
              </a:rPr>
              <a:t>Betere ondersteuning interne en externe bijlagen</a:t>
            </a:r>
          </a:p>
          <a:p>
            <a:pPr marL="0" indent="0"/>
            <a:endParaRPr lang="nl-NL" sz="1100" dirty="0">
              <a:solidFill>
                <a:schemeClr val="tx1"/>
              </a:solidFill>
            </a:endParaRPr>
          </a:p>
          <a:p>
            <a:pPr marL="0" indent="0"/>
            <a:endParaRPr lang="nl-NL" sz="1100" dirty="0">
              <a:solidFill>
                <a:schemeClr val="tx1"/>
              </a:solidFill>
            </a:endParaRPr>
          </a:p>
          <a:p>
            <a:pPr marL="0" indent="0"/>
            <a:endParaRPr lang="nl-NL" sz="1100" dirty="0">
              <a:solidFill>
                <a:schemeClr val="tx1"/>
              </a:solidFill>
            </a:endParaRPr>
          </a:p>
        </p:txBody>
      </p:sp>
      <p:sp>
        <p:nvSpPr>
          <p:cNvPr id="4" name="Tijdelijke aanduiding voor voettekst 3">
            <a:extLst>
              <a:ext uri="{FF2B5EF4-FFF2-40B4-BE49-F238E27FC236}">
                <a16:creationId xmlns:a16="http://schemas.microsoft.com/office/drawing/2014/main" id="{43486F09-BAAE-4F95-A4D4-C1DA6BAF9C74}"/>
              </a:ext>
            </a:extLst>
          </p:cNvPr>
          <p:cNvSpPr>
            <a:spLocks noGrp="1"/>
          </p:cNvSpPr>
          <p:nvPr>
            <p:ph type="ftr" sz="quarter" idx="10"/>
          </p:nvPr>
        </p:nvSpPr>
        <p:spPr>
          <a:xfrm>
            <a:off x="381000" y="6511181"/>
            <a:ext cx="6324600" cy="230187"/>
          </a:xfrm>
        </p:spPr>
        <p:txBody>
          <a:bodyPr/>
          <a:lstStyle/>
          <a:p>
            <a:pPr>
              <a:defRPr/>
            </a:pPr>
            <a:r>
              <a:rPr lang="nl-NL" dirty="0"/>
              <a:t>Rapportage review STOP-TPOD 1.0</a:t>
            </a:r>
          </a:p>
        </p:txBody>
      </p:sp>
    </p:spTree>
    <p:extLst>
      <p:ext uri="{BB962C8B-B14F-4D97-AF65-F5344CB8AC3E}">
        <p14:creationId xmlns:p14="http://schemas.microsoft.com/office/powerpoint/2010/main" val="25518396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564847-CB6D-45EC-A1E4-B80F5CD10242}"/>
              </a:ext>
            </a:extLst>
          </p:cNvPr>
          <p:cNvSpPr>
            <a:spLocks noGrp="1"/>
          </p:cNvSpPr>
          <p:nvPr>
            <p:ph type="title"/>
          </p:nvPr>
        </p:nvSpPr>
        <p:spPr/>
        <p:txBody>
          <a:bodyPr/>
          <a:lstStyle/>
          <a:p>
            <a:r>
              <a:rPr lang="nl-NL" dirty="0"/>
              <a:t>Algemeen beeld t.a.v. scope en volledigheid</a:t>
            </a:r>
          </a:p>
        </p:txBody>
      </p:sp>
      <p:sp>
        <p:nvSpPr>
          <p:cNvPr id="3" name="Tijdelijke aanduiding voor inhoud 2">
            <a:extLst>
              <a:ext uri="{FF2B5EF4-FFF2-40B4-BE49-F238E27FC236}">
                <a16:creationId xmlns:a16="http://schemas.microsoft.com/office/drawing/2014/main" id="{31977054-D4D1-4B86-9434-BC81DC97B306}"/>
              </a:ext>
            </a:extLst>
          </p:cNvPr>
          <p:cNvSpPr>
            <a:spLocks noGrp="1"/>
          </p:cNvSpPr>
          <p:nvPr>
            <p:ph idx="1"/>
          </p:nvPr>
        </p:nvSpPr>
        <p:spPr>
          <a:xfrm>
            <a:off x="381000" y="1916832"/>
            <a:ext cx="8201025" cy="4680520"/>
          </a:xfrm>
        </p:spPr>
        <p:txBody>
          <a:bodyPr/>
          <a:lstStyle/>
          <a:p>
            <a:pPr marL="228600" indent="-228600">
              <a:buFont typeface="+mj-lt"/>
              <a:buAutoNum type="arabicPeriod" startAt="3"/>
            </a:pPr>
            <a:r>
              <a:rPr lang="nl-NL" sz="1100" dirty="0">
                <a:solidFill>
                  <a:schemeClr val="tx1"/>
                </a:solidFill>
              </a:rPr>
              <a:t>De 28 </a:t>
            </a:r>
            <a:r>
              <a:rPr lang="nl-NL" sz="1100" b="1" dirty="0" err="1">
                <a:solidFill>
                  <a:schemeClr val="tx1"/>
                </a:solidFill>
              </a:rPr>
              <a:t>GPvE</a:t>
            </a:r>
            <a:r>
              <a:rPr lang="nl-NL" sz="1100" b="1" dirty="0">
                <a:solidFill>
                  <a:schemeClr val="tx1"/>
                </a:solidFill>
              </a:rPr>
              <a:t> eisen </a:t>
            </a:r>
            <a:r>
              <a:rPr lang="nl-NL" sz="1100" dirty="0">
                <a:solidFill>
                  <a:schemeClr val="tx1"/>
                </a:solidFill>
              </a:rPr>
              <a:t>m.b.t. het basisniveau DSO-LV die direct of indirect van toepassing zijn op de standaard worden afgedekt door v1.0 dan wel met reeds voorziene uitbreidingen. Naar verwachting van het programma zijn per einde PI-14:</a:t>
            </a:r>
            <a:endParaRPr lang="nl-NL" sz="1100" b="1" dirty="0">
              <a:solidFill>
                <a:srgbClr val="FF0000"/>
              </a:solidFill>
            </a:endParaRPr>
          </a:p>
          <a:p>
            <a:pPr marL="368300" lvl="3" indent="-171450">
              <a:buFont typeface="Arial" panose="020B0604020202020204" pitchFamily="34" charset="0"/>
              <a:buChar char="•"/>
            </a:pPr>
            <a:r>
              <a:rPr lang="nl-NL" sz="1100" dirty="0">
                <a:solidFill>
                  <a:schemeClr val="tx1"/>
                </a:solidFill>
              </a:rPr>
              <a:t>21 eisen gereed voor acceptatie (van de voorziening DSO-LV)</a:t>
            </a:r>
            <a:endParaRPr lang="nl-NL" sz="1100" dirty="0">
              <a:solidFill>
                <a:schemeClr val="tx1"/>
              </a:solidFill>
              <a:highlight>
                <a:srgbClr val="FFFF00"/>
              </a:highlight>
            </a:endParaRPr>
          </a:p>
          <a:p>
            <a:pPr marL="368300" lvl="3" indent="-171450">
              <a:buFont typeface="Arial" panose="020B0604020202020204" pitchFamily="34" charset="0"/>
              <a:buChar char="•"/>
            </a:pPr>
            <a:r>
              <a:rPr lang="nl-NL" sz="1100" dirty="0">
                <a:solidFill>
                  <a:schemeClr val="tx1"/>
                </a:solidFill>
              </a:rPr>
              <a:t>2 eisen gereed voor verificatie</a:t>
            </a:r>
          </a:p>
          <a:p>
            <a:pPr marL="368300" lvl="3" indent="-171450">
              <a:buFont typeface="Arial" panose="020B0604020202020204" pitchFamily="34" charset="0"/>
              <a:buChar char="•"/>
            </a:pPr>
            <a:r>
              <a:rPr lang="nl-NL" sz="1100" dirty="0">
                <a:solidFill>
                  <a:schemeClr val="tx1"/>
                </a:solidFill>
              </a:rPr>
              <a:t>5 eisen nog in ontwikkeling. Deze hebben allemaal betrekking op mutaties.</a:t>
            </a:r>
          </a:p>
          <a:p>
            <a:pPr marL="0" indent="0"/>
            <a:endParaRPr lang="nl-NL" sz="1100" dirty="0">
              <a:solidFill>
                <a:schemeClr val="tx1"/>
              </a:solidFill>
            </a:endParaRPr>
          </a:p>
          <a:p>
            <a:pPr marL="228600" indent="-228600">
              <a:buFont typeface="+mj-lt"/>
              <a:buAutoNum type="arabicPeriod" startAt="4"/>
            </a:pPr>
            <a:r>
              <a:rPr lang="nl-NL" sz="1100" dirty="0">
                <a:solidFill>
                  <a:schemeClr val="tx1"/>
                </a:solidFill>
              </a:rPr>
              <a:t>Er is een aantal majeure besluiten genomen t.a.v. </a:t>
            </a:r>
            <a:r>
              <a:rPr lang="nl-NL" sz="1100" b="1" dirty="0">
                <a:solidFill>
                  <a:schemeClr val="tx1"/>
                </a:solidFill>
              </a:rPr>
              <a:t>bijstelling van scope </a:t>
            </a:r>
            <a:r>
              <a:rPr lang="nl-NL" sz="1100" dirty="0">
                <a:solidFill>
                  <a:schemeClr val="tx1"/>
                </a:solidFill>
              </a:rPr>
              <a:t>die (in aanloop naar) v0.98 en v1.0 zijn verwerkt in de standaard. Dit betreft onder meer:</a:t>
            </a:r>
          </a:p>
          <a:p>
            <a:pPr marL="368300" lvl="3" indent="-171450">
              <a:buFont typeface="Arial" panose="020B0604020202020204" pitchFamily="34" charset="0"/>
              <a:buChar char="•"/>
            </a:pPr>
            <a:r>
              <a:rPr lang="nl-NL" sz="1100" dirty="0">
                <a:solidFill>
                  <a:schemeClr val="tx1"/>
                </a:solidFill>
              </a:rPr>
              <a:t>Het faseren van mutatiescenario’s en te starten met intrekken &amp; nieuwe regeling </a:t>
            </a:r>
            <a:r>
              <a:rPr lang="nl-NL" sz="1100" dirty="0" err="1">
                <a:solidFill>
                  <a:schemeClr val="tx1"/>
                </a:solidFill>
              </a:rPr>
              <a:t>t.b.v</a:t>
            </a:r>
            <a:r>
              <a:rPr lang="nl-NL" sz="1100" dirty="0">
                <a:solidFill>
                  <a:schemeClr val="tx1"/>
                </a:solidFill>
              </a:rPr>
              <a:t> oefenen</a:t>
            </a:r>
          </a:p>
          <a:p>
            <a:pPr marL="368300" lvl="3" indent="-171450">
              <a:buFont typeface="Arial" panose="020B0604020202020204" pitchFamily="34" charset="0"/>
              <a:buChar char="•"/>
            </a:pPr>
            <a:r>
              <a:rPr lang="nl-NL" sz="1100" dirty="0">
                <a:solidFill>
                  <a:schemeClr val="tx1"/>
                </a:solidFill>
              </a:rPr>
              <a:t>De oplossing m.b.t. GIO 1.0 (zie verder punt 1)</a:t>
            </a:r>
          </a:p>
          <a:p>
            <a:pPr marL="368300" lvl="3" indent="-171450">
              <a:buFont typeface="Arial" panose="020B0604020202020204" pitchFamily="34" charset="0"/>
              <a:buChar char="•"/>
            </a:pPr>
            <a:r>
              <a:rPr lang="nl-NL" sz="1100" dirty="0">
                <a:solidFill>
                  <a:schemeClr val="tx1"/>
                </a:solidFill>
              </a:rPr>
              <a:t>Het vervangen i.p.v. muteren van </a:t>
            </a:r>
            <a:r>
              <a:rPr lang="nl-NL" sz="1100" dirty="0" err="1">
                <a:solidFill>
                  <a:schemeClr val="tx1"/>
                </a:solidFill>
              </a:rPr>
              <a:t>GIO’s</a:t>
            </a:r>
            <a:endParaRPr lang="nl-NL" sz="1100" dirty="0">
              <a:solidFill>
                <a:schemeClr val="tx1"/>
              </a:solidFill>
            </a:endParaRPr>
          </a:p>
          <a:p>
            <a:pPr marL="368300" lvl="3" indent="-171450">
              <a:buFont typeface="Arial" panose="020B0604020202020204" pitchFamily="34" charset="0"/>
              <a:buChar char="•"/>
            </a:pPr>
            <a:r>
              <a:rPr lang="nl-NL" sz="1100" dirty="0">
                <a:solidFill>
                  <a:schemeClr val="tx1"/>
                </a:solidFill>
              </a:rPr>
              <a:t>De geometrie t.b.v. zowel OP (GIO) als OW (locatie) wordt enkelvoudig vastgelegd o.b.v. eenzelfde GML-specificatie voor de basisgeometrie.</a:t>
            </a:r>
          </a:p>
          <a:p>
            <a:pPr marL="368300" lvl="3" indent="-171450">
              <a:buFont typeface="Arial" panose="020B0604020202020204" pitchFamily="34" charset="0"/>
              <a:buChar char="•"/>
            </a:pPr>
            <a:r>
              <a:rPr lang="nl-NL" sz="1100" dirty="0">
                <a:solidFill>
                  <a:schemeClr val="tx1"/>
                </a:solidFill>
              </a:rPr>
              <a:t>Het vooralsnog niet technisch ondersteunen van meervoudig bronhouderschap is verwerkt in betreffende </a:t>
            </a:r>
            <a:r>
              <a:rPr lang="nl-NL" sz="1100" dirty="0" err="1">
                <a:solidFill>
                  <a:schemeClr val="tx1"/>
                </a:solidFill>
              </a:rPr>
              <a:t>TPODs</a:t>
            </a:r>
            <a:r>
              <a:rPr lang="nl-NL" sz="1100" dirty="0">
                <a:solidFill>
                  <a:schemeClr val="tx1"/>
                </a:solidFill>
              </a:rPr>
              <a:t> (reactieve interventie, voorbereidingsbesluit, projectbesluit, omgevingsplan).</a:t>
            </a:r>
          </a:p>
          <a:p>
            <a:pPr marL="368300" lvl="3" indent="-171450">
              <a:buFont typeface="Arial" panose="020B0604020202020204" pitchFamily="34" charset="0"/>
              <a:buChar char="•"/>
            </a:pPr>
            <a:endParaRPr lang="nl-NL" sz="1100" dirty="0">
              <a:solidFill>
                <a:schemeClr val="tx1"/>
              </a:solidFill>
            </a:endParaRPr>
          </a:p>
          <a:p>
            <a:pPr marL="0" indent="0"/>
            <a:endParaRPr lang="nl-NL" sz="1100" dirty="0">
              <a:solidFill>
                <a:schemeClr val="tx1"/>
              </a:solidFill>
            </a:endParaRPr>
          </a:p>
        </p:txBody>
      </p:sp>
      <p:sp>
        <p:nvSpPr>
          <p:cNvPr id="4" name="Tijdelijke aanduiding voor voettekst 3">
            <a:extLst>
              <a:ext uri="{FF2B5EF4-FFF2-40B4-BE49-F238E27FC236}">
                <a16:creationId xmlns:a16="http://schemas.microsoft.com/office/drawing/2014/main" id="{1545A201-43E1-4AE5-8A1B-9C44E63C2738}"/>
              </a:ext>
            </a:extLst>
          </p:cNvPr>
          <p:cNvSpPr>
            <a:spLocks noGrp="1"/>
          </p:cNvSpPr>
          <p:nvPr>
            <p:ph type="ftr" sz="quarter" idx="10"/>
          </p:nvPr>
        </p:nvSpPr>
        <p:spPr>
          <a:xfrm>
            <a:off x="381000" y="6475413"/>
            <a:ext cx="6324600" cy="230187"/>
          </a:xfrm>
        </p:spPr>
        <p:txBody>
          <a:bodyPr/>
          <a:lstStyle/>
          <a:p>
            <a:pPr>
              <a:defRPr/>
            </a:pPr>
            <a:r>
              <a:rPr lang="nl-NL" dirty="0"/>
              <a:t>Rapportage review STOP-TPOD 1.0</a:t>
            </a:r>
          </a:p>
        </p:txBody>
      </p:sp>
    </p:spTree>
    <p:extLst>
      <p:ext uri="{BB962C8B-B14F-4D97-AF65-F5344CB8AC3E}">
        <p14:creationId xmlns:p14="http://schemas.microsoft.com/office/powerpoint/2010/main" val="35894960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564847-CB6D-45EC-A1E4-B80F5CD10242}"/>
              </a:ext>
            </a:extLst>
          </p:cNvPr>
          <p:cNvSpPr>
            <a:spLocks noGrp="1"/>
          </p:cNvSpPr>
          <p:nvPr>
            <p:ph type="title"/>
          </p:nvPr>
        </p:nvSpPr>
        <p:spPr/>
        <p:txBody>
          <a:bodyPr/>
          <a:lstStyle/>
          <a:p>
            <a:r>
              <a:rPr lang="nl-NL" dirty="0"/>
              <a:t>Algemeen beeld t.a.v. scope en volledigheid</a:t>
            </a:r>
          </a:p>
        </p:txBody>
      </p:sp>
      <p:sp>
        <p:nvSpPr>
          <p:cNvPr id="3" name="Tijdelijke aanduiding voor inhoud 2">
            <a:extLst>
              <a:ext uri="{FF2B5EF4-FFF2-40B4-BE49-F238E27FC236}">
                <a16:creationId xmlns:a16="http://schemas.microsoft.com/office/drawing/2014/main" id="{31977054-D4D1-4B86-9434-BC81DC97B306}"/>
              </a:ext>
            </a:extLst>
          </p:cNvPr>
          <p:cNvSpPr>
            <a:spLocks noGrp="1"/>
          </p:cNvSpPr>
          <p:nvPr>
            <p:ph idx="1"/>
          </p:nvPr>
        </p:nvSpPr>
        <p:spPr>
          <a:xfrm>
            <a:off x="381000" y="1916832"/>
            <a:ext cx="8295456" cy="3838774"/>
          </a:xfrm>
        </p:spPr>
        <p:txBody>
          <a:bodyPr/>
          <a:lstStyle/>
          <a:p>
            <a:pPr marL="228600" indent="-228600">
              <a:buFont typeface="+mj-lt"/>
              <a:buAutoNum type="arabicPeriod" startAt="5"/>
            </a:pPr>
            <a:r>
              <a:rPr lang="nl-NL" sz="1100" dirty="0">
                <a:solidFill>
                  <a:schemeClr val="tx1"/>
                </a:solidFill>
              </a:rPr>
              <a:t>Er zijn </a:t>
            </a:r>
            <a:r>
              <a:rPr lang="nl-NL" sz="1100" b="1" dirty="0">
                <a:solidFill>
                  <a:schemeClr val="tx1"/>
                </a:solidFill>
              </a:rPr>
              <a:t>noodzakelijke aanvullingen </a:t>
            </a:r>
            <a:r>
              <a:rPr lang="nl-NL" sz="1100" dirty="0">
                <a:solidFill>
                  <a:schemeClr val="tx1"/>
                </a:solidFill>
              </a:rPr>
              <a:t>in de standaard voorzien om de wet in werking te kunnen laten treden en die nog </a:t>
            </a:r>
            <a:r>
              <a:rPr lang="nl-NL" sz="1100" u="sng" dirty="0">
                <a:solidFill>
                  <a:schemeClr val="tx1"/>
                </a:solidFill>
              </a:rPr>
              <a:t>niet</a:t>
            </a:r>
            <a:r>
              <a:rPr lang="nl-NL" sz="1100" dirty="0">
                <a:solidFill>
                  <a:schemeClr val="tx1"/>
                </a:solidFill>
              </a:rPr>
              <a:t> aanwezig zijn in de 1.0 oplevering (</a:t>
            </a:r>
            <a:r>
              <a:rPr lang="nl-NL" sz="1100" dirty="0" err="1">
                <a:solidFill>
                  <a:schemeClr val="tx1"/>
                </a:solidFill>
              </a:rPr>
              <a:t>tm</a:t>
            </a:r>
            <a:r>
              <a:rPr lang="nl-NL" sz="1100" dirty="0">
                <a:solidFill>
                  <a:schemeClr val="tx1"/>
                </a:solidFill>
              </a:rPr>
              <a:t> 22-4). Deze zijn </a:t>
            </a:r>
            <a:r>
              <a:rPr lang="nl-NL" sz="1100" u="sng" dirty="0">
                <a:solidFill>
                  <a:schemeClr val="tx1"/>
                </a:solidFill>
              </a:rPr>
              <a:t>wel</a:t>
            </a:r>
            <a:r>
              <a:rPr lang="nl-NL" sz="1100" dirty="0">
                <a:solidFill>
                  <a:schemeClr val="tx1"/>
                </a:solidFill>
              </a:rPr>
              <a:t> in beeld en gepland in de </a:t>
            </a:r>
            <a:r>
              <a:rPr lang="nl-NL" sz="1100" dirty="0" err="1">
                <a:solidFill>
                  <a:schemeClr val="tx1"/>
                </a:solidFill>
              </a:rPr>
              <a:t>Roadmap</a:t>
            </a:r>
            <a:r>
              <a:rPr lang="nl-NL" sz="1100" dirty="0">
                <a:solidFill>
                  <a:schemeClr val="tx1"/>
                </a:solidFill>
              </a:rPr>
              <a:t> afbouw en worden uitgevoerd dan wel nader uitgewerkt in PI-14:</a:t>
            </a:r>
          </a:p>
          <a:p>
            <a:pPr marL="368300" lvl="3" indent="-171450">
              <a:buFont typeface="Arial" panose="020B0604020202020204" pitchFamily="34" charset="0"/>
              <a:buChar char="•"/>
            </a:pPr>
            <a:r>
              <a:rPr lang="nl-NL" sz="1100" dirty="0" err="1">
                <a:solidFill>
                  <a:schemeClr val="tx1"/>
                </a:solidFill>
              </a:rPr>
              <a:t>TPODs</a:t>
            </a:r>
            <a:r>
              <a:rPr lang="nl-NL" sz="1100" dirty="0">
                <a:solidFill>
                  <a:schemeClr val="tx1"/>
                </a:solidFill>
              </a:rPr>
              <a:t> reactieve interventie, voorbereidingsbesluit, instructie (allen basisniveau): verwerking consultatie komende 2 sprints daarna oplevering en impactanalyse (light).</a:t>
            </a:r>
          </a:p>
          <a:p>
            <a:pPr marL="368300" lvl="3" indent="-171450">
              <a:buFont typeface="Arial" panose="020B0604020202020204" pitchFamily="34" charset="0"/>
              <a:buChar char="•"/>
            </a:pPr>
            <a:r>
              <a:rPr lang="nl-NL" sz="1100" dirty="0" err="1">
                <a:solidFill>
                  <a:schemeClr val="tx1"/>
                </a:solidFill>
              </a:rPr>
              <a:t>TPODs</a:t>
            </a:r>
            <a:r>
              <a:rPr lang="nl-NL" sz="1100" dirty="0">
                <a:solidFill>
                  <a:schemeClr val="tx1"/>
                </a:solidFill>
              </a:rPr>
              <a:t> programma: prioritair uitbouw voor inwerkingtreding. </a:t>
            </a:r>
          </a:p>
          <a:p>
            <a:pPr marL="368300" lvl="3" indent="-171450">
              <a:buFont typeface="Arial" panose="020B0604020202020204" pitchFamily="34" charset="0"/>
              <a:buChar char="•"/>
            </a:pPr>
            <a:r>
              <a:rPr lang="nl-NL" sz="1100" dirty="0">
                <a:solidFill>
                  <a:schemeClr val="tx1"/>
                </a:solidFill>
              </a:rPr>
              <a:t>Ondersteuning van de afwijkvergunning is uitbouw, maar noodzakelijk voor inwerkingtreding.</a:t>
            </a:r>
          </a:p>
          <a:p>
            <a:pPr marL="368300" lvl="3" indent="-171450">
              <a:buFont typeface="Arial" panose="020B0604020202020204" pitchFamily="34" charset="0"/>
              <a:buChar char="•"/>
            </a:pPr>
            <a:r>
              <a:rPr lang="nl-NL" sz="1100" dirty="0">
                <a:solidFill>
                  <a:schemeClr val="tx1"/>
                </a:solidFill>
              </a:rPr>
              <a:t>Aanvullende voorbeeldbestanden voor v1.0</a:t>
            </a:r>
          </a:p>
          <a:p>
            <a:pPr marL="368300" lvl="3" indent="-171450">
              <a:buFont typeface="Arial" panose="020B0604020202020204" pitchFamily="34" charset="0"/>
              <a:buChar char="•"/>
            </a:pPr>
            <a:r>
              <a:rPr lang="nl-NL" sz="1100" dirty="0">
                <a:solidFill>
                  <a:schemeClr val="tx1"/>
                </a:solidFill>
              </a:rPr>
              <a:t>Waardenlijsten naar v1.0 brengen</a:t>
            </a:r>
          </a:p>
          <a:p>
            <a:pPr marL="0" indent="0"/>
            <a:endParaRPr lang="nl-NL" sz="1100" dirty="0">
              <a:solidFill>
                <a:schemeClr val="tx1"/>
              </a:solidFill>
            </a:endParaRPr>
          </a:p>
          <a:p>
            <a:pPr marL="228600" indent="-228600">
              <a:buFont typeface="+mj-lt"/>
              <a:buAutoNum type="arabicPeriod" startAt="6"/>
            </a:pPr>
            <a:r>
              <a:rPr lang="nl-NL" sz="1100" dirty="0">
                <a:solidFill>
                  <a:schemeClr val="tx1"/>
                </a:solidFill>
              </a:rPr>
              <a:t>Er zijn </a:t>
            </a:r>
            <a:r>
              <a:rPr lang="nl-NL" sz="1100" b="1" dirty="0">
                <a:solidFill>
                  <a:schemeClr val="tx1"/>
                </a:solidFill>
              </a:rPr>
              <a:t>procesmatige</a:t>
            </a:r>
            <a:r>
              <a:rPr lang="nl-NL" sz="1100" dirty="0">
                <a:solidFill>
                  <a:schemeClr val="tx1"/>
                </a:solidFill>
              </a:rPr>
              <a:t> i.p.v. technische oplossingen voorzien voor samenloop en meervoudig bronhouderschap, waarmee complexe technische implementatie door de hele keten voorlopig kan worden vermeden.</a:t>
            </a:r>
          </a:p>
          <a:p>
            <a:pPr marL="228600" indent="-228600">
              <a:buFont typeface="+mj-lt"/>
              <a:buAutoNum type="arabicPeriod" startAt="6"/>
            </a:pPr>
            <a:endParaRPr lang="nl-NL" sz="1100" dirty="0">
              <a:solidFill>
                <a:schemeClr val="tx1"/>
              </a:solidFill>
            </a:endParaRPr>
          </a:p>
          <a:p>
            <a:pPr marL="0" indent="0"/>
            <a:r>
              <a:rPr lang="nl-NL" sz="1100" dirty="0">
                <a:solidFill>
                  <a:schemeClr val="tx1"/>
                </a:solidFill>
              </a:rPr>
              <a:t> </a:t>
            </a:r>
          </a:p>
          <a:p>
            <a:pPr marL="0" indent="0"/>
            <a:endParaRPr lang="nl-NL" sz="1100" dirty="0">
              <a:solidFill>
                <a:schemeClr val="tx1"/>
              </a:solidFill>
            </a:endParaRPr>
          </a:p>
        </p:txBody>
      </p:sp>
      <p:sp>
        <p:nvSpPr>
          <p:cNvPr id="5" name="Tijdelijke aanduiding voor voettekst 3">
            <a:extLst>
              <a:ext uri="{FF2B5EF4-FFF2-40B4-BE49-F238E27FC236}">
                <a16:creationId xmlns:a16="http://schemas.microsoft.com/office/drawing/2014/main" id="{2FBA901A-81B2-4463-BAC1-931F7B790352}"/>
              </a:ext>
            </a:extLst>
          </p:cNvPr>
          <p:cNvSpPr>
            <a:spLocks noGrp="1"/>
          </p:cNvSpPr>
          <p:nvPr>
            <p:ph type="ftr" sz="quarter" idx="10"/>
          </p:nvPr>
        </p:nvSpPr>
        <p:spPr>
          <a:xfrm>
            <a:off x="381000" y="6475413"/>
            <a:ext cx="6324600" cy="230187"/>
          </a:xfrm>
        </p:spPr>
        <p:txBody>
          <a:bodyPr/>
          <a:lstStyle/>
          <a:p>
            <a:pPr>
              <a:defRPr/>
            </a:pPr>
            <a:r>
              <a:rPr lang="nl-NL" dirty="0"/>
              <a:t>Rapportage review STOP-TPOD 1.0</a:t>
            </a:r>
          </a:p>
        </p:txBody>
      </p:sp>
    </p:spTree>
    <p:extLst>
      <p:ext uri="{BB962C8B-B14F-4D97-AF65-F5344CB8AC3E}">
        <p14:creationId xmlns:p14="http://schemas.microsoft.com/office/powerpoint/2010/main" val="18233032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564847-CB6D-45EC-A1E4-B80F5CD10242}"/>
              </a:ext>
            </a:extLst>
          </p:cNvPr>
          <p:cNvSpPr>
            <a:spLocks noGrp="1"/>
          </p:cNvSpPr>
          <p:nvPr>
            <p:ph type="title"/>
          </p:nvPr>
        </p:nvSpPr>
        <p:spPr/>
        <p:txBody>
          <a:bodyPr/>
          <a:lstStyle/>
          <a:p>
            <a:r>
              <a:rPr lang="nl-NL" dirty="0"/>
              <a:t>Algemeen beeld t.a.v. scope en volledigheid</a:t>
            </a:r>
          </a:p>
        </p:txBody>
      </p:sp>
      <p:sp>
        <p:nvSpPr>
          <p:cNvPr id="3" name="Tijdelijke aanduiding voor inhoud 2">
            <a:extLst>
              <a:ext uri="{FF2B5EF4-FFF2-40B4-BE49-F238E27FC236}">
                <a16:creationId xmlns:a16="http://schemas.microsoft.com/office/drawing/2014/main" id="{31977054-D4D1-4B86-9434-BC81DC97B306}"/>
              </a:ext>
            </a:extLst>
          </p:cNvPr>
          <p:cNvSpPr>
            <a:spLocks noGrp="1"/>
          </p:cNvSpPr>
          <p:nvPr>
            <p:ph idx="1"/>
          </p:nvPr>
        </p:nvSpPr>
        <p:spPr>
          <a:xfrm>
            <a:off x="381000" y="1804064"/>
            <a:ext cx="8201025" cy="4414838"/>
          </a:xfrm>
        </p:spPr>
        <p:txBody>
          <a:bodyPr/>
          <a:lstStyle/>
          <a:p>
            <a:pPr marL="228600" indent="-228600">
              <a:buFont typeface="+mj-lt"/>
              <a:buAutoNum type="arabicPeriod" startAt="7"/>
            </a:pPr>
            <a:r>
              <a:rPr lang="nl-NL" sz="1100" dirty="0">
                <a:solidFill>
                  <a:schemeClr val="tx1"/>
                </a:solidFill>
              </a:rPr>
              <a:t>Er is op korte termijn </a:t>
            </a:r>
            <a:r>
              <a:rPr lang="nl-NL" sz="1100" b="1" dirty="0">
                <a:solidFill>
                  <a:schemeClr val="tx1"/>
                </a:solidFill>
              </a:rPr>
              <a:t>verdere uitwerking </a:t>
            </a:r>
            <a:r>
              <a:rPr lang="nl-NL" sz="1100" dirty="0">
                <a:solidFill>
                  <a:schemeClr val="tx1"/>
                </a:solidFill>
              </a:rPr>
              <a:t>nodig op een aantal onderwerpen. We zien geen concrete aanwijzingen dat dit alsnog leidt tot wijziging van standaard 1.0, wel tot aanvullingen:</a:t>
            </a:r>
          </a:p>
          <a:p>
            <a:pPr marL="368300" lvl="3" indent="-171450">
              <a:buFont typeface="Arial" panose="020B0604020202020204" pitchFamily="34" charset="0"/>
              <a:buChar char="•"/>
            </a:pPr>
            <a:r>
              <a:rPr lang="nl-NL" sz="1100" dirty="0">
                <a:solidFill>
                  <a:schemeClr val="tx1"/>
                </a:solidFill>
              </a:rPr>
              <a:t>Resterende set mutatiescenario’s voor basisniveau*</a:t>
            </a:r>
          </a:p>
          <a:p>
            <a:pPr marL="368300" lvl="3" indent="-171450">
              <a:buFont typeface="Arial" panose="020B0604020202020204" pitchFamily="34" charset="0"/>
              <a:buChar char="•"/>
            </a:pPr>
            <a:r>
              <a:rPr lang="nl-NL" sz="1100" dirty="0">
                <a:solidFill>
                  <a:schemeClr val="tx1"/>
                </a:solidFill>
              </a:rPr>
              <a:t>Synchronisatie/</a:t>
            </a:r>
            <a:r>
              <a:rPr lang="nl-NL" sz="1100" dirty="0" err="1">
                <a:solidFill>
                  <a:schemeClr val="tx1"/>
                </a:solidFill>
              </a:rPr>
              <a:t>teruglevering</a:t>
            </a:r>
            <a:endParaRPr lang="nl-NL" sz="1100" dirty="0">
              <a:solidFill>
                <a:schemeClr val="tx1"/>
              </a:solidFill>
            </a:endParaRPr>
          </a:p>
          <a:p>
            <a:pPr marL="368300" lvl="3" indent="-171450">
              <a:buFont typeface="Arial" panose="020B0604020202020204" pitchFamily="34" charset="0"/>
              <a:buChar char="•"/>
            </a:pPr>
            <a:r>
              <a:rPr lang="nl-NL" sz="1100" dirty="0">
                <a:solidFill>
                  <a:schemeClr val="tx1"/>
                </a:solidFill>
              </a:rPr>
              <a:t>Validatiematrix / </a:t>
            </a:r>
            <a:r>
              <a:rPr lang="nl-NL" sz="1100" dirty="0" err="1">
                <a:solidFill>
                  <a:schemeClr val="tx1"/>
                </a:solidFill>
              </a:rPr>
              <a:t>bronhouderskoppelvlak</a:t>
            </a:r>
            <a:endParaRPr lang="nl-NL" sz="1100" dirty="0">
              <a:solidFill>
                <a:schemeClr val="tx1"/>
              </a:solidFill>
            </a:endParaRPr>
          </a:p>
          <a:p>
            <a:pPr marL="368300" lvl="3" indent="-171450">
              <a:buFont typeface="Arial" panose="020B0604020202020204" pitchFamily="34" charset="0"/>
              <a:buChar char="•"/>
            </a:pPr>
            <a:r>
              <a:rPr lang="nl-NL" sz="1100" dirty="0">
                <a:solidFill>
                  <a:schemeClr val="tx1"/>
                </a:solidFill>
              </a:rPr>
              <a:t>Presentatiestandaard / specifieke symbolisatie</a:t>
            </a:r>
          </a:p>
          <a:p>
            <a:pPr marL="228600" indent="-228600">
              <a:buFont typeface="+mj-lt"/>
              <a:buAutoNum type="arabicPeriod" startAt="8"/>
            </a:pPr>
            <a:endParaRPr lang="nl-NL" sz="1100" dirty="0">
              <a:solidFill>
                <a:schemeClr val="tx1"/>
              </a:solidFill>
            </a:endParaRPr>
          </a:p>
          <a:p>
            <a:pPr marL="228600" indent="-228600">
              <a:buFont typeface="+mj-lt"/>
              <a:buAutoNum type="arabicPeriod" startAt="8"/>
            </a:pPr>
            <a:r>
              <a:rPr lang="nl-NL" sz="1100" dirty="0">
                <a:solidFill>
                  <a:schemeClr val="tx1"/>
                </a:solidFill>
              </a:rPr>
              <a:t>Het valt niet uit te sluiten dat het mutatiescenario terugwerkende kracht (buiten basisniveau) spoedig kort voor of na </a:t>
            </a:r>
            <a:r>
              <a:rPr lang="nl-NL" sz="1100" dirty="0" err="1">
                <a:solidFill>
                  <a:schemeClr val="tx1"/>
                </a:solidFill>
              </a:rPr>
              <a:t>Iwt</a:t>
            </a:r>
            <a:r>
              <a:rPr lang="nl-NL" sz="1100" dirty="0">
                <a:solidFill>
                  <a:schemeClr val="tx1"/>
                </a:solidFill>
              </a:rPr>
              <a:t> nodig kan zijn, onder meer in verband met gerechtelijke uitspraken. Deze lijkt op basis van de huidige standaard realiseerbaar, maar vraagt nog wel om een expliciete uitspraak.</a:t>
            </a:r>
            <a:br>
              <a:rPr lang="nl-NL" sz="1100" dirty="0">
                <a:solidFill>
                  <a:schemeClr val="tx1"/>
                </a:solidFill>
              </a:rPr>
            </a:br>
            <a:endParaRPr lang="nl-NL" sz="1100" dirty="0">
              <a:solidFill>
                <a:schemeClr val="tx1"/>
              </a:solidFill>
            </a:endParaRPr>
          </a:p>
        </p:txBody>
      </p:sp>
      <p:sp>
        <p:nvSpPr>
          <p:cNvPr id="6" name="Tekstvak 5"/>
          <p:cNvSpPr txBox="1"/>
          <p:nvPr/>
        </p:nvSpPr>
        <p:spPr>
          <a:xfrm>
            <a:off x="467544" y="4509120"/>
            <a:ext cx="8371656" cy="156966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nl-NL" sz="1200" b="0" i="0" u="none" strike="noStrike" kern="1200" cap="none" spc="0" normalizeH="0" baseline="0" noProof="0" dirty="0">
                <a:ln>
                  <a:noFill/>
                </a:ln>
                <a:solidFill>
                  <a:prstClr val="white"/>
                </a:solidFill>
                <a:effectLst/>
                <a:uLnTx/>
                <a:uFillTx/>
                <a:latin typeface="Verdana"/>
                <a:ea typeface="+mn-ea"/>
                <a:cs typeface="Arial"/>
              </a:rPr>
              <a:t>Deelconclusies m.b.t. scope:</a:t>
            </a:r>
          </a:p>
          <a:p>
            <a:pPr marL="342900" marR="0" lvl="0" indent="-342900" algn="l" defTabSz="914400" rtl="0" eaLnBrk="1" fontAlgn="base" latinLnBrk="0" hangingPunct="1">
              <a:lnSpc>
                <a:spcPct val="100000"/>
              </a:lnSpc>
              <a:spcBef>
                <a:spcPct val="0"/>
              </a:spcBef>
              <a:spcAft>
                <a:spcPct val="0"/>
              </a:spcAft>
              <a:buClrTx/>
              <a:buSzTx/>
              <a:buFontTx/>
              <a:buChar char="-"/>
              <a:tabLst/>
              <a:defRPr/>
            </a:pPr>
            <a:r>
              <a:rPr kumimoji="0" lang="nl-NL" sz="1200" b="0" i="0" u="none" strike="noStrike" kern="1200" cap="none" spc="0" normalizeH="0" baseline="0" noProof="0" dirty="0">
                <a:ln>
                  <a:noFill/>
                </a:ln>
                <a:solidFill>
                  <a:prstClr val="white"/>
                </a:solidFill>
                <a:effectLst/>
                <a:uLnTx/>
                <a:uFillTx/>
                <a:latin typeface="Verdana"/>
                <a:ea typeface="+mn-ea"/>
                <a:cs typeface="Arial"/>
              </a:rPr>
              <a:t>Er zijn geen grote of onbekende scope </a:t>
            </a:r>
            <a:r>
              <a:rPr kumimoji="0" lang="nl-NL" sz="1200" b="0" i="0" u="none" strike="noStrike" kern="1200" cap="none" spc="0" normalizeH="0" baseline="0" noProof="0" dirty="0" err="1">
                <a:ln>
                  <a:noFill/>
                </a:ln>
                <a:solidFill>
                  <a:prstClr val="white"/>
                </a:solidFill>
                <a:effectLst/>
                <a:uLnTx/>
                <a:uFillTx/>
                <a:latin typeface="Verdana"/>
                <a:ea typeface="+mn-ea"/>
                <a:cs typeface="Arial"/>
              </a:rPr>
              <a:t>gaps</a:t>
            </a:r>
            <a:r>
              <a:rPr kumimoji="0" lang="nl-NL" sz="1200" b="0" i="0" u="none" strike="noStrike" kern="1200" cap="none" spc="0" normalizeH="0" baseline="0" noProof="0" dirty="0">
                <a:ln>
                  <a:noFill/>
                </a:ln>
                <a:solidFill>
                  <a:prstClr val="white"/>
                </a:solidFill>
                <a:effectLst/>
                <a:uLnTx/>
                <a:uFillTx/>
                <a:latin typeface="Verdana"/>
                <a:ea typeface="+mn-ea"/>
                <a:cs typeface="Arial"/>
              </a:rPr>
              <a:t> geconstateerd</a:t>
            </a:r>
          </a:p>
          <a:p>
            <a:pPr marL="342900" marR="0" lvl="0" indent="-342900" algn="l" defTabSz="914400" rtl="0" eaLnBrk="1" fontAlgn="base" latinLnBrk="0" hangingPunct="1">
              <a:lnSpc>
                <a:spcPct val="100000"/>
              </a:lnSpc>
              <a:spcBef>
                <a:spcPct val="0"/>
              </a:spcBef>
              <a:spcAft>
                <a:spcPct val="0"/>
              </a:spcAft>
              <a:buClrTx/>
              <a:buSzTx/>
              <a:buFontTx/>
              <a:buChar char="-"/>
              <a:tabLst/>
              <a:defRPr/>
            </a:pPr>
            <a:r>
              <a:rPr kumimoji="0" lang="nl-NL" sz="1200" b="0" i="0" u="none" strike="noStrike" kern="1200" cap="none" spc="0" normalizeH="0" baseline="0" noProof="0" dirty="0">
                <a:ln>
                  <a:noFill/>
                </a:ln>
                <a:solidFill>
                  <a:prstClr val="white"/>
                </a:solidFill>
                <a:effectLst/>
                <a:uLnTx/>
                <a:uFillTx/>
                <a:latin typeface="Verdana"/>
                <a:ea typeface="+mn-ea"/>
                <a:cs typeface="Arial"/>
              </a:rPr>
              <a:t>De scope is conform opdracht voor het basisniveau</a:t>
            </a:r>
          </a:p>
          <a:p>
            <a:pPr marL="342900" marR="0" lvl="0" indent="-342900" algn="l" defTabSz="914400" rtl="0" eaLnBrk="1" fontAlgn="base" latinLnBrk="0" hangingPunct="1">
              <a:lnSpc>
                <a:spcPct val="100000"/>
              </a:lnSpc>
              <a:spcBef>
                <a:spcPct val="0"/>
              </a:spcBef>
              <a:spcAft>
                <a:spcPct val="0"/>
              </a:spcAft>
              <a:buClrTx/>
              <a:buSzTx/>
              <a:buFontTx/>
              <a:buChar char="-"/>
              <a:tabLst/>
              <a:defRPr/>
            </a:pPr>
            <a:r>
              <a:rPr kumimoji="0" lang="nl-NL" sz="1200" b="0" i="0" u="none" strike="noStrike" kern="1200" cap="none" spc="0" normalizeH="0" baseline="0" noProof="0" dirty="0">
                <a:ln>
                  <a:noFill/>
                </a:ln>
                <a:solidFill>
                  <a:prstClr val="white"/>
                </a:solidFill>
                <a:effectLst/>
                <a:uLnTx/>
                <a:uFillTx/>
                <a:latin typeface="Verdana"/>
                <a:ea typeface="+mn-ea"/>
                <a:cs typeface="Arial"/>
              </a:rPr>
              <a:t>Er is een grote behoefte aan functionele stabiliteit</a:t>
            </a:r>
          </a:p>
          <a:p>
            <a:pPr marL="342900" marR="0" lvl="0" indent="-342900" algn="l" defTabSz="914400" rtl="0" eaLnBrk="1" fontAlgn="base" latinLnBrk="0" hangingPunct="1">
              <a:lnSpc>
                <a:spcPct val="100000"/>
              </a:lnSpc>
              <a:spcBef>
                <a:spcPct val="0"/>
              </a:spcBef>
              <a:spcAft>
                <a:spcPct val="0"/>
              </a:spcAft>
              <a:buClrTx/>
              <a:buSzTx/>
              <a:buFontTx/>
              <a:buChar char="-"/>
              <a:tabLst/>
              <a:defRPr/>
            </a:pPr>
            <a:r>
              <a:rPr kumimoji="0" lang="nl-NL" sz="1200" b="0" i="0" u="none" strike="noStrike" kern="1200" cap="none" spc="0" normalizeH="0" baseline="0" noProof="0" dirty="0">
                <a:ln>
                  <a:noFill/>
                </a:ln>
                <a:solidFill>
                  <a:prstClr val="white"/>
                </a:solidFill>
                <a:effectLst/>
                <a:uLnTx/>
                <a:uFillTx/>
                <a:latin typeface="Verdana"/>
                <a:ea typeface="+mn-ea"/>
                <a:cs typeface="Arial"/>
              </a:rPr>
              <a:t>Er is wel spoedige </a:t>
            </a:r>
            <a:r>
              <a:rPr kumimoji="0" lang="nl-NL" sz="1200" b="0" i="0" u="none" strike="noStrike" kern="1200" cap="none" spc="0" normalizeH="0" baseline="0" noProof="0" dirty="0">
                <a:ln>
                  <a:noFill/>
                </a:ln>
                <a:solidFill>
                  <a:schemeClr val="bg1"/>
                </a:solidFill>
                <a:effectLst/>
                <a:uLnTx/>
                <a:uFillTx/>
                <a:latin typeface="Verdana"/>
                <a:ea typeface="+mn-ea"/>
                <a:cs typeface="Arial"/>
              </a:rPr>
              <a:t>uitwerking nodig op aantal onderdelen (punt 7+8) om onzekerheid te beperken</a:t>
            </a:r>
          </a:p>
          <a:p>
            <a:pPr marL="342900" marR="0" lvl="0" indent="-342900" algn="l" defTabSz="914400" rtl="0" eaLnBrk="1" fontAlgn="base" latinLnBrk="0" hangingPunct="1">
              <a:lnSpc>
                <a:spcPct val="100000"/>
              </a:lnSpc>
              <a:spcBef>
                <a:spcPct val="0"/>
              </a:spcBef>
              <a:spcAft>
                <a:spcPct val="0"/>
              </a:spcAft>
              <a:buClrTx/>
              <a:buSzTx/>
              <a:buFontTx/>
              <a:buChar char="-"/>
              <a:tabLst/>
              <a:defRPr/>
            </a:pPr>
            <a:r>
              <a:rPr kumimoji="0" lang="nl-NL" sz="1200" b="0" i="0" u="none" strike="noStrike" kern="1200" cap="none" spc="0" normalizeH="0" baseline="0" noProof="0" dirty="0">
                <a:ln>
                  <a:noFill/>
                </a:ln>
                <a:solidFill>
                  <a:prstClr val="white"/>
                </a:solidFill>
                <a:effectLst/>
                <a:uLnTx/>
                <a:uFillTx/>
                <a:latin typeface="Verdana"/>
                <a:ea typeface="+mn-ea"/>
                <a:cs typeface="Arial"/>
              </a:rPr>
              <a:t>Door een goede procesmatige aanpak kan voorkomen worden dat er wijzigingen nodig zijn die voor de komende paar jaar grote impact hebben op de huidige standaard.</a:t>
            </a:r>
          </a:p>
          <a:p>
            <a:pPr marL="342900" marR="0" lvl="0" indent="-342900" algn="l" defTabSz="914400" rtl="0" eaLnBrk="1" fontAlgn="base" latinLnBrk="0" hangingPunct="1">
              <a:lnSpc>
                <a:spcPct val="100000"/>
              </a:lnSpc>
              <a:spcBef>
                <a:spcPct val="0"/>
              </a:spcBef>
              <a:spcAft>
                <a:spcPct val="0"/>
              </a:spcAft>
              <a:buClrTx/>
              <a:buSzTx/>
              <a:buFontTx/>
              <a:buChar char="-"/>
              <a:tabLst/>
              <a:defRPr/>
            </a:pPr>
            <a:r>
              <a:rPr kumimoji="0" lang="nl-NL" sz="1200" b="0" i="0" u="none" strike="noStrike" kern="1200" cap="none" spc="0" normalizeH="0" baseline="0" noProof="0" dirty="0">
                <a:ln>
                  <a:noFill/>
                </a:ln>
                <a:solidFill>
                  <a:prstClr val="white"/>
                </a:solidFill>
                <a:effectLst/>
                <a:uLnTx/>
                <a:uFillTx/>
                <a:latin typeface="Verdana"/>
                <a:ea typeface="+mn-ea"/>
                <a:cs typeface="Arial"/>
              </a:rPr>
              <a:t>Hierbij afweging maken tussen: juridisch, technisch of procesmatig oplossen.</a:t>
            </a:r>
          </a:p>
        </p:txBody>
      </p:sp>
      <p:sp>
        <p:nvSpPr>
          <p:cNvPr id="7" name="Tijdelijke aanduiding voor voettekst 3">
            <a:extLst>
              <a:ext uri="{FF2B5EF4-FFF2-40B4-BE49-F238E27FC236}">
                <a16:creationId xmlns:a16="http://schemas.microsoft.com/office/drawing/2014/main" id="{AA669BA6-5D20-4D90-A8B7-B978E8C9FD78}"/>
              </a:ext>
            </a:extLst>
          </p:cNvPr>
          <p:cNvSpPr>
            <a:spLocks noGrp="1"/>
          </p:cNvSpPr>
          <p:nvPr>
            <p:ph type="ftr" sz="quarter" idx="10"/>
          </p:nvPr>
        </p:nvSpPr>
        <p:spPr>
          <a:xfrm>
            <a:off x="381000" y="6475413"/>
            <a:ext cx="6324600" cy="230187"/>
          </a:xfrm>
        </p:spPr>
        <p:txBody>
          <a:bodyPr/>
          <a:lstStyle/>
          <a:p>
            <a:pPr>
              <a:defRPr/>
            </a:pPr>
            <a:r>
              <a:rPr lang="nl-NL" dirty="0"/>
              <a:t>Rapportage review STOP-TPOD 1.0</a:t>
            </a:r>
          </a:p>
        </p:txBody>
      </p:sp>
      <p:sp>
        <p:nvSpPr>
          <p:cNvPr id="8" name="Tekstvak 7"/>
          <p:cNvSpPr txBox="1"/>
          <p:nvPr/>
        </p:nvSpPr>
        <p:spPr>
          <a:xfrm>
            <a:off x="296888" y="6608668"/>
            <a:ext cx="8712968" cy="215444"/>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nl-NL" sz="800" b="0" i="0" u="none" strike="noStrike" kern="1200" cap="none" spc="0" normalizeH="0" baseline="0" noProof="0" dirty="0">
                <a:ln>
                  <a:noFill/>
                </a:ln>
                <a:solidFill>
                  <a:schemeClr val="bg1"/>
                </a:solidFill>
                <a:effectLst/>
                <a:uLnTx/>
                <a:uFillTx/>
                <a:latin typeface="Verdana"/>
                <a:ea typeface="Geneva" charset="-128"/>
                <a:cs typeface="Arial"/>
              </a:rPr>
              <a:t>*Tekst muteren, GIO vervangen, apart OW muteren, statuswijzigingen, tekst intrekken</a:t>
            </a:r>
          </a:p>
        </p:txBody>
      </p:sp>
    </p:spTree>
    <p:extLst>
      <p:ext uri="{BB962C8B-B14F-4D97-AF65-F5344CB8AC3E}">
        <p14:creationId xmlns:p14="http://schemas.microsoft.com/office/powerpoint/2010/main" val="16062023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170DFB4-C5D5-459E-A5FD-936CC2ACF13D}"/>
              </a:ext>
            </a:extLst>
          </p:cNvPr>
          <p:cNvSpPr>
            <a:spLocks noGrp="1"/>
          </p:cNvSpPr>
          <p:nvPr>
            <p:ph type="title"/>
          </p:nvPr>
        </p:nvSpPr>
        <p:spPr/>
        <p:txBody>
          <a:bodyPr/>
          <a:lstStyle/>
          <a:p>
            <a:r>
              <a:rPr lang="nl-NL" dirty="0"/>
              <a:t>Inhoudsopgave</a:t>
            </a:r>
          </a:p>
        </p:txBody>
      </p:sp>
      <p:sp>
        <p:nvSpPr>
          <p:cNvPr id="3" name="Tijdelijke aanduiding voor inhoud 2">
            <a:extLst>
              <a:ext uri="{FF2B5EF4-FFF2-40B4-BE49-F238E27FC236}">
                <a16:creationId xmlns:a16="http://schemas.microsoft.com/office/drawing/2014/main" id="{A8B9ECF6-1523-467E-B5EC-D6E5B05FD68E}"/>
              </a:ext>
            </a:extLst>
          </p:cNvPr>
          <p:cNvSpPr>
            <a:spLocks noGrp="1"/>
          </p:cNvSpPr>
          <p:nvPr>
            <p:ph idx="1"/>
          </p:nvPr>
        </p:nvSpPr>
        <p:spPr/>
        <p:txBody>
          <a:bodyPr/>
          <a:lstStyle/>
          <a:p>
            <a:pPr>
              <a:buAutoNum type="arabicPeriod"/>
            </a:pPr>
            <a:r>
              <a:rPr lang="nl-NL" dirty="0"/>
              <a:t>Opdracht review</a:t>
            </a:r>
          </a:p>
          <a:p>
            <a:pPr>
              <a:buAutoNum type="arabicPeriod"/>
            </a:pPr>
            <a:r>
              <a:rPr lang="nl-NL" dirty="0"/>
              <a:t>Aanpak en verantwoording review</a:t>
            </a:r>
          </a:p>
          <a:p>
            <a:pPr>
              <a:buAutoNum type="arabicPeriod"/>
            </a:pPr>
            <a:r>
              <a:rPr lang="nl-NL" dirty="0"/>
              <a:t>Aanbevelingen</a:t>
            </a:r>
          </a:p>
          <a:p>
            <a:pPr>
              <a:buAutoNum type="arabicPeriod"/>
            </a:pPr>
            <a:r>
              <a:rPr lang="nl-NL" dirty="0"/>
              <a:t>Beantwoording van de onderzoeksvragen</a:t>
            </a:r>
          </a:p>
          <a:p>
            <a:pPr>
              <a:buAutoNum type="arabicPeriod"/>
            </a:pPr>
            <a:r>
              <a:rPr lang="nl-NL" dirty="0"/>
              <a:t>Algemeen beeld t.a.v. scope en volledigheid</a:t>
            </a:r>
          </a:p>
          <a:p>
            <a:pPr>
              <a:buFontTx/>
              <a:buAutoNum type="arabicPeriod"/>
            </a:pPr>
            <a:r>
              <a:rPr lang="nl-NL" dirty="0"/>
              <a:t>Algemeen beeld t.a.v. kwaliteit</a:t>
            </a:r>
          </a:p>
          <a:p>
            <a:pPr>
              <a:buAutoNum type="arabicPeriod"/>
            </a:pPr>
            <a:r>
              <a:rPr lang="nl-NL" dirty="0"/>
              <a:t>Afsluiting</a:t>
            </a:r>
          </a:p>
          <a:p>
            <a:pPr>
              <a:buAutoNum type="arabicPeriod"/>
            </a:pPr>
            <a:endParaRPr lang="nl-NL" dirty="0"/>
          </a:p>
          <a:p>
            <a:pPr>
              <a:buAutoNum type="arabicPeriod"/>
            </a:pPr>
            <a:endParaRPr lang="nl-NL" dirty="0"/>
          </a:p>
          <a:p>
            <a:pPr>
              <a:buAutoNum type="arabicPeriod"/>
            </a:pPr>
            <a:endParaRPr lang="nl-NL" dirty="0"/>
          </a:p>
          <a:p>
            <a:pPr>
              <a:buAutoNum type="arabicPeriod"/>
            </a:pPr>
            <a:endParaRPr lang="nl-NL" dirty="0"/>
          </a:p>
          <a:p>
            <a:pPr>
              <a:buAutoNum type="arabicPeriod"/>
            </a:pPr>
            <a:endParaRPr lang="nl-NL" dirty="0"/>
          </a:p>
          <a:p>
            <a:pPr marL="0" indent="0"/>
            <a:r>
              <a:rPr lang="nl-NL" sz="1600" dirty="0"/>
              <a:t>Bijlage: </a:t>
            </a:r>
            <a:r>
              <a:rPr lang="nl-NL" sz="1600" i="1" dirty="0"/>
              <a:t>verdieping specifieke </a:t>
            </a:r>
            <a:r>
              <a:rPr lang="nl-NL" sz="1600" i="1" dirty="0" smtClean="0"/>
              <a:t>onderwerpen</a:t>
            </a:r>
            <a:endParaRPr lang="nl-NL" sz="1600" i="1" dirty="0"/>
          </a:p>
          <a:p>
            <a:pPr>
              <a:buAutoNum type="arabicPeriod"/>
            </a:pPr>
            <a:endParaRPr lang="nl-NL" dirty="0"/>
          </a:p>
          <a:p>
            <a:pPr marL="0" indent="0"/>
            <a:endParaRPr lang="nl-NL" dirty="0"/>
          </a:p>
        </p:txBody>
      </p:sp>
      <p:sp>
        <p:nvSpPr>
          <p:cNvPr id="4" name="Tijdelijke aanduiding voor voettekst 3">
            <a:extLst>
              <a:ext uri="{FF2B5EF4-FFF2-40B4-BE49-F238E27FC236}">
                <a16:creationId xmlns:a16="http://schemas.microsoft.com/office/drawing/2014/main" id="{EACBB9D1-731C-497F-8D94-2B3CB4B7F157}"/>
              </a:ext>
            </a:extLst>
          </p:cNvPr>
          <p:cNvSpPr>
            <a:spLocks noGrp="1"/>
          </p:cNvSpPr>
          <p:nvPr>
            <p:ph type="ftr" sz="quarter" idx="10"/>
          </p:nvPr>
        </p:nvSpPr>
        <p:spPr/>
        <p:txBody>
          <a:bodyPr/>
          <a:lstStyle/>
          <a:p>
            <a:pPr>
              <a:defRPr/>
            </a:pPr>
            <a:r>
              <a:rPr lang="nl-NL" dirty="0"/>
              <a:t>Rapportage review STOP-TPOD </a:t>
            </a:r>
            <a:r>
              <a:rPr lang="nl-NL" dirty="0" smtClean="0"/>
              <a:t>1.0</a:t>
            </a:r>
            <a:endParaRPr lang="nl-NL" dirty="0"/>
          </a:p>
        </p:txBody>
      </p:sp>
    </p:spTree>
    <p:extLst>
      <p:ext uri="{BB962C8B-B14F-4D97-AF65-F5344CB8AC3E}">
        <p14:creationId xmlns:p14="http://schemas.microsoft.com/office/powerpoint/2010/main" val="23272498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564847-CB6D-45EC-A1E4-B80F5CD10242}"/>
              </a:ext>
            </a:extLst>
          </p:cNvPr>
          <p:cNvSpPr>
            <a:spLocks noGrp="1"/>
          </p:cNvSpPr>
          <p:nvPr>
            <p:ph type="title"/>
          </p:nvPr>
        </p:nvSpPr>
        <p:spPr/>
        <p:txBody>
          <a:bodyPr/>
          <a:lstStyle/>
          <a:p>
            <a:r>
              <a:rPr lang="nl-NL" dirty="0"/>
              <a:t>Algemeen beeld t.a.v. kwaliteit standaard (1)</a:t>
            </a:r>
          </a:p>
        </p:txBody>
      </p:sp>
      <p:sp>
        <p:nvSpPr>
          <p:cNvPr id="3" name="Tijdelijke aanduiding voor inhoud 2">
            <a:extLst>
              <a:ext uri="{FF2B5EF4-FFF2-40B4-BE49-F238E27FC236}">
                <a16:creationId xmlns:a16="http://schemas.microsoft.com/office/drawing/2014/main" id="{31977054-D4D1-4B86-9434-BC81DC97B306}"/>
              </a:ext>
            </a:extLst>
          </p:cNvPr>
          <p:cNvSpPr>
            <a:spLocks noGrp="1"/>
          </p:cNvSpPr>
          <p:nvPr>
            <p:ph idx="1"/>
          </p:nvPr>
        </p:nvSpPr>
        <p:spPr>
          <a:xfrm>
            <a:off x="381000" y="1844824"/>
            <a:ext cx="8583488" cy="4774878"/>
          </a:xfrm>
        </p:spPr>
        <p:txBody>
          <a:bodyPr/>
          <a:lstStyle/>
          <a:p>
            <a:pPr marL="0" indent="0"/>
            <a:r>
              <a:rPr lang="nl-NL" sz="1100" dirty="0">
                <a:solidFill>
                  <a:schemeClr val="tx1"/>
                </a:solidFill>
              </a:rPr>
              <a:t>Het algemeen beeld t.a.v. kwaliteit van de standaard wordt beantwoord vanuit kwaliteitsaspecten: 1) zekerheid, 2) proceskwaliteit, 3) bruikbaarheid, 4) begrijpelijkheid en 5) beheerbaarheid. Bruikbaarheid is daarbij onderscheiden in drie </a:t>
            </a:r>
            <a:r>
              <a:rPr lang="nl-NL" sz="1100" b="1" dirty="0">
                <a:solidFill>
                  <a:schemeClr val="tx1"/>
                </a:solidFill>
              </a:rPr>
              <a:t>perspectieven</a:t>
            </a:r>
            <a:r>
              <a:rPr lang="nl-NL" sz="1100" dirty="0">
                <a:solidFill>
                  <a:schemeClr val="tx1"/>
                </a:solidFill>
              </a:rPr>
              <a:t>:</a:t>
            </a:r>
          </a:p>
          <a:p>
            <a:pPr marL="0" indent="0"/>
            <a:endParaRPr lang="nl-NL" sz="1100" dirty="0">
              <a:solidFill>
                <a:schemeClr val="tx1"/>
              </a:solidFill>
            </a:endParaRPr>
          </a:p>
          <a:p>
            <a:pPr marL="400050" indent="-400050">
              <a:buFont typeface="+mj-lt"/>
              <a:buAutoNum type="alphaLcParenR"/>
            </a:pPr>
            <a:r>
              <a:rPr lang="nl-NL" sz="1100" dirty="0"/>
              <a:t>Kan regelgeving goed worden uitgedrukt in de standaard? Is deze daarvoor compleet en expressief genoeg?</a:t>
            </a:r>
          </a:p>
          <a:p>
            <a:pPr marL="400050" indent="-400050">
              <a:buFont typeface="+mj-lt"/>
              <a:buAutoNum type="alphaLcParenR"/>
            </a:pPr>
            <a:r>
              <a:rPr lang="nl-NL" sz="1100" dirty="0"/>
              <a:t>Kan met de standaard het werkproces van BG afdoende worden ondersteund? </a:t>
            </a:r>
          </a:p>
          <a:p>
            <a:pPr marL="400050" indent="-400050">
              <a:buFont typeface="+mj-lt"/>
              <a:buAutoNum type="alphaLcParenR"/>
            </a:pPr>
            <a:r>
              <a:rPr lang="nl-NL" sz="1100" dirty="0"/>
              <a:t>Is het implementeerbaar voor DSO en softwareleveranciers? </a:t>
            </a:r>
          </a:p>
          <a:p>
            <a:pPr marL="0" indent="0"/>
            <a:endParaRPr lang="nl-NL" sz="1100" dirty="0"/>
          </a:p>
          <a:p>
            <a:pPr marL="0" indent="0"/>
            <a:endParaRPr lang="nl-NL" sz="1100" dirty="0">
              <a:solidFill>
                <a:schemeClr val="tx1"/>
              </a:solidFill>
            </a:endParaRPr>
          </a:p>
          <a:p>
            <a:pPr>
              <a:buFont typeface="+mj-lt"/>
              <a:buAutoNum type="arabicPeriod"/>
            </a:pPr>
            <a:r>
              <a:rPr lang="nl-NL" sz="1100" b="1" dirty="0">
                <a:solidFill>
                  <a:schemeClr val="tx1"/>
                </a:solidFill>
              </a:rPr>
              <a:t>Zekerheid: </a:t>
            </a:r>
            <a:r>
              <a:rPr lang="nl-NL" sz="1100" dirty="0">
                <a:solidFill>
                  <a:schemeClr val="tx1"/>
                </a:solidFill>
              </a:rPr>
              <a:t>wordt nog breed als laag ervaren, want:</a:t>
            </a:r>
          </a:p>
          <a:p>
            <a:pPr>
              <a:buFont typeface="Arial" panose="020B0604020202020204" pitchFamily="34" charset="0"/>
              <a:buChar char="•"/>
            </a:pPr>
            <a:r>
              <a:rPr lang="nl-NL" sz="1100" dirty="0">
                <a:solidFill>
                  <a:schemeClr val="tx1"/>
                </a:solidFill>
              </a:rPr>
              <a:t>De standaard is vers van de pers</a:t>
            </a:r>
          </a:p>
          <a:p>
            <a:pPr>
              <a:buFont typeface="Arial" panose="020B0604020202020204" pitchFamily="34" charset="0"/>
              <a:buChar char="•"/>
            </a:pPr>
            <a:r>
              <a:rPr lang="nl-NL" sz="1100" dirty="0">
                <a:solidFill>
                  <a:schemeClr val="tx1"/>
                </a:solidFill>
              </a:rPr>
              <a:t>De bulk van het OW-deel is afgelopen week opgeleverd en is nog niet compleet</a:t>
            </a:r>
          </a:p>
          <a:p>
            <a:pPr>
              <a:buFont typeface="Arial" panose="020B0604020202020204" pitchFamily="34" charset="0"/>
              <a:buChar char="•"/>
            </a:pPr>
            <a:r>
              <a:rPr lang="nl-NL" sz="1100" dirty="0">
                <a:solidFill>
                  <a:schemeClr val="tx1"/>
                </a:solidFill>
              </a:rPr>
              <a:t>Er is scepsis door de beperkte stabiliteit en werking van eerdere versies</a:t>
            </a:r>
          </a:p>
          <a:p>
            <a:pPr>
              <a:buFont typeface="Arial" panose="020B0604020202020204" pitchFamily="34" charset="0"/>
              <a:buChar char="•"/>
            </a:pPr>
            <a:r>
              <a:rPr lang="nl-NL" sz="1100" dirty="0">
                <a:solidFill>
                  <a:schemeClr val="tx1"/>
                </a:solidFill>
              </a:rPr>
              <a:t>Er is nog geen werkende implementatie o.b.v. 1.0</a:t>
            </a:r>
          </a:p>
          <a:p>
            <a:pPr marL="0" indent="0"/>
            <a:endParaRPr lang="nl-NL" sz="1100" dirty="0">
              <a:solidFill>
                <a:schemeClr val="tx1"/>
              </a:solidFill>
            </a:endParaRPr>
          </a:p>
        </p:txBody>
      </p:sp>
      <p:sp>
        <p:nvSpPr>
          <p:cNvPr id="4" name="Tijdelijke aanduiding voor voettekst 3">
            <a:extLst>
              <a:ext uri="{FF2B5EF4-FFF2-40B4-BE49-F238E27FC236}">
                <a16:creationId xmlns:a16="http://schemas.microsoft.com/office/drawing/2014/main" id="{77342AF3-6CA5-48AE-AD26-C89651514F18}"/>
              </a:ext>
            </a:extLst>
          </p:cNvPr>
          <p:cNvSpPr>
            <a:spLocks noGrp="1"/>
          </p:cNvSpPr>
          <p:nvPr>
            <p:ph type="ftr" sz="quarter" idx="10"/>
          </p:nvPr>
        </p:nvSpPr>
        <p:spPr>
          <a:xfrm>
            <a:off x="381000" y="6475413"/>
            <a:ext cx="6324600" cy="230187"/>
          </a:xfrm>
        </p:spPr>
        <p:txBody>
          <a:bodyPr/>
          <a:lstStyle/>
          <a:p>
            <a:pPr>
              <a:defRPr/>
            </a:pPr>
            <a:r>
              <a:rPr lang="nl-NL" dirty="0"/>
              <a:t>Rapportage review STOP-TPOD 1.0</a:t>
            </a:r>
          </a:p>
        </p:txBody>
      </p:sp>
    </p:spTree>
    <p:extLst>
      <p:ext uri="{BB962C8B-B14F-4D97-AF65-F5344CB8AC3E}">
        <p14:creationId xmlns:p14="http://schemas.microsoft.com/office/powerpoint/2010/main" val="20411836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564847-CB6D-45EC-A1E4-B80F5CD10242}"/>
              </a:ext>
            </a:extLst>
          </p:cNvPr>
          <p:cNvSpPr>
            <a:spLocks noGrp="1"/>
          </p:cNvSpPr>
          <p:nvPr>
            <p:ph type="title"/>
          </p:nvPr>
        </p:nvSpPr>
        <p:spPr/>
        <p:txBody>
          <a:bodyPr/>
          <a:lstStyle/>
          <a:p>
            <a:r>
              <a:rPr lang="nl-NL" dirty="0"/>
              <a:t>Algemeen beeld t.a.v. kwaliteit standaard (2)</a:t>
            </a:r>
          </a:p>
        </p:txBody>
      </p:sp>
      <p:sp>
        <p:nvSpPr>
          <p:cNvPr id="3" name="Tijdelijke aanduiding voor inhoud 2">
            <a:extLst>
              <a:ext uri="{FF2B5EF4-FFF2-40B4-BE49-F238E27FC236}">
                <a16:creationId xmlns:a16="http://schemas.microsoft.com/office/drawing/2014/main" id="{31977054-D4D1-4B86-9434-BC81DC97B306}"/>
              </a:ext>
            </a:extLst>
          </p:cNvPr>
          <p:cNvSpPr>
            <a:spLocks noGrp="1"/>
          </p:cNvSpPr>
          <p:nvPr>
            <p:ph idx="1"/>
          </p:nvPr>
        </p:nvSpPr>
        <p:spPr>
          <a:xfrm>
            <a:off x="381000" y="1844824"/>
            <a:ext cx="8201025" cy="4320480"/>
          </a:xfrm>
        </p:spPr>
        <p:txBody>
          <a:bodyPr/>
          <a:lstStyle/>
          <a:p>
            <a:pPr>
              <a:buFont typeface="+mj-lt"/>
              <a:buAutoNum type="arabicPeriod" startAt="2"/>
            </a:pPr>
            <a:r>
              <a:rPr lang="nl-NL" sz="1100" b="1" dirty="0"/>
              <a:t>Proceskwaliteit</a:t>
            </a:r>
            <a:r>
              <a:rPr lang="nl-NL" sz="1100" dirty="0"/>
              <a:t> – er is een opgaande lijn zichtbaar, die vraagt om te bestendigen:</a:t>
            </a:r>
          </a:p>
          <a:p>
            <a:pPr lvl="2">
              <a:buFont typeface="Arial" panose="020B0604020202020204" pitchFamily="34" charset="0"/>
              <a:buChar char="•"/>
            </a:pPr>
            <a:r>
              <a:rPr lang="nl-NL" sz="1100" dirty="0"/>
              <a:t>De positieve effecten van de bootsessie en ketenwerksessies nadien zijn duidelijk waarneembaar op het vlak van samenwerking binnen het programma en bereikte inhoudelijke resultaten.</a:t>
            </a:r>
          </a:p>
          <a:p>
            <a:pPr lvl="2">
              <a:buFont typeface="Arial" panose="020B0604020202020204" pitchFamily="34" charset="0"/>
              <a:buChar char="•"/>
            </a:pPr>
            <a:r>
              <a:rPr lang="nl-NL" sz="1100" dirty="0"/>
              <a:t>Dit blijkt uit snelle convergentie sinds januari op taaie onderwerpen die lang in het ongewisse zijn gebleven of waar geen overeenstemming over was: mutaties, bronhouderkoppelvlak, validaties en </a:t>
            </a:r>
            <a:r>
              <a:rPr lang="nl-NL" sz="1100" dirty="0" err="1"/>
              <a:t>GIO’s</a:t>
            </a:r>
            <a:r>
              <a:rPr lang="nl-NL" sz="1100" dirty="0"/>
              <a:t>.</a:t>
            </a:r>
          </a:p>
          <a:p>
            <a:pPr lvl="2">
              <a:buFont typeface="Arial" panose="020B0604020202020204" pitchFamily="34" charset="0"/>
              <a:buChar char="•"/>
            </a:pPr>
            <a:r>
              <a:rPr lang="nl-NL" sz="1100" dirty="0"/>
              <a:t>Met de ketenwerksessies is nu een werkvorm gevonden om ontwerpvraagstukken op een effectieve manier te slechten binnen de DSO-keten. Het intensiever betrekken van de veranderopgaven en leveranciers hierbij is zeer recent gestart.</a:t>
            </a:r>
          </a:p>
          <a:p>
            <a:pPr lvl="2">
              <a:buFont typeface="Arial" panose="020B0604020202020204" pitchFamily="34" charset="0"/>
              <a:buChar char="•"/>
            </a:pPr>
            <a:r>
              <a:rPr lang="nl-NL" sz="1100" dirty="0"/>
              <a:t>De last-minute wijziging (m.b.t. de verwijzing tussen </a:t>
            </a:r>
            <a:r>
              <a:rPr lang="nl-NL" sz="1100" dirty="0" err="1"/>
              <a:t>GIO’s</a:t>
            </a:r>
            <a:r>
              <a:rPr lang="nl-NL" sz="1100" dirty="0"/>
              <a:t> en het OW-deel) is inhoudelijk weliswaar om goede reden doorgevoerd, maar het beeld over het proces is daardoor onrustig, waardoor ook de acceptatie nog niet volledig is.</a:t>
            </a:r>
          </a:p>
          <a:p>
            <a:pPr lvl="2">
              <a:buFont typeface="Arial" panose="020B0604020202020204" pitchFamily="34" charset="0"/>
              <a:buChar char="•"/>
            </a:pPr>
            <a:endParaRPr lang="nl-NL" sz="1100" dirty="0"/>
          </a:p>
          <a:p>
            <a:pPr marL="0" indent="0"/>
            <a:r>
              <a:rPr lang="nl-NL" sz="1100" b="1" dirty="0">
                <a:solidFill>
                  <a:schemeClr val="tx1"/>
                </a:solidFill>
              </a:rPr>
              <a:t>3a. Bruikbaarheid - </a:t>
            </a:r>
            <a:r>
              <a:rPr lang="nl-NL" sz="1100" dirty="0">
                <a:solidFill>
                  <a:schemeClr val="tx1"/>
                </a:solidFill>
              </a:rPr>
              <a:t>kan met de standaard de regelgeving uitgedrukt worden:</a:t>
            </a:r>
            <a:endParaRPr lang="nl-NL" sz="1100" b="1" dirty="0">
              <a:solidFill>
                <a:schemeClr val="tx1"/>
              </a:solidFill>
            </a:endParaRPr>
          </a:p>
          <a:p>
            <a:pPr lvl="2">
              <a:buFont typeface="Arial" panose="020B0604020202020204" pitchFamily="34" charset="0"/>
              <a:buChar char="•"/>
            </a:pPr>
            <a:r>
              <a:rPr lang="nl-NL" sz="1100" dirty="0">
                <a:solidFill>
                  <a:schemeClr val="tx1"/>
                </a:solidFill>
              </a:rPr>
              <a:t>De meeste issues uit v0.98 lijken te zijn opgelost.</a:t>
            </a:r>
          </a:p>
          <a:p>
            <a:pPr lvl="2">
              <a:buFont typeface="Arial" panose="020B0604020202020204" pitchFamily="34" charset="0"/>
              <a:buChar char="•"/>
            </a:pPr>
            <a:r>
              <a:rPr lang="nl-NL" sz="1100" dirty="0">
                <a:solidFill>
                  <a:schemeClr val="tx1"/>
                </a:solidFill>
              </a:rPr>
              <a:t>Gebruikers die ervaringsdeskundigheid hebben met v0.98 zijn in het algemeen positief over de modelwijzigingen, die concrete problemen oplossen of in ieder geval hanteerbaarder maken. </a:t>
            </a:r>
          </a:p>
          <a:p>
            <a:pPr lvl="2">
              <a:buFont typeface="Arial" panose="020B0604020202020204" pitchFamily="34" charset="0"/>
              <a:buChar char="•"/>
            </a:pPr>
            <a:r>
              <a:rPr lang="nl-NL" sz="1100" dirty="0">
                <a:solidFill>
                  <a:schemeClr val="tx1"/>
                </a:solidFill>
              </a:rPr>
              <a:t>Er zijn geen aantoonbare gevallen gevonden, waarbij de regelgeving niet met de standaard uitgedrukt kan worden, rekening houdend met de (nieuwe) mogelijkheden die v1.0 biedt.</a:t>
            </a:r>
          </a:p>
          <a:p>
            <a:pPr lvl="2">
              <a:buFont typeface="Arial" panose="020B0604020202020204" pitchFamily="34" charset="0"/>
              <a:buChar char="•"/>
            </a:pPr>
            <a:r>
              <a:rPr lang="nl-NL" sz="1100" dirty="0">
                <a:solidFill>
                  <a:schemeClr val="tx1"/>
                </a:solidFill>
              </a:rPr>
              <a:t>Bij gebruikers bestaat echter wel de nodige onzekerheid of iets echt kan, doordat de feedbackloop lang is en de effecten qua raadpleegbaarheid van een door een gebruiker gekozen modellering (nog) niet zichtbaar is in de implementatie.</a:t>
            </a:r>
          </a:p>
          <a:p>
            <a:pPr lvl="2">
              <a:buFont typeface="Arial" panose="020B0604020202020204" pitchFamily="34" charset="0"/>
              <a:buChar char="•"/>
            </a:pPr>
            <a:endParaRPr lang="nl-NL" sz="1100" dirty="0">
              <a:solidFill>
                <a:schemeClr val="tx1"/>
              </a:solidFill>
            </a:endParaRPr>
          </a:p>
          <a:p>
            <a:pPr marL="0" indent="0"/>
            <a:endParaRPr lang="nl-NL" sz="1100" dirty="0">
              <a:solidFill>
                <a:schemeClr val="tx1"/>
              </a:solidFill>
            </a:endParaRPr>
          </a:p>
        </p:txBody>
      </p:sp>
      <p:sp>
        <p:nvSpPr>
          <p:cNvPr id="4" name="Tijdelijke aanduiding voor voettekst 3">
            <a:extLst>
              <a:ext uri="{FF2B5EF4-FFF2-40B4-BE49-F238E27FC236}">
                <a16:creationId xmlns:a16="http://schemas.microsoft.com/office/drawing/2014/main" id="{0368187F-7F40-4BAA-B4D5-E6ECD909889E}"/>
              </a:ext>
            </a:extLst>
          </p:cNvPr>
          <p:cNvSpPr>
            <a:spLocks noGrp="1"/>
          </p:cNvSpPr>
          <p:nvPr>
            <p:ph type="ftr" sz="quarter" idx="10"/>
          </p:nvPr>
        </p:nvSpPr>
        <p:spPr>
          <a:xfrm>
            <a:off x="381000" y="6475413"/>
            <a:ext cx="6324600" cy="230187"/>
          </a:xfrm>
        </p:spPr>
        <p:txBody>
          <a:bodyPr/>
          <a:lstStyle/>
          <a:p>
            <a:pPr>
              <a:defRPr/>
            </a:pPr>
            <a:r>
              <a:rPr lang="nl-NL" dirty="0"/>
              <a:t>Rapportage review STOP-TPOD 1.0</a:t>
            </a:r>
          </a:p>
        </p:txBody>
      </p:sp>
    </p:spTree>
    <p:extLst>
      <p:ext uri="{BB962C8B-B14F-4D97-AF65-F5344CB8AC3E}">
        <p14:creationId xmlns:p14="http://schemas.microsoft.com/office/powerpoint/2010/main" val="3712246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564847-CB6D-45EC-A1E4-B80F5CD10242}"/>
              </a:ext>
            </a:extLst>
          </p:cNvPr>
          <p:cNvSpPr>
            <a:spLocks noGrp="1"/>
          </p:cNvSpPr>
          <p:nvPr>
            <p:ph type="title"/>
          </p:nvPr>
        </p:nvSpPr>
        <p:spPr/>
        <p:txBody>
          <a:bodyPr/>
          <a:lstStyle/>
          <a:p>
            <a:r>
              <a:rPr lang="nl-NL" dirty="0"/>
              <a:t>Algemeen beeld t.a.v. kwaliteit standaard (3)</a:t>
            </a:r>
          </a:p>
        </p:txBody>
      </p:sp>
      <p:sp>
        <p:nvSpPr>
          <p:cNvPr id="3" name="Tijdelijke aanduiding voor inhoud 2">
            <a:extLst>
              <a:ext uri="{FF2B5EF4-FFF2-40B4-BE49-F238E27FC236}">
                <a16:creationId xmlns:a16="http://schemas.microsoft.com/office/drawing/2014/main" id="{31977054-D4D1-4B86-9434-BC81DC97B306}"/>
              </a:ext>
            </a:extLst>
          </p:cNvPr>
          <p:cNvSpPr>
            <a:spLocks noGrp="1"/>
          </p:cNvSpPr>
          <p:nvPr>
            <p:ph idx="1"/>
          </p:nvPr>
        </p:nvSpPr>
        <p:spPr>
          <a:xfrm>
            <a:off x="380999" y="1772816"/>
            <a:ext cx="8583489" cy="4414838"/>
          </a:xfrm>
        </p:spPr>
        <p:txBody>
          <a:bodyPr/>
          <a:lstStyle/>
          <a:p>
            <a:pPr marL="0" indent="0"/>
            <a:r>
              <a:rPr lang="nl-NL" sz="1100" b="1" dirty="0">
                <a:solidFill>
                  <a:schemeClr val="tx1"/>
                </a:solidFill>
              </a:rPr>
              <a:t>3b. Bruikbaarheid: </a:t>
            </a:r>
            <a:r>
              <a:rPr lang="nl-NL" sz="1100" dirty="0">
                <a:solidFill>
                  <a:schemeClr val="tx1"/>
                </a:solidFill>
              </a:rPr>
              <a:t>implementeerbaarheid voor DSO-LV:</a:t>
            </a:r>
            <a:endParaRPr lang="nl-NL" sz="1100" b="1" dirty="0">
              <a:solidFill>
                <a:schemeClr val="tx1"/>
              </a:solidFill>
            </a:endParaRPr>
          </a:p>
          <a:p>
            <a:pPr lvl="2">
              <a:buFont typeface="Arial" panose="020B0604020202020204" pitchFamily="34" charset="0"/>
              <a:buChar char="•"/>
            </a:pPr>
            <a:r>
              <a:rPr lang="nl-NL" sz="1100" dirty="0">
                <a:solidFill>
                  <a:schemeClr val="tx1"/>
                </a:solidFill>
              </a:rPr>
              <a:t>LVBB verwacht geen problemen met de implementatie van de standaard. In de eerste sprint van PI-14 is een eerste stuk implementatie van v1.0 in de LVBB uitgevoerd.</a:t>
            </a:r>
          </a:p>
          <a:p>
            <a:pPr lvl="2">
              <a:buFont typeface="Arial" panose="020B0604020202020204" pitchFamily="34" charset="0"/>
              <a:buChar char="•"/>
            </a:pPr>
            <a:r>
              <a:rPr lang="nl-NL" sz="1100" dirty="0">
                <a:solidFill>
                  <a:schemeClr val="tx1"/>
                </a:solidFill>
              </a:rPr>
              <a:t>De eerste indruk vanuit OZON is positief.</a:t>
            </a:r>
          </a:p>
          <a:p>
            <a:pPr lvl="2">
              <a:buFont typeface="Arial" panose="020B0604020202020204" pitchFamily="34" charset="0"/>
              <a:buChar char="•"/>
            </a:pPr>
            <a:r>
              <a:rPr lang="nl-NL" sz="1100" dirty="0">
                <a:solidFill>
                  <a:schemeClr val="tx1"/>
                </a:solidFill>
              </a:rPr>
              <a:t>De Viewer is gematigd optimistisch, verwacht dat OZON API vrij stabiel blijft. Moet blijken uit impactanalyse.</a:t>
            </a:r>
          </a:p>
          <a:p>
            <a:pPr lvl="2">
              <a:buFont typeface="Arial" panose="020B0604020202020204" pitchFamily="34" charset="0"/>
              <a:buChar char="•"/>
            </a:pPr>
            <a:r>
              <a:rPr lang="nl-NL" sz="1100" dirty="0">
                <a:solidFill>
                  <a:schemeClr val="tx1"/>
                </a:solidFill>
              </a:rPr>
              <a:t>Toepasbare regels is in overleg met OZON over de te verwachten aanpassingen in de API t.g.v. versie 1.0</a:t>
            </a:r>
          </a:p>
          <a:p>
            <a:pPr lvl="2">
              <a:buFont typeface="Arial" panose="020B0604020202020204" pitchFamily="34" charset="0"/>
              <a:buChar char="•"/>
            </a:pPr>
            <a:r>
              <a:rPr lang="nl-NL" sz="1100" dirty="0">
                <a:solidFill>
                  <a:schemeClr val="tx1"/>
                </a:solidFill>
              </a:rPr>
              <a:t>De volledige implementatie van v0.98 paste niet volledig in 1 PI. Dit is vooral merkbaar achteraan de keten.</a:t>
            </a:r>
          </a:p>
          <a:p>
            <a:pPr marL="0" indent="0"/>
            <a:endParaRPr lang="nl-NL" sz="1100" b="1" dirty="0">
              <a:solidFill>
                <a:schemeClr val="tx1"/>
              </a:solidFill>
            </a:endParaRPr>
          </a:p>
          <a:p>
            <a:pPr marL="0" indent="0"/>
            <a:r>
              <a:rPr lang="nl-NL" sz="1100" b="1" dirty="0">
                <a:solidFill>
                  <a:schemeClr val="tx1"/>
                </a:solidFill>
              </a:rPr>
              <a:t>3c. Bruikbaarheid</a:t>
            </a:r>
            <a:r>
              <a:rPr lang="nl-NL" sz="1100" dirty="0">
                <a:solidFill>
                  <a:schemeClr val="tx1"/>
                </a:solidFill>
              </a:rPr>
              <a:t> / implementeerbaarheid voor leveranciers:</a:t>
            </a:r>
            <a:endParaRPr lang="nl-NL" sz="1100" b="1" dirty="0">
              <a:solidFill>
                <a:schemeClr val="tx1"/>
              </a:solidFill>
            </a:endParaRPr>
          </a:p>
          <a:p>
            <a:pPr lvl="2">
              <a:buFont typeface="Arial" panose="020B0604020202020204" pitchFamily="34" charset="0"/>
              <a:buChar char="•"/>
            </a:pPr>
            <a:r>
              <a:rPr lang="nl-NL" sz="1100" dirty="0">
                <a:solidFill>
                  <a:schemeClr val="tx1"/>
                </a:solidFill>
              </a:rPr>
              <a:t>Versie v0.98 bleek redelijk snel implementeerbaar voor de meeste leveranciers.</a:t>
            </a:r>
          </a:p>
          <a:p>
            <a:pPr lvl="2">
              <a:buFont typeface="Arial" panose="020B0604020202020204" pitchFamily="34" charset="0"/>
              <a:buChar char="•"/>
            </a:pPr>
            <a:r>
              <a:rPr lang="nl-NL" sz="1100" dirty="0">
                <a:solidFill>
                  <a:schemeClr val="tx1"/>
                </a:solidFill>
              </a:rPr>
              <a:t>Op vrijwel alle punten van de groslijst zorgenpunten van leveranciers is substantiële voortgang geboekt sinds v0.98, dan wel zijn punten inmiddels afgedaan of helder geworden.</a:t>
            </a:r>
          </a:p>
          <a:p>
            <a:pPr lvl="2">
              <a:buFont typeface="Arial" panose="020B0604020202020204" pitchFamily="34" charset="0"/>
              <a:buChar char="•"/>
            </a:pPr>
            <a:r>
              <a:rPr lang="nl-NL" sz="1100" dirty="0">
                <a:solidFill>
                  <a:schemeClr val="tx1"/>
                </a:solidFill>
              </a:rPr>
              <a:t>Leveranciers hebben nu vooral behoefte aan functionele en conceptuele stabiliteit van de standaard, zodat er een stabiel doel is om (verder) op te gaan ontwikkelen. Echter wel met de mogelijkheid om nog foutherstel te doen en te finetunen in ontwerpkeuzes.</a:t>
            </a:r>
          </a:p>
          <a:p>
            <a:pPr lvl="2">
              <a:buFont typeface="Arial" panose="020B0604020202020204" pitchFamily="34" charset="0"/>
              <a:buChar char="•"/>
            </a:pPr>
            <a:r>
              <a:rPr lang="nl-NL" sz="1100" dirty="0">
                <a:solidFill>
                  <a:schemeClr val="tx1"/>
                </a:solidFill>
              </a:rPr>
              <a:t>De grote interpretatieruimte in de standaard, maakt het lastig en kennisintensief om de standaard goed toe te passen. Provincies hebben een modelleringsrichtlijn opgesteld om vrijheidsgraden in te perken en uniformiteit te vergroten. Waterschappen hebben een methodiek uitgewerkt, waarmee de regels op een doelgerichte wijze en op basis van risico's kunnen worden opgesteld en beheerd, ter ondersteuning van de transitie naar de Ow.</a:t>
            </a:r>
          </a:p>
          <a:p>
            <a:pPr lvl="2">
              <a:buFont typeface="Arial" panose="020B0604020202020204" pitchFamily="34" charset="0"/>
              <a:buChar char="•"/>
            </a:pPr>
            <a:r>
              <a:rPr lang="nl-NL" sz="1100" dirty="0">
                <a:solidFill>
                  <a:schemeClr val="tx1"/>
                </a:solidFill>
              </a:rPr>
              <a:t>De aanvullingen en wijzigingen in v1.0 worden over het algemeen onderschreven als een verbetering. Op specifieke punten lopen de opvattingen echter uiteen, met name op bepaalde OP concepten en de samenhang daarvan met de Ow-kant is men kritisch.</a:t>
            </a:r>
          </a:p>
          <a:p>
            <a:pPr lvl="2">
              <a:buFont typeface="Arial" panose="020B0604020202020204" pitchFamily="34" charset="0"/>
              <a:buChar char="•"/>
            </a:pPr>
            <a:r>
              <a:rPr lang="nl-NL" sz="1100" dirty="0">
                <a:solidFill>
                  <a:schemeClr val="tx1"/>
                </a:solidFill>
              </a:rPr>
              <a:t>Er wordt verbetering gezien in de STOP documentatie t.o.v. eerdere versies. Documentatie die het geheel in samenhang goed beschrijft, wordt gemist.</a:t>
            </a:r>
          </a:p>
          <a:p>
            <a:pPr marL="0" indent="0"/>
            <a:endParaRPr lang="nl-NL" sz="1100" dirty="0">
              <a:solidFill>
                <a:schemeClr val="tx1"/>
              </a:solidFill>
            </a:endParaRPr>
          </a:p>
          <a:p>
            <a:pPr>
              <a:buFont typeface="+mj-lt"/>
              <a:buAutoNum type="arabicPeriod"/>
            </a:pPr>
            <a:endParaRPr lang="nl-NL" sz="1100" dirty="0">
              <a:solidFill>
                <a:schemeClr val="tx1"/>
              </a:solidFill>
            </a:endParaRPr>
          </a:p>
          <a:p>
            <a:pPr marL="0" indent="0"/>
            <a:endParaRPr lang="nl-NL" sz="1100" dirty="0">
              <a:solidFill>
                <a:schemeClr val="tx1"/>
              </a:solidFill>
            </a:endParaRPr>
          </a:p>
        </p:txBody>
      </p:sp>
      <p:sp>
        <p:nvSpPr>
          <p:cNvPr id="4" name="Tijdelijke aanduiding voor voettekst 3">
            <a:extLst>
              <a:ext uri="{FF2B5EF4-FFF2-40B4-BE49-F238E27FC236}">
                <a16:creationId xmlns:a16="http://schemas.microsoft.com/office/drawing/2014/main" id="{F0D1B679-DFCD-4589-93E0-AEED988B768F}"/>
              </a:ext>
            </a:extLst>
          </p:cNvPr>
          <p:cNvSpPr>
            <a:spLocks noGrp="1"/>
          </p:cNvSpPr>
          <p:nvPr>
            <p:ph type="ftr" sz="quarter" idx="10"/>
          </p:nvPr>
        </p:nvSpPr>
        <p:spPr>
          <a:xfrm>
            <a:off x="381000" y="6475413"/>
            <a:ext cx="6324600" cy="230187"/>
          </a:xfrm>
        </p:spPr>
        <p:txBody>
          <a:bodyPr/>
          <a:lstStyle/>
          <a:p>
            <a:pPr>
              <a:defRPr/>
            </a:pPr>
            <a:r>
              <a:rPr lang="nl-NL" dirty="0"/>
              <a:t>Rapportage review STOP-TPOD 1.0</a:t>
            </a:r>
          </a:p>
        </p:txBody>
      </p:sp>
    </p:spTree>
    <p:extLst>
      <p:ext uri="{BB962C8B-B14F-4D97-AF65-F5344CB8AC3E}">
        <p14:creationId xmlns:p14="http://schemas.microsoft.com/office/powerpoint/2010/main" val="29131315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4BBE720-83F3-4A16-BFF7-779BF943CC5B}"/>
              </a:ext>
            </a:extLst>
          </p:cNvPr>
          <p:cNvSpPr>
            <a:spLocks noGrp="1"/>
          </p:cNvSpPr>
          <p:nvPr>
            <p:ph type="title"/>
          </p:nvPr>
        </p:nvSpPr>
        <p:spPr/>
        <p:txBody>
          <a:bodyPr/>
          <a:lstStyle/>
          <a:p>
            <a:r>
              <a:rPr lang="nl-NL" dirty="0"/>
              <a:t>Algemeen beeld t.a.v. kwaliteit standaard (4)</a:t>
            </a:r>
          </a:p>
        </p:txBody>
      </p:sp>
      <p:sp>
        <p:nvSpPr>
          <p:cNvPr id="3" name="Tijdelijke aanduiding voor inhoud 2">
            <a:extLst>
              <a:ext uri="{FF2B5EF4-FFF2-40B4-BE49-F238E27FC236}">
                <a16:creationId xmlns:a16="http://schemas.microsoft.com/office/drawing/2014/main" id="{06E25859-F868-4D4E-83EB-9A7E0912A011}"/>
              </a:ext>
            </a:extLst>
          </p:cNvPr>
          <p:cNvSpPr>
            <a:spLocks noGrp="1"/>
          </p:cNvSpPr>
          <p:nvPr>
            <p:ph idx="1"/>
          </p:nvPr>
        </p:nvSpPr>
        <p:spPr>
          <a:xfrm>
            <a:off x="381000" y="1772816"/>
            <a:ext cx="8439472" cy="4414838"/>
          </a:xfrm>
        </p:spPr>
        <p:txBody>
          <a:bodyPr/>
          <a:lstStyle/>
          <a:p>
            <a:pPr marL="0" indent="0"/>
            <a:r>
              <a:rPr lang="nl-NL" sz="1100" b="1" dirty="0">
                <a:solidFill>
                  <a:schemeClr val="tx1"/>
                </a:solidFill>
              </a:rPr>
              <a:t>4. Begrijpelijkheid: </a:t>
            </a:r>
            <a:r>
              <a:rPr lang="nl-NL" sz="1100" i="1" dirty="0">
                <a:solidFill>
                  <a:schemeClr val="tx1"/>
                </a:solidFill>
              </a:rPr>
              <a:t>kunnen gebruikers de standaard goed toepassen?</a:t>
            </a:r>
            <a:endParaRPr lang="nl-NL" sz="1100" b="1" i="1" dirty="0">
              <a:solidFill>
                <a:schemeClr val="tx1"/>
              </a:solidFill>
            </a:endParaRPr>
          </a:p>
          <a:p>
            <a:pPr lvl="2">
              <a:buFont typeface="Arial" panose="020B0604020202020204" pitchFamily="34" charset="0"/>
              <a:buChar char="•"/>
            </a:pPr>
            <a:r>
              <a:rPr lang="nl-NL" sz="1100" dirty="0">
                <a:solidFill>
                  <a:schemeClr val="tx1"/>
                </a:solidFill>
              </a:rPr>
              <a:t>De standaard is voor gebruikers van de standaard (zowel binnen DSO, als bij leveranciers als bij bevoegd gezagen) door zijn omvang, samenhang tussen onderdelen en verschil in modelleringstradities en semantiek, ook voor goed ingewijden moeilijk goed te doorzien en te doorleven. </a:t>
            </a:r>
          </a:p>
          <a:p>
            <a:pPr lvl="2">
              <a:buFont typeface="Arial" panose="020B0604020202020204" pitchFamily="34" charset="0"/>
              <a:buChar char="•"/>
            </a:pPr>
            <a:r>
              <a:rPr lang="nl-NL" sz="1100" dirty="0">
                <a:solidFill>
                  <a:schemeClr val="tx1"/>
                </a:solidFill>
              </a:rPr>
              <a:t>Juist dit stelt daarom hoge eisen aan de (communicatie- en ondersteunings-) middelen om de standaard ook begrijpelijk te maken voor een bredere groep. Een positieve ontwikkeling is het ontstaan en volwassener worden van de </a:t>
            </a:r>
            <a:r>
              <a:rPr lang="nl-NL" sz="1100" dirty="0" err="1">
                <a:solidFill>
                  <a:schemeClr val="tx1"/>
                </a:solidFill>
              </a:rPr>
              <a:t>snelstartgidsen</a:t>
            </a:r>
            <a:r>
              <a:rPr lang="nl-NL" sz="1100" dirty="0">
                <a:solidFill>
                  <a:schemeClr val="tx1"/>
                </a:solidFill>
              </a:rPr>
              <a:t> (KOOP) en wegwijzers (Geonovum), naast de toepassingsprofielen. Ten opzichte van de omvang van de meer technische documentatie, is dit echter nog dun.</a:t>
            </a:r>
          </a:p>
          <a:p>
            <a:pPr lvl="2">
              <a:buFont typeface="Arial" panose="020B0604020202020204" pitchFamily="34" charset="0"/>
              <a:buChar char="•"/>
            </a:pPr>
            <a:r>
              <a:rPr lang="nl-NL" sz="1100" dirty="0">
                <a:solidFill>
                  <a:schemeClr val="tx1"/>
                </a:solidFill>
              </a:rPr>
              <a:t>De documentatie van zowel KOOP als </a:t>
            </a:r>
            <a:r>
              <a:rPr lang="nl-NL" sz="1100" dirty="0" err="1">
                <a:solidFill>
                  <a:schemeClr val="tx1"/>
                </a:solidFill>
              </a:rPr>
              <a:t>Geonovum</a:t>
            </a:r>
            <a:r>
              <a:rPr lang="nl-NL" sz="1100" dirty="0">
                <a:solidFill>
                  <a:schemeClr val="tx1"/>
                </a:solidFill>
              </a:rPr>
              <a:t> is toegankelijker en veel volwassener geworden sinds v0.97.</a:t>
            </a:r>
          </a:p>
          <a:p>
            <a:pPr lvl="2">
              <a:buFont typeface="Arial" panose="020B0604020202020204" pitchFamily="34" charset="0"/>
              <a:buChar char="•"/>
            </a:pPr>
            <a:r>
              <a:rPr lang="nl-NL" sz="1100" dirty="0">
                <a:solidFill>
                  <a:schemeClr val="tx1"/>
                </a:solidFill>
              </a:rPr>
              <a:t>Bij gebruikers wordt een grote behoefte gesignaleerd aan beschreven ‘best </a:t>
            </a:r>
            <a:r>
              <a:rPr lang="nl-NL" sz="1100" dirty="0" err="1">
                <a:solidFill>
                  <a:schemeClr val="tx1"/>
                </a:solidFill>
              </a:rPr>
              <a:t>practices</a:t>
            </a:r>
            <a:r>
              <a:rPr lang="nl-NL" sz="1100" dirty="0">
                <a:solidFill>
                  <a:schemeClr val="tx1"/>
                </a:solidFill>
              </a:rPr>
              <a:t>’ met duidelijke voorbeelden. Provincies en waterschappen hebben daar zelf al invulling aan gegevens door modelleringsrichtlijn respectievelijk </a:t>
            </a:r>
            <a:r>
              <a:rPr lang="nl-NL" sz="1100" dirty="0" smtClean="0">
                <a:solidFill>
                  <a:schemeClr val="tx1"/>
                </a:solidFill>
              </a:rPr>
              <a:t>TROWA*. </a:t>
            </a:r>
            <a:r>
              <a:rPr lang="nl-NL" sz="1100" dirty="0">
                <a:solidFill>
                  <a:schemeClr val="tx1"/>
                </a:solidFill>
              </a:rPr>
              <a:t>Ook de werkplaats omgevingsplan Amsterdam gaat hier een bijdrage aan leveren.</a:t>
            </a:r>
            <a:endParaRPr lang="nl-NL" sz="1100" dirty="0"/>
          </a:p>
          <a:p>
            <a:pPr lvl="2">
              <a:buFont typeface="Arial" panose="020B0604020202020204" pitchFamily="34" charset="0"/>
              <a:buChar char="•"/>
            </a:pPr>
            <a:r>
              <a:rPr lang="nl-NL" sz="1100" dirty="0">
                <a:solidFill>
                  <a:schemeClr val="tx1"/>
                </a:solidFill>
              </a:rPr>
              <a:t>De (conceptuele) informatiemodellen aan de OW-kant (CIM-OW resp. IMOW) hebben het begrip en eenduidige interpretatie van de standaard verhoogd. Aan de OP-kant bestaat er wel het informatiemodel IMOP, maar geen equivalent van CIM-OW, wat het begrip over het OP-deel bemoeilijkt.</a:t>
            </a:r>
          </a:p>
          <a:p>
            <a:pPr lvl="2">
              <a:buFont typeface="Arial" panose="020B0604020202020204" pitchFamily="34" charset="0"/>
              <a:buChar char="•"/>
            </a:pPr>
            <a:r>
              <a:rPr lang="nl-NL" sz="1100" dirty="0">
                <a:solidFill>
                  <a:schemeClr val="tx1"/>
                </a:solidFill>
              </a:rPr>
              <a:t>Daarnaast is weinig documentatie die de samenhang tussen het OP- en OW-deel helder en toegankelijk weergeeft. Het hierboven genoemde verschil in wijze van documenteren versterkt dit. Dit maakt het (verder) uitwerken en doorgronden van een onderwerp als muteren of synchroniseren lastiger dan nodig.</a:t>
            </a:r>
          </a:p>
          <a:p>
            <a:pPr lvl="2">
              <a:buFont typeface="Arial" panose="020B0604020202020204" pitchFamily="34" charset="0"/>
              <a:buChar char="•"/>
            </a:pPr>
            <a:r>
              <a:rPr lang="nl-NL" sz="1100" dirty="0">
                <a:solidFill>
                  <a:schemeClr val="tx1"/>
                </a:solidFill>
              </a:rPr>
              <a:t>De gebruikte benamingen voor enkele informatiekundige concepten (m.n. genoemd: Doel, Divisie, Locatie) zijn sterk contextgebonden. Dit zorgt regelmatig voor begrips- en communicatieproblemen.</a:t>
            </a:r>
          </a:p>
          <a:p>
            <a:pPr lvl="2">
              <a:buFont typeface="Arial" panose="020B0604020202020204" pitchFamily="34" charset="0"/>
              <a:buChar char="•"/>
            </a:pPr>
            <a:r>
              <a:rPr lang="nl-NL" sz="1100" dirty="0">
                <a:solidFill>
                  <a:schemeClr val="tx1"/>
                </a:solidFill>
              </a:rPr>
              <a:t>Voorbeeldbestanden vanuit de werkpraktijk van bevoegd gezagen kunnen erg behulpzaam zijn. De voorbeeldbestanden die meekwamen met v0.98 zijn vooral technisch gericht en bevatten (validatie)fouten. Voor v1.0 is er vooralsnog 1 voorbeeldbestand opgeleverd.</a:t>
            </a:r>
          </a:p>
        </p:txBody>
      </p:sp>
      <p:sp>
        <p:nvSpPr>
          <p:cNvPr id="6" name="Tijdelijke aanduiding voor voettekst 3">
            <a:extLst>
              <a:ext uri="{FF2B5EF4-FFF2-40B4-BE49-F238E27FC236}">
                <a16:creationId xmlns:a16="http://schemas.microsoft.com/office/drawing/2014/main" id="{31ADCFC4-33CC-457F-A647-8BB228825182}"/>
              </a:ext>
            </a:extLst>
          </p:cNvPr>
          <p:cNvSpPr>
            <a:spLocks noGrp="1"/>
          </p:cNvSpPr>
          <p:nvPr>
            <p:ph type="ftr" sz="quarter" idx="10"/>
          </p:nvPr>
        </p:nvSpPr>
        <p:spPr>
          <a:xfrm>
            <a:off x="395536" y="6475413"/>
            <a:ext cx="6324600" cy="230187"/>
          </a:xfrm>
        </p:spPr>
        <p:txBody>
          <a:bodyPr/>
          <a:lstStyle/>
          <a:p>
            <a:pPr>
              <a:defRPr/>
            </a:pPr>
            <a:r>
              <a:rPr lang="nl-NL" dirty="0"/>
              <a:t>Rapportage review STOP-TPOD </a:t>
            </a:r>
            <a:r>
              <a:rPr lang="nl-NL" dirty="0" smtClean="0"/>
              <a:t>1.0</a:t>
            </a:r>
          </a:p>
          <a:p>
            <a:pPr>
              <a:defRPr/>
            </a:pPr>
            <a:r>
              <a:rPr lang="nl-NL" dirty="0" smtClean="0"/>
              <a:t>* Transitie ondersteuning waterschappen</a:t>
            </a:r>
            <a:endParaRPr lang="nl-NL" dirty="0"/>
          </a:p>
        </p:txBody>
      </p:sp>
    </p:spTree>
    <p:extLst>
      <p:ext uri="{BB962C8B-B14F-4D97-AF65-F5344CB8AC3E}">
        <p14:creationId xmlns:p14="http://schemas.microsoft.com/office/powerpoint/2010/main" val="20227355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564847-CB6D-45EC-A1E4-B80F5CD10242}"/>
              </a:ext>
            </a:extLst>
          </p:cNvPr>
          <p:cNvSpPr>
            <a:spLocks noGrp="1"/>
          </p:cNvSpPr>
          <p:nvPr>
            <p:ph type="title"/>
          </p:nvPr>
        </p:nvSpPr>
        <p:spPr/>
        <p:txBody>
          <a:bodyPr/>
          <a:lstStyle/>
          <a:p>
            <a:r>
              <a:rPr lang="nl-NL" dirty="0"/>
              <a:t>Algemeen beeld t.a.v. kwaliteit standaard (5)</a:t>
            </a:r>
          </a:p>
        </p:txBody>
      </p:sp>
      <p:sp>
        <p:nvSpPr>
          <p:cNvPr id="3" name="Tijdelijke aanduiding voor inhoud 2">
            <a:extLst>
              <a:ext uri="{FF2B5EF4-FFF2-40B4-BE49-F238E27FC236}">
                <a16:creationId xmlns:a16="http://schemas.microsoft.com/office/drawing/2014/main" id="{31977054-D4D1-4B86-9434-BC81DC97B306}"/>
              </a:ext>
            </a:extLst>
          </p:cNvPr>
          <p:cNvSpPr>
            <a:spLocks noGrp="1"/>
          </p:cNvSpPr>
          <p:nvPr>
            <p:ph idx="1"/>
          </p:nvPr>
        </p:nvSpPr>
        <p:spPr>
          <a:xfrm>
            <a:off x="381000" y="1799682"/>
            <a:ext cx="7647384" cy="4414838"/>
          </a:xfrm>
        </p:spPr>
        <p:txBody>
          <a:bodyPr/>
          <a:lstStyle/>
          <a:p>
            <a:pPr marL="0" indent="0"/>
            <a:r>
              <a:rPr lang="nl-NL" sz="1100" b="1" dirty="0">
                <a:solidFill>
                  <a:schemeClr val="tx1"/>
                </a:solidFill>
              </a:rPr>
              <a:t>5. Beheerbaarheid: </a:t>
            </a:r>
            <a:r>
              <a:rPr lang="nl-NL" sz="1100" i="1" dirty="0"/>
              <a:t>kan de standaard beheerd worden en is er flexibiliteit voor aanpassingen?</a:t>
            </a:r>
          </a:p>
          <a:p>
            <a:pPr lvl="2">
              <a:buFont typeface="Arial" panose="020B0604020202020204" pitchFamily="34" charset="0"/>
              <a:buChar char="•"/>
            </a:pPr>
            <a:r>
              <a:rPr lang="nl-NL" sz="1100" dirty="0">
                <a:solidFill>
                  <a:schemeClr val="tx1"/>
                </a:solidFill>
              </a:rPr>
              <a:t>Door KOOP en Geonovum wordt inmiddels gewerkt aan het inrichten van het beheer van de standaarden.</a:t>
            </a:r>
          </a:p>
          <a:p>
            <a:pPr lvl="2">
              <a:buFont typeface="Arial" panose="020B0604020202020204" pitchFamily="34" charset="0"/>
              <a:buChar char="•"/>
            </a:pPr>
            <a:r>
              <a:rPr lang="nl-NL" sz="1100" dirty="0">
                <a:solidFill>
                  <a:schemeClr val="tx1"/>
                </a:solidFill>
              </a:rPr>
              <a:t>Er is een eerste aanzet voor een wijzigingsproces ‘light’ ontwikkeld door </a:t>
            </a:r>
            <a:r>
              <a:rPr lang="nl-NL" sz="1100" dirty="0" err="1">
                <a:solidFill>
                  <a:schemeClr val="tx1"/>
                </a:solidFill>
              </a:rPr>
              <a:t>Geonovum</a:t>
            </a:r>
            <a:r>
              <a:rPr lang="nl-NL" sz="1100" dirty="0">
                <a:solidFill>
                  <a:schemeClr val="tx1"/>
                </a:solidFill>
              </a:rPr>
              <a:t> en TBO</a:t>
            </a:r>
          </a:p>
          <a:p>
            <a:pPr lvl="2">
              <a:buFont typeface="Arial" panose="020B0604020202020204" pitchFamily="34" charset="0"/>
              <a:buChar char="•"/>
            </a:pPr>
            <a:r>
              <a:rPr lang="nl-NL" sz="1100" dirty="0">
                <a:solidFill>
                  <a:schemeClr val="tx1"/>
                </a:solidFill>
              </a:rPr>
              <a:t>In aanleg is de standaard zelf flexibel, echter de implementatie in keten is weerbarstig en kost de nodige doorlooptijd, waardoor het tot nu nog niet lukt de standaard kortcyclisch te implementeren, te beproeven en bij te stellen.</a:t>
            </a:r>
          </a:p>
          <a:p>
            <a:pPr marL="0" indent="0"/>
            <a:endParaRPr lang="nl-NL" sz="1100" dirty="0">
              <a:solidFill>
                <a:schemeClr val="tx1"/>
              </a:solidFill>
            </a:endParaRPr>
          </a:p>
          <a:p>
            <a:pPr>
              <a:buFont typeface="+mj-lt"/>
              <a:buAutoNum type="arabicPeriod"/>
            </a:pPr>
            <a:endParaRPr lang="nl-NL" sz="1100" dirty="0">
              <a:solidFill>
                <a:schemeClr val="tx1"/>
              </a:solidFill>
            </a:endParaRPr>
          </a:p>
          <a:p>
            <a:pPr marL="0" indent="0"/>
            <a:endParaRPr lang="nl-NL" sz="1100" dirty="0">
              <a:solidFill>
                <a:schemeClr val="tx1"/>
              </a:solidFill>
            </a:endParaRPr>
          </a:p>
        </p:txBody>
      </p:sp>
      <p:sp>
        <p:nvSpPr>
          <p:cNvPr id="4" name="Tekstvak 3"/>
          <p:cNvSpPr txBox="1"/>
          <p:nvPr/>
        </p:nvSpPr>
        <p:spPr>
          <a:xfrm>
            <a:off x="559048" y="3994897"/>
            <a:ext cx="7291288" cy="2123658"/>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nl-NL" sz="1200" b="0" i="0" u="none" strike="noStrike" kern="1200" cap="none" spc="0" normalizeH="0" baseline="0" noProof="0" dirty="0">
                <a:ln>
                  <a:noFill/>
                </a:ln>
                <a:solidFill>
                  <a:prstClr val="white"/>
                </a:solidFill>
                <a:effectLst/>
                <a:uLnTx/>
                <a:uFillTx/>
                <a:latin typeface="Verdana"/>
                <a:ea typeface="+mn-ea"/>
                <a:cs typeface="Arial"/>
              </a:rPr>
              <a:t>Deelconclusies m.b.t. kwaliteit:</a:t>
            </a:r>
          </a:p>
          <a:p>
            <a:pPr marL="342900" marR="0" lvl="0" indent="-342900" algn="l" defTabSz="914400" rtl="0" eaLnBrk="1" fontAlgn="base" latinLnBrk="0" hangingPunct="1">
              <a:lnSpc>
                <a:spcPct val="100000"/>
              </a:lnSpc>
              <a:spcBef>
                <a:spcPct val="0"/>
              </a:spcBef>
              <a:spcAft>
                <a:spcPct val="0"/>
              </a:spcAft>
              <a:buClrTx/>
              <a:buSzTx/>
              <a:buFontTx/>
              <a:buChar char="-"/>
              <a:tabLst/>
              <a:defRPr/>
            </a:pPr>
            <a:r>
              <a:rPr kumimoji="0" lang="nl-NL" sz="1200" b="0" i="0" u="none" strike="noStrike" kern="1200" cap="none" spc="0" normalizeH="0" baseline="0" noProof="0" dirty="0">
                <a:ln>
                  <a:noFill/>
                </a:ln>
                <a:solidFill>
                  <a:prstClr val="white"/>
                </a:solidFill>
                <a:effectLst/>
                <a:uLnTx/>
                <a:uFillTx/>
                <a:latin typeface="Verdana"/>
                <a:ea typeface="+mn-ea"/>
                <a:cs typeface="Arial"/>
              </a:rPr>
              <a:t>Er is al veel zekerheid ingebouwd. </a:t>
            </a:r>
          </a:p>
          <a:p>
            <a:pPr marL="342900" marR="0" lvl="0" indent="-342900" algn="l" defTabSz="914400" rtl="0" eaLnBrk="1" fontAlgn="base" latinLnBrk="0" hangingPunct="1">
              <a:lnSpc>
                <a:spcPct val="100000"/>
              </a:lnSpc>
              <a:spcBef>
                <a:spcPct val="0"/>
              </a:spcBef>
              <a:spcAft>
                <a:spcPct val="0"/>
              </a:spcAft>
              <a:buClrTx/>
              <a:buSzTx/>
              <a:buFontTx/>
              <a:buChar char="-"/>
              <a:tabLst/>
              <a:defRPr/>
            </a:pPr>
            <a:r>
              <a:rPr kumimoji="0" lang="nl-NL" sz="1200" b="0" i="0" u="none" strike="noStrike" kern="1200" cap="none" spc="0" normalizeH="0" baseline="0" noProof="0" dirty="0">
                <a:ln>
                  <a:noFill/>
                </a:ln>
                <a:solidFill>
                  <a:prstClr val="white"/>
                </a:solidFill>
                <a:effectLst/>
                <a:uLnTx/>
                <a:uFillTx/>
                <a:latin typeface="Verdana"/>
                <a:ea typeface="+mn-ea"/>
                <a:cs typeface="Arial"/>
              </a:rPr>
              <a:t>De standaard is inhoudelijk snel geconvergeerd op nog </a:t>
            </a:r>
            <a:r>
              <a:rPr kumimoji="0" lang="nl-NL" sz="1200" b="0" i="0" u="none" strike="noStrike" kern="1200" cap="none" spc="0" normalizeH="0" baseline="0" noProof="0" dirty="0" smtClean="0">
                <a:ln>
                  <a:noFill/>
                </a:ln>
                <a:solidFill>
                  <a:prstClr val="white"/>
                </a:solidFill>
                <a:effectLst/>
                <a:uLnTx/>
                <a:uFillTx/>
                <a:latin typeface="Verdana"/>
                <a:ea typeface="+mn-ea"/>
                <a:cs typeface="Arial"/>
              </a:rPr>
              <a:t>open staande </a:t>
            </a:r>
            <a:r>
              <a:rPr kumimoji="0" lang="nl-NL" sz="1200" b="0" i="0" u="none" strike="noStrike" kern="1200" cap="none" spc="0" normalizeH="0" baseline="0" noProof="0" dirty="0">
                <a:ln>
                  <a:noFill/>
                </a:ln>
                <a:solidFill>
                  <a:prstClr val="white"/>
                </a:solidFill>
                <a:effectLst/>
                <a:uLnTx/>
                <a:uFillTx/>
                <a:latin typeface="Verdana"/>
                <a:ea typeface="+mn-ea"/>
                <a:cs typeface="Arial"/>
              </a:rPr>
              <a:t>onderwerpen ten</a:t>
            </a:r>
            <a:r>
              <a:rPr kumimoji="0" lang="nl-NL" sz="1200" b="0" i="0" u="none" strike="noStrike" kern="1200" cap="none" spc="0" normalizeH="0" noProof="0" dirty="0">
                <a:ln>
                  <a:noFill/>
                </a:ln>
                <a:solidFill>
                  <a:prstClr val="white"/>
                </a:solidFill>
                <a:effectLst/>
                <a:uLnTx/>
                <a:uFillTx/>
                <a:latin typeface="Verdana"/>
                <a:ea typeface="+mn-ea"/>
                <a:cs typeface="Arial"/>
              </a:rPr>
              <a:t> tijde vaststelling v098</a:t>
            </a:r>
            <a:endParaRPr kumimoji="0" lang="nl-NL" sz="1200" b="0" i="0" u="none" strike="noStrike" kern="1200" cap="none" spc="0" normalizeH="0" baseline="0" noProof="0" dirty="0">
              <a:ln>
                <a:noFill/>
              </a:ln>
              <a:solidFill>
                <a:prstClr val="white"/>
              </a:solidFill>
              <a:effectLst/>
              <a:uLnTx/>
              <a:uFillTx/>
              <a:latin typeface="Verdana"/>
              <a:ea typeface="+mn-ea"/>
              <a:cs typeface="Arial"/>
            </a:endParaRPr>
          </a:p>
          <a:p>
            <a:pPr marL="342900" marR="0" lvl="0" indent="-342900" algn="l" defTabSz="914400" rtl="0" eaLnBrk="1" fontAlgn="base" latinLnBrk="0" hangingPunct="1">
              <a:lnSpc>
                <a:spcPct val="100000"/>
              </a:lnSpc>
              <a:spcBef>
                <a:spcPct val="0"/>
              </a:spcBef>
              <a:spcAft>
                <a:spcPct val="0"/>
              </a:spcAft>
              <a:buClrTx/>
              <a:buSzTx/>
              <a:buFontTx/>
              <a:buChar char="-"/>
              <a:tabLst/>
              <a:defRPr/>
            </a:pPr>
            <a:r>
              <a:rPr kumimoji="0" lang="nl-NL" sz="1200" b="0" i="0" u="none" strike="noStrike" kern="1200" cap="none" spc="0" normalizeH="0" baseline="0" noProof="0" dirty="0">
                <a:ln>
                  <a:noFill/>
                </a:ln>
                <a:solidFill>
                  <a:prstClr val="white"/>
                </a:solidFill>
                <a:effectLst/>
                <a:uLnTx/>
                <a:uFillTx/>
                <a:latin typeface="Verdana"/>
                <a:ea typeface="+mn-ea"/>
                <a:cs typeface="Arial"/>
              </a:rPr>
              <a:t>Er zijn een aantal substantiële conceptuele wijzigingen t.o.v. de vorige versie. Die zijn goed doordacht en uitgewerkt, maar nog niet goed bekend</a:t>
            </a:r>
            <a:r>
              <a:rPr kumimoji="0" lang="nl-NL" sz="1200" b="0" i="0" u="none" strike="noStrike" kern="1200" cap="none" spc="0" normalizeH="0" noProof="0" dirty="0">
                <a:ln>
                  <a:noFill/>
                </a:ln>
                <a:solidFill>
                  <a:prstClr val="white"/>
                </a:solidFill>
                <a:effectLst/>
                <a:uLnTx/>
                <a:uFillTx/>
                <a:latin typeface="Verdana"/>
                <a:ea typeface="+mn-ea"/>
                <a:cs typeface="Arial"/>
              </a:rPr>
              <a:t>.</a:t>
            </a:r>
            <a:endParaRPr kumimoji="0" lang="nl-NL" sz="1200" b="0" i="0" u="none" strike="noStrike" kern="1200" cap="none" spc="0" normalizeH="0" baseline="0" noProof="0" dirty="0">
              <a:ln>
                <a:noFill/>
              </a:ln>
              <a:solidFill>
                <a:prstClr val="white"/>
              </a:solidFill>
              <a:effectLst/>
              <a:uLnTx/>
              <a:uFillTx/>
              <a:latin typeface="Verdana"/>
              <a:ea typeface="+mn-ea"/>
              <a:cs typeface="Arial"/>
            </a:endParaRPr>
          </a:p>
          <a:p>
            <a:pPr marL="342900" marR="0" lvl="0" indent="-342900" algn="l" defTabSz="914400" rtl="0" eaLnBrk="1" fontAlgn="base" latinLnBrk="0" hangingPunct="1">
              <a:lnSpc>
                <a:spcPct val="100000"/>
              </a:lnSpc>
              <a:spcBef>
                <a:spcPct val="0"/>
              </a:spcBef>
              <a:spcAft>
                <a:spcPct val="0"/>
              </a:spcAft>
              <a:buClrTx/>
              <a:buSzTx/>
              <a:buFontTx/>
              <a:buChar char="-"/>
              <a:tabLst/>
              <a:defRPr/>
            </a:pPr>
            <a:r>
              <a:rPr kumimoji="0" lang="nl-NL" sz="1200" b="0" i="0" u="none" strike="noStrike" kern="1200" cap="none" spc="0" normalizeH="0" baseline="0" noProof="0" dirty="0">
                <a:ln>
                  <a:noFill/>
                </a:ln>
                <a:solidFill>
                  <a:prstClr val="white"/>
                </a:solidFill>
                <a:effectLst/>
                <a:uLnTx/>
                <a:uFillTx/>
                <a:latin typeface="Verdana"/>
                <a:ea typeface="+mn-ea"/>
                <a:cs typeface="Arial"/>
              </a:rPr>
              <a:t>Ervaring leert dat ook in v1.0 ‘bugs’ zullen zitten: anticipeer op een fase van ‘</a:t>
            </a:r>
            <a:r>
              <a:rPr kumimoji="0" lang="nl-NL" sz="1200" b="0" i="0" u="none" strike="noStrike" kern="1200" cap="none" spc="0" normalizeH="0" baseline="0" noProof="0" dirty="0" err="1">
                <a:ln>
                  <a:noFill/>
                </a:ln>
                <a:solidFill>
                  <a:prstClr val="white"/>
                </a:solidFill>
                <a:effectLst/>
                <a:uLnTx/>
                <a:uFillTx/>
                <a:latin typeface="Verdana"/>
                <a:ea typeface="+mn-ea"/>
                <a:cs typeface="Arial"/>
              </a:rPr>
              <a:t>hardening</a:t>
            </a:r>
            <a:r>
              <a:rPr kumimoji="0" lang="nl-NL" sz="1200" b="0" i="0" u="none" strike="noStrike" kern="1200" cap="none" spc="0" normalizeH="0" baseline="0" noProof="0" dirty="0">
                <a:ln>
                  <a:noFill/>
                </a:ln>
                <a:solidFill>
                  <a:prstClr val="white"/>
                </a:solidFill>
                <a:effectLst/>
                <a:uLnTx/>
                <a:uFillTx/>
                <a:latin typeface="Verdana"/>
                <a:ea typeface="+mn-ea"/>
                <a:cs typeface="Arial"/>
              </a:rPr>
              <a:t>’ </a:t>
            </a:r>
          </a:p>
          <a:p>
            <a:pPr marL="342900" marR="0" lvl="0" indent="-342900" algn="l" defTabSz="914400" rtl="0" eaLnBrk="1" fontAlgn="base" latinLnBrk="0" hangingPunct="1">
              <a:lnSpc>
                <a:spcPct val="100000"/>
              </a:lnSpc>
              <a:spcBef>
                <a:spcPct val="0"/>
              </a:spcBef>
              <a:spcAft>
                <a:spcPct val="0"/>
              </a:spcAft>
              <a:buClrTx/>
              <a:buSzTx/>
              <a:buFontTx/>
              <a:buChar char="-"/>
              <a:tabLst/>
              <a:defRPr/>
            </a:pPr>
            <a:r>
              <a:rPr kumimoji="0" lang="nl-NL" sz="1200" b="0" i="0" u="none" strike="noStrike" kern="1200" cap="none" spc="0" normalizeH="0" baseline="0" noProof="0" dirty="0">
                <a:ln>
                  <a:noFill/>
                </a:ln>
                <a:solidFill>
                  <a:prstClr val="white"/>
                </a:solidFill>
                <a:effectLst/>
                <a:uLnTx/>
                <a:uFillTx/>
                <a:latin typeface="Verdana"/>
                <a:ea typeface="+mn-ea"/>
                <a:cs typeface="Arial"/>
              </a:rPr>
              <a:t>De standaard is veelomvattend en lastig te overzien en doorgronden.</a:t>
            </a:r>
          </a:p>
          <a:p>
            <a:pPr marL="342900" marR="0" lvl="0" indent="-342900" algn="l" defTabSz="914400" rtl="0" eaLnBrk="1" fontAlgn="base" latinLnBrk="0" hangingPunct="1">
              <a:lnSpc>
                <a:spcPct val="100000"/>
              </a:lnSpc>
              <a:spcBef>
                <a:spcPct val="0"/>
              </a:spcBef>
              <a:spcAft>
                <a:spcPct val="0"/>
              </a:spcAft>
              <a:buClrTx/>
              <a:buSzTx/>
              <a:buFontTx/>
              <a:buChar char="-"/>
              <a:tabLst/>
              <a:defRPr/>
            </a:pPr>
            <a:r>
              <a:rPr kumimoji="0" lang="nl-NL" sz="1200" b="0" i="0" u="none" strike="noStrike" kern="1200" cap="none" spc="0" normalizeH="0" baseline="0" noProof="0" dirty="0">
                <a:ln>
                  <a:noFill/>
                </a:ln>
                <a:solidFill>
                  <a:prstClr val="white"/>
                </a:solidFill>
                <a:effectLst/>
                <a:uLnTx/>
                <a:uFillTx/>
                <a:latin typeface="Verdana"/>
                <a:ea typeface="+mn-ea"/>
                <a:cs typeface="Arial"/>
              </a:rPr>
              <a:t>Er is extra effort nodig om deze voor een bredere groep toegankelijk te maken en best </a:t>
            </a:r>
            <a:r>
              <a:rPr kumimoji="0" lang="nl-NL" sz="1200" b="0" i="0" u="none" strike="noStrike" kern="1200" cap="none" spc="0" normalizeH="0" baseline="0" noProof="0" dirty="0" err="1">
                <a:ln>
                  <a:noFill/>
                </a:ln>
                <a:solidFill>
                  <a:prstClr val="white"/>
                </a:solidFill>
                <a:effectLst/>
                <a:uLnTx/>
                <a:uFillTx/>
                <a:latin typeface="Verdana"/>
                <a:ea typeface="+mn-ea"/>
                <a:cs typeface="Arial"/>
              </a:rPr>
              <a:t>practices</a:t>
            </a:r>
            <a:r>
              <a:rPr kumimoji="0" lang="nl-NL" sz="1200" b="0" i="0" u="none" strike="noStrike" kern="1200" cap="none" spc="0" normalizeH="0" baseline="0" noProof="0" dirty="0">
                <a:ln>
                  <a:noFill/>
                </a:ln>
                <a:solidFill>
                  <a:prstClr val="white"/>
                </a:solidFill>
                <a:effectLst/>
                <a:uLnTx/>
                <a:uFillTx/>
                <a:latin typeface="Verdana"/>
                <a:ea typeface="+mn-ea"/>
                <a:cs typeface="Arial"/>
              </a:rPr>
              <a:t> aan te reiken.</a:t>
            </a:r>
          </a:p>
        </p:txBody>
      </p:sp>
      <p:sp>
        <p:nvSpPr>
          <p:cNvPr id="5" name="Tijdelijke aanduiding voor voettekst 3">
            <a:extLst>
              <a:ext uri="{FF2B5EF4-FFF2-40B4-BE49-F238E27FC236}">
                <a16:creationId xmlns:a16="http://schemas.microsoft.com/office/drawing/2014/main" id="{F64B9DEB-7712-48DA-BAA4-B96AA7FC0631}"/>
              </a:ext>
            </a:extLst>
          </p:cNvPr>
          <p:cNvSpPr>
            <a:spLocks noGrp="1"/>
          </p:cNvSpPr>
          <p:nvPr>
            <p:ph type="ftr" sz="quarter" idx="10"/>
          </p:nvPr>
        </p:nvSpPr>
        <p:spPr>
          <a:xfrm>
            <a:off x="381000" y="6475413"/>
            <a:ext cx="6324600" cy="230187"/>
          </a:xfrm>
        </p:spPr>
        <p:txBody>
          <a:bodyPr/>
          <a:lstStyle/>
          <a:p>
            <a:pPr>
              <a:defRPr/>
            </a:pPr>
            <a:r>
              <a:rPr lang="nl-NL" dirty="0"/>
              <a:t>Rapportage review STOP-TPOD 1.0</a:t>
            </a:r>
          </a:p>
        </p:txBody>
      </p:sp>
    </p:spTree>
    <p:extLst>
      <p:ext uri="{BB962C8B-B14F-4D97-AF65-F5344CB8AC3E}">
        <p14:creationId xmlns:p14="http://schemas.microsoft.com/office/powerpoint/2010/main" val="28933308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Opdracht review</a:t>
            </a:r>
          </a:p>
        </p:txBody>
      </p:sp>
      <p:sp>
        <p:nvSpPr>
          <p:cNvPr id="3" name="Tijdelijke aanduiding voor inhoud 2"/>
          <p:cNvSpPr>
            <a:spLocks noGrp="1"/>
          </p:cNvSpPr>
          <p:nvPr>
            <p:ph idx="1"/>
          </p:nvPr>
        </p:nvSpPr>
        <p:spPr>
          <a:xfrm>
            <a:off x="381000" y="1800225"/>
            <a:ext cx="8382000" cy="4414838"/>
          </a:xfrm>
        </p:spPr>
        <p:txBody>
          <a:bodyPr/>
          <a:lstStyle/>
          <a:p>
            <a:pPr marL="0" indent="0"/>
            <a:r>
              <a:rPr lang="nl-NL" sz="1100" dirty="0"/>
              <a:t>De aanleiding voor de review is puntsgewijs samen te vatten als:</a:t>
            </a:r>
          </a:p>
          <a:p>
            <a:pPr marL="0" indent="0"/>
            <a:endParaRPr lang="nl-NL" sz="1100" dirty="0"/>
          </a:p>
          <a:p>
            <a:pPr marL="171450" indent="-171450">
              <a:buFont typeface="Arial" panose="020B0604020202020204" pitchFamily="34" charset="0"/>
              <a:buChar char="•"/>
            </a:pPr>
            <a:r>
              <a:rPr lang="nl-NL" sz="1100" dirty="0"/>
              <a:t>Er komt een nieuwe datum voor inwerkingtreding van de Omgevingswet.</a:t>
            </a:r>
          </a:p>
          <a:p>
            <a:pPr marL="171450" indent="-171450">
              <a:buFont typeface="Arial" panose="020B0604020202020204" pitchFamily="34" charset="0"/>
              <a:buChar char="•"/>
            </a:pPr>
            <a:r>
              <a:rPr lang="nl-NL" sz="1100" dirty="0"/>
              <a:t>Er is behoefte om snel duidelijkheid te geven over de nieuwe datum.</a:t>
            </a:r>
          </a:p>
          <a:p>
            <a:pPr marL="171450" indent="-171450">
              <a:buFont typeface="Arial" panose="020B0604020202020204" pitchFamily="34" charset="0"/>
              <a:buChar char="•"/>
            </a:pPr>
            <a:r>
              <a:rPr lang="nl-NL" sz="1100" dirty="0"/>
              <a:t>T.b.v. de vaststelling van de nieuwe datum is het van belang om meer zekerheid te krijgen over de mate waarin de opgeleverde standaard voor omgevingsbesluiten gereed en geschikt is om de wet mee te implementeren.</a:t>
            </a:r>
          </a:p>
          <a:p>
            <a:pPr marL="0" indent="0"/>
            <a:endParaRPr lang="nl-NL" sz="1100" dirty="0"/>
          </a:p>
          <a:p>
            <a:pPr marL="171450" indent="-171450">
              <a:buFont typeface="Arial" panose="020B0604020202020204" pitchFamily="34" charset="0"/>
              <a:buChar char="•"/>
            </a:pPr>
            <a:r>
              <a:rPr lang="nl-NL" sz="1100" dirty="0"/>
              <a:t>STOP/TPOD v0.98-kern is in het OGB van 15 oktober 2019 vastgesteld, wetende dat aanvulling nodig was op een aantal punten.</a:t>
            </a:r>
          </a:p>
          <a:p>
            <a:pPr marL="171450" indent="-171450">
              <a:buFont typeface="Arial" panose="020B0604020202020204" pitchFamily="34" charset="0"/>
              <a:buChar char="•"/>
            </a:pPr>
            <a:r>
              <a:rPr lang="nl-NL" sz="1100" dirty="0"/>
              <a:t>STOP/TPOD v1.0 is in april 2020 opgeleverd en bevat onder meer:</a:t>
            </a:r>
          </a:p>
          <a:p>
            <a:pPr marL="342900" lvl="4" indent="-171450">
              <a:buFont typeface="Arial" panose="020B0604020202020204" pitchFamily="34" charset="0"/>
              <a:buChar char="•"/>
            </a:pPr>
            <a:r>
              <a:rPr lang="nl-NL" sz="1100" dirty="0"/>
              <a:t>Aanvullingen op STOP/TPOD 0.98, waaronder prioritaire mutatiescenario’s</a:t>
            </a:r>
          </a:p>
          <a:p>
            <a:pPr marL="342900" lvl="4" indent="-171450">
              <a:buFont typeface="Arial" panose="020B0604020202020204" pitchFamily="34" charset="0"/>
              <a:buChar char="•"/>
            </a:pPr>
            <a:r>
              <a:rPr lang="nl-NL" sz="1100" dirty="0"/>
              <a:t>Actualisatie bestaande en aanvullingen </a:t>
            </a:r>
            <a:r>
              <a:rPr lang="nl-NL" sz="1100" dirty="0" err="1"/>
              <a:t>TPOD’s</a:t>
            </a:r>
            <a:r>
              <a:rPr lang="nl-NL" sz="1100" dirty="0"/>
              <a:t> (voorbereidingsbesluit, reactieve interventie, instructie)</a:t>
            </a:r>
          </a:p>
          <a:p>
            <a:pPr marL="342900" lvl="4" indent="-171450">
              <a:buFont typeface="Arial" panose="020B0604020202020204" pitchFamily="34" charset="0"/>
              <a:buChar char="•"/>
            </a:pPr>
            <a:r>
              <a:rPr lang="nl-NL" sz="1100" dirty="0" smtClean="0"/>
              <a:t>Actualisatie (C)IMOW </a:t>
            </a:r>
            <a:r>
              <a:rPr lang="nl-NL" sz="1100" dirty="0"/>
              <a:t>1.0</a:t>
            </a:r>
          </a:p>
          <a:p>
            <a:pPr marL="342900" lvl="4" indent="-171450">
              <a:buFont typeface="Arial" panose="020B0604020202020204" pitchFamily="34" charset="0"/>
              <a:buChar char="•"/>
            </a:pPr>
            <a:r>
              <a:rPr lang="nl-NL" sz="1100" dirty="0"/>
              <a:t>GIO 1.0</a:t>
            </a:r>
          </a:p>
          <a:p>
            <a:pPr marL="342900" lvl="4" indent="-171450">
              <a:buFont typeface="Arial" panose="020B0604020202020204" pitchFamily="34" charset="0"/>
              <a:buChar char="•"/>
            </a:pPr>
            <a:r>
              <a:rPr lang="nl-NL" sz="1100" dirty="0"/>
              <a:t>Validatiematrix 0.9</a:t>
            </a:r>
            <a:br>
              <a:rPr lang="nl-NL" sz="1100" dirty="0"/>
            </a:br>
            <a:endParaRPr lang="nl-NL" sz="1100" dirty="0"/>
          </a:p>
          <a:p>
            <a:pPr marL="171450" lvl="3" indent="-171450">
              <a:buFont typeface="Arial" panose="020B0604020202020204" pitchFamily="34" charset="0"/>
              <a:buChar char="•"/>
            </a:pPr>
            <a:r>
              <a:rPr lang="nl-NL" sz="1100" dirty="0"/>
              <a:t>De geplande verdere uitbreiding van de standaard omvat o.a.:</a:t>
            </a:r>
          </a:p>
          <a:p>
            <a:pPr marL="342900" lvl="4" indent="-171450">
              <a:buFont typeface="Arial" panose="020B0604020202020204" pitchFamily="34" charset="0"/>
              <a:buChar char="•"/>
            </a:pPr>
            <a:r>
              <a:rPr lang="nl-NL" sz="1100" dirty="0"/>
              <a:t>Complexere mutatiescenario’s en synchronisatie</a:t>
            </a:r>
          </a:p>
          <a:p>
            <a:pPr marL="342900" lvl="4" indent="-171450">
              <a:buFont typeface="Arial" panose="020B0604020202020204" pitchFamily="34" charset="0"/>
              <a:buChar char="•"/>
            </a:pPr>
            <a:r>
              <a:rPr lang="nl-NL" sz="1100" dirty="0" err="1"/>
              <a:t>TPODs</a:t>
            </a:r>
            <a:r>
              <a:rPr lang="nl-NL" sz="1100" dirty="0"/>
              <a:t> buiten basisniveau (</a:t>
            </a:r>
            <a:r>
              <a:rPr lang="nl-NL" sz="1100" dirty="0" err="1"/>
              <a:t>oa</a:t>
            </a:r>
            <a:r>
              <a:rPr lang="nl-NL" sz="1100" dirty="0"/>
              <a:t> </a:t>
            </a:r>
            <a:r>
              <a:rPr lang="nl-NL" sz="1100" dirty="0" smtClean="0"/>
              <a:t>programma, afwijkvergunning, Natura2000)</a:t>
            </a:r>
            <a:endParaRPr lang="nl-NL" sz="1100" dirty="0"/>
          </a:p>
          <a:p>
            <a:pPr marL="0" indent="0"/>
            <a:endParaRPr lang="nl-NL" sz="1100" dirty="0"/>
          </a:p>
          <a:p>
            <a:pPr marL="0" indent="0"/>
            <a:r>
              <a:rPr lang="nl-NL" sz="1100" dirty="0"/>
              <a:t>Directeur ADS en DSO hebben gevraagd een review uit te voeren op de STOP/TPOD standaard 1.0. Directeur ADS is opdrachtgever voor de review.</a:t>
            </a:r>
          </a:p>
          <a:p>
            <a:pPr marL="0" indent="0"/>
            <a:endParaRPr lang="nl-NL" sz="1100" dirty="0"/>
          </a:p>
          <a:p>
            <a:pPr indent="0"/>
            <a:endParaRPr lang="nl-NL" sz="1100" dirty="0"/>
          </a:p>
          <a:p>
            <a:pPr lvl="3" indent="0">
              <a:buNone/>
            </a:pPr>
            <a:r>
              <a:rPr lang="nl-NL" sz="1100" i="1" dirty="0"/>
              <a:t/>
            </a:r>
            <a:br>
              <a:rPr lang="nl-NL" sz="1100" i="1" dirty="0"/>
            </a:br>
            <a:endParaRPr lang="nl-NL" sz="1100" i="1" dirty="0"/>
          </a:p>
          <a:p>
            <a:pPr lvl="2" indent="0">
              <a:buFont typeface="Arial" pitchFamily="34" charset="0"/>
              <a:buChar char="•"/>
            </a:pPr>
            <a:endParaRPr lang="nl-NL" sz="1100" dirty="0"/>
          </a:p>
          <a:p>
            <a:pPr indent="0">
              <a:buFont typeface="Arial" pitchFamily="34" charset="0"/>
              <a:buChar char="•"/>
            </a:pPr>
            <a:endParaRPr lang="nl-NL" sz="1100" dirty="0"/>
          </a:p>
        </p:txBody>
      </p:sp>
      <p:sp>
        <p:nvSpPr>
          <p:cNvPr id="4" name="Tijdelijke aanduiding voor voettekst 3">
            <a:extLst>
              <a:ext uri="{FF2B5EF4-FFF2-40B4-BE49-F238E27FC236}">
                <a16:creationId xmlns:a16="http://schemas.microsoft.com/office/drawing/2014/main" id="{6BFDA86D-690D-436F-BE0B-D071C69B8D99}"/>
              </a:ext>
            </a:extLst>
          </p:cNvPr>
          <p:cNvSpPr>
            <a:spLocks noGrp="1"/>
          </p:cNvSpPr>
          <p:nvPr>
            <p:ph type="ftr" sz="quarter" idx="10"/>
          </p:nvPr>
        </p:nvSpPr>
        <p:spPr>
          <a:xfrm>
            <a:off x="381000" y="6475413"/>
            <a:ext cx="6324600" cy="230187"/>
          </a:xfrm>
        </p:spPr>
        <p:txBody>
          <a:bodyPr/>
          <a:lstStyle/>
          <a:p>
            <a:pPr>
              <a:defRPr/>
            </a:pPr>
            <a:r>
              <a:rPr lang="nl-NL" dirty="0"/>
              <a:t>Rapportage review STOP-TPOD 1.0</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Aanpak review</a:t>
            </a:r>
            <a:br>
              <a:rPr lang="nl-NL" dirty="0"/>
            </a:br>
            <a:endParaRPr lang="nl-NL" dirty="0"/>
          </a:p>
        </p:txBody>
      </p:sp>
      <p:sp>
        <p:nvSpPr>
          <p:cNvPr id="3" name="Tijdelijke aanduiding voor inhoud 2"/>
          <p:cNvSpPr>
            <a:spLocks noGrp="1"/>
          </p:cNvSpPr>
          <p:nvPr>
            <p:ph idx="1"/>
          </p:nvPr>
        </p:nvSpPr>
        <p:spPr>
          <a:xfrm>
            <a:off x="381000" y="1700808"/>
            <a:ext cx="8655496" cy="4414838"/>
          </a:xfrm>
        </p:spPr>
        <p:txBody>
          <a:bodyPr/>
          <a:lstStyle/>
          <a:p>
            <a:pPr marL="0" lvl="3" indent="0">
              <a:buNone/>
            </a:pPr>
            <a:r>
              <a:rPr lang="nl-NL" sz="1100" dirty="0"/>
              <a:t>De review is in een korte periode (twee weken) uitgevoerd op basis van:</a:t>
            </a:r>
          </a:p>
          <a:p>
            <a:pPr marL="171450" lvl="6" indent="-171450">
              <a:buFont typeface="Arial" panose="020B0604020202020204" pitchFamily="34" charset="0"/>
              <a:buChar char="•"/>
            </a:pPr>
            <a:r>
              <a:rPr lang="nl-NL" sz="1100" dirty="0"/>
              <a:t>Bestaande (meta)documentatie, waaronder de standaard, testbestanden, resultaten proeven, impactanalyses, </a:t>
            </a:r>
            <a:r>
              <a:rPr lang="nl-NL" sz="1100" dirty="0" err="1" smtClean="0"/>
              <a:t>backlog</a:t>
            </a:r>
            <a:r>
              <a:rPr lang="nl-NL" sz="1100" dirty="0" smtClean="0"/>
              <a:t>, </a:t>
            </a:r>
            <a:r>
              <a:rPr lang="nl-NL" sz="1100" dirty="0" err="1" smtClean="0"/>
              <a:t>roadmap</a:t>
            </a:r>
            <a:r>
              <a:rPr lang="nl-NL" sz="1100" dirty="0" smtClean="0"/>
              <a:t>, </a:t>
            </a:r>
            <a:r>
              <a:rPr lang="nl-NL" sz="1100" dirty="0"/>
              <a:t>consultatiereacties en verslagen.</a:t>
            </a:r>
          </a:p>
          <a:p>
            <a:pPr marL="171450" lvl="6" indent="-171450">
              <a:buFont typeface="Arial" panose="020B0604020202020204" pitchFamily="34" charset="0"/>
              <a:buChar char="•"/>
            </a:pPr>
            <a:r>
              <a:rPr lang="nl-NL" sz="1100" dirty="0"/>
              <a:t>De opdracht die er ligt (relevante </a:t>
            </a:r>
            <a:r>
              <a:rPr lang="nl-NL" sz="1100" dirty="0" err="1"/>
              <a:t>GPvE</a:t>
            </a:r>
            <a:r>
              <a:rPr lang="nl-NL" sz="1100" dirty="0"/>
              <a:t> eisen, </a:t>
            </a:r>
            <a:r>
              <a:rPr lang="nl-NL" sz="1100" dirty="0" smtClean="0"/>
              <a:t>architectuur- </a:t>
            </a:r>
            <a:r>
              <a:rPr lang="nl-NL" sz="1100" dirty="0"/>
              <a:t>en overige kaders)</a:t>
            </a:r>
          </a:p>
          <a:p>
            <a:pPr marL="171450" lvl="6" indent="-171450">
              <a:buFont typeface="Arial" panose="020B0604020202020204" pitchFamily="34" charset="0"/>
              <a:buChar char="•"/>
            </a:pPr>
            <a:r>
              <a:rPr lang="nl-NL" sz="1100" dirty="0"/>
              <a:t>Gesprekken met ontwikkelaars van de standaard (</a:t>
            </a:r>
            <a:r>
              <a:rPr lang="nl-NL" sz="1100" dirty="0" err="1"/>
              <a:t>Geonovum</a:t>
            </a:r>
            <a:r>
              <a:rPr lang="nl-NL" sz="1100" dirty="0"/>
              <a:t> en KOOP), gebruikers van de standaard (DSO, bevoegd gezag, leveranciers) en programmaorganisatie.</a:t>
            </a:r>
          </a:p>
          <a:p>
            <a:pPr marL="171450" lvl="6" indent="-171450">
              <a:buFont typeface="Arial" panose="020B0604020202020204" pitchFamily="34" charset="0"/>
              <a:buChar char="•"/>
            </a:pPr>
            <a:r>
              <a:rPr lang="nl-NL" sz="1100" dirty="0"/>
              <a:t>Uitkomsten lopende consultatierondes over STOP/TPOD 1.0 met leveranciersoverleg.</a:t>
            </a:r>
          </a:p>
          <a:p>
            <a:pPr marL="171450" lvl="6" indent="-171450">
              <a:buFont typeface="Arial" panose="020B0604020202020204" pitchFamily="34" charset="0"/>
              <a:buChar char="•"/>
            </a:pPr>
            <a:endParaRPr lang="nl-NL" sz="1100" dirty="0"/>
          </a:p>
          <a:p>
            <a:pPr marL="0" lvl="6" indent="0">
              <a:buNone/>
            </a:pPr>
            <a:r>
              <a:rPr lang="nl-NL" sz="1100" dirty="0"/>
              <a:t>De focus tijdens de review ligt op:</a:t>
            </a:r>
          </a:p>
          <a:p>
            <a:pPr marL="171450" lvl="6" indent="-171450">
              <a:buFont typeface="Arial" panose="020B0604020202020204" pitchFamily="34" charset="0"/>
              <a:buChar char="•"/>
            </a:pPr>
            <a:r>
              <a:rPr lang="nl-NL" sz="1100" dirty="0"/>
              <a:t>Evidentie die laat zien dat het kan gaan werken</a:t>
            </a:r>
          </a:p>
          <a:p>
            <a:pPr marL="171450" lvl="6" indent="-171450">
              <a:buFont typeface="Arial" panose="020B0604020202020204" pitchFamily="34" charset="0"/>
              <a:buChar char="•"/>
            </a:pPr>
            <a:r>
              <a:rPr lang="nl-NL" sz="1100" dirty="0"/>
              <a:t>Concrete zaken die nog niet kunnen of waar onvoldoende zekerheid over is</a:t>
            </a:r>
          </a:p>
          <a:p>
            <a:pPr marL="171450" lvl="6" indent="-171450">
              <a:buFont typeface="Arial" panose="020B0604020202020204" pitchFamily="34" charset="0"/>
              <a:buChar char="•"/>
            </a:pPr>
            <a:r>
              <a:rPr lang="nl-NL" sz="1100" dirty="0"/>
              <a:t>Het reviewteam signaleert en doet suggesties voor een vervolgaanpak, het maakt / beslecht niet zelf ontwerpkeuzes.</a:t>
            </a:r>
          </a:p>
          <a:p>
            <a:pPr marL="0" lvl="6" indent="0">
              <a:buNone/>
            </a:pPr>
            <a:endParaRPr lang="nl-NL" sz="1100" dirty="0"/>
          </a:p>
          <a:p>
            <a:pPr marL="0" lvl="6" indent="0">
              <a:buNone/>
            </a:pPr>
            <a:r>
              <a:rPr lang="nl-NL" sz="1100" dirty="0" smtClean="0"/>
              <a:t>Uitgangspunt </a:t>
            </a:r>
            <a:r>
              <a:rPr lang="nl-NL" sz="1100" dirty="0"/>
              <a:t>bij samenstelling van </a:t>
            </a:r>
            <a:r>
              <a:rPr lang="nl-NL" sz="1100" dirty="0" smtClean="0"/>
              <a:t>het reviewteam zijn combinatie </a:t>
            </a:r>
            <a:r>
              <a:rPr lang="nl-NL" sz="1100" dirty="0"/>
              <a:t>van expertise, onafhankelijke positie t.o.v. ontwikkelaars van de standaard en afspiegeling bevoegd gezagen. </a:t>
            </a:r>
            <a:endParaRPr lang="nl-NL" dirty="0"/>
          </a:p>
        </p:txBody>
      </p:sp>
      <p:sp>
        <p:nvSpPr>
          <p:cNvPr id="5" name="Tijdelijke aanduiding voor voettekst 4"/>
          <p:cNvSpPr>
            <a:spLocks noGrp="1"/>
          </p:cNvSpPr>
          <p:nvPr>
            <p:ph type="ftr" sz="quarter" idx="10"/>
          </p:nvPr>
        </p:nvSpPr>
        <p:spPr/>
        <p:txBody>
          <a:bodyPr/>
          <a:lstStyle/>
          <a:p>
            <a:pPr>
              <a:defRPr/>
            </a:pPr>
            <a:r>
              <a:rPr lang="en-US" smtClean="0"/>
              <a:t>Rapportage review STOP-TPOD 1.0</a:t>
            </a:r>
            <a:endParaRPr lang="nl-NL" dirty="0"/>
          </a:p>
        </p:txBody>
      </p:sp>
    </p:spTree>
    <p:extLst>
      <p:ext uri="{BB962C8B-B14F-4D97-AF65-F5344CB8AC3E}">
        <p14:creationId xmlns:p14="http://schemas.microsoft.com/office/powerpoint/2010/main" val="12579646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Verantwoording aanpak review</a:t>
            </a:r>
            <a:br>
              <a:rPr lang="nl-NL" dirty="0"/>
            </a:br>
            <a:endParaRPr lang="nl-NL" dirty="0"/>
          </a:p>
        </p:txBody>
      </p:sp>
      <p:sp>
        <p:nvSpPr>
          <p:cNvPr id="3" name="Tijdelijke aanduiding voor inhoud 2"/>
          <p:cNvSpPr>
            <a:spLocks noGrp="1"/>
          </p:cNvSpPr>
          <p:nvPr>
            <p:ph idx="1"/>
          </p:nvPr>
        </p:nvSpPr>
        <p:spPr>
          <a:xfrm>
            <a:off x="381000" y="1844824"/>
            <a:ext cx="8655496" cy="4198814"/>
          </a:xfrm>
        </p:spPr>
        <p:txBody>
          <a:bodyPr/>
          <a:lstStyle/>
          <a:p>
            <a:pPr marL="171450" lvl="3" indent="-171450">
              <a:buFont typeface="Arial" panose="020B0604020202020204" pitchFamily="34" charset="0"/>
              <a:buChar char="•"/>
            </a:pPr>
            <a:r>
              <a:rPr lang="nl-NL" sz="1100" dirty="0"/>
              <a:t>Het </a:t>
            </a:r>
            <a:r>
              <a:rPr lang="nl-NL" sz="1100" dirty="0" err="1"/>
              <a:t>OP-deel</a:t>
            </a:r>
            <a:r>
              <a:rPr lang="nl-NL" sz="1100" dirty="0"/>
              <a:t> (STOP 1.0) is opgeleverd op 3 april, het Ow-deel (TPOD/(C)IMOW 1.0) is opgeleverd op 22 april</a:t>
            </a:r>
          </a:p>
          <a:p>
            <a:pPr marL="171450" lvl="3" indent="-171450">
              <a:buFont typeface="Arial" panose="020B0604020202020204" pitchFamily="34" charset="0"/>
              <a:buChar char="•"/>
            </a:pPr>
            <a:r>
              <a:rPr lang="nl-NL" sz="1100" dirty="0"/>
              <a:t>De review is uitgevoerd tussen 13 en 28 april en overlapt daarmee deels met de periode van oplevering.</a:t>
            </a:r>
          </a:p>
          <a:p>
            <a:pPr marL="171450" lvl="3" indent="-171450">
              <a:buFont typeface="Arial" panose="020B0604020202020204" pitchFamily="34" charset="0"/>
              <a:buChar char="•"/>
            </a:pPr>
            <a:endParaRPr lang="nl-NL" sz="1100" dirty="0"/>
          </a:p>
          <a:p>
            <a:pPr marL="171450" lvl="3" indent="-171450">
              <a:buFont typeface="Arial" panose="020B0604020202020204" pitchFamily="34" charset="0"/>
              <a:buChar char="•"/>
            </a:pPr>
            <a:r>
              <a:rPr lang="nl-NL" sz="1100" dirty="0"/>
              <a:t>Er zijn in totaal </a:t>
            </a:r>
            <a:r>
              <a:rPr lang="nl-NL" sz="1100" b="1" dirty="0"/>
              <a:t>36 </a:t>
            </a:r>
            <a:r>
              <a:rPr lang="nl-NL" sz="1100" dirty="0"/>
              <a:t>interviews gehouden in een tijdsbestek van 2 weken</a:t>
            </a:r>
          </a:p>
          <a:p>
            <a:pPr marL="171450" lvl="3" indent="-171450">
              <a:buFont typeface="Arial" panose="020B0604020202020204" pitchFamily="34" charset="0"/>
              <a:buChar char="•"/>
            </a:pPr>
            <a:r>
              <a:rPr lang="nl-NL" sz="1100" dirty="0"/>
              <a:t>Geïnterviewden zijn geselecteerd op basis van (ervarings-)deskundigheid bij het maken of gebruiken van de standaard. Daarbij is een evenwichtige en representatieve afspiegeling gezocht tussen:</a:t>
            </a:r>
          </a:p>
          <a:p>
            <a:pPr marL="342900" lvl="4" indent="-171450">
              <a:buFont typeface="Arial" panose="020B0604020202020204" pitchFamily="34" charset="0"/>
              <a:buChar char="•"/>
            </a:pPr>
            <a:r>
              <a:rPr lang="nl-NL" sz="1100" dirty="0"/>
              <a:t>Makers van de standaard (</a:t>
            </a:r>
            <a:r>
              <a:rPr lang="nl-NL" sz="1100" dirty="0" smtClean="0"/>
              <a:t>KOOP </a:t>
            </a:r>
            <a:r>
              <a:rPr lang="nl-NL" sz="1100" dirty="0"/>
              <a:t>en </a:t>
            </a:r>
            <a:r>
              <a:rPr lang="nl-NL" sz="1100" dirty="0" err="1"/>
              <a:t>Geonovum</a:t>
            </a:r>
            <a:r>
              <a:rPr lang="nl-NL" sz="1100" dirty="0"/>
              <a:t>): 7</a:t>
            </a:r>
          </a:p>
          <a:p>
            <a:pPr marL="342900" lvl="4" indent="-171450">
              <a:buFont typeface="Arial" panose="020B0604020202020204" pitchFamily="34" charset="0"/>
              <a:buChar char="•"/>
            </a:pPr>
            <a:r>
              <a:rPr lang="nl-NL" sz="1100" dirty="0"/>
              <a:t>Gebruikers binnen </a:t>
            </a:r>
            <a:r>
              <a:rPr lang="nl-NL" sz="1100" dirty="0" smtClean="0"/>
              <a:t>DSO: </a:t>
            </a:r>
            <a:r>
              <a:rPr lang="nl-NL" sz="1100" dirty="0"/>
              <a:t>6</a:t>
            </a:r>
          </a:p>
          <a:p>
            <a:pPr marL="342900" lvl="4" indent="-171450">
              <a:buFont typeface="Arial" panose="020B0604020202020204" pitchFamily="34" charset="0"/>
              <a:buChar char="•"/>
            </a:pPr>
            <a:r>
              <a:rPr lang="nl-NL" sz="1100" dirty="0"/>
              <a:t>Gebruikers vanuit bevoegd gezag (gemeenten, provincies, waterschappen, rijk): 12</a:t>
            </a:r>
          </a:p>
          <a:p>
            <a:pPr marL="342900" lvl="4" indent="-171450">
              <a:buFont typeface="Arial" panose="020B0604020202020204" pitchFamily="34" charset="0"/>
              <a:buChar char="•"/>
            </a:pPr>
            <a:r>
              <a:rPr lang="nl-NL" sz="1100" dirty="0"/>
              <a:t>Leveranciers van plansoftware: 5</a:t>
            </a:r>
          </a:p>
          <a:p>
            <a:pPr marL="342900" lvl="4" indent="-171450">
              <a:buFont typeface="Arial" panose="020B0604020202020204" pitchFamily="34" charset="0"/>
              <a:buChar char="•"/>
            </a:pPr>
            <a:r>
              <a:rPr lang="nl-NL" sz="1100" dirty="0"/>
              <a:t>Programma (BZK+TBO):  6</a:t>
            </a:r>
            <a:br>
              <a:rPr lang="nl-NL" sz="1100" dirty="0"/>
            </a:br>
            <a:endParaRPr lang="nl-NL" sz="1100" dirty="0"/>
          </a:p>
          <a:p>
            <a:pPr marL="171450" lvl="3" indent="-171450">
              <a:buFont typeface="Arial" panose="020B0604020202020204" pitchFamily="34" charset="0"/>
              <a:buChar char="•"/>
            </a:pPr>
            <a:r>
              <a:rPr lang="nl-NL" sz="1100" dirty="0"/>
              <a:t>De tijd die respondenten hadden de nieuwe/gewijzigde delen van STOP/TPOD 1.0 goed te bekijken was beperkt.</a:t>
            </a:r>
          </a:p>
          <a:p>
            <a:pPr marL="342900" lvl="4" indent="-171450">
              <a:buFont typeface="Arial" panose="020B0604020202020204" pitchFamily="34" charset="0"/>
              <a:buChar char="•"/>
            </a:pPr>
            <a:endParaRPr lang="nl-NL" sz="1100" dirty="0"/>
          </a:p>
          <a:p>
            <a:pPr marL="0" lvl="3" indent="0">
              <a:buNone/>
            </a:pPr>
            <a:r>
              <a:rPr lang="nl-NL" sz="1100" dirty="0"/>
              <a:t>Om (potentiele) bevindingen te onderzoeken en duiden, is het reviewteam als volgt te werk gegaan:</a:t>
            </a:r>
          </a:p>
          <a:p>
            <a:pPr marL="342900" lvl="4" indent="-171450">
              <a:buFont typeface="Arial" panose="020B0604020202020204" pitchFamily="34" charset="0"/>
              <a:buChar char="•"/>
            </a:pPr>
            <a:r>
              <a:rPr lang="nl-NL" sz="1100" dirty="0"/>
              <a:t>Kennis nemen van het te reviewen object en de gestelde eisen</a:t>
            </a:r>
          </a:p>
          <a:p>
            <a:pPr marL="342900" lvl="4" indent="-171450">
              <a:buFont typeface="Arial" panose="020B0604020202020204" pitchFamily="34" charset="0"/>
              <a:buChar char="•"/>
            </a:pPr>
            <a:r>
              <a:rPr lang="nl-NL" sz="1100" dirty="0"/>
              <a:t>Inzicht krijgen in het doorlopen proces</a:t>
            </a:r>
          </a:p>
          <a:p>
            <a:pPr marL="342900" lvl="4" indent="-171450">
              <a:buFont typeface="Arial" panose="020B0604020202020204" pitchFamily="34" charset="0"/>
              <a:buChar char="•"/>
            </a:pPr>
            <a:r>
              <a:rPr lang="nl-NL" sz="1100" dirty="0"/>
              <a:t>Inzicht krijgen in welke evidentie er is dat het goed is</a:t>
            </a:r>
          </a:p>
          <a:p>
            <a:pPr marL="342900" lvl="4" indent="-171450">
              <a:buFont typeface="Arial" panose="020B0604020202020204" pitchFamily="34" charset="0"/>
              <a:buChar char="•"/>
            </a:pPr>
            <a:r>
              <a:rPr lang="nl-NL" sz="1100" dirty="0"/>
              <a:t>Ophalen mogelijke problemen, zodat ze concreet worden (toetssteen)</a:t>
            </a:r>
          </a:p>
          <a:p>
            <a:pPr marL="342900" lvl="4" indent="-171450">
              <a:buFont typeface="Arial" panose="020B0604020202020204" pitchFamily="34" charset="0"/>
              <a:buChar char="•"/>
            </a:pPr>
            <a:r>
              <a:rPr lang="nl-NL" sz="1100" dirty="0"/>
              <a:t>Met de makers en zelf op basis van deze toetssteen vaststellen in welke mate het object voldoet</a:t>
            </a:r>
          </a:p>
          <a:p>
            <a:pPr marL="342900" lvl="4" indent="-171450">
              <a:buFont typeface="Arial" panose="020B0604020202020204" pitchFamily="34" charset="0"/>
              <a:buChar char="•"/>
            </a:pPr>
            <a:r>
              <a:rPr lang="nl-NL" sz="1100" dirty="0"/>
              <a:t>Daar waar het niet voldoet: vaststellen wat de impact is en vaststellen wat consequenties zijn</a:t>
            </a:r>
          </a:p>
          <a:p>
            <a:pPr marL="342900" lvl="4" indent="-171450">
              <a:buFont typeface="Arial" panose="020B0604020202020204" pitchFamily="34" charset="0"/>
              <a:buChar char="•"/>
            </a:pPr>
            <a:r>
              <a:rPr lang="nl-NL" sz="1100" dirty="0"/>
              <a:t>Samen wegen en duiden </a:t>
            </a:r>
          </a:p>
          <a:p>
            <a:pPr marL="342900" lvl="4" indent="-171450">
              <a:buFont typeface="Arial" panose="020B0604020202020204" pitchFamily="34" charset="0"/>
              <a:buChar char="•"/>
            </a:pPr>
            <a:endParaRPr lang="nl-NL" sz="1100" dirty="0"/>
          </a:p>
          <a:p>
            <a:pPr marL="171450" lvl="3" indent="-171450">
              <a:buFont typeface="Arial" panose="020B0604020202020204" pitchFamily="34" charset="0"/>
              <a:buChar char="•"/>
            </a:pPr>
            <a:endParaRPr lang="nl-NL" sz="1100" dirty="0"/>
          </a:p>
        </p:txBody>
      </p:sp>
      <p:sp>
        <p:nvSpPr>
          <p:cNvPr id="4" name="Tijdelijke aanduiding voor voettekst 3">
            <a:extLst>
              <a:ext uri="{FF2B5EF4-FFF2-40B4-BE49-F238E27FC236}">
                <a16:creationId xmlns:a16="http://schemas.microsoft.com/office/drawing/2014/main" id="{902BB0CE-1ED9-4EB0-995A-8F13D7B7071C}"/>
              </a:ext>
            </a:extLst>
          </p:cNvPr>
          <p:cNvSpPr>
            <a:spLocks noGrp="1"/>
          </p:cNvSpPr>
          <p:nvPr>
            <p:ph type="ftr" sz="quarter" idx="10"/>
          </p:nvPr>
        </p:nvSpPr>
        <p:spPr>
          <a:xfrm>
            <a:off x="381000" y="6475413"/>
            <a:ext cx="6324600" cy="230187"/>
          </a:xfrm>
        </p:spPr>
        <p:txBody>
          <a:bodyPr/>
          <a:lstStyle/>
          <a:p>
            <a:pPr>
              <a:defRPr/>
            </a:pPr>
            <a:r>
              <a:rPr lang="nl-NL" dirty="0"/>
              <a:t>Rapportage review STOP-TPOD 1.0</a:t>
            </a:r>
          </a:p>
        </p:txBody>
      </p:sp>
    </p:spTree>
    <p:extLst>
      <p:ext uri="{BB962C8B-B14F-4D97-AF65-F5344CB8AC3E}">
        <p14:creationId xmlns:p14="http://schemas.microsoft.com/office/powerpoint/2010/main" val="19943456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82A0B4C-C9C6-43C7-9E79-EEBEC84B6531}"/>
              </a:ext>
            </a:extLst>
          </p:cNvPr>
          <p:cNvSpPr>
            <a:spLocks noGrp="1"/>
          </p:cNvSpPr>
          <p:nvPr>
            <p:ph type="title"/>
          </p:nvPr>
        </p:nvSpPr>
        <p:spPr/>
        <p:txBody>
          <a:bodyPr/>
          <a:lstStyle/>
          <a:p>
            <a:r>
              <a:rPr lang="nl-NL" sz="2800" dirty="0"/>
              <a:t>Aanbevelingen &amp; beantwoording onderzoeksvragen</a:t>
            </a:r>
          </a:p>
        </p:txBody>
      </p:sp>
    </p:spTree>
    <p:extLst>
      <p:ext uri="{BB962C8B-B14F-4D97-AF65-F5344CB8AC3E}">
        <p14:creationId xmlns:p14="http://schemas.microsoft.com/office/powerpoint/2010/main" val="7442284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p:cNvSpPr txBox="1"/>
          <p:nvPr/>
        </p:nvSpPr>
        <p:spPr>
          <a:xfrm>
            <a:off x="1143000" y="5265205"/>
            <a:ext cx="6858000" cy="369332"/>
          </a:xfrm>
          <a:prstGeom prst="rect">
            <a:avLst/>
          </a:prstGeom>
          <a:solidFill>
            <a:schemeClr val="bg1"/>
          </a:solidFill>
        </p:spPr>
        <p:txBody>
          <a:bodyPr wrap="square" rtlCol="0">
            <a:spAutoFit/>
          </a:bodyPr>
          <a:lstStyle/>
          <a:p>
            <a:pPr fontAlgn="base">
              <a:spcBef>
                <a:spcPct val="0"/>
              </a:spcBef>
              <a:spcAft>
                <a:spcPct val="0"/>
              </a:spcAft>
            </a:pPr>
            <a:endParaRPr lang="nl-NL" sz="1800" dirty="0">
              <a:solidFill>
                <a:prstClr val="black"/>
              </a:solidFill>
              <a:cs typeface="Arial"/>
            </a:endParaRPr>
          </a:p>
        </p:txBody>
      </p:sp>
      <p:sp>
        <p:nvSpPr>
          <p:cNvPr id="2" name="Titel 1">
            <a:extLst>
              <a:ext uri="{FF2B5EF4-FFF2-40B4-BE49-F238E27FC236}">
                <a16:creationId xmlns:a16="http://schemas.microsoft.com/office/drawing/2014/main" id="{9631AF63-30FD-4934-BA6E-2DF77BE9E4A3}"/>
              </a:ext>
            </a:extLst>
          </p:cNvPr>
          <p:cNvSpPr>
            <a:spLocks noGrp="1"/>
          </p:cNvSpPr>
          <p:nvPr>
            <p:ph type="title"/>
          </p:nvPr>
        </p:nvSpPr>
        <p:spPr>
          <a:xfrm>
            <a:off x="755576" y="1124744"/>
            <a:ext cx="8280920" cy="428625"/>
          </a:xfrm>
        </p:spPr>
        <p:txBody>
          <a:bodyPr/>
          <a:lstStyle/>
          <a:p>
            <a:r>
              <a:rPr lang="nl-NL" dirty="0" smtClean="0"/>
              <a:t>Inleiding</a:t>
            </a:r>
            <a:endParaRPr lang="nl-NL" dirty="0"/>
          </a:p>
        </p:txBody>
      </p:sp>
      <p:sp>
        <p:nvSpPr>
          <p:cNvPr id="7" name="Tijdelijke aanduiding voor inhoud 6">
            <a:extLst>
              <a:ext uri="{FF2B5EF4-FFF2-40B4-BE49-F238E27FC236}">
                <a16:creationId xmlns:a16="http://schemas.microsoft.com/office/drawing/2014/main" id="{20A18F6F-0D5E-4786-893A-1B1D750F7B95}"/>
              </a:ext>
            </a:extLst>
          </p:cNvPr>
          <p:cNvSpPr>
            <a:spLocks noGrp="1"/>
          </p:cNvSpPr>
          <p:nvPr>
            <p:ph idx="1"/>
          </p:nvPr>
        </p:nvSpPr>
        <p:spPr>
          <a:xfrm>
            <a:off x="683568" y="1556792"/>
            <a:ext cx="7920880" cy="3311129"/>
          </a:xfrm>
          <a:noFill/>
        </p:spPr>
        <p:txBody>
          <a:bodyPr/>
          <a:lstStyle/>
          <a:p>
            <a:pPr marL="0" indent="0"/>
            <a:endParaRPr lang="nl-NL" sz="1100" b="1" dirty="0" smtClean="0">
              <a:solidFill>
                <a:srgbClr val="39870C"/>
              </a:solidFill>
              <a:latin typeface="+mn-lt"/>
            </a:endParaRPr>
          </a:p>
          <a:p>
            <a:pPr marL="0" indent="0"/>
            <a:r>
              <a:rPr lang="nl-NL" sz="1100" b="1" dirty="0" smtClean="0">
                <a:solidFill>
                  <a:srgbClr val="39870C"/>
                </a:solidFill>
                <a:latin typeface="+mn-lt"/>
              </a:rPr>
              <a:t>Kan </a:t>
            </a:r>
            <a:r>
              <a:rPr lang="nl-NL" sz="1100" b="1" dirty="0">
                <a:solidFill>
                  <a:srgbClr val="39870C"/>
                </a:solidFill>
                <a:latin typeface="+mn-lt"/>
              </a:rPr>
              <a:t>op basis van STOP/TPOD standaard 1.0 en de geplande noodzakelijke aanvullingen software worden gebouwd en processen worden ingericht waarmee de wet in werking kan treden?</a:t>
            </a:r>
            <a:r>
              <a:rPr lang="nl-NL" sz="1100" dirty="0">
                <a:solidFill>
                  <a:schemeClr val="tx1"/>
                </a:solidFill>
                <a:latin typeface="+mn-lt"/>
              </a:rPr>
              <a:t/>
            </a:r>
            <a:br>
              <a:rPr lang="nl-NL" sz="1100" dirty="0">
                <a:solidFill>
                  <a:schemeClr val="tx1"/>
                </a:solidFill>
                <a:latin typeface="+mn-lt"/>
              </a:rPr>
            </a:br>
            <a:endParaRPr lang="nl-NL" sz="1100" dirty="0">
              <a:solidFill>
                <a:schemeClr val="tx1"/>
              </a:solidFill>
              <a:latin typeface="+mn-lt"/>
            </a:endParaRPr>
          </a:p>
          <a:p>
            <a:pPr marL="0" indent="0"/>
            <a:r>
              <a:rPr lang="nl-NL" sz="1100" dirty="0">
                <a:solidFill>
                  <a:schemeClr val="tx1"/>
                </a:solidFill>
                <a:latin typeface="+mn-lt"/>
              </a:rPr>
              <a:t>Het korte antwoord is </a:t>
            </a:r>
            <a:r>
              <a:rPr lang="nl-NL" sz="1100" b="1" i="1" dirty="0">
                <a:solidFill>
                  <a:srgbClr val="39870C"/>
                </a:solidFill>
                <a:latin typeface="+mn-lt"/>
              </a:rPr>
              <a:t>ja, dat kan.</a:t>
            </a:r>
            <a:r>
              <a:rPr lang="nl-NL" sz="1100" dirty="0">
                <a:solidFill>
                  <a:schemeClr val="tx1"/>
                </a:solidFill>
                <a:latin typeface="+mn-lt"/>
              </a:rPr>
              <a:t> </a:t>
            </a:r>
            <a:endParaRPr lang="nl-NL" sz="1100" dirty="0" smtClean="0">
              <a:solidFill>
                <a:schemeClr val="tx1"/>
              </a:solidFill>
              <a:latin typeface="+mn-lt"/>
            </a:endParaRPr>
          </a:p>
          <a:p>
            <a:pPr marL="0" indent="0"/>
            <a:endParaRPr lang="nl-NL" sz="1100" dirty="0">
              <a:solidFill>
                <a:schemeClr val="tx1"/>
              </a:solidFill>
              <a:latin typeface="+mn-lt"/>
            </a:endParaRPr>
          </a:p>
          <a:p>
            <a:pPr marL="171450" indent="-171450">
              <a:buFont typeface="Arial" panose="020B0604020202020204" pitchFamily="34" charset="0"/>
              <a:buChar char="•"/>
            </a:pPr>
            <a:r>
              <a:rPr lang="nl-NL" sz="1100" dirty="0" smtClean="0">
                <a:solidFill>
                  <a:schemeClr val="tx1"/>
                </a:solidFill>
                <a:latin typeface="+mn-lt"/>
              </a:rPr>
              <a:t>Maar</a:t>
            </a:r>
            <a:r>
              <a:rPr lang="nl-NL" sz="1100" dirty="0">
                <a:solidFill>
                  <a:schemeClr val="tx1"/>
                </a:solidFill>
                <a:latin typeface="+mn-lt"/>
              </a:rPr>
              <a:t>:</a:t>
            </a:r>
            <a:r>
              <a:rPr lang="nl-NL" sz="1100" dirty="0" smtClean="0">
                <a:solidFill>
                  <a:schemeClr val="tx1"/>
                </a:solidFill>
                <a:latin typeface="+mn-lt"/>
              </a:rPr>
              <a:t> </a:t>
            </a:r>
            <a:r>
              <a:rPr lang="nl-NL" sz="1100" dirty="0">
                <a:solidFill>
                  <a:schemeClr val="tx1"/>
                </a:solidFill>
                <a:latin typeface="+mn-lt"/>
              </a:rPr>
              <a:t>er zijn wel een aantal mitigerende maatregelen </a:t>
            </a:r>
            <a:r>
              <a:rPr lang="nl-NL" sz="1100" dirty="0" smtClean="0">
                <a:solidFill>
                  <a:schemeClr val="tx1"/>
                </a:solidFill>
                <a:latin typeface="+mn-lt"/>
              </a:rPr>
              <a:t>in samenhang met elkaar nodig </a:t>
            </a:r>
            <a:r>
              <a:rPr lang="nl-NL" sz="1100" dirty="0">
                <a:solidFill>
                  <a:schemeClr val="tx1"/>
                </a:solidFill>
                <a:latin typeface="+mn-lt"/>
              </a:rPr>
              <a:t>om te komen tot werkende software en processen. </a:t>
            </a:r>
            <a:r>
              <a:rPr lang="nl-NL" sz="1100" dirty="0" smtClean="0">
                <a:solidFill>
                  <a:schemeClr val="tx1"/>
                </a:solidFill>
                <a:latin typeface="+mn-lt"/>
              </a:rPr>
              <a:t>Hiertoe doen we </a:t>
            </a:r>
            <a:r>
              <a:rPr lang="nl-NL" sz="1100" b="1" dirty="0" smtClean="0">
                <a:solidFill>
                  <a:schemeClr val="tx1"/>
                </a:solidFill>
                <a:latin typeface="+mn-lt"/>
              </a:rPr>
              <a:t>4 hoofdaanbevelingen</a:t>
            </a:r>
            <a:r>
              <a:rPr lang="nl-NL" sz="1100" dirty="0" smtClean="0">
                <a:solidFill>
                  <a:schemeClr val="tx1"/>
                </a:solidFill>
                <a:latin typeface="+mn-lt"/>
              </a:rPr>
              <a:t>.</a:t>
            </a:r>
          </a:p>
          <a:p>
            <a:pPr marL="171450" indent="-171450">
              <a:buFont typeface="Arial" panose="020B0604020202020204" pitchFamily="34" charset="0"/>
              <a:buChar char="•"/>
            </a:pPr>
            <a:endParaRPr lang="nl-NL" sz="1100" dirty="0">
              <a:solidFill>
                <a:schemeClr val="tx1"/>
              </a:solidFill>
              <a:latin typeface="+mn-lt"/>
            </a:endParaRPr>
          </a:p>
          <a:p>
            <a:pPr marL="171450" indent="-171450">
              <a:buFont typeface="Arial" panose="020B0604020202020204" pitchFamily="34" charset="0"/>
              <a:buChar char="•"/>
            </a:pPr>
            <a:r>
              <a:rPr lang="nl-NL" sz="1100" dirty="0" smtClean="0">
                <a:solidFill>
                  <a:schemeClr val="tx1"/>
                </a:solidFill>
                <a:latin typeface="+mn-lt"/>
              </a:rPr>
              <a:t>Dit </a:t>
            </a:r>
            <a:r>
              <a:rPr lang="nl-NL" sz="1100" dirty="0">
                <a:solidFill>
                  <a:schemeClr val="tx1"/>
                </a:solidFill>
                <a:latin typeface="+mn-lt"/>
              </a:rPr>
              <a:t>vanuit de notie dat de enige manier om een standaard volwassen te laten worden, is deze te beproeven met werkende software en echte inhoud door de keten te </a:t>
            </a:r>
            <a:r>
              <a:rPr lang="nl-NL" sz="1100" dirty="0" smtClean="0">
                <a:solidFill>
                  <a:schemeClr val="tx1"/>
                </a:solidFill>
                <a:latin typeface="+mn-lt"/>
              </a:rPr>
              <a:t>halen.</a:t>
            </a:r>
          </a:p>
          <a:p>
            <a:pPr marL="171450" indent="-171450">
              <a:buFont typeface="Arial" panose="020B0604020202020204" pitchFamily="34" charset="0"/>
              <a:buChar char="•"/>
            </a:pPr>
            <a:endParaRPr lang="nl-NL" sz="1100" dirty="0">
              <a:solidFill>
                <a:schemeClr val="tx1"/>
              </a:solidFill>
              <a:latin typeface="+mn-lt"/>
            </a:endParaRPr>
          </a:p>
          <a:p>
            <a:pPr marL="171450" indent="-171450">
              <a:buFont typeface="Arial" panose="020B0604020202020204" pitchFamily="34" charset="0"/>
              <a:buChar char="•"/>
            </a:pPr>
            <a:r>
              <a:rPr lang="nl-NL" sz="1100" dirty="0" smtClean="0">
                <a:solidFill>
                  <a:schemeClr val="tx1"/>
                </a:solidFill>
                <a:latin typeface="+mn-lt"/>
              </a:rPr>
              <a:t>Oftewel: standaardiseren kun je leren... door te implementeren</a:t>
            </a:r>
          </a:p>
          <a:p>
            <a:pPr marL="171450" indent="-171450">
              <a:buFont typeface="Arial" panose="020B0604020202020204" pitchFamily="34" charset="0"/>
              <a:buChar char="•"/>
            </a:pPr>
            <a:endParaRPr lang="nl-NL" sz="1100" dirty="0">
              <a:solidFill>
                <a:schemeClr val="tx1"/>
              </a:solidFill>
              <a:latin typeface="+mn-lt"/>
            </a:endParaRPr>
          </a:p>
          <a:p>
            <a:pPr marL="147638" lvl="3" indent="0">
              <a:buNone/>
            </a:pPr>
            <a:endParaRPr lang="nl-NL" sz="1100" dirty="0">
              <a:solidFill>
                <a:schemeClr val="tx1"/>
              </a:solidFill>
              <a:highlight>
                <a:srgbClr val="00FF00"/>
              </a:highlight>
            </a:endParaRPr>
          </a:p>
          <a:p>
            <a:endParaRPr lang="nl-NL" sz="1100" dirty="0">
              <a:latin typeface="+mn-lt"/>
            </a:endParaRPr>
          </a:p>
        </p:txBody>
      </p:sp>
      <p:sp>
        <p:nvSpPr>
          <p:cNvPr id="4" name="Tijdelijke aanduiding voor voettekst 3"/>
          <p:cNvSpPr>
            <a:spLocks noGrp="1"/>
          </p:cNvSpPr>
          <p:nvPr>
            <p:ph type="ftr" sz="quarter" idx="10"/>
          </p:nvPr>
        </p:nvSpPr>
        <p:spPr/>
        <p:txBody>
          <a:bodyPr/>
          <a:lstStyle/>
          <a:p>
            <a:pPr>
              <a:defRPr/>
            </a:pPr>
            <a:r>
              <a:rPr lang="en-US" smtClean="0"/>
              <a:t>Rapportage review STOP-TPOD 1.0</a:t>
            </a:r>
            <a:endParaRPr lang="nl-NL" dirty="0"/>
          </a:p>
        </p:txBody>
      </p:sp>
    </p:spTree>
    <p:extLst>
      <p:ext uri="{BB962C8B-B14F-4D97-AF65-F5344CB8AC3E}">
        <p14:creationId xmlns:p14="http://schemas.microsoft.com/office/powerpoint/2010/main" val="41791715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175B0B8A-1E3B-4318-9EFF-0AB6F469C1AA}"/>
              </a:ext>
            </a:extLst>
          </p:cNvPr>
          <p:cNvSpPr>
            <a:spLocks noGrp="1"/>
          </p:cNvSpPr>
          <p:nvPr>
            <p:ph type="title"/>
          </p:nvPr>
        </p:nvSpPr>
        <p:spPr/>
        <p:txBody>
          <a:bodyPr/>
          <a:lstStyle/>
          <a:p>
            <a:r>
              <a:rPr lang="nl-NL" dirty="0"/>
              <a:t>Aanbevelingen (1)</a:t>
            </a:r>
          </a:p>
        </p:txBody>
      </p:sp>
      <p:sp>
        <p:nvSpPr>
          <p:cNvPr id="4" name="Tijdelijke aanduiding voor inhoud 3">
            <a:extLst>
              <a:ext uri="{FF2B5EF4-FFF2-40B4-BE49-F238E27FC236}">
                <a16:creationId xmlns:a16="http://schemas.microsoft.com/office/drawing/2014/main" id="{9DF4DC45-D0A1-4CED-8C84-C4160A3C8B0C}"/>
              </a:ext>
            </a:extLst>
          </p:cNvPr>
          <p:cNvSpPr>
            <a:spLocks noGrp="1"/>
          </p:cNvSpPr>
          <p:nvPr>
            <p:ph sz="half" idx="1"/>
          </p:nvPr>
        </p:nvSpPr>
        <p:spPr/>
        <p:txBody>
          <a:bodyPr/>
          <a:lstStyle/>
          <a:p>
            <a:pPr marL="0" indent="0"/>
            <a:r>
              <a:rPr lang="nl-NL" sz="1100" b="1" dirty="0">
                <a:solidFill>
                  <a:srgbClr val="39870C"/>
                </a:solidFill>
                <a:latin typeface="+mn-lt"/>
              </a:rPr>
              <a:t>1. Pak tijd om tot een uitgeharde standaard te komen</a:t>
            </a:r>
          </a:p>
          <a:p>
            <a:pPr>
              <a:buFont typeface="Arial" panose="020B0604020202020204" pitchFamily="34" charset="0"/>
              <a:buChar char="•"/>
            </a:pPr>
            <a:r>
              <a:rPr lang="nl-NL" sz="1100" dirty="0">
                <a:latin typeface="+mn-lt"/>
              </a:rPr>
              <a:t>Zie de huidige 1.0-versie als een Release Candidate en voer gedurende een </a:t>
            </a:r>
            <a:r>
              <a:rPr lang="nl-NL" sz="1100" dirty="0">
                <a:solidFill>
                  <a:schemeClr val="tx1"/>
                </a:solidFill>
                <a:latin typeface="+mn-lt"/>
              </a:rPr>
              <a:t>stabilisatieperiode geen grote inhoudelijke scope- en modelwijzigingen meer door.</a:t>
            </a:r>
          </a:p>
          <a:p>
            <a:pPr>
              <a:buFont typeface="Arial" panose="020B0604020202020204" pitchFamily="34" charset="0"/>
              <a:buChar char="•"/>
            </a:pPr>
            <a:r>
              <a:rPr lang="nl-NL" sz="1100" dirty="0">
                <a:solidFill>
                  <a:schemeClr val="tx1"/>
                </a:solidFill>
                <a:latin typeface="+mn-lt"/>
              </a:rPr>
              <a:t>Zorg dat alle aandacht van de makers en implementerende partijen kan uitgaan naar het goed werkend krijgen van de 1.0 versie en daarvoor de support en documentatie kunnen leveren. Temporiseer daarom (serieuze) doorontwikkeling.</a:t>
            </a:r>
          </a:p>
          <a:p>
            <a:pPr>
              <a:buFont typeface="Arial" panose="020B0604020202020204" pitchFamily="34" charset="0"/>
              <a:buChar char="•"/>
            </a:pPr>
            <a:r>
              <a:rPr lang="nl-NL" sz="1100" dirty="0">
                <a:latin typeface="+mn-lt"/>
              </a:rPr>
              <a:t>Zorg dat de standaard in alle componenten van het DSO-stelsel wordt </a:t>
            </a:r>
            <a:r>
              <a:rPr lang="nl-NL" sz="1100" dirty="0">
                <a:solidFill>
                  <a:schemeClr val="tx1"/>
                </a:solidFill>
              </a:rPr>
              <a:t>geïmplementeerd</a:t>
            </a:r>
            <a:r>
              <a:rPr lang="nl-NL" sz="1100" dirty="0">
                <a:latin typeface="+mn-lt"/>
              </a:rPr>
              <a:t> en ga hem inhoudelijk beproeven met bevoegd gezagen en softwareleveranciers.</a:t>
            </a:r>
          </a:p>
          <a:p>
            <a:pPr>
              <a:buFont typeface="Arial" panose="020B0604020202020204" pitchFamily="34" charset="0"/>
              <a:buChar char="•"/>
            </a:pPr>
            <a:r>
              <a:rPr lang="nl-NL" sz="1100" dirty="0">
                <a:solidFill>
                  <a:schemeClr val="tx1"/>
                </a:solidFill>
              </a:rPr>
              <a:t>Leg daarbij focus op onderdelen die voor de proefperiode meest van belang zijn: m</a:t>
            </a:r>
            <a:r>
              <a:rPr lang="nl-NL" sz="1100" dirty="0"/>
              <a:t>utatiescenario’s, werkwijzen rondom de </a:t>
            </a:r>
            <a:r>
              <a:rPr lang="nl-NL" sz="1100" dirty="0" err="1"/>
              <a:t>GIO’s</a:t>
            </a:r>
            <a:r>
              <a:rPr lang="nl-NL" sz="1100" dirty="0"/>
              <a:t>, de relatie OP-OW (m.n. regel-activiteit-locatie), voorbeeldbestanden, validaties / bronhouderkoppelvlak. </a:t>
            </a:r>
          </a:p>
          <a:p>
            <a:pPr>
              <a:buFont typeface="Arial" panose="020B0604020202020204" pitchFamily="34" charset="0"/>
              <a:buChar char="•"/>
            </a:pPr>
            <a:r>
              <a:rPr lang="nl-NL" sz="1100" dirty="0">
                <a:latin typeface="+mn-lt"/>
              </a:rPr>
              <a:t>De uitkomst van beproevingen bepaalt het </a:t>
            </a:r>
            <a:r>
              <a:rPr lang="nl-NL" sz="1100" dirty="0">
                <a:solidFill>
                  <a:schemeClr val="tx1"/>
                </a:solidFill>
                <a:latin typeface="+mn-lt"/>
              </a:rPr>
              <a:t>definitief worden van de Release Candidate.</a:t>
            </a:r>
          </a:p>
          <a:p>
            <a:pPr>
              <a:buFont typeface="Arial" panose="020B0604020202020204" pitchFamily="34" charset="0"/>
              <a:buChar char="•"/>
            </a:pPr>
            <a:endParaRPr lang="nl-NL" sz="1100" dirty="0">
              <a:latin typeface="+mn-lt"/>
            </a:endParaRPr>
          </a:p>
          <a:p>
            <a:endParaRPr lang="nl-NL" sz="1100" dirty="0">
              <a:latin typeface="+mn-lt"/>
            </a:endParaRPr>
          </a:p>
          <a:p>
            <a:endParaRPr lang="nl-NL" sz="1100" dirty="0">
              <a:latin typeface="+mn-lt"/>
            </a:endParaRPr>
          </a:p>
        </p:txBody>
      </p:sp>
      <p:sp>
        <p:nvSpPr>
          <p:cNvPr id="7" name="Tijdelijke aanduiding voor inhoud 6">
            <a:extLst>
              <a:ext uri="{FF2B5EF4-FFF2-40B4-BE49-F238E27FC236}">
                <a16:creationId xmlns:a16="http://schemas.microsoft.com/office/drawing/2014/main" id="{2F7B1FD6-B788-418E-8A55-5BF99AF52C64}"/>
              </a:ext>
            </a:extLst>
          </p:cNvPr>
          <p:cNvSpPr>
            <a:spLocks noGrp="1"/>
          </p:cNvSpPr>
          <p:nvPr>
            <p:ph sz="half" idx="2"/>
          </p:nvPr>
        </p:nvSpPr>
        <p:spPr/>
        <p:txBody>
          <a:bodyPr/>
          <a:lstStyle/>
          <a:p>
            <a:pPr>
              <a:buFont typeface="Arial" panose="020B0604020202020204" pitchFamily="34" charset="0"/>
              <a:buChar char="•"/>
            </a:pPr>
            <a:r>
              <a:rPr lang="nl-NL" sz="1100" dirty="0">
                <a:solidFill>
                  <a:schemeClr val="tx1"/>
                </a:solidFill>
              </a:rPr>
              <a:t>Biedt de zekerheid aan softwareleveranciers dat deze standaard voor langere tijd de norm is. Maak opleverafspraken </a:t>
            </a:r>
            <a:r>
              <a:rPr lang="nl-NL" sz="1100" dirty="0"/>
              <a:t>en leg deze vast in een convenant met de bevoegd gezagen, leveranciers en </a:t>
            </a:r>
            <a:r>
              <a:rPr lang="nl-NL" sz="1100" dirty="0" err="1"/>
              <a:t>MinBZK</a:t>
            </a:r>
            <a:r>
              <a:rPr lang="nl-NL" sz="1100" dirty="0"/>
              <a:t>/ADS.</a:t>
            </a:r>
          </a:p>
          <a:p>
            <a:pPr>
              <a:buFont typeface="Arial" panose="020B0604020202020204" pitchFamily="34" charset="0"/>
              <a:buChar char="•"/>
            </a:pPr>
            <a:r>
              <a:rPr lang="nl-NL" sz="1100" dirty="0"/>
              <a:t>Maak goede procesafspraken over verwerking van feedback en zorg voor een volwassen consultatie.</a:t>
            </a:r>
          </a:p>
          <a:p>
            <a:pPr>
              <a:buFont typeface="Arial" panose="020B0604020202020204" pitchFamily="34" charset="0"/>
              <a:buChar char="•"/>
            </a:pPr>
            <a:r>
              <a:rPr lang="nl-NL" sz="1100" dirty="0">
                <a:solidFill>
                  <a:schemeClr val="tx1"/>
                </a:solidFill>
              </a:rPr>
              <a:t>Zorg ervoor dat samen met leveranciers kortcyclisch ervaring wordt opgedaan door ketentesten met telkens nieuwe aspecten van de standaard. Zodat de standaard </a:t>
            </a:r>
            <a:r>
              <a:rPr lang="nl-NL" sz="1100" dirty="0" err="1">
                <a:solidFill>
                  <a:schemeClr val="tx1"/>
                </a:solidFill>
              </a:rPr>
              <a:t>evidence-based</a:t>
            </a:r>
            <a:r>
              <a:rPr lang="nl-NL" sz="1100" dirty="0">
                <a:solidFill>
                  <a:schemeClr val="tx1"/>
                </a:solidFill>
              </a:rPr>
              <a:t> en systematisch beproefd wordt en daarmee gaandeweg meer zekerheid ontstaat en scherper zicht komt op wat werkt en wat (nog) niet. </a:t>
            </a:r>
          </a:p>
          <a:p>
            <a:pPr>
              <a:buFont typeface="Arial" panose="020B0604020202020204" pitchFamily="34" charset="0"/>
              <a:buChar char="•"/>
            </a:pPr>
            <a:r>
              <a:rPr lang="nl-NL" sz="1100" dirty="0">
                <a:solidFill>
                  <a:schemeClr val="tx1"/>
                </a:solidFill>
              </a:rPr>
              <a:t>Kies bij deze ketentesten een invulling met telkens een concreet resultaat, een afgebakende scope en een korte doorlooptijd van 2-3 sprints – maar probeer hierbij wel de hele keten te raken. Dus: hou het smal en maar wel integraal. Maak hier een herhalend en voorspelbaar proces van, waarin directe communicatie tussen inhoudelijke mensen vanuit de teams mogelijk is, waarin fouten mogen worden gemaakt en waar veiligheid is voor deelnemers.</a:t>
            </a:r>
          </a:p>
          <a:p>
            <a:endParaRPr lang="nl-NL" sz="1100" dirty="0"/>
          </a:p>
        </p:txBody>
      </p:sp>
      <p:sp>
        <p:nvSpPr>
          <p:cNvPr id="8" name="Tijdelijke aanduiding voor voettekst 3">
            <a:extLst>
              <a:ext uri="{FF2B5EF4-FFF2-40B4-BE49-F238E27FC236}">
                <a16:creationId xmlns:a16="http://schemas.microsoft.com/office/drawing/2014/main" id="{55CC975A-3D69-4FBF-9446-BBB78ACED1EE}"/>
              </a:ext>
            </a:extLst>
          </p:cNvPr>
          <p:cNvSpPr>
            <a:spLocks noGrp="1"/>
          </p:cNvSpPr>
          <p:nvPr>
            <p:ph type="ftr" sz="quarter" idx="10"/>
          </p:nvPr>
        </p:nvSpPr>
        <p:spPr>
          <a:xfrm>
            <a:off x="381000" y="6475413"/>
            <a:ext cx="6324600" cy="230187"/>
          </a:xfrm>
        </p:spPr>
        <p:txBody>
          <a:bodyPr/>
          <a:lstStyle/>
          <a:p>
            <a:pPr>
              <a:defRPr/>
            </a:pPr>
            <a:r>
              <a:rPr lang="nl-NL" dirty="0"/>
              <a:t>Rapportage review STOP-TPOD 1.0</a:t>
            </a:r>
          </a:p>
        </p:txBody>
      </p:sp>
    </p:spTree>
    <p:extLst>
      <p:ext uri="{BB962C8B-B14F-4D97-AF65-F5344CB8AC3E}">
        <p14:creationId xmlns:p14="http://schemas.microsoft.com/office/powerpoint/2010/main" val="4378360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228FFCE-30DD-4CC0-A536-2BA8E2D545D4}"/>
              </a:ext>
            </a:extLst>
          </p:cNvPr>
          <p:cNvSpPr>
            <a:spLocks noGrp="1"/>
          </p:cNvSpPr>
          <p:nvPr>
            <p:ph type="title"/>
          </p:nvPr>
        </p:nvSpPr>
        <p:spPr/>
        <p:txBody>
          <a:bodyPr/>
          <a:lstStyle/>
          <a:p>
            <a:r>
              <a:rPr lang="nl-NL" dirty="0"/>
              <a:t>Aanbevelingen (2)</a:t>
            </a:r>
          </a:p>
        </p:txBody>
      </p:sp>
      <p:sp>
        <p:nvSpPr>
          <p:cNvPr id="3" name="Tijdelijke aanduiding voor inhoud 2">
            <a:extLst>
              <a:ext uri="{FF2B5EF4-FFF2-40B4-BE49-F238E27FC236}">
                <a16:creationId xmlns:a16="http://schemas.microsoft.com/office/drawing/2014/main" id="{2FFFB154-A9B4-4805-8D79-B8D50ACD17EB}"/>
              </a:ext>
            </a:extLst>
          </p:cNvPr>
          <p:cNvSpPr>
            <a:spLocks noGrp="1"/>
          </p:cNvSpPr>
          <p:nvPr>
            <p:ph sz="half" idx="1"/>
          </p:nvPr>
        </p:nvSpPr>
        <p:spPr>
          <a:xfrm>
            <a:off x="4788024" y="1766469"/>
            <a:ext cx="4129200" cy="4273200"/>
          </a:xfrm>
        </p:spPr>
        <p:txBody>
          <a:bodyPr/>
          <a:lstStyle/>
          <a:p>
            <a:pPr marL="0" indent="0"/>
            <a:r>
              <a:rPr lang="nl-NL" sz="1100" b="1" dirty="0">
                <a:solidFill>
                  <a:srgbClr val="39870C"/>
                </a:solidFill>
                <a:latin typeface="+mn-lt"/>
              </a:rPr>
              <a:t>3. Pak grote wijzigingen gestructureerd en gezamenlijk op, vanaf moment dat standaard 1.0 stevig staat</a:t>
            </a:r>
          </a:p>
          <a:p>
            <a:pPr>
              <a:buFont typeface="Arial" panose="020B0604020202020204" pitchFamily="34" charset="0"/>
              <a:buChar char="•"/>
            </a:pPr>
            <a:r>
              <a:rPr lang="nl-NL" sz="1100" dirty="0">
                <a:solidFill>
                  <a:schemeClr val="tx1"/>
                </a:solidFill>
                <a:latin typeface="+mn-lt"/>
              </a:rPr>
              <a:t>Temporiseer grote functionele wijzigingen die ofwel een impact hebben op standaard 1.0, dan wel veel aandacht vragen van de makers van de standaard en het werkveld. Het gaat hierbij om wijzigingen als meervoudig bronhouderschap, synchroniseren, samenloop. Los deze voorlopig </a:t>
            </a:r>
            <a:r>
              <a:rPr lang="nl-NL" sz="1100" dirty="0"/>
              <a:t>niet technisch in de keten op, maar organisatorisch. Schep vervolgens richting alle partijen duidelijkheid hierover</a:t>
            </a:r>
            <a:endParaRPr lang="nl-NL" sz="1100" dirty="0">
              <a:solidFill>
                <a:srgbClr val="FF0000"/>
              </a:solidFill>
              <a:latin typeface="+mn-lt"/>
            </a:endParaRPr>
          </a:p>
          <a:p>
            <a:pPr>
              <a:buFont typeface="Arial" panose="020B0604020202020204" pitchFamily="34" charset="0"/>
              <a:buChar char="•"/>
            </a:pPr>
            <a:r>
              <a:rPr lang="nl-NL" sz="1100" dirty="0">
                <a:latin typeface="+mn-lt"/>
              </a:rPr>
              <a:t>Zet de ketenwerksessies voort voor ontwerpvraagstukken op ketenniveau , maar organiseer hierbij </a:t>
            </a:r>
            <a:r>
              <a:rPr lang="nl-NL" sz="1100" dirty="0" err="1">
                <a:latin typeface="+mn-lt"/>
              </a:rPr>
              <a:t>pro-actieve</a:t>
            </a:r>
            <a:r>
              <a:rPr lang="nl-NL" sz="1100" dirty="0">
                <a:latin typeface="+mn-lt"/>
              </a:rPr>
              <a:t> en tijdige afstemming met DSO-LV ontwikkelaars, bevoegd gezagen (gebruikers) en softwareleveranciers.</a:t>
            </a:r>
            <a:endParaRPr lang="nl-NL" sz="1100" dirty="0">
              <a:solidFill>
                <a:schemeClr val="tx1"/>
              </a:solidFill>
              <a:latin typeface="+mn-lt"/>
            </a:endParaRPr>
          </a:p>
          <a:p>
            <a:pPr>
              <a:buFont typeface="Arial" panose="020B0604020202020204" pitchFamily="34" charset="0"/>
              <a:buChar char="•"/>
            </a:pPr>
            <a:r>
              <a:rPr lang="nl-NL" sz="1100" dirty="0">
                <a:solidFill>
                  <a:schemeClr val="tx1"/>
                </a:solidFill>
                <a:latin typeface="+mn-lt"/>
              </a:rPr>
              <a:t>Zorg bij grote nieuwe wijzigingen, er ook content met voldoende breedte en diepte wordt geleverd door een aantal koplopers bij bevoegd gezagen.</a:t>
            </a:r>
          </a:p>
          <a:p>
            <a:pPr>
              <a:buFont typeface="Arial" panose="020B0604020202020204" pitchFamily="34" charset="0"/>
              <a:buChar char="•"/>
            </a:pPr>
            <a:endParaRPr lang="nl-NL" sz="1100" dirty="0">
              <a:solidFill>
                <a:schemeClr val="tx1"/>
              </a:solidFill>
              <a:latin typeface="+mn-lt"/>
            </a:endParaRPr>
          </a:p>
          <a:p>
            <a:pPr>
              <a:buFont typeface="Arial" panose="020B0604020202020204" pitchFamily="34" charset="0"/>
              <a:buChar char="•"/>
            </a:pPr>
            <a:endParaRPr lang="nl-NL" sz="1100" dirty="0"/>
          </a:p>
          <a:p>
            <a:pPr>
              <a:buFont typeface="Arial" panose="020B0604020202020204" pitchFamily="34" charset="0"/>
              <a:buChar char="•"/>
            </a:pPr>
            <a:endParaRPr lang="nl-NL" sz="1100" dirty="0">
              <a:solidFill>
                <a:schemeClr val="tx1"/>
              </a:solidFill>
              <a:latin typeface="+mn-lt"/>
            </a:endParaRPr>
          </a:p>
          <a:p>
            <a:endParaRPr lang="nl-NL" sz="1100" dirty="0">
              <a:latin typeface="+mn-lt"/>
            </a:endParaRPr>
          </a:p>
        </p:txBody>
      </p:sp>
      <p:sp>
        <p:nvSpPr>
          <p:cNvPr id="5" name="Tijdelijke aanduiding voor voettekst 3">
            <a:extLst>
              <a:ext uri="{FF2B5EF4-FFF2-40B4-BE49-F238E27FC236}">
                <a16:creationId xmlns:a16="http://schemas.microsoft.com/office/drawing/2014/main" id="{3C31045A-6938-4C66-863D-8D195915AEF6}"/>
              </a:ext>
            </a:extLst>
          </p:cNvPr>
          <p:cNvSpPr>
            <a:spLocks noGrp="1"/>
          </p:cNvSpPr>
          <p:nvPr>
            <p:ph type="ftr" sz="quarter" idx="10"/>
          </p:nvPr>
        </p:nvSpPr>
        <p:spPr>
          <a:xfrm>
            <a:off x="381000" y="6475413"/>
            <a:ext cx="6324600" cy="230187"/>
          </a:xfrm>
        </p:spPr>
        <p:txBody>
          <a:bodyPr/>
          <a:lstStyle/>
          <a:p>
            <a:pPr>
              <a:defRPr/>
            </a:pPr>
            <a:r>
              <a:rPr lang="nl-NL" dirty="0"/>
              <a:t>Rapportage review STOP-TPOD 1.0</a:t>
            </a:r>
          </a:p>
        </p:txBody>
      </p:sp>
      <p:sp>
        <p:nvSpPr>
          <p:cNvPr id="6" name="Tijdelijke aanduiding voor inhoud 4">
            <a:extLst>
              <a:ext uri="{FF2B5EF4-FFF2-40B4-BE49-F238E27FC236}">
                <a16:creationId xmlns:a16="http://schemas.microsoft.com/office/drawing/2014/main" id="{5D04EEFD-26EE-4FF1-864F-A783C0BFABBB}"/>
              </a:ext>
            </a:extLst>
          </p:cNvPr>
          <p:cNvSpPr txBox="1">
            <a:spLocks/>
          </p:cNvSpPr>
          <p:nvPr/>
        </p:nvSpPr>
        <p:spPr bwMode="auto">
          <a:xfrm>
            <a:off x="343350" y="1766469"/>
            <a:ext cx="4129200" cy="427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defRPr lang="nl-NL" sz="1800" kern="1200">
                <a:solidFill>
                  <a:srgbClr val="000000"/>
                </a:solidFill>
                <a:latin typeface="Verdana" pitchFamily="34" charset="0"/>
                <a:ea typeface="Verdana" pitchFamily="34" charset="0"/>
                <a:cs typeface="Verdana" pitchFamily="34" charset="0"/>
              </a:defRPr>
            </a:lvl1pPr>
            <a:lvl2pPr marL="179388" indent="-179388" algn="l" rtl="0" eaLnBrk="0" fontAlgn="base" hangingPunct="0">
              <a:spcBef>
                <a:spcPct val="20000"/>
              </a:spcBef>
              <a:spcAft>
                <a:spcPct val="0"/>
              </a:spcAft>
              <a:buBlip>
                <a:blip r:embed="rId3"/>
              </a:buBlip>
              <a:defRPr lang="nl-NL" sz="1800" kern="1200">
                <a:solidFill>
                  <a:srgbClr val="000000"/>
                </a:solidFill>
                <a:latin typeface="Verdana" pitchFamily="34" charset="0"/>
                <a:ea typeface="Verdana" pitchFamily="34" charset="0"/>
                <a:cs typeface="Verdana" pitchFamily="34" charset="0"/>
              </a:defRPr>
            </a:lvl2pPr>
            <a:lvl3pPr marL="377825" indent="-250825" algn="l" rtl="0" eaLnBrk="0" fontAlgn="base" hangingPunct="0">
              <a:spcBef>
                <a:spcPct val="20000"/>
              </a:spcBef>
              <a:spcAft>
                <a:spcPct val="0"/>
              </a:spcAft>
              <a:buBlip>
                <a:blip r:embed="rId4"/>
              </a:buBlip>
              <a:defRPr lang="nl-NL" sz="1800" kern="1200">
                <a:solidFill>
                  <a:srgbClr val="000000"/>
                </a:solidFill>
                <a:latin typeface="Verdana" pitchFamily="34" charset="0"/>
                <a:ea typeface="Verdana" pitchFamily="34" charset="0"/>
                <a:cs typeface="Verdana" pitchFamily="34" charset="0"/>
              </a:defRPr>
            </a:lvl3pPr>
            <a:lvl4pPr marL="539750" indent="-142875" algn="l" rtl="0" eaLnBrk="0" fontAlgn="base" hangingPunct="0">
              <a:spcBef>
                <a:spcPct val="20000"/>
              </a:spcBef>
              <a:spcAft>
                <a:spcPct val="0"/>
              </a:spcAft>
              <a:buBlip>
                <a:blip r:embed="rId5"/>
              </a:buBlip>
              <a:defRPr lang="nl-NL" sz="1800" kern="1200">
                <a:solidFill>
                  <a:srgbClr val="000000"/>
                </a:solidFill>
                <a:latin typeface="Verdana" pitchFamily="34" charset="0"/>
                <a:ea typeface="Verdana" pitchFamily="34" charset="0"/>
                <a:cs typeface="Verdana" pitchFamily="34" charset="0"/>
              </a:defRPr>
            </a:lvl4pPr>
            <a:lvl5pPr marL="711200" indent="-176213" algn="l" rtl="0" eaLnBrk="0" fontAlgn="base" hangingPunct="0">
              <a:spcBef>
                <a:spcPct val="20000"/>
              </a:spcBef>
              <a:spcAft>
                <a:spcPct val="0"/>
              </a:spcAft>
              <a:defRPr lang="nl-NL" sz="1800" kern="1200">
                <a:solidFill>
                  <a:schemeClr val="tx1"/>
                </a:solidFill>
                <a:latin typeface="Verdana" pitchFamily="34" charset="0"/>
                <a:ea typeface="Verdana" pitchFamily="34" charset="0"/>
                <a:cs typeface="Verdana" pitchFamily="34" charset="0"/>
              </a:defRPr>
            </a:lvl5pPr>
            <a:lvl6pPr marL="2514600" indent="-228600" algn="l" rtl="0" fontAlgn="base">
              <a:spcBef>
                <a:spcPct val="20000"/>
              </a:spcBef>
              <a:spcAft>
                <a:spcPct val="0"/>
              </a:spcAft>
              <a:buChar char="»"/>
              <a:defRPr sz="1800">
                <a:solidFill>
                  <a:schemeClr val="tx1"/>
                </a:solidFill>
                <a:latin typeface="+mn-lt"/>
                <a:cs typeface="+mn-cs"/>
              </a:defRPr>
            </a:lvl6pPr>
            <a:lvl7pPr marL="2971800" indent="-228600" algn="l" rtl="0" fontAlgn="base">
              <a:spcBef>
                <a:spcPct val="20000"/>
              </a:spcBef>
              <a:spcAft>
                <a:spcPct val="0"/>
              </a:spcAft>
              <a:buChar char="»"/>
              <a:defRPr sz="1800">
                <a:solidFill>
                  <a:schemeClr val="tx1"/>
                </a:solidFill>
                <a:latin typeface="+mn-lt"/>
                <a:cs typeface="+mn-cs"/>
              </a:defRPr>
            </a:lvl7pPr>
            <a:lvl8pPr marL="3429000" indent="-228600" algn="l" rtl="0" fontAlgn="base">
              <a:spcBef>
                <a:spcPct val="20000"/>
              </a:spcBef>
              <a:spcAft>
                <a:spcPct val="0"/>
              </a:spcAft>
              <a:buChar char="»"/>
              <a:defRPr sz="1800">
                <a:solidFill>
                  <a:schemeClr val="tx1"/>
                </a:solidFill>
                <a:latin typeface="+mn-lt"/>
                <a:cs typeface="+mn-cs"/>
              </a:defRPr>
            </a:lvl8pPr>
            <a:lvl9pPr marL="3886200" indent="-228600" algn="l" rtl="0" fontAlgn="base">
              <a:spcBef>
                <a:spcPct val="20000"/>
              </a:spcBef>
              <a:spcAft>
                <a:spcPct val="0"/>
              </a:spcAft>
              <a:buChar char="»"/>
              <a:defRPr sz="1800">
                <a:solidFill>
                  <a:schemeClr val="tx1"/>
                </a:solidFill>
                <a:latin typeface="+mn-lt"/>
                <a:cs typeface="+mn-cs"/>
              </a:defRPr>
            </a:lvl9pPr>
          </a:lstStyle>
          <a:p>
            <a:r>
              <a:rPr lang="nl-NL" sz="1100" b="1" dirty="0">
                <a:solidFill>
                  <a:srgbClr val="39870C"/>
                </a:solidFill>
                <a:latin typeface="+mn-lt"/>
              </a:rPr>
              <a:t>2. Neem de standaard in beheer</a:t>
            </a:r>
            <a:endParaRPr lang="nl-NL" sz="1100" dirty="0">
              <a:latin typeface="+mn-lt"/>
            </a:endParaRPr>
          </a:p>
          <a:p>
            <a:pPr>
              <a:buFont typeface="Arial" panose="020B0604020202020204" pitchFamily="34" charset="0"/>
              <a:buChar char="•"/>
            </a:pPr>
            <a:r>
              <a:rPr lang="nl-NL" sz="1100" dirty="0">
                <a:solidFill>
                  <a:schemeClr val="tx1"/>
                </a:solidFill>
                <a:latin typeface="+mn-lt"/>
              </a:rPr>
              <a:t>Richt met KOOP en </a:t>
            </a:r>
            <a:r>
              <a:rPr lang="nl-NL" sz="1100" dirty="0" err="1">
                <a:solidFill>
                  <a:schemeClr val="tx1"/>
                </a:solidFill>
                <a:latin typeface="+mn-lt"/>
              </a:rPr>
              <a:t>Geonovum</a:t>
            </a:r>
            <a:r>
              <a:rPr lang="nl-NL" sz="1100" dirty="0">
                <a:solidFill>
                  <a:schemeClr val="tx1"/>
                </a:solidFill>
                <a:latin typeface="+mn-lt"/>
              </a:rPr>
              <a:t>, onder regie van de TBO, een integraal en transparant beheerproces in op de standaard, waarbij alle belanghebbenden op een evenwichtige wijze zijn betrokken.</a:t>
            </a:r>
          </a:p>
          <a:p>
            <a:pPr>
              <a:buFont typeface="Arial" panose="020B0604020202020204" pitchFamily="34" charset="0"/>
              <a:buChar char="•"/>
            </a:pPr>
            <a:r>
              <a:rPr lang="nl-NL" sz="1100" dirty="0"/>
              <a:t>Zor</a:t>
            </a:r>
            <a:r>
              <a:rPr lang="nl-NL" sz="1100" dirty="0">
                <a:solidFill>
                  <a:schemeClr val="tx1"/>
                </a:solidFill>
              </a:rPr>
              <a:t>g dat als onderdeel daarvan er een duidelijk wijzigingsproces komt op de standaard, waarin onder meer duidelijk wordt welke wijzigingen wanneer gepland zijn en hoe en door wie worden </a:t>
            </a:r>
            <a:r>
              <a:rPr lang="nl-NL" sz="1100" dirty="0" err="1">
                <a:solidFill>
                  <a:schemeClr val="tx1"/>
                </a:solidFill>
              </a:rPr>
              <a:t>gereviewed</a:t>
            </a:r>
            <a:r>
              <a:rPr lang="nl-NL" sz="1100" dirty="0">
                <a:solidFill>
                  <a:schemeClr val="tx1"/>
                </a:solidFill>
              </a:rPr>
              <a:t>.</a:t>
            </a:r>
          </a:p>
          <a:p>
            <a:pPr>
              <a:buFont typeface="Arial" panose="020B0604020202020204" pitchFamily="34" charset="0"/>
              <a:buChar char="•"/>
            </a:pPr>
            <a:r>
              <a:rPr lang="nl-NL" sz="1100" dirty="0">
                <a:solidFill>
                  <a:schemeClr val="tx1"/>
                </a:solidFill>
                <a:latin typeface="+mn-lt"/>
              </a:rPr>
              <a:t>Zorg dat dit wijzigingsproces primair gedreven wordt door het goed laten werken van de 1.0 standaard en dat wijzigingen gedoseerd en voorspelbaar zijn.</a:t>
            </a:r>
          </a:p>
          <a:p>
            <a:pPr>
              <a:buFont typeface="Arial" panose="020B0604020202020204" pitchFamily="34" charset="0"/>
              <a:buChar char="•"/>
            </a:pPr>
            <a:r>
              <a:rPr lang="nl-NL" sz="1100" dirty="0">
                <a:solidFill>
                  <a:schemeClr val="tx1"/>
                </a:solidFill>
                <a:latin typeface="+mn-lt"/>
              </a:rPr>
              <a:t>Maak goed inzichtelijk welke processen de standaard ondersteunt en in hoeverre de standaard is geïmplementeerd in het DSO.</a:t>
            </a:r>
          </a:p>
          <a:p>
            <a:pPr>
              <a:buFont typeface="Arial" panose="020B0604020202020204" pitchFamily="34" charset="0"/>
              <a:buChar char="•"/>
            </a:pPr>
            <a:r>
              <a:rPr lang="nl-NL" sz="1100" dirty="0">
                <a:solidFill>
                  <a:schemeClr val="tx1"/>
                </a:solidFill>
                <a:latin typeface="+mn-lt"/>
              </a:rPr>
              <a:t>Zorg dat verbeteringen in de standaard en in de implementatie ervan in het DSO kortcyclisch en niet uitsluitend pe</a:t>
            </a:r>
            <a:r>
              <a:rPr lang="nl-NL" sz="1100" dirty="0">
                <a:latin typeface="+mn-lt"/>
              </a:rPr>
              <a:t>r kwartaal worden vrijgegeven.</a:t>
            </a:r>
            <a:endParaRPr lang="nl-NL" sz="1100" dirty="0">
              <a:solidFill>
                <a:schemeClr val="tx1"/>
              </a:solidFill>
              <a:latin typeface="+mn-lt"/>
            </a:endParaRPr>
          </a:p>
          <a:p>
            <a:pPr>
              <a:buFont typeface="Arial" panose="020B0604020202020204" pitchFamily="34" charset="0"/>
              <a:buChar char="•"/>
            </a:pPr>
            <a:r>
              <a:rPr lang="nl-NL" sz="1100" dirty="0">
                <a:solidFill>
                  <a:schemeClr val="tx1"/>
                </a:solidFill>
              </a:rPr>
              <a:t>Verzamel ‘best </a:t>
            </a:r>
            <a:r>
              <a:rPr lang="nl-NL" sz="1100" dirty="0" err="1">
                <a:solidFill>
                  <a:schemeClr val="tx1"/>
                </a:solidFill>
              </a:rPr>
              <a:t>practices</a:t>
            </a:r>
            <a:r>
              <a:rPr lang="nl-NL" sz="1100" dirty="0">
                <a:solidFill>
                  <a:schemeClr val="tx1"/>
                </a:solidFill>
              </a:rPr>
              <a:t>’ die worden opgedaan in de toepassing van de standaard door koplopers en stel die voor een breed publiek toegankelijk beschikbaar. </a:t>
            </a:r>
          </a:p>
          <a:p>
            <a:pPr>
              <a:buFont typeface="Arial" panose="020B0604020202020204" pitchFamily="34" charset="0"/>
              <a:buChar char="•"/>
            </a:pPr>
            <a:endParaRPr lang="nl-NL" sz="1100" dirty="0">
              <a:latin typeface="+mn-lt"/>
            </a:endParaRPr>
          </a:p>
          <a:p>
            <a:pPr>
              <a:buFont typeface="Arial" panose="020B0604020202020204" pitchFamily="34" charset="0"/>
              <a:buChar char="•"/>
            </a:pPr>
            <a:endParaRPr lang="nl-NL" sz="1100" dirty="0">
              <a:latin typeface="+mn-lt"/>
            </a:endParaRPr>
          </a:p>
          <a:p>
            <a:endParaRPr lang="nl-NL" sz="1100" dirty="0">
              <a:latin typeface="+mn-lt"/>
            </a:endParaRPr>
          </a:p>
        </p:txBody>
      </p:sp>
    </p:spTree>
    <p:extLst>
      <p:ext uri="{BB962C8B-B14F-4D97-AF65-F5344CB8AC3E}">
        <p14:creationId xmlns:p14="http://schemas.microsoft.com/office/powerpoint/2010/main" val="580762780"/>
      </p:ext>
    </p:extLst>
  </p:cSld>
  <p:clrMapOvr>
    <a:masterClrMapping/>
  </p:clrMapOvr>
</p:sld>
</file>

<file path=ppt/theme/theme1.xml><?xml version="1.0" encoding="utf-8"?>
<a:theme xmlns:a="http://schemas.openxmlformats.org/drawingml/2006/main" name="Aan de slag met de Omgevingswet_template">
  <a:themeElements>
    <a:clrScheme name="Kleurenschema Groen">
      <a:dk1>
        <a:sysClr val="windowText" lastClr="000000"/>
      </a:dk1>
      <a:lt1>
        <a:sysClr val="window" lastClr="FFFFFF"/>
      </a:lt1>
      <a:dk2>
        <a:srgbClr val="F4BBD6"/>
      </a:dk2>
      <a:lt2>
        <a:srgbClr val="EEECE1"/>
      </a:lt2>
      <a:accent1>
        <a:srgbClr val="4E9625"/>
      </a:accent1>
      <a:accent2>
        <a:srgbClr val="6ED9AD"/>
      </a:accent2>
      <a:accent3>
        <a:srgbClr val="046F96"/>
      </a:accent3>
      <a:accent4>
        <a:srgbClr val="9ACCD4"/>
      </a:accent4>
      <a:accent5>
        <a:srgbClr val="ED8FBB"/>
      </a:accent5>
      <a:accent6>
        <a:srgbClr val="900079"/>
      </a:accent6>
      <a:hlink>
        <a:srgbClr val="0000FF"/>
      </a:hlink>
      <a:folHlink>
        <a:srgbClr val="800080"/>
      </a:folHlink>
    </a:clrScheme>
    <a:fontScheme name="Standaardontwerp">
      <a:majorFont>
        <a:latin typeface="Verdana"/>
        <a:ea typeface=""/>
        <a:cs typeface="Arial"/>
      </a:majorFont>
      <a:minorFont>
        <a:latin typeface="Verdana"/>
        <a:ea typeface=""/>
        <a:cs typeface="Arial"/>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ardontwer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ardontwerp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ardontwerp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ardontwerp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ardontwerp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ardontwerp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ardontwerp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ardontwerp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ardontwerp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ardontwerp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ardontwerp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ardontwerp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elpagina zonder foto">
  <a:themeElements>
    <a:clrScheme name="Aangepast 2">
      <a:dk1>
        <a:sysClr val="windowText" lastClr="000000"/>
      </a:dk1>
      <a:lt1>
        <a:sysClr val="window" lastClr="FFFFFF"/>
      </a:lt1>
      <a:dk2>
        <a:srgbClr val="F4BBD6"/>
      </a:dk2>
      <a:lt2>
        <a:srgbClr val="EEECE1"/>
      </a:lt2>
      <a:accent1>
        <a:srgbClr val="8FB73C"/>
      </a:accent1>
      <a:accent2>
        <a:srgbClr val="6ED9AD"/>
      </a:accent2>
      <a:accent3>
        <a:srgbClr val="046F96"/>
      </a:accent3>
      <a:accent4>
        <a:srgbClr val="9ACCD4"/>
      </a:accent4>
      <a:accent5>
        <a:srgbClr val="ED8FBB"/>
      </a:accent5>
      <a:accent6>
        <a:srgbClr val="900079"/>
      </a:accent6>
      <a:hlink>
        <a:srgbClr val="0000FF"/>
      </a:hlink>
      <a:folHlink>
        <a:srgbClr val="800080"/>
      </a:folHlink>
    </a:clrScheme>
    <a:fontScheme name="Standaardontwerp">
      <a:majorFont>
        <a:latin typeface="Verdana"/>
        <a:ea typeface=""/>
        <a:cs typeface="Arial"/>
      </a:majorFont>
      <a:minorFont>
        <a:latin typeface="Verdana"/>
        <a:ea typeface=""/>
        <a:cs typeface="Arial"/>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ardontwer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ardontwerp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ardontwerp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ardontwerp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ardontwerp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ardontwerp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ardontwerp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ardontwerp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ardontwerp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ardontwerp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ardontwerp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ardontwerp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Volgdia">
  <a:themeElements>
    <a:clrScheme name="Aangepast 3">
      <a:dk1>
        <a:sysClr val="windowText" lastClr="000000"/>
      </a:dk1>
      <a:lt1>
        <a:sysClr val="window" lastClr="FFFFFF"/>
      </a:lt1>
      <a:dk2>
        <a:srgbClr val="F4BBD6"/>
      </a:dk2>
      <a:lt2>
        <a:srgbClr val="EEECE1"/>
      </a:lt2>
      <a:accent1>
        <a:srgbClr val="39870C"/>
      </a:accent1>
      <a:accent2>
        <a:srgbClr val="6ED9AD"/>
      </a:accent2>
      <a:accent3>
        <a:srgbClr val="046F96"/>
      </a:accent3>
      <a:accent4>
        <a:srgbClr val="9ACCD4"/>
      </a:accent4>
      <a:accent5>
        <a:srgbClr val="ED8FBB"/>
      </a:accent5>
      <a:accent6>
        <a:srgbClr val="900079"/>
      </a:accent6>
      <a:hlink>
        <a:srgbClr val="0000FF"/>
      </a:hlink>
      <a:folHlink>
        <a:srgbClr val="800080"/>
      </a:folHlink>
    </a:clrScheme>
    <a:fontScheme name="Standaardontwerp">
      <a:majorFont>
        <a:latin typeface="Verdana"/>
        <a:ea typeface=""/>
        <a:cs typeface="Arial"/>
      </a:majorFont>
      <a:minorFont>
        <a:latin typeface="Verdana"/>
        <a:ea typeface=""/>
        <a:cs typeface="Arial"/>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ardontwer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ardontwerp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ardontwerp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ardontwerp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ardontwerp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ardontwerp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ardontwerp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ardontwerp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ardontwerp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ardontwerp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ardontwerp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ardontwerp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e884e19b-67f8-43c0-a42e-022881338946">0006-458702604-352</_dlc_DocId>
    <_dlc_DocIdUrl xmlns="e884e19b-67f8-43c0-a42e-022881338946">
      <Url>https://www.samenwerkruimten.nl/teamsites/piow/dso/_layouts/15/DocIdRedir.aspx?ID=0006-458702604-352</Url>
      <Description>0006-458702604-352</Description>
    </_dlc_DocIdUrl>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ED0F9265DF0884D9EE02C8FEA0AAA8E" ma:contentTypeVersion="0" ma:contentTypeDescription="Een nieuw document maken." ma:contentTypeScope="" ma:versionID="7559108fc41a9afbba30d1ea88a41a06">
  <xsd:schema xmlns:xsd="http://www.w3.org/2001/XMLSchema" xmlns:xs="http://www.w3.org/2001/XMLSchema" xmlns:p="http://schemas.microsoft.com/office/2006/metadata/properties" xmlns:ns2="e884e19b-67f8-43c0-a42e-022881338946" targetNamespace="http://schemas.microsoft.com/office/2006/metadata/properties" ma:root="true" ma:fieldsID="0b0665418a5dab5e52015370ed3aacb3" ns2:_="">
    <xsd:import namespace="e884e19b-67f8-43c0-a42e-022881338946"/>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884e19b-67f8-43c0-a42e-022881338946" elementFormDefault="qualified">
    <xsd:import namespace="http://schemas.microsoft.com/office/2006/documentManagement/types"/>
    <xsd:import namespace="http://schemas.microsoft.com/office/infopath/2007/PartnerControls"/>
    <xsd:element name="_dlc_DocId" ma:index="8" nillable="true" ma:displayName="Waarde van de document-id" ma:description="De waarde van de document-id die aan dit item is toegewezen." ma:internalName="_dlc_DocId" ma:readOnly="true">
      <xsd:simpleType>
        <xsd:restriction base="dms:Text"/>
      </xsd:simpleType>
    </xsd:element>
    <xsd:element name="_dlc_DocIdUrl" ma:index="9" nillable="true" ma:displayName="Document-id" ma:description="Permanente koppeling naar dit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customXsn xmlns="http://schemas.microsoft.com/office/2006/metadata/customXsn">
  <xsnLocation/>
  <cached>True</cached>
  <openByDefault>True</openByDefault>
  <xsnScope/>
</customXsn>
</file>

<file path=customXml/item5.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5036BFB4-602E-4852-821A-F6514D506FE3}">
  <ds:schemaRefs>
    <ds:schemaRef ds:uri="e884e19b-67f8-43c0-a42e-022881338946"/>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purl.org/dc/dcmitype/"/>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8C49E5DE-A7C0-40E7-9178-27C9B5285A3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884e19b-67f8-43c0-a42e-02288133894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B974C71-2666-4F90-AF46-DBFB795350AA}">
  <ds:schemaRefs>
    <ds:schemaRef ds:uri="http://schemas.microsoft.com/sharepoint/v3/contenttype/forms"/>
  </ds:schemaRefs>
</ds:datastoreItem>
</file>

<file path=customXml/itemProps4.xml><?xml version="1.0" encoding="utf-8"?>
<ds:datastoreItem xmlns:ds="http://schemas.openxmlformats.org/officeDocument/2006/customXml" ds:itemID="{B2216114-8D33-428D-97D1-970D6E28F9A0}">
  <ds:schemaRefs>
    <ds:schemaRef ds:uri="http://schemas.microsoft.com/office/2006/metadata/customXsn"/>
  </ds:schemaRefs>
</ds:datastoreItem>
</file>

<file path=customXml/itemProps5.xml><?xml version="1.0" encoding="utf-8"?>
<ds:datastoreItem xmlns:ds="http://schemas.openxmlformats.org/officeDocument/2006/customXml" ds:itemID="{8F083DF9-FACC-48CB-B1AA-651BEF6B7137}">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otalTime>0</TotalTime>
  <Words>5034</Words>
  <Application>Microsoft Office PowerPoint</Application>
  <PresentationFormat>Diavoorstelling (4:3)</PresentationFormat>
  <Paragraphs>333</Paragraphs>
  <Slides>24</Slides>
  <Notes>3</Notes>
  <HiddenSlides>0</HiddenSlides>
  <MMClips>0</MMClips>
  <ScaleCrop>false</ScaleCrop>
  <HeadingPairs>
    <vt:vector size="6" baseType="variant">
      <vt:variant>
        <vt:lpstr>Gebruikte lettertypen</vt:lpstr>
      </vt:variant>
      <vt:variant>
        <vt:i4>4</vt:i4>
      </vt:variant>
      <vt:variant>
        <vt:lpstr>Thema</vt:lpstr>
      </vt:variant>
      <vt:variant>
        <vt:i4>3</vt:i4>
      </vt:variant>
      <vt:variant>
        <vt:lpstr>Diatitels</vt:lpstr>
      </vt:variant>
      <vt:variant>
        <vt:i4>24</vt:i4>
      </vt:variant>
    </vt:vector>
  </HeadingPairs>
  <TitlesOfParts>
    <vt:vector size="31" baseType="lpstr">
      <vt:lpstr>Arial</vt:lpstr>
      <vt:lpstr>Calibri</vt:lpstr>
      <vt:lpstr>Geneva</vt:lpstr>
      <vt:lpstr>Verdana</vt:lpstr>
      <vt:lpstr>Aan de slag met de Omgevingswet_template</vt:lpstr>
      <vt:lpstr>Titelpagina zonder foto</vt:lpstr>
      <vt:lpstr>Volgdia</vt:lpstr>
      <vt:lpstr>Review oplevering STOP-TPOD standaard 1.0  “Standaardiseren kun je leren… door te implementeren”   Versie 06/05/2020 – definitief   </vt:lpstr>
      <vt:lpstr>Inhoudsopgave</vt:lpstr>
      <vt:lpstr>Opdracht review</vt:lpstr>
      <vt:lpstr>Aanpak review </vt:lpstr>
      <vt:lpstr>Verantwoording aanpak review </vt:lpstr>
      <vt:lpstr>Aanbevelingen &amp; beantwoording onderzoeksvragen</vt:lpstr>
      <vt:lpstr>Inleiding</vt:lpstr>
      <vt:lpstr>Aanbevelingen (1)</vt:lpstr>
      <vt:lpstr>Aanbevelingen (2)</vt:lpstr>
      <vt:lpstr>Aanbevelingen (3)</vt:lpstr>
      <vt:lpstr>Beantwoording van de onderzoeksvragen (1)</vt:lpstr>
      <vt:lpstr>Beantwoording van de onderzoeksvragen (2)</vt:lpstr>
      <vt:lpstr>Beantwoording van de onderzoeksvragen (3)</vt:lpstr>
      <vt:lpstr>Beantwoording van de onderzoeksvragen (4)</vt:lpstr>
      <vt:lpstr>Algemeen beeld t.a.v. scope en kwaliteit</vt:lpstr>
      <vt:lpstr>Algemeen beeld t.a.v. scope en volledigheid</vt:lpstr>
      <vt:lpstr>Algemeen beeld t.a.v. scope en volledigheid</vt:lpstr>
      <vt:lpstr>Algemeen beeld t.a.v. scope en volledigheid</vt:lpstr>
      <vt:lpstr>Algemeen beeld t.a.v. scope en volledigheid</vt:lpstr>
      <vt:lpstr>Algemeen beeld t.a.v. kwaliteit standaard (1)</vt:lpstr>
      <vt:lpstr>Algemeen beeld t.a.v. kwaliteit standaard (2)</vt:lpstr>
      <vt:lpstr>Algemeen beeld t.a.v. kwaliteit standaard (3)</vt:lpstr>
      <vt:lpstr>Algemeen beeld t.a.v. kwaliteit standaard (4)</vt:lpstr>
      <vt:lpstr>Algemeen beeld t.a.v. kwaliteit standaard (5)</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Review op oplevering STOP-TPOD standaard 1.0   versie 0.1 – 24/04/2020  Reviewteam: - Jeroen van der Veen - René Kint - Andre Batenburg - Erik Dolle - Hans Dekkers - Paul de Frankrijker - Michiel van Heek</dc:title>
  <dc:creator>Reviewteam</dc:creator>
  <cp:lastModifiedBy>jeroen.veen@minbzk.nl</cp:lastModifiedBy>
  <cp:revision>78</cp:revision>
  <cp:lastPrinted>2020-04-29T06:29:03Z</cp:lastPrinted>
  <dcterms:created xsi:type="dcterms:W3CDTF">2020-04-25T15:28:53Z</dcterms:created>
  <dcterms:modified xsi:type="dcterms:W3CDTF">2020-05-18T09:25:55Z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0b63570c-67fc-4b87-9b33-acdf3e038392</vt:lpwstr>
  </property>
  <property fmtid="{D5CDD505-2E9C-101B-9397-08002B2CF9AE}" pid="3" name="ContentTypeId">
    <vt:lpwstr>0x0101003ED0F9265DF0884D9EE02C8FEA0AAA8E</vt:lpwstr>
  </property>
</Properties>
</file>