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4"/>
  </p:sldMasterIdLst>
  <p:notesMasterIdLst>
    <p:notesMasterId r:id="rId23"/>
  </p:notesMasterIdLst>
  <p:handoutMasterIdLst>
    <p:handoutMasterId r:id="rId24"/>
  </p:handoutMasterIdLst>
  <p:sldIdLst>
    <p:sldId id="291" r:id="rId5"/>
    <p:sldId id="332" r:id="rId6"/>
    <p:sldId id="324" r:id="rId7"/>
    <p:sldId id="330" r:id="rId8"/>
    <p:sldId id="278" r:id="rId9"/>
    <p:sldId id="279" r:id="rId10"/>
    <p:sldId id="329" r:id="rId11"/>
    <p:sldId id="325" r:id="rId12"/>
    <p:sldId id="298" r:id="rId13"/>
    <p:sldId id="333" r:id="rId14"/>
    <p:sldId id="295" r:id="rId15"/>
    <p:sldId id="303" r:id="rId16"/>
    <p:sldId id="318" r:id="rId17"/>
    <p:sldId id="301" r:id="rId18"/>
    <p:sldId id="320" r:id="rId19"/>
    <p:sldId id="321" r:id="rId20"/>
    <p:sldId id="322" r:id="rId21"/>
    <p:sldId id="331" r:id="rId22"/>
  </p:sldIdLst>
  <p:sldSz cx="12192000" cy="6858000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3" userDrawn="1">
          <p15:clr>
            <a:srgbClr val="A4A3A4"/>
          </p15:clr>
        </p15:guide>
        <p15:guide id="2" orient="horz" pos="1141" userDrawn="1">
          <p15:clr>
            <a:srgbClr val="A4A3A4"/>
          </p15:clr>
        </p15:guide>
        <p15:guide id="3" orient="horz" pos="2286" userDrawn="1">
          <p15:clr>
            <a:srgbClr val="A4A3A4"/>
          </p15:clr>
        </p15:guide>
        <p15:guide id="4" pos="3856" userDrawn="1">
          <p15:clr>
            <a:srgbClr val="A4A3A4"/>
          </p15:clr>
        </p15:guide>
        <p15:guide id="5" pos="3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envoorden, Arjan (CD)" initials="SA(" lastIdx="11" clrIdx="0">
    <p:extLst>
      <p:ext uri="{19B8F6BF-5375-455C-9EA6-DF929625EA0E}">
        <p15:presenceInfo xmlns:p15="http://schemas.microsoft.com/office/powerpoint/2012/main" userId="S-1-5-21-1046319769-833967741-3563887046-1513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870C"/>
    <a:srgbClr val="275937"/>
    <a:srgbClr val="2B5781"/>
    <a:srgbClr val="E17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843" autoAdjust="0"/>
    <p:restoredTop sz="96327" autoAdjust="0"/>
  </p:normalViewPr>
  <p:slideViewPr>
    <p:cSldViewPr snapToGrid="0" snapToObjects="1" showGuides="1">
      <p:cViewPr varScale="1">
        <p:scale>
          <a:sx n="110" d="100"/>
          <a:sy n="110" d="100"/>
        </p:scale>
        <p:origin x="144" y="954"/>
      </p:cViewPr>
      <p:guideLst>
        <p:guide orient="horz" pos="3863"/>
        <p:guide orient="horz" pos="1141"/>
        <p:guide orient="horz" pos="2286"/>
        <p:guide pos="3856"/>
        <p:guide pos="3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51" d="100"/>
          <a:sy n="151" d="100"/>
        </p:scale>
        <p:origin x="479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8DB60-9960-7E4E-BA4A-B29DFB46F3EE}" type="datetime1">
              <a:rPr lang="nl-NL" smtClean="0"/>
              <a:t>21-5-2024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0EAE8-FB6A-B847-B804-B8BC08416A0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43355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43F22-96A7-2946-9F02-228CB8E4306F}" type="datetime1">
              <a:rPr lang="nl-NL" smtClean="0"/>
              <a:t>21-5-2024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6D882-3718-4F40-87D5-7C3050DB7ED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9858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26CAFB3-B952-5E41-8366-D28F5BBD163D}"/>
              </a:ext>
            </a:extLst>
          </p:cNvPr>
          <p:cNvSpPr/>
          <p:nvPr userDrawn="1"/>
        </p:nvSpPr>
        <p:spPr>
          <a:xfrm>
            <a:off x="251" y="892799"/>
            <a:ext cx="12208683" cy="5609601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0E62FF2-996E-EE4F-8AD3-63F8BA2B3C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3424048"/>
            <a:ext cx="5171671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356351" y="5402697"/>
            <a:ext cx="5171016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C38CDB2-3601-9440-8755-F766D2452C38}"/>
              </a:ext>
            </a:extLst>
          </p:cNvPr>
          <p:cNvSpPr txBox="1"/>
          <p:nvPr userDrawn="1"/>
        </p:nvSpPr>
        <p:spPr>
          <a:xfrm>
            <a:off x="2022231" y="3253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7525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F3612BFF-8B8D-A445-BE85-25A4D5787366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601134" y="1811338"/>
            <a:ext cx="10964333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21993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C9F7C79B-7513-0040-807E-BCD64B44B924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590551" y="1811338"/>
            <a:ext cx="5938399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6915151" y="1811338"/>
            <a:ext cx="4658783" cy="4300538"/>
          </a:xfrm>
        </p:spPr>
        <p:txBody>
          <a:bodyPr/>
          <a:lstStyle/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1187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059EE069-E041-7D4E-AF5F-769655BE0B20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0" y="4779819"/>
            <a:ext cx="12192000" cy="148604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9600" y="1811338"/>
            <a:ext cx="10964333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4677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2x beeld h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8CC9E27-A66F-9947-B318-08B7BF55BA15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601133" y="4078830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1133" y="1811339"/>
            <a:ext cx="10972800" cy="2073559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6386261" y="4078830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6870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+ 2x beeld 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B9C7D7F-C5E1-0140-BB57-0FBAD6675830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6390192" y="1805083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9600" y="1811339"/>
            <a:ext cx="5262747" cy="43211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6386261" y="4078830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5758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C3BE2A5B-4D60-474A-9000-DB2D4E891825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4981736" cy="66312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9600" y="2182862"/>
            <a:ext cx="4973269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4"/>
          </p:nvPr>
        </p:nvSpPr>
        <p:spPr>
          <a:xfrm>
            <a:off x="6089652" y="1160463"/>
            <a:ext cx="5646689" cy="497205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8760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C612CF5-18B5-914F-B3E0-D3BD0CF3F514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926167" y="1168400"/>
            <a:ext cx="8326197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6937" y="5384244"/>
            <a:ext cx="8325427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926167" y="5765368"/>
            <a:ext cx="8326967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078953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1D9D6F7E-172C-1F44-81E6-052D9B58844C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926166" y="1168400"/>
            <a:ext cx="3892743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6937" y="5384244"/>
            <a:ext cx="8325427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926167" y="5765368"/>
            <a:ext cx="8326967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Tijdelijke aanduiding voor afbeelding 8"/>
          <p:cNvSpPr>
            <a:spLocks noGrp="1"/>
          </p:cNvSpPr>
          <p:nvPr>
            <p:ph type="pic" sz="quarter" idx="14"/>
          </p:nvPr>
        </p:nvSpPr>
        <p:spPr>
          <a:xfrm>
            <a:off x="6342303" y="1160463"/>
            <a:ext cx="3910061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5215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t>21-5-2024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1810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CAF4B903-1467-C34F-9567-8E31016B8910}"/>
              </a:ext>
            </a:extLst>
          </p:cNvPr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0E62FF2-996E-EE4F-8AD3-63F8BA2B3C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3424048"/>
            <a:ext cx="5171671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356351" y="5402697"/>
            <a:ext cx="5171016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C38CDB2-3601-9440-8755-F766D2452C38}"/>
              </a:ext>
            </a:extLst>
          </p:cNvPr>
          <p:cNvSpPr txBox="1"/>
          <p:nvPr userDrawn="1"/>
        </p:nvSpPr>
        <p:spPr>
          <a:xfrm>
            <a:off x="2022231" y="3253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2DC3BBA-D385-EF47-B9A6-F185736EA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92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7CBC099-CCD2-3C47-AD87-7F5EFB280463}"/>
              </a:ext>
            </a:extLst>
          </p:cNvPr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3424048"/>
            <a:ext cx="5171671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356351" y="5402697"/>
            <a:ext cx="5171016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C38CDB2-3601-9440-8755-F766D2452C38}"/>
              </a:ext>
            </a:extLst>
          </p:cNvPr>
          <p:cNvSpPr txBox="1"/>
          <p:nvPr userDrawn="1"/>
        </p:nvSpPr>
        <p:spPr>
          <a:xfrm>
            <a:off x="2022231" y="3253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E77F28CE-3807-4F4B-962D-474278733B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9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ofdstuk + af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3E99B19B-C344-0D42-81F4-64B43FAE8D5D}"/>
              </a:ext>
            </a:extLst>
          </p:cNvPr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4AF8A1A-4A3E-584A-A9A1-B9AF37AAC0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2413591"/>
            <a:ext cx="5171671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AE6D71D-11A7-9F49-9E1B-C6D812DC6B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51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+ af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2413591"/>
            <a:ext cx="5171671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EF75599-F1CF-3C43-89DE-9AFFD3884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2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2413591"/>
            <a:ext cx="5171671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6A851FF-3974-124A-B209-6F99BD0837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73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90550" y="1171764"/>
            <a:ext cx="10954905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590551" y="2413591"/>
            <a:ext cx="10954904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-8342" y="6499852"/>
            <a:ext cx="12208683" cy="383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25913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90550" y="1171764"/>
            <a:ext cx="10954905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590551" y="2413591"/>
            <a:ext cx="10954904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sp>
        <p:nvSpPr>
          <p:cNvPr id="13" name="Rechthoek 12"/>
          <p:cNvSpPr/>
          <p:nvPr userDrawn="1"/>
        </p:nvSpPr>
        <p:spPr>
          <a:xfrm>
            <a:off x="0" y="6506109"/>
            <a:ext cx="12192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18E1D89-AC64-E14C-A351-0097B0BA1A06}"/>
              </a:ext>
            </a:extLst>
          </p:cNvPr>
          <p:cNvSpPr/>
          <p:nvPr userDrawn="1"/>
        </p:nvSpPr>
        <p:spPr>
          <a:xfrm>
            <a:off x="251" y="892799"/>
            <a:ext cx="12208683" cy="5609601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79312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71E858-B10F-3F46-9281-6B6F1FFFB294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601134" y="1811338"/>
            <a:ext cx="10964333" cy="430568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337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1133" y="1733121"/>
            <a:ext cx="11057212" cy="4016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8891540" y="65061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33B407B4-DD70-D045-8D0A-4EFC055441BF}" type="datetime3">
              <a:rPr lang="nl-NL" smtClean="0"/>
              <a:t>21/5/24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609600" y="651308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5804278-0ED3-524C-8B87-AC1FCEE79A0D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415288" y="73590"/>
            <a:ext cx="2709572" cy="7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7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0" r:id="rId2"/>
    <p:sldLayoutId id="2147483709" r:id="rId3"/>
    <p:sldLayoutId id="2147483711" r:id="rId4"/>
    <p:sldLayoutId id="2147483697" r:id="rId5"/>
    <p:sldLayoutId id="2147483700" r:id="rId6"/>
    <p:sldLayoutId id="2147483701" r:id="rId7"/>
    <p:sldLayoutId id="2147483702" r:id="rId8"/>
    <p:sldLayoutId id="2147483690" r:id="rId9"/>
    <p:sldLayoutId id="2147483695" r:id="rId10"/>
    <p:sldLayoutId id="2147483704" r:id="rId11"/>
    <p:sldLayoutId id="2147483691" r:id="rId12"/>
    <p:sldLayoutId id="2147483705" r:id="rId13"/>
    <p:sldLayoutId id="2147483706" r:id="rId14"/>
    <p:sldLayoutId id="2147483692" r:id="rId15"/>
    <p:sldLayoutId id="2147483693" r:id="rId16"/>
    <p:sldLayoutId id="2147483694" r:id="rId17"/>
    <p:sldLayoutId id="2147483712" r:id="rId18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275937"/>
          </a:solidFill>
          <a:latin typeface="Verdana"/>
          <a:ea typeface="+mj-ea"/>
          <a:cs typeface="Verdana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1pPr>
      <a:lvl2pPr marL="4572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2pPr>
      <a:lvl3pPr marL="9144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3pPr>
      <a:lvl4pPr marL="13716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4pPr>
      <a:lvl5pPr marL="18288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plo.nl/thema/ruimtelijke-ontwikkelingen/instrumenten-grondbeleid/onteigening/kenniscentrum-onteigeningen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plo.nl/thema/ruimtelijke-ontwikkelingen/instrumenten-grondbeleid/onteigening/kenniscentrum-onteigeningen/@286984/praktijkgids-onteigening-overheden/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plo.nl/contact/vragenformulier/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kenniscentrumonteigeningen@rws.nl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CA56F21-D6D6-7E41-BB94-C0B4E84965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14 mei 2024</a:t>
            </a:r>
            <a:endParaRPr lang="nl-NL" dirty="0"/>
          </a:p>
          <a:p>
            <a:r>
              <a:rPr lang="en-US" dirty="0" smtClean="0"/>
              <a:t>David Elshof								</a:t>
            </a:r>
            <a:endParaRPr lang="nl-NL" dirty="0" smtClean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Introductie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Kenniscentrum</a:t>
            </a:r>
            <a:br>
              <a:rPr lang="en-US" dirty="0" smtClean="0"/>
            </a:br>
            <a:r>
              <a:rPr lang="en-US" dirty="0" smtClean="0"/>
              <a:t>Onteigeningen</a:t>
            </a:r>
            <a:br>
              <a:rPr lang="en-US" dirty="0" smtClean="0"/>
            </a:br>
            <a:r>
              <a:rPr lang="en-US" dirty="0" smtClean="0"/>
              <a:t>voor Overheden</a:t>
            </a:r>
            <a:endParaRPr lang="nl-NL" dirty="0"/>
          </a:p>
        </p:txBody>
      </p:sp>
      <p:pic>
        <p:nvPicPr>
          <p:cNvPr id="6" name="Afbeelding 5" title="log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1" t="39394" r="3856" b="43413"/>
          <a:stretch/>
        </p:blipFill>
        <p:spPr>
          <a:xfrm>
            <a:off x="287079" y="15948"/>
            <a:ext cx="3604437" cy="81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5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>
          <a:xfrm>
            <a:off x="590551" y="2413591"/>
            <a:ext cx="10954904" cy="37924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dirty="0" smtClean="0"/>
              <a:t>Februari </a:t>
            </a:r>
            <a:r>
              <a:rPr lang="nl-NL" dirty="0"/>
              <a:t>2022: </a:t>
            </a:r>
            <a:r>
              <a:rPr lang="nl-NL" dirty="0" smtClean="0"/>
              <a:t>COP leden </a:t>
            </a:r>
            <a:r>
              <a:rPr lang="nl-NL" dirty="0"/>
              <a:t>met koepels </a:t>
            </a:r>
            <a:r>
              <a:rPr lang="nl-NL" dirty="0" smtClean="0"/>
              <a:t>(VNG</a:t>
            </a:r>
            <a:r>
              <a:rPr lang="nl-NL" dirty="0"/>
              <a:t>, IPO en Unie van </a:t>
            </a:r>
            <a:r>
              <a:rPr lang="nl-NL" dirty="0" smtClean="0"/>
              <a:t>Waterschappen) om tafel</a:t>
            </a:r>
          </a:p>
          <a:p>
            <a:pPr>
              <a:lnSpc>
                <a:spcPct val="150000"/>
              </a:lnSpc>
            </a:pPr>
            <a:r>
              <a:rPr lang="nl-NL" dirty="0" smtClean="0"/>
              <a:t>VNG </a:t>
            </a:r>
            <a:r>
              <a:rPr lang="nl-NL" dirty="0"/>
              <a:t>trekker onderzoek nut en noodzaak </a:t>
            </a:r>
            <a:r>
              <a:rPr lang="nl-NL" dirty="0" smtClean="0"/>
              <a:t>kenniscentrum door Hiemstra </a:t>
            </a:r>
            <a:r>
              <a:rPr lang="nl-NL" dirty="0"/>
              <a:t>&amp; De </a:t>
            </a:r>
            <a:r>
              <a:rPr lang="nl-NL" dirty="0" smtClean="0"/>
              <a:t>Vries</a:t>
            </a:r>
          </a:p>
          <a:p>
            <a:pPr>
              <a:lnSpc>
                <a:spcPct val="150000"/>
              </a:lnSpc>
            </a:pPr>
            <a:r>
              <a:rPr lang="nl-NL" dirty="0" smtClean="0"/>
              <a:t>Medio </a:t>
            </a:r>
            <a:r>
              <a:rPr lang="nl-NL" dirty="0"/>
              <a:t>2023: Uitkomst </a:t>
            </a:r>
            <a:r>
              <a:rPr lang="nl-NL" dirty="0" smtClean="0"/>
              <a:t>onderzoek, ja er </a:t>
            </a:r>
            <a:r>
              <a:rPr lang="nl-NL" dirty="0"/>
              <a:t>moet een kenniscentrum komen</a:t>
            </a:r>
          </a:p>
          <a:p>
            <a:pPr>
              <a:lnSpc>
                <a:spcPct val="150000"/>
              </a:lnSpc>
            </a:pPr>
            <a:r>
              <a:rPr lang="nl-NL" dirty="0"/>
              <a:t>Eind 2023: Opdracht </a:t>
            </a:r>
            <a:r>
              <a:rPr lang="nl-NL" dirty="0" smtClean="0"/>
              <a:t>van BZK aan </a:t>
            </a:r>
            <a:r>
              <a:rPr lang="nl-NL" dirty="0"/>
              <a:t>Rijkswaterstaat om Kenniscentrum in te richten</a:t>
            </a:r>
          </a:p>
          <a:p>
            <a:pPr>
              <a:lnSpc>
                <a:spcPct val="150000"/>
              </a:lnSpc>
            </a:pPr>
            <a:r>
              <a:rPr lang="nl-NL" dirty="0" smtClean="0"/>
              <a:t>Opdrachtgever: BZK mede namens VNG</a:t>
            </a:r>
            <a:r>
              <a:rPr lang="nl-NL" dirty="0"/>
              <a:t>, IPO en Unie van </a:t>
            </a:r>
            <a:r>
              <a:rPr lang="nl-NL" dirty="0" smtClean="0"/>
              <a:t>Waterschappen</a:t>
            </a:r>
          </a:p>
          <a:p>
            <a:pPr>
              <a:lnSpc>
                <a:spcPct val="150000"/>
              </a:lnSpc>
            </a:pPr>
            <a:r>
              <a:rPr lang="nl-NL" dirty="0" smtClean="0"/>
              <a:t>Opdracht voor 5 jaar (2024 t/m 2028)</a:t>
            </a:r>
            <a:endParaRPr lang="nl-NL" dirty="0"/>
          </a:p>
          <a:p>
            <a:pPr marL="0" indent="0">
              <a:lnSpc>
                <a:spcPct val="150000"/>
              </a:lnSpc>
              <a:buNone/>
            </a:pPr>
            <a:endParaRPr lang="nl-NL" dirty="0" smtClean="0"/>
          </a:p>
          <a:p>
            <a:pPr marL="0" indent="0">
              <a:lnSpc>
                <a:spcPct val="150000"/>
              </a:lnSpc>
              <a:buNone/>
            </a:pPr>
            <a:endParaRPr lang="nl-NL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Ontstaansgeschiedenis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nl-NL" dirty="0" smtClean="0"/>
              <a:t>Onderzoek naar instellen kenniscentrum</a:t>
            </a:r>
            <a:endParaRPr lang="nl-NL" dirty="0"/>
          </a:p>
        </p:txBody>
      </p:sp>
      <p:pic>
        <p:nvPicPr>
          <p:cNvPr id="2" name="Afbeelding 1" titl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37" y="10633"/>
            <a:ext cx="36099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4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590550" y="2159591"/>
            <a:ext cx="11220449" cy="375860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Primaire doelen:</a:t>
            </a:r>
            <a:endParaRPr lang="nl-NL" dirty="0" smtClean="0"/>
          </a:p>
          <a:p>
            <a:pPr>
              <a:lnSpc>
                <a:spcPct val="150000"/>
              </a:lnSpc>
            </a:pPr>
            <a:r>
              <a:rPr lang="nl-NL" dirty="0" smtClean="0"/>
              <a:t>Borgen </a:t>
            </a:r>
            <a:r>
              <a:rPr lang="nl-NL" dirty="0"/>
              <a:t>kennisontwikkeling over onteigening </a:t>
            </a:r>
          </a:p>
          <a:p>
            <a:pPr>
              <a:lnSpc>
                <a:spcPct val="150000"/>
              </a:lnSpc>
            </a:pPr>
            <a:r>
              <a:rPr lang="nl-NL" dirty="0" smtClean="0"/>
              <a:t>Informatie over onteigening centraal beschikbaar stellen</a:t>
            </a:r>
          </a:p>
          <a:p>
            <a:pPr marL="0" indent="0">
              <a:lnSpc>
                <a:spcPct val="150000"/>
              </a:lnSpc>
              <a:buNone/>
            </a:pPr>
            <a:endParaRPr lang="nl-NL" dirty="0"/>
          </a:p>
          <a:p>
            <a:pPr marL="0" indent="0">
              <a:lnSpc>
                <a:spcPct val="150000"/>
              </a:lnSpc>
              <a:buNone/>
            </a:pPr>
            <a:r>
              <a:rPr lang="nl-NL" dirty="0"/>
              <a:t>Achterliggende visie</a:t>
            </a:r>
            <a:r>
              <a:rPr lang="nl-NL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nl-NL" dirty="0" smtClean="0"/>
              <a:t>Overheden </a:t>
            </a:r>
            <a:r>
              <a:rPr lang="nl-NL" dirty="0"/>
              <a:t>kunnen instrument onteigening effectief </a:t>
            </a:r>
            <a:r>
              <a:rPr lang="nl-NL" dirty="0" smtClean="0"/>
              <a:t>inzetten</a:t>
            </a:r>
            <a:endParaRPr lang="nl-NL" dirty="0"/>
          </a:p>
          <a:p>
            <a:pPr>
              <a:lnSpc>
                <a:spcPct val="150000"/>
              </a:lnSpc>
            </a:pPr>
            <a:r>
              <a:rPr lang="nl-NL" dirty="0"/>
              <a:t>Onteigenen geen doel op </a:t>
            </a:r>
            <a:r>
              <a:rPr lang="nl-NL" dirty="0" smtClean="0"/>
              <a:t>zich: </a:t>
            </a:r>
            <a:r>
              <a:rPr lang="nl-NL" dirty="0"/>
              <a:t>instrument om projecten te realiseren</a:t>
            </a:r>
          </a:p>
          <a:p>
            <a:pPr>
              <a:lnSpc>
                <a:spcPct val="150000"/>
              </a:lnSpc>
            </a:pPr>
            <a:r>
              <a:rPr lang="nl-NL" dirty="0" smtClean="0"/>
              <a:t>Onteigenden zorgvuldig </a:t>
            </a:r>
            <a:r>
              <a:rPr lang="nl-NL" dirty="0"/>
              <a:t>behandeld</a:t>
            </a:r>
            <a:endParaRPr lang="en-US" dirty="0"/>
          </a:p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Doel</a:t>
            </a:r>
            <a:r>
              <a:rPr lang="en-US" dirty="0" smtClean="0"/>
              <a:t> van het </a:t>
            </a:r>
            <a:r>
              <a:rPr lang="en-US" dirty="0" err="1" smtClean="0"/>
              <a:t>Kenniscentrum</a:t>
            </a:r>
            <a:endParaRPr lang="nl-NL" dirty="0"/>
          </a:p>
        </p:txBody>
      </p:sp>
      <p:pic>
        <p:nvPicPr>
          <p:cNvPr id="2" name="Afbeelding 1" titl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02" y="0"/>
            <a:ext cx="36099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1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titl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03" y="0"/>
            <a:ext cx="3609975" cy="81915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 is het </a:t>
            </a:r>
            <a:r>
              <a:rPr lang="en-US" dirty="0" err="1" smtClean="0"/>
              <a:t>Kenniscentrum</a:t>
            </a:r>
            <a:endParaRPr lang="nl-NL" dirty="0"/>
          </a:p>
        </p:txBody>
      </p:sp>
      <p:sp>
        <p:nvSpPr>
          <p:cNvPr id="4" name="Ondertitel 4"/>
          <p:cNvSpPr>
            <a:spLocks noGrp="1"/>
          </p:cNvSpPr>
          <p:nvPr>
            <p:ph type="subTitle" idx="1"/>
          </p:nvPr>
        </p:nvSpPr>
        <p:spPr>
          <a:xfrm>
            <a:off x="590550" y="2121761"/>
            <a:ext cx="11113770" cy="393386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Team </a:t>
            </a:r>
            <a:r>
              <a:rPr lang="nl-NL" dirty="0" smtClean="0"/>
              <a:t>met praktijkkennis van onteigening</a:t>
            </a:r>
          </a:p>
          <a:p>
            <a:pPr>
              <a:lnSpc>
                <a:spcPct val="150000"/>
              </a:lnSpc>
            </a:pPr>
            <a:r>
              <a:rPr lang="nl-NL" dirty="0" smtClean="0"/>
              <a:t>Medewerkers van Rijkswaterstaat, </a:t>
            </a:r>
            <a:r>
              <a:rPr lang="nl-NL" dirty="0"/>
              <a:t>g</a:t>
            </a:r>
            <a:r>
              <a:rPr lang="nl-NL" dirty="0" smtClean="0"/>
              <a:t>emeente Den Haag en provincie Zuid-Holland:</a:t>
            </a:r>
          </a:p>
          <a:p>
            <a:pPr marL="0" indent="0">
              <a:lnSpc>
                <a:spcPct val="150000"/>
              </a:lnSpc>
              <a:buNone/>
            </a:pPr>
            <a:endParaRPr lang="nl-NL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Anja Terpstra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Arjan </a:t>
            </a:r>
            <a:r>
              <a:rPr lang="en-US" dirty="0" smtClean="0">
                <a:solidFill>
                  <a:schemeClr val="bg1"/>
                </a:solidFill>
              </a:rPr>
              <a:t>Steenvoorden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David </a:t>
            </a:r>
            <a:r>
              <a:rPr lang="en-US" dirty="0" err="1" smtClean="0">
                <a:solidFill>
                  <a:schemeClr val="bg1"/>
                </a:solidFill>
              </a:rPr>
              <a:t>Elshof</a:t>
            </a:r>
            <a:endParaRPr lang="en-US" dirty="0">
              <a:solidFill>
                <a:schemeClr val="bg1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Fieke Rob-Russel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Judith Ottenhoff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Peter Lommerse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Sandra Marselli Velasco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Loïs Timmer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Victor </a:t>
            </a:r>
            <a:r>
              <a:rPr lang="en-US" dirty="0" err="1">
                <a:solidFill>
                  <a:schemeClr val="bg1"/>
                </a:solidFill>
              </a:rPr>
              <a:t>Roorda</a:t>
            </a:r>
            <a:r>
              <a:rPr lang="en-US" dirty="0">
                <a:solidFill>
                  <a:schemeClr val="bg1"/>
                </a:solidFill>
              </a:rPr>
              <a:t> van </a:t>
            </a:r>
            <a:r>
              <a:rPr lang="en-US" dirty="0" err="1" smtClean="0">
                <a:solidFill>
                  <a:schemeClr val="bg1"/>
                </a:solidFill>
              </a:rPr>
              <a:t>Eijsinga</a:t>
            </a:r>
            <a:endParaRPr lang="en-US" dirty="0" smtClean="0">
              <a:solidFill>
                <a:schemeClr val="bg1"/>
              </a:solidFill>
            </a:endParaRPr>
          </a:p>
          <a:p>
            <a:pPr lvl="1" algn="l"/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err="1" smtClean="0"/>
              <a:t>Totale</a:t>
            </a:r>
            <a:r>
              <a:rPr lang="en-US" dirty="0" smtClean="0"/>
              <a:t> </a:t>
            </a:r>
            <a:r>
              <a:rPr lang="en-US" dirty="0" err="1" smtClean="0"/>
              <a:t>capaciteit</a:t>
            </a:r>
            <a:r>
              <a:rPr lang="en-US" dirty="0" smtClean="0"/>
              <a:t>: 2,7 </a:t>
            </a:r>
            <a:r>
              <a:rPr lang="en-US" dirty="0" err="1" smtClean="0"/>
              <a:t>fte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Bereikbaar</a:t>
            </a:r>
            <a:r>
              <a:rPr lang="en-US" dirty="0" smtClean="0"/>
              <a:t> </a:t>
            </a:r>
            <a:r>
              <a:rPr lang="en-US" dirty="0"/>
              <a:t>via </a:t>
            </a:r>
            <a:r>
              <a:rPr lang="nl-NL" dirty="0" smtClean="0">
                <a:solidFill>
                  <a:schemeClr val="bg1"/>
                </a:solidFill>
                <a:hlinkClick r:id="rId3"/>
              </a:rPr>
              <a:t>Website </a:t>
            </a:r>
            <a:r>
              <a:rPr lang="nl-NL" dirty="0">
                <a:solidFill>
                  <a:schemeClr val="bg1"/>
                </a:solidFill>
                <a:hlinkClick r:id="rId3"/>
              </a:rPr>
              <a:t>Kenniscentrum</a:t>
            </a:r>
            <a:r>
              <a:rPr lang="nl-NL" dirty="0">
                <a:solidFill>
                  <a:schemeClr val="bg1"/>
                </a:solidFill>
              </a:rPr>
              <a:t> bij Informatiepunt Leefomgeving (IPLO)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66237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590550" y="2235201"/>
            <a:ext cx="11220449" cy="3937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dirty="0"/>
              <a:t>Online informatiepunt: </a:t>
            </a:r>
            <a:r>
              <a:rPr lang="nl-NL" dirty="0" smtClean="0">
                <a:solidFill>
                  <a:schemeClr val="bg1"/>
                </a:solidFill>
              </a:rPr>
              <a:t>voorbeeld </a:t>
            </a:r>
            <a:r>
              <a:rPr lang="nl-NL" dirty="0" smtClean="0">
                <a:solidFill>
                  <a:schemeClr val="bg1"/>
                </a:solidFill>
                <a:hlinkClick r:id="rId2"/>
              </a:rPr>
              <a:t>Praktijkgids Onteigening voor Overheden</a:t>
            </a:r>
            <a:endParaRPr lang="nl-NL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nl-NL" dirty="0" smtClean="0"/>
              <a:t>Kennisnetwerk </a:t>
            </a:r>
            <a:r>
              <a:rPr lang="nl-NL" dirty="0"/>
              <a:t>organiseren</a:t>
            </a:r>
          </a:p>
          <a:p>
            <a:pPr>
              <a:lnSpc>
                <a:spcPct val="150000"/>
              </a:lnSpc>
            </a:pPr>
            <a:r>
              <a:rPr lang="nl-NL" dirty="0" smtClean="0"/>
              <a:t>Vraagbaakfunctie</a:t>
            </a:r>
            <a:endParaRPr lang="nl-NL" dirty="0"/>
          </a:p>
          <a:p>
            <a:pPr>
              <a:lnSpc>
                <a:spcPct val="150000"/>
              </a:lnSpc>
            </a:pPr>
            <a:r>
              <a:rPr lang="nl-NL" dirty="0"/>
              <a:t>Kwaliteitstoets op </a:t>
            </a:r>
            <a:r>
              <a:rPr lang="nl-NL" dirty="0" smtClean="0"/>
              <a:t>onteigeningsdossier</a:t>
            </a:r>
          </a:p>
          <a:p>
            <a:pPr>
              <a:lnSpc>
                <a:spcPct val="150000"/>
              </a:lnSpc>
            </a:pPr>
            <a:endParaRPr lang="nl-NL" dirty="0"/>
          </a:p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Taken van het Kenniscentrum</a:t>
            </a:r>
            <a:endParaRPr lang="nl-NL" dirty="0"/>
          </a:p>
        </p:txBody>
      </p:sp>
      <p:pic>
        <p:nvPicPr>
          <p:cNvPr id="2" name="Afbeelding 1" title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02" y="0"/>
            <a:ext cx="36099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8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590550" y="2077248"/>
            <a:ext cx="11178117" cy="305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Bef>
                <a:spcPct val="20000"/>
              </a:spcBef>
              <a:buFont typeface="Arial"/>
              <a:buChar char="•"/>
            </a:pPr>
            <a:r>
              <a:rPr lang="nl-NL" dirty="0" smtClean="0">
                <a:solidFill>
                  <a:srgbClr val="FFFFFF"/>
                </a:solidFill>
                <a:latin typeface="Verdana"/>
                <a:cs typeface="Verdana"/>
              </a:rPr>
              <a:t>Bereikbaar via</a:t>
            </a:r>
            <a:r>
              <a:rPr lang="nl-NL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nl-NL" dirty="0" smtClean="0">
                <a:solidFill>
                  <a:srgbClr val="FFFFFF"/>
                </a:solidFill>
                <a:latin typeface="Verdana"/>
                <a:cs typeface="Verdana"/>
                <a:hlinkClick r:id="rId2"/>
              </a:rPr>
              <a:t>website IPLO</a:t>
            </a:r>
            <a:endParaRPr lang="nl-NL" dirty="0" smtClean="0">
              <a:solidFill>
                <a:srgbClr val="FFFFFF"/>
              </a:solidFill>
              <a:latin typeface="Verdana"/>
              <a:cs typeface="Verdana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Arial"/>
              <a:buChar char="•"/>
            </a:pPr>
            <a:r>
              <a:rPr lang="nl-NL" dirty="0" smtClean="0">
                <a:solidFill>
                  <a:srgbClr val="FFFFFF"/>
                </a:solidFill>
                <a:latin typeface="Verdana"/>
                <a:cs typeface="Verdana"/>
              </a:rPr>
              <a:t>Binnen </a:t>
            </a:r>
            <a:r>
              <a:rPr lang="nl-NL" dirty="0">
                <a:solidFill>
                  <a:srgbClr val="FFFFFF"/>
                </a:solidFill>
                <a:latin typeface="Verdana"/>
                <a:cs typeface="Verdana"/>
              </a:rPr>
              <a:t>2 werkdagen </a:t>
            </a:r>
            <a:r>
              <a:rPr lang="nl-NL" dirty="0" smtClean="0">
                <a:solidFill>
                  <a:srgbClr val="FFFFFF"/>
                </a:solidFill>
                <a:latin typeface="Verdana"/>
                <a:cs typeface="Verdana"/>
              </a:rPr>
              <a:t>reactie</a:t>
            </a:r>
            <a:endParaRPr lang="nl-NL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Arial"/>
              <a:buChar char="•"/>
            </a:pPr>
            <a:r>
              <a:rPr lang="nl-NL" dirty="0">
                <a:solidFill>
                  <a:srgbClr val="FFFFFF"/>
                </a:solidFill>
                <a:latin typeface="Verdana"/>
                <a:cs typeface="Verdana"/>
              </a:rPr>
              <a:t>Antwoord via e-mail of </a:t>
            </a:r>
            <a:r>
              <a:rPr lang="nl-NL" dirty="0" smtClean="0">
                <a:solidFill>
                  <a:srgbClr val="FFFFFF"/>
                </a:solidFill>
                <a:latin typeface="Verdana"/>
                <a:cs typeface="Verdana"/>
              </a:rPr>
              <a:t>telefonisch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Arial"/>
              <a:buChar char="•"/>
            </a:pPr>
            <a:r>
              <a:rPr lang="nl-NL" dirty="0" smtClean="0">
                <a:solidFill>
                  <a:srgbClr val="FFFFFF"/>
                </a:solidFill>
                <a:latin typeface="Verdana"/>
                <a:cs typeface="Verdana"/>
              </a:rPr>
              <a:t>Persoonlijk </a:t>
            </a:r>
            <a:r>
              <a:rPr lang="nl-NL" dirty="0">
                <a:solidFill>
                  <a:srgbClr val="FFFFFF"/>
                </a:solidFill>
                <a:latin typeface="Verdana"/>
                <a:cs typeface="Verdana"/>
              </a:rPr>
              <a:t>contact: vraag achter de </a:t>
            </a:r>
            <a:r>
              <a:rPr lang="nl-NL" dirty="0" smtClean="0">
                <a:solidFill>
                  <a:srgbClr val="FFFFFF"/>
                </a:solidFill>
                <a:latin typeface="Verdana"/>
                <a:cs typeface="Verdana"/>
              </a:rPr>
              <a:t>vraag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Arial"/>
              <a:buChar char="•"/>
            </a:pPr>
            <a:r>
              <a:rPr lang="nl-NL" dirty="0" smtClean="0">
                <a:solidFill>
                  <a:srgbClr val="FFFFFF"/>
                </a:solidFill>
                <a:latin typeface="Verdana"/>
                <a:cs typeface="Verdana"/>
              </a:rPr>
              <a:t>Eventueel doorverwijzen in het netwerk</a:t>
            </a:r>
          </a:p>
          <a:p>
            <a:pPr lvl="0">
              <a:spcBef>
                <a:spcPct val="20000"/>
              </a:spcBef>
            </a:pPr>
            <a:endParaRPr lang="nl-NL" dirty="0">
              <a:solidFill>
                <a:srgbClr val="FFFFFF"/>
              </a:solidFill>
              <a:latin typeface="Verdana"/>
              <a:cs typeface="Verdana"/>
            </a:endParaRPr>
          </a:p>
          <a:p>
            <a:pPr lvl="0">
              <a:spcBef>
                <a:spcPct val="20000"/>
              </a:spcBef>
            </a:pPr>
            <a:endParaRPr lang="nl-NL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Vraagbaakfunctie</a:t>
            </a:r>
            <a:endParaRPr lang="nl-NL" dirty="0"/>
          </a:p>
        </p:txBody>
      </p:sp>
      <p:pic>
        <p:nvPicPr>
          <p:cNvPr id="2" name="Afbeelding 1" title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03" y="0"/>
            <a:ext cx="36099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5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4"/>
          <p:cNvSpPr>
            <a:spLocks noGrp="1"/>
          </p:cNvSpPr>
          <p:nvPr>
            <p:ph type="subTitle" idx="1"/>
          </p:nvPr>
        </p:nvSpPr>
        <p:spPr>
          <a:xfrm>
            <a:off x="590550" y="2170399"/>
            <a:ext cx="11220449" cy="375860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nl-NL" dirty="0" smtClean="0"/>
              <a:t>Verzoek indienen via postbus </a:t>
            </a:r>
            <a:r>
              <a:rPr lang="nl-NL" dirty="0" smtClean="0">
                <a:solidFill>
                  <a:srgbClr val="7030A0"/>
                </a:solidFill>
                <a:hlinkClick r:id="rId2"/>
              </a:rPr>
              <a:t>kenniscentrumonteigeningen@rws.nl</a:t>
            </a:r>
            <a:endParaRPr lang="nl-NL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nl-NL" dirty="0" smtClean="0"/>
              <a:t>Dossier digitaal aanleveren</a:t>
            </a:r>
          </a:p>
          <a:p>
            <a:pPr>
              <a:lnSpc>
                <a:spcPct val="150000"/>
              </a:lnSpc>
            </a:pPr>
            <a:r>
              <a:rPr lang="nl-NL" dirty="0" smtClean="0"/>
              <a:t>Toets </a:t>
            </a:r>
            <a:r>
              <a:rPr lang="nl-NL" dirty="0"/>
              <a:t>op alle onderdelen van het dossier (ook </a:t>
            </a:r>
            <a:r>
              <a:rPr lang="nl-NL" dirty="0" smtClean="0"/>
              <a:t>logboeken en bewijsstukken)</a:t>
            </a:r>
            <a:endParaRPr lang="nl-NL" dirty="0"/>
          </a:p>
          <a:p>
            <a:pPr>
              <a:lnSpc>
                <a:spcPct val="150000"/>
              </a:lnSpc>
            </a:pPr>
            <a:r>
              <a:rPr lang="nl-NL" dirty="0"/>
              <a:t>Doorlooptijd 4 weken </a:t>
            </a:r>
          </a:p>
          <a:p>
            <a:pPr>
              <a:lnSpc>
                <a:spcPct val="150000"/>
              </a:lnSpc>
            </a:pPr>
            <a:r>
              <a:rPr lang="nl-NL" dirty="0"/>
              <a:t>Per e-mail advies </a:t>
            </a:r>
          </a:p>
          <a:p>
            <a:pPr>
              <a:lnSpc>
                <a:spcPct val="150000"/>
              </a:lnSpc>
            </a:pPr>
            <a:r>
              <a:rPr lang="nl-NL" dirty="0" smtClean="0"/>
              <a:t>Eventueel mondelinge toelichting / overleg</a:t>
            </a:r>
          </a:p>
          <a:p>
            <a:pPr>
              <a:lnSpc>
                <a:spcPct val="150000"/>
              </a:lnSpc>
            </a:pPr>
            <a:r>
              <a:rPr lang="nl-NL" dirty="0" smtClean="0"/>
              <a:t>Evaluatie: hoe is het na de </a:t>
            </a:r>
            <a:r>
              <a:rPr lang="nl-NL" dirty="0"/>
              <a:t>kwaliteitstoets </a:t>
            </a:r>
            <a:r>
              <a:rPr lang="nl-NL" dirty="0" smtClean="0"/>
              <a:t>verder gegaan?</a:t>
            </a:r>
          </a:p>
          <a:p>
            <a:pPr>
              <a:lnSpc>
                <a:spcPct val="150000"/>
              </a:lnSpc>
            </a:pPr>
            <a:r>
              <a:rPr lang="nl-NL" dirty="0" smtClean="0"/>
              <a:t>Openheid </a:t>
            </a:r>
            <a:r>
              <a:rPr lang="nl-NL" dirty="0"/>
              <a:t>over risico's / </a:t>
            </a:r>
            <a:r>
              <a:rPr lang="nl-NL" dirty="0" smtClean="0"/>
              <a:t>twijfels verhoogt bruikbaarheid toets</a:t>
            </a:r>
            <a:endParaRPr lang="nl-NL" dirty="0"/>
          </a:p>
          <a:p>
            <a:pPr>
              <a:lnSpc>
                <a:spcPct val="150000"/>
              </a:lnSpc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Kwaliteitstoets</a:t>
            </a:r>
            <a:endParaRPr lang="nl-NL" dirty="0"/>
          </a:p>
        </p:txBody>
      </p:sp>
      <p:pic>
        <p:nvPicPr>
          <p:cNvPr id="2" name="Afbeelding 1" title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03" y="0"/>
            <a:ext cx="36099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5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4"/>
          <p:cNvSpPr>
            <a:spLocks noGrp="1"/>
          </p:cNvSpPr>
          <p:nvPr>
            <p:ph type="subTitle" idx="1"/>
          </p:nvPr>
        </p:nvSpPr>
        <p:spPr>
          <a:xfrm>
            <a:off x="590550" y="2261191"/>
            <a:ext cx="11220449" cy="375860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nl-NL" dirty="0" smtClean="0"/>
              <a:t>Kennis en praktijkervaring onteigening: </a:t>
            </a:r>
            <a:r>
              <a:rPr lang="nl-NL" dirty="0"/>
              <a:t>oud en nieuw</a:t>
            </a:r>
          </a:p>
          <a:p>
            <a:pPr>
              <a:lnSpc>
                <a:spcPct val="170000"/>
              </a:lnSpc>
            </a:pPr>
            <a:r>
              <a:rPr lang="nl-NL" dirty="0" smtClean="0"/>
              <a:t>Kennis van de (bestuurlijke) context</a:t>
            </a:r>
          </a:p>
          <a:p>
            <a:pPr>
              <a:lnSpc>
                <a:spcPct val="170000"/>
              </a:lnSpc>
            </a:pPr>
            <a:r>
              <a:rPr lang="nl-NL" dirty="0"/>
              <a:t>Kennis van raakvlakken met planologie (grondslag onteigening)</a:t>
            </a:r>
          </a:p>
          <a:p>
            <a:pPr>
              <a:lnSpc>
                <a:spcPct val="170000"/>
              </a:lnSpc>
            </a:pPr>
            <a:r>
              <a:rPr lang="nl-NL" dirty="0" smtClean="0"/>
              <a:t>Expertise bestuursrechtelijke </a:t>
            </a:r>
            <a:r>
              <a:rPr lang="nl-NL" dirty="0"/>
              <a:t>deel </a:t>
            </a:r>
            <a:r>
              <a:rPr lang="nl-NL" dirty="0" smtClean="0"/>
              <a:t>procedure</a:t>
            </a:r>
          </a:p>
          <a:p>
            <a:pPr>
              <a:lnSpc>
                <a:spcPct val="170000"/>
              </a:lnSpc>
            </a:pPr>
            <a:r>
              <a:rPr lang="nl-NL" dirty="0" smtClean="0"/>
              <a:t>Kennis </a:t>
            </a:r>
            <a:r>
              <a:rPr lang="nl-NL" dirty="0"/>
              <a:t>van dwarsverbanden naar civiele </a:t>
            </a:r>
            <a:r>
              <a:rPr lang="nl-NL" dirty="0" smtClean="0"/>
              <a:t>deel</a:t>
            </a:r>
          </a:p>
          <a:p>
            <a:pPr>
              <a:lnSpc>
                <a:spcPct val="170000"/>
              </a:lnSpc>
            </a:pPr>
            <a:r>
              <a:rPr lang="nl-NL" dirty="0" smtClean="0"/>
              <a:t>Onafhankelijk oordeel</a:t>
            </a:r>
            <a:endParaRPr lang="nl-NL" dirty="0"/>
          </a:p>
          <a:p>
            <a:pPr>
              <a:lnSpc>
                <a:spcPct val="170000"/>
              </a:lnSpc>
            </a:pPr>
            <a:r>
              <a:rPr lang="nl-NL" dirty="0" smtClean="0"/>
              <a:t>Bundelen en borgen van kennis (doorverwijsfunctie </a:t>
            </a:r>
            <a:r>
              <a:rPr lang="nl-NL" dirty="0"/>
              <a:t>in </a:t>
            </a:r>
            <a:r>
              <a:rPr lang="nl-NL" dirty="0" smtClean="0"/>
              <a:t>kennisnetwerk)</a:t>
            </a:r>
            <a:endParaRPr lang="nl-NL" dirty="0"/>
          </a:p>
          <a:p>
            <a:pPr marL="0" indent="0">
              <a:lnSpc>
                <a:spcPct val="170000"/>
              </a:lnSpc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Wat kan het Kenniscentrum het werkveld bieden?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2" name="Afbeelding 1" titl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03" y="0"/>
            <a:ext cx="36099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3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4"/>
          <p:cNvSpPr>
            <a:spLocks noGrp="1"/>
          </p:cNvSpPr>
          <p:nvPr>
            <p:ph type="subTitle" idx="1"/>
          </p:nvPr>
        </p:nvSpPr>
        <p:spPr>
          <a:xfrm>
            <a:off x="590550" y="2184400"/>
            <a:ext cx="11220449" cy="3987801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dirty="0" smtClean="0"/>
              <a:t>Kennis en </a:t>
            </a:r>
            <a:r>
              <a:rPr lang="en-US" dirty="0" err="1" smtClean="0"/>
              <a:t>praktijkervaring</a:t>
            </a:r>
            <a:r>
              <a:rPr lang="en-US" dirty="0" smtClean="0"/>
              <a:t> </a:t>
            </a:r>
            <a:r>
              <a:rPr lang="en-US" dirty="0" err="1" smtClean="0"/>
              <a:t>nodig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inzet</a:t>
            </a:r>
            <a:r>
              <a:rPr lang="en-US" dirty="0" smtClean="0"/>
              <a:t> instrument </a:t>
            </a:r>
            <a:r>
              <a:rPr lang="en-US" dirty="0" err="1" smtClean="0"/>
              <a:t>onteigening</a:t>
            </a:r>
            <a:r>
              <a:rPr lang="en-US" dirty="0" smtClean="0"/>
              <a:t> </a:t>
            </a:r>
          </a:p>
          <a:p>
            <a:pPr>
              <a:lnSpc>
                <a:spcPct val="170000"/>
              </a:lnSpc>
            </a:pPr>
            <a:r>
              <a:rPr lang="nl-NL" dirty="0" smtClean="0">
                <a:solidFill>
                  <a:schemeClr val="bg1"/>
                </a:solidFill>
              </a:rPr>
              <a:t>Gezamenlijk belang bij goed functionerend kennisnetwerk</a:t>
            </a:r>
          </a:p>
          <a:p>
            <a:pPr>
              <a:lnSpc>
                <a:spcPct val="170000"/>
              </a:lnSpc>
            </a:pPr>
            <a:r>
              <a:rPr lang="nl-NL" dirty="0" smtClean="0">
                <a:solidFill>
                  <a:schemeClr val="bg1"/>
                </a:solidFill>
              </a:rPr>
              <a:t>Hoe zorgen we dat dit netwerk functioneert:</a:t>
            </a:r>
            <a:endParaRPr lang="nl-NL" dirty="0">
              <a:solidFill>
                <a:schemeClr val="bg1"/>
              </a:solidFill>
            </a:endParaRPr>
          </a:p>
          <a:p>
            <a:pPr marL="742950" lvl="1" indent="-28575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/>
                </a:solidFill>
              </a:rPr>
              <a:t>Diversiteit </a:t>
            </a:r>
            <a:r>
              <a:rPr lang="nl-NL" sz="1800" dirty="0" smtClean="0">
                <a:solidFill>
                  <a:schemeClr val="bg1"/>
                </a:solidFill>
              </a:rPr>
              <a:t>(deelnemers </a:t>
            </a:r>
            <a:r>
              <a:rPr lang="nl-NL" sz="1800" dirty="0">
                <a:solidFill>
                  <a:schemeClr val="bg1"/>
                </a:solidFill>
              </a:rPr>
              <a:t>vanuit verschillende organisaties brengen kennis in)</a:t>
            </a:r>
          </a:p>
          <a:p>
            <a:pPr marL="742950" lvl="1" indent="-28575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nl-NL" sz="1800" dirty="0" smtClean="0">
                <a:solidFill>
                  <a:schemeClr val="bg1"/>
                </a:solidFill>
              </a:rPr>
              <a:t>Actieve deelname (proactief </a:t>
            </a:r>
            <a:r>
              <a:rPr lang="nl-NL" sz="1800" dirty="0">
                <a:solidFill>
                  <a:schemeClr val="bg1"/>
                </a:solidFill>
              </a:rPr>
              <a:t>kennis en ervaringen </a:t>
            </a:r>
            <a:r>
              <a:rPr lang="nl-NL" sz="1800" dirty="0" smtClean="0">
                <a:solidFill>
                  <a:schemeClr val="bg1"/>
                </a:solidFill>
              </a:rPr>
              <a:t>delen in het netwerk)</a:t>
            </a:r>
          </a:p>
          <a:p>
            <a:pPr marL="742950" lvl="1" indent="-28575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nl-NL" sz="1800" dirty="0" smtClean="0">
                <a:solidFill>
                  <a:schemeClr val="bg1"/>
                </a:solidFill>
              </a:rPr>
              <a:t>Wederkerigheid (principe van halen </a:t>
            </a:r>
            <a:r>
              <a:rPr lang="nl-NL" sz="1800" dirty="0">
                <a:solidFill>
                  <a:schemeClr val="bg1"/>
                </a:solidFill>
              </a:rPr>
              <a:t>en </a:t>
            </a:r>
            <a:r>
              <a:rPr lang="nl-NL" sz="1800" dirty="0" smtClean="0">
                <a:solidFill>
                  <a:schemeClr val="bg1"/>
                </a:solidFill>
              </a:rPr>
              <a:t>brengen)</a:t>
            </a:r>
            <a:endParaRPr lang="nl-NL" sz="1800" dirty="0">
              <a:solidFill>
                <a:schemeClr val="bg1"/>
              </a:solidFill>
            </a:endParaRPr>
          </a:p>
          <a:p>
            <a:pPr marL="742950" lvl="1" indent="-28575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nl-NL" sz="1800" dirty="0" smtClean="0">
                <a:solidFill>
                  <a:schemeClr val="bg1"/>
                </a:solidFill>
              </a:rPr>
              <a:t>Lerend vermogen (bereidheid om te leren van elkaars praktijkervaringen)</a:t>
            </a:r>
          </a:p>
          <a:p>
            <a:pPr>
              <a:lnSpc>
                <a:spcPct val="170000"/>
              </a:lnSpc>
            </a:pPr>
            <a:endParaRPr lang="nl-NL" dirty="0" smtClean="0">
              <a:solidFill>
                <a:schemeClr val="bg1"/>
              </a:solidFill>
            </a:endParaRPr>
          </a:p>
          <a:p>
            <a:pPr>
              <a:lnSpc>
                <a:spcPct val="170000"/>
              </a:lnSpc>
            </a:pPr>
            <a:endParaRPr lang="nl-NL" dirty="0" smtClean="0">
              <a:solidFill>
                <a:schemeClr val="bg1"/>
              </a:solidFill>
            </a:endParaRPr>
          </a:p>
          <a:p>
            <a:pPr>
              <a:lnSpc>
                <a:spcPct val="170000"/>
              </a:lnSpc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Belang van kennisnetwerk</a:t>
            </a:r>
            <a:endParaRPr lang="nl-NL" dirty="0"/>
          </a:p>
        </p:txBody>
      </p:sp>
      <p:pic>
        <p:nvPicPr>
          <p:cNvPr id="2" name="Afbeelding 1" titl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03" y="0"/>
            <a:ext cx="36099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3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6" descr="QR KCO.png" title="QR code">
            <a:extLst>
              <a:ext uri="{FF2B5EF4-FFF2-40B4-BE49-F238E27FC236}">
                <a16:creationId xmlns:a16="http://schemas.microsoft.com/office/drawing/2014/main" id="{8E69569C-DF18-4B17-9495-5843FC87E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300" y="3594100"/>
            <a:ext cx="1930400" cy="193040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6366510" y="1557449"/>
            <a:ext cx="5353512" cy="1940661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Bezoek onze website op:</a:t>
            </a:r>
            <a:r>
              <a:rPr lang="nl-NL" sz="2000" dirty="0"/>
              <a:t> </a:t>
            </a:r>
            <a:r>
              <a:rPr lang="nl-NL" sz="2000" dirty="0">
                <a:solidFill>
                  <a:srgbClr val="FFFFFF"/>
                </a:solidFill>
                <a:ea typeface="Verdana"/>
              </a:rPr>
              <a:t/>
            </a:r>
            <a:br>
              <a:rPr lang="nl-NL" sz="2000" dirty="0">
                <a:solidFill>
                  <a:srgbClr val="FFFFFF"/>
                </a:solidFill>
                <a:ea typeface="Verdana"/>
              </a:rPr>
            </a:br>
            <a:r>
              <a:rPr lang="nl-NL" sz="2000" dirty="0">
                <a:solidFill>
                  <a:srgbClr val="F2F2F2"/>
                </a:solidFill>
                <a:ea typeface="Verdana"/>
              </a:rPr>
              <a:t>https://iplo.nl/thema/ruimtelijke-ontwikkelingen/instrumenten-grondbeleid/onteigening/kenniscentrum-onteigeningen/</a:t>
            </a:r>
            <a:br>
              <a:rPr lang="nl-NL" sz="2000" dirty="0">
                <a:solidFill>
                  <a:srgbClr val="F2F2F2"/>
                </a:solidFill>
                <a:ea typeface="Verdana"/>
              </a:rPr>
            </a:br>
            <a:r>
              <a:rPr lang="nl-NL" sz="2000" dirty="0">
                <a:solidFill>
                  <a:srgbClr val="F2F2F2"/>
                </a:solidFill>
              </a:rPr>
              <a:t/>
            </a:r>
            <a:br>
              <a:rPr lang="nl-NL" sz="2000" dirty="0">
                <a:solidFill>
                  <a:srgbClr val="F2F2F2"/>
                </a:solidFill>
              </a:rPr>
            </a:br>
            <a:r>
              <a:rPr lang="nl-NL" sz="1800" dirty="0"/>
              <a:t>of scan:</a:t>
            </a:r>
            <a:r>
              <a:rPr lang="nl-NL" sz="1800" dirty="0">
                <a:ea typeface="Verdana"/>
              </a:rPr>
              <a:t/>
            </a:r>
            <a:br>
              <a:rPr lang="nl-NL" sz="1800" dirty="0">
                <a:ea typeface="Verdana"/>
              </a:rPr>
            </a:br>
            <a:endParaRPr lang="nl-NL" sz="1800" dirty="0"/>
          </a:p>
        </p:txBody>
      </p:sp>
      <p:pic>
        <p:nvPicPr>
          <p:cNvPr id="2" name="Afbeelding 1" title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02" y="0"/>
            <a:ext cx="36099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4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881804" y="3346127"/>
            <a:ext cx="10954905" cy="12352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Even </a:t>
            </a:r>
            <a:r>
              <a:rPr lang="en-US" dirty="0" err="1" smtClean="0"/>
              <a:t>voorstellen</a:t>
            </a:r>
            <a:r>
              <a:rPr lang="en-US" dirty="0" smtClean="0"/>
              <a:t>: </a:t>
            </a:r>
            <a:r>
              <a:rPr lang="en-US" dirty="0" err="1" smtClean="0"/>
              <a:t>Waar</a:t>
            </a:r>
            <a:r>
              <a:rPr lang="en-US" dirty="0" smtClean="0"/>
              <a:t> </a:t>
            </a:r>
            <a:r>
              <a:rPr lang="en-US" dirty="0"/>
              <a:t>in Nederland ben </a:t>
            </a:r>
            <a:r>
              <a:rPr lang="en-US" dirty="0" err="1"/>
              <a:t>jij</a:t>
            </a:r>
            <a:r>
              <a:rPr lang="en-US" dirty="0"/>
              <a:t> </a:t>
            </a:r>
            <a:r>
              <a:rPr lang="en-US" dirty="0" err="1"/>
              <a:t>werkzaam</a:t>
            </a:r>
            <a:r>
              <a:rPr lang="en-US" dirty="0"/>
              <a:t>? 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nl-NL" dirty="0"/>
          </a:p>
        </p:txBody>
      </p:sp>
      <p:pic>
        <p:nvPicPr>
          <p:cNvPr id="2" name="Afbeelding 1" titl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03" y="0"/>
            <a:ext cx="36099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2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4"/>
          <p:cNvSpPr>
            <a:spLocks noGrp="1"/>
          </p:cNvSpPr>
          <p:nvPr>
            <p:ph type="subTitle" idx="1"/>
          </p:nvPr>
        </p:nvSpPr>
        <p:spPr>
          <a:xfrm>
            <a:off x="590550" y="2413591"/>
            <a:ext cx="11113770" cy="39338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Mentimeter </a:t>
            </a:r>
            <a:r>
              <a:rPr lang="en-US" dirty="0" err="1" smtClean="0"/>
              <a:t>meerkeuzevraag</a:t>
            </a:r>
            <a:r>
              <a:rPr lang="en-US" dirty="0" smtClean="0"/>
              <a:t>: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Gemeente </a:t>
            </a:r>
          </a:p>
          <a:p>
            <a:pPr marL="342900" indent="-342900">
              <a:buAutoNum type="arabicPeriod"/>
            </a:pPr>
            <a:r>
              <a:rPr lang="en-US" dirty="0" smtClean="0"/>
              <a:t>Provincie </a:t>
            </a:r>
          </a:p>
          <a:p>
            <a:pPr marL="342900" indent="-342900">
              <a:buAutoNum type="arabicPeriod"/>
            </a:pPr>
            <a:r>
              <a:rPr lang="en-US" dirty="0" smtClean="0"/>
              <a:t>Waterschap </a:t>
            </a:r>
          </a:p>
          <a:p>
            <a:pPr marL="342900" indent="-342900">
              <a:buAutoNum type="arabicPeriod"/>
            </a:pPr>
            <a:r>
              <a:rPr lang="en-US" dirty="0" smtClean="0"/>
              <a:t>Rijk 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onteigenaar</a:t>
            </a:r>
            <a:r>
              <a:rPr lang="en-US" dirty="0" smtClean="0"/>
              <a:t> (</a:t>
            </a:r>
            <a:r>
              <a:rPr lang="en-US" dirty="0" err="1" smtClean="0"/>
              <a:t>ProRail</a:t>
            </a:r>
            <a:r>
              <a:rPr lang="en-US" dirty="0" smtClean="0"/>
              <a:t>, </a:t>
            </a:r>
            <a:r>
              <a:rPr lang="en-US" dirty="0" err="1" smtClean="0"/>
              <a:t>Netbeheerder</a:t>
            </a:r>
            <a:r>
              <a:rPr lang="en-US" dirty="0" smtClean="0"/>
              <a:t>, </a:t>
            </a:r>
            <a:r>
              <a:rPr lang="en-US" dirty="0" err="1" smtClean="0"/>
              <a:t>Drinkwaterbedrijf</a:t>
            </a:r>
            <a:r>
              <a:rPr lang="en-US" dirty="0" smtClean="0"/>
              <a:t>, etc.)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Adviesbureau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Anders</a:t>
            </a:r>
          </a:p>
          <a:p>
            <a:pPr marL="0" indent="0">
              <a:buNone/>
            </a:pPr>
            <a:endParaRPr lang="en-US" dirty="0" smtClean="0"/>
          </a:p>
          <a:p>
            <a:pPr marL="628650" lvl="2"/>
            <a:endParaRPr lang="en-US" dirty="0" smtClean="0"/>
          </a:p>
          <a:p>
            <a:pPr marL="514350" lvl="1" indent="-3429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nl-NL" dirty="0" smtClean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 </a:t>
            </a:r>
            <a:r>
              <a:rPr lang="en-US" dirty="0"/>
              <a:t>voorstellen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 smtClean="0"/>
              <a:t>organisatie</a:t>
            </a:r>
            <a:r>
              <a:rPr lang="en-US" dirty="0" smtClean="0"/>
              <a:t> </a:t>
            </a:r>
            <a:r>
              <a:rPr lang="en-US" dirty="0" err="1" smtClean="0"/>
              <a:t>werk</a:t>
            </a:r>
            <a:r>
              <a:rPr lang="en-US" dirty="0" smtClean="0"/>
              <a:t> </a:t>
            </a:r>
            <a:r>
              <a:rPr lang="en-US" dirty="0" err="1"/>
              <a:t>jij</a:t>
            </a:r>
            <a:r>
              <a:rPr lang="en-US" dirty="0" smtClean="0"/>
              <a:t>?</a:t>
            </a:r>
            <a:endParaRPr lang="nl-NL" dirty="0"/>
          </a:p>
        </p:txBody>
      </p:sp>
      <p:pic>
        <p:nvPicPr>
          <p:cNvPr id="2" name="Afbeelding 1" titl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03" y="0"/>
            <a:ext cx="36099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0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590550" y="2413591"/>
            <a:ext cx="11113770" cy="39338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en-US" dirty="0" smtClean="0"/>
              <a:t>Mentimeter </a:t>
            </a:r>
            <a:r>
              <a:rPr lang="en-US" dirty="0" err="1" smtClean="0"/>
              <a:t>meerkeuzevraag</a:t>
            </a:r>
            <a:r>
              <a:rPr lang="en-US" dirty="0" smtClean="0"/>
              <a:t>:</a:t>
            </a: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Weet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weinig</a:t>
            </a:r>
            <a:r>
              <a:rPr lang="en-US" dirty="0" smtClean="0"/>
              <a:t> van</a:t>
            </a:r>
          </a:p>
          <a:p>
            <a:pPr marL="342900" indent="-342900">
              <a:buAutoNum type="arabicPeriod"/>
            </a:pPr>
            <a:r>
              <a:rPr lang="en-US" dirty="0" smtClean="0"/>
              <a:t>Ben </a:t>
            </a:r>
            <a:r>
              <a:rPr lang="en-US" dirty="0" err="1" smtClean="0"/>
              <a:t>enigszins</a:t>
            </a:r>
            <a:r>
              <a:rPr lang="en-US" dirty="0" smtClean="0"/>
              <a:t> op de </a:t>
            </a:r>
            <a:r>
              <a:rPr lang="en-US" dirty="0" err="1" smtClean="0"/>
              <a:t>hoogte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Weet</a:t>
            </a:r>
            <a:r>
              <a:rPr lang="en-US" dirty="0" smtClean="0"/>
              <a:t> </a:t>
            </a:r>
            <a:r>
              <a:rPr lang="en-US" dirty="0" err="1" smtClean="0"/>
              <a:t>goed</a:t>
            </a:r>
            <a:r>
              <a:rPr lang="en-US" dirty="0" smtClean="0"/>
              <a:t> hoe het in </a:t>
            </a:r>
            <a:r>
              <a:rPr lang="en-US" dirty="0" err="1" smtClean="0"/>
              <a:t>theorie</a:t>
            </a:r>
            <a:r>
              <a:rPr lang="en-US" dirty="0" smtClean="0"/>
              <a:t> </a:t>
            </a:r>
            <a:r>
              <a:rPr lang="en-US" dirty="0" err="1" smtClean="0"/>
              <a:t>werkt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Ben </a:t>
            </a:r>
            <a:r>
              <a:rPr lang="en-US" dirty="0" err="1" smtClean="0"/>
              <a:t>er</a:t>
            </a:r>
            <a:r>
              <a:rPr lang="en-US" dirty="0" smtClean="0"/>
              <a:t> al in de </a:t>
            </a:r>
            <a:r>
              <a:rPr lang="en-US" dirty="0" err="1" smtClean="0"/>
              <a:t>praktijk</a:t>
            </a:r>
            <a:r>
              <a:rPr lang="en-US" dirty="0" smtClean="0"/>
              <a:t> </a:t>
            </a:r>
            <a:r>
              <a:rPr lang="en-US" dirty="0" err="1" smtClean="0"/>
              <a:t>mee</a:t>
            </a:r>
            <a:r>
              <a:rPr lang="en-US" dirty="0" smtClean="0"/>
              <a:t> </a:t>
            </a:r>
            <a:r>
              <a:rPr lang="en-US" dirty="0" err="1"/>
              <a:t>b</a:t>
            </a:r>
            <a:r>
              <a:rPr lang="en-US" dirty="0" err="1" smtClean="0"/>
              <a:t>ezig</a:t>
            </a:r>
            <a:endParaRPr lang="en-US" dirty="0" smtClean="0"/>
          </a:p>
          <a:p>
            <a:pPr marL="514350" lvl="1" indent="-3429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nl-NL" dirty="0" smtClean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Even voorstellen:</a:t>
            </a:r>
            <a:br>
              <a:rPr lang="nl-NL" dirty="0" smtClean="0"/>
            </a:br>
            <a:r>
              <a:rPr lang="nl-NL" dirty="0" smtClean="0"/>
              <a:t>Wat weet jij van onteigeningen volgens de Omgevingswet?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2" name="Afbeelding 1" titl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03" y="0"/>
            <a:ext cx="36099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0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590551" y="2302933"/>
            <a:ext cx="11330516" cy="3810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Aanleiding</a:t>
            </a:r>
            <a:r>
              <a:rPr lang="en-US" dirty="0" smtClean="0"/>
              <a:t>: invoering Omgevingswet</a:t>
            </a:r>
          </a:p>
          <a:p>
            <a:r>
              <a:rPr lang="en-US" dirty="0" smtClean="0"/>
              <a:t>Ontstaansgeschiedenis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Doel</a:t>
            </a:r>
            <a:r>
              <a:rPr lang="en-US" dirty="0" smtClean="0"/>
              <a:t> </a:t>
            </a:r>
            <a:r>
              <a:rPr lang="en-US" dirty="0" err="1" smtClean="0"/>
              <a:t>Kenniscentrum</a:t>
            </a:r>
            <a:endParaRPr lang="en-US" dirty="0" smtClean="0"/>
          </a:p>
          <a:p>
            <a:r>
              <a:rPr lang="en-US" dirty="0" smtClean="0"/>
              <a:t>Wat is het </a:t>
            </a:r>
            <a:r>
              <a:rPr lang="en-US" dirty="0" err="1" smtClean="0"/>
              <a:t>Kenniscentrum</a:t>
            </a:r>
            <a:endParaRPr lang="en-US" dirty="0" smtClean="0"/>
          </a:p>
          <a:p>
            <a:r>
              <a:rPr lang="en-US" dirty="0" smtClean="0"/>
              <a:t>Taken van </a:t>
            </a:r>
            <a:r>
              <a:rPr lang="en-US" dirty="0" err="1" smtClean="0"/>
              <a:t>Kenniscentrum</a:t>
            </a:r>
            <a:endParaRPr lang="en-US" dirty="0" smtClean="0"/>
          </a:p>
          <a:p>
            <a:r>
              <a:rPr lang="en-US" dirty="0" err="1" smtClean="0"/>
              <a:t>Belang</a:t>
            </a:r>
            <a:r>
              <a:rPr lang="en-US" dirty="0" smtClean="0"/>
              <a:t> van </a:t>
            </a:r>
            <a:r>
              <a:rPr lang="en-US" dirty="0" err="1" smtClean="0"/>
              <a:t>kennis</a:t>
            </a:r>
            <a:r>
              <a:rPr lang="en-US" dirty="0" smtClean="0"/>
              <a:t> </a:t>
            </a:r>
            <a:r>
              <a:rPr lang="en-US" dirty="0" err="1" smtClean="0"/>
              <a:t>delen</a:t>
            </a: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Inhoud</a:t>
            </a:r>
            <a:endParaRPr lang="nl-NL" dirty="0"/>
          </a:p>
        </p:txBody>
      </p:sp>
      <p:pic>
        <p:nvPicPr>
          <p:cNvPr id="2" name="Afbeelding 1" titl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37" y="10633"/>
            <a:ext cx="36099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8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590551" y="2413591"/>
            <a:ext cx="10954904" cy="3377609"/>
          </a:xfrm>
        </p:spPr>
        <p:txBody>
          <a:bodyPr>
            <a:normAutofit/>
          </a:bodyPr>
          <a:lstStyle/>
          <a:p>
            <a:r>
              <a:rPr lang="en-US" dirty="0" smtClean="0"/>
              <a:t>Bevoegd gezag: van 1 (Kroon) naar 389 (Gemeente/Provincie/Waterschap/Minister)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Onteigenaars zonder bevoegd gezag </a:t>
            </a:r>
            <a:r>
              <a:rPr lang="en-US" dirty="0" smtClean="0"/>
              <a:t>rol: bij diverse overheden terecht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Onteigeningsbesluit</a:t>
            </a:r>
            <a:r>
              <a:rPr lang="en-US" dirty="0"/>
              <a:t>: </a:t>
            </a:r>
            <a:r>
              <a:rPr lang="en-US" dirty="0" smtClean="0"/>
              <a:t>toetsing </a:t>
            </a:r>
            <a:r>
              <a:rPr lang="en-US" dirty="0"/>
              <a:t>door </a:t>
            </a:r>
            <a:r>
              <a:rPr lang="en-US" dirty="0" smtClean="0"/>
              <a:t>bestuursrechter (11 rechtbanken)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Altijd grondslag in planologie: omgevingsplan, projectbesluit, BOPA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Complexe procedure met veel dwarsverbanden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nl-NL" dirty="0" smtClean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590550" y="1171764"/>
            <a:ext cx="10954905" cy="9025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Aanleiding: </a:t>
            </a:r>
            <a:r>
              <a:rPr lang="en-US" dirty="0" err="1" smtClean="0"/>
              <a:t>onteigenen</a:t>
            </a:r>
            <a:r>
              <a:rPr lang="en-US" dirty="0" smtClean="0"/>
              <a:t> verandert door Omgevingswet</a:t>
            </a:r>
            <a:endParaRPr lang="nl-NL" dirty="0"/>
          </a:p>
        </p:txBody>
      </p:sp>
      <p:pic>
        <p:nvPicPr>
          <p:cNvPr id="2" name="Afbeelding 1" titl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38" y="0"/>
            <a:ext cx="36099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2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Grondslagen, onteigeningsbeschikking, schadeloosstelling, onteigeningsakte4" title="Visuele weergave onteigeningsprocedure en dwarsverband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376" y="1832514"/>
            <a:ext cx="8230313" cy="461507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Onteigeningsprocedure</a:t>
            </a:r>
            <a:r>
              <a:rPr lang="en-US" dirty="0"/>
              <a:t> </a:t>
            </a:r>
            <a:r>
              <a:rPr lang="en-US" dirty="0" smtClean="0"/>
              <a:t>en dwarsverbanden</a:t>
            </a:r>
            <a:endParaRPr lang="nl-NL" dirty="0"/>
          </a:p>
        </p:txBody>
      </p:sp>
      <p:pic>
        <p:nvPicPr>
          <p:cNvPr id="2" name="Afbeelding 1" title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38" y="0"/>
            <a:ext cx="36099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4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>
          <a:xfrm>
            <a:off x="590551" y="2413591"/>
            <a:ext cx="10954904" cy="37924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Mei 2019: Seminar </a:t>
            </a:r>
            <a:r>
              <a:rPr lang="en-US" dirty="0" err="1" smtClean="0"/>
              <a:t>onteigening</a:t>
            </a:r>
            <a:r>
              <a:rPr lang="en-US" dirty="0" smtClean="0"/>
              <a:t> </a:t>
            </a:r>
            <a:r>
              <a:rPr lang="en-US" dirty="0" err="1" smtClean="0"/>
              <a:t>volgens</a:t>
            </a:r>
            <a:r>
              <a:rPr lang="en-US" dirty="0" smtClean="0"/>
              <a:t> </a:t>
            </a:r>
            <a:r>
              <a:rPr lang="en-US" dirty="0" err="1" smtClean="0"/>
              <a:t>Omgevingswet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Rijkswaterstaat</a:t>
            </a:r>
          </a:p>
          <a:p>
            <a:pPr>
              <a:lnSpc>
                <a:spcPct val="150000"/>
              </a:lnSpc>
            </a:pPr>
            <a:r>
              <a:rPr lang="nl-NL" dirty="0" smtClean="0"/>
              <a:t>Vanaf 2020: follow up door </a:t>
            </a:r>
            <a:r>
              <a:rPr lang="en-US" dirty="0" smtClean="0"/>
              <a:t>Community </a:t>
            </a:r>
            <a:r>
              <a:rPr lang="en-US" dirty="0"/>
              <a:t>of Practice </a:t>
            </a:r>
            <a:r>
              <a:rPr lang="en-US" dirty="0" err="1"/>
              <a:t>Onteigening</a:t>
            </a:r>
            <a:r>
              <a:rPr lang="en-US" dirty="0"/>
              <a:t> (COP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nl-NL" dirty="0" smtClean="0"/>
              <a:t>Maart 2021: Praktijkgids met </a:t>
            </a:r>
            <a:r>
              <a:rPr lang="nl-NL" dirty="0"/>
              <a:t>modellen </a:t>
            </a:r>
            <a:r>
              <a:rPr lang="nl-NL" dirty="0" smtClean="0"/>
              <a:t>gereed</a:t>
            </a:r>
          </a:p>
          <a:p>
            <a:pPr>
              <a:lnSpc>
                <a:spcPct val="150000"/>
              </a:lnSpc>
            </a:pPr>
            <a:r>
              <a:rPr lang="nl-NL" dirty="0" smtClean="0"/>
              <a:t>Behoefte COP leden aan een kenniscentrum na invoering Omgevingswet: </a:t>
            </a:r>
          </a:p>
          <a:p>
            <a:pPr marL="1200150" lvl="2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Opbouw (en bijhouden) specialistische kennis door </a:t>
            </a:r>
            <a:r>
              <a:rPr lang="nl-NL" dirty="0" err="1" smtClean="0">
                <a:solidFill>
                  <a:schemeClr val="bg1"/>
                </a:solidFill>
              </a:rPr>
              <a:t>éénpitters</a:t>
            </a:r>
            <a:r>
              <a:rPr lang="nl-NL" dirty="0" smtClean="0">
                <a:solidFill>
                  <a:schemeClr val="bg1"/>
                </a:solidFill>
              </a:rPr>
              <a:t> niet haalbaar</a:t>
            </a:r>
          </a:p>
          <a:p>
            <a:pPr marL="1200150" lvl="2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Praktijkervaringen en jurisprudentie delen</a:t>
            </a:r>
          </a:p>
          <a:p>
            <a:pPr marL="1200150" lvl="2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Behoefte aan toetsing van dossiers</a:t>
            </a:r>
          </a:p>
          <a:p>
            <a:pPr marL="1200150" lvl="2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Behoefte aan standaardisering -&gt; voorspelbaarheid bij rechter 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Ontstaansgeschiedenis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Community of Practice</a:t>
            </a:r>
            <a:endParaRPr lang="nl-NL" dirty="0"/>
          </a:p>
        </p:txBody>
      </p:sp>
      <p:pic>
        <p:nvPicPr>
          <p:cNvPr id="2" name="Afbeelding 1" titl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37" y="10633"/>
            <a:ext cx="36099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9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title="Effect omgevingswet op onteigeningen"/>
          <p:cNvPicPr>
            <a:picLocks noChangeAspect="1"/>
          </p:cNvPicPr>
          <p:nvPr/>
        </p:nvPicPr>
        <p:blipFill rotWithShape="1">
          <a:blip r:embed="rId2"/>
          <a:srcRect l="1657" t="2338" r="2285" b="3876"/>
          <a:stretch/>
        </p:blipFill>
        <p:spPr>
          <a:xfrm>
            <a:off x="477371" y="819150"/>
            <a:ext cx="10951126" cy="589026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9164" y="-1527851"/>
            <a:ext cx="10954905" cy="1235234"/>
          </a:xfrm>
        </p:spPr>
        <p:txBody>
          <a:bodyPr/>
          <a:lstStyle/>
          <a:p>
            <a:r>
              <a:rPr lang="en-US" dirty="0" smtClean="0"/>
              <a:t>Effect </a:t>
            </a:r>
            <a:r>
              <a:rPr lang="en-US" dirty="0" err="1" smtClean="0"/>
              <a:t>omgevingswet</a:t>
            </a:r>
            <a:r>
              <a:rPr lang="en-US" dirty="0" smtClean="0"/>
              <a:t> op Onteigeningen</a:t>
            </a:r>
            <a:endParaRPr lang="nl-NL" dirty="0"/>
          </a:p>
        </p:txBody>
      </p:sp>
      <p:pic>
        <p:nvPicPr>
          <p:cNvPr id="2" name="Afbeelding 1" title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38" y="0"/>
            <a:ext cx="36099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7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1" id="{5A996074-B84D-6F42-8143-CCA715446DCD}" vid="{F9227270-10CD-5D40-98F1-7AA12FF94A75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40FDE6A2915C4FAE2739C9B9A01317" ma:contentTypeVersion="2" ma:contentTypeDescription="Een nieuw document maken." ma:contentTypeScope="" ma:versionID="f7f668b99d5850c1980c4de6d6756970">
  <xsd:schema xmlns:xsd="http://www.w3.org/2001/XMLSchema" xmlns:xs="http://www.w3.org/2001/XMLSchema" xmlns:p="http://schemas.microsoft.com/office/2006/metadata/properties" xmlns:ns2="4808edb1-8341-4931-ac2a-aba29b3ec7d9" targetNamespace="http://schemas.microsoft.com/office/2006/metadata/properties" ma:root="true" ma:fieldsID="d51c15a1a3cc1d3a40079ea01aa8aa6e" ns2:_="">
    <xsd:import namespace="4808edb1-8341-4931-ac2a-aba29b3ec7d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08edb1-8341-4931-ac2a-aba29b3ec7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23A036-6049-4F57-A474-CB0DE483A99D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4808edb1-8341-4931-ac2a-aba29b3ec7d9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73BD60D-FEB0-4AFB-A976-DAD815CC46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08edb1-8341-4931-ac2a-aba29b3ec7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D93936-C773-43B4-9BE5-7863087D52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190470-01 IPLO presentatie-aangepast-klein.DEF</Template>
  <TotalTime>1579</TotalTime>
  <Words>669</Words>
  <Application>Microsoft Office PowerPoint</Application>
  <PresentationFormat>Breedbeeld</PresentationFormat>
  <Paragraphs>148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Verdana</vt:lpstr>
      <vt:lpstr>Aangepast ontwerp</vt:lpstr>
      <vt:lpstr>Introductie   Kenniscentrum Onteigeningen voor Overheden</vt:lpstr>
      <vt:lpstr>Even voorstellen: Waar in Nederland ben jij werkzaam?   </vt:lpstr>
      <vt:lpstr>Even voorstellen: Voor welke organisatie werk jij?</vt:lpstr>
      <vt:lpstr>Even voorstellen: Wat weet jij van onteigeningen volgens de Omgevingswet? </vt:lpstr>
      <vt:lpstr>Inhoud</vt:lpstr>
      <vt:lpstr>Aanleiding: onteigenen verandert door Omgevingswet</vt:lpstr>
      <vt:lpstr> Onteigeningsprocedure en dwarsverbanden</vt:lpstr>
      <vt:lpstr>Ontstaansgeschiedenis:  Community of Practice</vt:lpstr>
      <vt:lpstr>Effect omgevingswet op Onteigeningen</vt:lpstr>
      <vt:lpstr>Ontstaansgeschiedenis: Onderzoek naar instellen kenniscentrum</vt:lpstr>
      <vt:lpstr>Doel van het Kenniscentrum</vt:lpstr>
      <vt:lpstr>Wat is het Kenniscentrum</vt:lpstr>
      <vt:lpstr>Taken van het Kenniscentrum</vt:lpstr>
      <vt:lpstr>Vraagbaakfunctie</vt:lpstr>
      <vt:lpstr>Kwaliteitstoets</vt:lpstr>
      <vt:lpstr>Wat kan het Kenniscentrum het werkveld bieden? </vt:lpstr>
      <vt:lpstr>Belang van kennisnetwerk</vt:lpstr>
      <vt:lpstr>Bezoek onze website op:  https://iplo.nl/thema/ruimtelijke-ontwikkelingen/instrumenten-grondbeleid/onteigening/kenniscentrum-onteigeningen/  of scan: </vt:lpstr>
    </vt:vector>
  </TitlesOfParts>
  <Company>Rijkswaterstaat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Namara, Nuance (WVL)</dc:creator>
  <cp:lastModifiedBy>Timmer, Loïs (PPO)</cp:lastModifiedBy>
  <cp:revision>126</cp:revision>
  <dcterms:created xsi:type="dcterms:W3CDTF">2023-08-22T12:47:17Z</dcterms:created>
  <dcterms:modified xsi:type="dcterms:W3CDTF">2024-05-21T12:26:58Z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0x010100EF40FDE6A2915C4FAE2739C9B9A01317</vt:lpwstr>
  </property>
</Properties>
</file>