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23"/>
  </p:notesMasterIdLst>
  <p:handoutMasterIdLst>
    <p:handoutMasterId r:id="rId24"/>
  </p:handoutMasterIdLst>
  <p:sldIdLst>
    <p:sldId id="291" r:id="rId5"/>
    <p:sldId id="278" r:id="rId6"/>
    <p:sldId id="279" r:id="rId7"/>
    <p:sldId id="294" r:id="rId8"/>
    <p:sldId id="299" r:id="rId9"/>
    <p:sldId id="298" r:id="rId10"/>
    <p:sldId id="301" r:id="rId11"/>
    <p:sldId id="304" r:id="rId12"/>
    <p:sldId id="300" r:id="rId13"/>
    <p:sldId id="309" r:id="rId14"/>
    <p:sldId id="310" r:id="rId15"/>
    <p:sldId id="311" r:id="rId16"/>
    <p:sldId id="305" r:id="rId17"/>
    <p:sldId id="302" r:id="rId18"/>
    <p:sldId id="295" r:id="rId19"/>
    <p:sldId id="307" r:id="rId20"/>
    <p:sldId id="308" r:id="rId21"/>
    <p:sldId id="297" r:id="rId22"/>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2B5781"/>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293" autoAdjust="0"/>
  </p:normalViewPr>
  <p:slideViewPr>
    <p:cSldViewPr snapToGrid="0" snapToObjects="1" showGuides="1">
      <p:cViewPr varScale="1">
        <p:scale>
          <a:sx n="83" d="100"/>
          <a:sy n="83" d="100"/>
        </p:scale>
        <p:origin x="686" y="82"/>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22-5-2024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22-5-2024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22/5/24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Ilonka Sas, Waterschap Rivierenland</a:t>
            </a:r>
          </a:p>
          <a:p>
            <a:r>
              <a:rPr lang="nl-NL" dirty="0"/>
              <a:t>Cynthia Visser, gemeente Rotterdam</a:t>
            </a:r>
          </a:p>
          <a:p>
            <a:r>
              <a:rPr lang="nl-NL" dirty="0"/>
              <a:t>Victor Roorda van Eijsinga, Provincie Zuid-Holland</a:t>
            </a:r>
          </a:p>
        </p:txBody>
      </p:sp>
      <p:sp>
        <p:nvSpPr>
          <p:cNvPr id="3" name="Titel 2"/>
          <p:cNvSpPr>
            <a:spLocks noGrp="1"/>
          </p:cNvSpPr>
          <p:nvPr>
            <p:ph type="ctrTitle"/>
          </p:nvPr>
        </p:nvSpPr>
        <p:spPr/>
        <p:txBody>
          <a:bodyPr/>
          <a:lstStyle/>
          <a:p>
            <a:r>
              <a:rPr lang="nl-NL" dirty="0"/>
              <a:t>Informeren bestuurders over nieuwe rol</a:t>
            </a:r>
          </a:p>
        </p:txBody>
      </p:sp>
      <p:pic>
        <p:nvPicPr>
          <p:cNvPr id="6" name="Afbeelding 5" title="Logo"/>
          <p:cNvPicPr>
            <a:picLocks noChangeAspect="1"/>
          </p:cNvPicPr>
          <p:nvPr/>
        </p:nvPicPr>
        <p:blipFill rotWithShape="1">
          <a:blip r:embed="rId2">
            <a:extLst>
              <a:ext uri="{28A0092B-C50C-407E-A947-70E740481C1C}">
                <a14:useLocalDpi xmlns:a14="http://schemas.microsoft.com/office/drawing/2010/main" val="0"/>
              </a:ext>
            </a:extLst>
          </a:blip>
          <a:srcRect l="20451" t="39394" r="3856" b="43413"/>
          <a:stretch/>
        </p:blipFill>
        <p:spPr>
          <a:xfrm>
            <a:off x="287079" y="15948"/>
            <a:ext cx="3604437" cy="818708"/>
          </a:xfrm>
          <a:prstGeom prst="rect">
            <a:avLst/>
          </a:prstGeom>
        </p:spPr>
      </p:pic>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58A8D01-3F97-60B3-8E59-37068D2C6169}"/>
              </a:ext>
            </a:extLst>
          </p:cNvPr>
          <p:cNvSpPr>
            <a:spLocks noGrp="1"/>
          </p:cNvSpPr>
          <p:nvPr>
            <p:ph type="subTitle" idx="1"/>
          </p:nvPr>
        </p:nvSpPr>
        <p:spPr>
          <a:xfrm>
            <a:off x="463736" y="2353519"/>
            <a:ext cx="10954904" cy="3136606"/>
          </a:xfrm>
        </p:spPr>
        <p:txBody>
          <a:bodyPr anchor="ctr">
            <a:normAutofit/>
          </a:bodyPr>
          <a:lstStyle/>
          <a:p>
            <a:pPr marL="0" indent="0">
              <a:buNone/>
            </a:pPr>
            <a:r>
              <a:rPr lang="nl-NL" sz="1900" dirty="0" smtClean="0"/>
              <a:t>Ruimtelijke </a:t>
            </a:r>
            <a:r>
              <a:rPr lang="nl-NL" sz="1900" dirty="0"/>
              <a:t>plannen steeds </a:t>
            </a:r>
            <a:r>
              <a:rPr lang="nl-NL" sz="1900" dirty="0" smtClean="0"/>
              <a:t>globaler; terwijl </a:t>
            </a:r>
            <a:r>
              <a:rPr lang="nl-NL" sz="1900" dirty="0"/>
              <a:t>onteigening toepassen concreetheid mee brengt</a:t>
            </a:r>
          </a:p>
          <a:p>
            <a:endParaRPr lang="nl-NL" sz="1900" dirty="0"/>
          </a:p>
          <a:p>
            <a:pPr marL="0" indent="0">
              <a:buNone/>
            </a:pPr>
            <a:r>
              <a:rPr lang="nl-NL" sz="1900" dirty="0"/>
              <a:t>Dus:</a:t>
            </a:r>
          </a:p>
          <a:p>
            <a:r>
              <a:rPr lang="nl-NL" sz="1900" dirty="0"/>
              <a:t>Omgevingsplan moet onteigening dragen</a:t>
            </a:r>
          </a:p>
          <a:p>
            <a:r>
              <a:rPr lang="nl-NL" sz="1900" dirty="0"/>
              <a:t>Ruime toedeling van functies is niet te onteigenen</a:t>
            </a:r>
          </a:p>
          <a:p>
            <a:r>
              <a:rPr lang="nl-NL" sz="1900" dirty="0"/>
              <a:t>Opnemen moderniseringslocatie waar mogelijk</a:t>
            </a:r>
          </a:p>
          <a:p>
            <a:pPr marL="0" indent="0">
              <a:buNone/>
            </a:pPr>
            <a:endParaRPr lang="nl-NL" sz="1900" dirty="0"/>
          </a:p>
          <a:p>
            <a:endParaRPr lang="nl-NL" dirty="0"/>
          </a:p>
          <a:p>
            <a:endParaRPr lang="nl-NL" dirty="0"/>
          </a:p>
        </p:txBody>
      </p:sp>
      <p:sp>
        <p:nvSpPr>
          <p:cNvPr id="2" name="Titel 1">
            <a:extLst>
              <a:ext uri="{FF2B5EF4-FFF2-40B4-BE49-F238E27FC236}">
                <a16:creationId xmlns:a16="http://schemas.microsoft.com/office/drawing/2014/main" id="{3CCCCD62-C9B0-9A65-F43A-25048F1CA8D9}"/>
              </a:ext>
            </a:extLst>
          </p:cNvPr>
          <p:cNvSpPr>
            <a:spLocks noGrp="1"/>
          </p:cNvSpPr>
          <p:nvPr>
            <p:ph type="ctrTitle"/>
          </p:nvPr>
        </p:nvSpPr>
        <p:spPr/>
        <p:txBody>
          <a:bodyPr/>
          <a:lstStyle/>
          <a:p>
            <a:r>
              <a:rPr lang="nl-NL" dirty="0"/>
              <a:t>Onteigening en nieuwe planinstrumenten</a:t>
            </a:r>
          </a:p>
        </p:txBody>
      </p:sp>
    </p:spTree>
    <p:extLst>
      <p:ext uri="{BB962C8B-B14F-4D97-AF65-F5344CB8AC3E}">
        <p14:creationId xmlns:p14="http://schemas.microsoft.com/office/powerpoint/2010/main" val="425431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7EDB4-02C5-E830-0D14-7C61DC5471E8}"/>
              </a:ext>
            </a:extLst>
          </p:cNvPr>
          <p:cNvSpPr>
            <a:spLocks noGrp="1"/>
          </p:cNvSpPr>
          <p:nvPr>
            <p:ph type="ctrTitle"/>
          </p:nvPr>
        </p:nvSpPr>
        <p:spPr/>
        <p:txBody>
          <a:bodyPr/>
          <a:lstStyle/>
          <a:p>
            <a:r>
              <a:rPr lang="nl-NL" dirty="0"/>
              <a:t>Boodschap</a:t>
            </a:r>
          </a:p>
        </p:txBody>
      </p:sp>
      <p:sp>
        <p:nvSpPr>
          <p:cNvPr id="3" name="Ondertitel 2">
            <a:extLst>
              <a:ext uri="{FF2B5EF4-FFF2-40B4-BE49-F238E27FC236}">
                <a16:creationId xmlns:a16="http://schemas.microsoft.com/office/drawing/2014/main" id="{46DD9904-5C3F-6C4E-B078-9712D5B9D3B1}"/>
              </a:ext>
            </a:extLst>
          </p:cNvPr>
          <p:cNvSpPr>
            <a:spLocks noGrp="1"/>
          </p:cNvSpPr>
          <p:nvPr>
            <p:ph type="subTitle" idx="1"/>
          </p:nvPr>
        </p:nvSpPr>
        <p:spPr>
          <a:xfrm>
            <a:off x="590551" y="2413591"/>
            <a:ext cx="10954904" cy="2498651"/>
          </a:xfrm>
        </p:spPr>
        <p:txBody>
          <a:bodyPr>
            <a:normAutofit/>
          </a:bodyPr>
          <a:lstStyle/>
          <a:p>
            <a:r>
              <a:rPr lang="nl-NL" dirty="0"/>
              <a:t>Meer aandacht voor voorbereiding en </a:t>
            </a:r>
            <a:r>
              <a:rPr lang="nl-NL" dirty="0" err="1"/>
              <a:t>nabereiding</a:t>
            </a:r>
            <a:endParaRPr lang="nl-NL" dirty="0"/>
          </a:p>
          <a:p>
            <a:r>
              <a:rPr lang="nl-NL" sz="1800" dirty="0"/>
              <a:t>Positionering kennis en organisatie grondzaken bij gebiedsontwikkeling (weer) meer naar voorgrond</a:t>
            </a:r>
          </a:p>
          <a:p>
            <a:r>
              <a:rPr lang="nl-NL" sz="1800" dirty="0"/>
              <a:t>Nog meer afstemming Ruimtelijke ordening</a:t>
            </a:r>
          </a:p>
          <a:p>
            <a:r>
              <a:rPr lang="nl-NL" dirty="0"/>
              <a:t>Meer aandacht voor het goede moment</a:t>
            </a:r>
          </a:p>
          <a:p>
            <a:r>
              <a:rPr lang="nl-NL" dirty="0"/>
              <a:t>Rekening houden met gemeenteraadsverkiezingen</a:t>
            </a:r>
          </a:p>
        </p:txBody>
      </p:sp>
    </p:spTree>
    <p:extLst>
      <p:ext uri="{BB962C8B-B14F-4D97-AF65-F5344CB8AC3E}">
        <p14:creationId xmlns:p14="http://schemas.microsoft.com/office/powerpoint/2010/main" val="399813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98E34-F430-5EF2-4553-9E8761F0989C}"/>
              </a:ext>
            </a:extLst>
          </p:cNvPr>
          <p:cNvSpPr>
            <a:spLocks noGrp="1"/>
          </p:cNvSpPr>
          <p:nvPr>
            <p:ph type="ctrTitle"/>
          </p:nvPr>
        </p:nvSpPr>
        <p:spPr/>
        <p:txBody>
          <a:bodyPr/>
          <a:lstStyle/>
          <a:p>
            <a:r>
              <a:rPr lang="nl-NL" dirty="0" smtClean="0"/>
              <a:t>Stelling 2</a:t>
            </a:r>
            <a:endParaRPr lang="nl-NL" dirty="0"/>
          </a:p>
        </p:txBody>
      </p:sp>
      <p:sp>
        <p:nvSpPr>
          <p:cNvPr id="3" name="Ondertitel 2">
            <a:extLst>
              <a:ext uri="{FF2B5EF4-FFF2-40B4-BE49-F238E27FC236}">
                <a16:creationId xmlns:a16="http://schemas.microsoft.com/office/drawing/2014/main" id="{489B7A1E-811F-C544-15CE-631E9A124452}"/>
              </a:ext>
            </a:extLst>
          </p:cNvPr>
          <p:cNvSpPr>
            <a:spLocks noGrp="1"/>
          </p:cNvSpPr>
          <p:nvPr>
            <p:ph type="subTitle" idx="1"/>
          </p:nvPr>
        </p:nvSpPr>
        <p:spPr/>
        <p:txBody>
          <a:bodyPr/>
          <a:lstStyle/>
          <a:p>
            <a:pPr marL="0" indent="0">
              <a:buNone/>
            </a:pPr>
            <a:r>
              <a:rPr lang="nl-NL" dirty="0"/>
              <a:t>Bij het opstellen van een gebiedsambitiedocument wordt al een afweging gemaakt over de inzet van onteigening als ultimum remedium.</a:t>
            </a:r>
          </a:p>
        </p:txBody>
      </p:sp>
    </p:spTree>
    <p:extLst>
      <p:ext uri="{BB962C8B-B14F-4D97-AF65-F5344CB8AC3E}">
        <p14:creationId xmlns:p14="http://schemas.microsoft.com/office/powerpoint/2010/main" val="111798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6356144" y="2490864"/>
            <a:ext cx="5171671" cy="1550153"/>
          </a:xfrm>
        </p:spPr>
        <p:txBody>
          <a:bodyPr>
            <a:normAutofit/>
          </a:bodyPr>
          <a:lstStyle/>
          <a:p>
            <a:pPr marL="0" indent="0">
              <a:buNone/>
            </a:pPr>
            <a:r>
              <a:rPr lang="nl-NL" sz="2400" dirty="0"/>
              <a:t>Samenwerking van Gedeputeerde Staten en Provinciale Staten</a:t>
            </a:r>
          </a:p>
        </p:txBody>
      </p:sp>
      <p:sp>
        <p:nvSpPr>
          <p:cNvPr id="4" name="Titel 3"/>
          <p:cNvSpPr>
            <a:spLocks noGrp="1"/>
          </p:cNvSpPr>
          <p:nvPr>
            <p:ph type="ctrTitle"/>
          </p:nvPr>
        </p:nvSpPr>
        <p:spPr/>
        <p:txBody>
          <a:bodyPr>
            <a:noAutofit/>
          </a:bodyPr>
          <a:lstStyle/>
          <a:p>
            <a:r>
              <a:rPr lang="nl-NL" dirty="0"/>
              <a:t>Aanpak informeren bestuurders Provincie Zuid-Holland</a:t>
            </a:r>
          </a:p>
        </p:txBody>
      </p:sp>
      <p:pic>
        <p:nvPicPr>
          <p:cNvPr id="2" name="Afbeelding 1" title="Logo"/>
          <p:cNvPicPr>
            <a:picLocks noChangeAspect="1"/>
          </p:cNvPicPr>
          <p:nvPr/>
        </p:nvPicPr>
        <p:blipFill>
          <a:blip r:embed="rId2"/>
          <a:stretch>
            <a:fillRect/>
          </a:stretch>
        </p:blipFill>
        <p:spPr>
          <a:xfrm>
            <a:off x="282537" y="10633"/>
            <a:ext cx="3609975" cy="819150"/>
          </a:xfrm>
          <a:prstGeom prst="rect">
            <a:avLst/>
          </a:prstGeom>
        </p:spPr>
      </p:pic>
    </p:spTree>
    <p:extLst>
      <p:ext uri="{BB962C8B-B14F-4D97-AF65-F5344CB8AC3E}">
        <p14:creationId xmlns:p14="http://schemas.microsoft.com/office/powerpoint/2010/main" val="125269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590551" y="2413591"/>
            <a:ext cx="10954904" cy="3804837"/>
          </a:xfrm>
        </p:spPr>
        <p:txBody>
          <a:bodyPr>
            <a:normAutofit/>
          </a:bodyPr>
          <a:lstStyle/>
          <a:p>
            <a:pPr marL="0" indent="0">
              <a:buNone/>
            </a:pPr>
            <a:r>
              <a:rPr lang="nl-NL" sz="2400" dirty="0"/>
              <a:t>Gedeputeerde Staten neemt projectbesluit (= onteigeningsgrondslag)</a:t>
            </a:r>
          </a:p>
          <a:p>
            <a:pPr marL="0" indent="0">
              <a:buNone/>
            </a:pPr>
            <a:r>
              <a:rPr lang="nl-NL" sz="2400" dirty="0"/>
              <a:t>Provinciale Staten geeft onteigeningsbeschikking</a:t>
            </a:r>
          </a:p>
          <a:p>
            <a:pPr marL="0" indent="0">
              <a:buNone/>
            </a:pPr>
            <a:endParaRPr lang="nl-NL" sz="2400" dirty="0"/>
          </a:p>
          <a:p>
            <a:pPr marL="0" indent="0">
              <a:buNone/>
            </a:pPr>
            <a:r>
              <a:rPr lang="nl-NL" sz="2400" dirty="0"/>
              <a:t>In coalitieakkoord Zuid-Holland:</a:t>
            </a:r>
          </a:p>
          <a:p>
            <a:pPr>
              <a:buFont typeface="Wingdings" panose="05000000000000000000" pitchFamily="2" charset="2"/>
              <a:buChar char="Ø"/>
            </a:pPr>
            <a:r>
              <a:rPr lang="nl-NL" sz="2400" dirty="0"/>
              <a:t>Er wordt niet onteigend voor stikstof</a:t>
            </a:r>
          </a:p>
          <a:p>
            <a:pPr>
              <a:buFont typeface="Wingdings" panose="05000000000000000000" pitchFamily="2" charset="2"/>
              <a:buChar char="Ø"/>
            </a:pPr>
            <a:r>
              <a:rPr lang="nl-NL" sz="2400" dirty="0"/>
              <a:t>Natuurnetwerk Nederland moet in 2027 gereed zijn; alle wettelijke instrumenten zullen worden ingezet</a:t>
            </a:r>
          </a:p>
        </p:txBody>
      </p:sp>
      <p:sp>
        <p:nvSpPr>
          <p:cNvPr id="4" name="Titel 3"/>
          <p:cNvSpPr>
            <a:spLocks noGrp="1"/>
          </p:cNvSpPr>
          <p:nvPr>
            <p:ph type="ctrTitle"/>
          </p:nvPr>
        </p:nvSpPr>
        <p:spPr/>
        <p:txBody>
          <a:bodyPr>
            <a:normAutofit/>
          </a:bodyPr>
          <a:lstStyle/>
          <a:p>
            <a:r>
              <a:rPr lang="nl-NL" sz="2400" dirty="0"/>
              <a:t>Samenwerking Gedeputeerde en Provinciale </a:t>
            </a:r>
            <a:r>
              <a:rPr lang="nl-NL" sz="2400" dirty="0" smtClean="0"/>
              <a:t>Staten (1</a:t>
            </a:r>
            <a:r>
              <a:rPr lang="en-US" sz="2400" dirty="0" smtClean="0"/>
              <a:t>)</a:t>
            </a:r>
            <a:endParaRPr lang="nl-NL" sz="2400" dirty="0"/>
          </a:p>
        </p:txBody>
      </p:sp>
      <p:pic>
        <p:nvPicPr>
          <p:cNvPr id="2" name="Afbeelding 1" title="Logo"/>
          <p:cNvPicPr>
            <a:picLocks noChangeAspect="1"/>
          </p:cNvPicPr>
          <p:nvPr/>
        </p:nvPicPr>
        <p:blipFill>
          <a:blip r:embed="rId2"/>
          <a:stretch>
            <a:fillRect/>
          </a:stretch>
        </p:blipFill>
        <p:spPr>
          <a:xfrm>
            <a:off x="303803" y="0"/>
            <a:ext cx="3609975" cy="819150"/>
          </a:xfrm>
          <a:prstGeom prst="rect">
            <a:avLst/>
          </a:prstGeom>
        </p:spPr>
      </p:pic>
    </p:spTree>
    <p:extLst>
      <p:ext uri="{BB962C8B-B14F-4D97-AF65-F5344CB8AC3E}">
        <p14:creationId xmlns:p14="http://schemas.microsoft.com/office/powerpoint/2010/main" val="385807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590551" y="2413591"/>
            <a:ext cx="10954904" cy="3802651"/>
          </a:xfrm>
        </p:spPr>
        <p:txBody>
          <a:bodyPr>
            <a:normAutofit/>
          </a:bodyPr>
          <a:lstStyle/>
          <a:p>
            <a:pPr marL="0" indent="0">
              <a:buNone/>
            </a:pPr>
            <a:r>
              <a:rPr lang="nl-NL" sz="2400" dirty="0"/>
              <a:t>In Zuid-Holland hebben GS en PS protocolafspraken gemaakt:</a:t>
            </a:r>
          </a:p>
          <a:p>
            <a:pPr marL="0" indent="0">
              <a:buNone/>
            </a:pPr>
            <a:r>
              <a:rPr lang="nl-NL" sz="2400" dirty="0"/>
              <a:t>als GS voornemens is een projectbesluit te nemen waarbij sprake is van onteigening dan zal GS dat vooraf aan PS kenbaar maken, zodat PS daar vóór besluitvorming door GS op kan reageren.</a:t>
            </a:r>
          </a:p>
        </p:txBody>
      </p:sp>
      <p:sp>
        <p:nvSpPr>
          <p:cNvPr id="4" name="Titel 3"/>
          <p:cNvSpPr>
            <a:spLocks noGrp="1"/>
          </p:cNvSpPr>
          <p:nvPr>
            <p:ph type="ctrTitle"/>
          </p:nvPr>
        </p:nvSpPr>
        <p:spPr/>
        <p:txBody>
          <a:bodyPr>
            <a:normAutofit/>
          </a:bodyPr>
          <a:lstStyle/>
          <a:p>
            <a:r>
              <a:rPr lang="nl-NL" sz="2400" dirty="0"/>
              <a:t>Samenwerking Gedeputeerde en Provinciale </a:t>
            </a:r>
            <a:r>
              <a:rPr lang="nl-NL" sz="2400" dirty="0" smtClean="0"/>
              <a:t>Staten (2)</a:t>
            </a:r>
            <a:endParaRPr lang="nl-NL" sz="2400" dirty="0"/>
          </a:p>
        </p:txBody>
      </p:sp>
      <p:pic>
        <p:nvPicPr>
          <p:cNvPr id="2" name="Afbeelding 1" title="Logo"/>
          <p:cNvPicPr>
            <a:picLocks noChangeAspect="1"/>
          </p:cNvPicPr>
          <p:nvPr/>
        </p:nvPicPr>
        <p:blipFill>
          <a:blip r:embed="rId2"/>
          <a:stretch>
            <a:fillRect/>
          </a:stretch>
        </p:blipFill>
        <p:spPr>
          <a:xfrm>
            <a:off x="303802" y="0"/>
            <a:ext cx="3609975" cy="819150"/>
          </a:xfrm>
          <a:prstGeom prst="rect">
            <a:avLst/>
          </a:prstGeom>
        </p:spPr>
      </p:pic>
    </p:spTree>
    <p:extLst>
      <p:ext uri="{BB962C8B-B14F-4D97-AF65-F5344CB8AC3E}">
        <p14:creationId xmlns:p14="http://schemas.microsoft.com/office/powerpoint/2010/main" val="199971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18A63CC-204D-DDB6-035F-243F0ECEA381}"/>
              </a:ext>
            </a:extLst>
          </p:cNvPr>
          <p:cNvSpPr>
            <a:spLocks noGrp="1"/>
          </p:cNvSpPr>
          <p:nvPr>
            <p:ph type="subTitle" idx="1"/>
          </p:nvPr>
        </p:nvSpPr>
        <p:spPr>
          <a:xfrm>
            <a:off x="590551" y="2413591"/>
            <a:ext cx="10954904" cy="3995598"/>
          </a:xfrm>
        </p:spPr>
        <p:txBody>
          <a:bodyPr>
            <a:normAutofit/>
          </a:bodyPr>
          <a:lstStyle/>
          <a:p>
            <a:pPr marL="0" indent="0">
              <a:buNone/>
            </a:pPr>
            <a:r>
              <a:rPr lang="nl-NL" sz="2400"/>
              <a:t>Wanneer wordt besloten tot het aanbieden van volledige schadeloosstelling?</a:t>
            </a:r>
          </a:p>
          <a:p>
            <a:pPr marL="0" indent="0">
              <a:buNone/>
            </a:pPr>
            <a:endParaRPr lang="nl-NL" sz="2400"/>
          </a:p>
          <a:p>
            <a:pPr marL="0" indent="0">
              <a:buNone/>
            </a:pPr>
            <a:r>
              <a:rPr lang="nl-NL" sz="2400"/>
              <a:t>Dat is het moment waarop het bestuur zich moet realiseren dat er </a:t>
            </a:r>
            <a:r>
              <a:rPr lang="nl-NL" sz="2400" b="1"/>
              <a:t>dus</a:t>
            </a:r>
            <a:r>
              <a:rPr lang="nl-NL" sz="2400"/>
              <a:t> gekozen wordt voor onteigening.</a:t>
            </a:r>
          </a:p>
          <a:p>
            <a:pPr marL="0" indent="0">
              <a:buNone/>
            </a:pPr>
            <a:endParaRPr lang="nl-NL" sz="2400"/>
          </a:p>
          <a:p>
            <a:pPr marL="0" indent="0">
              <a:buNone/>
            </a:pPr>
            <a:endParaRPr lang="nl-NL" sz="2400"/>
          </a:p>
        </p:txBody>
      </p:sp>
      <p:sp>
        <p:nvSpPr>
          <p:cNvPr id="2" name="Titel 1">
            <a:extLst>
              <a:ext uri="{FF2B5EF4-FFF2-40B4-BE49-F238E27FC236}">
                <a16:creationId xmlns:a16="http://schemas.microsoft.com/office/drawing/2014/main" id="{1CB607BC-A55B-2DCC-F415-CBB37C04C1A8}"/>
              </a:ext>
            </a:extLst>
          </p:cNvPr>
          <p:cNvSpPr>
            <a:spLocks noGrp="1"/>
          </p:cNvSpPr>
          <p:nvPr>
            <p:ph type="ctrTitle"/>
          </p:nvPr>
        </p:nvSpPr>
        <p:spPr/>
        <p:txBody>
          <a:bodyPr/>
          <a:lstStyle/>
          <a:p>
            <a:r>
              <a:rPr lang="nl-NL"/>
              <a:t>Volledige schadeloosstelling</a:t>
            </a:r>
          </a:p>
        </p:txBody>
      </p:sp>
      <p:pic>
        <p:nvPicPr>
          <p:cNvPr id="4" name="Afbeelding 3" title="Logo"/>
          <p:cNvPicPr>
            <a:picLocks noChangeAspect="1"/>
          </p:cNvPicPr>
          <p:nvPr/>
        </p:nvPicPr>
        <p:blipFill>
          <a:blip r:embed="rId2"/>
          <a:stretch>
            <a:fillRect/>
          </a:stretch>
        </p:blipFill>
        <p:spPr>
          <a:xfrm>
            <a:off x="298562" y="0"/>
            <a:ext cx="3609975" cy="819150"/>
          </a:xfrm>
          <a:prstGeom prst="rect">
            <a:avLst/>
          </a:prstGeom>
        </p:spPr>
      </p:pic>
    </p:spTree>
    <p:extLst>
      <p:ext uri="{BB962C8B-B14F-4D97-AF65-F5344CB8AC3E}">
        <p14:creationId xmlns:p14="http://schemas.microsoft.com/office/powerpoint/2010/main" val="14634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7778A74-85E1-B18A-54F5-07ADDA396D9A}"/>
              </a:ext>
            </a:extLst>
          </p:cNvPr>
          <p:cNvSpPr>
            <a:spLocks noGrp="1"/>
          </p:cNvSpPr>
          <p:nvPr>
            <p:ph type="subTitle" idx="1"/>
          </p:nvPr>
        </p:nvSpPr>
        <p:spPr/>
        <p:txBody>
          <a:bodyPr>
            <a:normAutofit/>
          </a:bodyPr>
          <a:lstStyle/>
          <a:p>
            <a:pPr marL="0" indent="0">
              <a:buNone/>
            </a:pPr>
            <a:r>
              <a:rPr lang="nl-NL" sz="2400" dirty="0" smtClean="0"/>
              <a:t>Ik zie mijzelf als regisseur van de onteigeningsprocedure. (En wat als ik dat niet zo zie?)</a:t>
            </a:r>
            <a:endParaRPr lang="nl-NL" sz="2400" dirty="0"/>
          </a:p>
        </p:txBody>
      </p:sp>
      <p:sp>
        <p:nvSpPr>
          <p:cNvPr id="2" name="Titel 1">
            <a:extLst>
              <a:ext uri="{FF2B5EF4-FFF2-40B4-BE49-F238E27FC236}">
                <a16:creationId xmlns:a16="http://schemas.microsoft.com/office/drawing/2014/main" id="{1678E081-AFDC-DC54-6C67-FE86AE4C7784}"/>
              </a:ext>
            </a:extLst>
          </p:cNvPr>
          <p:cNvSpPr>
            <a:spLocks noGrp="1"/>
          </p:cNvSpPr>
          <p:nvPr>
            <p:ph type="ctrTitle"/>
          </p:nvPr>
        </p:nvSpPr>
        <p:spPr/>
        <p:txBody>
          <a:bodyPr/>
          <a:lstStyle/>
          <a:p>
            <a:r>
              <a:rPr lang="nl-NL" dirty="0" smtClean="0"/>
              <a:t>Stelling 3</a:t>
            </a:r>
            <a:endParaRPr lang="nl-NL" dirty="0"/>
          </a:p>
        </p:txBody>
      </p:sp>
      <p:pic>
        <p:nvPicPr>
          <p:cNvPr id="4" name="Afbeelding 3" title="Logo"/>
          <p:cNvPicPr>
            <a:picLocks noChangeAspect="1"/>
          </p:cNvPicPr>
          <p:nvPr/>
        </p:nvPicPr>
        <p:blipFill>
          <a:blip r:embed="rId2"/>
          <a:stretch>
            <a:fillRect/>
          </a:stretch>
        </p:blipFill>
        <p:spPr>
          <a:xfrm>
            <a:off x="337198" y="0"/>
            <a:ext cx="3609975" cy="819150"/>
          </a:xfrm>
          <a:prstGeom prst="rect">
            <a:avLst/>
          </a:prstGeom>
        </p:spPr>
      </p:pic>
    </p:spTree>
    <p:extLst>
      <p:ext uri="{BB962C8B-B14F-4D97-AF65-F5344CB8AC3E}">
        <p14:creationId xmlns:p14="http://schemas.microsoft.com/office/powerpoint/2010/main" val="418753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title="QR code"/>
          <p:cNvPicPr>
            <a:picLocks noChangeAspect="1"/>
          </p:cNvPicPr>
          <p:nvPr/>
        </p:nvPicPr>
        <p:blipFill>
          <a:blip r:embed="rId2"/>
          <a:stretch>
            <a:fillRect/>
          </a:stretch>
        </p:blipFill>
        <p:spPr>
          <a:xfrm>
            <a:off x="6505575" y="3415249"/>
            <a:ext cx="1924050" cy="1933575"/>
          </a:xfrm>
          <a:prstGeom prst="rect">
            <a:avLst/>
          </a:prstGeom>
        </p:spPr>
      </p:pic>
      <p:sp>
        <p:nvSpPr>
          <p:cNvPr id="3" name="Titel 2"/>
          <p:cNvSpPr>
            <a:spLocks noGrp="1"/>
          </p:cNvSpPr>
          <p:nvPr>
            <p:ph type="ctrTitle"/>
          </p:nvPr>
        </p:nvSpPr>
        <p:spPr>
          <a:xfrm>
            <a:off x="6366510" y="1557449"/>
            <a:ext cx="5353512" cy="1940661"/>
          </a:xfrm>
        </p:spPr>
        <p:txBody>
          <a:bodyPr>
            <a:normAutofit fontScale="90000"/>
          </a:bodyPr>
          <a:lstStyle/>
          <a:p>
            <a:r>
              <a:rPr lang="nl-NL" sz="1800" dirty="0"/>
              <a:t>Bezoek onze website op: </a:t>
            </a:r>
            <a:br>
              <a:rPr lang="nl-NL" sz="1800" dirty="0"/>
            </a:br>
            <a:r>
              <a:rPr lang="nl-NL" sz="1800" dirty="0"/>
              <a:t>https://iplo.nl/thema/ruimtelijke-ontwikkelingen/instrumenten-grondbeleid/onteigening/kenniscentrum-onteigeningen/</a:t>
            </a:r>
            <a:br>
              <a:rPr lang="nl-NL" sz="1800" dirty="0"/>
            </a:br>
            <a:r>
              <a:rPr lang="nl-NL" sz="1800" dirty="0"/>
              <a:t/>
            </a:r>
            <a:br>
              <a:rPr lang="nl-NL" sz="1800" dirty="0"/>
            </a:br>
            <a:r>
              <a:rPr lang="nl-NL" sz="1800" dirty="0"/>
              <a:t>Of scan:</a:t>
            </a:r>
            <a:br>
              <a:rPr lang="nl-NL" sz="1800" dirty="0"/>
            </a:br>
            <a:endParaRPr lang="nl-NL" sz="1800" dirty="0"/>
          </a:p>
        </p:txBody>
      </p:sp>
      <p:pic>
        <p:nvPicPr>
          <p:cNvPr id="2" name="Afbeelding 1" title="Logo"/>
          <p:cNvPicPr>
            <a:picLocks noChangeAspect="1"/>
          </p:cNvPicPr>
          <p:nvPr/>
        </p:nvPicPr>
        <p:blipFill>
          <a:blip r:embed="rId3"/>
          <a:stretch>
            <a:fillRect/>
          </a:stretch>
        </p:blipFill>
        <p:spPr>
          <a:xfrm>
            <a:off x="303802" y="0"/>
            <a:ext cx="3609975" cy="819150"/>
          </a:xfrm>
          <a:prstGeom prst="rect">
            <a:avLst/>
          </a:prstGeom>
        </p:spPr>
      </p:pic>
    </p:spTree>
    <p:extLst>
      <p:ext uri="{BB962C8B-B14F-4D97-AF65-F5344CB8AC3E}">
        <p14:creationId xmlns:p14="http://schemas.microsoft.com/office/powerpoint/2010/main" val="80469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6356145" y="2651851"/>
            <a:ext cx="5171671" cy="1550153"/>
          </a:xfrm>
        </p:spPr>
        <p:txBody>
          <a:bodyPr/>
          <a:lstStyle/>
          <a:p>
            <a:r>
              <a:rPr lang="nl-NL" dirty="0"/>
              <a:t>Informeren op verschillende momenten en bij verschillende gremia</a:t>
            </a:r>
          </a:p>
          <a:p>
            <a:r>
              <a:rPr lang="nl-NL" dirty="0"/>
              <a:t>Informatieavond algemeen bestuur</a:t>
            </a:r>
          </a:p>
          <a:p>
            <a:r>
              <a:rPr lang="nl-NL" dirty="0"/>
              <a:t>Overzicht van de besluitvorming</a:t>
            </a:r>
          </a:p>
          <a:p>
            <a:endParaRPr lang="nl-NL" dirty="0"/>
          </a:p>
        </p:txBody>
      </p:sp>
      <p:sp>
        <p:nvSpPr>
          <p:cNvPr id="4" name="Titel 3"/>
          <p:cNvSpPr>
            <a:spLocks noGrp="1"/>
          </p:cNvSpPr>
          <p:nvPr>
            <p:ph type="ctrTitle"/>
          </p:nvPr>
        </p:nvSpPr>
        <p:spPr/>
        <p:txBody>
          <a:bodyPr>
            <a:noAutofit/>
          </a:bodyPr>
          <a:lstStyle/>
          <a:p>
            <a:r>
              <a:rPr lang="nl-NL" dirty="0"/>
              <a:t>Aanpak informeren bestuurders Waterschap Rivierenland</a:t>
            </a:r>
          </a:p>
        </p:txBody>
      </p:sp>
      <p:pic>
        <p:nvPicPr>
          <p:cNvPr id="2" name="Afbeelding 1" title="Logo"/>
          <p:cNvPicPr>
            <a:picLocks noChangeAspect="1"/>
          </p:cNvPicPr>
          <p:nvPr/>
        </p:nvPicPr>
        <p:blipFill>
          <a:blip r:embed="rId2"/>
          <a:stretch>
            <a:fillRect/>
          </a:stretch>
        </p:blipFill>
        <p:spPr>
          <a:xfrm>
            <a:off x="282537" y="10633"/>
            <a:ext cx="3609975" cy="819150"/>
          </a:xfrm>
          <a:prstGeom prst="rect">
            <a:avLst/>
          </a:prstGeom>
        </p:spPr>
      </p:pic>
    </p:spTree>
    <p:extLst>
      <p:ext uri="{BB962C8B-B14F-4D97-AF65-F5344CB8AC3E}">
        <p14:creationId xmlns:p14="http://schemas.microsoft.com/office/powerpoint/2010/main" val="28120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590551" y="2413591"/>
            <a:ext cx="10954904" cy="2037412"/>
          </a:xfrm>
        </p:spPr>
        <p:txBody>
          <a:bodyPr/>
          <a:lstStyle/>
          <a:p>
            <a:pPr>
              <a:buFont typeface="Arial" panose="020B0604020202020204" pitchFamily="34" charset="0"/>
              <a:buChar char="•"/>
            </a:pPr>
            <a:r>
              <a:rPr lang="nl-NL" dirty="0"/>
              <a:t>Via het programma Omgevingswet</a:t>
            </a:r>
          </a:p>
          <a:p>
            <a:pPr>
              <a:buFont typeface="Arial" panose="020B0604020202020204" pitchFamily="34" charset="0"/>
              <a:buChar char="•"/>
            </a:pPr>
            <a:r>
              <a:rPr lang="nl-NL" dirty="0"/>
              <a:t>Via de stuurgroep Omgevingswet waar Dijkgraaf een onderdeel van was</a:t>
            </a:r>
          </a:p>
          <a:p>
            <a:pPr>
              <a:buFont typeface="Arial" panose="020B0604020202020204" pitchFamily="34" charset="0"/>
              <a:buChar char="•"/>
            </a:pPr>
            <a:r>
              <a:rPr lang="nl-NL" dirty="0"/>
              <a:t>Via het College van Dijkgraaf en Heemraden</a:t>
            </a:r>
          </a:p>
          <a:p>
            <a:pPr>
              <a:buFont typeface="Arial" panose="020B0604020202020204" pitchFamily="34" charset="0"/>
              <a:buChar char="•"/>
            </a:pPr>
            <a:r>
              <a:rPr lang="nl-NL" dirty="0"/>
              <a:t>Via een informatieavond voor het algemeen bestuur</a:t>
            </a:r>
          </a:p>
          <a:p>
            <a:pPr>
              <a:buFont typeface="Arial" panose="020B0604020202020204" pitchFamily="34" charset="0"/>
              <a:buChar char="•"/>
            </a:pPr>
            <a:r>
              <a:rPr lang="nl-NL" dirty="0"/>
              <a:t>Via overzicht besluitvorming</a:t>
            </a:r>
          </a:p>
          <a:p>
            <a:pPr>
              <a:buFont typeface="Arial" panose="020B0604020202020204" pitchFamily="34" charset="0"/>
              <a:buChar char="•"/>
            </a:pPr>
            <a:endParaRPr lang="nl-NL" dirty="0"/>
          </a:p>
        </p:txBody>
      </p:sp>
      <p:sp>
        <p:nvSpPr>
          <p:cNvPr id="4" name="Titel 3"/>
          <p:cNvSpPr>
            <a:spLocks noGrp="1"/>
          </p:cNvSpPr>
          <p:nvPr>
            <p:ph type="ctrTitle"/>
          </p:nvPr>
        </p:nvSpPr>
        <p:spPr/>
        <p:txBody>
          <a:bodyPr/>
          <a:lstStyle/>
          <a:p>
            <a:r>
              <a:rPr lang="nl-NL" dirty="0"/>
              <a:t>Informeren bestuurders</a:t>
            </a:r>
          </a:p>
        </p:txBody>
      </p:sp>
      <p:pic>
        <p:nvPicPr>
          <p:cNvPr id="2" name="Afbeelding 1" title="Logo"/>
          <p:cNvPicPr>
            <a:picLocks noChangeAspect="1"/>
          </p:cNvPicPr>
          <p:nvPr/>
        </p:nvPicPr>
        <p:blipFill>
          <a:blip r:embed="rId2"/>
          <a:stretch>
            <a:fillRect/>
          </a:stretch>
        </p:blipFill>
        <p:spPr>
          <a:xfrm>
            <a:off x="282538" y="0"/>
            <a:ext cx="3609975" cy="819150"/>
          </a:xfrm>
          <a:prstGeom prst="rect">
            <a:avLst/>
          </a:prstGeom>
        </p:spPr>
      </p:pic>
    </p:spTree>
    <p:extLst>
      <p:ext uri="{BB962C8B-B14F-4D97-AF65-F5344CB8AC3E}">
        <p14:creationId xmlns:p14="http://schemas.microsoft.com/office/powerpoint/2010/main" val="401432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noAutofit/>
          </a:bodyPr>
          <a:lstStyle/>
          <a:p>
            <a:endParaRPr lang="nl-NL" dirty="0"/>
          </a:p>
          <a:p>
            <a:r>
              <a:rPr lang="nl-NL" dirty="0"/>
              <a:t>Onteigening blijft “ultimum remedium”</a:t>
            </a:r>
          </a:p>
          <a:p>
            <a:pPr marL="0" indent="0">
              <a:buNone/>
            </a:pPr>
            <a:endParaRPr lang="nl-NL" dirty="0"/>
          </a:p>
          <a:p>
            <a:r>
              <a:rPr lang="nl-NL" dirty="0"/>
              <a:t>De onteigeningbeschikking kan alleen worden gegeven met het oog op de taken van het waterschap</a:t>
            </a:r>
          </a:p>
          <a:p>
            <a:endParaRPr lang="nl-NL" dirty="0"/>
          </a:p>
          <a:p>
            <a:r>
              <a:rPr lang="nl-NL" dirty="0"/>
              <a:t>Geen rol voor algemeen bestuur bij gedoogplicht</a:t>
            </a:r>
          </a:p>
          <a:p>
            <a:endParaRPr lang="nl-NL" dirty="0"/>
          </a:p>
        </p:txBody>
      </p:sp>
      <p:sp>
        <p:nvSpPr>
          <p:cNvPr id="4" name="Titel 3"/>
          <p:cNvSpPr>
            <a:spLocks noGrp="1"/>
          </p:cNvSpPr>
          <p:nvPr>
            <p:ph type="ctrTitle"/>
          </p:nvPr>
        </p:nvSpPr>
        <p:spPr/>
        <p:txBody>
          <a:bodyPr/>
          <a:lstStyle/>
          <a:p>
            <a:r>
              <a:rPr lang="nl-NL" dirty="0"/>
              <a:t>Wat niet verandert</a:t>
            </a:r>
          </a:p>
        </p:txBody>
      </p:sp>
      <p:pic>
        <p:nvPicPr>
          <p:cNvPr id="2" name="Afbeelding 1" title="Logo"/>
          <p:cNvPicPr>
            <a:picLocks noChangeAspect="1"/>
          </p:cNvPicPr>
          <p:nvPr/>
        </p:nvPicPr>
        <p:blipFill>
          <a:blip r:embed="rId2"/>
          <a:stretch>
            <a:fillRect/>
          </a:stretch>
        </p:blipFill>
        <p:spPr>
          <a:xfrm>
            <a:off x="303803" y="0"/>
            <a:ext cx="3609975" cy="819150"/>
          </a:xfrm>
          <a:prstGeom prst="rect">
            <a:avLst/>
          </a:prstGeom>
        </p:spPr>
      </p:pic>
    </p:spTree>
    <p:extLst>
      <p:ext uri="{BB962C8B-B14F-4D97-AF65-F5344CB8AC3E}">
        <p14:creationId xmlns:p14="http://schemas.microsoft.com/office/powerpoint/2010/main" val="277820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title="Logo"/>
          <p:cNvPicPr>
            <a:picLocks noChangeAspect="1"/>
          </p:cNvPicPr>
          <p:nvPr/>
        </p:nvPicPr>
        <p:blipFill>
          <a:blip r:embed="rId2"/>
          <a:stretch>
            <a:fillRect/>
          </a:stretch>
        </p:blipFill>
        <p:spPr>
          <a:xfrm>
            <a:off x="282538" y="0"/>
            <a:ext cx="3609975" cy="819150"/>
          </a:xfrm>
          <a:prstGeom prst="rect">
            <a:avLst/>
          </a:prstGeom>
        </p:spPr>
      </p:pic>
      <p:sp>
        <p:nvSpPr>
          <p:cNvPr id="4" name="Titel 3"/>
          <p:cNvSpPr>
            <a:spLocks noGrp="1"/>
          </p:cNvSpPr>
          <p:nvPr>
            <p:ph type="ctrTitle"/>
          </p:nvPr>
        </p:nvSpPr>
        <p:spPr>
          <a:xfrm>
            <a:off x="590549" y="-1348857"/>
            <a:ext cx="10954905" cy="1235234"/>
          </a:xfrm>
        </p:spPr>
        <p:txBody>
          <a:bodyPr/>
          <a:lstStyle/>
          <a:p>
            <a:r>
              <a:rPr lang="en-US" dirty="0" err="1" smtClean="0"/>
              <a:t>Tabel</a:t>
            </a:r>
            <a:r>
              <a:rPr lang="en-US" dirty="0" smtClean="0"/>
              <a:t> </a:t>
            </a:r>
            <a:r>
              <a:rPr lang="en-US" dirty="0" err="1" smtClean="0"/>
              <a:t>onteigeningswet-omgevingswet</a:t>
            </a:r>
            <a:endParaRPr lang="nl-NL" dirty="0"/>
          </a:p>
        </p:txBody>
      </p:sp>
      <p:pic>
        <p:nvPicPr>
          <p:cNvPr id="3" name="Afbeelding 2" title="Veranderingen omgevingswet">
            <a:extLst>
              <a:ext uri="{FF2B5EF4-FFF2-40B4-BE49-F238E27FC236}">
                <a16:creationId xmlns:a16="http://schemas.microsoft.com/office/drawing/2014/main" id="{CAAB6DC7-30B1-1FC5-7D55-72D9BAE2E42C}"/>
              </a:ext>
            </a:extLst>
          </p:cNvPr>
          <p:cNvPicPr>
            <a:picLocks noChangeAspect="1"/>
          </p:cNvPicPr>
          <p:nvPr/>
        </p:nvPicPr>
        <p:blipFill>
          <a:blip r:embed="rId3"/>
          <a:stretch>
            <a:fillRect/>
          </a:stretch>
        </p:blipFill>
        <p:spPr>
          <a:xfrm>
            <a:off x="264107" y="895349"/>
            <a:ext cx="11607790" cy="5596613"/>
          </a:xfrm>
          <a:prstGeom prst="rect">
            <a:avLst/>
          </a:prstGeom>
        </p:spPr>
      </p:pic>
    </p:spTree>
    <p:extLst>
      <p:ext uri="{BB962C8B-B14F-4D97-AF65-F5344CB8AC3E}">
        <p14:creationId xmlns:p14="http://schemas.microsoft.com/office/powerpoint/2010/main" val="112798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title="Bestuurlijk proces onteigeningsbeschikking">
            <a:extLst>
              <a:ext uri="{FF2B5EF4-FFF2-40B4-BE49-F238E27FC236}">
                <a16:creationId xmlns:a16="http://schemas.microsoft.com/office/drawing/2014/main" id="{B7D33CEC-9833-19E8-E58E-79036BA7B1C2}"/>
              </a:ext>
            </a:extLst>
          </p:cNvPr>
          <p:cNvPicPr>
            <a:picLocks noChangeAspect="1"/>
          </p:cNvPicPr>
          <p:nvPr/>
        </p:nvPicPr>
        <p:blipFill>
          <a:blip r:embed="rId2"/>
          <a:stretch>
            <a:fillRect/>
          </a:stretch>
        </p:blipFill>
        <p:spPr>
          <a:xfrm>
            <a:off x="590551" y="675992"/>
            <a:ext cx="11227041" cy="6182008"/>
          </a:xfrm>
          <a:prstGeom prst="rect">
            <a:avLst/>
          </a:prstGeom>
        </p:spPr>
      </p:pic>
      <p:sp>
        <p:nvSpPr>
          <p:cNvPr id="6" name="Titel 5"/>
          <p:cNvSpPr>
            <a:spLocks noGrp="1"/>
          </p:cNvSpPr>
          <p:nvPr>
            <p:ph type="ctrTitle"/>
          </p:nvPr>
        </p:nvSpPr>
        <p:spPr>
          <a:xfrm>
            <a:off x="590550" y="-1235234"/>
            <a:ext cx="10954905" cy="1235234"/>
          </a:xfrm>
        </p:spPr>
        <p:txBody>
          <a:bodyPr/>
          <a:lstStyle/>
          <a:p>
            <a:r>
              <a:rPr lang="en-US" dirty="0" err="1" smtClean="0"/>
              <a:t>Bestuurlijk</a:t>
            </a:r>
            <a:r>
              <a:rPr lang="en-US" dirty="0" smtClean="0"/>
              <a:t> </a:t>
            </a:r>
            <a:r>
              <a:rPr lang="en-US" dirty="0" err="1" smtClean="0"/>
              <a:t>proces</a:t>
            </a:r>
            <a:r>
              <a:rPr lang="en-US" dirty="0" smtClean="0"/>
              <a:t> tot de </a:t>
            </a:r>
            <a:r>
              <a:rPr lang="en-US" dirty="0" err="1" smtClean="0"/>
              <a:t>onteigeningsbeschikking</a:t>
            </a:r>
            <a:endParaRPr lang="nl-NL" dirty="0"/>
          </a:p>
        </p:txBody>
      </p:sp>
      <p:pic>
        <p:nvPicPr>
          <p:cNvPr id="2" name="Afbeelding 1" title="Logo"/>
          <p:cNvPicPr>
            <a:picLocks noChangeAspect="1"/>
          </p:cNvPicPr>
          <p:nvPr/>
        </p:nvPicPr>
        <p:blipFill>
          <a:blip r:embed="rId3"/>
          <a:stretch>
            <a:fillRect/>
          </a:stretch>
        </p:blipFill>
        <p:spPr>
          <a:xfrm>
            <a:off x="282538" y="0"/>
            <a:ext cx="3609975" cy="819150"/>
          </a:xfrm>
          <a:prstGeom prst="rect">
            <a:avLst/>
          </a:prstGeom>
        </p:spPr>
      </p:pic>
    </p:spTree>
    <p:extLst>
      <p:ext uri="{BB962C8B-B14F-4D97-AF65-F5344CB8AC3E}">
        <p14:creationId xmlns:p14="http://schemas.microsoft.com/office/powerpoint/2010/main" val="423216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noAutofit/>
          </a:bodyPr>
          <a:lstStyle/>
          <a:p>
            <a:pPr marL="0" indent="0">
              <a:buNone/>
            </a:pPr>
            <a:r>
              <a:rPr lang="nl-NL" sz="2000" dirty="0"/>
              <a:t>De bestuurders begrijpen dat het nemen van een onteigeningsbeschikking een uitvoeringshandeling is.</a:t>
            </a:r>
          </a:p>
        </p:txBody>
      </p:sp>
      <p:sp>
        <p:nvSpPr>
          <p:cNvPr id="4" name="Titel 3"/>
          <p:cNvSpPr>
            <a:spLocks noGrp="1"/>
          </p:cNvSpPr>
          <p:nvPr>
            <p:ph type="ctrTitle"/>
          </p:nvPr>
        </p:nvSpPr>
        <p:spPr/>
        <p:txBody>
          <a:bodyPr/>
          <a:lstStyle/>
          <a:p>
            <a:r>
              <a:rPr lang="nl-NL" dirty="0" smtClean="0"/>
              <a:t>Stelling 1</a:t>
            </a:r>
            <a:endParaRPr lang="nl-NL" dirty="0"/>
          </a:p>
        </p:txBody>
      </p:sp>
      <p:pic>
        <p:nvPicPr>
          <p:cNvPr id="2" name="Afbeelding 1" title="Logo"/>
          <p:cNvPicPr>
            <a:picLocks noChangeAspect="1"/>
          </p:cNvPicPr>
          <p:nvPr/>
        </p:nvPicPr>
        <p:blipFill>
          <a:blip r:embed="rId2"/>
          <a:stretch>
            <a:fillRect/>
          </a:stretch>
        </p:blipFill>
        <p:spPr>
          <a:xfrm>
            <a:off x="303803" y="0"/>
            <a:ext cx="3609975" cy="819150"/>
          </a:xfrm>
          <a:prstGeom prst="rect">
            <a:avLst/>
          </a:prstGeom>
        </p:spPr>
      </p:pic>
    </p:spTree>
    <p:extLst>
      <p:ext uri="{BB962C8B-B14F-4D97-AF65-F5344CB8AC3E}">
        <p14:creationId xmlns:p14="http://schemas.microsoft.com/office/powerpoint/2010/main" val="331027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a:xfrm>
            <a:off x="6356144" y="2574577"/>
            <a:ext cx="5171671" cy="1550153"/>
          </a:xfrm>
        </p:spPr>
        <p:txBody>
          <a:bodyPr/>
          <a:lstStyle/>
          <a:p>
            <a:r>
              <a:rPr lang="nl-NL" dirty="0"/>
              <a:t>Zonder grond geen project</a:t>
            </a:r>
          </a:p>
          <a:p>
            <a:r>
              <a:rPr lang="nl-NL" dirty="0"/>
              <a:t>Vaststellen nieuwe nota grondbeleid</a:t>
            </a:r>
          </a:p>
          <a:p>
            <a:r>
              <a:rPr lang="nl-NL" dirty="0"/>
              <a:t>Presentatie tijdens Omgevingsmarathon</a:t>
            </a:r>
          </a:p>
          <a:p>
            <a:r>
              <a:rPr lang="nl-NL" dirty="0"/>
              <a:t>Technische sessie voor raadsleden</a:t>
            </a:r>
          </a:p>
          <a:p>
            <a:endParaRPr lang="nl-NL" dirty="0"/>
          </a:p>
        </p:txBody>
      </p:sp>
      <p:sp>
        <p:nvSpPr>
          <p:cNvPr id="4" name="Titel 3"/>
          <p:cNvSpPr>
            <a:spLocks noGrp="1"/>
          </p:cNvSpPr>
          <p:nvPr>
            <p:ph type="ctrTitle"/>
          </p:nvPr>
        </p:nvSpPr>
        <p:spPr/>
        <p:txBody>
          <a:bodyPr>
            <a:noAutofit/>
          </a:bodyPr>
          <a:lstStyle/>
          <a:p>
            <a:r>
              <a:rPr lang="nl-NL" dirty="0"/>
              <a:t>Aanpak informeren bestuurders Gemeente Rotterdam</a:t>
            </a:r>
          </a:p>
        </p:txBody>
      </p:sp>
      <p:pic>
        <p:nvPicPr>
          <p:cNvPr id="2" name="Afbeelding 1" title="Logo"/>
          <p:cNvPicPr>
            <a:picLocks noChangeAspect="1"/>
          </p:cNvPicPr>
          <p:nvPr/>
        </p:nvPicPr>
        <p:blipFill>
          <a:blip r:embed="rId2"/>
          <a:stretch>
            <a:fillRect/>
          </a:stretch>
        </p:blipFill>
        <p:spPr>
          <a:xfrm>
            <a:off x="282537" y="10633"/>
            <a:ext cx="3609975" cy="819150"/>
          </a:xfrm>
          <a:prstGeom prst="rect">
            <a:avLst/>
          </a:prstGeom>
        </p:spPr>
      </p:pic>
    </p:spTree>
    <p:extLst>
      <p:ext uri="{BB962C8B-B14F-4D97-AF65-F5344CB8AC3E}">
        <p14:creationId xmlns:p14="http://schemas.microsoft.com/office/powerpoint/2010/main" val="250647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title="Logo">
            <a:extLst>
              <a:ext uri="{FF2B5EF4-FFF2-40B4-BE49-F238E27FC236}">
                <a16:creationId xmlns:a16="http://schemas.microsoft.com/office/drawing/2014/main" id="{C8B1DBC7-C74B-459B-AAEF-E691FD2D3355}"/>
              </a:ext>
            </a:extLst>
          </p:cNvPr>
          <p:cNvPicPr>
            <a:picLocks noChangeAspect="1"/>
          </p:cNvPicPr>
          <p:nvPr/>
        </p:nvPicPr>
        <p:blipFill rotWithShape="1">
          <a:blip r:embed="rId2"/>
          <a:srcRect l="66796" t="75509" r="15175" b="9819"/>
          <a:stretch/>
        </p:blipFill>
        <p:spPr bwMode="auto">
          <a:xfrm>
            <a:off x="962057" y="4223440"/>
            <a:ext cx="4411454" cy="1926469"/>
          </a:xfrm>
          <a:prstGeom prst="rect">
            <a:avLst/>
          </a:prstGeom>
          <a:ln>
            <a:noFill/>
          </a:ln>
          <a:extLst>
            <a:ext uri="{53640926-AAD7-44D8-BBD7-CCE9431645EC}">
              <a14:shadowObscured xmlns:a14="http://schemas.microsoft.com/office/drawing/2010/main"/>
            </a:ext>
          </a:extLst>
        </p:spPr>
      </p:pic>
      <p:sp>
        <p:nvSpPr>
          <p:cNvPr id="5" name="Ondertitel 4"/>
          <p:cNvSpPr>
            <a:spLocks noGrp="1"/>
          </p:cNvSpPr>
          <p:nvPr>
            <p:ph type="subTitle" idx="1"/>
          </p:nvPr>
        </p:nvSpPr>
        <p:spPr/>
        <p:txBody>
          <a:bodyPr>
            <a:normAutofit lnSpcReduction="10000"/>
          </a:bodyPr>
          <a:lstStyle/>
          <a:p>
            <a:r>
              <a:rPr lang="nl-NL" dirty="0"/>
              <a:t>Wordt alleen in gang gezet als andere middelen niet tot gewenst resultaat hebben geleid</a:t>
            </a:r>
          </a:p>
          <a:p>
            <a:endParaRPr lang="nl-NL" dirty="0"/>
          </a:p>
          <a:p>
            <a:r>
              <a:rPr lang="nl-NL" dirty="0"/>
              <a:t>Rekening houden met tijdpad minnelijk overleg in de projectplanning</a:t>
            </a:r>
          </a:p>
          <a:p>
            <a:pPr marL="0" indent="0">
              <a:buNone/>
            </a:pPr>
            <a:endParaRPr lang="nl-NL" dirty="0"/>
          </a:p>
          <a:p>
            <a:r>
              <a:rPr lang="nl-NL" dirty="0"/>
              <a:t>Terughoudender geworden met tweesporenbeleid voor herstructurering woonlocaties</a:t>
            </a:r>
          </a:p>
          <a:p>
            <a:pPr marL="0" indent="0">
              <a:buNone/>
            </a:pPr>
            <a:endParaRPr lang="nl-NL" dirty="0"/>
          </a:p>
        </p:txBody>
      </p:sp>
      <p:sp>
        <p:nvSpPr>
          <p:cNvPr id="4" name="Titel 3"/>
          <p:cNvSpPr>
            <a:spLocks noGrp="1"/>
          </p:cNvSpPr>
          <p:nvPr>
            <p:ph type="ctrTitle"/>
          </p:nvPr>
        </p:nvSpPr>
        <p:spPr/>
        <p:txBody>
          <a:bodyPr/>
          <a:lstStyle/>
          <a:p>
            <a:r>
              <a:rPr lang="nl-NL" dirty="0"/>
              <a:t>Onteigening en nieuwe rol bestuur</a:t>
            </a:r>
          </a:p>
        </p:txBody>
      </p:sp>
      <p:pic>
        <p:nvPicPr>
          <p:cNvPr id="2" name="Afbeelding 1" title="Logo"/>
          <p:cNvPicPr>
            <a:picLocks noChangeAspect="1"/>
          </p:cNvPicPr>
          <p:nvPr/>
        </p:nvPicPr>
        <p:blipFill>
          <a:blip r:embed="rId3"/>
          <a:stretch>
            <a:fillRect/>
          </a:stretch>
        </p:blipFill>
        <p:spPr>
          <a:xfrm>
            <a:off x="303803" y="0"/>
            <a:ext cx="3609975" cy="819150"/>
          </a:xfrm>
          <a:prstGeom prst="rect">
            <a:avLst/>
          </a:prstGeom>
        </p:spPr>
      </p:pic>
    </p:spTree>
    <p:extLst>
      <p:ext uri="{BB962C8B-B14F-4D97-AF65-F5344CB8AC3E}">
        <p14:creationId xmlns:p14="http://schemas.microsoft.com/office/powerpoint/2010/main" val="365511666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40FDE6A2915C4FAE2739C9B9A01317" ma:contentTypeVersion="2" ma:contentTypeDescription="Een nieuw document maken." ma:contentTypeScope="" ma:versionID="f7f668b99d5850c1980c4de6d6756970">
  <xsd:schema xmlns:xsd="http://www.w3.org/2001/XMLSchema" xmlns:xs="http://www.w3.org/2001/XMLSchema" xmlns:p="http://schemas.microsoft.com/office/2006/metadata/properties" xmlns:ns2="4808edb1-8341-4931-ac2a-aba29b3ec7d9" targetNamespace="http://schemas.microsoft.com/office/2006/metadata/properties" ma:root="true" ma:fieldsID="d51c15a1a3cc1d3a40079ea01aa8aa6e" ns2:_="">
    <xsd:import namespace="4808edb1-8341-4931-ac2a-aba29b3ec7d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8edb1-8341-4931-ac2a-aba29b3ec7d9"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098B3-FE93-4899-A7CC-A31FD775F9FB}">
  <ds:schemaRefs>
    <ds:schemaRef ds:uri="4808edb1-8341-4931-ac2a-aba29b3ec7d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2106C96-04FC-475A-837F-2EC9084284DB}">
  <ds:schemaRefs>
    <ds:schemaRef ds:uri="http://schemas.microsoft.com/sharepoint/v3/contenttype/forms"/>
  </ds:schemaRefs>
</ds:datastoreItem>
</file>

<file path=customXml/itemProps3.xml><?xml version="1.0" encoding="utf-8"?>
<ds:datastoreItem xmlns:ds="http://schemas.openxmlformats.org/officeDocument/2006/customXml" ds:itemID="{B0F7C542-ECD8-41EC-B546-EBEA597CD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8edb1-8341-4931-ac2a-aba29b3ec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190470-01 IPLO presentatie-aangepast-klein.DEF</Template>
  <TotalTime>365</TotalTime>
  <Words>446</Words>
  <Application>Microsoft Office PowerPoint</Application>
  <PresentationFormat>Breedbeeld</PresentationFormat>
  <Paragraphs>71</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Verdana</vt:lpstr>
      <vt:lpstr>Wingdings</vt:lpstr>
      <vt:lpstr>Aangepast ontwerp</vt:lpstr>
      <vt:lpstr>Informeren bestuurders over nieuwe rol</vt:lpstr>
      <vt:lpstr>Aanpak informeren bestuurders Waterschap Rivierenland</vt:lpstr>
      <vt:lpstr>Informeren bestuurders</vt:lpstr>
      <vt:lpstr>Wat niet verandert</vt:lpstr>
      <vt:lpstr>Tabel onteigeningswet-omgevingswet</vt:lpstr>
      <vt:lpstr>Bestuurlijk proces tot de onteigeningsbeschikking</vt:lpstr>
      <vt:lpstr>Stelling 1</vt:lpstr>
      <vt:lpstr>Aanpak informeren bestuurders Gemeente Rotterdam</vt:lpstr>
      <vt:lpstr>Onteigening en nieuwe rol bestuur</vt:lpstr>
      <vt:lpstr>Onteigening en nieuwe planinstrumenten</vt:lpstr>
      <vt:lpstr>Boodschap</vt:lpstr>
      <vt:lpstr>Stelling 2</vt:lpstr>
      <vt:lpstr>Aanpak informeren bestuurders Provincie Zuid-Holland</vt:lpstr>
      <vt:lpstr>Samenwerking Gedeputeerde en Provinciale Staten (1)</vt:lpstr>
      <vt:lpstr>Samenwerking Gedeputeerde en Provinciale Staten (2)</vt:lpstr>
      <vt:lpstr>Volledige schadeloosstelling</vt:lpstr>
      <vt:lpstr>Stelling 3</vt:lpstr>
      <vt:lpstr>Bezoek onze website op:  https://iplo.nl/thema/ruimtelijke-ontwikkelingen/instrumenten-grondbeleid/onteigening/kenniscentrum-onteigeningen/  Of scan: </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Timmer, Loïs (PPO)</cp:lastModifiedBy>
  <cp:revision>43</cp:revision>
  <dcterms:created xsi:type="dcterms:W3CDTF">2023-08-22T12:47:17Z</dcterms:created>
  <dcterms:modified xsi:type="dcterms:W3CDTF">2024-05-22T07:27:53Z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2024-04-23T12:59:34Z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fdc8f325-5734-4d1f-aed1-3d1f3f251a38</vt:lpwstr>
  </property>
  <property fmtid="{D5CDD505-2E9C-101B-9397-08002B2CF9AE}" pid="8" name="MSIP_Label_ea871968-df67-4817-ac85-f4a5f5ebb5dd_ContentBits">
    <vt:lpwstr>0</vt:lpwstr>
  </property>
  <property fmtid="{D5CDD505-2E9C-101B-9397-08002B2CF9AE}" pid="9" name="ContentTypeId">
    <vt:lpwstr>0x010100EF40FDE6A2915C4FAE2739C9B9A01317</vt:lpwstr>
  </property>
</Properties>
</file>