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4"/>
  </p:sldMasterIdLst>
  <p:notesMasterIdLst>
    <p:notesMasterId r:id="rId20"/>
  </p:notesMasterIdLst>
  <p:handoutMasterIdLst>
    <p:handoutMasterId r:id="rId21"/>
  </p:handoutMasterIdLst>
  <p:sldIdLst>
    <p:sldId id="291" r:id="rId5"/>
    <p:sldId id="278" r:id="rId6"/>
    <p:sldId id="279" r:id="rId7"/>
    <p:sldId id="294" r:id="rId8"/>
    <p:sldId id="295" r:id="rId9"/>
    <p:sldId id="292" r:id="rId10"/>
    <p:sldId id="298" r:id="rId11"/>
    <p:sldId id="300" r:id="rId12"/>
    <p:sldId id="301" r:id="rId13"/>
    <p:sldId id="302" r:id="rId14"/>
    <p:sldId id="303" r:id="rId15"/>
    <p:sldId id="304" r:id="rId16"/>
    <p:sldId id="305" r:id="rId17"/>
    <p:sldId id="306" r:id="rId18"/>
    <p:sldId id="308" r:id="rId19"/>
  </p:sldIdLst>
  <p:sldSz cx="12192000" cy="6858000"/>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userDrawn="1">
          <p15:clr>
            <a:srgbClr val="A4A3A4"/>
          </p15:clr>
        </p15:guide>
        <p15:guide id="2" orient="horz" pos="1141" userDrawn="1">
          <p15:clr>
            <a:srgbClr val="A4A3A4"/>
          </p15:clr>
        </p15:guide>
        <p15:guide id="3" orient="horz" pos="2286" userDrawn="1">
          <p15:clr>
            <a:srgbClr val="A4A3A4"/>
          </p15:clr>
        </p15:guide>
        <p15:guide id="4" pos="3856" userDrawn="1">
          <p15:clr>
            <a:srgbClr val="A4A3A4"/>
          </p15:clr>
        </p15:guide>
        <p15:guide id="5" pos="3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937"/>
    <a:srgbClr val="39870C"/>
    <a:srgbClr val="2B5781"/>
    <a:srgbClr val="E17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6293" autoAdjust="0"/>
  </p:normalViewPr>
  <p:slideViewPr>
    <p:cSldViewPr snapToGrid="0" snapToObjects="1" showGuides="1">
      <p:cViewPr varScale="1">
        <p:scale>
          <a:sx n="154" d="100"/>
          <a:sy n="154" d="100"/>
        </p:scale>
        <p:origin x="504" y="126"/>
      </p:cViewPr>
      <p:guideLst>
        <p:guide orient="horz" pos="3863"/>
        <p:guide orient="horz" pos="1141"/>
        <p:guide orient="horz" pos="2286"/>
        <p:guide pos="3856"/>
        <p:guide pos="3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151" d="100"/>
          <a:sy n="151" d="100"/>
        </p:scale>
        <p:origin x="4792"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23-5-2024</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23-5-2024</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el">
    <p:bg>
      <p:bgPr>
        <a:solidFill>
          <a:schemeClr val="bg1"/>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126CAFB3-B952-5E41-8366-D28F5BBD163D}"/>
              </a:ext>
            </a:extLst>
          </p:cNvPr>
          <p:cNvSpPr/>
          <p:nvPr userDrawn="1"/>
        </p:nvSpPr>
        <p:spPr>
          <a:xfrm>
            <a:off x="251" y="892799"/>
            <a:ext cx="12208683" cy="5609601"/>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pic>
        <p:nvPicPr>
          <p:cNvPr id="7" name="Afbeelding 6">
            <a:extLst>
              <a:ext uri="{FF2B5EF4-FFF2-40B4-BE49-F238E27FC236}">
                <a16:creationId xmlns:a16="http://schemas.microsoft.com/office/drawing/2014/main" id="{10E62FF2-996E-EE4F-8AD3-63F8BA2B3C9F}"/>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Klik om de stijl te bewerken</a:t>
            </a:r>
            <a:endParaRPr lang="nl-NL" dirty="0"/>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&lt;naam&gt;</a:t>
            </a:r>
          </a:p>
          <a:p>
            <a:endParaRPr lang="nl-NL" dirty="0"/>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a:t>&lt;versie&gt;</a:t>
            </a:r>
          </a:p>
        </p:txBody>
      </p:sp>
      <p:sp>
        <p:nvSpPr>
          <p:cNvPr id="10" name="Tekstvak 9">
            <a:extLst>
              <a:ext uri="{FF2B5EF4-FFF2-40B4-BE49-F238E27FC236}">
                <a16:creationId xmlns:a16="http://schemas.microsoft.com/office/drawing/2014/main" id="{6C38CDB2-3601-9440-8755-F766D2452C38}"/>
              </a:ext>
            </a:extLst>
          </p:cNvPr>
          <p:cNvSpPr txBox="1"/>
          <p:nvPr userDrawn="1"/>
        </p:nvSpPr>
        <p:spPr>
          <a:xfrm>
            <a:off x="2022231" y="325315"/>
            <a:ext cx="184731" cy="369332"/>
          </a:xfrm>
          <a:prstGeom prst="rect">
            <a:avLst/>
          </a:prstGeom>
          <a:noFill/>
        </p:spPr>
        <p:txBody>
          <a:bodyPr wrap="none" rtlCol="0">
            <a:spAutoFit/>
          </a:bodyPr>
          <a:lstStyle/>
          <a:p>
            <a:endParaRPr lang="nl-NL" dirty="0"/>
          </a:p>
        </p:txBody>
      </p:sp>
    </p:spTree>
    <p:extLst>
      <p:ext uri="{BB962C8B-B14F-4D97-AF65-F5344CB8AC3E}">
        <p14:creationId xmlns:p14="http://schemas.microsoft.com/office/powerpoint/2010/main" val="41975253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F3612BFF-8B8D-A445-BE85-25A4D5787366}"/>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Tekststijl van het model bewerken</a:t>
            </a:r>
          </a:p>
        </p:txBody>
      </p:sp>
    </p:spTree>
    <p:extLst>
      <p:ext uri="{BB962C8B-B14F-4D97-AF65-F5344CB8AC3E}">
        <p14:creationId xmlns:p14="http://schemas.microsoft.com/office/powerpoint/2010/main" val="22199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9F7C79B-7513-0040-807E-BCD64B44B924}"/>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590551" y="1811338"/>
            <a:ext cx="59383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Tekststijl van het model bewerken</a:t>
            </a:r>
          </a:p>
        </p:txBody>
      </p:sp>
      <p:sp>
        <p:nvSpPr>
          <p:cNvPr id="7" name="Tijdelijke aanduiding voor afbeelding 6"/>
          <p:cNvSpPr>
            <a:spLocks noGrp="1"/>
          </p:cNvSpPr>
          <p:nvPr>
            <p:ph type="pic" sz="quarter" idx="13"/>
          </p:nvPr>
        </p:nvSpPr>
        <p:spPr>
          <a:xfrm>
            <a:off x="6915151" y="1811338"/>
            <a:ext cx="4658783" cy="4300538"/>
          </a:xfrm>
        </p:spPr>
        <p:txBody>
          <a:bodyPr/>
          <a:lstStyle/>
          <a:p>
            <a:r>
              <a:rPr lang="nl-NL"/>
              <a:t>Klik op het pictogram als u een afbeelding wilt toevoegen</a:t>
            </a:r>
            <a:endParaRPr lang="nl-NL" dirty="0"/>
          </a:p>
        </p:txBody>
      </p:sp>
    </p:spTree>
    <p:extLst>
      <p:ext uri="{BB962C8B-B14F-4D97-AF65-F5344CB8AC3E}">
        <p14:creationId xmlns:p14="http://schemas.microsoft.com/office/powerpoint/2010/main" val="2181187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059EE069-E041-7D4E-AF5F-769655BE0B20}"/>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19"/>
            <a:ext cx="12192000" cy="1486045"/>
          </a:xfrm>
        </p:spPr>
        <p:txBody>
          <a:bodyPr>
            <a:normAutofit/>
          </a:bodyPr>
          <a:lstStyle>
            <a:lvl1pPr>
              <a:defRPr sz="1400"/>
            </a:lvl1pPr>
          </a:lstStyle>
          <a:p>
            <a:r>
              <a:rPr lang="nl-NL"/>
              <a:t>Klik op het pictogram als u een afbeelding wilt toevoegen</a:t>
            </a:r>
            <a:endParaRPr lang="nl-NL" dirty="0"/>
          </a:p>
        </p:txBody>
      </p:sp>
      <p:sp>
        <p:nvSpPr>
          <p:cNvPr id="7" name="Titel 1"/>
          <p:cNvSpPr>
            <a:spLocks noGrp="1"/>
          </p:cNvSpPr>
          <p:nvPr>
            <p:ph type="title"/>
          </p:nvPr>
        </p:nvSpPr>
        <p:spPr>
          <a:xfrm>
            <a:off x="601133" y="1169391"/>
            <a:ext cx="10972800" cy="663123"/>
          </a:xfrm>
        </p:spPr>
        <p:txBody>
          <a:bodyPr/>
          <a:lstStyle/>
          <a:p>
            <a:r>
              <a:rPr lang="nl-NL"/>
              <a:t>Klik om de stijl te bewerken</a:t>
            </a:r>
            <a:endParaRPr lang="nl-NL" dirty="0"/>
          </a:p>
        </p:txBody>
      </p:sp>
      <p:sp>
        <p:nvSpPr>
          <p:cNvPr id="8" name="Tijdelijke aanduiding voor tekst 5"/>
          <p:cNvSpPr>
            <a:spLocks noGrp="1"/>
          </p:cNvSpPr>
          <p:nvPr>
            <p:ph type="body" sz="quarter" idx="13"/>
          </p:nvPr>
        </p:nvSpPr>
        <p:spPr>
          <a:xfrm>
            <a:off x="609600" y="1811338"/>
            <a:ext cx="10964333"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B8CC9E27-A66F-9947-B318-08B7BF55BA15}"/>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601133" y="4078830"/>
            <a:ext cx="5187672" cy="2053685"/>
          </a:xfrm>
        </p:spPr>
        <p:txBody>
          <a:bodyPr>
            <a:normAutofit/>
          </a:bodyPr>
          <a:lstStyle>
            <a:lvl1pPr>
              <a:defRPr sz="1400"/>
            </a:lvl1pPr>
          </a:lstStyle>
          <a:p>
            <a:r>
              <a:rPr lang="nl-NL"/>
              <a:t>Klik op het pictogram als u een afbeelding wilt toevoegen</a:t>
            </a:r>
            <a:endParaRPr lang="nl-NL" dirty="0"/>
          </a:p>
        </p:txBody>
      </p:sp>
      <p:sp>
        <p:nvSpPr>
          <p:cNvPr id="7" name="Titel 1"/>
          <p:cNvSpPr>
            <a:spLocks noGrp="1"/>
          </p:cNvSpPr>
          <p:nvPr>
            <p:ph type="title"/>
          </p:nvPr>
        </p:nvSpPr>
        <p:spPr>
          <a:xfrm>
            <a:off x="601133" y="1169391"/>
            <a:ext cx="10972800" cy="663123"/>
          </a:xfrm>
        </p:spPr>
        <p:txBody>
          <a:bodyPr/>
          <a:lstStyle/>
          <a:p>
            <a:r>
              <a:rPr lang="nl-NL"/>
              <a:t>Klik om de stijl te bewerken</a:t>
            </a:r>
            <a:endParaRPr lang="nl-NL" dirty="0"/>
          </a:p>
        </p:txBody>
      </p:sp>
      <p:sp>
        <p:nvSpPr>
          <p:cNvPr id="8" name="Tijdelijke aanduiding voor tekst 5"/>
          <p:cNvSpPr>
            <a:spLocks noGrp="1"/>
          </p:cNvSpPr>
          <p:nvPr>
            <p:ph type="body" sz="quarter" idx="13"/>
          </p:nvPr>
        </p:nvSpPr>
        <p:spPr>
          <a:xfrm>
            <a:off x="601133" y="1811339"/>
            <a:ext cx="109728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BB9C7D7F-C5E1-0140-BB57-0FBAD6675830}"/>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6390192" y="1805083"/>
            <a:ext cx="5187672" cy="2053685"/>
          </a:xfrm>
        </p:spPr>
        <p:txBody>
          <a:bodyPr>
            <a:normAutofit/>
          </a:bodyPr>
          <a:lstStyle>
            <a:lvl1pPr>
              <a:defRPr sz="1400"/>
            </a:lvl1pPr>
          </a:lstStyle>
          <a:p>
            <a:r>
              <a:rPr lang="nl-NL"/>
              <a:t>Klik op het pictogram als u een afbeelding wilt toevoegen</a:t>
            </a:r>
            <a:endParaRPr lang="nl-NL" dirty="0"/>
          </a:p>
        </p:txBody>
      </p:sp>
      <p:sp>
        <p:nvSpPr>
          <p:cNvPr id="7" name="Titel 1"/>
          <p:cNvSpPr>
            <a:spLocks noGrp="1"/>
          </p:cNvSpPr>
          <p:nvPr>
            <p:ph type="title"/>
          </p:nvPr>
        </p:nvSpPr>
        <p:spPr>
          <a:xfrm>
            <a:off x="601133" y="1169391"/>
            <a:ext cx="10972800" cy="663123"/>
          </a:xfrm>
        </p:spPr>
        <p:txBody>
          <a:bodyPr/>
          <a:lstStyle/>
          <a:p>
            <a:r>
              <a:rPr lang="nl-NL"/>
              <a:t>Klik om de stijl te bewerken</a:t>
            </a:r>
            <a:endParaRPr lang="nl-NL" dirty="0"/>
          </a:p>
        </p:txBody>
      </p:sp>
      <p:sp>
        <p:nvSpPr>
          <p:cNvPr id="8" name="Tijdelijke aanduiding voor tekst 5"/>
          <p:cNvSpPr>
            <a:spLocks noGrp="1"/>
          </p:cNvSpPr>
          <p:nvPr>
            <p:ph type="body" sz="quarter" idx="13"/>
          </p:nvPr>
        </p:nvSpPr>
        <p:spPr>
          <a:xfrm>
            <a:off x="609600" y="1811339"/>
            <a:ext cx="5262747"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C3BE2A5B-4D60-474A-9000-DB2D4E891825}"/>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a:xfrm>
            <a:off x="601133" y="1169391"/>
            <a:ext cx="4981736" cy="663123"/>
          </a:xfrm>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609600" y="2182862"/>
            <a:ext cx="4973269"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7" name="Tijdelijke aanduiding voor afbeelding 6"/>
          <p:cNvSpPr>
            <a:spLocks noGrp="1"/>
          </p:cNvSpPr>
          <p:nvPr>
            <p:ph type="pic" sz="quarter" idx="14"/>
          </p:nvPr>
        </p:nvSpPr>
        <p:spPr>
          <a:xfrm>
            <a:off x="6089652" y="1160463"/>
            <a:ext cx="5646689" cy="4972051"/>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2C612CF5-18B5-914F-B3E0-D3BD0CF3F514}"/>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9" name="Tijdelijke aanduiding voor afbeelding 8"/>
          <p:cNvSpPr>
            <a:spLocks noGrp="1"/>
          </p:cNvSpPr>
          <p:nvPr>
            <p:ph type="pic" sz="quarter" idx="13"/>
          </p:nvPr>
        </p:nvSpPr>
        <p:spPr>
          <a:xfrm>
            <a:off x="1926167" y="1168400"/>
            <a:ext cx="8326197" cy="4159250"/>
          </a:xfrm>
        </p:spPr>
        <p:txBody>
          <a:bodyPr>
            <a:normAutofit/>
          </a:bodyPr>
          <a:lstStyle>
            <a:lvl1pPr>
              <a:defRPr sz="1400"/>
            </a:lvl1pPr>
          </a:lstStyle>
          <a:p>
            <a:r>
              <a:rPr lang="nl-NL"/>
              <a:t>Klik op het pictogram als u een afbeelding wilt toevoegen</a:t>
            </a:r>
            <a:endParaRPr lang="nl-NL" dirty="0"/>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Tekststijl van het model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1D9D6F7E-172C-1F44-81E6-052D9B58844C}"/>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9" name="Tijdelijke aanduiding voor afbeelding 8"/>
          <p:cNvSpPr>
            <a:spLocks noGrp="1"/>
          </p:cNvSpPr>
          <p:nvPr>
            <p:ph type="pic" sz="quarter" idx="13"/>
          </p:nvPr>
        </p:nvSpPr>
        <p:spPr>
          <a:xfrm>
            <a:off x="1926166" y="1168400"/>
            <a:ext cx="3892743" cy="4159250"/>
          </a:xfrm>
        </p:spPr>
        <p:txBody>
          <a:bodyPr>
            <a:normAutofit/>
          </a:bodyPr>
          <a:lstStyle>
            <a:lvl1pPr>
              <a:defRPr sz="1400"/>
            </a:lvl1pPr>
          </a:lstStyle>
          <a:p>
            <a:r>
              <a:rPr lang="nl-NL"/>
              <a:t>Klik op het pictogram als u een afbeelding wilt toevoegen</a:t>
            </a:r>
            <a:endParaRPr lang="nl-NL" dirty="0"/>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Tekststijl van het model bewerken</a:t>
            </a:r>
          </a:p>
        </p:txBody>
      </p:sp>
      <p:sp>
        <p:nvSpPr>
          <p:cNvPr id="8" name="Tijdelijke aanduiding voor afbeelding 8"/>
          <p:cNvSpPr>
            <a:spLocks noGrp="1"/>
          </p:cNvSpPr>
          <p:nvPr>
            <p:ph type="pic" sz="quarter" idx="14"/>
          </p:nvPr>
        </p:nvSpPr>
        <p:spPr>
          <a:xfrm>
            <a:off x="6342303" y="1160463"/>
            <a:ext cx="3910061" cy="4159250"/>
          </a:xfrm>
        </p:spPr>
        <p:txBody>
          <a:bodyPr>
            <a:normAutofit/>
          </a:bodyPr>
          <a:lstStyle>
            <a:lvl1pPr>
              <a:defRPr sz="1400"/>
            </a:lvl1pPr>
          </a:lstStyle>
          <a:p>
            <a:r>
              <a:rPr lang="nl-NL"/>
              <a:t>Klik op het pictogram als u een afbeelding wilt toevoegen</a:t>
            </a:r>
            <a:endParaRPr lang="nl-NL" dirty="0"/>
          </a:p>
        </p:txBody>
      </p:sp>
    </p:spTree>
    <p:extLst>
      <p:ext uri="{BB962C8B-B14F-4D97-AF65-F5344CB8AC3E}">
        <p14:creationId xmlns:p14="http://schemas.microsoft.com/office/powerpoint/2010/main" val="366521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el">
    <p:bg>
      <p:bgPr>
        <a:solidFill>
          <a:schemeClr val="bg1"/>
        </a:solidFill>
        <a:effectLst/>
      </p:bgPr>
    </p:bg>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CAF4B903-1467-C34F-9567-8E31016B8910}"/>
              </a:ext>
            </a:extLst>
          </p:cNvPr>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pic>
        <p:nvPicPr>
          <p:cNvPr id="7" name="Afbeelding 6">
            <a:extLst>
              <a:ext uri="{FF2B5EF4-FFF2-40B4-BE49-F238E27FC236}">
                <a16:creationId xmlns:a16="http://schemas.microsoft.com/office/drawing/2014/main" id="{10E62FF2-996E-EE4F-8AD3-63F8BA2B3C9F}"/>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Klik om de stijl te bewerken</a:t>
            </a:r>
            <a:endParaRPr lang="nl-NL" dirty="0"/>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&lt;naam&gt;</a:t>
            </a:r>
          </a:p>
          <a:p>
            <a:endParaRPr lang="nl-NL" dirty="0"/>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a:t>&lt;versie&gt;</a:t>
            </a:r>
          </a:p>
        </p:txBody>
      </p:sp>
      <p:sp>
        <p:nvSpPr>
          <p:cNvPr id="10" name="Tekstvak 9">
            <a:extLst>
              <a:ext uri="{FF2B5EF4-FFF2-40B4-BE49-F238E27FC236}">
                <a16:creationId xmlns:a16="http://schemas.microsoft.com/office/drawing/2014/main" id="{6C38CDB2-3601-9440-8755-F766D2452C38}"/>
              </a:ext>
            </a:extLst>
          </p:cNvPr>
          <p:cNvSpPr txBox="1"/>
          <p:nvPr userDrawn="1"/>
        </p:nvSpPr>
        <p:spPr>
          <a:xfrm>
            <a:off x="2022231" y="325315"/>
            <a:ext cx="184731" cy="369332"/>
          </a:xfrm>
          <a:prstGeom prst="rect">
            <a:avLst/>
          </a:prstGeom>
          <a:noFill/>
        </p:spPr>
        <p:txBody>
          <a:bodyPr wrap="none" rtlCol="0">
            <a:spAutoFit/>
          </a:bodyPr>
          <a:lstStyle/>
          <a:p>
            <a:endParaRPr lang="nl-NL" dirty="0"/>
          </a:p>
        </p:txBody>
      </p:sp>
      <p:pic>
        <p:nvPicPr>
          <p:cNvPr id="8" name="Afbeelding 7">
            <a:extLst>
              <a:ext uri="{FF2B5EF4-FFF2-40B4-BE49-F238E27FC236}">
                <a16:creationId xmlns:a16="http://schemas.microsoft.com/office/drawing/2014/main" id="{22DC3BBA-D385-EF47-B9A6-F185736EA7F7}"/>
              </a:ext>
            </a:extLst>
          </p:cNvPr>
          <p:cNvPicPr>
            <a:picLocks noChangeAspect="1"/>
          </p:cNvPicPr>
          <p:nvPr userDrawn="1"/>
        </p:nvPicPr>
        <p:blipFill rotWithShape="1">
          <a:blip r:embed="rId3"/>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229349296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
    <p:bg>
      <p:bgPr>
        <a:solidFill>
          <a:schemeClr val="bg1"/>
        </a:solidFill>
        <a:effectLst/>
      </p:bgPr>
    </p:bg>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17CBC099-CCD2-3C47-AD87-7F5EFB280463}"/>
              </a:ext>
            </a:extLst>
          </p:cNvPr>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Klik om de stijl te bewerken</a:t>
            </a:r>
            <a:endParaRPr lang="nl-NL" dirty="0"/>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&lt;naam&gt;</a:t>
            </a:r>
          </a:p>
          <a:p>
            <a:endParaRPr lang="nl-NL" dirty="0"/>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a:t>&lt;versie&gt;</a:t>
            </a:r>
          </a:p>
        </p:txBody>
      </p:sp>
      <p:sp>
        <p:nvSpPr>
          <p:cNvPr id="10" name="Tekstvak 9">
            <a:extLst>
              <a:ext uri="{FF2B5EF4-FFF2-40B4-BE49-F238E27FC236}">
                <a16:creationId xmlns:a16="http://schemas.microsoft.com/office/drawing/2014/main" id="{6C38CDB2-3601-9440-8755-F766D2452C38}"/>
              </a:ext>
            </a:extLst>
          </p:cNvPr>
          <p:cNvSpPr txBox="1"/>
          <p:nvPr userDrawn="1"/>
        </p:nvSpPr>
        <p:spPr>
          <a:xfrm>
            <a:off x="2022231" y="325315"/>
            <a:ext cx="184731" cy="369332"/>
          </a:xfrm>
          <a:prstGeom prst="rect">
            <a:avLst/>
          </a:prstGeom>
          <a:noFill/>
        </p:spPr>
        <p:txBody>
          <a:bodyPr wrap="none" rtlCol="0">
            <a:spAutoFit/>
          </a:bodyPr>
          <a:lstStyle/>
          <a:p>
            <a:endParaRPr lang="nl-NL" dirty="0"/>
          </a:p>
        </p:txBody>
      </p:sp>
      <p:pic>
        <p:nvPicPr>
          <p:cNvPr id="13" name="Afbeelding 12">
            <a:extLst>
              <a:ext uri="{FF2B5EF4-FFF2-40B4-BE49-F238E27FC236}">
                <a16:creationId xmlns:a16="http://schemas.microsoft.com/office/drawing/2014/main" id="{E77F28CE-3807-4F4B-962D-474278733B72}"/>
              </a:ext>
            </a:extLst>
          </p:cNvPr>
          <p:cNvPicPr>
            <a:picLocks noChangeAspect="1"/>
          </p:cNvPicPr>
          <p:nvPr userDrawn="1"/>
        </p:nvPicPr>
        <p:blipFill rotWithShape="1">
          <a:blip r:embed="rId2"/>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8463921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Hoofdstuk + afb ">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3E99B19B-C344-0D42-81F4-64B43FAE8D5D}"/>
              </a:ext>
            </a:extLst>
          </p:cNvPr>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pic>
        <p:nvPicPr>
          <p:cNvPr id="6" name="Afbeelding 5">
            <a:extLst>
              <a:ext uri="{FF2B5EF4-FFF2-40B4-BE49-F238E27FC236}">
                <a16:creationId xmlns:a16="http://schemas.microsoft.com/office/drawing/2014/main" id="{D4AF8A1A-4A3E-584A-A9A1-B9AF37AAC0C2}"/>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11" name="Afbeelding 10">
            <a:extLst>
              <a:ext uri="{FF2B5EF4-FFF2-40B4-BE49-F238E27FC236}">
                <a16:creationId xmlns:a16="http://schemas.microsoft.com/office/drawing/2014/main" id="{4AE6D71D-11A7-9F49-9E1B-C6D812DC6BF3}"/>
              </a:ext>
            </a:extLst>
          </p:cNvPr>
          <p:cNvPicPr>
            <a:picLocks noChangeAspect="1"/>
          </p:cNvPicPr>
          <p:nvPr userDrawn="1"/>
        </p:nvPicPr>
        <p:blipFill rotWithShape="1">
          <a:blip r:embed="rId3"/>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256205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9" name="Afbeelding 8">
            <a:extLst>
              <a:ext uri="{FF2B5EF4-FFF2-40B4-BE49-F238E27FC236}">
                <a16:creationId xmlns:a16="http://schemas.microsoft.com/office/drawing/2014/main" id="{1EF75599-F1CF-3C43-89DE-9AFFD388489D}"/>
              </a:ext>
            </a:extLst>
          </p:cNvPr>
          <p:cNvPicPr>
            <a:picLocks noChangeAspect="1"/>
          </p:cNvPicPr>
          <p:nvPr userDrawn="1"/>
        </p:nvPicPr>
        <p:blipFill rotWithShape="1">
          <a:blip r:embed="rId2"/>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101472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356144" y="1171764"/>
            <a:ext cx="5353512"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pic>
        <p:nvPicPr>
          <p:cNvPr id="8" name="Afbeelding 7">
            <a:extLst>
              <a:ext uri="{FF2B5EF4-FFF2-40B4-BE49-F238E27FC236}">
                <a16:creationId xmlns:a16="http://schemas.microsoft.com/office/drawing/2014/main" id="{F6A851FF-3974-124A-B209-6F99BD08377F}"/>
              </a:ext>
            </a:extLst>
          </p:cNvPr>
          <p:cNvPicPr>
            <a:picLocks noChangeAspect="1"/>
          </p:cNvPicPr>
          <p:nvPr userDrawn="1"/>
        </p:nvPicPr>
        <p:blipFill rotWithShape="1">
          <a:blip r:embed="rId2"/>
          <a:srcRect l="31526" r="118"/>
          <a:stretch/>
        </p:blipFill>
        <p:spPr>
          <a:xfrm>
            <a:off x="2039" y="890588"/>
            <a:ext cx="6111369" cy="5609264"/>
          </a:xfrm>
          <a:prstGeom prst="rect">
            <a:avLst/>
          </a:prstGeom>
        </p:spPr>
      </p:pic>
    </p:spTree>
    <p:extLst>
      <p:ext uri="{BB962C8B-B14F-4D97-AF65-F5344CB8AC3E}">
        <p14:creationId xmlns:p14="http://schemas.microsoft.com/office/powerpoint/2010/main" val="43827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90550" y="1171764"/>
            <a:ext cx="10954905" cy="1235234"/>
          </a:xfrm>
        </p:spPr>
        <p:txBody>
          <a:bodyPr anchor="t"/>
          <a:lstStyle>
            <a:lvl1pPr algn="l">
              <a:defRPr b="1" baseline="0">
                <a:solidFill>
                  <a:srgbClr val="275937"/>
                </a:solidFill>
              </a:defRPr>
            </a:lvl1pPr>
          </a:lstStyle>
          <a:p>
            <a:r>
              <a:rPr lang="nl-NL" dirty="0"/>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sp>
        <p:nvSpPr>
          <p:cNvPr id="10" name="Rechthoek 9"/>
          <p:cNvSpPr/>
          <p:nvPr userDrawn="1"/>
        </p:nvSpPr>
        <p:spPr>
          <a:xfrm>
            <a:off x="-8342" y="6499852"/>
            <a:ext cx="12208683"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Tree>
    <p:extLst>
      <p:ext uri="{BB962C8B-B14F-4D97-AF65-F5344CB8AC3E}">
        <p14:creationId xmlns:p14="http://schemas.microsoft.com/office/powerpoint/2010/main" val="225913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90550" y="1171764"/>
            <a:ext cx="10954905" cy="1235234"/>
          </a:xfrm>
        </p:spPr>
        <p:txBody>
          <a:bodyPr anchor="t"/>
          <a:lstStyle>
            <a:lvl1pPr algn="l">
              <a:defRPr b="1" baseline="0">
                <a:solidFill>
                  <a:schemeClr val="bg1"/>
                </a:solidFill>
              </a:defRPr>
            </a:lvl1pPr>
          </a:lstStyle>
          <a:p>
            <a:r>
              <a:rPr lang="nl-NL" dirty="0"/>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&lt;inhoud hoofdstuk&gt;</a:t>
            </a:r>
          </a:p>
          <a:p>
            <a:endParaRPr lang="nl-NL" dirty="0"/>
          </a:p>
        </p:txBody>
      </p:sp>
      <p:sp>
        <p:nvSpPr>
          <p:cNvPr id="13" name="Rechthoek 12"/>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7" name="Rechthoek 6">
            <a:extLst>
              <a:ext uri="{FF2B5EF4-FFF2-40B4-BE49-F238E27FC236}">
                <a16:creationId xmlns:a16="http://schemas.microsoft.com/office/drawing/2014/main" id="{E18E1D89-AC64-E14C-A351-0097B0BA1A06}"/>
              </a:ext>
            </a:extLst>
          </p:cNvPr>
          <p:cNvSpPr/>
          <p:nvPr userDrawn="1"/>
        </p:nvSpPr>
        <p:spPr>
          <a:xfrm>
            <a:off x="251" y="892799"/>
            <a:ext cx="12208683" cy="5609601"/>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dirty="0"/>
          </a:p>
        </p:txBody>
      </p:sp>
    </p:spTree>
    <p:extLst>
      <p:ext uri="{BB962C8B-B14F-4D97-AF65-F5344CB8AC3E}">
        <p14:creationId xmlns:p14="http://schemas.microsoft.com/office/powerpoint/2010/main" val="279312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9D71E858-B10F-3F46-9281-6B6F1FFFB294}"/>
              </a:ext>
            </a:extLst>
          </p:cNvPr>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tel 1"/>
          <p:cNvSpPr>
            <a:spLocks noGrp="1"/>
          </p:cNvSpPr>
          <p:nvPr>
            <p:ph type="title"/>
          </p:nvPr>
        </p:nvSpPr>
        <p:spPr/>
        <p:txBody>
          <a:bodyPr/>
          <a:lstStyle/>
          <a:p>
            <a:r>
              <a:rPr lang="nl-NL"/>
              <a:t>Klik om de stijl te bewerken</a:t>
            </a:r>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37337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1133" y="1169391"/>
            <a:ext cx="10972800" cy="663123"/>
          </a:xfrm>
          <a:prstGeom prst="rect">
            <a:avLst/>
          </a:prstGeom>
        </p:spPr>
        <p:txBody>
          <a:bodyPr vert="horz" lIns="91440" tIns="45720" rIns="91440" bIns="45720" rtlCol="0" anchor="t">
            <a:normAutofit/>
          </a:bodyPr>
          <a:lstStyle/>
          <a:p>
            <a:r>
              <a:rPr lang="nl-NL" dirty="0"/>
              <a:t>Titelstijl van model bewerken</a:t>
            </a:r>
          </a:p>
        </p:txBody>
      </p:sp>
      <p:sp>
        <p:nvSpPr>
          <p:cNvPr id="3" name="Tijdelijke aanduiding voor tekst 2"/>
          <p:cNvSpPr>
            <a:spLocks noGrp="1"/>
          </p:cNvSpPr>
          <p:nvPr>
            <p:ph type="body" idx="1"/>
          </p:nvPr>
        </p:nvSpPr>
        <p:spPr>
          <a:xfrm>
            <a:off x="601133" y="1733121"/>
            <a:ext cx="11057212" cy="4016515"/>
          </a:xfrm>
          <a:prstGeom prst="rect">
            <a:avLst/>
          </a:prstGeom>
        </p:spPr>
        <p:txBody>
          <a:bodyPr vert="horz" lIns="91440" tIns="45720" rIns="91440" bIns="45720" rtlCol="0">
            <a:normAutofit/>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 name="Tijdelijke aanduiding voor datum 8"/>
          <p:cNvSpPr>
            <a:spLocks noGrp="1"/>
          </p:cNvSpPr>
          <p:nvPr>
            <p:ph type="dt" sz="half" idx="2"/>
          </p:nvPr>
        </p:nvSpPr>
        <p:spPr>
          <a:xfrm>
            <a:off x="8891540" y="6506109"/>
            <a:ext cx="28448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23/5/24</a:t>
            </a:fld>
            <a:endParaRPr lang="nl-NL" dirty="0"/>
          </a:p>
        </p:txBody>
      </p:sp>
      <p:sp>
        <p:nvSpPr>
          <p:cNvPr id="11" name="Tijdelijke aanduiding voor voettekst 10"/>
          <p:cNvSpPr>
            <a:spLocks noGrp="1"/>
          </p:cNvSpPr>
          <p:nvPr>
            <p:ph type="ftr" sz="quarter" idx="3"/>
          </p:nvPr>
        </p:nvSpPr>
        <p:spPr>
          <a:xfrm>
            <a:off x="609600" y="6513085"/>
            <a:ext cx="38608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pic>
        <p:nvPicPr>
          <p:cNvPr id="5" name="Afbeelding 4">
            <a:extLst>
              <a:ext uri="{FF2B5EF4-FFF2-40B4-BE49-F238E27FC236}">
                <a16:creationId xmlns:a16="http://schemas.microsoft.com/office/drawing/2014/main" id="{45804278-0ED3-524C-8B87-AC1FCEE79A0D}"/>
              </a:ext>
            </a:extLst>
          </p:cNvPr>
          <p:cNvPicPr>
            <a:picLocks noChangeAspect="1"/>
          </p:cNvPicPr>
          <p:nvPr userDrawn="1"/>
        </p:nvPicPr>
        <p:blipFill>
          <a:blip r:embed="rId19"/>
          <a:stretch>
            <a:fillRect/>
          </a:stretch>
        </p:blipFill>
        <p:spPr>
          <a:xfrm>
            <a:off x="415288" y="73590"/>
            <a:ext cx="2709572" cy="78899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708" r:id="rId1"/>
    <p:sldLayoutId id="2147483710" r:id="rId2"/>
    <p:sldLayoutId id="2147483709" r:id="rId3"/>
    <p:sldLayoutId id="2147483711" r:id="rId4"/>
    <p:sldLayoutId id="2147483697" r:id="rId5"/>
    <p:sldLayoutId id="2147483700" r:id="rId6"/>
    <p:sldLayoutId id="2147483701" r:id="rId7"/>
    <p:sldLayoutId id="2147483702" r:id="rId8"/>
    <p:sldLayoutId id="2147483690" r:id="rId9"/>
    <p:sldLayoutId id="2147483695" r:id="rId10"/>
    <p:sldLayoutId id="2147483704" r:id="rId11"/>
    <p:sldLayoutId id="2147483691" r:id="rId12"/>
    <p:sldLayoutId id="2147483705" r:id="rId13"/>
    <p:sldLayoutId id="2147483706" r:id="rId14"/>
    <p:sldLayoutId id="2147483692" r:id="rId15"/>
    <p:sldLayoutId id="2147483693" r:id="rId16"/>
    <p:sldLayoutId id="2147483694" r:id="rId17"/>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maxius.nl/onteigeningswet/artikel4/" TargetMode="External"/><Relationship Id="rId2" Type="http://schemas.openxmlformats.org/officeDocument/2006/relationships/hyperlink" Target="https://maxius.nl/onteigeningswet/artikel72a" TargetMode="Externa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s://maxius.nl/onteigeningswet/artikel72a/titeliib" TargetMode="External"/><Relationship Id="rId4" Type="http://schemas.openxmlformats.org/officeDocument/2006/relationships/hyperlink" Target="https://maxius.nl/tracewet/artikel9/"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lsrDeyCouTQ"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spoorpro.nl/column/2023/01/05/opheffen-van-nabos-vechten-tegen-de-bierkaai/"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6356144" y="1171763"/>
            <a:ext cx="5353512" cy="2518493"/>
          </a:xfrm>
        </p:spPr>
        <p:txBody>
          <a:bodyPr>
            <a:normAutofit fontScale="90000"/>
          </a:bodyPr>
          <a:lstStyle/>
          <a:p>
            <a:r>
              <a:rPr lang="nl-NL" dirty="0"/>
              <a:t>Overwegen, onteigenen en de Omgevingswet</a:t>
            </a:r>
            <a:br>
              <a:rPr lang="nl-NL" dirty="0"/>
            </a:br>
            <a:r>
              <a:rPr lang="nl-NL" dirty="0"/>
              <a:t/>
            </a:r>
            <a:br>
              <a:rPr lang="nl-NL" dirty="0"/>
            </a:br>
            <a:r>
              <a:rPr lang="nl-NL" dirty="0"/>
              <a:t/>
            </a:r>
            <a:br>
              <a:rPr lang="nl-NL" dirty="0"/>
            </a:br>
            <a:r>
              <a:rPr lang="nl-NL" dirty="0"/>
              <a:t>14-5-2024</a:t>
            </a:r>
            <a:br>
              <a:rPr lang="nl-NL" dirty="0"/>
            </a:br>
            <a:r>
              <a:rPr lang="nl-NL" dirty="0"/>
              <a:t>Leendert Makkinga</a:t>
            </a:r>
            <a:br>
              <a:rPr lang="nl-NL" dirty="0"/>
            </a:br>
            <a:r>
              <a:rPr lang="nl-NL" dirty="0"/>
              <a:t>CLO ProRail</a:t>
            </a:r>
          </a:p>
        </p:txBody>
      </p:sp>
      <p:pic>
        <p:nvPicPr>
          <p:cNvPr id="6" name="Afbeelding 5" title="Logo"/>
          <p:cNvPicPr>
            <a:picLocks noChangeAspect="1"/>
          </p:cNvPicPr>
          <p:nvPr/>
        </p:nvPicPr>
        <p:blipFill rotWithShape="1">
          <a:blip r:embed="rId2">
            <a:extLst>
              <a:ext uri="{28A0092B-C50C-407E-A947-70E740481C1C}">
                <a14:useLocalDpi xmlns:a14="http://schemas.microsoft.com/office/drawing/2010/main" val="0"/>
              </a:ext>
            </a:extLst>
          </a:blip>
          <a:srcRect l="20451" t="39394" r="3856" b="43413"/>
          <a:stretch/>
        </p:blipFill>
        <p:spPr>
          <a:xfrm>
            <a:off x="287079" y="15948"/>
            <a:ext cx="3604437" cy="818708"/>
          </a:xfrm>
          <a:prstGeom prst="rect">
            <a:avLst/>
          </a:prstGeom>
        </p:spPr>
      </p:pic>
    </p:spTree>
    <p:extLst>
      <p:ext uri="{BB962C8B-B14F-4D97-AF65-F5344CB8AC3E}">
        <p14:creationId xmlns:p14="http://schemas.microsoft.com/office/powerpoint/2010/main" val="615856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71EFEA-8C70-F66B-2660-6EC7FEFADF51}"/>
              </a:ext>
            </a:extLst>
          </p:cNvPr>
          <p:cNvSpPr>
            <a:spLocks noGrp="1"/>
          </p:cNvSpPr>
          <p:nvPr>
            <p:ph type="ctrTitle"/>
          </p:nvPr>
        </p:nvSpPr>
        <p:spPr/>
        <p:txBody>
          <a:bodyPr/>
          <a:lstStyle/>
          <a:p>
            <a:r>
              <a:rPr lang="nl-NL" dirty="0"/>
              <a:t>5) Onteigenen voor de Omgevingswet</a:t>
            </a:r>
          </a:p>
        </p:txBody>
      </p:sp>
      <p:pic>
        <p:nvPicPr>
          <p:cNvPr id="4" name="Afbeelding 3" descr="Logo"/>
          <p:cNvPicPr>
            <a:picLocks noChangeAspect="1"/>
          </p:cNvPicPr>
          <p:nvPr/>
        </p:nvPicPr>
        <p:blipFill>
          <a:blip r:embed="rId2"/>
          <a:stretch>
            <a:fillRect/>
          </a:stretch>
        </p:blipFill>
        <p:spPr>
          <a:xfrm>
            <a:off x="343637" y="0"/>
            <a:ext cx="3609975" cy="819150"/>
          </a:xfrm>
          <a:prstGeom prst="rect">
            <a:avLst/>
          </a:prstGeom>
        </p:spPr>
      </p:pic>
    </p:spTree>
    <p:extLst>
      <p:ext uri="{BB962C8B-B14F-4D97-AF65-F5344CB8AC3E}">
        <p14:creationId xmlns:p14="http://schemas.microsoft.com/office/powerpoint/2010/main" val="58863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C568D05A-83BC-A4BA-9CD2-CB3A8C0A89EF}"/>
              </a:ext>
            </a:extLst>
          </p:cNvPr>
          <p:cNvSpPr>
            <a:spLocks noGrp="1"/>
          </p:cNvSpPr>
          <p:nvPr>
            <p:ph type="subTitle" idx="1"/>
          </p:nvPr>
        </p:nvSpPr>
        <p:spPr>
          <a:xfrm>
            <a:off x="590551" y="2413591"/>
            <a:ext cx="10954904" cy="3987209"/>
          </a:xfrm>
        </p:spPr>
        <p:txBody>
          <a:bodyPr>
            <a:normAutofit/>
          </a:bodyPr>
          <a:lstStyle/>
          <a:p>
            <a:r>
              <a:rPr lang="nl-NL" dirty="0"/>
              <a:t>NABO-zaken zijn vaak politiek gevoelig, zowel lokaal (omwonenden) als soms nationaal (zowel Wandelnet als Fietsersbond weten weg naar Den Haag goed te vinden).</a:t>
            </a:r>
          </a:p>
          <a:p>
            <a:r>
              <a:rPr lang="nl-NL" dirty="0"/>
              <a:t>Van recentere datum is de gevoeligheid als het gaat om betrokkenheid agrariërs. </a:t>
            </a:r>
          </a:p>
          <a:p>
            <a:r>
              <a:rPr lang="nl-NL" dirty="0"/>
              <a:t>Onteigenen voor opheffen particuliere </a:t>
            </a:r>
            <a:r>
              <a:rPr lang="nl-NL" dirty="0" err="1"/>
              <a:t>NABO’s</a:t>
            </a:r>
            <a:r>
              <a:rPr lang="nl-NL" dirty="0"/>
              <a:t> gebeurde niet veel, voorbeeld is Zuidplas-KB  (KB van 30 oktober 2015).</a:t>
            </a:r>
          </a:p>
          <a:p>
            <a:r>
              <a:rPr lang="nl-NL" dirty="0"/>
              <a:t>Onteigend werden erfdienstbaarheden om overweg te mogen gebruiken.</a:t>
            </a:r>
          </a:p>
          <a:p>
            <a:r>
              <a:rPr lang="nl-NL" dirty="0"/>
              <a:t>Aandachtspunten waren:</a:t>
            </a:r>
          </a:p>
          <a:p>
            <a:pPr>
              <a:buFontTx/>
              <a:buChar char="-"/>
            </a:pPr>
            <a:r>
              <a:rPr lang="nl-NL" dirty="0"/>
              <a:t>Werd onteigend voor een bestaand werk, wat was de reden om te gaan onteigenen? </a:t>
            </a:r>
          </a:p>
          <a:p>
            <a:pPr>
              <a:buFontTx/>
              <a:buChar char="-"/>
            </a:pPr>
            <a:r>
              <a:rPr lang="nl-NL" dirty="0"/>
              <a:t>Vaak geen planologische wijziging.</a:t>
            </a:r>
          </a:p>
          <a:p>
            <a:pPr>
              <a:buFontTx/>
              <a:buChar char="-"/>
            </a:pPr>
            <a:r>
              <a:rPr lang="nl-NL" dirty="0"/>
              <a:t>Motivering onteigening werd ontleend aan beleid, zie de eerder genoemde kadernota’s. Hoe juridisch hard zijn deze en speelt onveiligheid in deze particuliere zaak daadwerkelijk een rol? </a:t>
            </a:r>
          </a:p>
          <a:p>
            <a:endParaRPr lang="nl-NL" dirty="0"/>
          </a:p>
        </p:txBody>
      </p:sp>
      <p:sp>
        <p:nvSpPr>
          <p:cNvPr id="2" name="Titel 1">
            <a:extLst>
              <a:ext uri="{FF2B5EF4-FFF2-40B4-BE49-F238E27FC236}">
                <a16:creationId xmlns:a16="http://schemas.microsoft.com/office/drawing/2014/main" id="{72F7CCF9-D227-C210-5F96-7A3A2E832A8B}"/>
              </a:ext>
            </a:extLst>
          </p:cNvPr>
          <p:cNvSpPr>
            <a:spLocks noGrp="1"/>
          </p:cNvSpPr>
          <p:nvPr>
            <p:ph type="ctrTitle"/>
          </p:nvPr>
        </p:nvSpPr>
        <p:spPr/>
        <p:txBody>
          <a:bodyPr/>
          <a:lstStyle/>
          <a:p>
            <a:r>
              <a:rPr lang="nl-NL" dirty="0"/>
              <a:t>5) Onteigenen voor de </a:t>
            </a:r>
            <a:r>
              <a:rPr lang="nl-NL" dirty="0" smtClean="0"/>
              <a:t>Omgevingswet (1)</a:t>
            </a:r>
            <a:endParaRPr lang="nl-NL" dirty="0"/>
          </a:p>
        </p:txBody>
      </p:sp>
      <p:pic>
        <p:nvPicPr>
          <p:cNvPr id="4" name="Afbeelding 3" title="Logo"/>
          <p:cNvPicPr>
            <a:picLocks noChangeAspect="1"/>
          </p:cNvPicPr>
          <p:nvPr/>
        </p:nvPicPr>
        <p:blipFill>
          <a:blip r:embed="rId2"/>
          <a:stretch>
            <a:fillRect/>
          </a:stretch>
        </p:blipFill>
        <p:spPr>
          <a:xfrm>
            <a:off x="384489" y="0"/>
            <a:ext cx="3609975" cy="819150"/>
          </a:xfrm>
          <a:prstGeom prst="rect">
            <a:avLst/>
          </a:prstGeom>
        </p:spPr>
      </p:pic>
    </p:spTree>
    <p:extLst>
      <p:ext uri="{BB962C8B-B14F-4D97-AF65-F5344CB8AC3E}">
        <p14:creationId xmlns:p14="http://schemas.microsoft.com/office/powerpoint/2010/main" val="4070208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C568D05A-83BC-A4BA-9CD2-CB3A8C0A89EF}"/>
              </a:ext>
            </a:extLst>
          </p:cNvPr>
          <p:cNvSpPr>
            <a:spLocks noGrp="1"/>
          </p:cNvSpPr>
          <p:nvPr>
            <p:ph type="subTitle" idx="1"/>
          </p:nvPr>
        </p:nvSpPr>
        <p:spPr>
          <a:xfrm>
            <a:off x="590551" y="1902279"/>
            <a:ext cx="10954904" cy="4498521"/>
          </a:xfrm>
        </p:spPr>
        <p:txBody>
          <a:bodyPr>
            <a:normAutofit/>
          </a:bodyPr>
          <a:lstStyle/>
          <a:p>
            <a:pPr marL="0" indent="0" algn="l">
              <a:buNone/>
            </a:pPr>
            <a:endParaRPr lang="nl-NL" b="1" i="0" u="none" strike="noStrike" dirty="0">
              <a:solidFill>
                <a:srgbClr val="000000"/>
              </a:solidFill>
              <a:effectLst/>
              <a:latin typeface="arial" panose="020B0604020202020204" pitchFamily="34" charset="0"/>
              <a:hlinkClick r:id="rId2" tooltip="Bekijk Artikel 72a van Onteigeningswet"/>
            </a:endParaRPr>
          </a:p>
          <a:p>
            <a:pPr marL="0" indent="0" algn="l">
              <a:buNone/>
            </a:pPr>
            <a:r>
              <a:rPr lang="nl-NL" b="1" dirty="0">
                <a:solidFill>
                  <a:srgbClr val="000000"/>
                </a:solidFill>
                <a:latin typeface="arial" panose="020B0604020202020204" pitchFamily="34" charset="0"/>
                <a:hlinkClick r:id="rId2" tooltip="Bekijk Artikel 72a van Onteigeningswet"/>
              </a:rPr>
              <a:t>Titel II A, </a:t>
            </a:r>
            <a:r>
              <a:rPr lang="nl-NL" b="1" i="0" u="none" strike="noStrike" dirty="0">
                <a:solidFill>
                  <a:srgbClr val="000000"/>
                </a:solidFill>
                <a:effectLst/>
                <a:latin typeface="arial" panose="020B0604020202020204" pitchFamily="34" charset="0"/>
                <a:hlinkClick r:id="rId2" tooltip="Bekijk Artikel 72a van Onteigeningswet"/>
              </a:rPr>
              <a:t>Artikel 72a</a:t>
            </a:r>
          </a:p>
          <a:p>
            <a:pPr marL="0" indent="0" algn="l">
              <a:buNone/>
            </a:pPr>
            <a:endParaRPr lang="nl-NL" b="1" dirty="0">
              <a:solidFill>
                <a:srgbClr val="000000"/>
              </a:solidFill>
              <a:latin typeface="arial" panose="020B0604020202020204" pitchFamily="34" charset="0"/>
            </a:endParaRPr>
          </a:p>
          <a:p>
            <a:pPr marL="0" indent="0" algn="l">
              <a:buNone/>
            </a:pPr>
            <a:r>
              <a:rPr lang="nl-NL" b="0" i="0" dirty="0">
                <a:solidFill>
                  <a:srgbClr val="000000"/>
                </a:solidFill>
                <a:effectLst/>
                <a:latin typeface="arial" panose="020B0604020202020204" pitchFamily="34" charset="0"/>
              </a:rPr>
              <a:t>1) Onteigening van wegen, bruggen, bermen, </a:t>
            </a:r>
            <a:r>
              <a:rPr lang="nl-NL" b="0" i="0" dirty="0" err="1">
                <a:solidFill>
                  <a:srgbClr val="000000"/>
                </a:solidFill>
                <a:effectLst/>
                <a:latin typeface="arial" panose="020B0604020202020204" pitchFamily="34" charset="0"/>
              </a:rPr>
              <a:t>bermslooten</a:t>
            </a:r>
            <a:r>
              <a:rPr lang="nl-NL" b="0" i="0" dirty="0">
                <a:solidFill>
                  <a:srgbClr val="000000"/>
                </a:solidFill>
                <a:effectLst/>
                <a:latin typeface="arial" panose="020B0604020202020204" pitchFamily="34" charset="0"/>
              </a:rPr>
              <a:t> en kanalen, alsmede daarop rustende zakelijke rechten als in </a:t>
            </a:r>
            <a:r>
              <a:rPr lang="nl-NL" b="0" i="0" u="none" strike="noStrike" dirty="0">
                <a:solidFill>
                  <a:srgbClr val="E39324"/>
                </a:solidFill>
                <a:effectLst/>
                <a:latin typeface="arial" panose="020B0604020202020204" pitchFamily="34" charset="0"/>
                <a:hlinkClick r:id="rId3"/>
              </a:rPr>
              <a:t>artikel 4</a:t>
            </a:r>
            <a:r>
              <a:rPr lang="nl-NL" b="0" i="0" dirty="0">
                <a:solidFill>
                  <a:srgbClr val="000000"/>
                </a:solidFill>
                <a:effectLst/>
                <a:latin typeface="arial" panose="020B0604020202020204" pitchFamily="34" charset="0"/>
              </a:rPr>
              <a:t> bedoeld, en onteigening voor aanleg en </a:t>
            </a:r>
            <a:r>
              <a:rPr lang="nl-NL" b="0" i="0" dirty="0">
                <a:solidFill>
                  <a:srgbClr val="FF0000"/>
                </a:solidFill>
                <a:effectLst/>
                <a:latin typeface="arial" panose="020B0604020202020204" pitchFamily="34" charset="0"/>
              </a:rPr>
              <a:t>verbetering</a:t>
            </a:r>
            <a:r>
              <a:rPr lang="nl-NL" b="0" i="0" dirty="0">
                <a:solidFill>
                  <a:srgbClr val="000000"/>
                </a:solidFill>
                <a:effectLst/>
                <a:latin typeface="arial" panose="020B0604020202020204" pitchFamily="34" charset="0"/>
              </a:rPr>
              <a:t> van wegen, bruggen, </a:t>
            </a:r>
            <a:r>
              <a:rPr lang="nl-NL" b="0" i="0" dirty="0">
                <a:solidFill>
                  <a:srgbClr val="FF0000"/>
                </a:solidFill>
                <a:effectLst/>
                <a:latin typeface="arial" panose="020B0604020202020204" pitchFamily="34" charset="0"/>
              </a:rPr>
              <a:t>spoorwegwerken</a:t>
            </a:r>
            <a:r>
              <a:rPr lang="nl-NL" b="0" i="0" dirty="0">
                <a:solidFill>
                  <a:srgbClr val="000000"/>
                </a:solidFill>
                <a:effectLst/>
                <a:latin typeface="arial" panose="020B0604020202020204" pitchFamily="34" charset="0"/>
              </a:rPr>
              <a:t>, kanalen, – waaronder begrepen onteigening voor aanleg en verbetering van werken ter uitvoering van een </a:t>
            </a:r>
            <a:r>
              <a:rPr lang="nl-NL" b="0" i="0" dirty="0" err="1">
                <a:solidFill>
                  <a:srgbClr val="000000"/>
                </a:solidFill>
                <a:effectLst/>
                <a:latin typeface="arial" panose="020B0604020202020204" pitchFamily="34" charset="0"/>
              </a:rPr>
              <a:t>tracébesluit</a:t>
            </a:r>
            <a:r>
              <a:rPr lang="nl-NL" b="0" i="0" dirty="0">
                <a:solidFill>
                  <a:srgbClr val="000000"/>
                </a:solidFill>
                <a:effectLst/>
                <a:latin typeface="arial" panose="020B0604020202020204" pitchFamily="34" charset="0"/>
              </a:rPr>
              <a:t> als bedoeld in </a:t>
            </a:r>
            <a:r>
              <a:rPr lang="nl-NL" b="0" i="0" u="none" strike="noStrike" dirty="0">
                <a:solidFill>
                  <a:srgbClr val="E39324"/>
                </a:solidFill>
                <a:effectLst/>
                <a:latin typeface="arial" panose="020B0604020202020204" pitchFamily="34" charset="0"/>
                <a:hlinkClick r:id="rId4"/>
              </a:rPr>
              <a:t>artikel 9, eerste lid, van de Tracéwet</a:t>
            </a:r>
            <a:r>
              <a:rPr lang="nl-NL" b="0" i="0" dirty="0">
                <a:solidFill>
                  <a:srgbClr val="000000"/>
                </a:solidFill>
                <a:effectLst/>
                <a:latin typeface="arial" panose="020B0604020202020204" pitchFamily="34" charset="0"/>
              </a:rPr>
              <a:t> – havenwerken, werken ten behoeve van de bestrijding van de verontreiniging van oppervlaktewateren en terreinen en werken ten behoeve van verbetering of verruiming van rivieren kan geschieden uit kracht van een door Ons, den Raad van State gehoord, genomen besluit.</a:t>
            </a:r>
            <a:r>
              <a:rPr lang="nl-NL" b="0" i="0" u="none" strike="noStrike" dirty="0">
                <a:solidFill>
                  <a:srgbClr val="000000"/>
                </a:solidFill>
                <a:effectLst/>
                <a:latin typeface="arial" panose="020B0604020202020204" pitchFamily="34" charset="0"/>
                <a:hlinkClick r:id="rId5"/>
              </a:rPr>
              <a:t/>
            </a:r>
            <a:br>
              <a:rPr lang="nl-NL" b="0" i="0" u="none" strike="noStrike" dirty="0">
                <a:solidFill>
                  <a:srgbClr val="000000"/>
                </a:solidFill>
                <a:effectLst/>
                <a:latin typeface="arial" panose="020B0604020202020204" pitchFamily="34" charset="0"/>
                <a:hlinkClick r:id="rId5"/>
              </a:rPr>
            </a:br>
            <a:endParaRPr lang="nl-NL" dirty="0"/>
          </a:p>
        </p:txBody>
      </p:sp>
      <p:sp>
        <p:nvSpPr>
          <p:cNvPr id="2" name="Titel 1">
            <a:extLst>
              <a:ext uri="{FF2B5EF4-FFF2-40B4-BE49-F238E27FC236}">
                <a16:creationId xmlns:a16="http://schemas.microsoft.com/office/drawing/2014/main" id="{72F7CCF9-D227-C210-5F96-7A3A2E832A8B}"/>
              </a:ext>
            </a:extLst>
          </p:cNvPr>
          <p:cNvSpPr>
            <a:spLocks noGrp="1"/>
          </p:cNvSpPr>
          <p:nvPr>
            <p:ph type="ctrTitle"/>
          </p:nvPr>
        </p:nvSpPr>
        <p:spPr/>
        <p:txBody>
          <a:bodyPr/>
          <a:lstStyle/>
          <a:p>
            <a:r>
              <a:rPr lang="nl-NL" dirty="0"/>
              <a:t>5) Onteigenen voor de </a:t>
            </a:r>
            <a:r>
              <a:rPr lang="nl-NL" dirty="0" smtClean="0"/>
              <a:t>Omgevingswet (2)</a:t>
            </a:r>
            <a:endParaRPr lang="nl-NL" dirty="0"/>
          </a:p>
        </p:txBody>
      </p:sp>
      <p:pic>
        <p:nvPicPr>
          <p:cNvPr id="4" name="Afbeelding 3" title="Logo"/>
          <p:cNvPicPr>
            <a:picLocks noChangeAspect="1"/>
          </p:cNvPicPr>
          <p:nvPr/>
        </p:nvPicPr>
        <p:blipFill>
          <a:blip r:embed="rId6"/>
          <a:stretch>
            <a:fillRect/>
          </a:stretch>
        </p:blipFill>
        <p:spPr>
          <a:xfrm>
            <a:off x="356516" y="0"/>
            <a:ext cx="3609975" cy="819150"/>
          </a:xfrm>
          <a:prstGeom prst="rect">
            <a:avLst/>
          </a:prstGeom>
        </p:spPr>
      </p:pic>
    </p:spTree>
    <p:extLst>
      <p:ext uri="{BB962C8B-B14F-4D97-AF65-F5344CB8AC3E}">
        <p14:creationId xmlns:p14="http://schemas.microsoft.com/office/powerpoint/2010/main" val="1965410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C568D05A-83BC-A4BA-9CD2-CB3A8C0A89EF}"/>
              </a:ext>
            </a:extLst>
          </p:cNvPr>
          <p:cNvSpPr>
            <a:spLocks noGrp="1"/>
          </p:cNvSpPr>
          <p:nvPr>
            <p:ph type="body" sz="quarter" idx="13"/>
          </p:nvPr>
        </p:nvSpPr>
        <p:spPr>
          <a:xfrm>
            <a:off x="609600" y="1832514"/>
            <a:ext cx="4973269" cy="4060286"/>
          </a:xfrm>
        </p:spPr>
        <p:txBody>
          <a:bodyPr>
            <a:normAutofit/>
          </a:bodyPr>
          <a:lstStyle/>
          <a:p>
            <a:pPr marL="0" indent="0">
              <a:buNone/>
            </a:pPr>
            <a:endParaRPr lang="nl-NL" sz="1200" b="1" dirty="0">
              <a:solidFill>
                <a:srgbClr val="39870C"/>
              </a:solidFill>
            </a:endParaRPr>
          </a:p>
          <a:p>
            <a:pPr marL="0" indent="0">
              <a:buNone/>
            </a:pPr>
            <a:endParaRPr lang="nl-NL" sz="1200" b="1" dirty="0">
              <a:solidFill>
                <a:srgbClr val="39870C"/>
              </a:solidFill>
            </a:endParaRPr>
          </a:p>
          <a:p>
            <a:pPr>
              <a:buFontTx/>
              <a:buChar char="-"/>
            </a:pPr>
            <a:r>
              <a:rPr lang="nl-NL" sz="1800" dirty="0">
                <a:solidFill>
                  <a:srgbClr val="275937"/>
                </a:solidFill>
              </a:rPr>
              <a:t>Onteigening door de Kroon, i.c. de minister van I en W.</a:t>
            </a:r>
          </a:p>
          <a:p>
            <a:pPr>
              <a:buFontTx/>
              <a:buChar char="-"/>
            </a:pPr>
            <a:r>
              <a:rPr lang="nl-NL" sz="1800" dirty="0">
                <a:solidFill>
                  <a:srgbClr val="275937"/>
                </a:solidFill>
              </a:rPr>
              <a:t>Onteigening in het kader van verbetering van Rijksinfrastructuur.</a:t>
            </a:r>
          </a:p>
          <a:p>
            <a:pPr>
              <a:buFontTx/>
              <a:buChar char="-"/>
            </a:pPr>
            <a:r>
              <a:rPr lang="nl-NL" sz="1800" dirty="0">
                <a:solidFill>
                  <a:srgbClr val="275937"/>
                </a:solidFill>
              </a:rPr>
              <a:t>Voor het van kracht worden van de Omgevingswet heeft ProRail in het najaar van 2023 nog tien verzoeken tot aanwijzing ter onteigening gedaan inzake particuliere </a:t>
            </a:r>
            <a:r>
              <a:rPr lang="nl-NL" sz="1800" dirty="0" err="1">
                <a:solidFill>
                  <a:srgbClr val="275937"/>
                </a:solidFill>
              </a:rPr>
              <a:t>NABO’s</a:t>
            </a:r>
            <a:r>
              <a:rPr lang="nl-NL" sz="1800" dirty="0">
                <a:solidFill>
                  <a:srgbClr val="275937"/>
                </a:solidFill>
              </a:rPr>
              <a:t>.</a:t>
            </a:r>
          </a:p>
          <a:p>
            <a:pPr marL="0" indent="0">
              <a:buNone/>
            </a:pPr>
            <a:endParaRPr lang="nl-NL" sz="1200" dirty="0">
              <a:solidFill>
                <a:srgbClr val="39870C"/>
              </a:solidFill>
            </a:endParaRPr>
          </a:p>
          <a:p>
            <a:pPr marL="0" indent="0">
              <a:buNone/>
            </a:pPr>
            <a:endParaRPr lang="nl-NL" sz="1200" dirty="0">
              <a:solidFill>
                <a:srgbClr val="39870C"/>
              </a:solidFill>
            </a:endParaRPr>
          </a:p>
        </p:txBody>
      </p:sp>
      <p:sp>
        <p:nvSpPr>
          <p:cNvPr id="2" name="Titel 1">
            <a:extLst>
              <a:ext uri="{FF2B5EF4-FFF2-40B4-BE49-F238E27FC236}">
                <a16:creationId xmlns:a16="http://schemas.microsoft.com/office/drawing/2014/main" id="{72F7CCF9-D227-C210-5F96-7A3A2E832A8B}"/>
              </a:ext>
            </a:extLst>
          </p:cNvPr>
          <p:cNvSpPr>
            <a:spLocks noGrp="1"/>
          </p:cNvSpPr>
          <p:nvPr>
            <p:ph type="title"/>
          </p:nvPr>
        </p:nvSpPr>
        <p:spPr>
          <a:xfrm>
            <a:off x="601133" y="1169391"/>
            <a:ext cx="4981736" cy="663123"/>
          </a:xfrm>
        </p:spPr>
        <p:txBody>
          <a:bodyPr anchor="t">
            <a:normAutofit/>
          </a:bodyPr>
          <a:lstStyle/>
          <a:p>
            <a:pPr>
              <a:lnSpc>
                <a:spcPct val="90000"/>
              </a:lnSpc>
            </a:pPr>
            <a:r>
              <a:rPr lang="nl-NL" sz="2000" dirty="0"/>
              <a:t>5) Onteigenen voor de </a:t>
            </a:r>
            <a:r>
              <a:rPr lang="nl-NL" sz="2000" dirty="0" smtClean="0"/>
              <a:t>Omgevingswet (3)</a:t>
            </a:r>
            <a:endParaRPr lang="nl-NL" sz="2000" dirty="0"/>
          </a:p>
        </p:txBody>
      </p:sp>
      <p:pic>
        <p:nvPicPr>
          <p:cNvPr id="4" name="Afbeelding 3" title="Logo"/>
          <p:cNvPicPr>
            <a:picLocks noChangeAspect="1"/>
          </p:cNvPicPr>
          <p:nvPr/>
        </p:nvPicPr>
        <p:blipFill>
          <a:blip r:embed="rId2"/>
          <a:stretch>
            <a:fillRect/>
          </a:stretch>
        </p:blipFill>
        <p:spPr>
          <a:xfrm>
            <a:off x="298562" y="0"/>
            <a:ext cx="3609975" cy="819150"/>
          </a:xfrm>
          <a:prstGeom prst="rect">
            <a:avLst/>
          </a:prstGeom>
        </p:spPr>
      </p:pic>
    </p:spTree>
    <p:extLst>
      <p:ext uri="{BB962C8B-B14F-4D97-AF65-F5344CB8AC3E}">
        <p14:creationId xmlns:p14="http://schemas.microsoft.com/office/powerpoint/2010/main" val="2051387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0210F630-D995-4E70-AC49-FF9D1DD2D953}"/>
              </a:ext>
            </a:extLst>
          </p:cNvPr>
          <p:cNvSpPr>
            <a:spLocks noGrp="1"/>
          </p:cNvSpPr>
          <p:nvPr>
            <p:ph type="subTitle" idx="1"/>
          </p:nvPr>
        </p:nvSpPr>
        <p:spPr/>
        <p:txBody>
          <a:bodyPr>
            <a:normAutofit fontScale="25000" lnSpcReduction="20000"/>
          </a:bodyPr>
          <a:lstStyle/>
          <a:p>
            <a:r>
              <a:rPr lang="nl-NL" sz="5500" dirty="0"/>
              <a:t>ProRail is geen overheid.</a:t>
            </a:r>
          </a:p>
          <a:p>
            <a:r>
              <a:rPr lang="nl-NL" sz="5500" dirty="0"/>
              <a:t>Onteigenen alleen als er een planologisch besluit is dat wijziging in bestaand gebruik mogelijk maakt.</a:t>
            </a:r>
          </a:p>
          <a:p>
            <a:r>
              <a:rPr lang="nl-NL" sz="5500" dirty="0"/>
              <a:t>Gemeenteraad stelt Omgevingsplan vast.</a:t>
            </a:r>
          </a:p>
          <a:p>
            <a:r>
              <a:rPr lang="nl-NL" sz="5500" dirty="0"/>
              <a:t>Gemeenteraad stelt onteigeningsbeschikking vast, kan pas op moment dat het planologisch besluit er is. </a:t>
            </a:r>
          </a:p>
          <a:p>
            <a:r>
              <a:rPr lang="nl-NL" sz="5500" dirty="0"/>
              <a:t>Tegen onteigeningsbeschikking zelf in twee instanties rechtsbescherming mogelijk. </a:t>
            </a:r>
          </a:p>
          <a:p>
            <a:pPr marL="0" indent="0">
              <a:buNone/>
            </a:pPr>
            <a:r>
              <a:rPr lang="nl-NL" sz="5500" dirty="0"/>
              <a:t>Aandachtspunten:</a:t>
            </a:r>
          </a:p>
          <a:p>
            <a:pPr>
              <a:buFontTx/>
              <a:buChar char="-"/>
            </a:pPr>
            <a:r>
              <a:rPr lang="nl-NL" sz="5500" dirty="0"/>
              <a:t>Saneren </a:t>
            </a:r>
            <a:r>
              <a:rPr lang="nl-NL" sz="5500" dirty="0" err="1"/>
              <a:t>NABO’s</a:t>
            </a:r>
            <a:r>
              <a:rPr lang="nl-NL" sz="5500" dirty="0"/>
              <a:t> is Rijksbeleid (onderdeel van spoorwegveiligheid).</a:t>
            </a:r>
          </a:p>
          <a:p>
            <a:pPr>
              <a:buFontTx/>
              <a:buChar char="-"/>
            </a:pPr>
            <a:r>
              <a:rPr lang="nl-NL" sz="5500" dirty="0"/>
              <a:t>Belangenafweging op niveau gemeenteraad over gebruik Rijksinfrastructuur, afweging in gemeenteraad over gebruik van particuliere weg gelegen binnen de gemeente.</a:t>
            </a:r>
          </a:p>
          <a:p>
            <a:pPr>
              <a:buFontTx/>
              <a:buChar char="-"/>
            </a:pPr>
            <a:r>
              <a:rPr lang="nl-NL" sz="5500" dirty="0"/>
              <a:t>Verbetering van een spoorwegwerk is wat anders als gewijzigd gebruik mogelijk maken door </a:t>
            </a:r>
            <a:r>
              <a:rPr lang="nl-NL" sz="5500"/>
              <a:t>planologisch besluit.</a:t>
            </a:r>
            <a:endParaRPr lang="nl-NL" sz="5500" dirty="0"/>
          </a:p>
          <a:p>
            <a:pPr>
              <a:buFontTx/>
              <a:buChar char="-"/>
            </a:pPr>
            <a:r>
              <a:rPr lang="nl-NL" sz="5500" dirty="0"/>
              <a:t>Voor uitvoering NABO-programma een Projectbesluit mogelijk? </a:t>
            </a:r>
          </a:p>
          <a:p>
            <a:pPr marL="0" indent="0">
              <a:buNone/>
            </a:pPr>
            <a:endParaRPr lang="nl-NL" sz="5500" dirty="0"/>
          </a:p>
          <a:p>
            <a:pPr marL="0" indent="0">
              <a:buNone/>
            </a:pPr>
            <a:r>
              <a:rPr lang="nl-NL" sz="5500" dirty="0"/>
              <a:t>Zie artikel 5:46 lid 1 van Omgevingswet:</a:t>
            </a:r>
          </a:p>
          <a:p>
            <a:pPr>
              <a:buFontTx/>
              <a:buChar char="-"/>
            </a:pPr>
            <a:r>
              <a:rPr lang="nl-NL" sz="5500" dirty="0"/>
              <a:t>Saneren NABO wijziging van de spoorweg? </a:t>
            </a:r>
          </a:p>
          <a:p>
            <a:pPr>
              <a:buFontTx/>
              <a:buChar char="-"/>
            </a:pPr>
            <a:r>
              <a:rPr lang="nl-NL" sz="5500" dirty="0"/>
              <a:t>Saneren NABO aanleg van spoorwegbouwkundige bouwwerken?</a:t>
            </a:r>
          </a:p>
          <a:p>
            <a:pPr>
              <a:buFontTx/>
              <a:buChar char="-"/>
            </a:pPr>
            <a:r>
              <a:rPr lang="nl-NL" sz="5500" dirty="0"/>
              <a:t>NABO-programma bevat werken van nationaal belang? </a:t>
            </a:r>
          </a:p>
          <a:p>
            <a:pPr marL="0" indent="0">
              <a:buNone/>
            </a:pPr>
            <a:endParaRPr lang="nl-NL" dirty="0"/>
          </a:p>
        </p:txBody>
      </p:sp>
      <p:sp>
        <p:nvSpPr>
          <p:cNvPr id="2" name="Titel 1">
            <a:extLst>
              <a:ext uri="{FF2B5EF4-FFF2-40B4-BE49-F238E27FC236}">
                <a16:creationId xmlns:a16="http://schemas.microsoft.com/office/drawing/2014/main" id="{F55334F0-D020-8804-8B25-4090F67D2DA9}"/>
              </a:ext>
            </a:extLst>
          </p:cNvPr>
          <p:cNvSpPr>
            <a:spLocks noGrp="1"/>
          </p:cNvSpPr>
          <p:nvPr>
            <p:ph type="ctrTitle"/>
          </p:nvPr>
        </p:nvSpPr>
        <p:spPr/>
        <p:txBody>
          <a:bodyPr/>
          <a:lstStyle/>
          <a:p>
            <a:r>
              <a:rPr lang="nl-NL" dirty="0"/>
              <a:t>6) Onteigenen voor sanering NABO anno nu </a:t>
            </a:r>
          </a:p>
        </p:txBody>
      </p:sp>
      <p:pic>
        <p:nvPicPr>
          <p:cNvPr id="4" name="Afbeelding 3" title="Logo"/>
          <p:cNvPicPr>
            <a:picLocks noChangeAspect="1"/>
          </p:cNvPicPr>
          <p:nvPr/>
        </p:nvPicPr>
        <p:blipFill>
          <a:blip r:embed="rId2"/>
          <a:stretch>
            <a:fillRect/>
          </a:stretch>
        </p:blipFill>
        <p:spPr>
          <a:xfrm>
            <a:off x="317880" y="0"/>
            <a:ext cx="3609975" cy="819150"/>
          </a:xfrm>
          <a:prstGeom prst="rect">
            <a:avLst/>
          </a:prstGeom>
        </p:spPr>
      </p:pic>
    </p:spTree>
    <p:extLst>
      <p:ext uri="{BB962C8B-B14F-4D97-AF65-F5344CB8AC3E}">
        <p14:creationId xmlns:p14="http://schemas.microsoft.com/office/powerpoint/2010/main" val="2479712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6" descr="QR KCO.png" title="QR code">
            <a:extLst>
              <a:ext uri="{FF2B5EF4-FFF2-40B4-BE49-F238E27FC236}">
                <a16:creationId xmlns:a16="http://schemas.microsoft.com/office/drawing/2014/main" id="{8E69569C-DF18-4B17-9495-5843FC87E837}"/>
              </a:ext>
            </a:extLst>
          </p:cNvPr>
          <p:cNvPicPr>
            <a:picLocks noChangeAspect="1"/>
          </p:cNvPicPr>
          <p:nvPr/>
        </p:nvPicPr>
        <p:blipFill>
          <a:blip r:embed="rId2"/>
          <a:stretch>
            <a:fillRect/>
          </a:stretch>
        </p:blipFill>
        <p:spPr>
          <a:xfrm>
            <a:off x="6464300" y="3594100"/>
            <a:ext cx="1930400" cy="1930400"/>
          </a:xfrm>
          <a:prstGeom prst="rect">
            <a:avLst/>
          </a:prstGeom>
        </p:spPr>
      </p:pic>
      <p:sp>
        <p:nvSpPr>
          <p:cNvPr id="3" name="Titel 2"/>
          <p:cNvSpPr>
            <a:spLocks noGrp="1"/>
          </p:cNvSpPr>
          <p:nvPr>
            <p:ph type="ctrTitle"/>
          </p:nvPr>
        </p:nvSpPr>
        <p:spPr>
          <a:xfrm>
            <a:off x="6366510" y="1557449"/>
            <a:ext cx="5353512" cy="1940661"/>
          </a:xfrm>
        </p:spPr>
        <p:txBody>
          <a:bodyPr>
            <a:normAutofit fontScale="90000"/>
          </a:bodyPr>
          <a:lstStyle/>
          <a:p>
            <a:r>
              <a:rPr lang="en-US" sz="2000" dirty="0"/>
              <a:t>Bezoek onze website op:</a:t>
            </a:r>
            <a:r>
              <a:rPr lang="nl-NL" sz="2000" dirty="0"/>
              <a:t> </a:t>
            </a:r>
            <a:r>
              <a:rPr lang="nl-NL" sz="2000" dirty="0">
                <a:solidFill>
                  <a:srgbClr val="FFFFFF"/>
                </a:solidFill>
                <a:ea typeface="Verdana"/>
              </a:rPr>
              <a:t/>
            </a:r>
            <a:br>
              <a:rPr lang="nl-NL" sz="2000" dirty="0">
                <a:solidFill>
                  <a:srgbClr val="FFFFFF"/>
                </a:solidFill>
                <a:ea typeface="Verdana"/>
              </a:rPr>
            </a:br>
            <a:r>
              <a:rPr lang="nl-NL" sz="2000" dirty="0">
                <a:solidFill>
                  <a:srgbClr val="F2F2F2"/>
                </a:solidFill>
                <a:ea typeface="Verdana"/>
              </a:rPr>
              <a:t>https://iplo.nl/thema/ruimtelijke-ontwikkelingen/instrumenten-grondbeleid/onteigening/kenniscentrum-onteigeningen/</a:t>
            </a:r>
            <a:br>
              <a:rPr lang="nl-NL" sz="2000" dirty="0">
                <a:solidFill>
                  <a:srgbClr val="F2F2F2"/>
                </a:solidFill>
                <a:ea typeface="Verdana"/>
              </a:rPr>
            </a:br>
            <a:r>
              <a:rPr lang="nl-NL" sz="2000" dirty="0">
                <a:solidFill>
                  <a:srgbClr val="F2F2F2"/>
                </a:solidFill>
              </a:rPr>
              <a:t/>
            </a:r>
            <a:br>
              <a:rPr lang="nl-NL" sz="2000" dirty="0">
                <a:solidFill>
                  <a:srgbClr val="F2F2F2"/>
                </a:solidFill>
              </a:rPr>
            </a:br>
            <a:r>
              <a:rPr lang="nl-NL" sz="1800" dirty="0"/>
              <a:t>of scan:</a:t>
            </a:r>
            <a:r>
              <a:rPr lang="nl-NL" sz="1800" dirty="0">
                <a:ea typeface="Verdana"/>
              </a:rPr>
              <a:t/>
            </a:r>
            <a:br>
              <a:rPr lang="nl-NL" sz="1800" dirty="0">
                <a:ea typeface="Verdana"/>
              </a:rPr>
            </a:br>
            <a:endParaRPr lang="nl-NL" sz="1800" dirty="0"/>
          </a:p>
        </p:txBody>
      </p:sp>
      <p:pic>
        <p:nvPicPr>
          <p:cNvPr id="2" name="Afbeelding 1" title="Logo"/>
          <p:cNvPicPr>
            <a:picLocks noChangeAspect="1"/>
          </p:cNvPicPr>
          <p:nvPr/>
        </p:nvPicPr>
        <p:blipFill>
          <a:blip r:embed="rId3"/>
          <a:stretch>
            <a:fillRect/>
          </a:stretch>
        </p:blipFill>
        <p:spPr>
          <a:xfrm>
            <a:off x="303802" y="0"/>
            <a:ext cx="3609975" cy="819150"/>
          </a:xfrm>
          <a:prstGeom prst="rect">
            <a:avLst/>
          </a:prstGeom>
        </p:spPr>
      </p:pic>
    </p:spTree>
    <p:extLst>
      <p:ext uri="{BB962C8B-B14F-4D97-AF65-F5344CB8AC3E}">
        <p14:creationId xmlns:p14="http://schemas.microsoft.com/office/powerpoint/2010/main" val="3696884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p:txBody>
          <a:bodyPr/>
          <a:lstStyle/>
          <a:p>
            <a:pPr marL="0" indent="0">
              <a:buNone/>
            </a:pPr>
            <a:r>
              <a:rPr lang="nl-NL" dirty="0">
                <a:hlinkClick r:id="rId2"/>
              </a:rPr>
              <a:t>Onbewaakte spoorwegovergang niet meer van deze tijd - RTV Noord (youtube.com)</a:t>
            </a:r>
            <a:endParaRPr lang="nl-NL" dirty="0"/>
          </a:p>
        </p:txBody>
      </p:sp>
      <p:sp>
        <p:nvSpPr>
          <p:cNvPr id="4" name="Titel 3"/>
          <p:cNvSpPr>
            <a:spLocks noGrp="1"/>
          </p:cNvSpPr>
          <p:nvPr>
            <p:ph type="ctrTitle"/>
          </p:nvPr>
        </p:nvSpPr>
        <p:spPr/>
        <p:txBody>
          <a:bodyPr/>
          <a:lstStyle/>
          <a:p>
            <a:r>
              <a:rPr lang="nl-NL" dirty="0"/>
              <a:t>Overwegen</a:t>
            </a:r>
          </a:p>
        </p:txBody>
      </p:sp>
      <p:pic>
        <p:nvPicPr>
          <p:cNvPr id="2" name="Afbeelding 1" title="Logo"/>
          <p:cNvPicPr>
            <a:picLocks noChangeAspect="1"/>
          </p:cNvPicPr>
          <p:nvPr/>
        </p:nvPicPr>
        <p:blipFill>
          <a:blip r:embed="rId3"/>
          <a:stretch>
            <a:fillRect/>
          </a:stretch>
        </p:blipFill>
        <p:spPr>
          <a:xfrm>
            <a:off x="282537" y="10633"/>
            <a:ext cx="3609975" cy="819150"/>
          </a:xfrm>
          <a:prstGeom prst="rect">
            <a:avLst/>
          </a:prstGeom>
        </p:spPr>
      </p:pic>
    </p:spTree>
    <p:extLst>
      <p:ext uri="{BB962C8B-B14F-4D97-AF65-F5344CB8AC3E}">
        <p14:creationId xmlns:p14="http://schemas.microsoft.com/office/powerpoint/2010/main" val="281208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a:xfrm>
            <a:off x="590551" y="489857"/>
            <a:ext cx="10954904" cy="89807"/>
          </a:xfrm>
        </p:spPr>
        <p:txBody>
          <a:bodyPr>
            <a:normAutofit fontScale="25000" lnSpcReduction="20000"/>
          </a:bodyPr>
          <a:lstStyle/>
          <a:p>
            <a:pPr marL="0" indent="0">
              <a:buNone/>
            </a:pPr>
            <a:endParaRPr lang="nl-NL" dirty="0"/>
          </a:p>
          <a:p>
            <a:pPr marL="0" indent="0">
              <a:buNone/>
            </a:pPr>
            <a:r>
              <a:rPr lang="nl-NL" dirty="0"/>
              <a:t>I</a:t>
            </a:r>
          </a:p>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r>
              <a:rPr lang="nl-NL" dirty="0"/>
              <a:t>- </a:t>
            </a:r>
            <a:r>
              <a:rPr lang="nl-NL" b="1" dirty="0"/>
              <a:t>Saneren overwegen onder de Omgevingswet</a:t>
            </a:r>
          </a:p>
        </p:txBody>
      </p:sp>
      <p:sp>
        <p:nvSpPr>
          <p:cNvPr id="4" name="Titel 3"/>
          <p:cNvSpPr>
            <a:spLocks noGrp="1"/>
          </p:cNvSpPr>
          <p:nvPr>
            <p:ph type="ctrTitle"/>
          </p:nvPr>
        </p:nvSpPr>
        <p:spPr/>
        <p:txBody>
          <a:bodyPr>
            <a:noAutofit/>
          </a:bodyPr>
          <a:lstStyle/>
          <a:p>
            <a:r>
              <a:rPr lang="nl-NL" sz="2000" dirty="0"/>
              <a:t>Indeling inleiding</a:t>
            </a:r>
            <a:br>
              <a:rPr lang="nl-NL" sz="2000" dirty="0"/>
            </a:br>
            <a:r>
              <a:rPr lang="nl-NL" sz="2000" dirty="0"/>
              <a:t/>
            </a:r>
            <a:br>
              <a:rPr lang="nl-NL" sz="2000" dirty="0"/>
            </a:br>
            <a:r>
              <a:rPr lang="nl-NL" sz="2000" b="0" dirty="0"/>
              <a:t>1) overwegen- overwegveiligheid</a:t>
            </a:r>
            <a:br>
              <a:rPr lang="nl-NL" sz="2000" b="0" dirty="0"/>
            </a:br>
            <a:r>
              <a:rPr lang="nl-NL" sz="2000" b="0" dirty="0"/>
              <a:t/>
            </a:r>
            <a:br>
              <a:rPr lang="nl-NL" sz="2000" b="0" dirty="0"/>
            </a:br>
            <a:r>
              <a:rPr lang="nl-NL" sz="2000" b="0" dirty="0"/>
              <a:t>2) (bestuurlijke) verantwoordelijkheid overwegen</a:t>
            </a:r>
            <a:br>
              <a:rPr lang="nl-NL" sz="2000" b="0" dirty="0"/>
            </a:br>
            <a:r>
              <a:rPr lang="nl-NL" sz="2000" b="0" dirty="0"/>
              <a:t/>
            </a:r>
            <a:br>
              <a:rPr lang="nl-NL" sz="2000" b="0" dirty="0"/>
            </a:br>
            <a:r>
              <a:rPr lang="nl-NL" sz="2000" b="0" dirty="0"/>
              <a:t>3) Uitvoering programma’s</a:t>
            </a:r>
            <a:br>
              <a:rPr lang="nl-NL" sz="2000" b="0" dirty="0"/>
            </a:br>
            <a:r>
              <a:rPr lang="nl-NL" sz="2000" b="0" dirty="0"/>
              <a:t/>
            </a:r>
            <a:br>
              <a:rPr lang="nl-NL" sz="2000" b="0" dirty="0"/>
            </a:br>
            <a:r>
              <a:rPr lang="nl-NL" sz="2000" b="0" dirty="0"/>
              <a:t>4) Wie is ProRail? </a:t>
            </a:r>
            <a:br>
              <a:rPr lang="nl-NL" sz="2000" b="0" dirty="0"/>
            </a:br>
            <a:r>
              <a:rPr lang="nl-NL" sz="2000" b="0" dirty="0"/>
              <a:t/>
            </a:r>
            <a:br>
              <a:rPr lang="nl-NL" sz="2000" b="0" dirty="0"/>
            </a:br>
            <a:r>
              <a:rPr lang="nl-NL" sz="2000" b="0" dirty="0"/>
              <a:t>5) Onteigenen voor opheffen/aanpassen overwegen: voor de Omgevingswet</a:t>
            </a:r>
            <a:br>
              <a:rPr lang="nl-NL" sz="2000" b="0" dirty="0"/>
            </a:br>
            <a:r>
              <a:rPr lang="nl-NL" sz="2000" b="0" dirty="0"/>
              <a:t/>
            </a:r>
            <a:br>
              <a:rPr lang="nl-NL" sz="2000" b="0" dirty="0"/>
            </a:br>
            <a:r>
              <a:rPr lang="nl-NL" sz="2000" b="0" dirty="0"/>
              <a:t>6) Onteigenen voor opheffen/aanpassen overwegen onder de Omgevingswet</a:t>
            </a:r>
          </a:p>
        </p:txBody>
      </p:sp>
      <p:pic>
        <p:nvPicPr>
          <p:cNvPr id="2" name="Afbeelding 1" title="Logo"/>
          <p:cNvPicPr>
            <a:picLocks noChangeAspect="1"/>
          </p:cNvPicPr>
          <p:nvPr/>
        </p:nvPicPr>
        <p:blipFill>
          <a:blip r:embed="rId2"/>
          <a:stretch>
            <a:fillRect/>
          </a:stretch>
        </p:blipFill>
        <p:spPr>
          <a:xfrm>
            <a:off x="282538" y="0"/>
            <a:ext cx="3609975" cy="819150"/>
          </a:xfrm>
          <a:prstGeom prst="rect">
            <a:avLst/>
          </a:prstGeom>
        </p:spPr>
      </p:pic>
    </p:spTree>
    <p:extLst>
      <p:ext uri="{BB962C8B-B14F-4D97-AF65-F5344CB8AC3E}">
        <p14:creationId xmlns:p14="http://schemas.microsoft.com/office/powerpoint/2010/main" val="4014320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a:xfrm>
            <a:off x="982437" y="2277836"/>
            <a:ext cx="10954904" cy="1690007"/>
          </a:xfrm>
        </p:spPr>
        <p:txBody>
          <a:bodyPr>
            <a:normAutofit/>
          </a:bodyPr>
          <a:lstStyle/>
          <a:p>
            <a:r>
              <a:rPr lang="nl-NL" dirty="0"/>
              <a:t>Overweg: gelijkvloerse kruising van weg en spoor</a:t>
            </a:r>
          </a:p>
          <a:p>
            <a:r>
              <a:rPr lang="nl-NL" dirty="0"/>
              <a:t>Beveiligde overwegen en onbeveiligde overwegen (AHOB en NABO)</a:t>
            </a:r>
          </a:p>
          <a:p>
            <a:r>
              <a:rPr lang="nl-NL" dirty="0"/>
              <a:t>Openbare overwegen en niet-openbare overwegen</a:t>
            </a:r>
          </a:p>
          <a:p>
            <a:r>
              <a:rPr lang="nl-NL" dirty="0"/>
              <a:t>Openbare overwegen: de weg over de overweg is openbaar in de zin van de Wegenwet</a:t>
            </a:r>
          </a:p>
          <a:p>
            <a:r>
              <a:rPr lang="nl-NL" dirty="0"/>
              <a:t>Niet-openbare overwegen: persoonlijk gebruiksrecht/ zakelijk recht van weggebruiker</a:t>
            </a:r>
          </a:p>
          <a:p>
            <a:endParaRPr lang="nl-NL" dirty="0"/>
          </a:p>
          <a:p>
            <a:endParaRPr lang="nl-NL" dirty="0"/>
          </a:p>
        </p:txBody>
      </p:sp>
      <p:sp>
        <p:nvSpPr>
          <p:cNvPr id="4" name="Titel 3"/>
          <p:cNvSpPr>
            <a:spLocks noGrp="1"/>
          </p:cNvSpPr>
          <p:nvPr>
            <p:ph type="ctrTitle"/>
          </p:nvPr>
        </p:nvSpPr>
        <p:spPr/>
        <p:txBody>
          <a:bodyPr/>
          <a:lstStyle/>
          <a:p>
            <a:r>
              <a:rPr lang="nl-NL" dirty="0"/>
              <a:t>1) Overwegen- overwegveiligheid</a:t>
            </a:r>
          </a:p>
        </p:txBody>
      </p:sp>
      <p:pic>
        <p:nvPicPr>
          <p:cNvPr id="2" name="Afbeelding 1" title="Logo"/>
          <p:cNvPicPr>
            <a:picLocks noChangeAspect="1"/>
          </p:cNvPicPr>
          <p:nvPr/>
        </p:nvPicPr>
        <p:blipFill>
          <a:blip r:embed="rId2"/>
          <a:stretch>
            <a:fillRect/>
          </a:stretch>
        </p:blipFill>
        <p:spPr>
          <a:xfrm>
            <a:off x="303803" y="0"/>
            <a:ext cx="3609975" cy="819150"/>
          </a:xfrm>
          <a:prstGeom prst="rect">
            <a:avLst/>
          </a:prstGeom>
        </p:spPr>
      </p:pic>
    </p:spTree>
    <p:extLst>
      <p:ext uri="{BB962C8B-B14F-4D97-AF65-F5344CB8AC3E}">
        <p14:creationId xmlns:p14="http://schemas.microsoft.com/office/powerpoint/2010/main" val="2778207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4C2F4162-99C2-FB5A-C899-BE05E9AFC410}"/>
              </a:ext>
            </a:extLst>
          </p:cNvPr>
          <p:cNvSpPr txBox="1"/>
          <p:nvPr/>
        </p:nvSpPr>
        <p:spPr>
          <a:xfrm rot="10800000" flipH="1" flipV="1">
            <a:off x="1002889" y="4027798"/>
            <a:ext cx="10954903" cy="2554545"/>
          </a:xfrm>
          <a:prstGeom prst="rect">
            <a:avLst/>
          </a:prstGeom>
          <a:noFill/>
        </p:spPr>
        <p:txBody>
          <a:bodyPr wrap="square">
            <a:spAutoFit/>
          </a:bodyPr>
          <a:lstStyle/>
          <a:p>
            <a:pPr algn="l"/>
            <a:r>
              <a:rPr lang="nl-NL" sz="2000" b="1" i="1" dirty="0">
                <a:solidFill>
                  <a:srgbClr val="000000"/>
                </a:solidFill>
                <a:effectLst/>
                <a:latin typeface="RO Sans"/>
              </a:rPr>
              <a:t>“Minder ernstige en dodelijke ongevallen op overwegen</a:t>
            </a:r>
          </a:p>
          <a:p>
            <a:pPr algn="l"/>
            <a:r>
              <a:rPr lang="nl-NL" sz="2000" b="1" i="1" dirty="0">
                <a:solidFill>
                  <a:srgbClr val="000000"/>
                </a:solidFill>
                <a:effectLst/>
                <a:latin typeface="RO Sans"/>
              </a:rPr>
              <a:t>Op overwegen vonden in 2022 8 ernstige ongevallen plaats (een ernstig spoorwegongeval veroorzaakt tenminste 1 dodelijk of zwaargewond slachtoffer, schade van € 150.000 of 6 uur stremming). Er vielen 2 dodelijke overwegslachtoffers. Dit aantal is in Nederland nog nooit zo laag geweest. </a:t>
            </a:r>
          </a:p>
          <a:p>
            <a:pPr algn="l"/>
            <a:endParaRPr lang="nl-NL" sz="2000" b="1" i="1" dirty="0">
              <a:solidFill>
                <a:srgbClr val="000000"/>
              </a:solidFill>
              <a:effectLst/>
              <a:latin typeface="RO Sans"/>
            </a:endParaRPr>
          </a:p>
          <a:p>
            <a:pPr algn="l"/>
            <a:r>
              <a:rPr lang="nl-NL" sz="2000" b="1" i="1" dirty="0">
                <a:solidFill>
                  <a:srgbClr val="000000"/>
                </a:solidFill>
                <a:effectLst/>
                <a:latin typeface="RO Sans"/>
              </a:rPr>
              <a:t>Er zijn in 2022 45 overwegen opgeheven. Er zijn 5 niet-actief beveiligde overwegen omgebouwd naar een beveiligde variant met spoorbomen. Het spoornetwerk bevat nog 2.252 overwegen, waarvan 570 onbeveiligd zijn.”</a:t>
            </a:r>
          </a:p>
        </p:txBody>
      </p:sp>
      <p:sp>
        <p:nvSpPr>
          <p:cNvPr id="5" name="Ondertitel 4"/>
          <p:cNvSpPr>
            <a:spLocks noGrp="1"/>
          </p:cNvSpPr>
          <p:nvPr>
            <p:ph type="subTitle" idx="1"/>
          </p:nvPr>
        </p:nvSpPr>
        <p:spPr/>
        <p:txBody>
          <a:bodyPr>
            <a:normAutofit fontScale="92500" lnSpcReduction="20000"/>
          </a:bodyPr>
          <a:lstStyle/>
          <a:p>
            <a:r>
              <a:rPr lang="nl-NL" dirty="0"/>
              <a:t>Beleidsuitgangspunt:  verminderen van het aantal dodelijke slachtoffers op overwegen. In 1985 waren dat er 48 (1985 is in het huidige overwegenbeleid het peiljaar) </a:t>
            </a:r>
          </a:p>
          <a:p>
            <a:r>
              <a:rPr lang="nl-NL" dirty="0"/>
              <a:t>Beleid ligt vast in zogenoemde kadernota’s, de laatste: Beleidsagenda Spoorwegveiligheid 2020-2025</a:t>
            </a:r>
          </a:p>
          <a:p>
            <a:r>
              <a:rPr lang="nl-NL" dirty="0" err="1"/>
              <a:t>Factsheet</a:t>
            </a:r>
            <a:r>
              <a:rPr lang="nl-NL" dirty="0"/>
              <a:t> ILT bij jaarbericht ILT over 2022: </a:t>
            </a:r>
          </a:p>
          <a:p>
            <a:pPr marL="0" indent="0">
              <a:buNone/>
            </a:pPr>
            <a:r>
              <a:rPr lang="nl-NL" dirty="0"/>
              <a:t>    </a:t>
            </a:r>
          </a:p>
        </p:txBody>
      </p:sp>
      <p:sp>
        <p:nvSpPr>
          <p:cNvPr id="4" name="Titel 3"/>
          <p:cNvSpPr>
            <a:spLocks noGrp="1"/>
          </p:cNvSpPr>
          <p:nvPr>
            <p:ph type="ctrTitle"/>
          </p:nvPr>
        </p:nvSpPr>
        <p:spPr>
          <a:xfrm>
            <a:off x="590550" y="1171764"/>
            <a:ext cx="10954905" cy="819150"/>
          </a:xfrm>
        </p:spPr>
        <p:txBody>
          <a:bodyPr/>
          <a:lstStyle/>
          <a:p>
            <a:r>
              <a:rPr lang="nl-NL" dirty="0"/>
              <a:t>1) Overwegveiligheid</a:t>
            </a:r>
          </a:p>
        </p:txBody>
      </p:sp>
      <p:pic>
        <p:nvPicPr>
          <p:cNvPr id="2" name="Afbeelding 1" title="Logo"/>
          <p:cNvPicPr>
            <a:picLocks noChangeAspect="1"/>
          </p:cNvPicPr>
          <p:nvPr/>
        </p:nvPicPr>
        <p:blipFill>
          <a:blip r:embed="rId2"/>
          <a:stretch>
            <a:fillRect/>
          </a:stretch>
        </p:blipFill>
        <p:spPr>
          <a:xfrm>
            <a:off x="303802" y="0"/>
            <a:ext cx="3609975" cy="819150"/>
          </a:xfrm>
          <a:prstGeom prst="rect">
            <a:avLst/>
          </a:prstGeom>
        </p:spPr>
      </p:pic>
    </p:spTree>
    <p:extLst>
      <p:ext uri="{BB962C8B-B14F-4D97-AF65-F5344CB8AC3E}">
        <p14:creationId xmlns:p14="http://schemas.microsoft.com/office/powerpoint/2010/main" val="199971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65194133-CD8A-A5DA-82C7-F4C627BCA275}"/>
              </a:ext>
            </a:extLst>
          </p:cNvPr>
          <p:cNvSpPr txBox="1"/>
          <p:nvPr/>
        </p:nvSpPr>
        <p:spPr>
          <a:xfrm>
            <a:off x="609600" y="2369573"/>
            <a:ext cx="10668000" cy="3139321"/>
          </a:xfrm>
          <a:prstGeom prst="rect">
            <a:avLst/>
          </a:prstGeom>
          <a:noFill/>
        </p:spPr>
        <p:txBody>
          <a:bodyPr wrap="square">
            <a:spAutoFit/>
          </a:bodyPr>
          <a:lstStyle/>
          <a:p>
            <a:r>
              <a:rPr lang="nl-NL" dirty="0">
                <a:solidFill>
                  <a:srgbClr val="275937"/>
                </a:solidFill>
              </a:rPr>
              <a:t>Uitgangspunten Overwegveiligheid (uit beleidsnota spoorwegveiligheid 2020-2025):</a:t>
            </a:r>
          </a:p>
          <a:p>
            <a:r>
              <a:rPr lang="nl-NL" dirty="0"/>
              <a:t> </a:t>
            </a:r>
          </a:p>
          <a:p>
            <a:r>
              <a:rPr lang="nl-NL" dirty="0"/>
              <a:t>“</a:t>
            </a:r>
            <a:r>
              <a:rPr lang="nl-NL" i="1" dirty="0"/>
              <a:t>Overwegen zijn een kwetsbare schakel voor weg- en treinverkeer en zijn van grote invloed op de veiligheid, betrouwbaarheid van de dienstregeling en de doorstroming van het wegverkeer. </a:t>
            </a:r>
          </a:p>
          <a:p>
            <a:r>
              <a:rPr lang="nl-NL" i="1" dirty="0"/>
              <a:t>De volgende uitgangspunten gelden als basis voor het overwegenbeleid: </a:t>
            </a:r>
          </a:p>
          <a:p>
            <a:endParaRPr lang="nl-NL" i="1" dirty="0"/>
          </a:p>
          <a:p>
            <a:r>
              <a:rPr lang="nl-NL" i="1" dirty="0"/>
              <a:t>• </a:t>
            </a:r>
            <a:r>
              <a:rPr lang="nl-NL" b="1" i="1" dirty="0"/>
              <a:t>Overwegveiligheid is de verantwoordelijkheid van spoor- en wegbeheerder samen</a:t>
            </a:r>
            <a:r>
              <a:rPr lang="nl-NL" i="1" dirty="0"/>
              <a:t>. Bij het beheersen van de risico’s op overwegen en het realiseren van een goede doorstroming is de samenwerking tussen beide partijen steeds belangrijker.”</a:t>
            </a:r>
          </a:p>
          <a:p>
            <a:endParaRPr lang="nl-NL" i="1" dirty="0"/>
          </a:p>
          <a:p>
            <a:r>
              <a:rPr lang="nl-NL" dirty="0"/>
              <a:t>NB: Uitgangspunt geldt zowel voor openbare als niet-openbare overwegen! </a:t>
            </a:r>
          </a:p>
        </p:txBody>
      </p:sp>
      <p:sp>
        <p:nvSpPr>
          <p:cNvPr id="4" name="Titel 3"/>
          <p:cNvSpPr>
            <a:spLocks noGrp="1"/>
          </p:cNvSpPr>
          <p:nvPr>
            <p:ph type="title"/>
          </p:nvPr>
        </p:nvSpPr>
        <p:spPr/>
        <p:txBody>
          <a:bodyPr>
            <a:normAutofit fontScale="90000"/>
          </a:bodyPr>
          <a:lstStyle/>
          <a:p>
            <a:r>
              <a:rPr lang="nl-NL" dirty="0"/>
              <a:t>2) (Bestuurlijke) verantwoordelijkheid veiligheid overwegen</a:t>
            </a:r>
          </a:p>
        </p:txBody>
      </p:sp>
      <p:pic>
        <p:nvPicPr>
          <p:cNvPr id="7" name="Afbeelding 6" title="Logo"/>
          <p:cNvPicPr>
            <a:picLocks noChangeAspect="1"/>
          </p:cNvPicPr>
          <p:nvPr/>
        </p:nvPicPr>
        <p:blipFill>
          <a:blip r:embed="rId2"/>
          <a:stretch>
            <a:fillRect/>
          </a:stretch>
        </p:blipFill>
        <p:spPr>
          <a:xfrm>
            <a:off x="288355" y="0"/>
            <a:ext cx="3609975" cy="819150"/>
          </a:xfrm>
          <a:prstGeom prst="rect">
            <a:avLst/>
          </a:prstGeom>
        </p:spPr>
      </p:pic>
    </p:spTree>
    <p:extLst>
      <p:ext uri="{BB962C8B-B14F-4D97-AF65-F5344CB8AC3E}">
        <p14:creationId xmlns:p14="http://schemas.microsoft.com/office/powerpoint/2010/main" val="256898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a:xfrm>
            <a:off x="590551" y="2113935"/>
            <a:ext cx="10954904" cy="1849809"/>
          </a:xfrm>
        </p:spPr>
        <p:txBody>
          <a:bodyPr>
            <a:noAutofit/>
          </a:bodyPr>
          <a:lstStyle/>
          <a:p>
            <a:pPr marL="0" indent="0">
              <a:buNone/>
            </a:pPr>
            <a:r>
              <a:rPr lang="nl-NL" sz="1700" dirty="0"/>
              <a:t>In het kader van overwegveiligheid zijn er twee door het ministerie van I en W gesubsidieerde programma’s:</a:t>
            </a:r>
          </a:p>
          <a:p>
            <a:pPr marL="0" indent="0">
              <a:buNone/>
            </a:pPr>
            <a:endParaRPr lang="nl-NL" sz="1700" dirty="0"/>
          </a:p>
          <a:p>
            <a:pPr marL="342900" indent="-342900">
              <a:buAutoNum type="arabicParenR"/>
            </a:pPr>
            <a:r>
              <a:rPr lang="nl-NL" sz="1700" dirty="0"/>
              <a:t>LVO ( Landelijk Verbeter Programma Overwegen) dat loopt van 2014 tot 2028, programma ziet op beveiligde overwegen en is niet specifiek gericht op het opheffen daarvan. Budget is 225 miljoen euro vanuit I en W en er is cofinanciering vanuit lagere overheden mogelijk indien ook deze baat hebben bij het treffen van maatregelen aan beveiligde overwegen. </a:t>
            </a:r>
          </a:p>
          <a:p>
            <a:pPr marL="342900" indent="-342900">
              <a:buAutoNum type="arabicParenR"/>
            </a:pPr>
            <a:endParaRPr lang="nl-NL" sz="1700" dirty="0"/>
          </a:p>
          <a:p>
            <a:pPr marL="342900" indent="-342900">
              <a:buAutoNum type="arabicParenR"/>
            </a:pPr>
            <a:r>
              <a:rPr lang="nl-NL" sz="1700" dirty="0"/>
              <a:t>NABO  (Niet Actief Beveiligde Overwegen)-programma loopt van 2018 tot 2027. </a:t>
            </a:r>
            <a:r>
              <a:rPr lang="nl-NL" sz="1700" b="0" i="0" dirty="0">
                <a:effectLst/>
                <a:latin typeface="Verdana" panose="020B0604030504040204" pitchFamily="34" charset="0"/>
                <a:ea typeface="Verdana" panose="020B0604030504040204" pitchFamily="34" charset="0"/>
              </a:rPr>
              <a:t>Het NABO-programma had als doelstelling in 2023 alle 180 openbare en openbaar toegankelijke NABO te hebben aangepakt. Dat streven was ambitieus, gelet op de complexe verhoudingen rondom overwegen. Het aanpakken van NABO is lastiger gebleken dan ProRail in eerste instantie inschatte, onder meer door verschillen van inzicht tussen ProRail en belanghebbenden. Inmiddels heeft ProRail 145 NABO binnen het programma aangepakt</a:t>
            </a:r>
            <a:r>
              <a:rPr lang="nl-NL" sz="1400" b="0" i="0" dirty="0">
                <a:effectLst/>
                <a:latin typeface="Frutiger"/>
              </a:rPr>
              <a:t>.</a:t>
            </a:r>
            <a:r>
              <a:rPr lang="nl-NL" sz="1400" dirty="0"/>
              <a:t> Budget (laatst bekende) is 64 miljoen Euro   </a:t>
            </a:r>
          </a:p>
        </p:txBody>
      </p:sp>
      <p:sp>
        <p:nvSpPr>
          <p:cNvPr id="4" name="Titel 3"/>
          <p:cNvSpPr>
            <a:spLocks noGrp="1"/>
          </p:cNvSpPr>
          <p:nvPr>
            <p:ph type="ctrTitle"/>
          </p:nvPr>
        </p:nvSpPr>
        <p:spPr>
          <a:xfrm>
            <a:off x="590550" y="1171764"/>
            <a:ext cx="10954905" cy="819150"/>
          </a:xfrm>
        </p:spPr>
        <p:txBody>
          <a:bodyPr/>
          <a:lstStyle/>
          <a:p>
            <a:r>
              <a:rPr lang="nl-NL" dirty="0"/>
              <a:t>3) Uitvoering programma’s</a:t>
            </a:r>
          </a:p>
        </p:txBody>
      </p:sp>
      <p:pic>
        <p:nvPicPr>
          <p:cNvPr id="3" name="Afbeelding 2" title="Logo"/>
          <p:cNvPicPr>
            <a:picLocks noChangeAspect="1"/>
          </p:cNvPicPr>
          <p:nvPr/>
        </p:nvPicPr>
        <p:blipFill>
          <a:blip r:embed="rId2"/>
          <a:stretch>
            <a:fillRect/>
          </a:stretch>
        </p:blipFill>
        <p:spPr>
          <a:xfrm>
            <a:off x="141706" y="0"/>
            <a:ext cx="3609975" cy="819150"/>
          </a:xfrm>
          <a:prstGeom prst="rect">
            <a:avLst/>
          </a:prstGeom>
        </p:spPr>
      </p:pic>
    </p:spTree>
    <p:extLst>
      <p:ext uri="{BB962C8B-B14F-4D97-AF65-F5344CB8AC3E}">
        <p14:creationId xmlns:p14="http://schemas.microsoft.com/office/powerpoint/2010/main" val="2485525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9B106D9A-3AD6-E1DD-5346-47BB68E8631B}"/>
              </a:ext>
            </a:extLst>
          </p:cNvPr>
          <p:cNvSpPr>
            <a:spLocks noGrp="1"/>
          </p:cNvSpPr>
          <p:nvPr>
            <p:ph type="subTitle" idx="1"/>
          </p:nvPr>
        </p:nvSpPr>
        <p:spPr>
          <a:xfrm>
            <a:off x="590551" y="1445342"/>
            <a:ext cx="11247488" cy="5643716"/>
          </a:xfrm>
        </p:spPr>
        <p:txBody>
          <a:bodyPr>
            <a:normAutofit lnSpcReduction="10000"/>
          </a:bodyPr>
          <a:lstStyle/>
          <a:p>
            <a:pPr marL="0" indent="0" algn="l" fontAlgn="base">
              <a:buNone/>
            </a:pPr>
            <a:r>
              <a:rPr lang="nl-NL" sz="3200" b="1" i="0" u="none" strike="noStrike" dirty="0">
                <a:solidFill>
                  <a:srgbClr val="000000"/>
                </a:solidFill>
                <a:effectLst/>
                <a:latin typeface="Signika"/>
                <a:hlinkClick r:id="rId2"/>
              </a:rPr>
              <a:t>Opheffen van </a:t>
            </a:r>
            <a:r>
              <a:rPr lang="nl-NL" sz="3200" b="1" i="0" u="none" strike="noStrike" dirty="0" err="1">
                <a:solidFill>
                  <a:srgbClr val="000000"/>
                </a:solidFill>
                <a:effectLst/>
                <a:latin typeface="Signika"/>
                <a:hlinkClick r:id="rId2"/>
              </a:rPr>
              <a:t>NABO’s</a:t>
            </a:r>
            <a:r>
              <a:rPr lang="nl-NL" sz="3200" b="1" i="0" u="none" strike="noStrike" dirty="0">
                <a:solidFill>
                  <a:srgbClr val="000000"/>
                </a:solidFill>
                <a:effectLst/>
                <a:latin typeface="Signika"/>
                <a:hlinkClick r:id="rId2"/>
              </a:rPr>
              <a:t>: vechten tegen de bierkaai</a:t>
            </a:r>
            <a:endParaRPr lang="nl-NL" sz="3200" b="1" i="0" dirty="0">
              <a:solidFill>
                <a:srgbClr val="000000"/>
              </a:solidFill>
              <a:effectLst/>
              <a:latin typeface="Signika"/>
            </a:endParaRPr>
          </a:p>
          <a:p>
            <a:pPr marL="0" marR="0" lvl="0" indent="0" algn="l" defTabSz="914400" rtl="0" eaLnBrk="0" fontAlgn="base" latinLnBrk="0" hangingPunct="0">
              <a:lnSpc>
                <a:spcPct val="100000"/>
              </a:lnSpc>
              <a:spcBef>
                <a:spcPct val="0"/>
              </a:spcBef>
              <a:spcAft>
                <a:spcPct val="0"/>
              </a:spcAft>
              <a:buClrTx/>
              <a:buSzTx/>
              <a:buFontTx/>
              <a:buNone/>
              <a:tabLst/>
            </a:pPr>
            <a:r>
              <a:rPr lang="nl-NL" b="1" i="0" cap="all" dirty="0">
                <a:effectLst/>
                <a:latin typeface="Helvetica" panose="020B0604020202020204" pitchFamily="34" charset="0"/>
              </a:rPr>
              <a:t>COMMENTAAR : </a:t>
            </a:r>
            <a:r>
              <a:rPr lang="nl-NL" b="0" i="0" dirty="0">
                <a:solidFill>
                  <a:srgbClr val="000000"/>
                </a:solidFill>
                <a:effectLst/>
                <a:latin typeface="Helvetica" panose="020B0604020202020204" pitchFamily="34" charset="0"/>
              </a:rPr>
              <a:t>In 2018 ging het NABO-programma van start. Daarin zouden op last van het ministerie van Infrastructuur en Waterstaat (</a:t>
            </a:r>
            <a:r>
              <a:rPr lang="nl-NL" b="0" i="0" dirty="0" err="1">
                <a:solidFill>
                  <a:srgbClr val="000000"/>
                </a:solidFill>
                <a:effectLst/>
                <a:latin typeface="Helvetica" panose="020B0604020202020204" pitchFamily="34" charset="0"/>
              </a:rPr>
              <a:t>IenW</a:t>
            </a:r>
            <a:r>
              <a:rPr lang="nl-NL" b="0" i="0" dirty="0">
                <a:solidFill>
                  <a:srgbClr val="000000"/>
                </a:solidFill>
                <a:effectLst/>
                <a:latin typeface="Helvetica" panose="020B0604020202020204" pitchFamily="34" charset="0"/>
              </a:rPr>
              <a:t>) 180 publiekelijk toegankelijke Niet Actief Beveiligde Overwegen (</a:t>
            </a:r>
            <a:r>
              <a:rPr lang="nl-NL" b="0" i="0" dirty="0" err="1">
                <a:solidFill>
                  <a:srgbClr val="000000"/>
                </a:solidFill>
                <a:effectLst/>
                <a:latin typeface="Helvetica" panose="020B0604020202020204" pitchFamily="34" charset="0"/>
              </a:rPr>
              <a:t>NABO’s</a:t>
            </a:r>
            <a:r>
              <a:rPr lang="nl-NL" b="0" i="0" dirty="0">
                <a:solidFill>
                  <a:srgbClr val="000000"/>
                </a:solidFill>
                <a:effectLst/>
                <a:latin typeface="Helvetica" panose="020B0604020202020204" pitchFamily="34" charset="0"/>
              </a:rPr>
              <a:t>) vóór eind 2023 worden opgeheven. </a:t>
            </a:r>
            <a:r>
              <a:rPr kumimoji="0" lang="nl-NL" altLang="nl-NL" sz="1800" b="1" i="0" u="none" strike="noStrike" cap="none" normalizeH="0" baseline="0" dirty="0">
                <a:ln>
                  <a:noFill/>
                </a:ln>
                <a:solidFill>
                  <a:srgbClr val="000000"/>
                </a:solidFill>
                <a:effectLst/>
                <a:latin typeface="inherit"/>
              </a:rPr>
              <a:t>ProRail gaf eind vorig jaar al aan niet te verwachten dat die doelstelling gehaald zal worden. Het probleem: procedures, procedures, procedures.</a:t>
            </a:r>
            <a:endParaRPr kumimoji="0" lang="nl-NL" altLang="nl-NL" sz="1800" b="0" i="0" u="none" strike="noStrike" cap="none" normalizeH="0" baseline="0" dirty="0">
              <a:ln>
                <a:noFill/>
              </a:ln>
              <a:solidFill>
                <a:srgbClr val="000000"/>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rgbClr val="000000"/>
                </a:solidFill>
                <a:effectLst/>
                <a:latin typeface="Helvetica" panose="020B0604020202020204" pitchFamily="34" charset="0"/>
              </a:rPr>
              <a:t>Nederland kende bij de start van het programma 277 </a:t>
            </a:r>
            <a:r>
              <a:rPr kumimoji="0" lang="nl-NL" altLang="nl-NL" sz="1800" b="0" i="0" u="none" strike="noStrike" cap="none" normalizeH="0" baseline="0" dirty="0" err="1">
                <a:ln>
                  <a:noFill/>
                </a:ln>
                <a:solidFill>
                  <a:srgbClr val="000000"/>
                </a:solidFill>
                <a:effectLst/>
                <a:latin typeface="Helvetica" panose="020B0604020202020204" pitchFamily="34" charset="0"/>
              </a:rPr>
              <a:t>NABO’s</a:t>
            </a:r>
            <a:r>
              <a:rPr kumimoji="0" lang="nl-NL" altLang="nl-NL" sz="1800" b="0" i="0" u="none" strike="noStrike" cap="none" normalizeH="0" baseline="0" dirty="0">
                <a:ln>
                  <a:noFill/>
                </a:ln>
                <a:solidFill>
                  <a:srgbClr val="000000"/>
                </a:solidFill>
                <a:effectLst/>
                <a:latin typeface="Helvetica" panose="020B0604020202020204" pitchFamily="34" charset="0"/>
              </a:rPr>
              <a:t>. Deze niet actief beveiligde overwegen worden alleen aangegeven met een andreaskruis en schrikhekken. Er zijn geen knipperlicht- en geluidsinstallaties en al helemaal geen spoorbomen. Mensen moeten dus zelf opletten en kijken of er een trein aankomt, vooraleer ze het spoor oversteken.</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rgbClr val="000000"/>
                </a:solidFill>
                <a:effectLst/>
                <a:latin typeface="Helvetica" panose="020B0604020202020204" pitchFamily="34" charset="0"/>
              </a:rPr>
              <a:t>Van de 180 </a:t>
            </a:r>
            <a:r>
              <a:rPr kumimoji="0" lang="nl-NL" altLang="nl-NL" sz="1800" b="0" i="0" u="none" strike="noStrike" cap="none" normalizeH="0" baseline="0" dirty="0" err="1">
                <a:ln>
                  <a:noFill/>
                </a:ln>
                <a:solidFill>
                  <a:srgbClr val="000000"/>
                </a:solidFill>
                <a:effectLst/>
                <a:latin typeface="Helvetica" panose="020B0604020202020204" pitchFamily="34" charset="0"/>
              </a:rPr>
              <a:t>NABO’s</a:t>
            </a:r>
            <a:r>
              <a:rPr kumimoji="0" lang="nl-NL" altLang="nl-NL" sz="1800" b="0" i="0" u="none" strike="noStrike" cap="none" normalizeH="0" baseline="0" dirty="0">
                <a:ln>
                  <a:noFill/>
                </a:ln>
                <a:solidFill>
                  <a:srgbClr val="000000"/>
                </a:solidFill>
                <a:effectLst/>
                <a:latin typeface="Helvetica" panose="020B0604020202020204" pitchFamily="34" charset="0"/>
              </a:rPr>
              <a:t> die in het programma-voor-opheffing waren opgenomen zijn er sinds 2018 al 107 aangepakt. ProRail wist afgelopen jaar 15 </a:t>
            </a:r>
            <a:r>
              <a:rPr kumimoji="0" lang="nl-NL" altLang="nl-NL" sz="1800" b="0" i="0" u="none" strike="noStrike" cap="none" normalizeH="0" baseline="0" dirty="0" err="1">
                <a:ln>
                  <a:noFill/>
                </a:ln>
                <a:solidFill>
                  <a:srgbClr val="000000"/>
                </a:solidFill>
                <a:effectLst/>
                <a:latin typeface="Helvetica" panose="020B0604020202020204" pitchFamily="34" charset="0"/>
              </a:rPr>
              <a:t>NABO’s</a:t>
            </a:r>
            <a:r>
              <a:rPr kumimoji="0" lang="nl-NL" altLang="nl-NL" sz="1800" b="0" i="0" u="none" strike="noStrike" cap="none" normalizeH="0" baseline="0" dirty="0">
                <a:ln>
                  <a:noFill/>
                </a:ln>
                <a:solidFill>
                  <a:srgbClr val="000000"/>
                </a:solidFill>
                <a:effectLst/>
                <a:latin typeface="Helvetica" panose="020B0604020202020204" pitchFamily="34" charset="0"/>
              </a:rPr>
              <a:t> te sluiten en verwacht er dit jaar nog eens 32 actief onder handen te kunnen nemen. Maar aan het totaal aantal van 180 komt ProRail dit jaar dus niet. Staatssecretaris Vivianne Heijnen van </a:t>
            </a:r>
            <a:r>
              <a:rPr kumimoji="0" lang="nl-NL" altLang="nl-NL" sz="1800" b="0" i="0" u="none" strike="noStrike" cap="none" normalizeH="0" baseline="0" dirty="0" err="1">
                <a:ln>
                  <a:noFill/>
                </a:ln>
                <a:solidFill>
                  <a:srgbClr val="000000"/>
                </a:solidFill>
                <a:effectLst/>
                <a:latin typeface="Helvetica" panose="020B0604020202020204" pitchFamily="34" charset="0"/>
              </a:rPr>
              <a:t>IenW</a:t>
            </a:r>
            <a:r>
              <a:rPr kumimoji="0" lang="nl-NL" altLang="nl-NL" sz="1800" b="0" i="0" u="none" strike="noStrike" cap="none" normalizeH="0" baseline="0" dirty="0">
                <a:ln>
                  <a:noFill/>
                </a:ln>
                <a:solidFill>
                  <a:srgbClr val="000000"/>
                </a:solidFill>
                <a:effectLst/>
                <a:latin typeface="Helvetica" panose="020B0604020202020204" pitchFamily="34" charset="0"/>
              </a:rPr>
              <a:t> werd tijdens de laatste commissievergadering van 2022 door diverse partijen nog even fijntjes aan de opdracht van ProRail herinnerd. “Ik ben net als alle leden van de commissie enorm teleurgesteld dat ProRail er niet verwacht in te slagen om alle </a:t>
            </a:r>
            <a:r>
              <a:rPr kumimoji="0" lang="nl-NL" altLang="nl-NL" sz="1800" b="0" i="0" u="none" strike="noStrike" cap="none" normalizeH="0" baseline="0" dirty="0" err="1">
                <a:ln>
                  <a:noFill/>
                </a:ln>
                <a:solidFill>
                  <a:srgbClr val="000000"/>
                </a:solidFill>
                <a:effectLst/>
                <a:latin typeface="Helvetica" panose="020B0604020202020204" pitchFamily="34" charset="0"/>
              </a:rPr>
              <a:t>NABO’s</a:t>
            </a:r>
            <a:r>
              <a:rPr kumimoji="0" lang="nl-NL" altLang="nl-NL" sz="1800" b="0" i="0" u="none" strike="noStrike" cap="none" normalizeH="0" baseline="0" dirty="0">
                <a:ln>
                  <a:noFill/>
                </a:ln>
                <a:solidFill>
                  <a:srgbClr val="000000"/>
                </a:solidFill>
                <a:effectLst/>
                <a:latin typeface="Helvetica" panose="020B0604020202020204" pitchFamily="34" charset="0"/>
              </a:rPr>
              <a:t> vóór 2023 te sluiten”, zo antwoordde staatssecretaris op de kritiek van de commissieleden. Tegelijkertijd nam Heijnen het op voor ProRail. “Dat het niet gaat lukken ligt evenwel niet aan ProRail. Als het namelijk aan ProRail ligt, waren alle </a:t>
            </a:r>
            <a:r>
              <a:rPr kumimoji="0" lang="nl-NL" altLang="nl-NL" sz="1800" b="0" i="0" u="none" strike="noStrike" cap="none" normalizeH="0" baseline="0" dirty="0" err="1">
                <a:ln>
                  <a:noFill/>
                </a:ln>
                <a:solidFill>
                  <a:srgbClr val="000000"/>
                </a:solidFill>
                <a:effectLst/>
                <a:latin typeface="Helvetica" panose="020B0604020202020204" pitchFamily="34" charset="0"/>
              </a:rPr>
              <a:t>NABO’s</a:t>
            </a:r>
            <a:r>
              <a:rPr kumimoji="0" lang="nl-NL" altLang="nl-NL" sz="1800" b="0" i="0" u="none" strike="noStrike" cap="none" normalizeH="0" baseline="0" dirty="0">
                <a:ln>
                  <a:noFill/>
                </a:ln>
                <a:solidFill>
                  <a:srgbClr val="000000"/>
                </a:solidFill>
                <a:effectLst/>
                <a:latin typeface="Helvetica" panose="020B0604020202020204" pitchFamily="34" charset="0"/>
              </a:rPr>
              <a:t> allang gesloten.”</a:t>
            </a: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rgbClr val="000000"/>
                </a:solidFill>
                <a:effectLst/>
                <a:latin typeface="Helvetica" panose="020B0604020202020204" pitchFamily="34" charset="0"/>
              </a:rPr>
              <a:t>Het grote probleem is dat een overweg niet eenzijdig gesloten kan worden. Met andere woorden: ProRail gaat daar niet alléén over</a:t>
            </a:r>
            <a:r>
              <a:rPr kumimoji="0" lang="nl-NL" altLang="nl-NL" sz="1800" b="0" i="0" u="none" strike="noStrike" cap="none" normalizeH="0" baseline="0" dirty="0" smtClean="0">
                <a:ln>
                  <a:noFill/>
                </a:ln>
                <a:solidFill>
                  <a:srgbClr val="000000"/>
                </a:solidFill>
                <a:effectLst/>
                <a:latin typeface="Helvetica" panose="020B0604020202020204" pitchFamily="34" charset="0"/>
              </a:rPr>
              <a:t>.</a:t>
            </a:r>
            <a:endParaRPr lang="nl-NL" dirty="0"/>
          </a:p>
        </p:txBody>
      </p:sp>
      <p:sp>
        <p:nvSpPr>
          <p:cNvPr id="2" name="Titel 1">
            <a:extLst>
              <a:ext uri="{FF2B5EF4-FFF2-40B4-BE49-F238E27FC236}">
                <a16:creationId xmlns:a16="http://schemas.microsoft.com/office/drawing/2014/main" id="{EFC64901-4211-4893-5641-D86954667473}"/>
              </a:ext>
            </a:extLst>
          </p:cNvPr>
          <p:cNvSpPr>
            <a:spLocks noGrp="1"/>
          </p:cNvSpPr>
          <p:nvPr>
            <p:ph type="ctrTitle"/>
          </p:nvPr>
        </p:nvSpPr>
        <p:spPr>
          <a:xfrm>
            <a:off x="590550" y="875071"/>
            <a:ext cx="10954905" cy="1531927"/>
          </a:xfrm>
        </p:spPr>
        <p:txBody>
          <a:bodyPr/>
          <a:lstStyle/>
          <a:p>
            <a:r>
              <a:rPr lang="nl-NL" dirty="0" err="1"/>
              <a:t>SpoorPro</a:t>
            </a:r>
            <a:r>
              <a:rPr lang="nl-NL" dirty="0"/>
              <a:t>: 5-1-2023</a:t>
            </a:r>
          </a:p>
        </p:txBody>
      </p:sp>
      <p:pic>
        <p:nvPicPr>
          <p:cNvPr id="4" name="Afbeelding 3" title="Logo"/>
          <p:cNvPicPr>
            <a:picLocks noChangeAspect="1"/>
          </p:cNvPicPr>
          <p:nvPr/>
        </p:nvPicPr>
        <p:blipFill>
          <a:blip r:embed="rId3"/>
          <a:stretch>
            <a:fillRect/>
          </a:stretch>
        </p:blipFill>
        <p:spPr>
          <a:xfrm>
            <a:off x="297966" y="0"/>
            <a:ext cx="3609975" cy="819150"/>
          </a:xfrm>
          <a:prstGeom prst="rect">
            <a:avLst/>
          </a:prstGeom>
        </p:spPr>
      </p:pic>
    </p:spTree>
    <p:extLst>
      <p:ext uri="{BB962C8B-B14F-4D97-AF65-F5344CB8AC3E}">
        <p14:creationId xmlns:p14="http://schemas.microsoft.com/office/powerpoint/2010/main" val="20683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46C4B57F-E9C3-7083-A71B-251A2A7A448B}"/>
              </a:ext>
            </a:extLst>
          </p:cNvPr>
          <p:cNvSpPr>
            <a:spLocks noGrp="1"/>
          </p:cNvSpPr>
          <p:nvPr>
            <p:ph type="subTitle" idx="1"/>
          </p:nvPr>
        </p:nvSpPr>
        <p:spPr>
          <a:xfrm>
            <a:off x="590551" y="2413591"/>
            <a:ext cx="10954904" cy="3692241"/>
          </a:xfrm>
        </p:spPr>
        <p:txBody>
          <a:bodyPr>
            <a:normAutofit/>
          </a:bodyPr>
          <a:lstStyle/>
          <a:p>
            <a:r>
              <a:rPr lang="nl-NL" dirty="0"/>
              <a:t>ProRail: houder van de concessie als bedoeld in artikel 16 Spoorwegwet.</a:t>
            </a:r>
          </a:p>
          <a:p>
            <a:r>
              <a:rPr lang="nl-NL" dirty="0"/>
              <a:t>Beheerconcessie: concessie (exclusief recht) voor beheer van hoofdspoorweginfrastructuur.</a:t>
            </a:r>
          </a:p>
          <a:p>
            <a:r>
              <a:rPr lang="nl-NL" dirty="0"/>
              <a:t>Hoofdspoorweginfrastructuur: door de minister als zodanig aangewezen hoofdspoorwegen.</a:t>
            </a:r>
          </a:p>
          <a:p>
            <a:r>
              <a:rPr lang="nl-NL" dirty="0"/>
              <a:t>Hoofdspoorwegen: spoorwegen van internationaal, nationaal en regionaal belang waarvan de Staat rechthebbende is.</a:t>
            </a:r>
          </a:p>
          <a:p>
            <a:r>
              <a:rPr lang="nl-NL" dirty="0"/>
              <a:t>Financiering ProRail (2023):  1078 miljoen (mobiliteitsfonds, beheer en onderhoud), 372 miljoen (vervoerders) en 1300 miljoen investeringen (Rijk en lagere overheden)</a:t>
            </a:r>
          </a:p>
          <a:p>
            <a:r>
              <a:rPr lang="nl-NL" dirty="0"/>
              <a:t>ProRail B.V., Staat (minister van I en W via RIT B.V.) 100 % aandeelhouder.</a:t>
            </a:r>
          </a:p>
          <a:p>
            <a:r>
              <a:rPr lang="nl-NL" dirty="0"/>
              <a:t>ProRail B.V. is een zogenaamde beleidsdeelneming.</a:t>
            </a:r>
          </a:p>
          <a:p>
            <a:r>
              <a:rPr lang="nl-NL" dirty="0"/>
              <a:t>ProRail is </a:t>
            </a:r>
            <a:r>
              <a:rPr lang="nl-NL" b="1" dirty="0"/>
              <a:t>geen</a:t>
            </a:r>
            <a:r>
              <a:rPr lang="nl-NL" dirty="0"/>
              <a:t> overheid, ProRail heeft </a:t>
            </a:r>
            <a:r>
              <a:rPr lang="nl-NL" b="1" dirty="0"/>
              <a:t>geen</a:t>
            </a:r>
            <a:r>
              <a:rPr lang="nl-NL" dirty="0"/>
              <a:t> openbaar gezag. </a:t>
            </a:r>
          </a:p>
        </p:txBody>
      </p:sp>
      <p:sp>
        <p:nvSpPr>
          <p:cNvPr id="2" name="Titel 1">
            <a:extLst>
              <a:ext uri="{FF2B5EF4-FFF2-40B4-BE49-F238E27FC236}">
                <a16:creationId xmlns:a16="http://schemas.microsoft.com/office/drawing/2014/main" id="{94665245-84A6-77C0-20C4-9754776D6E13}"/>
              </a:ext>
            </a:extLst>
          </p:cNvPr>
          <p:cNvSpPr>
            <a:spLocks noGrp="1"/>
          </p:cNvSpPr>
          <p:nvPr>
            <p:ph type="ctrTitle"/>
          </p:nvPr>
        </p:nvSpPr>
        <p:spPr/>
        <p:txBody>
          <a:bodyPr/>
          <a:lstStyle/>
          <a:p>
            <a:r>
              <a:rPr lang="nl-NL" dirty="0"/>
              <a:t>4) Wie is ProRail? </a:t>
            </a:r>
          </a:p>
        </p:txBody>
      </p:sp>
      <p:pic>
        <p:nvPicPr>
          <p:cNvPr id="4" name="Afbeelding 3" title="Logo"/>
          <p:cNvPicPr>
            <a:picLocks noChangeAspect="1"/>
          </p:cNvPicPr>
          <p:nvPr/>
        </p:nvPicPr>
        <p:blipFill>
          <a:blip r:embed="rId2"/>
          <a:stretch>
            <a:fillRect/>
          </a:stretch>
        </p:blipFill>
        <p:spPr>
          <a:xfrm>
            <a:off x="382274" y="0"/>
            <a:ext cx="3609975" cy="819150"/>
          </a:xfrm>
          <a:prstGeom prst="rect">
            <a:avLst/>
          </a:prstGeom>
        </p:spPr>
      </p:pic>
    </p:spTree>
    <p:extLst>
      <p:ext uri="{BB962C8B-B14F-4D97-AF65-F5344CB8AC3E}">
        <p14:creationId xmlns:p14="http://schemas.microsoft.com/office/powerpoint/2010/main" val="3010233585"/>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e1" id="{5A996074-B84D-6F42-8143-CCA715446DCD}" vid="{F9227270-10CD-5D40-98F1-7AA12FF94A75}"/>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40FDE6A2915C4FAE2739C9B9A01317" ma:contentTypeVersion="2" ma:contentTypeDescription="Een nieuw document maken." ma:contentTypeScope="" ma:versionID="f7f668b99d5850c1980c4de6d6756970">
  <xsd:schema xmlns:xsd="http://www.w3.org/2001/XMLSchema" xmlns:xs="http://www.w3.org/2001/XMLSchema" xmlns:p="http://schemas.microsoft.com/office/2006/metadata/properties" xmlns:ns2="4808edb1-8341-4931-ac2a-aba29b3ec7d9" targetNamespace="http://schemas.microsoft.com/office/2006/metadata/properties" ma:root="true" ma:fieldsID="d51c15a1a3cc1d3a40079ea01aa8aa6e" ns2:_="">
    <xsd:import namespace="4808edb1-8341-4931-ac2a-aba29b3ec7d9"/>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08edb1-8341-4931-ac2a-aba29b3ec7d9"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2CD6D4-DFD1-4A62-B02D-2E6A238E0C47}">
  <ds:schemaRefs>
    <ds:schemaRef ds:uri="http://schemas.microsoft.com/sharepoint/v3/contenttype/forms"/>
  </ds:schemaRefs>
</ds:datastoreItem>
</file>

<file path=customXml/itemProps2.xml><?xml version="1.0" encoding="utf-8"?>
<ds:datastoreItem xmlns:ds="http://schemas.openxmlformats.org/officeDocument/2006/customXml" ds:itemID="{CE04DEEA-80AB-4874-817C-275ABBAEA232}">
  <ds:schemaRefs>
    <ds:schemaRef ds:uri="http://purl.org/dc/terms/"/>
    <ds:schemaRef ds:uri="http://schemas.openxmlformats.org/package/2006/metadata/core-properties"/>
    <ds:schemaRef ds:uri="http://schemas.microsoft.com/office/2006/documentManagement/types"/>
    <ds:schemaRef ds:uri="4808edb1-8341-4931-ac2a-aba29b3ec7d9"/>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7945EA5-4293-4FB2-8B99-8ADEA5A3C9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08edb1-8341-4931-ac2a-aba29b3ec7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190470-01 IPLO presentatie-aangepast-klein.DEF</Template>
  <TotalTime>610</TotalTime>
  <Words>1476</Words>
  <Application>Microsoft Office PowerPoint</Application>
  <PresentationFormat>Breedbeeld</PresentationFormat>
  <Paragraphs>94</Paragraphs>
  <Slides>15</Slides>
  <Notes>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15</vt:i4>
      </vt:variant>
    </vt:vector>
  </HeadingPairs>
  <TitlesOfParts>
    <vt:vector size="25" baseType="lpstr">
      <vt:lpstr>arial</vt:lpstr>
      <vt:lpstr>arial</vt:lpstr>
      <vt:lpstr>Calibri</vt:lpstr>
      <vt:lpstr>Frutiger</vt:lpstr>
      <vt:lpstr>Helvetica</vt:lpstr>
      <vt:lpstr>inherit</vt:lpstr>
      <vt:lpstr>RO Sans</vt:lpstr>
      <vt:lpstr>Signika</vt:lpstr>
      <vt:lpstr>Verdana</vt:lpstr>
      <vt:lpstr>Aangepast ontwerp</vt:lpstr>
      <vt:lpstr>Overwegen, onteigenen en de Omgevingswet   14-5-2024 Leendert Makkinga CLO ProRail</vt:lpstr>
      <vt:lpstr>Overwegen</vt:lpstr>
      <vt:lpstr>Indeling inleiding  1) overwegen- overwegveiligheid  2) (bestuurlijke) verantwoordelijkheid overwegen  3) Uitvoering programma’s  4) Wie is ProRail?   5) Onteigenen voor opheffen/aanpassen overwegen: voor de Omgevingswet  6) Onteigenen voor opheffen/aanpassen overwegen onder de Omgevingswet</vt:lpstr>
      <vt:lpstr>1) Overwegen- overwegveiligheid</vt:lpstr>
      <vt:lpstr>1) Overwegveiligheid</vt:lpstr>
      <vt:lpstr>2) (Bestuurlijke) verantwoordelijkheid veiligheid overwegen</vt:lpstr>
      <vt:lpstr>3) Uitvoering programma’s</vt:lpstr>
      <vt:lpstr>SpoorPro: 5-1-2023</vt:lpstr>
      <vt:lpstr>4) Wie is ProRail? </vt:lpstr>
      <vt:lpstr>5) Onteigenen voor de Omgevingswet</vt:lpstr>
      <vt:lpstr>5) Onteigenen voor de Omgevingswet (1)</vt:lpstr>
      <vt:lpstr>5) Onteigenen voor de Omgevingswet (2)</vt:lpstr>
      <vt:lpstr>5) Onteigenen voor de Omgevingswet (3)</vt:lpstr>
      <vt:lpstr>6) Onteigenen voor sanering NABO anno nu </vt:lpstr>
      <vt:lpstr>Bezoek onze website op:  https://iplo.nl/thema/ruimtelijke-ontwikkelingen/instrumenten-grondbeleid/onteigening/kenniscentrum-onteigeningen/  of scan: </vt:lpstr>
    </vt:vector>
  </TitlesOfParts>
  <Company>Rijkswaterstaat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Namara, Nuance (WVL)</dc:creator>
  <cp:lastModifiedBy>Steenvoorden, Arjan (CD)</cp:lastModifiedBy>
  <cp:revision>28</cp:revision>
  <dcterms:created xsi:type="dcterms:W3CDTF">2023-08-22T12:47:17Z</dcterms:created>
  <dcterms:modified xsi:type="dcterms:W3CDTF">2024-05-23T09:49:48Z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4e57bac-d225-40fb-8a9e-62b5be587a96_Enabled">
    <vt:lpwstr>true</vt:lpwstr>
  </property>
  <property fmtid="{D5CDD505-2E9C-101B-9397-08002B2CF9AE}" pid="3" name="MSIP_Label_24e57bac-d225-40fb-8a9e-62b5be587a96_SetDate">
    <vt:lpwstr>2024-05-07T17:55:53Z</vt:lpwstr>
  </property>
  <property fmtid="{D5CDD505-2E9C-101B-9397-08002B2CF9AE}" pid="4" name="MSIP_Label_24e57bac-d225-40fb-8a9e-62b5be587a96_Method">
    <vt:lpwstr>Standard</vt:lpwstr>
  </property>
  <property fmtid="{D5CDD505-2E9C-101B-9397-08002B2CF9AE}" pid="5" name="MSIP_Label_24e57bac-d225-40fb-8a9e-62b5be587a96_Name">
    <vt:lpwstr>Internal</vt:lpwstr>
  </property>
  <property fmtid="{D5CDD505-2E9C-101B-9397-08002B2CF9AE}" pid="6" name="MSIP_Label_24e57bac-d225-40fb-8a9e-62b5be587a96_SiteId">
    <vt:lpwstr>a398fcff-8d2b-4930-a7f7-e1c99a108d77</vt:lpwstr>
  </property>
  <property fmtid="{D5CDD505-2E9C-101B-9397-08002B2CF9AE}" pid="7" name="MSIP_Label_24e57bac-d225-40fb-8a9e-62b5be587a96_ActionId">
    <vt:lpwstr>a0c82405-592d-40e9-a5ab-3d788b62cc36</vt:lpwstr>
  </property>
  <property fmtid="{D5CDD505-2E9C-101B-9397-08002B2CF9AE}" pid="8" name="MSIP_Label_24e57bac-d225-40fb-8a9e-62b5be587a96_ContentBits">
    <vt:lpwstr>0</vt:lpwstr>
  </property>
  <property fmtid="{D5CDD505-2E9C-101B-9397-08002B2CF9AE}" pid="9" name="ContentTypeId">
    <vt:lpwstr>0x010100EF40FDE6A2915C4FAE2739C9B9A01317</vt:lpwstr>
  </property>
</Properties>
</file>