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45"/>
  </p:notesMasterIdLst>
  <p:handoutMasterIdLst>
    <p:handoutMasterId r:id="rId46"/>
  </p:handoutMasterIdLst>
  <p:sldIdLst>
    <p:sldId id="291" r:id="rId2"/>
    <p:sldId id="298" r:id="rId3"/>
    <p:sldId id="299" r:id="rId4"/>
    <p:sldId id="300" r:id="rId5"/>
    <p:sldId id="301" r:id="rId6"/>
    <p:sldId id="302" r:id="rId7"/>
    <p:sldId id="303" r:id="rId8"/>
    <p:sldId id="304" r:id="rId9"/>
    <p:sldId id="305" r:id="rId10"/>
    <p:sldId id="306" r:id="rId11"/>
    <p:sldId id="346" r:id="rId12"/>
    <p:sldId id="307" r:id="rId13"/>
    <p:sldId id="308" r:id="rId14"/>
    <p:sldId id="309" r:id="rId15"/>
    <p:sldId id="310" r:id="rId16"/>
    <p:sldId id="311" r:id="rId17"/>
    <p:sldId id="312" r:id="rId18"/>
    <p:sldId id="313" r:id="rId19"/>
    <p:sldId id="314" r:id="rId20"/>
    <p:sldId id="315" r:id="rId21"/>
    <p:sldId id="316" r:id="rId22"/>
    <p:sldId id="347" r:id="rId23"/>
    <p:sldId id="317" r:id="rId24"/>
    <p:sldId id="318" r:id="rId25"/>
    <p:sldId id="348" r:id="rId26"/>
    <p:sldId id="319" r:id="rId27"/>
    <p:sldId id="320" r:id="rId28"/>
    <p:sldId id="321" r:id="rId29"/>
    <p:sldId id="322" r:id="rId30"/>
    <p:sldId id="349" r:id="rId31"/>
    <p:sldId id="329" r:id="rId32"/>
    <p:sldId id="331" r:id="rId33"/>
    <p:sldId id="332" r:id="rId34"/>
    <p:sldId id="333" r:id="rId35"/>
    <p:sldId id="334" r:id="rId36"/>
    <p:sldId id="335" r:id="rId37"/>
    <p:sldId id="336" r:id="rId38"/>
    <p:sldId id="337" r:id="rId39"/>
    <p:sldId id="338" r:id="rId40"/>
    <p:sldId id="339" r:id="rId41"/>
    <p:sldId id="340" r:id="rId42"/>
    <p:sldId id="330" r:id="rId43"/>
    <p:sldId id="297" r:id="rId44"/>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da van Dijk | MvR Consulting" initials="YvD|MC" lastIdx="1" clrIdx="0">
    <p:extLst>
      <p:ext uri="{19B8F6BF-5375-455C-9EA6-DF929625EA0E}">
        <p15:presenceInfo xmlns:p15="http://schemas.microsoft.com/office/powerpoint/2012/main" userId="S-1-5-21-677593286-4287717489-949167735-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2B5781"/>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81979" autoAdjust="0"/>
  </p:normalViewPr>
  <p:slideViewPr>
    <p:cSldViewPr snapToGrid="0" snapToObjects="1" showGuides="1">
      <p:cViewPr varScale="1">
        <p:scale>
          <a:sx n="43" d="100"/>
          <a:sy n="43" d="100"/>
        </p:scale>
        <p:origin x="1094" y="27"/>
      </p:cViewPr>
      <p:guideLst>
        <p:guide orient="horz" pos="3863"/>
        <p:guide orient="horz" pos="1141"/>
        <p:guide orient="horz" pos="2286"/>
        <p:guide pos="3856"/>
        <p:guide pos="372"/>
      </p:guideLst>
    </p:cSldViewPr>
  </p:slideViewPr>
  <p:outlineViewPr>
    <p:cViewPr>
      <p:scale>
        <a:sx n="33" d="100"/>
        <a:sy n="33" d="100"/>
      </p:scale>
      <p:origin x="0" y="-44133"/>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24T11:15:38.955" idx="1">
    <p:pos x="4971" y="2097"/>
    <p:text>Klopt dit?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18-7-2024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18-7-2024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a:t>
            </a:fld>
            <a:endParaRPr lang="nl-NL" altLang="nl-NL"/>
          </a:p>
        </p:txBody>
      </p:sp>
    </p:spTree>
    <p:extLst>
      <p:ext uri="{BB962C8B-B14F-4D97-AF65-F5344CB8AC3E}">
        <p14:creationId xmlns:p14="http://schemas.microsoft.com/office/powerpoint/2010/main" val="58729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11</a:t>
            </a:fld>
            <a:endParaRPr lang="nl-NL" altLang="nl-NL"/>
          </a:p>
        </p:txBody>
      </p:sp>
    </p:spTree>
    <p:extLst>
      <p:ext uri="{BB962C8B-B14F-4D97-AF65-F5344CB8AC3E}">
        <p14:creationId xmlns:p14="http://schemas.microsoft.com/office/powerpoint/2010/main" val="356465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12</a:t>
            </a:fld>
            <a:endParaRPr lang="nl-NL" altLang="nl-NL"/>
          </a:p>
        </p:txBody>
      </p:sp>
    </p:spTree>
    <p:extLst>
      <p:ext uri="{BB962C8B-B14F-4D97-AF65-F5344CB8AC3E}">
        <p14:creationId xmlns:p14="http://schemas.microsoft.com/office/powerpoint/2010/main" val="331043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13</a:t>
            </a:fld>
            <a:endParaRPr lang="nl-NL" altLang="nl-NL"/>
          </a:p>
        </p:txBody>
      </p:sp>
    </p:spTree>
    <p:extLst>
      <p:ext uri="{BB962C8B-B14F-4D97-AF65-F5344CB8AC3E}">
        <p14:creationId xmlns:p14="http://schemas.microsoft.com/office/powerpoint/2010/main" val="191650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14</a:t>
            </a:fld>
            <a:endParaRPr lang="nl-NL" altLang="nl-NL"/>
          </a:p>
        </p:txBody>
      </p:sp>
    </p:spTree>
    <p:extLst>
      <p:ext uri="{BB962C8B-B14F-4D97-AF65-F5344CB8AC3E}">
        <p14:creationId xmlns:p14="http://schemas.microsoft.com/office/powerpoint/2010/main" val="174886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15</a:t>
            </a:fld>
            <a:endParaRPr lang="nl-NL" altLang="nl-NL"/>
          </a:p>
        </p:txBody>
      </p:sp>
    </p:spTree>
    <p:extLst>
      <p:ext uri="{BB962C8B-B14F-4D97-AF65-F5344CB8AC3E}">
        <p14:creationId xmlns:p14="http://schemas.microsoft.com/office/powerpoint/2010/main" val="146811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18</a:t>
            </a:fld>
            <a:endParaRPr lang="nl-NL" altLang="nl-NL"/>
          </a:p>
        </p:txBody>
      </p:sp>
    </p:spTree>
    <p:extLst>
      <p:ext uri="{BB962C8B-B14F-4D97-AF65-F5344CB8AC3E}">
        <p14:creationId xmlns:p14="http://schemas.microsoft.com/office/powerpoint/2010/main" val="266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19</a:t>
            </a:fld>
            <a:endParaRPr lang="nl-NL" altLang="nl-NL"/>
          </a:p>
        </p:txBody>
      </p:sp>
    </p:spTree>
    <p:extLst>
      <p:ext uri="{BB962C8B-B14F-4D97-AF65-F5344CB8AC3E}">
        <p14:creationId xmlns:p14="http://schemas.microsoft.com/office/powerpoint/2010/main" val="225191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20</a:t>
            </a:fld>
            <a:endParaRPr lang="nl-NL" altLang="nl-NL"/>
          </a:p>
        </p:txBody>
      </p:sp>
    </p:spTree>
    <p:extLst>
      <p:ext uri="{BB962C8B-B14F-4D97-AF65-F5344CB8AC3E}">
        <p14:creationId xmlns:p14="http://schemas.microsoft.com/office/powerpoint/2010/main" val="160414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22</a:t>
            </a:fld>
            <a:endParaRPr lang="nl-NL" altLang="nl-NL"/>
          </a:p>
        </p:txBody>
      </p:sp>
    </p:spTree>
    <p:extLst>
      <p:ext uri="{BB962C8B-B14F-4D97-AF65-F5344CB8AC3E}">
        <p14:creationId xmlns:p14="http://schemas.microsoft.com/office/powerpoint/2010/main" val="964117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23</a:t>
            </a:fld>
            <a:endParaRPr lang="nl-NL" altLang="nl-NL"/>
          </a:p>
        </p:txBody>
      </p:sp>
    </p:spTree>
    <p:extLst>
      <p:ext uri="{BB962C8B-B14F-4D97-AF65-F5344CB8AC3E}">
        <p14:creationId xmlns:p14="http://schemas.microsoft.com/office/powerpoint/2010/main" val="198493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Geneva" charset="-128"/>
                <a:cs typeface="Geneva" charset="-128"/>
              </a:rPr>
              <a:t>Omdat bevoegde gezagen heel verschillend omgaan met het definiëren van hun juridische activiteiten (met name ook in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worden deze juridische activiteiten met elk uiteenlopende set aan regels (en dus ook uiteenlopende set aan vragen) bij elkaar gebracht bij deze ene werkzaamheid. Ieder bestuursorgaan bepaalt zelf welke werkzaamheden men koppelt aan welke juridische activiteit(en). Via de werkzaamheden brengen we de checks, voor verschillende juridische activiteiten van verschillende overheden, bij elkaar voor de gebruiker.</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a:t>
            </a:fld>
            <a:endParaRPr lang="nl-NL" altLang="nl-NL"/>
          </a:p>
        </p:txBody>
      </p:sp>
    </p:spTree>
    <p:extLst>
      <p:ext uri="{BB962C8B-B14F-4D97-AF65-F5344CB8AC3E}">
        <p14:creationId xmlns:p14="http://schemas.microsoft.com/office/powerpoint/2010/main" val="26462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24</a:t>
            </a:fld>
            <a:endParaRPr lang="nl-NL" altLang="nl-NL"/>
          </a:p>
        </p:txBody>
      </p:sp>
    </p:spTree>
    <p:extLst>
      <p:ext uri="{BB962C8B-B14F-4D97-AF65-F5344CB8AC3E}">
        <p14:creationId xmlns:p14="http://schemas.microsoft.com/office/powerpoint/2010/main" val="248147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25</a:t>
            </a:fld>
            <a:endParaRPr lang="nl-NL" altLang="nl-NL"/>
          </a:p>
        </p:txBody>
      </p:sp>
    </p:spTree>
    <p:extLst>
      <p:ext uri="{BB962C8B-B14F-4D97-AF65-F5344CB8AC3E}">
        <p14:creationId xmlns:p14="http://schemas.microsoft.com/office/powerpoint/2010/main" val="24697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26</a:t>
            </a:fld>
            <a:endParaRPr lang="nl-NL" altLang="nl-NL"/>
          </a:p>
        </p:txBody>
      </p:sp>
    </p:spTree>
    <p:extLst>
      <p:ext uri="{BB962C8B-B14F-4D97-AF65-F5344CB8AC3E}">
        <p14:creationId xmlns:p14="http://schemas.microsoft.com/office/powerpoint/2010/main" val="412314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27</a:t>
            </a:fld>
            <a:endParaRPr lang="nl-NL" altLang="nl-NL"/>
          </a:p>
        </p:txBody>
      </p:sp>
    </p:spTree>
    <p:extLst>
      <p:ext uri="{BB962C8B-B14F-4D97-AF65-F5344CB8AC3E}">
        <p14:creationId xmlns:p14="http://schemas.microsoft.com/office/powerpoint/2010/main" val="382572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28</a:t>
            </a:fld>
            <a:endParaRPr lang="nl-NL" altLang="nl-NL"/>
          </a:p>
        </p:txBody>
      </p:sp>
    </p:spTree>
    <p:extLst>
      <p:ext uri="{BB962C8B-B14F-4D97-AF65-F5344CB8AC3E}">
        <p14:creationId xmlns:p14="http://schemas.microsoft.com/office/powerpoint/2010/main" val="169623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29</a:t>
            </a:fld>
            <a:endParaRPr lang="nl-NL" altLang="nl-NL"/>
          </a:p>
        </p:txBody>
      </p:sp>
    </p:spTree>
    <p:extLst>
      <p:ext uri="{BB962C8B-B14F-4D97-AF65-F5344CB8AC3E}">
        <p14:creationId xmlns:p14="http://schemas.microsoft.com/office/powerpoint/2010/main" val="58168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30</a:t>
            </a:fld>
            <a:endParaRPr lang="nl-NL" altLang="nl-NL"/>
          </a:p>
        </p:txBody>
      </p:sp>
    </p:spTree>
    <p:extLst>
      <p:ext uri="{BB962C8B-B14F-4D97-AF65-F5344CB8AC3E}">
        <p14:creationId xmlns:p14="http://schemas.microsoft.com/office/powerpoint/2010/main" val="167970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31</a:t>
            </a:fld>
            <a:endParaRPr lang="nl-NL" altLang="nl-NL"/>
          </a:p>
        </p:txBody>
      </p:sp>
    </p:spTree>
    <p:extLst>
      <p:ext uri="{BB962C8B-B14F-4D97-AF65-F5344CB8AC3E}">
        <p14:creationId xmlns:p14="http://schemas.microsoft.com/office/powerpoint/2010/main" val="81644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te maken met soort ‘bedrijfsprofiel’ wat men wellicht nog kent van AIM. En dan specifieke activiteiten die je op basis van deze bedrijfstak kunt doen. Dit is juridisch ook in het Bal =  geregeld. </a:t>
            </a:r>
          </a:p>
          <a:p>
            <a:r>
              <a:rPr lang="nl-NL" dirty="0"/>
              <a:t>H4 zijn dus activiteiten die plaats kunnen vinden in de context van de activiteit (bedrijfstak) uit H3. In H3 wijst de regelgeving ook specifiek aan welke activiteiten van toepassing kunnen zijn op zo’n bedrijf.</a:t>
            </a:r>
          </a:p>
          <a:p>
            <a:r>
              <a:rPr lang="nl-NL" dirty="0"/>
              <a:t>Dus in H3 staat dat je als tankstation moet voldoen aan de regels over Kleinschalig tanken en Grootschalig tanken uit H4. Dus de regels uit H4 zijn afhankelijk van de activiteit uit H3 die die regels aanwijst. Dus val je niet binnen het toepassingsbereik van Tankstation uit H3, dan gelden de regels uit H4 o.b.v. Tankstation niet.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113187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DSO gebruiken we werkzaamheden. In het oranje zie je welke werkzaamheid aan de juridische activiteit is gekoppeld. Dus bij werkzaamheid brandstof tanken zijn er 2 activiteiten gekoppeld: Kleinschalig tanken en Grootschalig tanken.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85843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4</a:t>
            </a:fld>
            <a:endParaRPr lang="nl-NL" altLang="nl-NL"/>
          </a:p>
        </p:txBody>
      </p:sp>
    </p:spTree>
    <p:extLst>
      <p:ext uri="{BB962C8B-B14F-4D97-AF65-F5344CB8AC3E}">
        <p14:creationId xmlns:p14="http://schemas.microsoft.com/office/powerpoint/2010/main" val="2396190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werkt in het loket 2 kanten op. Als ik kies voor Groothandel, opslagbedrijf of distributiebedrijf, dan weet het loket dat het de werkzaamheden van die juridisch gerelateerde activiteiten moet laten zien. Dus de werkzaamheid ‘Brandstof tanken’ vanwege de relatie met de activiteiten ‘Kleinschalig tanken’ en ‘Grootschalig tanken’.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36743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Omgekeerd werkt dit dus ook. Als je eerst kiest voor ‘Brandstof tanken’, dan moeten we weten of dat gebeurt onder juridische werking van het Bal en of je dus wel valt onder H4. Dus dan moet dat gebeuren vanuit zo’n bedrijfstak die dat tanken aanwijst. Anders gelden de regels van H4 niet. Het loket kijkt dan welke activiteiten zijn hieraan gekoppeld en welke bedrijfstakken wijzen dat aan. Als verwacht wordt dat die activiteit ook vanuit een niet-bedrijf of particulier, dan is er ook de optie ‘Geen bedrijf’ of ‘Andere bedrijfstak’. Bijvoorbeeld ‘Houden van dieren’.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1673300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RTR (Registratie Toepasbare Regels) zie je dat als volgt. Bij de activiteit zie je de juridisch gerelateerde activiteiten: dus welke H4 activiteiten worden allemaal aangewezen door Opslagbedrijf.</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85474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betekent dat dan voor provincie en waterschap die ook milieubelastende activiteiten regelen? Wanneer koppel ik regels over bedrijfstak? Herken je aan ‘Bedrijf’ in de naam.</a:t>
            </a:r>
          </a:p>
          <a:p>
            <a:r>
              <a:rPr lang="nl-NL" dirty="0"/>
              <a:t>De activiteiten die het bedrijf uitvoert, koppel je aan de werkzaamheid, bijv. ‘Tanken’.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201222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gaat niet specifiek over het starten/wijzigen van het bedrijf.</a:t>
            </a:r>
          </a:p>
          <a:p>
            <a:r>
              <a:rPr lang="nl-NL" dirty="0"/>
              <a:t>Lozen van afvalwater kan als ‘Groothandel’ uitgevoerd worden.</a:t>
            </a:r>
          </a:p>
          <a:p>
            <a:r>
              <a:rPr lang="nl-NL" dirty="0"/>
              <a:t>Laatste goed kijken naar inhoud van de regels. Hierin stond ‘mag geen horeca of detailhandel starten in dit gebied’, dan koppel je deze dus aan de bedrijfstak ‘Horecabedrijf’ en/of ‘Detailhandel’. Dan hoef je niet meer bijv. ‘Voedsel bereiden’ te koppelen, want deze is al gerelateerd.</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434532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werkzaamheden gebruik voor lozingsactiviteiten? Geen speciale </a:t>
            </a:r>
            <a:r>
              <a:rPr lang="nl-NL" dirty="0" err="1"/>
              <a:t>wzh</a:t>
            </a:r>
            <a:r>
              <a:rPr lang="nl-NL" dirty="0"/>
              <a:t> voor ‘Afvalwater lozen’. Kan lozing in de bodem of op riool zijn, dus dan ook gemeentelijke regels en regels van waterschappen. En dan nog alle verschillende soorten activiteiten waarbij die lozing vrijkomt.</a:t>
            </a:r>
          </a:p>
          <a:p>
            <a:r>
              <a:rPr lang="nl-NL" dirty="0"/>
              <a:t>Er is dus voor gekozen om die lozingen te koppelen aan </a:t>
            </a:r>
            <a:r>
              <a:rPr lang="nl-NL" dirty="0" err="1"/>
              <a:t>wzh</a:t>
            </a:r>
            <a:r>
              <a:rPr lang="nl-NL" dirty="0"/>
              <a:t> waar de lozing vrijkomt. </a:t>
            </a:r>
          </a:p>
          <a:p>
            <a:r>
              <a:rPr lang="nl-NL" dirty="0"/>
              <a:t>Daar zijn dan 3 uitzonderingen op: koelwater, regenwater en huishoudelijk afvalwater. Zijn hele specifieke lozingen, dus gekozen voor specifieke werkzaamheid.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4122387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735972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Stelselcatalogus voor overzicht van alle werkzaamheden met bijbehorende trefwoorden en gerelateerde werkzaamheden.</a:t>
            </a:r>
          </a:p>
          <a:p>
            <a:r>
              <a:rPr lang="nl-NL" dirty="0"/>
              <a:t>Kruisjesmatrix als inspiratie om te kijken wat anderen al gekoppeld hebben aan werkzaamheden.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105329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7801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5</a:t>
            </a:fld>
            <a:endParaRPr lang="nl-NL" altLang="nl-NL"/>
          </a:p>
        </p:txBody>
      </p:sp>
    </p:spTree>
    <p:extLst>
      <p:ext uri="{BB962C8B-B14F-4D97-AF65-F5344CB8AC3E}">
        <p14:creationId xmlns:p14="http://schemas.microsoft.com/office/powerpoint/2010/main" val="375010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a:t>
            </a:fld>
            <a:endParaRPr lang="nl-NL" altLang="nl-NL"/>
          </a:p>
        </p:txBody>
      </p:sp>
    </p:spTree>
    <p:extLst>
      <p:ext uri="{BB962C8B-B14F-4D97-AF65-F5344CB8AC3E}">
        <p14:creationId xmlns:p14="http://schemas.microsoft.com/office/powerpoint/2010/main" val="74204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Geneva" charset="-128"/>
                <a:cs typeface="Geneva" charset="-128"/>
              </a:rPr>
              <a:t>Omdat bevoegde gezagen heel verschillend omgaan met het definiëren van hun juridische activiteiten (met name ook in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worden deze juridische activiteiten met elk uiteenlopende set aan regels (en dus ook uiteenlopende set aan vragen) bij elkaar gebracht bij deze ene werkzaamheid. Ieder bestuursorgaan bepaalt zelf welke werkzaamheden men koppelt aan welke juridische activiteit(en). Via de werkzaamheden brengen we de checks, voor verschillende juridische activiteiten van verschillende overheden, bij elkaar voor de gebruiker.</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a:t>
            </a:fld>
            <a:endParaRPr lang="nl-NL" altLang="nl-NL"/>
          </a:p>
        </p:txBody>
      </p:sp>
    </p:spTree>
    <p:extLst>
      <p:ext uri="{BB962C8B-B14F-4D97-AF65-F5344CB8AC3E}">
        <p14:creationId xmlns:p14="http://schemas.microsoft.com/office/powerpoint/2010/main" val="33203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Geneva" charset="-128"/>
                <a:cs typeface="Geneva" charset="-128"/>
              </a:rPr>
              <a:t>We zijn gestart om voor die topactiviteiten de objecten en handelingen die je daarmee kunt uitvoeren te benoemen. Daaruit zijn voorstellen gemaakt voor potentiële werkzaamheden. </a:t>
            </a:r>
          </a:p>
          <a:p>
            <a:r>
              <a:rPr lang="nl-NL" sz="1200" kern="1200" dirty="0">
                <a:solidFill>
                  <a:schemeClr val="tx1"/>
                </a:solidFill>
                <a:effectLst/>
                <a:latin typeface="+mn-lt"/>
                <a:ea typeface="Geneva" charset="-128"/>
                <a:cs typeface="Geneva" charset="-128"/>
              </a:rPr>
              <a:t>In deze lijst bestond een werkzaamheid slechts uit een combinatie van 1 object en 1 handeling die je daarmee kon uitvoeren. Bijvoorbeeld: Steiger plaatsen, Steiger vervangen, Steiger aanpassen, Steiger onderhouden, Steiger weghalen. En ook Vlonder plaatsen, Vlonder vervangen, Vlonder aanpassen, Vlonder onderhouden, Vlonder weghalen. Dat leverde een grote lijst met daarop een heleboel werkzaamheden. </a:t>
            </a:r>
          </a:p>
          <a:p>
            <a:r>
              <a:rPr lang="nl-NL" sz="1200" kern="1200" dirty="0">
                <a:solidFill>
                  <a:schemeClr val="tx1"/>
                </a:solidFill>
                <a:effectLst/>
                <a:latin typeface="+mn-lt"/>
                <a:ea typeface="Geneva" charset="-128"/>
                <a:cs typeface="Geneva" charset="-128"/>
              </a:rPr>
              <a:t> </a:t>
            </a:r>
          </a:p>
          <a:p>
            <a:r>
              <a:rPr lang="nl-NL" sz="1200" kern="1200" dirty="0">
                <a:solidFill>
                  <a:schemeClr val="tx1"/>
                </a:solidFill>
                <a:effectLst/>
                <a:latin typeface="+mn-lt"/>
                <a:ea typeface="Geneva" charset="-128"/>
                <a:cs typeface="Geneva" charset="-128"/>
              </a:rPr>
              <a:t>Deze voorstellen zijn bekeken door de vertegenwoordigers van de koepels en daarvan is bepaald wat de impact is op de toepasbare regels. Uit deze impactanalyse kwam dat er grote verschillen zitten in de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van juridische activiteiten die aan deze werkzaamheden moeten worden gekoppeld tussen de verschillende bestuurslagen.</a:t>
            </a:r>
          </a:p>
          <a:p>
            <a:r>
              <a:rPr lang="nl-NL" sz="1200" kern="1200" dirty="0">
                <a:solidFill>
                  <a:schemeClr val="tx1"/>
                </a:solidFill>
                <a:effectLst/>
                <a:latin typeface="+mn-lt"/>
                <a:ea typeface="Geneva" charset="-128"/>
                <a:cs typeface="Geneva" charset="-128"/>
              </a:rPr>
              <a:t> </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8</a:t>
            </a:fld>
            <a:endParaRPr lang="nl-NL" altLang="nl-NL"/>
          </a:p>
        </p:txBody>
      </p:sp>
    </p:spTree>
    <p:extLst>
      <p:ext uri="{BB962C8B-B14F-4D97-AF65-F5344CB8AC3E}">
        <p14:creationId xmlns:p14="http://schemas.microsoft.com/office/powerpoint/2010/main" val="41867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9</a:t>
            </a:fld>
            <a:endParaRPr lang="nl-NL" altLang="nl-NL"/>
          </a:p>
        </p:txBody>
      </p:sp>
    </p:spTree>
    <p:extLst>
      <p:ext uri="{BB962C8B-B14F-4D97-AF65-F5344CB8AC3E}">
        <p14:creationId xmlns:p14="http://schemas.microsoft.com/office/powerpoint/2010/main" val="233247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NL" sz="1200" kern="1200" dirty="0">
                <a:solidFill>
                  <a:schemeClr val="tx1"/>
                </a:solidFill>
                <a:effectLst/>
                <a:latin typeface="+mn-lt"/>
                <a:ea typeface="Geneva" charset="-128"/>
                <a:cs typeface="Geneva" charset="-128"/>
              </a:rPr>
              <a:t>Deze voorstellen zijn bekeken door de vertegenwoordigers van de koepels en daarvan is bepaald wat de impact is op de toepasbare regels. Uit deze impactanalyse kwam dat er grote verschillen zitten in de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van juridische activiteiten die aan deze werkzaamheden moeten worden gekoppeld tussen de verschillende bestuurslagen.</a:t>
            </a:r>
          </a:p>
          <a:p>
            <a:endParaRPr lang="nl-NL" sz="1200" kern="1200" dirty="0">
              <a:solidFill>
                <a:schemeClr val="tx1"/>
              </a:solidFill>
              <a:effectLst/>
              <a:latin typeface="+mn-lt"/>
              <a:ea typeface="Geneva" charset="-128"/>
              <a:cs typeface="Geneva" charset="-128"/>
            </a:endParaRPr>
          </a:p>
          <a:p>
            <a:r>
              <a:rPr lang="nl-NL" sz="1200" u="sng" kern="1200" dirty="0">
                <a:solidFill>
                  <a:schemeClr val="tx1"/>
                </a:solidFill>
                <a:effectLst/>
                <a:latin typeface="+mn-lt"/>
                <a:ea typeface="Geneva" charset="-128"/>
                <a:cs typeface="Geneva" charset="-128"/>
              </a:rPr>
              <a:t>Een voorbeeld:</a:t>
            </a:r>
            <a:endParaRPr lang="nl-NL" sz="12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Bijna ieder bestuursorgaan heeft wel regels over het bouwen of verbouwen van bouwwerken. De wijze waarop dit gereguleerd is in de regelgeving is divers.</a:t>
            </a:r>
          </a:p>
          <a:p>
            <a:r>
              <a:rPr lang="nl-NL" sz="1200" kern="1200" dirty="0">
                <a:solidFill>
                  <a:schemeClr val="tx1"/>
                </a:solidFill>
                <a:effectLst/>
                <a:latin typeface="+mn-lt"/>
                <a:ea typeface="Geneva" charset="-128"/>
                <a:cs typeface="Geneva" charset="-128"/>
              </a:rPr>
              <a:t>Sommigen hebben specifieke regels over specifieke typen bouwwerken of handelingen die je daarmee verricht, bij anderen doet het type bouwwerk er helemaal niet toe en gaat het bijvoorbeeld alleen maar om de locatie waar je iets gaat bouwen, de omvang of de hoogte van het bouwwerk.</a:t>
            </a:r>
          </a:p>
          <a:p>
            <a:r>
              <a:rPr lang="nl-NL" sz="1200" kern="1200" dirty="0">
                <a:solidFill>
                  <a:schemeClr val="tx1"/>
                </a:solidFill>
                <a:effectLst/>
                <a:latin typeface="+mn-lt"/>
                <a:ea typeface="Geneva" charset="-128"/>
                <a:cs typeface="Geneva" charset="-128"/>
              </a:rPr>
              <a:t>Dit heeft tot gevolg dat de wijze waarop men de activiteiten, waarbij deze regels horen, formuleert ook heel divers is.</a:t>
            </a:r>
          </a:p>
          <a:p>
            <a:r>
              <a:rPr lang="nl-NL" sz="1200" kern="1200" dirty="0">
                <a:solidFill>
                  <a:schemeClr val="tx1"/>
                </a:solidFill>
                <a:effectLst/>
                <a:latin typeface="+mn-lt"/>
                <a:ea typeface="Geneva" charset="-128"/>
                <a:cs typeface="Geneva" charset="-128"/>
              </a:rPr>
              <a:t>Een </a:t>
            </a:r>
            <a:r>
              <a:rPr lang="nl-NL" sz="1200" u="sng" kern="1200" dirty="0">
                <a:solidFill>
                  <a:schemeClr val="tx1"/>
                </a:solidFill>
                <a:effectLst/>
                <a:latin typeface="+mn-lt"/>
                <a:ea typeface="Geneva" charset="-128"/>
                <a:cs typeface="Geneva" charset="-128"/>
              </a:rPr>
              <a:t>gemeente</a:t>
            </a:r>
            <a:r>
              <a:rPr lang="nl-NL" sz="1200" kern="1200" dirty="0">
                <a:solidFill>
                  <a:schemeClr val="tx1"/>
                </a:solidFill>
                <a:effectLst/>
                <a:latin typeface="+mn-lt"/>
                <a:ea typeface="Geneva" charset="-128"/>
                <a:cs typeface="Geneva" charset="-128"/>
              </a:rPr>
              <a:t> heeft specifieke regels voor verschillende typen bouwwerk zoals, een dakkapel, een aanbouw of een vlaggenmast. Er zijn ook bouwwerken waarvoor geen specifieke regels zijn maar die bijna altijd een vergunning nodig hebben, de ‘overige bouwwerken’.</a:t>
            </a:r>
          </a:p>
          <a:p>
            <a:r>
              <a:rPr lang="nl-NL" sz="1200" kern="1200" dirty="0">
                <a:solidFill>
                  <a:schemeClr val="tx1"/>
                </a:solidFill>
                <a:effectLst/>
                <a:latin typeface="+mn-lt"/>
                <a:ea typeface="Geneva" charset="-128"/>
                <a:cs typeface="Geneva" charset="-128"/>
              </a:rPr>
              <a:t>Zij definiëren activiteiten als:</a:t>
            </a:r>
          </a:p>
          <a:p>
            <a:pPr lvl="0"/>
            <a:r>
              <a:rPr lang="nl-NL" sz="1200" kern="1200" dirty="0">
                <a:solidFill>
                  <a:schemeClr val="tx1"/>
                </a:solidFill>
                <a:effectLst/>
                <a:latin typeface="+mn-lt"/>
                <a:ea typeface="Geneva" charset="-128"/>
                <a:cs typeface="Geneva" charset="-128"/>
              </a:rPr>
              <a:t>Dakkapel bouwen, in stand houden of gebruiken</a:t>
            </a:r>
          </a:p>
          <a:p>
            <a:pPr lvl="0"/>
            <a:r>
              <a:rPr lang="nl-NL" sz="1200" kern="1200" dirty="0">
                <a:solidFill>
                  <a:schemeClr val="tx1"/>
                </a:solidFill>
                <a:effectLst/>
                <a:latin typeface="+mn-lt"/>
                <a:ea typeface="Geneva" charset="-128"/>
                <a:cs typeface="Geneva" charset="-128"/>
              </a:rPr>
              <a:t>Bijbehorend bouwwerk of een uitbreiding daarvan bouwen, in stand houden of gebruiken</a:t>
            </a:r>
          </a:p>
          <a:p>
            <a:pPr lvl="0"/>
            <a:r>
              <a:rPr lang="nl-NL" sz="1200" kern="1200" dirty="0">
                <a:solidFill>
                  <a:schemeClr val="tx1"/>
                </a:solidFill>
                <a:effectLst/>
                <a:latin typeface="+mn-lt"/>
                <a:ea typeface="Geneva" charset="-128"/>
                <a:cs typeface="Geneva" charset="-128"/>
              </a:rPr>
              <a:t>Vlaggenmast bouwen, in stand houden of gebruiken</a:t>
            </a:r>
          </a:p>
          <a:p>
            <a:r>
              <a:rPr lang="nl-NL" sz="1200" kern="1200" dirty="0">
                <a:solidFill>
                  <a:schemeClr val="tx1"/>
                </a:solidFill>
                <a:effectLst/>
                <a:latin typeface="+mn-lt"/>
                <a:ea typeface="Geneva" charset="-128"/>
                <a:cs typeface="Geneva" charset="-128"/>
              </a:rPr>
              <a:t>Het </a:t>
            </a:r>
            <a:r>
              <a:rPr lang="nl-NL" sz="1200" u="sng" kern="1200" dirty="0">
                <a:solidFill>
                  <a:schemeClr val="tx1"/>
                </a:solidFill>
                <a:effectLst/>
                <a:latin typeface="+mn-lt"/>
                <a:ea typeface="Geneva" charset="-128"/>
                <a:cs typeface="Geneva" charset="-128"/>
              </a:rPr>
              <a:t>waterschap</a:t>
            </a:r>
            <a:r>
              <a:rPr lang="nl-NL" sz="1200" kern="1200" dirty="0">
                <a:solidFill>
                  <a:schemeClr val="tx1"/>
                </a:solidFill>
                <a:effectLst/>
                <a:latin typeface="+mn-lt"/>
                <a:ea typeface="Geneva" charset="-128"/>
                <a:cs typeface="Geneva" charset="-128"/>
              </a:rPr>
              <a:t> heeft regels over het plaatsen van bouwwerken in of vlakbij waterstaatswerken. Voor een aantal bouwwerken hebben ze specifieke regels zoals, een steiger of een brug. Er zijn ook bouwwerk waarvoor zij geen specifieke regels hebben, die hebben altijd een vergunning nodig.</a:t>
            </a:r>
          </a:p>
          <a:p>
            <a:r>
              <a:rPr lang="nl-NL" sz="1200" kern="1200" dirty="0">
                <a:solidFill>
                  <a:schemeClr val="tx1"/>
                </a:solidFill>
                <a:effectLst/>
                <a:latin typeface="+mn-lt"/>
                <a:ea typeface="Geneva" charset="-128"/>
                <a:cs typeface="Geneva" charset="-128"/>
              </a:rPr>
              <a:t>Zij definiëren activiteiten als:</a:t>
            </a:r>
          </a:p>
          <a:p>
            <a:pPr lvl="0"/>
            <a:r>
              <a:rPr lang="nl-NL" sz="1200" kern="1200" dirty="0">
                <a:solidFill>
                  <a:schemeClr val="tx1"/>
                </a:solidFill>
                <a:effectLst/>
                <a:latin typeface="+mn-lt"/>
                <a:ea typeface="Geneva" charset="-128"/>
                <a:cs typeface="Geneva" charset="-128"/>
              </a:rPr>
              <a:t>Brug aanleggen</a:t>
            </a:r>
          </a:p>
          <a:p>
            <a:pPr lvl="0"/>
            <a:r>
              <a:rPr lang="nl-NL" sz="1200" kern="1200" dirty="0">
                <a:solidFill>
                  <a:schemeClr val="tx1"/>
                </a:solidFill>
                <a:effectLst/>
                <a:latin typeface="+mn-lt"/>
                <a:ea typeface="Geneva" charset="-128"/>
                <a:cs typeface="Geneva" charset="-128"/>
              </a:rPr>
              <a:t>Bouwwerken, civiele kunstwerken, overige werken en voorzieningen oprichten, aanleggen of plaatsen</a:t>
            </a:r>
          </a:p>
          <a:p>
            <a:r>
              <a:rPr lang="nl-NL" sz="1200" kern="1200" dirty="0">
                <a:solidFill>
                  <a:schemeClr val="tx1"/>
                </a:solidFill>
                <a:effectLst/>
                <a:latin typeface="+mn-lt"/>
                <a:ea typeface="Geneva" charset="-128"/>
                <a:cs typeface="Geneva" charset="-128"/>
              </a:rPr>
              <a:t>De </a:t>
            </a:r>
            <a:r>
              <a:rPr lang="nl-NL" sz="1200" u="sng" kern="1200" dirty="0">
                <a:solidFill>
                  <a:schemeClr val="tx1"/>
                </a:solidFill>
                <a:effectLst/>
                <a:latin typeface="+mn-lt"/>
                <a:ea typeface="Geneva" charset="-128"/>
                <a:cs typeface="Geneva" charset="-128"/>
              </a:rPr>
              <a:t>Rijksoverheid</a:t>
            </a:r>
            <a:r>
              <a:rPr lang="nl-NL" sz="1200" kern="1200" dirty="0">
                <a:solidFill>
                  <a:schemeClr val="tx1"/>
                </a:solidFill>
                <a:effectLst/>
                <a:latin typeface="+mn-lt"/>
                <a:ea typeface="Geneva" charset="-128"/>
                <a:cs typeface="Geneva" charset="-128"/>
              </a:rPr>
              <a:t> stelt regels over de bouwkwaliteit. Deze regels gelden voor veel verschillende soorten bouwwerken.</a:t>
            </a:r>
          </a:p>
          <a:p>
            <a:r>
              <a:rPr lang="nl-NL" sz="1200" kern="1200" dirty="0">
                <a:solidFill>
                  <a:schemeClr val="tx1"/>
                </a:solidFill>
                <a:effectLst/>
                <a:latin typeface="+mn-lt"/>
                <a:ea typeface="Geneva" charset="-128"/>
                <a:cs typeface="Geneva" charset="-128"/>
              </a:rPr>
              <a:t>Zij definiëren de activiteit:</a:t>
            </a:r>
          </a:p>
          <a:p>
            <a:pPr lvl="0"/>
            <a:r>
              <a:rPr lang="nl-NL" sz="1200" kern="1200" dirty="0">
                <a:solidFill>
                  <a:schemeClr val="tx1"/>
                </a:solidFill>
                <a:effectLst/>
                <a:latin typeface="+mn-lt"/>
                <a:ea typeface="Geneva" charset="-128"/>
                <a:cs typeface="Geneva" charset="-128"/>
              </a:rPr>
              <a:t>Bouwactiviteit (technisch)</a:t>
            </a:r>
          </a:p>
          <a:p>
            <a:r>
              <a:rPr lang="nl-NL" sz="1200" kern="1200" dirty="0">
                <a:solidFill>
                  <a:schemeClr val="tx1"/>
                </a:solidFill>
                <a:effectLst/>
                <a:latin typeface="+mn-lt"/>
                <a:ea typeface="Geneva" charset="-128"/>
                <a:cs typeface="Geneva" charset="-128"/>
              </a:rPr>
              <a:t>De </a:t>
            </a:r>
            <a:r>
              <a:rPr lang="nl-NL" sz="1200" u="sng" kern="1200" dirty="0">
                <a:solidFill>
                  <a:schemeClr val="tx1"/>
                </a:solidFill>
                <a:effectLst/>
                <a:latin typeface="+mn-lt"/>
                <a:ea typeface="Geneva" charset="-128"/>
                <a:cs typeface="Geneva" charset="-128"/>
              </a:rPr>
              <a:t>provincies</a:t>
            </a:r>
            <a:r>
              <a:rPr lang="nl-NL" sz="1200" kern="1200" dirty="0">
                <a:solidFill>
                  <a:schemeClr val="tx1"/>
                </a:solidFill>
                <a:effectLst/>
                <a:latin typeface="+mn-lt"/>
                <a:ea typeface="Geneva" charset="-128"/>
                <a:cs typeface="Geneva" charset="-128"/>
              </a:rPr>
              <a:t> hebben regels voor het uitvoeren van activiteiten in het beperkingengebied van een provinciale weg. Dit kan van alles zijn van het plaatsen van reclameborden tot het houden van evenementen.</a:t>
            </a:r>
          </a:p>
          <a:p>
            <a:r>
              <a:rPr lang="nl-NL" sz="1200" kern="1200" dirty="0">
                <a:solidFill>
                  <a:schemeClr val="tx1"/>
                </a:solidFill>
                <a:effectLst/>
                <a:latin typeface="+mn-lt"/>
                <a:ea typeface="Geneva" charset="-128"/>
                <a:cs typeface="Geneva" charset="-128"/>
              </a:rPr>
              <a:t>Zij definiëren de activiteit:</a:t>
            </a:r>
          </a:p>
          <a:p>
            <a:pPr lvl="0"/>
            <a:r>
              <a:rPr lang="nl-NL" sz="1200" kern="1200" dirty="0">
                <a:solidFill>
                  <a:schemeClr val="tx1"/>
                </a:solidFill>
                <a:effectLst/>
                <a:latin typeface="+mn-lt"/>
                <a:ea typeface="Geneva" charset="-128"/>
                <a:cs typeface="Geneva" charset="-128"/>
              </a:rPr>
              <a:t>Beperkingengebied activiteit provinciale wegen</a:t>
            </a: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10</a:t>
            </a:fld>
            <a:endParaRPr lang="nl-NL" altLang="nl-NL"/>
          </a:p>
        </p:txBody>
      </p:sp>
    </p:spTree>
    <p:extLst>
      <p:ext uri="{BB962C8B-B14F-4D97-AF65-F5344CB8AC3E}">
        <p14:creationId xmlns:p14="http://schemas.microsoft.com/office/powerpoint/2010/main" val="51026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r>
              <a:rPr lang="nl-NL"/>
              <a:t>14-2-2019</a:t>
            </a:r>
          </a:p>
        </p:txBody>
      </p:sp>
    </p:spTree>
    <p:extLst>
      <p:ext uri="{BB962C8B-B14F-4D97-AF65-F5344CB8AC3E}">
        <p14:creationId xmlns:p14="http://schemas.microsoft.com/office/powerpoint/2010/main" val="112082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70400" y="1263600"/>
            <a:ext cx="11226189" cy="572400"/>
          </a:xfrm>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2448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r>
              <a:rPr lang="nl-NL"/>
              <a:t>14-2-2019</a:t>
            </a:r>
          </a:p>
        </p:txBody>
      </p:sp>
    </p:spTree>
    <p:extLst>
      <p:ext uri="{BB962C8B-B14F-4D97-AF65-F5344CB8AC3E}">
        <p14:creationId xmlns:p14="http://schemas.microsoft.com/office/powerpoint/2010/main" val="135389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18/7/24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1"/>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stelselcatalogus.omgevingswet.overheid.nl/home"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app.powerbi.com/view?r=eyJrIjoiZDVjMmE5MTktZWY3OC00NzkzLTlhM2ItZDYzMDBjYjEyMWZkIiwidCI6IjZjMzNkMzMxLTMwMDYtNDQ0YS05MWNmLTkwN2U2MjYzYjk5YyIsImMiOjh9" TargetMode="Externa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Versie 1.0</a:t>
            </a:r>
          </a:p>
        </p:txBody>
      </p:sp>
      <p:sp>
        <p:nvSpPr>
          <p:cNvPr id="3" name="Titel 2"/>
          <p:cNvSpPr>
            <a:spLocks noGrp="1"/>
          </p:cNvSpPr>
          <p:nvPr>
            <p:ph type="ctrTitle"/>
          </p:nvPr>
        </p:nvSpPr>
        <p:spPr/>
        <p:txBody>
          <a:bodyPr>
            <a:normAutofit fontScale="90000"/>
          </a:bodyPr>
          <a:lstStyle/>
          <a:p>
            <a:r>
              <a:rPr lang="nl-NL" dirty="0"/>
              <a:t>Werkzaamheden en activiteiten koppelen voor uw toepasbare regels in de </a:t>
            </a:r>
            <a:r>
              <a:rPr lang="nl-NL" dirty="0" err="1"/>
              <a:t>Vergunningcheck</a:t>
            </a:r>
            <a:br>
              <a:rPr lang="nl-NL" dirty="0"/>
            </a:br>
            <a:br>
              <a:rPr lang="nl-NL" dirty="0"/>
            </a:br>
            <a:br>
              <a:rPr lang="nl-NL" dirty="0"/>
            </a:br>
            <a:r>
              <a:rPr lang="nl-NL" dirty="0"/>
              <a:t>Yanda van Dijk (IPO)</a:t>
            </a:r>
            <a:br>
              <a:rPr lang="nl-NL" dirty="0"/>
            </a:br>
            <a:r>
              <a:rPr lang="nl-NL" dirty="0"/>
              <a:t>Joyce Boes (RWS)</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Impact van 1</a:t>
            </a:r>
            <a:r>
              <a:rPr lang="nl-NL" baseline="30000" dirty="0"/>
              <a:t>e</a:t>
            </a:r>
            <a:r>
              <a:rPr lang="nl-NL" dirty="0"/>
              <a:t> lijst WZH op toepasbare regels </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altLang="nl-NL" dirty="0">
                <a:solidFill>
                  <a:schemeClr val="tx1"/>
                </a:solidFill>
                <a:ea typeface="Times New Roman" panose="02020603050405020304" pitchFamily="18" charset="0"/>
              </a:rPr>
              <a:t>Grote verschillen in </a:t>
            </a:r>
            <a:r>
              <a:rPr lang="nl-NL" altLang="nl-NL" dirty="0" err="1">
                <a:solidFill>
                  <a:schemeClr val="tx1"/>
                </a:solidFill>
                <a:ea typeface="Times New Roman" panose="02020603050405020304" pitchFamily="18" charset="0"/>
              </a:rPr>
              <a:t>granulariteit</a:t>
            </a:r>
            <a:r>
              <a:rPr lang="nl-NL" altLang="nl-NL" dirty="0">
                <a:solidFill>
                  <a:schemeClr val="tx1"/>
                </a:solidFill>
                <a:ea typeface="Times New Roman" panose="02020603050405020304" pitchFamily="18" charset="0"/>
              </a:rPr>
              <a:t> van activiteiten tussen verschillende bestuursorganen</a:t>
            </a:r>
          </a:p>
          <a:p>
            <a:pPr marL="285750" indent="-285750">
              <a:buFont typeface="Arial" panose="020B0604020202020204" pitchFamily="34" charset="0"/>
              <a:buChar char="•"/>
            </a:pPr>
            <a:r>
              <a:rPr lang="nl-NL" altLang="nl-NL" u="sng" dirty="0">
                <a:solidFill>
                  <a:schemeClr val="tx1"/>
                </a:solidFill>
                <a:ea typeface="Times New Roman" panose="02020603050405020304" pitchFamily="18" charset="0"/>
              </a:rPr>
              <a:t>Voorbeeld:</a:t>
            </a:r>
            <a:r>
              <a:rPr lang="nl-NL" altLang="nl-NL" dirty="0">
                <a:solidFill>
                  <a:schemeClr val="tx1"/>
                </a:solidFill>
                <a:ea typeface="Times New Roman" panose="02020603050405020304" pitchFamily="18" charset="0"/>
              </a:rPr>
              <a:t> bouwen of verbouwen van een bouwwerk</a:t>
            </a:r>
          </a:p>
          <a:p>
            <a:pPr marL="482600" lvl="3" indent="-285750">
              <a:buFont typeface="Arial" panose="020B0604020202020204" pitchFamily="34" charset="0"/>
              <a:buChar char="•"/>
            </a:pPr>
            <a:r>
              <a:rPr lang="nl-NL" altLang="nl-NL" b="1" dirty="0">
                <a:solidFill>
                  <a:schemeClr val="tx1"/>
                </a:solidFill>
                <a:ea typeface="Times New Roman" panose="02020603050405020304" pitchFamily="18" charset="0"/>
              </a:rPr>
              <a:t>Gemeente: </a:t>
            </a:r>
          </a:p>
          <a:p>
            <a:pPr marL="654050" lvl="4" indent="-285750">
              <a:buFont typeface="Arial" panose="020B0604020202020204" pitchFamily="34" charset="0"/>
              <a:buChar char="•"/>
            </a:pPr>
            <a:r>
              <a:rPr lang="nl-NL" i="1" dirty="0"/>
              <a:t>Dakkapel bouwen, in stand houden of gebruiken</a:t>
            </a:r>
          </a:p>
          <a:p>
            <a:pPr marL="654050" lvl="4" indent="-285750">
              <a:buFont typeface="Arial" panose="020B0604020202020204" pitchFamily="34" charset="0"/>
              <a:buChar char="•"/>
            </a:pPr>
            <a:r>
              <a:rPr lang="nl-NL" i="1" dirty="0"/>
              <a:t>Vlaggenmast bouwen, in stand houden of gebruiken</a:t>
            </a:r>
          </a:p>
          <a:p>
            <a:pPr marL="482600" lvl="3" indent="-285750">
              <a:buFont typeface="Arial" panose="020B0604020202020204" pitchFamily="34" charset="0"/>
              <a:buChar char="•"/>
            </a:pPr>
            <a:r>
              <a:rPr lang="nl-NL" altLang="nl-NL" b="1" dirty="0">
                <a:solidFill>
                  <a:schemeClr val="tx1"/>
                </a:solidFill>
                <a:ea typeface="Times New Roman" panose="02020603050405020304" pitchFamily="18" charset="0"/>
              </a:rPr>
              <a:t>Waterschap: </a:t>
            </a:r>
          </a:p>
          <a:p>
            <a:pPr marL="654050" lvl="4" indent="-285750">
              <a:buFont typeface="Arial" panose="020B0604020202020204" pitchFamily="34" charset="0"/>
              <a:buChar char="•"/>
            </a:pPr>
            <a:r>
              <a:rPr lang="nl-NL" i="1" dirty="0"/>
              <a:t>Brug aanleggen</a:t>
            </a:r>
          </a:p>
          <a:p>
            <a:pPr marL="654050" lvl="4" indent="-285750">
              <a:buFont typeface="Arial" panose="020B0604020202020204" pitchFamily="34" charset="0"/>
              <a:buChar char="•"/>
            </a:pPr>
            <a:r>
              <a:rPr lang="nl-NL" i="1" dirty="0"/>
              <a:t>Bouwwerken, civiele kunstwerken, overige werken en voorzieningen oprichten, aanleggen of plaatsen</a:t>
            </a:r>
          </a:p>
          <a:p>
            <a:pPr marL="482600" lvl="3" indent="-285750">
              <a:buFont typeface="Arial" panose="020B0604020202020204" pitchFamily="34" charset="0"/>
              <a:buChar char="•"/>
            </a:pPr>
            <a:r>
              <a:rPr lang="nl-NL" b="1" dirty="0"/>
              <a:t>Provincie:</a:t>
            </a:r>
          </a:p>
          <a:p>
            <a:pPr marL="654050" lvl="4" indent="-285750">
              <a:buFont typeface="Arial" panose="020B0604020202020204" pitchFamily="34" charset="0"/>
              <a:buChar char="•"/>
            </a:pPr>
            <a:r>
              <a:rPr lang="nl-NL" i="1" dirty="0"/>
              <a:t>Beperkingengebied activiteit provinciale wegen</a:t>
            </a:r>
          </a:p>
          <a:p>
            <a:pPr marL="482600" lvl="3" indent="-285750">
              <a:buFont typeface="Arial" panose="020B0604020202020204" pitchFamily="34" charset="0"/>
              <a:buChar char="•"/>
            </a:pPr>
            <a:r>
              <a:rPr lang="nl-NL" b="1" dirty="0"/>
              <a:t>Rijksoverheid:</a:t>
            </a:r>
          </a:p>
          <a:p>
            <a:pPr marL="654050" lvl="4" indent="-285750">
              <a:buFont typeface="Arial" panose="020B0604020202020204" pitchFamily="34" charset="0"/>
              <a:buChar char="•"/>
            </a:pPr>
            <a:r>
              <a:rPr lang="nl-NL" i="1" dirty="0"/>
              <a:t>Bouwactiviteit (technisch)</a:t>
            </a:r>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405247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solidFill>
                  <a:schemeClr val="bg1">
                    <a:lumMod val="85000"/>
                  </a:schemeClr>
                </a:solidFill>
              </a:rPr>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3486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516721" y="2047084"/>
            <a:ext cx="8583489" cy="3323987"/>
          </a:xfrm>
          <a:prstGeom prst="rect">
            <a:avLst/>
          </a:prstGeom>
        </p:spPr>
        <p:txBody>
          <a:bodyPr wrap="square">
            <a:spAutoFit/>
          </a:bodyPr>
          <a:lstStyle/>
          <a:p>
            <a:pPr marL="457200" indent="-457200">
              <a:buFont typeface="+mj-lt"/>
              <a:buAutoNum type="arabicPeriod"/>
            </a:pPr>
            <a:r>
              <a:rPr lang="nl-NL" dirty="0"/>
              <a:t>De </a:t>
            </a:r>
            <a:r>
              <a:rPr lang="nl-NL" i="1" dirty="0"/>
              <a:t>activiteit</a:t>
            </a:r>
            <a:r>
              <a:rPr lang="nl-NL" dirty="0"/>
              <a:t> omvat evenveel objecten en handelingen als de </a:t>
            </a:r>
            <a:r>
              <a:rPr lang="nl-NL" i="1" dirty="0"/>
              <a:t>werkzaamheid</a:t>
            </a:r>
            <a:r>
              <a:rPr lang="nl-NL" dirty="0"/>
              <a:t>:</a:t>
            </a:r>
            <a:endParaRPr lang="nl-NL" sz="4000" dirty="0"/>
          </a:p>
          <a:p>
            <a:pPr lvl="1"/>
            <a:r>
              <a:rPr lang="nl-NL" dirty="0"/>
              <a:t>Dit is een ideale situatie. De werkzaamheid past 1-1 op de activiteit.</a:t>
            </a:r>
          </a:p>
          <a:p>
            <a:pPr lvl="1"/>
            <a:endParaRPr lang="nl-NL" sz="4000" dirty="0"/>
          </a:p>
          <a:p>
            <a:pPr lvl="1"/>
            <a:endParaRPr lang="nl-NL" sz="4000" dirty="0"/>
          </a:p>
          <a:p>
            <a:pPr lvl="1"/>
            <a:endParaRPr lang="nl-NL" sz="4000" dirty="0"/>
          </a:p>
          <a:p>
            <a:pPr lvl="1"/>
            <a:r>
              <a:rPr lang="nl-NL" u="sng" dirty="0"/>
              <a:t>Voorbeeld:</a:t>
            </a:r>
          </a:p>
          <a:p>
            <a:pPr lvl="1"/>
            <a:r>
              <a:rPr lang="nl-NL" dirty="0"/>
              <a:t>Werkzaamheid= Boom planten of beplanting aanbrengen</a:t>
            </a:r>
          </a:p>
          <a:p>
            <a:pPr lvl="1"/>
            <a:r>
              <a:rPr lang="nl-NL" dirty="0"/>
              <a:t>Activiteit= Beplanting aanbrengen</a:t>
            </a:r>
          </a:p>
        </p:txBody>
      </p:sp>
      <p:sp>
        <p:nvSpPr>
          <p:cNvPr id="2" name="Titel 1" descr="Verhouding tussen Activiteit-Werkzaamheid&#10;tabel met 2 cirkels en 1 pijl, cirkel 1 werkzaamheid, cirkel 2 activiteit. de pijl wijst naar werkzaamheid en naar activiteit"/>
          <p:cNvSpPr>
            <a:spLocks noGrp="1"/>
          </p:cNvSpPr>
          <p:nvPr>
            <p:ph type="title"/>
          </p:nvPr>
        </p:nvSpPr>
        <p:spPr/>
        <p:txBody>
          <a:bodyPr/>
          <a:lstStyle/>
          <a:p>
            <a:r>
              <a:rPr lang="nl-NL" dirty="0"/>
              <a:t>Verhouding tussen Activiteit-Werkzaamheid</a:t>
            </a:r>
          </a:p>
        </p:txBody>
      </p:sp>
      <p:sp>
        <p:nvSpPr>
          <p:cNvPr id="4" name="Ovaal 3"/>
          <p:cNvSpPr/>
          <p:nvPr/>
        </p:nvSpPr>
        <p:spPr>
          <a:xfrm>
            <a:off x="3261691" y="3080785"/>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5" name="Ovaal 4"/>
          <p:cNvSpPr/>
          <p:nvPr/>
        </p:nvSpPr>
        <p:spPr>
          <a:xfrm>
            <a:off x="6246127" y="3080785"/>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7" name="Pijl-links en -rechts 6">
            <a:extLst>
              <a:ext uri="{C183D7F6-B498-43B3-948B-1728B52AA6E4}">
                <adec:decorative xmlns:adec="http://schemas.microsoft.com/office/drawing/2017/decorative" val="1"/>
              </a:ext>
            </a:extLst>
          </p:cNvPr>
          <p:cNvSpPr/>
          <p:nvPr/>
        </p:nvSpPr>
        <p:spPr>
          <a:xfrm>
            <a:off x="4609893" y="3250869"/>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8">
            <a:extLst>
              <a:ext uri="{FF2B5EF4-FFF2-40B4-BE49-F238E27FC236}">
                <a16:creationId xmlns:a16="http://schemas.microsoft.com/office/drawing/2014/main" id="{560AA649-26E5-6E90-1E7B-7B1EF42873C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8895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Verhouding tussen Activiteit-Werkzaamheid</a:t>
            </a:r>
          </a:p>
        </p:txBody>
      </p:sp>
      <p:sp>
        <p:nvSpPr>
          <p:cNvPr id="4" name="Ovaal 3"/>
          <p:cNvSpPr/>
          <p:nvPr/>
        </p:nvSpPr>
        <p:spPr>
          <a:xfrm>
            <a:off x="3858479" y="299695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5" name="Ovaal 4"/>
          <p:cNvSpPr/>
          <p:nvPr/>
        </p:nvSpPr>
        <p:spPr>
          <a:xfrm>
            <a:off x="6738799" y="2564904"/>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7" name="Pijl-links en -rechts 6">
            <a:extLst>
              <a:ext uri="{C183D7F6-B498-43B3-948B-1728B52AA6E4}">
                <adec:decorative xmlns:adec="http://schemas.microsoft.com/office/drawing/2017/decorative" val="1"/>
              </a:ext>
            </a:extLst>
          </p:cNvPr>
          <p:cNvSpPr/>
          <p:nvPr/>
        </p:nvSpPr>
        <p:spPr>
          <a:xfrm>
            <a:off x="5205517" y="3167036"/>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374506" y="1782739"/>
            <a:ext cx="8763001" cy="3262432"/>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lvl="1"/>
            <a:r>
              <a:rPr lang="nl-NL" dirty="0"/>
              <a:t>Dan zijn er waarschijnlijk ook nog andere werkzaamheden relevant om deze activiteit te kunnen ontsluiten.</a:t>
            </a:r>
            <a:endParaRPr lang="nl-NL" sz="4000" dirty="0"/>
          </a:p>
          <a:p>
            <a:pPr lvl="1"/>
            <a:endParaRPr lang="nl-NL" sz="4000" dirty="0"/>
          </a:p>
          <a:p>
            <a:pPr lvl="1"/>
            <a:endParaRPr lang="nl-NL" sz="4000" dirty="0"/>
          </a:p>
          <a:p>
            <a:pPr lvl="1"/>
            <a:endParaRPr lang="nl-NL" dirty="0"/>
          </a:p>
          <a:p>
            <a:pPr lvl="1"/>
            <a:r>
              <a:rPr lang="nl-NL" u="sng" dirty="0"/>
              <a:t>Voorbeeld:</a:t>
            </a:r>
          </a:p>
          <a:p>
            <a:pPr lvl="1"/>
            <a:r>
              <a:rPr lang="nl-NL" dirty="0"/>
              <a:t>Werkzaamheid= Vlaggenmast plaatsen of vervangen</a:t>
            </a:r>
          </a:p>
          <a:p>
            <a:pPr lvl="1"/>
            <a:r>
              <a:rPr lang="nl-NL" dirty="0"/>
              <a:t>Activiteit= Bouwactiviteit</a:t>
            </a:r>
          </a:p>
        </p:txBody>
      </p:sp>
      <p:sp>
        <p:nvSpPr>
          <p:cNvPr id="9" name="Tijdelijke aanduiding voor inhoud 8">
            <a:extLst>
              <a:ext uri="{FF2B5EF4-FFF2-40B4-BE49-F238E27FC236}">
                <a16:creationId xmlns:a16="http://schemas.microsoft.com/office/drawing/2014/main" id="{32879526-178C-5B18-1932-15C2EFCB9F0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1440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922" y="973362"/>
            <a:ext cx="8201025" cy="571500"/>
          </a:xfrm>
        </p:spPr>
        <p:txBody>
          <a:bodyPr vert="horz" lIns="91440" tIns="45720" rIns="91440" bIns="45720" rtlCol="0" anchor="t">
            <a:normAutofit fontScale="90000"/>
          </a:bodyPr>
          <a:lstStyle/>
          <a:p>
            <a:r>
              <a:rPr lang="nl-NL" dirty="0"/>
              <a:t>Verhouding tussen Activiteit-Werkzaamheid</a:t>
            </a:r>
          </a:p>
        </p:txBody>
      </p:sp>
      <p:sp>
        <p:nvSpPr>
          <p:cNvPr id="8" name="Rechthoek 7"/>
          <p:cNvSpPr/>
          <p:nvPr/>
        </p:nvSpPr>
        <p:spPr>
          <a:xfrm>
            <a:off x="673922" y="1632090"/>
            <a:ext cx="8763001" cy="2985433"/>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dirty="0"/>
              <a:t>De initiatiefnemer kan dan de betreffende </a:t>
            </a:r>
            <a:r>
              <a:rPr lang="nl-NL" dirty="0" err="1"/>
              <a:t>vergunningcheck</a:t>
            </a:r>
            <a:r>
              <a:rPr lang="nl-NL" dirty="0"/>
              <a:t> op meerdere manieren bereiken.</a:t>
            </a:r>
          </a:p>
          <a:p>
            <a:pPr marL="800100" lvl="1" indent="-342900">
              <a:buFont typeface="Arial" panose="020B0604020202020204" pitchFamily="34" charset="0"/>
              <a:buChar char="•"/>
            </a:pPr>
            <a:r>
              <a:rPr lang="nl-NL" dirty="0"/>
              <a:t>Zorg dan dat de initiatiefnemer een vragenboom kan doorlopen die past bij de gekozen werkzaamheid.</a:t>
            </a:r>
          </a:p>
          <a:p>
            <a:pPr marL="800100" lvl="1" indent="-342900">
              <a:buFont typeface="Arial" panose="020B0604020202020204" pitchFamily="34" charset="0"/>
              <a:buChar char="•"/>
            </a:pPr>
            <a:r>
              <a:rPr lang="nl-NL" dirty="0"/>
              <a:t>Gebruik hiervoor impliciete antwoorden</a:t>
            </a:r>
          </a:p>
          <a:p>
            <a:pPr marL="800100" lvl="1" indent="-342900">
              <a:buFont typeface="Arial" panose="020B0604020202020204" pitchFamily="34" charset="0"/>
              <a:buChar char="•"/>
            </a:pPr>
            <a:endParaRPr lang="nl-NL" sz="4000" dirty="0"/>
          </a:p>
          <a:p>
            <a:pPr lvl="1"/>
            <a:endParaRPr lang="nl-NL" sz="4000" dirty="0"/>
          </a:p>
        </p:txBody>
      </p:sp>
      <p:sp>
        <p:nvSpPr>
          <p:cNvPr id="5" name="Ovaal 4"/>
          <p:cNvSpPr/>
          <p:nvPr/>
        </p:nvSpPr>
        <p:spPr>
          <a:xfrm>
            <a:off x="6865536" y="523783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6" name="Ovaal 5"/>
          <p:cNvSpPr/>
          <p:nvPr/>
        </p:nvSpPr>
        <p:spPr>
          <a:xfrm>
            <a:off x="9745856" y="4805782"/>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7" name="Pijl-links en -rechts 6">
            <a:extLst>
              <a:ext uri="{C183D7F6-B498-43B3-948B-1728B52AA6E4}">
                <adec:decorative xmlns:adec="http://schemas.microsoft.com/office/drawing/2017/decorative" val="1"/>
              </a:ext>
            </a:extLst>
          </p:cNvPr>
          <p:cNvSpPr/>
          <p:nvPr/>
        </p:nvSpPr>
        <p:spPr>
          <a:xfrm>
            <a:off x="8212574" y="5407914"/>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8">
            <a:extLst>
              <a:ext uri="{FF2B5EF4-FFF2-40B4-BE49-F238E27FC236}">
                <a16:creationId xmlns:a16="http://schemas.microsoft.com/office/drawing/2014/main" id="{4039FFA9-6083-D1FF-3102-125C749C65D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5858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406" y="996605"/>
            <a:ext cx="8201025" cy="571500"/>
          </a:xfrm>
        </p:spPr>
        <p:txBody>
          <a:bodyPr>
            <a:normAutofit fontScale="90000"/>
          </a:bodyPr>
          <a:lstStyle/>
          <a:p>
            <a:r>
              <a:rPr lang="nl-NL" dirty="0"/>
              <a:t>Verhouding tussen Activiteit-Werkzaamheid</a:t>
            </a:r>
          </a:p>
        </p:txBody>
      </p:sp>
      <p:sp>
        <p:nvSpPr>
          <p:cNvPr id="8" name="Rechthoek 7"/>
          <p:cNvSpPr/>
          <p:nvPr/>
        </p:nvSpPr>
        <p:spPr>
          <a:xfrm>
            <a:off x="649406" y="1578931"/>
            <a:ext cx="8763001" cy="4093428"/>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u="sng" dirty="0"/>
              <a:t>Voorbeeld: </a:t>
            </a:r>
          </a:p>
          <a:p>
            <a:pPr marL="1257300" lvl="2" indent="-342900">
              <a:buFont typeface="Arial" panose="020B0604020202020204" pitchFamily="34" charset="0"/>
              <a:buChar char="•"/>
            </a:pPr>
            <a:r>
              <a:rPr lang="nl-NL" dirty="0"/>
              <a:t>Iemand kan de check voor de Bouwactiviteit binnen komen via ‘Vlaggenmast plaatsen of vervangen’ of via de werkzaamheid ‘Nieuw gebouw bouwen’. </a:t>
            </a:r>
          </a:p>
          <a:p>
            <a:pPr marL="1257300" lvl="2" indent="-342900">
              <a:buFont typeface="Arial" panose="020B0604020202020204" pitchFamily="34" charset="0"/>
              <a:buChar char="•"/>
            </a:pPr>
            <a:r>
              <a:rPr lang="nl-NL" dirty="0"/>
              <a:t>De vraag of je gaat wonen in het bouwwerk is in het geval van de vlaggenmast best gek. </a:t>
            </a:r>
          </a:p>
          <a:p>
            <a:pPr marL="1257300" lvl="2" indent="-342900">
              <a:buFont typeface="Arial" panose="020B0604020202020204" pitchFamily="34" charset="0"/>
              <a:buChar char="•"/>
            </a:pPr>
            <a:r>
              <a:rPr lang="nl-NL" dirty="0"/>
              <a:t>Gebruik hier een impliciet antwoord om te zorgen dat deze vraag niet gesteld zal worden indien men kiest voor Vlaggenmast</a:t>
            </a:r>
          </a:p>
          <a:p>
            <a:pPr marL="1257300" lvl="2" indent="-342900">
              <a:buFont typeface="Arial" panose="020B0604020202020204" pitchFamily="34" charset="0"/>
              <a:buChar char="•"/>
            </a:pPr>
            <a:r>
              <a:rPr lang="nl-NL" dirty="0"/>
              <a:t>Hiermee zorgt de keuze van de werkzaamheid er voor dat bepaalde vragen wel of niet gesteld worden. </a:t>
            </a:r>
          </a:p>
          <a:p>
            <a:pPr marL="800100" lvl="1" indent="-342900">
              <a:buFont typeface="Arial" panose="020B0604020202020204" pitchFamily="34" charset="0"/>
              <a:buChar char="•"/>
            </a:pPr>
            <a:endParaRPr lang="nl-NL" sz="4000" dirty="0"/>
          </a:p>
          <a:p>
            <a:pPr lvl="1"/>
            <a:endParaRPr lang="nl-NL" sz="4000" dirty="0"/>
          </a:p>
        </p:txBody>
      </p:sp>
      <p:sp>
        <p:nvSpPr>
          <p:cNvPr id="9" name="Ovaal 8"/>
          <p:cNvSpPr/>
          <p:nvPr/>
        </p:nvSpPr>
        <p:spPr>
          <a:xfrm>
            <a:off x="6942873" y="524558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10" name="Ovaal 9"/>
          <p:cNvSpPr/>
          <p:nvPr/>
        </p:nvSpPr>
        <p:spPr>
          <a:xfrm>
            <a:off x="9823193" y="4813532"/>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11" name="Pijl-links en -rechts 10">
            <a:extLst>
              <a:ext uri="{C183D7F6-B498-43B3-948B-1728B52AA6E4}">
                <adec:decorative xmlns:adec="http://schemas.microsoft.com/office/drawing/2017/decorative" val="1"/>
              </a:ext>
            </a:extLst>
          </p:cNvPr>
          <p:cNvSpPr/>
          <p:nvPr/>
        </p:nvSpPr>
        <p:spPr>
          <a:xfrm>
            <a:off x="8289911" y="5415664"/>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4">
            <a:extLst>
              <a:ext uri="{FF2B5EF4-FFF2-40B4-BE49-F238E27FC236}">
                <a16:creationId xmlns:a16="http://schemas.microsoft.com/office/drawing/2014/main" id="{97045F4D-7481-26F4-1B32-1E186F85817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3042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dirty="0"/>
          </a:p>
        </p:txBody>
      </p:sp>
      <p:sp>
        <p:nvSpPr>
          <p:cNvPr id="5" name="Tijdelijke aanduiding voor datum 4"/>
          <p:cNvSpPr>
            <a:spLocks noGrp="1"/>
          </p:cNvSpPr>
          <p:nvPr>
            <p:ph type="dt" sz="half" idx="11"/>
          </p:nvPr>
        </p:nvSpPr>
        <p:spPr/>
        <p:txBody>
          <a:bodyPr/>
          <a:lstStyle/>
          <a:p>
            <a:pPr>
              <a:defRPr/>
            </a:pPr>
            <a:r>
              <a:rPr lang="nl-NL"/>
              <a:t>14-2-2019</a:t>
            </a:r>
          </a:p>
        </p:txBody>
      </p:sp>
      <p:pic>
        <p:nvPicPr>
          <p:cNvPr id="6" name="Afbeelding 5" descr="voorbeeld van de vergunnincheck, vragen beantwoorden"/>
          <p:cNvPicPr>
            <a:picLocks noChangeAspect="1"/>
          </p:cNvPicPr>
          <p:nvPr/>
        </p:nvPicPr>
        <p:blipFill>
          <a:blip r:embed="rId2"/>
          <a:stretch>
            <a:fillRect/>
          </a:stretch>
        </p:blipFill>
        <p:spPr>
          <a:xfrm>
            <a:off x="1524001" y="1429153"/>
            <a:ext cx="9143812" cy="4644047"/>
          </a:xfrm>
          <a:prstGeom prst="rect">
            <a:avLst/>
          </a:prstGeom>
        </p:spPr>
      </p:pic>
      <p:sp>
        <p:nvSpPr>
          <p:cNvPr id="2" name="Titel 1">
            <a:extLst>
              <a:ext uri="{FF2B5EF4-FFF2-40B4-BE49-F238E27FC236}">
                <a16:creationId xmlns:a16="http://schemas.microsoft.com/office/drawing/2014/main" id="{CE7CB44C-AAFF-CFD6-9522-B291DC118173}"/>
              </a:ext>
            </a:extLst>
          </p:cNvPr>
          <p:cNvSpPr>
            <a:spLocks noGrp="1"/>
          </p:cNvSpPr>
          <p:nvPr>
            <p:ph type="title"/>
          </p:nvPr>
        </p:nvSpPr>
        <p:spPr>
          <a:xfrm>
            <a:off x="470400" y="-572400"/>
            <a:ext cx="11226189" cy="572400"/>
          </a:xfrm>
        </p:spPr>
        <p:txBody>
          <a:bodyPr vert="horz" lIns="91440" tIns="45720" rIns="91440" bIns="45720" rtlCol="0" anchor="b">
            <a:normAutofit/>
          </a:bodyPr>
          <a:lstStyle/>
          <a:p>
            <a:r>
              <a:rPr lang="nl-NL" dirty="0" err="1"/>
              <a:t>Vergunningcheck</a:t>
            </a:r>
            <a:endParaRPr lang="nl-NL" dirty="0"/>
          </a:p>
        </p:txBody>
      </p:sp>
    </p:spTree>
    <p:extLst>
      <p:ext uri="{BB962C8B-B14F-4D97-AF65-F5344CB8AC3E}">
        <p14:creationId xmlns:p14="http://schemas.microsoft.com/office/powerpoint/2010/main" val="426957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a:p>
        </p:txBody>
      </p:sp>
      <p:sp>
        <p:nvSpPr>
          <p:cNvPr id="5" name="Tijdelijke aanduiding voor datum 4"/>
          <p:cNvSpPr>
            <a:spLocks noGrp="1"/>
          </p:cNvSpPr>
          <p:nvPr>
            <p:ph type="title" idx="4294967295"/>
          </p:nvPr>
        </p:nvSpPr>
        <p:spPr>
          <a:xfrm>
            <a:off x="8891588" y="6505575"/>
            <a:ext cx="28448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Verdana"/>
                <a:ea typeface="+mn-ea"/>
                <a:cs typeface="Verdana"/>
              </a:rPr>
              <a:t>14-2-2019</a:t>
            </a:r>
          </a:p>
        </p:txBody>
      </p:sp>
      <p:pic>
        <p:nvPicPr>
          <p:cNvPr id="7" name="Afbeelding 6" descr="voorbeeld vergunningcheck"/>
          <p:cNvPicPr>
            <a:picLocks noChangeAspect="1"/>
          </p:cNvPicPr>
          <p:nvPr/>
        </p:nvPicPr>
        <p:blipFill>
          <a:blip r:embed="rId2"/>
          <a:stretch>
            <a:fillRect/>
          </a:stretch>
        </p:blipFill>
        <p:spPr>
          <a:xfrm>
            <a:off x="1614892" y="183300"/>
            <a:ext cx="9053108" cy="6539965"/>
          </a:xfrm>
          <a:prstGeom prst="rect">
            <a:avLst/>
          </a:prstGeom>
        </p:spPr>
      </p:pic>
    </p:spTree>
    <p:extLst>
      <p:ext uri="{BB962C8B-B14F-4D97-AF65-F5344CB8AC3E}">
        <p14:creationId xmlns:p14="http://schemas.microsoft.com/office/powerpoint/2010/main" val="273307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635866" y="1733097"/>
            <a:ext cx="8201025" cy="4093428"/>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lvl="1"/>
            <a:r>
              <a:rPr lang="nl-NL" dirty="0"/>
              <a:t>Dan moeten er mogelijk nog meer activiteiten worden gekoppeld aan deze werkzaamheid.</a:t>
            </a:r>
            <a:endParaRPr lang="nl-NL" sz="4000" dirty="0"/>
          </a:p>
          <a:p>
            <a:pPr lvl="1"/>
            <a:endParaRPr lang="nl-NL" sz="4000" dirty="0"/>
          </a:p>
          <a:p>
            <a:pPr lvl="1"/>
            <a:endParaRPr lang="nl-NL" sz="4000" dirty="0"/>
          </a:p>
          <a:p>
            <a:pPr lvl="1"/>
            <a:endParaRPr lang="nl-NL" dirty="0"/>
          </a:p>
          <a:p>
            <a:pPr lvl="1"/>
            <a:endParaRPr lang="nl-NL" dirty="0"/>
          </a:p>
          <a:p>
            <a:pPr lvl="1"/>
            <a:endParaRPr lang="nl-NL" dirty="0"/>
          </a:p>
          <a:p>
            <a:pPr lvl="1"/>
            <a:endParaRPr lang="nl-NL" dirty="0"/>
          </a:p>
          <a:p>
            <a:pPr lvl="1"/>
            <a:r>
              <a:rPr lang="nl-NL" dirty="0"/>
              <a:t>Bijvoorbeeld:</a:t>
            </a:r>
          </a:p>
          <a:p>
            <a:pPr lvl="1"/>
            <a:r>
              <a:rPr lang="nl-NL" dirty="0"/>
              <a:t>Werkzaamheid= Vloeistof opslaan in een opslagtank</a:t>
            </a:r>
          </a:p>
          <a:p>
            <a:pPr lvl="1"/>
            <a:r>
              <a:rPr lang="nl-NL" dirty="0"/>
              <a:t>Activiteit= Opslaan diesel in bovengrondse opslagtank</a:t>
            </a:r>
          </a:p>
        </p:txBody>
      </p:sp>
      <p:sp>
        <p:nvSpPr>
          <p:cNvPr id="2" name="Titel 1"/>
          <p:cNvSpPr>
            <a:spLocks noGrp="1"/>
          </p:cNvSpPr>
          <p:nvPr>
            <p:ph type="title"/>
          </p:nvPr>
        </p:nvSpPr>
        <p:spPr>
          <a:xfrm>
            <a:off x="635867" y="1088118"/>
            <a:ext cx="8201025" cy="571500"/>
          </a:xfrm>
        </p:spPr>
        <p:txBody>
          <a:bodyPr>
            <a:normAutofit fontScale="90000"/>
          </a:bodyPr>
          <a:lstStyle/>
          <a:p>
            <a:r>
              <a:rPr lang="nl-NL" dirty="0"/>
              <a:t>Verhouding tussen Activiteit-Werkzaamheid</a:t>
            </a:r>
          </a:p>
        </p:txBody>
      </p:sp>
      <p:sp>
        <p:nvSpPr>
          <p:cNvPr id="4" name="Ovaal 3"/>
          <p:cNvSpPr/>
          <p:nvPr/>
        </p:nvSpPr>
        <p:spPr>
          <a:xfrm>
            <a:off x="7374174" y="3384557"/>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5" name="Ovaal 4"/>
          <p:cNvSpPr/>
          <p:nvPr/>
        </p:nvSpPr>
        <p:spPr>
          <a:xfrm>
            <a:off x="3208922" y="2843707"/>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7" name="Pijl-links en -rechts 6">
            <a:extLst>
              <a:ext uri="{C183D7F6-B498-43B3-948B-1728B52AA6E4}">
                <adec:decorative xmlns:adec="http://schemas.microsoft.com/office/drawing/2017/decorative" val="1"/>
              </a:ext>
            </a:extLst>
          </p:cNvPr>
          <p:cNvSpPr/>
          <p:nvPr/>
        </p:nvSpPr>
        <p:spPr>
          <a:xfrm>
            <a:off x="5564072" y="3515541"/>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8">
            <a:extLst>
              <a:ext uri="{FF2B5EF4-FFF2-40B4-BE49-F238E27FC236}">
                <a16:creationId xmlns:a16="http://schemas.microsoft.com/office/drawing/2014/main" id="{38A1FB8E-6D99-CAFF-AFAB-FB52FB51DED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891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601133" y="1901427"/>
            <a:ext cx="8201025" cy="2923877"/>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dirty="0"/>
              <a:t>Bepalen welke activiteit van toepassing is op de werkzaamheden die de initiatiefnemer in gedachten heeft.</a:t>
            </a:r>
          </a:p>
          <a:p>
            <a:pPr marL="800100" lvl="1" indent="-342900">
              <a:buFont typeface="Arial" panose="020B0604020202020204" pitchFamily="34" charset="0"/>
              <a:buChar char="•"/>
            </a:pPr>
            <a:r>
              <a:rPr lang="nl-NL" dirty="0"/>
              <a:t>Deze activiteiten kunnen het antwoord op vergelijkbare vragen nodig hebben om te bepalen of ze van toepassing zijn.</a:t>
            </a:r>
          </a:p>
          <a:p>
            <a:pPr marL="800100" lvl="1" indent="-342900">
              <a:buFont typeface="Arial" panose="020B0604020202020204" pitchFamily="34" charset="0"/>
              <a:buChar char="•"/>
            </a:pPr>
            <a:r>
              <a:rPr lang="nl-NL" dirty="0"/>
              <a:t>Deze vragen wil je niet dubbel stellen </a:t>
            </a:r>
          </a:p>
          <a:p>
            <a:pPr marL="800100" lvl="1" indent="-342900">
              <a:buFont typeface="Arial" panose="020B0604020202020204" pitchFamily="34" charset="0"/>
              <a:buChar char="•"/>
            </a:pPr>
            <a:r>
              <a:rPr lang="nl-NL" dirty="0"/>
              <a:t>Gebruik herbruikbare vragen in het toepassingsbereik van de check om dit te voorkomen.</a:t>
            </a:r>
          </a:p>
          <a:p>
            <a:pPr lvl="1"/>
            <a:endParaRPr lang="nl-NL" sz="4000" dirty="0"/>
          </a:p>
        </p:txBody>
      </p:sp>
      <p:sp>
        <p:nvSpPr>
          <p:cNvPr id="2" name="Titel 1"/>
          <p:cNvSpPr>
            <a:spLocks noGrp="1"/>
          </p:cNvSpPr>
          <p:nvPr>
            <p:ph type="title"/>
          </p:nvPr>
        </p:nvSpPr>
        <p:spPr/>
        <p:txBody>
          <a:bodyPr/>
          <a:lstStyle/>
          <a:p>
            <a:r>
              <a:rPr lang="nl-NL" dirty="0"/>
              <a:t>Verhouding tussen Activiteit-Werkzaamheid</a:t>
            </a:r>
          </a:p>
        </p:txBody>
      </p:sp>
      <p:sp>
        <p:nvSpPr>
          <p:cNvPr id="11" name="Ovaal 10"/>
          <p:cNvSpPr/>
          <p:nvPr/>
        </p:nvSpPr>
        <p:spPr>
          <a:xfrm>
            <a:off x="11025468" y="5317989"/>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12" name="Ovaal 11"/>
          <p:cNvSpPr/>
          <p:nvPr/>
        </p:nvSpPr>
        <p:spPr>
          <a:xfrm>
            <a:off x="6860216" y="4777139"/>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13" name="Pijl-links en -rechts 12">
            <a:extLst>
              <a:ext uri="{C183D7F6-B498-43B3-948B-1728B52AA6E4}">
                <adec:decorative xmlns:adec="http://schemas.microsoft.com/office/drawing/2017/decorative" val="1"/>
              </a:ext>
            </a:extLst>
          </p:cNvPr>
          <p:cNvSpPr/>
          <p:nvPr/>
        </p:nvSpPr>
        <p:spPr>
          <a:xfrm>
            <a:off x="9215366" y="5448973"/>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44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Wat zijn werkzaamheden?</a:t>
            </a:r>
          </a:p>
          <a:p>
            <a:pPr marL="320675" lvl="2" indent="-285750">
              <a:buFont typeface="Arial" panose="020B0604020202020204" pitchFamily="34" charset="0"/>
              <a:buChar char="•"/>
            </a:pPr>
            <a:r>
              <a:rPr lang="nl-NL" dirty="0"/>
              <a:t>Hoe werkt dat in het loket?</a:t>
            </a:r>
          </a:p>
          <a:p>
            <a:pPr marL="320675" lvl="2" indent="-285750">
              <a:buFont typeface="Arial" panose="020B0604020202020204" pitchFamily="34" charset="0"/>
              <a:buChar char="•"/>
            </a:pPr>
            <a:r>
              <a:rPr lang="nl-NL" dirty="0"/>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t>Wanneer activiteit koppelen aan een werkzaamheid en wanneer niet?</a:t>
            </a:r>
          </a:p>
          <a:p>
            <a:pPr marL="320675" lvl="2" indent="-285750">
              <a:buFont typeface="Arial" panose="020B0604020202020204" pitchFamily="34" charset="0"/>
              <a:buChar char="•"/>
            </a:pPr>
            <a:r>
              <a:rPr lang="nl-NL" dirty="0"/>
              <a:t>Werkzaamheden die extra uitleg nodig hebben (specials)</a:t>
            </a:r>
            <a:br>
              <a:rPr lang="nl-NL" dirty="0"/>
            </a:br>
            <a:r>
              <a:rPr lang="nl-NL" dirty="0"/>
              <a:t>-	Milieu (bedrijfstakken)</a:t>
            </a:r>
            <a:br>
              <a:rPr lang="nl-NL" dirty="0"/>
            </a:br>
            <a:r>
              <a:rPr lang="nl-NL" dirty="0"/>
              <a:t>-	Lozingen</a:t>
            </a:r>
          </a:p>
          <a:p>
            <a:pPr marL="320675" lvl="2" indent="-285750">
              <a:buFont typeface="Arial" panose="020B0604020202020204" pitchFamily="34" charset="0"/>
              <a:buChar char="•"/>
            </a:pPr>
            <a:r>
              <a:rPr lang="nl-NL" dirty="0"/>
              <a:t>Welke hulpmiddelen zijn er?</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318029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718664" y="1722943"/>
            <a:ext cx="8781437" cy="2923877"/>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lvl="1"/>
            <a:endParaRPr lang="nl-NL" u="sng" dirty="0"/>
          </a:p>
          <a:p>
            <a:pPr lvl="1"/>
            <a:endParaRPr lang="nl-NL" u="sng" dirty="0"/>
          </a:p>
          <a:p>
            <a:pPr lvl="1"/>
            <a:r>
              <a:rPr lang="nl-NL" u="sng" dirty="0"/>
              <a:t>Voorbeeld:</a:t>
            </a:r>
          </a:p>
          <a:p>
            <a:pPr lvl="1"/>
            <a:r>
              <a:rPr lang="nl-NL" dirty="0"/>
              <a:t>Werkzaamheid= Vloeistof opslaan in een opslagtank</a:t>
            </a:r>
          </a:p>
          <a:p>
            <a:pPr lvl="1"/>
            <a:r>
              <a:rPr lang="nl-NL" dirty="0"/>
              <a:t>Activiteit 1= Opslaan diesel in bovengrondse opslagtank</a:t>
            </a:r>
          </a:p>
          <a:p>
            <a:pPr lvl="1"/>
            <a:r>
              <a:rPr lang="nl-NL" dirty="0"/>
              <a:t>Activiteit 2= Opslaan van benzine in een ondergrondse opslagtank</a:t>
            </a:r>
          </a:p>
          <a:p>
            <a:pPr lvl="1"/>
            <a:endParaRPr lang="nl-NL" dirty="0"/>
          </a:p>
          <a:p>
            <a:pPr lvl="1"/>
            <a:endParaRPr lang="nl-NL" sz="4000" dirty="0"/>
          </a:p>
        </p:txBody>
      </p:sp>
      <p:sp>
        <p:nvSpPr>
          <p:cNvPr id="2" name="Titel 1"/>
          <p:cNvSpPr>
            <a:spLocks noGrp="1"/>
          </p:cNvSpPr>
          <p:nvPr>
            <p:ph type="title"/>
          </p:nvPr>
        </p:nvSpPr>
        <p:spPr>
          <a:xfrm>
            <a:off x="718664" y="1056520"/>
            <a:ext cx="8201025" cy="571500"/>
          </a:xfrm>
        </p:spPr>
        <p:txBody>
          <a:bodyPr>
            <a:normAutofit fontScale="90000"/>
          </a:bodyPr>
          <a:lstStyle/>
          <a:p>
            <a:r>
              <a:rPr lang="nl-NL" dirty="0"/>
              <a:t>Verhouding tussen Activiteit-Werkzaamheid</a:t>
            </a:r>
          </a:p>
        </p:txBody>
      </p:sp>
      <p:sp>
        <p:nvSpPr>
          <p:cNvPr id="4" name="Ovaal 3"/>
          <p:cNvSpPr/>
          <p:nvPr/>
        </p:nvSpPr>
        <p:spPr>
          <a:xfrm>
            <a:off x="10958986" y="5331637"/>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5" name="Ovaal 4"/>
          <p:cNvSpPr/>
          <p:nvPr/>
        </p:nvSpPr>
        <p:spPr>
          <a:xfrm>
            <a:off x="6793734" y="4790787"/>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6" name="Pijl-links en -rechts 5">
            <a:extLst>
              <a:ext uri="{C183D7F6-B498-43B3-948B-1728B52AA6E4}">
                <adec:decorative xmlns:adec="http://schemas.microsoft.com/office/drawing/2017/decorative" val="1"/>
              </a:ext>
            </a:extLst>
          </p:cNvPr>
          <p:cNvSpPr/>
          <p:nvPr/>
        </p:nvSpPr>
        <p:spPr>
          <a:xfrm>
            <a:off x="9148884" y="5462621"/>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641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a:p>
        </p:txBody>
      </p:sp>
      <p:sp>
        <p:nvSpPr>
          <p:cNvPr id="5" name="Tijdelijke aanduiding voor datum 4"/>
          <p:cNvSpPr>
            <a:spLocks noGrp="1"/>
          </p:cNvSpPr>
          <p:nvPr>
            <p:ph type="title" idx="4294967295"/>
          </p:nvPr>
        </p:nvSpPr>
        <p:spPr>
          <a:xfrm>
            <a:off x="8891588" y="6505575"/>
            <a:ext cx="28448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Verdana"/>
                <a:ea typeface="+mn-ea"/>
                <a:cs typeface="Verdana"/>
              </a:rPr>
              <a:t>14-2-2019</a:t>
            </a:r>
          </a:p>
        </p:txBody>
      </p:sp>
      <p:pic>
        <p:nvPicPr>
          <p:cNvPr id="6" name="Afbeelding 5" descr="printscreen van de website, vloeistof opslaan in een opslagtank. "/>
          <p:cNvPicPr>
            <a:picLocks noChangeAspect="1"/>
          </p:cNvPicPr>
          <p:nvPr/>
        </p:nvPicPr>
        <p:blipFill>
          <a:blip r:embed="rId2"/>
          <a:stretch>
            <a:fillRect/>
          </a:stretch>
        </p:blipFill>
        <p:spPr>
          <a:xfrm>
            <a:off x="1581215" y="195690"/>
            <a:ext cx="9010812" cy="6079410"/>
          </a:xfrm>
          <a:prstGeom prst="rect">
            <a:avLst/>
          </a:prstGeom>
        </p:spPr>
      </p:pic>
    </p:spTree>
    <p:extLst>
      <p:ext uri="{BB962C8B-B14F-4D97-AF65-F5344CB8AC3E}">
        <p14:creationId xmlns:p14="http://schemas.microsoft.com/office/powerpoint/2010/main" val="366848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solidFill>
                  <a:schemeClr val="bg1">
                    <a:lumMod val="85000"/>
                  </a:schemeClr>
                </a:solidFill>
              </a:rPr>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290809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Impact van 1</a:t>
            </a:r>
            <a:r>
              <a:rPr lang="nl-NL" baseline="30000" dirty="0"/>
              <a:t>e</a:t>
            </a:r>
            <a:r>
              <a:rPr lang="nl-NL" dirty="0"/>
              <a:t> lijst WZH op toepasbare regels </a:t>
            </a:r>
          </a:p>
        </p:txBody>
      </p:sp>
      <p:sp>
        <p:nvSpPr>
          <p:cNvPr id="3" name="Tijdelijke aanduiding voor inhoud 2"/>
          <p:cNvSpPr>
            <a:spLocks noGrp="1"/>
          </p:cNvSpPr>
          <p:nvPr>
            <p:ph idx="1"/>
          </p:nvPr>
        </p:nvSpPr>
        <p:spPr/>
        <p:txBody>
          <a:bodyPr/>
          <a:lstStyle/>
          <a:p>
            <a:r>
              <a:rPr lang="nl-NL" b="1" dirty="0"/>
              <a:t>Conclusie:</a:t>
            </a:r>
          </a:p>
          <a:p>
            <a:pPr marL="536575" lvl="2" indent="-177800">
              <a:buFont typeface="Arial" panose="020B0604020202020204" pitchFamily="34" charset="0"/>
              <a:buChar char="•"/>
            </a:pPr>
            <a:r>
              <a:rPr lang="nl-NL" dirty="0" err="1"/>
              <a:t>Granulariteit</a:t>
            </a:r>
            <a:r>
              <a:rPr lang="nl-NL" dirty="0"/>
              <a:t> van de werkzaamheid en hoe die zich verhoudt tot de juridische activiteit heeft grote gevolgen voor de complexiteit van de toepasbare regels die men daaraan koppelt.</a:t>
            </a:r>
          </a:p>
          <a:p>
            <a:pPr marL="536575" lvl="2" indent="-177800">
              <a:buFont typeface="Arial" panose="020B0604020202020204" pitchFamily="34" charset="0"/>
              <a:buChar char="•"/>
            </a:pPr>
            <a:r>
              <a:rPr lang="nl-NL" dirty="0"/>
              <a:t>Gezien diversiteit in omschrijving activiteiten geen 1-1 match mogelijk.</a:t>
            </a:r>
          </a:p>
          <a:p>
            <a:pPr marL="536575" lvl="2" indent="-177800">
              <a:buFont typeface="Arial" panose="020B0604020202020204" pitchFamily="34" charset="0"/>
              <a:buChar char="•"/>
            </a:pPr>
            <a:r>
              <a:rPr lang="nl-NL" dirty="0"/>
              <a:t>Lijst met werkzaamheden opstellen helemaal los van hoe we activiteiten in de regels omschrijven levert complexiteit voor sommige bestuursorganen.</a:t>
            </a:r>
          </a:p>
          <a:p>
            <a:pPr marL="127000" lvl="2"/>
            <a:endParaRPr lang="nl-NL" dirty="0"/>
          </a:p>
          <a:p>
            <a:pPr marL="127000" lvl="2"/>
            <a:r>
              <a:rPr lang="nl-NL" b="1" dirty="0"/>
              <a:t>Gevolg keuze:</a:t>
            </a:r>
          </a:p>
          <a:p>
            <a:pPr marL="536575" lvl="2" indent="-177800">
              <a:buFont typeface="Arial" panose="020B0604020202020204" pitchFamily="34" charset="0"/>
              <a:buChar char="•"/>
            </a:pPr>
            <a:r>
              <a:rPr lang="nl-NL" dirty="0"/>
              <a:t>Samenstelling van de lijst met werkzaamheden niet helemaal los trekken van de omschrijving activiteiten maar te zoeken naar een optimum</a:t>
            </a:r>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22976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Optimum</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Specifiek indien nodig om een topactiviteit goed te kunnen ontsluiten, iets algemener als dat kan. </a:t>
            </a:r>
          </a:p>
          <a:p>
            <a:pPr marL="320675" lvl="2" indent="-285750">
              <a:buFont typeface="Arial" panose="020B0604020202020204" pitchFamily="34" charset="0"/>
              <a:buChar char="•"/>
            </a:pPr>
            <a:r>
              <a:rPr lang="nl-NL" altLang="nl-NL" dirty="0">
                <a:solidFill>
                  <a:schemeClr val="tx1"/>
                </a:solidFill>
                <a:ea typeface="Times New Roman" panose="02020603050405020304" pitchFamily="18" charset="0"/>
              </a:rPr>
              <a:t>Input koepels hierbij van groot belang.</a:t>
            </a:r>
          </a:p>
          <a:p>
            <a:pPr marL="34925" lvl="2"/>
            <a:endParaRPr lang="nl-NL" altLang="nl-NL" dirty="0">
              <a:solidFill>
                <a:schemeClr val="tx1"/>
              </a:solidFill>
              <a:ea typeface="Times New Roman" panose="02020603050405020304" pitchFamily="18" charset="0"/>
            </a:endParaRPr>
          </a:p>
          <a:p>
            <a:r>
              <a:rPr lang="nl-NL" u="sng" dirty="0"/>
              <a:t>Voorbeeld: </a:t>
            </a:r>
          </a:p>
          <a:p>
            <a:pPr marL="536575" lvl="2" indent="-177800">
              <a:buFont typeface="Arial" panose="020B0604020202020204" pitchFamily="34" charset="0"/>
              <a:buChar char="•"/>
            </a:pPr>
            <a:r>
              <a:rPr lang="nl-NL" dirty="0"/>
              <a:t>Een brug en een aquaduct zijn beiden civiele kunstwerken. </a:t>
            </a:r>
          </a:p>
          <a:p>
            <a:pPr marL="536575" lvl="2" indent="-177800">
              <a:buFont typeface="Arial" panose="020B0604020202020204" pitchFamily="34" charset="0"/>
              <a:buChar char="•"/>
            </a:pPr>
            <a:r>
              <a:rPr lang="nl-NL" dirty="0"/>
              <a:t>Er is bekeken welke civiele kunstwerken als aparte werkzaamheid beschikbaar moeten zijn om topactiviteiten te kunnen ontsluiten.</a:t>
            </a:r>
          </a:p>
          <a:p>
            <a:pPr marL="536575" lvl="2" indent="-177800">
              <a:buFont typeface="Arial" panose="020B0604020202020204" pitchFamily="34" charset="0"/>
              <a:buChar char="•"/>
            </a:pPr>
            <a:r>
              <a:rPr lang="nl-NL" dirty="0"/>
              <a:t>Gevolg: een aparte werkzaamheid ‘Brug aanleggen of vervangen’ beschikbaar terwijl aquaduct als trefwoord is opgenomen bij de werkzaamheid ‘Civiel kunstwerk aanleggen of vervangen’.</a:t>
            </a:r>
          </a:p>
          <a:p>
            <a:pPr lvl="2">
              <a:buFont typeface="Arial" panose="020B0604020202020204" pitchFamily="34" charset="0"/>
              <a:buChar char="•"/>
            </a:pPr>
            <a:endParaRPr lang="nl-NL" dirty="0"/>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29284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solidFill>
                  <a:schemeClr val="bg1">
                    <a:lumMod val="85000"/>
                  </a:schemeClr>
                </a:solidFill>
              </a:rPr>
              <a:t>Verhouding Activiteit-Werkzaamheid</a:t>
            </a:r>
          </a:p>
          <a:p>
            <a:pPr marL="320675" lvl="2" indent="-285750">
              <a:buFont typeface="Arial" panose="020B0604020202020204" pitchFamily="34" charset="0"/>
              <a:buChar char="•"/>
            </a:pPr>
            <a:r>
              <a:rPr lang="nl-NL" dirty="0"/>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644071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Kijk goed naar de objecten en de handelingen die zijn opgenomen in de werkzaamheid</a:t>
            </a:r>
          </a:p>
          <a:p>
            <a:pPr marL="320675" lvl="2" indent="-285750">
              <a:buFont typeface="Arial" panose="020B0604020202020204" pitchFamily="34" charset="0"/>
              <a:buChar char="•"/>
            </a:pPr>
            <a:r>
              <a:rPr lang="nl-NL" dirty="0"/>
              <a:t>Kijk naar de trefwoorden die zijn opgenomen bij de werkzaamheid</a:t>
            </a:r>
          </a:p>
          <a:p>
            <a:pPr marL="320675" lvl="2" indent="-285750">
              <a:buFont typeface="Arial" panose="020B0604020202020204" pitchFamily="34" charset="0"/>
              <a:buChar char="•"/>
            </a:pPr>
            <a:r>
              <a:rPr lang="nl-NL" dirty="0"/>
              <a:t>Koppel de activiteit zo </a:t>
            </a:r>
            <a:r>
              <a:rPr lang="nl-NL" b="1" dirty="0"/>
              <a:t>specifiek mogelijk</a:t>
            </a:r>
            <a:r>
              <a:rPr lang="nl-NL" dirty="0"/>
              <a:t> aan een werkzaamheid</a:t>
            </a:r>
          </a:p>
          <a:p>
            <a:pPr marL="320675" lvl="2" indent="-285750">
              <a:buFont typeface="Arial" panose="020B0604020202020204" pitchFamily="34" charset="0"/>
              <a:buChar char="•"/>
            </a:pPr>
            <a:endParaRPr lang="nl-NL" dirty="0"/>
          </a:p>
          <a:p>
            <a:pPr marL="196850" lvl="3"/>
            <a:r>
              <a:rPr lang="nl-NL" u="sng" dirty="0"/>
              <a:t>Voorbeeld:</a:t>
            </a:r>
          </a:p>
          <a:p>
            <a:pPr marL="482600" lvl="3" indent="-285750">
              <a:buFont typeface="Arial" panose="020B0604020202020204" pitchFamily="34" charset="0"/>
              <a:buChar char="•"/>
            </a:pPr>
            <a:r>
              <a:rPr lang="nl-NL" dirty="0"/>
              <a:t>Het kan zijn dat een veehouderij een afrastering gaat plaatsen om het vee tegen te houden. </a:t>
            </a:r>
          </a:p>
          <a:p>
            <a:pPr marL="482600" lvl="3" indent="-285750">
              <a:buFont typeface="Arial" panose="020B0604020202020204" pitchFamily="34" charset="0"/>
              <a:buChar char="•"/>
            </a:pPr>
            <a:r>
              <a:rPr lang="nl-NL" dirty="0"/>
              <a:t>Er is echter ook een werkzaamheid ‘Hekwerk of andere afscheiding plaatsen of vervangen’ dat met het trefwoord ‘afrastering’ gevonden kan worden.</a:t>
            </a:r>
          </a:p>
          <a:p>
            <a:pPr marL="482600" lvl="3" indent="-285750">
              <a:buFont typeface="Arial" panose="020B0604020202020204" pitchFamily="34" charset="0"/>
              <a:buChar char="•"/>
            </a:pPr>
            <a:r>
              <a:rPr lang="nl-NL" dirty="0"/>
              <a:t>Koppel de activiteit die het plaatsen van de afrastering regelt niet aan de werkzaamheid ‘Bedrijf voor het houden van vee’ maar aan de werkzaamheid ‘Hekwerk of andere afscheiding plaatsen of vervangen’. </a:t>
            </a:r>
          </a:p>
          <a:p>
            <a:pPr marL="482600" lvl="3" indent="-285750">
              <a:buFont typeface="Arial" panose="020B0604020202020204" pitchFamily="34" charset="0"/>
              <a:buChar char="•"/>
            </a:pPr>
            <a:endParaRPr lang="nl-NL" dirty="0"/>
          </a:p>
        </p:txBody>
      </p:sp>
    </p:spTree>
    <p:extLst>
      <p:ext uri="{BB962C8B-B14F-4D97-AF65-F5344CB8AC3E}">
        <p14:creationId xmlns:p14="http://schemas.microsoft.com/office/powerpoint/2010/main" val="73919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Als het uitvoeren van een werkzaamheid </a:t>
            </a:r>
            <a:r>
              <a:rPr lang="nl-NL" b="1" u="sng" dirty="0"/>
              <a:t>mogelijk</a:t>
            </a:r>
            <a:r>
              <a:rPr lang="nl-NL" dirty="0"/>
              <a:t> ook het uitvoeren van andere werkzaamheden tot gevolg heeft dan zijn die opgenomen als gerelateerde werkzaamheid</a:t>
            </a:r>
          </a:p>
          <a:p>
            <a:pPr marL="320675" lvl="2" indent="-285750">
              <a:buFont typeface="Arial" panose="020B0604020202020204" pitchFamily="34" charset="0"/>
              <a:buChar char="•"/>
            </a:pPr>
            <a:endParaRPr lang="nl-NL" dirty="0"/>
          </a:p>
          <a:p>
            <a:pPr marL="196850" lvl="3"/>
            <a:r>
              <a:rPr lang="nl-NL" u="sng" dirty="0"/>
              <a:t>Voorbeeld: </a:t>
            </a:r>
          </a:p>
          <a:p>
            <a:pPr marL="654050" lvl="4" indent="-285750">
              <a:buFont typeface="Arial" panose="020B0604020202020204" pitchFamily="34" charset="0"/>
              <a:buChar char="•"/>
            </a:pPr>
            <a:r>
              <a:rPr lang="nl-NL" dirty="0"/>
              <a:t>Het leggen van een kabel of leiding kan zowel bovengronds als ondergronds. </a:t>
            </a:r>
          </a:p>
          <a:p>
            <a:pPr marL="654050" lvl="4" indent="-285750">
              <a:buFont typeface="Arial" panose="020B0604020202020204" pitchFamily="34" charset="0"/>
              <a:buChar char="•"/>
            </a:pPr>
            <a:r>
              <a:rPr lang="nl-NL" dirty="0"/>
              <a:t>Ik ga dus niet in alle gevallen ook daadwerkelijk graven. </a:t>
            </a:r>
          </a:p>
          <a:p>
            <a:pPr marL="654050" lvl="4" indent="-285750">
              <a:buFont typeface="Arial" panose="020B0604020202020204" pitchFamily="34" charset="0"/>
              <a:buChar char="•"/>
            </a:pPr>
            <a:r>
              <a:rPr lang="nl-NL" dirty="0"/>
              <a:t>Koppel de activiteiten die het graven regelen dan niet aan de werkzaamheid ‘Kabel of leiding leggen, verplaatsen, vervangen of repareren’ maar aan de werkzaamheid ‘Graven in bodem of waterbodem’.</a:t>
            </a:r>
          </a:p>
          <a:p>
            <a:pPr marL="654050" lvl="4" indent="-285750">
              <a:buFont typeface="Arial" panose="020B0604020202020204" pitchFamily="34" charset="0"/>
              <a:buChar char="•"/>
            </a:pPr>
            <a:endParaRPr lang="nl-NL" dirty="0"/>
          </a:p>
        </p:txBody>
      </p:sp>
      <p:pic>
        <p:nvPicPr>
          <p:cNvPr id="4" name="Afbeelding 3" descr="Pagina van de vergunningscheck"/>
          <p:cNvPicPr>
            <a:picLocks noChangeAspect="1"/>
          </p:cNvPicPr>
          <p:nvPr/>
        </p:nvPicPr>
        <p:blipFill>
          <a:blip r:embed="rId3"/>
          <a:stretch>
            <a:fillRect/>
          </a:stretch>
        </p:blipFill>
        <p:spPr>
          <a:xfrm>
            <a:off x="5295901" y="4038160"/>
            <a:ext cx="4787899" cy="2387977"/>
          </a:xfrm>
          <a:prstGeom prst="rect">
            <a:avLst/>
          </a:prstGeom>
        </p:spPr>
      </p:pic>
    </p:spTree>
    <p:extLst>
      <p:ext uri="{BB962C8B-B14F-4D97-AF65-F5344CB8AC3E}">
        <p14:creationId xmlns:p14="http://schemas.microsoft.com/office/powerpoint/2010/main" val="377583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Als het uitvoeren van een werkzaamheid </a:t>
            </a:r>
            <a:r>
              <a:rPr lang="nl-NL" b="1" u="sng" dirty="0"/>
              <a:t>altijd</a:t>
            </a:r>
            <a:r>
              <a:rPr lang="nl-NL" dirty="0"/>
              <a:t> het uitvoeren van een andere werkzaamheid tot gevolg heeft dan koppel je deze activiteit aan de betreffende werkzaamheid (en dus niet gerelateerd).</a:t>
            </a:r>
          </a:p>
          <a:p>
            <a:pPr marL="320675" lvl="2" indent="-285750">
              <a:buFont typeface="Arial" panose="020B0604020202020204" pitchFamily="34" charset="0"/>
              <a:buChar char="•"/>
            </a:pPr>
            <a:endParaRPr lang="nl-NL" dirty="0"/>
          </a:p>
          <a:p>
            <a:pPr marL="196850" lvl="3"/>
            <a:r>
              <a:rPr lang="nl-NL" u="sng" dirty="0"/>
              <a:t>Voorbeeld:	</a:t>
            </a:r>
          </a:p>
          <a:p>
            <a:pPr marL="654050" lvl="4" indent="-285750">
              <a:buFont typeface="Arial" panose="020B0604020202020204" pitchFamily="34" charset="0"/>
              <a:buChar char="•"/>
            </a:pPr>
            <a:r>
              <a:rPr lang="nl-NL" dirty="0"/>
              <a:t>Het plaatsen van een reclamebord. Dat zit altijd op een bepaalde constructie waar je het bord aan vast maakt. Koppel de activiteit die het bouwen van die constructie regelt dan ook aan de werkzaamheid ‘Reclame of informatiebord plaatsen’.</a:t>
            </a:r>
          </a:p>
        </p:txBody>
      </p:sp>
    </p:spTree>
    <p:extLst>
      <p:ext uri="{BB962C8B-B14F-4D97-AF65-F5344CB8AC3E}">
        <p14:creationId xmlns:p14="http://schemas.microsoft.com/office/powerpoint/2010/main" val="52947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a:t>
            </a:r>
          </a:p>
        </p:txBody>
      </p:sp>
      <p:sp>
        <p:nvSpPr>
          <p:cNvPr id="3" name="Tijdelijke aanduiding voor inhoud 2"/>
          <p:cNvSpPr>
            <a:spLocks noGrp="1"/>
          </p:cNvSpPr>
          <p:nvPr>
            <p:ph idx="1"/>
          </p:nvPr>
        </p:nvSpPr>
        <p:spPr/>
        <p:txBody>
          <a:bodyPr/>
          <a:lstStyle/>
          <a:p>
            <a:r>
              <a:rPr lang="nl-NL" b="1" dirty="0">
                <a:solidFill>
                  <a:schemeClr val="tx1"/>
                </a:solidFill>
                <a:ea typeface="Times New Roman" panose="02020603050405020304" pitchFamily="18" charset="0"/>
              </a:rPr>
              <a:t>Onderscheiden doel en middelen:</a:t>
            </a:r>
          </a:p>
          <a:p>
            <a:pPr marL="320675" lvl="2" indent="-285750">
              <a:buFont typeface="Arial" panose="020B0604020202020204" pitchFamily="34" charset="0"/>
              <a:buChar char="•"/>
            </a:pPr>
            <a:r>
              <a:rPr lang="nl-NL" dirty="0"/>
              <a:t>Maak bij het koppelen van activiteiten aan werkzaamheden ook onderscheid tussen het doel en de middelen om dit doel te realiseren.</a:t>
            </a:r>
          </a:p>
          <a:p>
            <a:pPr marL="320675" lvl="2" indent="-285750">
              <a:buFont typeface="Arial" panose="020B0604020202020204" pitchFamily="34" charset="0"/>
              <a:buChar char="•"/>
            </a:pPr>
            <a:endParaRPr lang="nl-NL" u="sng" dirty="0"/>
          </a:p>
          <a:p>
            <a:pPr marL="34925" lvl="2"/>
            <a:r>
              <a:rPr lang="nl-NL" u="sng" dirty="0"/>
              <a:t>Voorbeeld:</a:t>
            </a:r>
          </a:p>
          <a:p>
            <a:pPr marL="654050" lvl="4" indent="-285750">
              <a:buFont typeface="Arial" panose="020B0604020202020204" pitchFamily="34" charset="0"/>
              <a:buChar char="•"/>
            </a:pPr>
            <a:r>
              <a:rPr lang="nl-NL" dirty="0"/>
              <a:t>De initiatiefnemer wil een peilwijziging gaan doorvoeren. Dat kan hij doen door een stuw te plaatsen. </a:t>
            </a:r>
          </a:p>
          <a:p>
            <a:pPr marL="654050" lvl="4" indent="-285750">
              <a:buFont typeface="Arial" panose="020B0604020202020204" pitchFamily="34" charset="0"/>
              <a:buChar char="•"/>
            </a:pPr>
            <a:r>
              <a:rPr lang="nl-NL" dirty="0"/>
              <a:t>Koppel de activiteit die de peilwijziging reguleert aan de werkzaamheid ‘Waterstand veranderen’.</a:t>
            </a:r>
          </a:p>
          <a:p>
            <a:pPr marL="654050" lvl="4" indent="-285750">
              <a:buFont typeface="Arial" panose="020B0604020202020204" pitchFamily="34" charset="0"/>
              <a:buChar char="•"/>
            </a:pPr>
            <a:r>
              <a:rPr lang="nl-NL" dirty="0"/>
              <a:t>Koppel de activiteit die het plaatsen van de stuw reguleert aan de werkzaamheid ‘Stuw plaatsen of veranderen’.</a:t>
            </a:r>
          </a:p>
          <a:p>
            <a:pPr>
              <a:buFont typeface="Arial" panose="020B0604020202020204" pitchFamily="34" charset="0"/>
              <a:buChar char="•"/>
            </a:pPr>
            <a:endParaRPr lang="nl-NL" dirty="0">
              <a:solidFill>
                <a:schemeClr val="tx1"/>
              </a:solidFill>
              <a:ea typeface="Times New Roman" panose="02020603050405020304" pitchFamily="18" charset="0"/>
            </a:endParaRPr>
          </a:p>
        </p:txBody>
      </p:sp>
      <p:pic>
        <p:nvPicPr>
          <p:cNvPr id="4" name="Afbeelding 3" descr="pagina van de vergunningscheck"/>
          <p:cNvPicPr>
            <a:picLocks noChangeAspect="1"/>
          </p:cNvPicPr>
          <p:nvPr/>
        </p:nvPicPr>
        <p:blipFill>
          <a:blip r:embed="rId3"/>
          <a:stretch>
            <a:fillRect/>
          </a:stretch>
        </p:blipFill>
        <p:spPr>
          <a:xfrm>
            <a:off x="8071229" y="4287692"/>
            <a:ext cx="2723256" cy="2440654"/>
          </a:xfrm>
          <a:prstGeom prst="rect">
            <a:avLst/>
          </a:prstGeom>
        </p:spPr>
      </p:pic>
    </p:spTree>
    <p:extLst>
      <p:ext uri="{BB962C8B-B14F-4D97-AF65-F5344CB8AC3E}">
        <p14:creationId xmlns:p14="http://schemas.microsoft.com/office/powerpoint/2010/main" val="389547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zijn werkzaamheden?</a:t>
            </a:r>
          </a:p>
        </p:txBody>
      </p:sp>
      <p:sp>
        <p:nvSpPr>
          <p:cNvPr id="3" name="Tijdelijke aanduiding voor inhoud 2"/>
          <p:cNvSpPr>
            <a:spLocks noGrp="1"/>
          </p:cNvSpPr>
          <p:nvPr>
            <p:ph idx="1"/>
          </p:nvPr>
        </p:nvSpPr>
        <p:spPr>
          <a:xfrm>
            <a:off x="601133" y="1850098"/>
            <a:ext cx="8201025" cy="4414838"/>
          </a:xfrm>
        </p:spPr>
        <p:txBody>
          <a:bodyPr vert="horz" lIns="91440" tIns="45720" rIns="91440" bIns="45720" rtlCol="0">
            <a:normAutofit/>
          </a:bodyPr>
          <a:lstStyle/>
          <a:p>
            <a:pPr marL="320675" lvl="2" indent="-285750">
              <a:buFont typeface="Arial" panose="020B0604020202020204" pitchFamily="34" charset="0"/>
              <a:buChar char="•"/>
            </a:pPr>
            <a:r>
              <a:rPr lang="nl-NL" altLang="nl-NL" dirty="0"/>
              <a:t>Een werkzaamheid is een, voor een niet professionele gebruiker van het loket, herkenbare beschrijving van een activiteit. </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Werkzaamheden zijn een hulpmiddel bij de </a:t>
            </a:r>
            <a:r>
              <a:rPr lang="nl-NL" altLang="nl-NL" dirty="0" err="1"/>
              <a:t>vergunningcheck</a:t>
            </a:r>
            <a:r>
              <a:rPr lang="nl-NL" altLang="nl-NL" dirty="0"/>
              <a:t> en maatregelen op maat om de initiatiefnemer makkelijker bij de juiste juridische activiteit(en) in het DSO terecht te laten komen.</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Via de werkzaamheden komen de regels van verschillende bestuursorganen bij elkaar voor de initiatiefnemer</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Aan werkzaamheden zijn ook trefwoorden gekoppeld, zodat de initiatiefnemer makkelijker de juiste werkzaamheid kan vinden.</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Werkzaamheden worden vastgesteld door de interbestuurlijke werkgroep Werkzaamheden </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85083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 vraag 1</a:t>
            </a:r>
          </a:p>
        </p:txBody>
      </p:sp>
      <p:sp>
        <p:nvSpPr>
          <p:cNvPr id="3" name="Tijdelijke aanduiding voor inhoud 2"/>
          <p:cNvSpPr>
            <a:spLocks noGrp="1"/>
          </p:cNvSpPr>
          <p:nvPr>
            <p:ph idx="1"/>
          </p:nvPr>
        </p:nvSpPr>
        <p:spPr/>
        <p:txBody>
          <a:bodyPr/>
          <a:lstStyle/>
          <a:p>
            <a:r>
              <a:rPr lang="nl-NL" dirty="0"/>
              <a:t>Activiteit ‘Ligplaats innemen op de provinciale vaarweg’ wel of niet koppelen aan de werkzaamheid ‘Varen met motorboot of waterscooter’ koppelen?</a:t>
            </a:r>
          </a:p>
          <a:p>
            <a:pPr marL="787400" lvl="3" indent="-498475">
              <a:buFont typeface="Arial" panose="020B0604020202020204" pitchFamily="34" charset="0"/>
              <a:buChar char="•"/>
            </a:pPr>
            <a:r>
              <a:rPr lang="nl-NL" dirty="0"/>
              <a:t>Wel = Hand omhoog</a:t>
            </a:r>
          </a:p>
          <a:p>
            <a:pPr marL="787400" lvl="3" indent="-498475">
              <a:buFont typeface="Arial" panose="020B0604020202020204" pitchFamily="34" charset="0"/>
              <a:buChar char="•"/>
            </a:pPr>
            <a:r>
              <a:rPr lang="nl-NL" dirty="0"/>
              <a:t>Niet = Hand omlaag</a:t>
            </a:r>
          </a:p>
          <a:p>
            <a:pPr marL="787400" lvl="3" indent="-498475">
              <a:buFont typeface="Arial" panose="020B0604020202020204" pitchFamily="34" charset="0"/>
              <a:buChar char="•"/>
            </a:pPr>
            <a:endParaRPr lang="nl-NL" dirty="0"/>
          </a:p>
          <a:p>
            <a:pPr marL="288925" lvl="3"/>
            <a:endParaRPr lang="nl-NL" dirty="0"/>
          </a:p>
          <a:p>
            <a:pPr marL="288925" lvl="3"/>
            <a:r>
              <a:rPr lang="nl-NL" b="1" dirty="0"/>
              <a:t>Niet</a:t>
            </a:r>
            <a:r>
              <a:rPr lang="nl-NL" dirty="0"/>
              <a:t> koppelen aan ‘Varen met motorboot of waterscooter’</a:t>
            </a:r>
          </a:p>
          <a:p>
            <a:pPr marL="288925" lvl="3"/>
            <a:endParaRPr lang="nl-NL" dirty="0"/>
          </a:p>
          <a:p>
            <a:pPr marL="288925" lvl="3"/>
            <a:r>
              <a:rPr lang="nl-NL" b="1" dirty="0"/>
              <a:t>Wel</a:t>
            </a:r>
            <a:r>
              <a:rPr lang="nl-NL" dirty="0"/>
              <a:t> koppelen aan de werkzaamheid ‘</a:t>
            </a:r>
            <a:r>
              <a:rPr lang="nl-NL" b="1" dirty="0"/>
              <a:t>Boot of ander drijvend werk afmeren</a:t>
            </a:r>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903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 vraag 2</a:t>
            </a:r>
          </a:p>
        </p:txBody>
      </p:sp>
      <p:sp>
        <p:nvSpPr>
          <p:cNvPr id="3" name="Tijdelijke aanduiding voor inhoud 2"/>
          <p:cNvSpPr>
            <a:spLocks noGrp="1"/>
          </p:cNvSpPr>
          <p:nvPr>
            <p:ph idx="1"/>
          </p:nvPr>
        </p:nvSpPr>
        <p:spPr/>
        <p:txBody>
          <a:bodyPr/>
          <a:lstStyle/>
          <a:p>
            <a:r>
              <a:rPr lang="nl-NL" dirty="0"/>
              <a:t>Activiteit ‘Brug aanleggen of verwijderen’ wel of niet koppelen aan de werkzaamheid ‘Uitrit aanleggen of veranderen’ koppelen?</a:t>
            </a:r>
          </a:p>
          <a:p>
            <a:pPr marL="787400" lvl="3" indent="-498475">
              <a:buFont typeface="Arial" panose="020B0604020202020204" pitchFamily="34" charset="0"/>
              <a:buChar char="•"/>
            </a:pPr>
            <a:r>
              <a:rPr lang="nl-NL" dirty="0"/>
              <a:t>Wel = Hand omhoog</a:t>
            </a:r>
          </a:p>
          <a:p>
            <a:pPr marL="787400" lvl="3" indent="-498475">
              <a:buFont typeface="Arial" panose="020B0604020202020204" pitchFamily="34" charset="0"/>
              <a:buChar char="•"/>
            </a:pPr>
            <a:r>
              <a:rPr lang="nl-NL" dirty="0"/>
              <a:t>Niet = Hand omlaag</a:t>
            </a:r>
          </a:p>
          <a:p>
            <a:pPr marL="625475" lvl="2" indent="-498475">
              <a:buFont typeface="Arial" panose="020B0604020202020204" pitchFamily="34" charset="0"/>
              <a:buChar char="•"/>
            </a:pPr>
            <a:endParaRPr lang="nl-NL" dirty="0"/>
          </a:p>
          <a:p>
            <a:pPr marL="288925" lvl="3"/>
            <a:r>
              <a:rPr lang="nl-NL" dirty="0"/>
              <a:t>Hand omhoog: </a:t>
            </a:r>
            <a:r>
              <a:rPr lang="nl-NL" b="1" dirty="0"/>
              <a:t>Niet</a:t>
            </a:r>
            <a:r>
              <a:rPr lang="nl-NL" dirty="0"/>
              <a:t> koppelen aan ‘Uitrit aanleggen of veranderen’ </a:t>
            </a:r>
          </a:p>
          <a:p>
            <a:pPr marL="288925" lvl="3"/>
            <a:endParaRPr lang="nl-NL" dirty="0"/>
          </a:p>
          <a:p>
            <a:pPr marL="288925" lvl="3"/>
            <a:r>
              <a:rPr lang="nl-NL" dirty="0"/>
              <a:t>Hand omlaag: </a:t>
            </a:r>
            <a:r>
              <a:rPr lang="nl-NL" b="1" dirty="0"/>
              <a:t>Wel</a:t>
            </a:r>
            <a:r>
              <a:rPr lang="nl-NL" dirty="0"/>
              <a:t> koppelen aan de werkzaamheid </a:t>
            </a:r>
            <a:r>
              <a:rPr lang="nl-NL" b="1" dirty="0"/>
              <a:t>Brug plaatsen of vervangen</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4551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a:t>
            </a:r>
          </a:p>
        </p:txBody>
      </p:sp>
      <p:sp>
        <p:nvSpPr>
          <p:cNvPr id="3" name="Tijdelijke aanduiding voor inhoud 2"/>
          <p:cNvSpPr>
            <a:spLocks noGrp="1"/>
          </p:cNvSpPr>
          <p:nvPr>
            <p:ph idx="1"/>
          </p:nvPr>
        </p:nvSpPr>
        <p:spPr/>
        <p:txBody>
          <a:bodyPr/>
          <a:lstStyle/>
          <a:p>
            <a:pPr marL="0" indent="0"/>
            <a:r>
              <a:rPr lang="nl-NL" dirty="0"/>
              <a:t>Bedrijfstakken: inrichting       activiteiten</a:t>
            </a:r>
          </a:p>
          <a:p>
            <a:pPr>
              <a:buFont typeface="Arial" panose="020B0604020202020204" pitchFamily="34" charset="0"/>
              <a:buChar char="•"/>
            </a:pPr>
            <a:endParaRPr lang="nl-NL" dirty="0"/>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pic>
        <p:nvPicPr>
          <p:cNvPr id="5" name="Afbeelding 4" descr="Schema van Milieu bedrijfstakken">
            <a:extLst>
              <a:ext uri="{FF2B5EF4-FFF2-40B4-BE49-F238E27FC236}">
                <a16:creationId xmlns:a16="http://schemas.microsoft.com/office/drawing/2014/main" id="{95726162-C611-43D2-AE6C-785B2ADCD5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362" y="2312157"/>
            <a:ext cx="6575797" cy="3600400"/>
          </a:xfrm>
          <a:prstGeom prst="rect">
            <a:avLst/>
          </a:prstGeom>
          <a:noFill/>
          <a:ln>
            <a:noFill/>
          </a:ln>
        </p:spPr>
      </p:pic>
      <p:sp>
        <p:nvSpPr>
          <p:cNvPr id="4" name="Pijl: rechts 3">
            <a:extLst>
              <a:ext uri="{FF2B5EF4-FFF2-40B4-BE49-F238E27FC236}">
                <a16:creationId xmlns:a16="http://schemas.microsoft.com/office/drawing/2014/main" id="{FA1E9DD9-DCE5-4C27-87CC-BBB9C2624B8B}"/>
              </a:ext>
              <a:ext uri="{C183D7F6-B498-43B3-948B-1728B52AA6E4}">
                <adec:decorative xmlns:adec="http://schemas.microsoft.com/office/drawing/2017/decorative" val="1"/>
              </a:ext>
            </a:extLst>
          </p:cNvPr>
          <p:cNvSpPr/>
          <p:nvPr/>
        </p:nvSpPr>
        <p:spPr>
          <a:xfrm>
            <a:off x="3379116" y="1879343"/>
            <a:ext cx="284086" cy="71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8993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a:t>
            </a:r>
          </a:p>
        </p:txBody>
      </p:sp>
      <p:pic>
        <p:nvPicPr>
          <p:cNvPr id="6" name="Afbeelding 5" descr="schema Milieu bedrijfstakken">
            <a:extLst>
              <a:ext uri="{FF2B5EF4-FFF2-40B4-BE49-F238E27FC236}">
                <a16:creationId xmlns:a16="http://schemas.microsoft.com/office/drawing/2014/main" id="{CBF49563-AD3B-4A63-9CBD-BD6BFE764B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4660" y="1998863"/>
            <a:ext cx="7565083" cy="3888432"/>
          </a:xfrm>
          <a:prstGeom prst="rect">
            <a:avLst/>
          </a:prstGeom>
          <a:noFill/>
          <a:ln>
            <a:noFill/>
          </a:ln>
        </p:spPr>
      </p:pic>
    </p:spTree>
    <p:extLst>
      <p:ext uri="{BB962C8B-B14F-4D97-AF65-F5344CB8AC3E}">
        <p14:creationId xmlns:p14="http://schemas.microsoft.com/office/powerpoint/2010/main" val="341963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a:t>
            </a:r>
          </a:p>
        </p:txBody>
      </p:sp>
      <p:pic>
        <p:nvPicPr>
          <p:cNvPr id="4" name="Afbeelding 3" descr="pagina uit de vergunningscheck">
            <a:extLst>
              <a:ext uri="{FF2B5EF4-FFF2-40B4-BE49-F238E27FC236}">
                <a16:creationId xmlns:a16="http://schemas.microsoft.com/office/drawing/2014/main" id="{EF72E5F1-BFC0-4CF8-841A-4FABBB7C43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86" y="1835150"/>
            <a:ext cx="6643216" cy="4392488"/>
          </a:xfrm>
          <a:prstGeom prst="rect">
            <a:avLst/>
          </a:prstGeom>
          <a:noFill/>
          <a:ln>
            <a:noFill/>
          </a:ln>
        </p:spPr>
      </p:pic>
      <p:sp>
        <p:nvSpPr>
          <p:cNvPr id="5" name="Pijl: rechts 4">
            <a:extLst>
              <a:ext uri="{FF2B5EF4-FFF2-40B4-BE49-F238E27FC236}">
                <a16:creationId xmlns:a16="http://schemas.microsoft.com/office/drawing/2014/main" id="{1337889E-4B82-42AB-9700-814362E10350}"/>
              </a:ext>
              <a:ext uri="{C183D7F6-B498-43B3-948B-1728B52AA6E4}">
                <adec:decorative xmlns:adec="http://schemas.microsoft.com/office/drawing/2017/decorative" val="1"/>
              </a:ext>
            </a:extLst>
          </p:cNvPr>
          <p:cNvSpPr/>
          <p:nvPr/>
        </p:nvSpPr>
        <p:spPr>
          <a:xfrm>
            <a:off x="692450" y="2432481"/>
            <a:ext cx="284086" cy="71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6285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a:t>
            </a:r>
          </a:p>
        </p:txBody>
      </p:sp>
      <p:sp>
        <p:nvSpPr>
          <p:cNvPr id="5" name="Pijl: rechts 4">
            <a:extLst>
              <a:ext uri="{FF2B5EF4-FFF2-40B4-BE49-F238E27FC236}">
                <a16:creationId xmlns:a16="http://schemas.microsoft.com/office/drawing/2014/main" id="{1337889E-4B82-42AB-9700-814362E10350}"/>
              </a:ext>
              <a:ext uri="{C183D7F6-B498-43B3-948B-1728B52AA6E4}">
                <adec:decorative xmlns:adec="http://schemas.microsoft.com/office/drawing/2017/decorative" val="1"/>
              </a:ext>
            </a:extLst>
          </p:cNvPr>
          <p:cNvSpPr/>
          <p:nvPr/>
        </p:nvSpPr>
        <p:spPr>
          <a:xfrm>
            <a:off x="861126" y="2583404"/>
            <a:ext cx="284086" cy="71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pagina uit de vergunningcheck">
            <a:extLst>
              <a:ext uri="{FF2B5EF4-FFF2-40B4-BE49-F238E27FC236}">
                <a16:creationId xmlns:a16="http://schemas.microsoft.com/office/drawing/2014/main" id="{28C1DD8B-7FD3-4541-A769-DC59CD52EC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826428"/>
            <a:ext cx="6382643" cy="4046562"/>
          </a:xfrm>
          <a:prstGeom prst="rect">
            <a:avLst/>
          </a:prstGeom>
          <a:noFill/>
          <a:ln>
            <a:noFill/>
          </a:ln>
        </p:spPr>
      </p:pic>
    </p:spTree>
    <p:extLst>
      <p:ext uri="{BB962C8B-B14F-4D97-AF65-F5344CB8AC3E}">
        <p14:creationId xmlns:p14="http://schemas.microsoft.com/office/powerpoint/2010/main" val="1275822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Overzicht opslagbedrijf, transportbedrijf, groothandel en containerterminal met daarin omschreven alle juridisch gerelateerde activiteiten">
            <a:extLst>
              <a:ext uri="{FF2B5EF4-FFF2-40B4-BE49-F238E27FC236}">
                <a16:creationId xmlns:a16="http://schemas.microsoft.com/office/drawing/2014/main" id="{EC8CA396-77CB-4F9E-9E47-F2C955E0A16F}"/>
              </a:ext>
            </a:extLst>
          </p:cNvPr>
          <p:cNvPicPr>
            <a:picLocks noChangeAspect="1"/>
          </p:cNvPicPr>
          <p:nvPr/>
        </p:nvPicPr>
        <p:blipFill>
          <a:blip r:embed="rId3"/>
          <a:stretch>
            <a:fillRect/>
          </a:stretch>
        </p:blipFill>
        <p:spPr>
          <a:xfrm>
            <a:off x="5088629" y="103570"/>
            <a:ext cx="5256584" cy="6650860"/>
          </a:xfrm>
          <a:prstGeom prst="rect">
            <a:avLst/>
          </a:prstGeom>
        </p:spPr>
      </p:pic>
      <p:sp>
        <p:nvSpPr>
          <p:cNvPr id="8" name="Rechthoek 7" descr="Titel, opslagbedrijf, transportbedrijf, groothandel en containerterminal">
            <a:extLst>
              <a:ext uri="{FF2B5EF4-FFF2-40B4-BE49-F238E27FC236}">
                <a16:creationId xmlns:a16="http://schemas.microsoft.com/office/drawing/2014/main" id="{F8B4E85F-F80D-48F4-B836-002B1E127858}"/>
              </a:ext>
            </a:extLst>
          </p:cNvPr>
          <p:cNvSpPr/>
          <p:nvPr/>
        </p:nvSpPr>
        <p:spPr>
          <a:xfrm>
            <a:off x="5088629" y="103570"/>
            <a:ext cx="4153025" cy="651032"/>
          </a:xfrm>
          <a:prstGeom prst="rect">
            <a:avLst/>
          </a:prstGeom>
          <a:noFill/>
          <a:ln w="57150">
            <a:solidFill>
              <a:srgbClr val="EF8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a:extLst>
              <a:ext uri="{FF2B5EF4-FFF2-40B4-BE49-F238E27FC236}">
                <a16:creationId xmlns:a16="http://schemas.microsoft.com/office/drawing/2014/main" id="{20688156-1FF1-2129-4DD7-D97182C78FDA}"/>
              </a:ext>
            </a:extLst>
          </p:cNvPr>
          <p:cNvSpPr>
            <a:spLocks noGrp="1"/>
          </p:cNvSpPr>
          <p:nvPr>
            <p:ph type="title"/>
          </p:nvPr>
        </p:nvSpPr>
        <p:spPr>
          <a:xfrm>
            <a:off x="601133" y="-663123"/>
            <a:ext cx="10972800" cy="663123"/>
          </a:xfrm>
        </p:spPr>
        <p:txBody>
          <a:bodyPr vert="horz" lIns="91440" tIns="45720" rIns="91440" bIns="45720" rtlCol="0" anchor="b">
            <a:normAutofit/>
          </a:bodyPr>
          <a:lstStyle/>
          <a:p>
            <a:r>
              <a:rPr lang="nl-NL" dirty="0"/>
              <a:t>Kenmerken uit het omgevingsdocument</a:t>
            </a:r>
          </a:p>
        </p:txBody>
      </p:sp>
    </p:spTree>
    <p:extLst>
      <p:ext uri="{BB962C8B-B14F-4D97-AF65-F5344CB8AC3E}">
        <p14:creationId xmlns:p14="http://schemas.microsoft.com/office/powerpoint/2010/main" val="219084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Bedrijfstak of activiteit koppelen?</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t>Regels over starten/wijzigen van het bedrijf?</a:t>
            </a:r>
            <a:br>
              <a:rPr lang="nl-NL" dirty="0"/>
            </a:br>
            <a:r>
              <a:rPr lang="nl-NL" dirty="0"/>
              <a:t>Dan </a:t>
            </a:r>
            <a:r>
              <a:rPr lang="nl-NL" b="1" dirty="0"/>
              <a:t>wel</a:t>
            </a:r>
            <a:r>
              <a:rPr lang="nl-NL" dirty="0"/>
              <a:t> koppelen aan bedrijfstak.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Regels over specifieke bedrijfsactiviteiten die het bedrijf mogelijk uitvoert?</a:t>
            </a:r>
            <a:br>
              <a:rPr lang="nl-NL" dirty="0"/>
            </a:br>
            <a:r>
              <a:rPr lang="nl-NL" dirty="0"/>
              <a:t>Dan </a:t>
            </a:r>
            <a:r>
              <a:rPr lang="nl-NL" b="1" dirty="0"/>
              <a:t>niet</a:t>
            </a:r>
            <a:r>
              <a:rPr lang="nl-NL" dirty="0"/>
              <a:t> koppelen aan bedrijfstak, maar aan de werkzaamheid.</a:t>
            </a:r>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6994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Bedrijfstak of activiteit koppelen - voorbeelden</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t>Afval, materialen, stoffen, goederen opslaan (waterschap)</a:t>
            </a:r>
            <a:br>
              <a:rPr lang="nl-NL" dirty="0"/>
            </a:br>
            <a:r>
              <a:rPr lang="nl-NL" dirty="0"/>
              <a:t>Gaat over specifieke bedrijfsactiviteiten dus </a:t>
            </a:r>
            <a:r>
              <a:rPr lang="nl-NL" b="1" dirty="0"/>
              <a:t>niet</a:t>
            </a:r>
            <a:r>
              <a:rPr lang="nl-NL" dirty="0"/>
              <a:t> koppelen aan bedrijfstak ‘Groothandel, opslagbedrijf of distributiebedrijf’. Maar bijv. aan werkzaamheid ‘Materialen, afval of andere goederen opslaan’.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Lozen van afvalwater bij overslaan van inerte goederen (waterschap)</a:t>
            </a:r>
            <a:br>
              <a:rPr lang="nl-NL" dirty="0"/>
            </a:br>
            <a:r>
              <a:rPr lang="nl-NL" dirty="0"/>
              <a:t>Gaat over specifieke bedrijfsactiviteiten dus </a:t>
            </a:r>
            <a:r>
              <a:rPr lang="nl-NL" b="1" dirty="0"/>
              <a:t>niet</a:t>
            </a:r>
            <a:r>
              <a:rPr lang="nl-NL" dirty="0"/>
              <a:t> koppelen aan bedrijfstak ‘Groothandel, opslagbedrijf of distributiebedrijf’. Maar bijv. aan werkzaamheid ‘Materialen, afval of andere goederen opslaan’.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Beperkingengebied activiteit provinciale wegen</a:t>
            </a:r>
            <a:br>
              <a:rPr lang="nl-NL" dirty="0"/>
            </a:br>
            <a:r>
              <a:rPr lang="nl-NL" dirty="0"/>
              <a:t>Gaat niet over specifieke bedrijfsactiviteiten, maar over het starten of wijzigen van een bedrijf binnen het beperkingengebied, dus </a:t>
            </a:r>
            <a:r>
              <a:rPr lang="nl-NL" b="1" dirty="0"/>
              <a:t>wel</a:t>
            </a:r>
            <a:r>
              <a:rPr lang="nl-NL" dirty="0"/>
              <a:t> koppelen aan bedrijfstak bijv. ‘Horecabedrijf’ of ‘Detailhandel’.</a:t>
            </a:r>
          </a:p>
          <a:p>
            <a:pPr marL="127000" lvl="2" indent="0">
              <a:buNone/>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113018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Lozingen</a:t>
            </a:r>
          </a:p>
        </p:txBody>
      </p:sp>
      <p:sp>
        <p:nvSpPr>
          <p:cNvPr id="3" name="Tijdelijke aanduiding voor inhoud 2"/>
          <p:cNvSpPr>
            <a:spLocks noGrp="1"/>
          </p:cNvSpPr>
          <p:nvPr>
            <p:ph idx="1"/>
          </p:nvPr>
        </p:nvSpPr>
        <p:spPr/>
        <p:txBody>
          <a:bodyPr/>
          <a:lstStyle/>
          <a:p>
            <a:r>
              <a:rPr lang="nl-NL" dirty="0"/>
              <a:t>Geen werkzaamheid ‘Afvalwater lozen’ beschikbaar, want</a:t>
            </a:r>
          </a:p>
          <a:p>
            <a:pPr marL="127000" lvl="2" indent="0">
              <a:buNone/>
            </a:pPr>
            <a:r>
              <a:rPr lang="nl-NL" dirty="0"/>
              <a:t>	-	Veel activiteiten koppelen van verschillende bestuursorganen</a:t>
            </a:r>
            <a:br>
              <a:rPr lang="nl-NL" dirty="0"/>
            </a:br>
            <a:r>
              <a:rPr lang="nl-NL" dirty="0"/>
              <a:t>	-	Mogelijk veel complexiteit voor initiatiefnemer</a:t>
            </a:r>
          </a:p>
          <a:p>
            <a:pPr marL="1200150" lvl="2" indent="-285750">
              <a:buFont typeface="Arial" panose="020B0604020202020204" pitchFamily="34" charset="0"/>
              <a:buChar char="•"/>
            </a:pPr>
            <a:r>
              <a:rPr lang="nl-NL" dirty="0"/>
              <a:t>Wat dan wel? Koppelen aan werkzaamheid waarbij de lozing vrijkomt. Bijvoorbeeld ‘Grondwater onttrekken’ of ‘Metaal bewerken of behandelen’.</a:t>
            </a:r>
          </a:p>
          <a:p>
            <a:pPr marL="1200150" lvl="2" indent="-285750">
              <a:buFont typeface="Arial" panose="020B0604020202020204" pitchFamily="34" charset="0"/>
              <a:buChar char="•"/>
            </a:pPr>
            <a:r>
              <a:rPr lang="nl-NL" dirty="0"/>
              <a:t>Uitzonderingen:</a:t>
            </a:r>
            <a:br>
              <a:rPr lang="nl-NL" dirty="0"/>
            </a:br>
            <a:r>
              <a:rPr lang="nl-NL" dirty="0"/>
              <a:t>	-	Koelwater lozen</a:t>
            </a:r>
            <a:br>
              <a:rPr lang="nl-NL" dirty="0"/>
            </a:br>
            <a:r>
              <a:rPr lang="nl-NL" dirty="0"/>
              <a:t>	-	Water uit gootsteen, douche of toilet lozen</a:t>
            </a:r>
            <a:br>
              <a:rPr lang="nl-NL" dirty="0"/>
            </a:br>
            <a:r>
              <a:rPr lang="nl-NL" dirty="0"/>
              <a:t>	-	Regenwater lozen</a:t>
            </a:r>
            <a:br>
              <a:rPr lang="nl-NL" dirty="0"/>
            </a:b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269109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dat in het loket?</a:t>
            </a:r>
          </a:p>
        </p:txBody>
      </p:sp>
      <p:sp>
        <p:nvSpPr>
          <p:cNvPr id="4" name="Tijdelijke aanduiding voor inhoud 3"/>
          <p:cNvSpPr>
            <a:spLocks noGrp="1"/>
          </p:cNvSpPr>
          <p:nvPr>
            <p:ph idx="1"/>
          </p:nvPr>
        </p:nvSpPr>
        <p:spPr/>
        <p:txBody>
          <a:bodyPr>
            <a:normAutofit/>
          </a:bodyPr>
          <a:lstStyle/>
          <a:p>
            <a:pPr marL="320675" lvl="2" indent="-285750">
              <a:buFont typeface="Arial" panose="020B0604020202020204" pitchFamily="34" charset="0"/>
              <a:buChar char="•"/>
            </a:pPr>
            <a:r>
              <a:rPr lang="nl-NL" dirty="0"/>
              <a:t>Initiatiefnemer komt vaak via andere website op het loket</a:t>
            </a:r>
          </a:p>
          <a:p>
            <a:pPr marL="320675" lvl="2" indent="-285750">
              <a:buFont typeface="Arial" panose="020B0604020202020204" pitchFamily="34" charset="0"/>
              <a:buChar char="•"/>
            </a:pPr>
            <a:r>
              <a:rPr lang="nl-NL" dirty="0"/>
              <a:t>Initiatiefnemer geeft zoekterm in</a:t>
            </a:r>
          </a:p>
          <a:p>
            <a:pPr marL="320675" lvl="2" indent="-285750">
              <a:buFont typeface="Arial" panose="020B0604020202020204" pitchFamily="34" charset="0"/>
              <a:buChar char="•"/>
            </a:pPr>
            <a:r>
              <a:rPr lang="nl-NL" dirty="0"/>
              <a:t>Loket zoekt in trefwoorden en werkzaamheden</a:t>
            </a:r>
          </a:p>
          <a:p>
            <a:pPr marL="320675" lvl="2" indent="-285750">
              <a:buFont typeface="Arial" panose="020B0604020202020204" pitchFamily="34" charset="0"/>
              <a:buChar char="•"/>
            </a:pPr>
            <a:r>
              <a:rPr lang="nl-NL" dirty="0"/>
              <a:t>Loket toont gevonden werkzaamheden</a:t>
            </a:r>
          </a:p>
          <a:p>
            <a:pPr marL="320675" lvl="2" indent="-285750">
              <a:buFont typeface="Arial" panose="020B0604020202020204" pitchFamily="34" charset="0"/>
              <a:buChar char="•"/>
            </a:pPr>
            <a:r>
              <a:rPr lang="nl-NL" dirty="0"/>
              <a:t>Initiatiefnemer kiest een werkzaamheid</a:t>
            </a:r>
          </a:p>
        </p:txBody>
      </p:sp>
      <p:pic>
        <p:nvPicPr>
          <p:cNvPr id="5" name="Afbeelding 4" descr="Keuzeblok werkzaamheden kiezen binnen het loket."/>
          <p:cNvPicPr>
            <a:picLocks noChangeAspect="1"/>
          </p:cNvPicPr>
          <p:nvPr/>
        </p:nvPicPr>
        <p:blipFill>
          <a:blip r:embed="rId3"/>
          <a:stretch>
            <a:fillRect/>
          </a:stretch>
        </p:blipFill>
        <p:spPr>
          <a:xfrm>
            <a:off x="1876401" y="3645024"/>
            <a:ext cx="8580639" cy="2880320"/>
          </a:xfrm>
          <a:prstGeom prst="rect">
            <a:avLst/>
          </a:prstGeom>
        </p:spPr>
      </p:pic>
    </p:spTree>
    <p:extLst>
      <p:ext uri="{BB962C8B-B14F-4D97-AF65-F5344CB8AC3E}">
        <p14:creationId xmlns:p14="http://schemas.microsoft.com/office/powerpoint/2010/main" val="181832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Lozingen - voorbeelden</a:t>
            </a:r>
          </a:p>
        </p:txBody>
      </p:sp>
      <p:graphicFrame>
        <p:nvGraphicFramePr>
          <p:cNvPr id="7" name="Tabel 6">
            <a:extLst>
              <a:ext uri="{FF2B5EF4-FFF2-40B4-BE49-F238E27FC236}">
                <a16:creationId xmlns:a16="http://schemas.microsoft.com/office/drawing/2014/main" id="{3B730FF1-9DB4-4BB6-B7CD-7D9FC77CEB0D}"/>
              </a:ext>
            </a:extLst>
          </p:cNvPr>
          <p:cNvGraphicFramePr>
            <a:graphicFrameLocks noGrp="1"/>
          </p:cNvGraphicFramePr>
          <p:nvPr>
            <p:extLst>
              <p:ext uri="{D42A27DB-BD31-4B8C-83A1-F6EECF244321}">
                <p14:modId xmlns:p14="http://schemas.microsoft.com/office/powerpoint/2010/main" val="4260969297"/>
              </p:ext>
            </p:extLst>
          </p:nvPr>
        </p:nvGraphicFramePr>
        <p:xfrm>
          <a:off x="2831145" y="1866832"/>
          <a:ext cx="6912768" cy="4610718"/>
        </p:xfrm>
        <a:graphic>
          <a:graphicData uri="http://schemas.openxmlformats.org/drawingml/2006/table">
            <a:tbl>
              <a:tblPr firstRow="1" firstCol="1" bandRow="1">
                <a:tableStyleId>{5C22544A-7EE6-4342-B048-85BDC9FD1C3A}</a:tableStyleId>
              </a:tblPr>
              <a:tblGrid>
                <a:gridCol w="2854624">
                  <a:extLst>
                    <a:ext uri="{9D8B030D-6E8A-4147-A177-3AD203B41FA5}">
                      <a16:colId xmlns:a16="http://schemas.microsoft.com/office/drawing/2014/main" val="998949390"/>
                    </a:ext>
                  </a:extLst>
                </a:gridCol>
                <a:gridCol w="1250929">
                  <a:extLst>
                    <a:ext uri="{9D8B030D-6E8A-4147-A177-3AD203B41FA5}">
                      <a16:colId xmlns:a16="http://schemas.microsoft.com/office/drawing/2014/main" val="3539145678"/>
                    </a:ext>
                  </a:extLst>
                </a:gridCol>
                <a:gridCol w="2807215">
                  <a:extLst>
                    <a:ext uri="{9D8B030D-6E8A-4147-A177-3AD203B41FA5}">
                      <a16:colId xmlns:a16="http://schemas.microsoft.com/office/drawing/2014/main" val="4160612280"/>
                    </a:ext>
                  </a:extLst>
                </a:gridCol>
              </a:tblGrid>
              <a:tr h="368857">
                <a:tc>
                  <a:txBody>
                    <a:bodyPr/>
                    <a:lstStyle/>
                    <a:p>
                      <a:pPr>
                        <a:lnSpc>
                          <a:spcPts val="1200"/>
                        </a:lnSpc>
                        <a:spcAft>
                          <a:spcPts val="0"/>
                        </a:spcAft>
                      </a:pPr>
                      <a:r>
                        <a:rPr lang="nl-NL" sz="900" dirty="0">
                          <a:effectLst/>
                        </a:rPr>
                        <a:t>Activiteit</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Waar geregeld?</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Werkzaamheid</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8396614"/>
                  </a:ext>
                </a:extLst>
              </a:tr>
              <a:tr h="737715">
                <a:tc>
                  <a:txBody>
                    <a:bodyPr/>
                    <a:lstStyle/>
                    <a:p>
                      <a:pPr>
                        <a:lnSpc>
                          <a:spcPts val="1200"/>
                        </a:lnSpc>
                        <a:spcAft>
                          <a:spcPts val="0"/>
                        </a:spcAft>
                      </a:pPr>
                      <a:r>
                        <a:rPr lang="nl-NL" sz="900" dirty="0">
                          <a:effectLst/>
                        </a:rPr>
                        <a:t>Afvalwater, afkomstig van het opslaan van kuilvoer of vaste bijvoedermiddelen, lozen op een oppervlaktewaterlichaam</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4.84</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Kuilvoer of bijvoedermiddelen opslaan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1439836"/>
                  </a:ext>
                </a:extLst>
              </a:tr>
              <a:tr h="922144">
                <a:tc>
                  <a:txBody>
                    <a:bodyPr/>
                    <a:lstStyle/>
                    <a:p>
                      <a:pPr>
                        <a:lnSpc>
                          <a:spcPts val="1200"/>
                        </a:lnSpc>
                        <a:spcAft>
                          <a:spcPts val="0"/>
                        </a:spcAft>
                      </a:pPr>
                      <a:r>
                        <a:rPr lang="nl-NL" sz="900" dirty="0">
                          <a:effectLst/>
                        </a:rPr>
                        <a:t>Stoffen, afkomstig van het gebruik van gewasbeschermingsmiddelen of meststoffen in de openlucht, lozen op een oppervlaktewaterlichaam</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Bal § 4.64</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Meststoffen, gewasbeschermingsmiddelen of biociden aanmaken en gebruiken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591836"/>
                  </a:ext>
                </a:extLst>
              </a:tr>
              <a:tr h="368857">
                <a:tc>
                  <a:txBody>
                    <a:bodyPr/>
                    <a:lstStyle/>
                    <a:p>
                      <a:pPr>
                        <a:lnSpc>
                          <a:spcPts val="1200"/>
                        </a:lnSpc>
                        <a:spcAft>
                          <a:spcPts val="0"/>
                        </a:spcAft>
                      </a:pPr>
                      <a:r>
                        <a:rPr lang="nl-NL" sz="900">
                          <a:effectLst/>
                        </a:rPr>
                        <a:t>Huishoudelijk afvalwater lozen in de Noordzee</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7.2.5</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Water uit gootsteen, douche of toilet lozen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9086386"/>
                  </a:ext>
                </a:extLst>
              </a:tr>
              <a:tr h="737715">
                <a:tc>
                  <a:txBody>
                    <a:bodyPr/>
                    <a:lstStyle/>
                    <a:p>
                      <a:pPr>
                        <a:lnSpc>
                          <a:spcPts val="1200"/>
                        </a:lnSpc>
                        <a:spcAft>
                          <a:spcPts val="0"/>
                        </a:spcAft>
                      </a:pPr>
                      <a:r>
                        <a:rPr lang="nl-NL" sz="900">
                          <a:effectLst/>
                        </a:rPr>
                        <a:t>Koelwater, afkomstig van een datacentrum, lozen op een oppervlaktewaterlichaam</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3.7.3</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Koelwater lozen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3122885"/>
                  </a:ext>
                </a:extLst>
              </a:tr>
              <a:tr h="737715">
                <a:tc>
                  <a:txBody>
                    <a:bodyPr/>
                    <a:lstStyle/>
                    <a:p>
                      <a:pPr>
                        <a:lnSpc>
                          <a:spcPts val="1200"/>
                        </a:lnSpc>
                        <a:spcAft>
                          <a:spcPts val="0"/>
                        </a:spcAft>
                      </a:pPr>
                      <a:r>
                        <a:rPr lang="nl-NL" sz="900">
                          <a:effectLst/>
                        </a:rPr>
                        <a:t>Stoffen die vrijkomen bij ontgravingen, bagger- of andere werkzaamheden</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Bruidsschat waterschapsverordening afdeling 2.10</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br>
                        <a:rPr lang="nl-NL" sz="900">
                          <a:effectLst/>
                        </a:rPr>
                      </a:br>
                      <a:r>
                        <a:rPr lang="nl-NL" sz="900">
                          <a:effectLst/>
                        </a:rPr>
                        <a:t>Graven in bodem of waterbodem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1746699"/>
                  </a:ext>
                </a:extLst>
              </a:tr>
              <a:tr h="737715">
                <a:tc>
                  <a:txBody>
                    <a:bodyPr/>
                    <a:lstStyle/>
                    <a:p>
                      <a:pPr>
                        <a:lnSpc>
                          <a:spcPts val="1200"/>
                        </a:lnSpc>
                        <a:spcAft>
                          <a:spcPts val="0"/>
                        </a:spcAft>
                      </a:pPr>
                      <a:r>
                        <a:rPr lang="nl-NL" sz="900">
                          <a:effectLst/>
                        </a:rPr>
                        <a:t>Afvalwater, afkomstig van een calamiteitenoefening, lozen op een oppervlaktewaterlichaam</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Bruidsschat waterschapsverordening afdeling 2.12</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Calamiteitenoefening houden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447801"/>
                  </a:ext>
                </a:extLst>
              </a:tr>
            </a:tbl>
          </a:graphicData>
        </a:graphic>
      </p:graphicFrame>
    </p:spTree>
    <p:extLst>
      <p:ext uri="{BB962C8B-B14F-4D97-AF65-F5344CB8AC3E}">
        <p14:creationId xmlns:p14="http://schemas.microsoft.com/office/powerpoint/2010/main" val="390783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Hulpmiddelen</a:t>
            </a:r>
          </a:p>
        </p:txBody>
      </p:sp>
      <p:sp>
        <p:nvSpPr>
          <p:cNvPr id="3" name="Tijdelijke aanduiding voor inhoud 2"/>
          <p:cNvSpPr>
            <a:spLocks noGrp="1"/>
          </p:cNvSpPr>
          <p:nvPr>
            <p:ph idx="1"/>
          </p:nvPr>
        </p:nvSpPr>
        <p:spPr/>
        <p:txBody>
          <a:bodyPr/>
          <a:lstStyle/>
          <a:p>
            <a:pPr marL="1200150" lvl="2" indent="-285750">
              <a:buFont typeface="Arial" panose="020B0604020202020204" pitchFamily="34" charset="0"/>
              <a:buChar char="•"/>
            </a:pPr>
            <a:r>
              <a:rPr lang="nl-NL" dirty="0">
                <a:hlinkClick r:id="rId3"/>
              </a:rPr>
              <a:t>Stelselcatalogus</a:t>
            </a:r>
            <a:r>
              <a:rPr lang="nl-NL" dirty="0"/>
              <a:t> 					</a:t>
            </a:r>
            <a:r>
              <a:rPr lang="nl-NL" sz="1200" dirty="0"/>
              <a:t>•</a:t>
            </a:r>
            <a:r>
              <a:rPr lang="nl-NL" dirty="0"/>
              <a:t>	</a:t>
            </a:r>
            <a:r>
              <a:rPr lang="nl-NL" dirty="0">
                <a:hlinkClick r:id="rId4"/>
              </a:rPr>
              <a:t>Kruisjesmatrix</a:t>
            </a:r>
            <a:br>
              <a:rPr lang="nl-NL" dirty="0"/>
            </a:br>
            <a:r>
              <a:rPr lang="nl-NL" sz="1400" dirty="0"/>
              <a:t>			</a:t>
            </a:r>
            <a:endParaRPr lang="nl-NL" dirty="0"/>
          </a:p>
          <a:p>
            <a:pPr>
              <a:buFont typeface="Arial" panose="020B0604020202020204" pitchFamily="34" charset="0"/>
              <a:buChar char="•"/>
            </a:pPr>
            <a:endParaRPr lang="nl-NL" dirty="0"/>
          </a:p>
        </p:txBody>
      </p:sp>
      <p:pic>
        <p:nvPicPr>
          <p:cNvPr id="4" name="Afbeelding 3" descr="Hulpmiddel, stelselcatalogus, boom of beplanting weghalen, omschrijving van de werkzaamheden">
            <a:extLst>
              <a:ext uri="{FF2B5EF4-FFF2-40B4-BE49-F238E27FC236}">
                <a16:creationId xmlns:a16="http://schemas.microsoft.com/office/drawing/2014/main" id="{52379EE3-2C77-4DF1-887F-CA4A1544DF1F}"/>
              </a:ext>
            </a:extLst>
          </p:cNvPr>
          <p:cNvPicPr>
            <a:picLocks noChangeAspect="1"/>
          </p:cNvPicPr>
          <p:nvPr/>
        </p:nvPicPr>
        <p:blipFill>
          <a:blip r:embed="rId5"/>
          <a:stretch>
            <a:fillRect/>
          </a:stretch>
        </p:blipFill>
        <p:spPr>
          <a:xfrm>
            <a:off x="90747" y="2385808"/>
            <a:ext cx="5238788" cy="4181506"/>
          </a:xfrm>
          <a:prstGeom prst="rect">
            <a:avLst/>
          </a:prstGeom>
        </p:spPr>
      </p:pic>
      <p:pic>
        <p:nvPicPr>
          <p:cNvPr id="5" name="Afbeelding 4" descr="een overzicht van &quot;wie gebruikt welke werkzaamheden&quot;. ">
            <a:extLst>
              <a:ext uri="{FF2B5EF4-FFF2-40B4-BE49-F238E27FC236}">
                <a16:creationId xmlns:a16="http://schemas.microsoft.com/office/drawing/2014/main" id="{25F71730-D360-45F9-9935-A54CE607906E}"/>
              </a:ext>
            </a:extLst>
          </p:cNvPr>
          <p:cNvPicPr>
            <a:picLocks noChangeAspect="1"/>
          </p:cNvPicPr>
          <p:nvPr/>
        </p:nvPicPr>
        <p:blipFill>
          <a:blip r:embed="rId6"/>
          <a:stretch>
            <a:fillRect/>
          </a:stretch>
        </p:blipFill>
        <p:spPr>
          <a:xfrm>
            <a:off x="5197612" y="2834555"/>
            <a:ext cx="6962826" cy="3124223"/>
          </a:xfrm>
          <a:prstGeom prst="rect">
            <a:avLst/>
          </a:prstGeom>
        </p:spPr>
      </p:pic>
    </p:spTree>
    <p:extLst>
      <p:ext uri="{BB962C8B-B14F-4D97-AF65-F5344CB8AC3E}">
        <p14:creationId xmlns:p14="http://schemas.microsoft.com/office/powerpoint/2010/main" val="194970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Werkzaamheid ‘Monumenten’</a:t>
            </a:r>
          </a:p>
        </p:txBody>
      </p:sp>
      <p:sp>
        <p:nvSpPr>
          <p:cNvPr id="3" name="Tijdelijke aanduiding voor inhoud 2"/>
          <p:cNvSpPr>
            <a:spLocks noGrp="1"/>
          </p:cNvSpPr>
          <p:nvPr>
            <p:ph idx="1"/>
          </p:nvPr>
        </p:nvSpPr>
        <p:spPr/>
        <p:txBody>
          <a:bodyPr/>
          <a:lstStyle/>
          <a:p>
            <a:pPr marL="625475" lvl="2" indent="-498475">
              <a:buFont typeface="Arial" panose="020B0604020202020204" pitchFamily="34" charset="0"/>
              <a:buChar char="•"/>
            </a:pPr>
            <a:endParaRPr lang="nl-NL" dirty="0"/>
          </a:p>
          <a:p>
            <a:pPr marL="787400" lvl="3" indent="-498475">
              <a:buFont typeface="Arial" panose="020B0604020202020204" pitchFamily="34" charset="0"/>
              <a:buChar char="•"/>
            </a:pPr>
            <a:r>
              <a:rPr lang="nl-NL" dirty="0"/>
              <a:t>Werkzaamheden in, aan of op een monument of archeologisch monument uitvoeren, of dit anders gebruiken</a:t>
            </a:r>
          </a:p>
          <a:p>
            <a:pPr marL="787400" lvl="3" indent="-498475">
              <a:buFont typeface="Arial" panose="020B0604020202020204" pitchFamily="34" charset="0"/>
              <a:buChar char="•"/>
            </a:pPr>
            <a:r>
              <a:rPr lang="nl-NL" dirty="0"/>
              <a:t>Gerelateerde werkzaamheden:</a:t>
            </a:r>
            <a:br>
              <a:rPr lang="nl-NL" dirty="0"/>
            </a:br>
            <a:r>
              <a:rPr lang="nl-NL" dirty="0"/>
              <a:t>‘Kabel of leiding leggen, verplaatsen, vervangen of repareren’</a:t>
            </a:r>
            <a:br>
              <a:rPr lang="nl-NL" dirty="0"/>
            </a:br>
            <a:r>
              <a:rPr lang="nl-NL" dirty="0"/>
              <a:t>‘Bouwmateriaal, container of ander object tijdelijk plaatsen’</a:t>
            </a:r>
            <a:br>
              <a:rPr lang="nl-NL" dirty="0"/>
            </a:br>
            <a:r>
              <a:rPr lang="nl-NL" dirty="0"/>
              <a:t>‘Bouwwerk of deel van een bouwwerk slopen, of asbest verwijderen’</a:t>
            </a:r>
          </a:p>
          <a:p>
            <a:pPr marL="787400" lvl="3" indent="-498475">
              <a:buFont typeface="Arial" panose="020B0604020202020204" pitchFamily="34" charset="0"/>
              <a:buChar char="•"/>
            </a:pPr>
            <a:r>
              <a:rPr lang="nl-NL" dirty="0"/>
              <a:t>Specifiek voor alle activiteiten die regels stellen over handelingen aan/bij monumenten.</a:t>
            </a:r>
          </a:p>
          <a:p>
            <a:pPr marL="787400" lvl="3" indent="-498475">
              <a:buFont typeface="Arial" panose="020B0604020202020204" pitchFamily="34" charset="0"/>
              <a:buChar char="•"/>
            </a:pPr>
            <a:r>
              <a:rPr lang="nl-NL" dirty="0"/>
              <a:t>Activiteiten:</a:t>
            </a:r>
            <a:br>
              <a:rPr lang="nl-NL" dirty="0"/>
            </a:br>
            <a:r>
              <a:rPr lang="nl-NL" dirty="0"/>
              <a:t>-	Rijksmonumentenactiviteit met betrekking tot een gebouwd of aangelegd monument</a:t>
            </a:r>
            <a:br>
              <a:rPr lang="nl-NL" dirty="0"/>
            </a:br>
            <a:r>
              <a:rPr lang="nl-NL" dirty="0"/>
              <a:t>-	Rijksmonumentenactiviteit met betrekking tot een archeologisch monument</a:t>
            </a:r>
            <a:br>
              <a:rPr lang="nl-NL" dirty="0"/>
            </a:br>
            <a:r>
              <a:rPr lang="nl-NL" dirty="0"/>
              <a:t>-	Activiteit die betrekking heeft op een gemeentelijk monument</a:t>
            </a:r>
            <a:br>
              <a:rPr lang="nl-NL" dirty="0"/>
            </a:br>
            <a:r>
              <a:rPr lang="nl-NL" dirty="0"/>
              <a:t>-	Activiteit die betrekking heeft op een provinciaal monument</a:t>
            </a:r>
          </a:p>
        </p:txBody>
      </p:sp>
    </p:spTree>
    <p:extLst>
      <p:ext uri="{BB962C8B-B14F-4D97-AF65-F5344CB8AC3E}">
        <p14:creationId xmlns:p14="http://schemas.microsoft.com/office/powerpoint/2010/main" val="1418914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dat in het loket?</a:t>
            </a:r>
          </a:p>
        </p:txBody>
      </p:sp>
      <p:sp>
        <p:nvSpPr>
          <p:cNvPr id="4" name="Tijdelijke aanduiding voor inhoud 3"/>
          <p:cNvSpPr>
            <a:spLocks noGrp="1"/>
          </p:cNvSpPr>
          <p:nvPr>
            <p:ph idx="1"/>
          </p:nvPr>
        </p:nvSpPr>
        <p:spPr/>
        <p:txBody>
          <a:bodyPr/>
          <a:lstStyle/>
          <a:p>
            <a:pPr marL="320675" lvl="2" indent="-285750">
              <a:buFont typeface="Arial" panose="020B0604020202020204" pitchFamily="34" charset="0"/>
              <a:buChar char="•"/>
            </a:pPr>
            <a:r>
              <a:rPr lang="nl-NL" dirty="0"/>
              <a:t>Loket toont werkzaamheden die vaak in combinatie met de gekozen werkzaamheid plaatsvinden</a:t>
            </a:r>
          </a:p>
          <a:p>
            <a:pPr>
              <a:buFont typeface="Arial" panose="020B0604020202020204" pitchFamily="34" charset="0"/>
              <a:buChar char="•"/>
            </a:pPr>
            <a:endParaRPr lang="nl-NL" dirty="0"/>
          </a:p>
        </p:txBody>
      </p:sp>
      <p:pic>
        <p:nvPicPr>
          <p:cNvPr id="3" name="Afbeelding 2" descr="Keuzeblok werkzaamheden"/>
          <p:cNvPicPr>
            <a:picLocks noChangeAspect="1"/>
          </p:cNvPicPr>
          <p:nvPr/>
        </p:nvPicPr>
        <p:blipFill>
          <a:blip r:embed="rId3"/>
          <a:stretch>
            <a:fillRect/>
          </a:stretch>
        </p:blipFill>
        <p:spPr>
          <a:xfrm>
            <a:off x="1929284" y="2467810"/>
            <a:ext cx="7022951" cy="3708266"/>
          </a:xfrm>
          <a:prstGeom prst="rect">
            <a:avLst/>
          </a:prstGeom>
        </p:spPr>
      </p:pic>
    </p:spTree>
    <p:extLst>
      <p:ext uri="{BB962C8B-B14F-4D97-AF65-F5344CB8AC3E}">
        <p14:creationId xmlns:p14="http://schemas.microsoft.com/office/powerpoint/2010/main" val="211471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Opbouw van een werkzaamheid</a:t>
            </a:r>
          </a:p>
        </p:txBody>
      </p:sp>
      <p:sp>
        <p:nvSpPr>
          <p:cNvPr id="3" name="Tijdelijke aanduiding voor inhoud 2"/>
          <p:cNvSpPr>
            <a:spLocks noGrp="1"/>
          </p:cNvSpPr>
          <p:nvPr>
            <p:ph idx="1"/>
          </p:nvPr>
        </p:nvSpPr>
        <p:spPr/>
        <p:txBody>
          <a:bodyPr/>
          <a:lstStyle/>
          <a:p>
            <a:r>
              <a:rPr lang="nl-NL" altLang="nl-NL" dirty="0">
                <a:solidFill>
                  <a:schemeClr val="tx1"/>
                </a:solidFill>
                <a:ea typeface="Times New Roman" panose="02020603050405020304" pitchFamily="18" charset="0"/>
              </a:rPr>
              <a:t>Een werkzaamheid bestaat uit één of meer:</a:t>
            </a: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marL="739775" lvl="3" indent="-342900">
              <a:buFont typeface="+mj-lt"/>
              <a:buAutoNum type="arabicPeriod"/>
            </a:pPr>
            <a:r>
              <a:rPr lang="nl-NL" altLang="nl-NL" dirty="0">
                <a:solidFill>
                  <a:schemeClr val="tx1"/>
                </a:solidFill>
                <a:ea typeface="Times New Roman" panose="02020603050405020304" pitchFamily="18" charset="0"/>
              </a:rPr>
              <a:t>Objecten: </a:t>
            </a:r>
            <a:r>
              <a:rPr lang="nl-NL" dirty="0"/>
              <a:t>het zelfstandige naamwoord in de werkzaamheid, bijvoorbeeld ‘boom’, ‘steiger’ of ‘kabel’ en</a:t>
            </a:r>
          </a:p>
          <a:p>
            <a:pPr marL="739775" lvl="3" indent="-342900">
              <a:buFont typeface="+mj-lt"/>
              <a:buAutoNum type="arabicPeriod"/>
            </a:pPr>
            <a:endParaRPr lang="nl-NL" dirty="0"/>
          </a:p>
          <a:p>
            <a:pPr marL="739775" lvl="3" indent="-342900">
              <a:buFont typeface="+mj-lt"/>
              <a:buAutoNum type="arabicPeriod"/>
            </a:pPr>
            <a:r>
              <a:rPr lang="nl-NL" altLang="nl-NL" dirty="0">
                <a:solidFill>
                  <a:schemeClr val="tx1"/>
                </a:solidFill>
                <a:ea typeface="Times New Roman" panose="02020603050405020304" pitchFamily="18" charset="0"/>
              </a:rPr>
              <a:t>Handelingen: </a:t>
            </a:r>
            <a:r>
              <a:rPr lang="nl-NL" dirty="0"/>
              <a:t>het werkwoord in de werkzaamheid, bijvoorbeeld ‘bouwen’, ‘slopen’, ‘aanleggen’</a:t>
            </a:r>
          </a:p>
          <a:p>
            <a:pPr lvl="3">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382299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handelingen kun je met een object uitvoeren?</a:t>
            </a:r>
          </a:p>
        </p:txBody>
      </p:sp>
      <p:sp>
        <p:nvSpPr>
          <p:cNvPr id="3" name="Tijdelijke aanduiding voor inhoud 2"/>
          <p:cNvSpPr>
            <a:spLocks noGrp="1"/>
          </p:cNvSpPr>
          <p:nvPr>
            <p:ph idx="1"/>
          </p:nvPr>
        </p:nvSpPr>
        <p:spPr>
          <a:xfrm>
            <a:off x="601133" y="1832514"/>
            <a:ext cx="8201025" cy="4414838"/>
          </a:xfrm>
        </p:spPr>
        <p:txBody>
          <a:bodyPr/>
          <a:lstStyle/>
          <a:p>
            <a:r>
              <a:rPr lang="nl-NL" dirty="0"/>
              <a:t>De handelingen die men kan uitvoeren met een object zijn:</a:t>
            </a:r>
          </a:p>
          <a:p>
            <a:endParaRPr lang="nl-NL" dirty="0"/>
          </a:p>
          <a:p>
            <a:pPr marL="320675" lvl="2" indent="-285750">
              <a:buFont typeface="Arial" panose="020B0604020202020204" pitchFamily="34" charset="0"/>
              <a:buChar char="•"/>
            </a:pPr>
            <a:r>
              <a:rPr lang="nl-NL" dirty="0"/>
              <a:t>Creëren (bijvoorbeeld bouwen, aanleggen, plaatsen)</a:t>
            </a:r>
          </a:p>
          <a:p>
            <a:pPr marL="320675" lvl="2" indent="-285750">
              <a:buFont typeface="Arial" panose="020B0604020202020204" pitchFamily="34" charset="0"/>
              <a:buChar char="•"/>
            </a:pPr>
            <a:r>
              <a:rPr lang="nl-NL" dirty="0"/>
              <a:t>Behouden of updaten (bijvoorbeeld reinigen, renoveren, onderhouden)</a:t>
            </a:r>
          </a:p>
          <a:p>
            <a:pPr marL="320675" lvl="2" indent="-285750">
              <a:buFont typeface="Arial" panose="020B0604020202020204" pitchFamily="34" charset="0"/>
              <a:buChar char="•"/>
            </a:pPr>
            <a:r>
              <a:rPr lang="nl-NL" dirty="0"/>
              <a:t>Verwijderen (bijvoorbeeld slopen, verwijderen, kappen)</a:t>
            </a: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307758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de lijst met </a:t>
            </a:r>
            <a:r>
              <a:rPr lang="nl-NL" dirty="0" err="1"/>
              <a:t>wzh</a:t>
            </a:r>
            <a:r>
              <a:rPr lang="nl-NL" dirty="0"/>
              <a:t> tot stand gekomen?</a:t>
            </a:r>
          </a:p>
        </p:txBody>
      </p:sp>
      <p:sp>
        <p:nvSpPr>
          <p:cNvPr id="3" name="Tijdelijke aanduiding voor inhoud 2"/>
          <p:cNvSpPr>
            <a:spLocks noGrp="1"/>
          </p:cNvSpPr>
          <p:nvPr>
            <p:ph idx="1"/>
          </p:nvPr>
        </p:nvSpPr>
        <p:spPr/>
        <p:txBody>
          <a:bodyPr/>
          <a:lstStyle/>
          <a:p>
            <a:r>
              <a:rPr lang="nl-NL" altLang="nl-NL" dirty="0">
                <a:solidFill>
                  <a:schemeClr val="tx1"/>
                </a:solidFill>
                <a:ea typeface="Times New Roman" panose="02020603050405020304" pitchFamily="18" charset="0"/>
              </a:rPr>
              <a:t>Eerste lijst met werkzaamheden:</a:t>
            </a:r>
          </a:p>
          <a:p>
            <a:pPr marL="320675" lvl="2" indent="-285750">
              <a:buFont typeface="Arial" panose="020B0604020202020204" pitchFamily="34" charset="0"/>
              <a:buChar char="•"/>
            </a:pPr>
            <a:r>
              <a:rPr lang="nl-NL" altLang="nl-NL" dirty="0"/>
              <a:t>Verzamelen lijst met topactiviteiten waarvoor werkzaamheden beschikbaar moesten zijn door koepels</a:t>
            </a:r>
          </a:p>
          <a:p>
            <a:pPr marL="320675" lvl="2" indent="-285750">
              <a:buFont typeface="Arial" panose="020B0604020202020204" pitchFamily="34" charset="0"/>
              <a:buChar char="•"/>
            </a:pPr>
            <a:r>
              <a:rPr lang="nl-NL" altLang="nl-NL" dirty="0"/>
              <a:t>Voorstellen gemaakt voor potentiële werkzaamheden die hiervoor gebruikt konden worden </a:t>
            </a:r>
          </a:p>
          <a:p>
            <a:pPr marL="320675" lvl="2" indent="-285750">
              <a:buFont typeface="Arial" panose="020B0604020202020204" pitchFamily="34" charset="0"/>
              <a:buChar char="•"/>
            </a:pPr>
            <a:r>
              <a:rPr lang="nl-NL" altLang="nl-NL" dirty="0"/>
              <a:t>Los van hoe we activiteiten in onze regels omschrijven</a:t>
            </a:r>
          </a:p>
          <a:p>
            <a:pPr marL="320675" lvl="2" indent="-285750">
              <a:buFont typeface="Arial" panose="020B0604020202020204" pitchFamily="34" charset="0"/>
              <a:buChar char="•"/>
            </a:pPr>
            <a:r>
              <a:rPr lang="nl-NL" altLang="nl-NL" dirty="0"/>
              <a:t>Gestart met lijst met in iedere werkzaamheid 1 object en 1 handeling</a:t>
            </a:r>
          </a:p>
          <a:p>
            <a:endParaRPr lang="nl-NL" altLang="nl-NL" u="sng" dirty="0">
              <a:solidFill>
                <a:schemeClr val="tx1"/>
              </a:solidFill>
              <a:ea typeface="Times New Roman" panose="02020603050405020304" pitchFamily="18" charset="0"/>
            </a:endParaRPr>
          </a:p>
          <a:p>
            <a:r>
              <a:rPr lang="nl-NL" altLang="nl-NL" u="sng" dirty="0">
                <a:solidFill>
                  <a:schemeClr val="tx1"/>
                </a:solidFill>
                <a:ea typeface="Times New Roman" panose="02020603050405020304" pitchFamily="18" charset="0"/>
              </a:rPr>
              <a:t>Voorbeeld:</a:t>
            </a:r>
          </a:p>
          <a:p>
            <a:pPr marL="320675" lvl="2" indent="-285750">
              <a:buFont typeface="Arial" panose="020B0604020202020204" pitchFamily="34" charset="0"/>
              <a:buChar char="•"/>
            </a:pPr>
            <a:r>
              <a:rPr lang="nl-NL" dirty="0"/>
              <a:t>Steiger plaatsen, Steiger vervangen, Steiger aanpassen, Steiger onderhouden, Steiger weghalen. </a:t>
            </a:r>
          </a:p>
          <a:p>
            <a:pPr marL="320675" lvl="2" indent="-285750">
              <a:buFont typeface="Arial" panose="020B0604020202020204" pitchFamily="34" charset="0"/>
              <a:buChar char="•"/>
            </a:pPr>
            <a:r>
              <a:rPr lang="nl-NL" dirty="0"/>
              <a:t>En ook Vlonder plaatsen, Vlonder vervangen, Vlonder aanpassen, Vlonder onderhouden, Vlonder weghalen. </a:t>
            </a:r>
            <a:endParaRPr lang="nl-NL" altLang="nl-NL" dirty="0"/>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89583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Geen toelichting mogelijk bij werkzaamheden</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Omschrijving van een werkzaamheid moet dus op zichzelf begrijpelijk en voldoende onderscheidend zijn ten opzichte van vergelijkbare werkzaamheden. </a:t>
            </a:r>
          </a:p>
          <a:p>
            <a:pPr marL="320675" lvl="2" indent="-285750">
              <a:buFont typeface="Arial" panose="020B0604020202020204" pitchFamily="34" charset="0"/>
              <a:buChar char="•"/>
            </a:pPr>
            <a:r>
              <a:rPr lang="nl-NL" dirty="0"/>
              <a:t>Dit heeft er toe geleidt dat sommige werkzaamheden minder specifiek zijn geworden. </a:t>
            </a:r>
          </a:p>
          <a:p>
            <a:pPr marL="320675" lvl="2" indent="-285750">
              <a:buFont typeface="Arial" panose="020B0604020202020204" pitchFamily="34" charset="0"/>
              <a:buChar char="•"/>
            </a:pPr>
            <a:r>
              <a:rPr lang="nl-NL" dirty="0"/>
              <a:t>Gebruik toepassingsbereik in check is hier belangrijk.</a:t>
            </a:r>
          </a:p>
          <a:p>
            <a:pPr marL="320675" lvl="2" indent="-285750">
              <a:buFont typeface="Arial" panose="020B0604020202020204" pitchFamily="34" charset="0"/>
              <a:buChar char="•"/>
            </a:pPr>
            <a:endParaRPr lang="nl-NL" dirty="0"/>
          </a:p>
          <a:p>
            <a:pPr marL="34925" lvl="2"/>
            <a:r>
              <a:rPr lang="nl-NL" u="sng" dirty="0"/>
              <a:t>Voorbeeld:</a:t>
            </a:r>
          </a:p>
          <a:p>
            <a:pPr marL="482600" lvl="3" indent="-285750">
              <a:buFont typeface="Arial" panose="020B0604020202020204" pitchFamily="34" charset="0"/>
              <a:buChar char="•"/>
            </a:pPr>
            <a:r>
              <a:rPr lang="nl-NL" dirty="0"/>
              <a:t>Er is gekozen voor de werkzaamheid ‘Boom of beplanting onderhouden of weghalen’ en niet voor specifieke werkzaamheden zoals ‘Boom kappen’, ‘Boom onderhouden’ of ‘Struik weghalen’. </a:t>
            </a:r>
          </a:p>
          <a:p>
            <a:pPr marL="482600" lvl="3" indent="-285750">
              <a:buFont typeface="Arial" panose="020B0604020202020204" pitchFamily="34" charset="0"/>
              <a:buChar char="•"/>
            </a:pPr>
            <a:r>
              <a:rPr lang="nl-NL" dirty="0"/>
              <a:t>Wanneer iets een boom is of wanneer men gaat exact kappen daar zijn allerlei begripsomschrijvingen voor opgenomen in de regelgeving van bestuursorganen. </a:t>
            </a:r>
          </a:p>
          <a:p>
            <a:pPr marL="320675" lvl="2" indent="-285750">
              <a:buFont typeface="Arial" panose="020B0604020202020204" pitchFamily="34" charset="0"/>
              <a:buChar char="•"/>
            </a:pPr>
            <a:endParaRPr lang="nl-NL" dirty="0"/>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14573310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721</TotalTime>
  <Words>4902</Words>
  <Application>Microsoft Office PowerPoint</Application>
  <PresentationFormat>Breedbeeld</PresentationFormat>
  <Paragraphs>429</Paragraphs>
  <Slides>43</Slides>
  <Notes>38</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Calibri</vt:lpstr>
      <vt:lpstr>Times New Roman</vt:lpstr>
      <vt:lpstr>Verdana</vt:lpstr>
      <vt:lpstr>Aangepast ontwerp</vt:lpstr>
      <vt:lpstr>Werkzaamheden en activiteiten koppelen voor uw toepasbare regels in de Vergunningcheck   Yanda van Dijk (IPO) Joyce Boes (RWS)</vt:lpstr>
      <vt:lpstr>Inhoud</vt:lpstr>
      <vt:lpstr>Wat zijn werkzaamheden?</vt:lpstr>
      <vt:lpstr>Hoe werkt dat in het loket?</vt:lpstr>
      <vt:lpstr>Hoe werkt dat in het loket?</vt:lpstr>
      <vt:lpstr>Opbouw van een werkzaamheid</vt:lpstr>
      <vt:lpstr>Welke handelingen kun je met een object uitvoeren?</vt:lpstr>
      <vt:lpstr>Hoe is de lijst met wzh tot stand gekomen?</vt:lpstr>
      <vt:lpstr>Geen toelichting mogelijk bij werkzaamheden</vt:lpstr>
      <vt:lpstr>Impact van 1e lijst WZH op toepasbare regels </vt:lpstr>
      <vt:lpstr>Inhoud</vt:lpstr>
      <vt:lpstr>Verhouding tussen Activiteit-Werkzaamheid</vt:lpstr>
      <vt:lpstr>Verhouding tussen Activiteit-Werkzaamheid</vt:lpstr>
      <vt:lpstr>Verhouding tussen Activiteit-Werkzaamheid</vt:lpstr>
      <vt:lpstr>Verhouding tussen Activiteit-Werkzaamheid</vt:lpstr>
      <vt:lpstr>Vergunningcheck</vt:lpstr>
      <vt:lpstr>14-2-2019</vt:lpstr>
      <vt:lpstr>Verhouding tussen Activiteit-Werkzaamheid</vt:lpstr>
      <vt:lpstr>Verhouding tussen Activiteit-Werkzaamheid</vt:lpstr>
      <vt:lpstr>Verhouding tussen Activiteit-Werkzaamheid</vt:lpstr>
      <vt:lpstr>14-2-2019</vt:lpstr>
      <vt:lpstr>Inhoud</vt:lpstr>
      <vt:lpstr>Impact van 1e lijst WZH op toepasbare regels </vt:lpstr>
      <vt:lpstr>Optimum</vt:lpstr>
      <vt:lpstr>Inhoud</vt:lpstr>
      <vt:lpstr>Wanneer activiteit wel of niet koppelen aan werkzaamheid?</vt:lpstr>
      <vt:lpstr>Wanneer activiteit wel of niet koppelen aan werkzaamheid?</vt:lpstr>
      <vt:lpstr>Wanneer activiteit wel of niet koppelen aan werkzaamheid?</vt:lpstr>
      <vt:lpstr>Wanneer activiteit wel of niet koppelen aan werkzaamheid?</vt:lpstr>
      <vt:lpstr>Quiz vraag 1</vt:lpstr>
      <vt:lpstr>Quiz vraag 2</vt:lpstr>
      <vt:lpstr>Milieu (bedrijfstakken)</vt:lpstr>
      <vt:lpstr>Milieu (bedrijfstakken)</vt:lpstr>
      <vt:lpstr>Milieu (bedrijfstakken)</vt:lpstr>
      <vt:lpstr>Milieu (bedrijfstakken)</vt:lpstr>
      <vt:lpstr>Kenmerken uit het omgevingsdocument</vt:lpstr>
      <vt:lpstr>Bedrijfstak of activiteit koppelen?</vt:lpstr>
      <vt:lpstr>Bedrijfstak of activiteit koppelen - voorbeelden</vt:lpstr>
      <vt:lpstr>Lozingen</vt:lpstr>
      <vt:lpstr>Lozingen - voorbeelden</vt:lpstr>
      <vt:lpstr>Hulpmiddelen</vt:lpstr>
      <vt:lpstr>Werkzaamheid ‘Monumenten’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Degeling, Ageeth (RWS WVL)</cp:lastModifiedBy>
  <cp:revision>66</cp:revision>
  <dcterms:created xsi:type="dcterms:W3CDTF">2023-08-22T12:47:17Z</dcterms:created>
  <dcterms:modified xsi:type="dcterms:W3CDTF">2024-07-18T10:05:55Z</dcterms:modified>
</cp:coreProperties>
</file>