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25"/>
  </p:notesMasterIdLst>
  <p:handoutMasterIdLst>
    <p:handoutMasterId r:id="rId26"/>
  </p:handoutMasterIdLst>
  <p:sldIdLst>
    <p:sldId id="291" r:id="rId2"/>
    <p:sldId id="278" r:id="rId3"/>
    <p:sldId id="307" r:id="rId4"/>
    <p:sldId id="322" r:id="rId5"/>
    <p:sldId id="299" r:id="rId6"/>
    <p:sldId id="319" r:id="rId7"/>
    <p:sldId id="317" r:id="rId8"/>
    <p:sldId id="300" r:id="rId9"/>
    <p:sldId id="298" r:id="rId10"/>
    <p:sldId id="302" r:id="rId11"/>
    <p:sldId id="304" r:id="rId12"/>
    <p:sldId id="314" r:id="rId13"/>
    <p:sldId id="303" r:id="rId14"/>
    <p:sldId id="280" r:id="rId15"/>
    <p:sldId id="321" r:id="rId16"/>
    <p:sldId id="305" r:id="rId17"/>
    <p:sldId id="308" r:id="rId18"/>
    <p:sldId id="309" r:id="rId19"/>
    <p:sldId id="310" r:id="rId20"/>
    <p:sldId id="323" r:id="rId21"/>
    <p:sldId id="315" r:id="rId22"/>
    <p:sldId id="320" r:id="rId23"/>
    <p:sldId id="297" r:id="rId24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6" userDrawn="1">
          <p15:clr>
            <a:srgbClr val="A4A3A4"/>
          </p15:clr>
        </p15:guide>
        <p15:guide id="4" pos="3856" userDrawn="1">
          <p15:clr>
            <a:srgbClr val="A4A3A4"/>
          </p15:clr>
        </p15:guide>
        <p15:guide id="5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C"/>
    <a:srgbClr val="2B5781"/>
    <a:srgbClr val="275937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118" autoAdjust="0"/>
  </p:normalViewPr>
  <p:slideViewPr>
    <p:cSldViewPr snapToGrid="0" snapToObjects="1" showGuides="1">
      <p:cViewPr varScale="1">
        <p:scale>
          <a:sx n="63" d="100"/>
          <a:sy n="63" d="100"/>
        </p:scale>
        <p:origin x="618" y="60"/>
      </p:cViewPr>
      <p:guideLst>
        <p:guide orient="horz" pos="3863"/>
        <p:guide orient="horz" pos="1141"/>
        <p:guide orient="horz" pos="2286"/>
        <p:guide pos="3856"/>
        <p:guide pos="3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51" d="100"/>
          <a:sy n="151" d="100"/>
        </p:scale>
        <p:origin x="47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18-7-2024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18-7-2024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64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18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15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94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0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95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18/7/24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697" r:id="rId5"/>
    <p:sldLayoutId id="2147483700" r:id="rId6"/>
    <p:sldLayoutId id="2147483701" r:id="rId7"/>
    <p:sldLayoutId id="2147483702" r:id="rId8"/>
    <p:sldLayoutId id="2147483690" r:id="rId9"/>
    <p:sldLayoutId id="2147483695" r:id="rId10"/>
    <p:sldLayoutId id="2147483704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plo.nl/thema/asbest/lavs/stappen-lav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plo.nl/thema/asbes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plo.nl/thema/asbest/lav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Asbest en de Omgevingswet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Mehmet Sel/Kelvin van der Helm</a:t>
            </a:r>
          </a:p>
          <a:p>
            <a:r>
              <a:rPr lang="nl-NL" dirty="0"/>
              <a:t>Versie 1</a:t>
            </a:r>
          </a:p>
        </p:txBody>
      </p:sp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Wet- en regelgeving leefomgeving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1590866" cy="4814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Omgevingswet</a:t>
            </a:r>
            <a:r>
              <a:rPr lang="nl-NL" sz="2000" dirty="0"/>
              <a:t>: </a:t>
            </a:r>
            <a:br>
              <a:rPr lang="nl-NL" sz="2000" dirty="0"/>
            </a:br>
            <a:r>
              <a:rPr lang="nl-NL" sz="2000" dirty="0"/>
              <a:t>bepalingen in Asbestverwijderingsbesluit zijn komen te vervallen en zijn onderbracht in Besluit bouwwerken leefomgeving (</a:t>
            </a:r>
            <a:r>
              <a:rPr lang="nl-NL" sz="2000" dirty="0" err="1"/>
              <a:t>Bbl</a:t>
            </a:r>
            <a:r>
              <a:rPr lang="nl-NL" sz="2000" dirty="0"/>
              <a:t>) en Besluit activiteiten leefomgeving (Bal)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Was-wordt-tabellen: </a:t>
            </a:r>
            <a:br>
              <a:rPr lang="nl-NL" sz="2000" dirty="0"/>
            </a:br>
            <a:r>
              <a:rPr lang="nl-NL" sz="2000" dirty="0"/>
              <a:t>Omgevingsregeling, bijlage transponeringstabellen (Staatscourant 2020 nr. 64380)</a:t>
            </a:r>
          </a:p>
          <a:p>
            <a:pPr marL="0" indent="0">
              <a:buNone/>
            </a:pPr>
            <a:r>
              <a:rPr lang="nl-NL" sz="2000" dirty="0"/>
              <a:t>  </a:t>
            </a:r>
          </a:p>
          <a:p>
            <a:pPr marL="0" indent="0">
              <a:buNone/>
            </a:pPr>
            <a:r>
              <a:rPr lang="nl-NL" sz="2000" b="1" dirty="0"/>
              <a:t>Asbestverwijderingsbesluit 2005</a:t>
            </a:r>
          </a:p>
          <a:p>
            <a:pPr marL="276225" indent="-276225" defTabSz="531813">
              <a:buFont typeface="Courier New" panose="02070309020205020404" pitchFamily="49" charset="0"/>
              <a:buChar char="o"/>
            </a:pPr>
            <a:r>
              <a:rPr lang="nl-NL" sz="2000" dirty="0"/>
              <a:t>Bepalingen asbestinventarisatie en verwijderen asbest in objecten</a:t>
            </a:r>
          </a:p>
          <a:p>
            <a:pPr marL="276225" indent="-276225" defTabSz="531813">
              <a:buFont typeface="Courier New" panose="02070309020205020404" pitchFamily="49" charset="0"/>
              <a:buChar char="o"/>
            </a:pPr>
            <a:r>
              <a:rPr lang="nl-NL" sz="2000" dirty="0"/>
              <a:t>Uitzonderingen voor particulieren </a:t>
            </a:r>
          </a:p>
          <a:p>
            <a:pPr marL="276225" indent="-276225" defTabSz="531813">
              <a:buFont typeface="Courier New" panose="02070309020205020404" pitchFamily="49" charset="0"/>
              <a:buChar char="o"/>
            </a:pPr>
            <a:r>
              <a:rPr lang="nl-NL" sz="2000" dirty="0"/>
              <a:t>Landelijk asbestvolgsysteem risicoklasse 2 en 2A</a:t>
            </a:r>
          </a:p>
          <a:p>
            <a:pPr marL="630238">
              <a:buFont typeface="Courier New" panose="02070309020205020404" pitchFamily="49" charset="0"/>
              <a:buChar char="o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6751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Wet- en regelgeving leefomgeving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b="1" dirty="0"/>
              <a:t>Besluit bouwwerken leefomgeving</a:t>
            </a:r>
            <a:r>
              <a:rPr lang="nl-NL" sz="2200" dirty="0"/>
              <a:t> (bouwwerken)</a:t>
            </a:r>
          </a:p>
          <a:p>
            <a:pPr marL="276225" indent="-276225">
              <a:buFont typeface="Courier New" panose="02070309020205020404" pitchFamily="49" charset="0"/>
              <a:buChar char="o"/>
            </a:pPr>
            <a:r>
              <a:rPr lang="nl-NL" sz="2200" dirty="0"/>
              <a:t>Verwijderen asbest uit bouwwerken </a:t>
            </a:r>
          </a:p>
          <a:p>
            <a:pPr marL="276225" indent="-276225">
              <a:buFont typeface="Courier New" panose="02070309020205020404" pitchFamily="49" charset="0"/>
              <a:buChar char="o"/>
            </a:pPr>
            <a:r>
              <a:rPr lang="nl-NL" sz="2200" dirty="0"/>
              <a:t>Artikel 7.9   	Asbestinventarisatie</a:t>
            </a:r>
          </a:p>
          <a:p>
            <a:pPr marL="276225" indent="-276225">
              <a:buFont typeface="Courier New" panose="02070309020205020404" pitchFamily="49" charset="0"/>
              <a:buChar char="o"/>
            </a:pPr>
            <a:r>
              <a:rPr lang="nl-NL" sz="2200" dirty="0"/>
              <a:t>Artikel 7.10 	Sloopmelding</a:t>
            </a:r>
          </a:p>
          <a:p>
            <a:pPr marL="276225" indent="-276225">
              <a:buFont typeface="Courier New" panose="02070309020205020404" pitchFamily="49" charset="0"/>
              <a:buChar char="o"/>
            </a:pPr>
            <a:r>
              <a:rPr lang="nl-NL" sz="2200" dirty="0"/>
              <a:t>Artikel 7.11 	Gegevens en bescheiden bij sloopmelding</a:t>
            </a:r>
          </a:p>
          <a:p>
            <a:pPr marL="276225" indent="-276225">
              <a:buFont typeface="Courier New" panose="02070309020205020404" pitchFamily="49" charset="0"/>
              <a:buChar char="o"/>
            </a:pPr>
            <a:r>
              <a:rPr lang="nl-NL" sz="2200" dirty="0"/>
              <a:t>Artikel 7.12 	Informeren: begin en beëindiging sloopwerkzaamheden</a:t>
            </a:r>
          </a:p>
          <a:p>
            <a:pPr marL="276225" indent="-276225">
              <a:buFont typeface="Courier New" panose="02070309020205020404" pitchFamily="49" charset="0"/>
              <a:buChar char="o"/>
            </a:pPr>
            <a:r>
              <a:rPr lang="nl-NL" sz="2200" dirty="0"/>
              <a:t>Artikel 6.25	Concentratie asbestvezels </a:t>
            </a:r>
            <a:r>
              <a:rPr lang="nl-NL" sz="2200" dirty="0" err="1"/>
              <a:t>binnenlucht</a:t>
            </a:r>
            <a:r>
              <a:rPr lang="nl-NL" sz="2200" dirty="0"/>
              <a:t> </a:t>
            </a:r>
            <a:br>
              <a:rPr lang="nl-NL" sz="2200" dirty="0"/>
            </a:br>
            <a:r>
              <a:rPr lang="nl-NL" sz="2200" dirty="0"/>
              <a:t>					niet groter dan 2.000 vezels/3 (NEN2991) </a:t>
            </a:r>
          </a:p>
        </p:txBody>
      </p:sp>
    </p:spTree>
    <p:extLst>
      <p:ext uri="{BB962C8B-B14F-4D97-AF65-F5344CB8AC3E}">
        <p14:creationId xmlns:p14="http://schemas.microsoft.com/office/powerpoint/2010/main" val="1014531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Wet- en regelgeving leefomgeving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655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/>
              <a:t>Besluit activiteiten leefomgeving </a:t>
            </a:r>
          </a:p>
          <a:p>
            <a:pPr marL="263525" indent="-26352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000" dirty="0"/>
              <a:t>Regels opslaan van verwijderd asbest (milieubelastende activiteit)</a:t>
            </a:r>
          </a:p>
          <a:p>
            <a:pPr marL="263525" indent="-26352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000" dirty="0"/>
              <a:t>Tegengaan verspreiding asbest</a:t>
            </a:r>
          </a:p>
          <a:p>
            <a:pPr marL="263525" indent="-26352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000" dirty="0"/>
              <a:t>Afval registratie (niet van toepassing op milieustraat)</a:t>
            </a:r>
          </a:p>
          <a:p>
            <a:pPr marL="263525" indent="-26352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nl-NL" sz="2000" dirty="0"/>
              <a:t>Meldingsplicht / </a:t>
            </a:r>
            <a:r>
              <a:rPr lang="nl-NL" sz="2000" dirty="0" err="1"/>
              <a:t>vergunningplichtig</a:t>
            </a:r>
            <a:r>
              <a:rPr lang="nl-NL" sz="2000" dirty="0"/>
              <a:t> (MBA) </a:t>
            </a:r>
          </a:p>
          <a:p>
            <a:pPr marL="263525" indent="-263525">
              <a:lnSpc>
                <a:spcPts val="15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263525" indent="-263525">
              <a:buNone/>
            </a:pPr>
            <a:r>
              <a:rPr lang="nl-NL" sz="2000" b="1" dirty="0"/>
              <a:t>Besluit asbestwegen</a:t>
            </a:r>
          </a:p>
          <a:p>
            <a:pPr marL="263525" indent="-263525">
              <a:buFont typeface="Courier New" panose="02070309020205020404" pitchFamily="49" charset="0"/>
              <a:buChar char="o"/>
            </a:pPr>
            <a:r>
              <a:rPr lang="nl-NL" sz="2000" dirty="0"/>
              <a:t>Bepalingen wanneer sprake is van een asbestweg</a:t>
            </a:r>
          </a:p>
          <a:p>
            <a:pPr marL="263525" indent="-263525">
              <a:buFont typeface="Courier New" panose="02070309020205020404" pitchFamily="49" charset="0"/>
              <a:buChar char="o"/>
            </a:pPr>
            <a:r>
              <a:rPr lang="nl-NL" sz="2000" dirty="0"/>
              <a:t>Meldingsplicht asbestweg ILT</a:t>
            </a:r>
          </a:p>
          <a:p>
            <a:pPr marL="263525" indent="-263525">
              <a:buNone/>
            </a:pPr>
            <a:r>
              <a:rPr lang="nl-NL" sz="2000" dirty="0"/>
              <a:t>Geen wijzigingen na invoering Omgevingswet</a:t>
            </a:r>
          </a:p>
          <a:p>
            <a:pPr marL="263525" indent="-263525">
              <a:lnSpc>
                <a:spcPts val="1500"/>
              </a:lnSpc>
              <a:buNone/>
            </a:pPr>
            <a:endParaRPr lang="nl-NL" sz="2000" dirty="0"/>
          </a:p>
          <a:p>
            <a:pPr marL="263525" indent="-263525">
              <a:buNone/>
            </a:pPr>
            <a:r>
              <a:rPr lang="nl-NL" sz="2000" b="1" dirty="0"/>
              <a:t>Productenbesluit asbest</a:t>
            </a:r>
          </a:p>
          <a:p>
            <a:pPr marL="263525" indent="-263525">
              <a:buFont typeface="Courier New" panose="02070309020205020404" pitchFamily="49" charset="0"/>
              <a:buChar char="o"/>
            </a:pPr>
            <a:r>
              <a:rPr lang="nl-NL" sz="2000" dirty="0"/>
              <a:t>Verbod op verwaardigen, bewerken, toepassen en bewerken </a:t>
            </a:r>
          </a:p>
          <a:p>
            <a:pPr marL="263525" indent="-263525">
              <a:buNone/>
            </a:pPr>
            <a:r>
              <a:rPr lang="nl-NL" sz="2000" dirty="0"/>
              <a:t>Geen wijzigingen na invoering Omgevingswet</a:t>
            </a:r>
          </a:p>
        </p:txBody>
      </p:sp>
    </p:spTree>
    <p:extLst>
      <p:ext uri="{BB962C8B-B14F-4D97-AF65-F5344CB8AC3E}">
        <p14:creationId xmlns:p14="http://schemas.microsoft.com/office/powerpoint/2010/main" val="3502706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Wet- en regelgeving leefomgeving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body" sz="quarter" idx="12"/>
          </p:nvPr>
        </p:nvSpPr>
        <p:spPr>
          <a:xfrm>
            <a:off x="601134" y="1995055"/>
            <a:ext cx="10964333" cy="4121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REACH</a:t>
            </a:r>
          </a:p>
          <a:p>
            <a:pPr marL="276225" indent="-276225">
              <a:buFont typeface="Courier New" panose="02070309020205020404" pitchFamily="49" charset="0"/>
              <a:buChar char="o"/>
            </a:pPr>
            <a:r>
              <a:rPr lang="nl-NL" sz="2000" dirty="0"/>
              <a:t>Verbod op handel en gebruik voorwerpen opzettelijk asbestvezels toegevoegd na 2005.</a:t>
            </a:r>
          </a:p>
          <a:p>
            <a:pPr marL="276225" indent="-276225">
              <a:buFont typeface="Courier New" panose="02070309020205020404" pitchFamily="49" charset="0"/>
              <a:buChar char="o"/>
            </a:pPr>
            <a:r>
              <a:rPr lang="nl-NL" sz="2000" dirty="0"/>
              <a:t>Gebruik voorwerpen in gebruik voor 1-1-2005 toegestaan mits voorwerp niet aan vervanging toe is (nog geschikt voor beoogd doel?)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3126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en vooruitblik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Terugblik</a:t>
            </a:r>
          </a:p>
          <a:p>
            <a:pPr marL="0" indent="0">
              <a:buNone/>
            </a:pPr>
            <a:r>
              <a:rPr lang="nl-NL" sz="2000" dirty="0"/>
              <a:t>Beleid gericht op terugdringen asbest in de leefomgeving</a:t>
            </a:r>
            <a:br>
              <a:rPr lang="nl-NL" sz="2000" dirty="0"/>
            </a:br>
            <a:endParaRPr lang="nl-NL" sz="2000" dirty="0"/>
          </a:p>
          <a:p>
            <a:r>
              <a:rPr lang="nl-NL" sz="2000" dirty="0"/>
              <a:t>1978 verbod op verwerken van </a:t>
            </a:r>
            <a:r>
              <a:rPr lang="nl-NL" sz="2000" dirty="0" err="1"/>
              <a:t>Crocidoliet</a:t>
            </a:r>
            <a:r>
              <a:rPr lang="nl-NL" sz="2000" dirty="0"/>
              <a:t> (blauw asbest)</a:t>
            </a:r>
          </a:p>
          <a:p>
            <a:r>
              <a:rPr lang="nl-NL" sz="2000" dirty="0"/>
              <a:t>1991 verbod asbesthoudende rem- en frictiematerialen</a:t>
            </a:r>
          </a:p>
          <a:p>
            <a:r>
              <a:rPr lang="nl-NL" sz="2000" dirty="0"/>
              <a:t>1 juli 1993 verbod toepassen asbest in bouwwerken</a:t>
            </a:r>
          </a:p>
          <a:p>
            <a:r>
              <a:rPr lang="nl-NL" sz="2000" dirty="0"/>
              <a:t>2005 verbod EU opzettelijk asbestvezels toegevoegd aan voorwerpen</a:t>
            </a:r>
          </a:p>
          <a:p>
            <a:r>
              <a:rPr lang="nl-NL" sz="2000" dirty="0"/>
              <a:t>Asbestdakenverbod 2024 verworpen door Eerste Kamer </a:t>
            </a:r>
            <a:br>
              <a:rPr lang="nl-NL" sz="2000" dirty="0"/>
            </a:br>
            <a:r>
              <a:rPr lang="nl-NL" sz="2000" dirty="0"/>
              <a:t>(geen verplichte verwijdering van asbest)</a:t>
            </a:r>
          </a:p>
          <a:p>
            <a:r>
              <a:rPr lang="nl-NL" sz="2000" dirty="0"/>
              <a:t>Asbeststelsel gericht op beschermen van werknemers (Arbo)</a:t>
            </a:r>
          </a:p>
          <a:p>
            <a:r>
              <a:rPr lang="nl-NL" sz="2000" dirty="0"/>
              <a:t>Voorbereiding en intrekken herziening asbeststelsel SZW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736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en vooruitblik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Asbestvezelconcentratie meetperioden 1979/1980 - 2016</a:t>
            </a:r>
          </a:p>
          <a:p>
            <a:pPr marL="0" indent="0">
              <a:buNone/>
            </a:pPr>
            <a:r>
              <a:rPr lang="nl-NL" dirty="0"/>
              <a:t>Bron: TNO-rapport TNO 2016 R11562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 descr="De grafiek toont de concentratie van asbestvezels (in vezels/m³) gedurende verschillende meetperiodes: 1979/1980, 1988/1989, 1991, en 2016. De concentraties worden weergegeven in twee categorieën: 'alle vezels' (blauw) en 'vezels &gt; 5 µm' (rood)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4" y="2550618"/>
            <a:ext cx="6366594" cy="38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en vooruitblik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1419070" cy="4305685"/>
          </a:xfrm>
        </p:spPr>
        <p:txBody>
          <a:bodyPr/>
          <a:lstStyle/>
          <a:p>
            <a:r>
              <a:rPr lang="nl-NL" sz="2000" b="1" dirty="0"/>
              <a:t>Vooruitblik</a:t>
            </a:r>
          </a:p>
          <a:p>
            <a:r>
              <a:rPr lang="nl-NL" sz="2000" dirty="0"/>
              <a:t>Beleid gericht op lagere gezondheidsrisico’s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sz="2000" dirty="0"/>
              <a:t>Spanningsveld verduurzamen en asbest, waaraan geef je voorrang?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000" dirty="0"/>
              <a:t>Inventarisatieplicht EU bij verkoop woning? </a:t>
            </a:r>
            <a:br>
              <a:rPr lang="nl-NL" sz="2000" dirty="0"/>
            </a:br>
            <a:r>
              <a:rPr lang="nl-NL" sz="2000" dirty="0"/>
              <a:t>Asbestattest bij verkoop woning (bouw &lt;2001) Vlaanderen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000" dirty="0"/>
              <a:t>Verzamelbesluit (reparatie o.a. bepalingen Asbestverwijderingsbesluit)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000" dirty="0"/>
              <a:t>EU-richtlijn beschermen werknemers aan asbest, richtlijn invoeren in NL eind 2025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000" dirty="0"/>
              <a:t>Campagne asbestdaken: focus op bewustwording en communicatie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038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Organisatiestructuur LAVS</a:t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713295" y="1909484"/>
            <a:ext cx="9311854" cy="2743200"/>
          </a:xfrm>
        </p:spPr>
        <p:txBody>
          <a:bodyPr>
            <a:normAutofit/>
          </a:bodyPr>
          <a:lstStyle/>
          <a:p>
            <a:r>
              <a:rPr lang="nl-NL" sz="2000" b="1" dirty="0"/>
              <a:t>Beheerder LAVS: Rijkswaterstaat</a:t>
            </a:r>
            <a:br>
              <a:rPr lang="nl-NL" sz="2000" b="1" dirty="0"/>
            </a:b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Verantwoordelijk voor het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Ontwikkelen LAVS (kaders en eisen stuurgroep)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36701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90550" y="1171764"/>
            <a:ext cx="10954905" cy="686065"/>
          </a:xfrm>
        </p:spPr>
        <p:txBody>
          <a:bodyPr/>
          <a:lstStyle/>
          <a:p>
            <a:r>
              <a:rPr lang="nl-NL" dirty="0"/>
              <a:t>Toezichthoudende instanties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590550" y="1889721"/>
            <a:ext cx="10954904" cy="4262743"/>
          </a:xfrm>
        </p:spPr>
        <p:txBody>
          <a:bodyPr/>
          <a:lstStyle/>
          <a:p>
            <a:r>
              <a:rPr lang="nl-NL" sz="2000" dirty="0">
                <a:solidFill>
                  <a:schemeClr val="tx1"/>
                </a:solidFill>
              </a:rPr>
              <a:t>De gemeente / omgevingsdienst toezicht verwijderen asbest bouwwerken (</a:t>
            </a:r>
            <a:r>
              <a:rPr lang="nl-NL" sz="2000" dirty="0" err="1">
                <a:solidFill>
                  <a:schemeClr val="tx1"/>
                </a:solidFill>
              </a:rPr>
              <a:t>Bbl</a:t>
            </a:r>
            <a:r>
              <a:rPr lang="nl-NL" sz="2000" dirty="0">
                <a:solidFill>
                  <a:schemeClr val="tx1"/>
                </a:solidFill>
              </a:rPr>
              <a:t>)</a:t>
            </a:r>
          </a:p>
          <a:p>
            <a:r>
              <a:rPr lang="nl-NL" sz="2000" dirty="0">
                <a:solidFill>
                  <a:schemeClr val="tx1"/>
                </a:solidFill>
              </a:rPr>
              <a:t>Certificerings- en keuringsinstellingen (</a:t>
            </a:r>
            <a:r>
              <a:rPr lang="nl-NL" sz="2000" dirty="0" err="1">
                <a:solidFill>
                  <a:schemeClr val="tx1"/>
                </a:solidFill>
              </a:rPr>
              <a:t>cki's</a:t>
            </a:r>
            <a:r>
              <a:rPr lang="nl-NL" sz="2000" dirty="0">
                <a:solidFill>
                  <a:schemeClr val="tx1"/>
                </a:solidFill>
              </a:rPr>
              <a:t>) toezicht bepalingen uit het Asbestverwijderingsbesluit 2005</a:t>
            </a:r>
          </a:p>
          <a:p>
            <a:r>
              <a:rPr lang="nl-NL" sz="2000" dirty="0">
                <a:solidFill>
                  <a:schemeClr val="tx1"/>
                </a:solidFill>
              </a:rPr>
              <a:t>De Nederlandse Arbeidsinspectie (NLA) toezicht op bepalingen uit het Arbeidsomstandighedenbesluit.</a:t>
            </a:r>
          </a:p>
          <a:p>
            <a:r>
              <a:rPr lang="nl-NL" sz="2000" dirty="0">
                <a:solidFill>
                  <a:schemeClr val="tx1"/>
                </a:solidFill>
              </a:rPr>
              <a:t>De Inspectie Leefomgeving en Transport (ILT) toezicht op bepalingen uit het Productenbesluit asbest en het Besluit asbestwegen</a:t>
            </a:r>
          </a:p>
          <a:p>
            <a:r>
              <a:rPr lang="nl-NL" sz="2000" dirty="0">
                <a:solidFill>
                  <a:schemeClr val="tx1"/>
                </a:solidFill>
              </a:rPr>
              <a:t>Voor toezicht kunnen deze instanties gebruik maken van informatie uit het LAVS</a:t>
            </a:r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036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LAVS voor toezichthouders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675391" y="1819779"/>
            <a:ext cx="10954904" cy="4262743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</a:rPr>
              <a:t>Via LAVS start- en eindmeldingen naar het bevoegd gezag </a:t>
            </a:r>
          </a:p>
          <a:p>
            <a:r>
              <a:rPr lang="nl-NL" sz="2000" dirty="0">
                <a:solidFill>
                  <a:schemeClr val="tx1"/>
                </a:solidFill>
              </a:rPr>
              <a:t>Veelal Omgevingsdienst namens het bevoegd gezag (gemeente) voor asbesttaken (basistaak) </a:t>
            </a:r>
          </a:p>
          <a:p>
            <a:r>
              <a:rPr lang="nl-NL" sz="2000" dirty="0">
                <a:solidFill>
                  <a:schemeClr val="tx1"/>
                </a:solidFill>
              </a:rPr>
              <a:t>Gemeente en Omgevingsdiensten moeten inregelen hoe meldingen onderling worden doorgestuurd </a:t>
            </a:r>
          </a:p>
          <a:p>
            <a:r>
              <a:rPr lang="nl-NL" sz="2000" dirty="0">
                <a:solidFill>
                  <a:schemeClr val="tx1"/>
                </a:solidFill>
              </a:rPr>
              <a:t>Centrale opslag meldingen en documenten in LAVS. Via de inkijkfunctie kunnen toezichthouders deze informatie bekijken of downloaden</a:t>
            </a:r>
          </a:p>
          <a:p>
            <a:r>
              <a:rPr lang="nl-NL" sz="2000" dirty="0">
                <a:solidFill>
                  <a:schemeClr val="tx1"/>
                </a:solidFill>
              </a:rPr>
              <a:t>Omgevingsloket (DSO): De (asbest)sloopmelding verloopt via het DSO. De initiatiefnemers kunnen bij het doen van deze melding ervoor kiezen om te verwijzen naar het LAVS (project)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67811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356145" y="1810087"/>
            <a:ext cx="5680684" cy="3328841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</a:rPr>
              <a:t>IPLO: wat doen wij en wat zijn onze taken (BZK/</a:t>
            </a:r>
            <a:r>
              <a:rPr lang="nl-NL" sz="2000" dirty="0" err="1">
                <a:solidFill>
                  <a:schemeClr val="tx1"/>
                </a:solidFill>
              </a:rPr>
              <a:t>IenW</a:t>
            </a:r>
            <a:r>
              <a:rPr lang="nl-NL" sz="2000" dirty="0">
                <a:solidFill>
                  <a:schemeClr val="tx1"/>
                </a:solidFill>
              </a:rPr>
              <a:t>)</a:t>
            </a:r>
          </a:p>
          <a:p>
            <a:r>
              <a:rPr lang="nl-NL" sz="2000" dirty="0">
                <a:solidFill>
                  <a:schemeClr val="tx1"/>
                </a:solidFill>
              </a:rPr>
              <a:t>Asbest: hoe zat dat ook alweer?</a:t>
            </a:r>
          </a:p>
          <a:p>
            <a:r>
              <a:rPr lang="nl-NL" sz="2000" dirty="0">
                <a:solidFill>
                  <a:schemeClr val="tx1"/>
                </a:solidFill>
              </a:rPr>
              <a:t>Asbestregelgeving en de Omgevingswet</a:t>
            </a:r>
          </a:p>
          <a:p>
            <a:r>
              <a:rPr lang="nl-NL" sz="2000" dirty="0">
                <a:solidFill>
                  <a:schemeClr val="tx1"/>
                </a:solidFill>
              </a:rPr>
              <a:t>Terugblik en ontwikkelingen</a:t>
            </a:r>
          </a:p>
          <a:p>
            <a:r>
              <a:rPr lang="nl-NL" sz="2000" dirty="0">
                <a:solidFill>
                  <a:schemeClr val="tx1"/>
                </a:solidFill>
              </a:rPr>
              <a:t>Landelijk asbestvolgsysteem (LAVS)</a:t>
            </a:r>
          </a:p>
          <a:p>
            <a:r>
              <a:rPr lang="nl-NL" sz="2000" dirty="0">
                <a:solidFill>
                  <a:schemeClr val="tx1"/>
                </a:solidFill>
              </a:rPr>
              <a:t>Top 5 vragen thema asbest</a:t>
            </a:r>
          </a:p>
          <a:p>
            <a:r>
              <a:rPr lang="nl-NL" sz="2000" dirty="0">
                <a:solidFill>
                  <a:schemeClr val="tx1"/>
                </a:solidFill>
              </a:rPr>
              <a:t>Top 5 bezoekers IPLO thema asbest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208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90550" y="1171764"/>
            <a:ext cx="10954905" cy="648015"/>
          </a:xfrm>
        </p:spPr>
        <p:txBody>
          <a:bodyPr/>
          <a:lstStyle/>
          <a:p>
            <a:r>
              <a:rPr lang="nl-NL" dirty="0"/>
              <a:t>Stappen in het LAVS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675391" y="1819779"/>
            <a:ext cx="10954904" cy="4757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Samenspel (wie op welk moment) tussen: opdrachtgevers, </a:t>
            </a:r>
            <a:r>
              <a:rPr lang="nl-NL" dirty="0" err="1">
                <a:solidFill>
                  <a:schemeClr val="tx1"/>
                </a:solidFill>
              </a:rPr>
              <a:t>inventariseerders</a:t>
            </a:r>
            <a:r>
              <a:rPr lang="nl-NL" dirty="0">
                <a:solidFill>
                  <a:schemeClr val="tx1"/>
                </a:solidFill>
              </a:rPr>
              <a:t>, asbestverwijderingsbedrijven, eindinspectiebedrijven en toezichthouders.</a:t>
            </a:r>
          </a:p>
          <a:p>
            <a:pPr marL="0" indent="0">
              <a:spcBef>
                <a:spcPts val="0"/>
              </a:spcBef>
              <a:buNone/>
            </a:pPr>
            <a:endParaRPr lang="nl-NL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dirty="0">
                <a:solidFill>
                  <a:schemeClr val="tx1"/>
                </a:solidFill>
              </a:rPr>
              <a:t>Hoe werkt het LAVS: </a:t>
            </a:r>
            <a:r>
              <a:rPr lang="nl-NL" dirty="0">
                <a:solidFill>
                  <a:schemeClr val="tx1"/>
                </a:solidFill>
                <a:hlinkClick r:id="rId3"/>
              </a:rPr>
              <a:t>Stappen in het LAVS | IPLO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nl-N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1"/>
              </a:solidFill>
            </a:endParaRPr>
          </a:p>
          <a:p>
            <a:endParaRPr lang="nl-NL" sz="2000" dirty="0"/>
          </a:p>
        </p:txBody>
      </p:sp>
      <p:pic>
        <p:nvPicPr>
          <p:cNvPr id="4" name="Afbeelding 3" descr="De afbeelding toont een stappenplan in de vorm van een lijst met genummerde stappen die betrekking hebben op een proces in het LAVS (Landelijk Asbestvolgsysteem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" y="2883367"/>
            <a:ext cx="4998721" cy="3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154" y="1069752"/>
            <a:ext cx="8325427" cy="519333"/>
          </a:xfrm>
        </p:spPr>
        <p:txBody>
          <a:bodyPr/>
          <a:lstStyle/>
          <a:p>
            <a:r>
              <a:rPr lang="nl-NL" dirty="0"/>
              <a:t>Top 5 vragen over asbest</a:t>
            </a:r>
          </a:p>
        </p:txBody>
      </p:sp>
      <p:sp>
        <p:nvSpPr>
          <p:cNvPr id="7" name="Rechthoek 6"/>
          <p:cNvSpPr/>
          <p:nvPr/>
        </p:nvSpPr>
        <p:spPr>
          <a:xfrm>
            <a:off x="584154" y="1752545"/>
            <a:ext cx="10665737" cy="3323987"/>
          </a:xfrm>
          <a:prstGeom prst="rect">
            <a:avLst/>
          </a:prstGeom>
          <a:ln>
            <a:solidFill>
              <a:srgbClr val="39870C"/>
            </a:solidFill>
          </a:ln>
        </p:spPr>
        <p:txBody>
          <a:bodyPr wrap="square">
            <a:spAutoFit/>
          </a:bodyPr>
          <a:lstStyle/>
          <a:p>
            <a:r>
              <a:rPr lang="nl-NL" sz="2400" dirty="0"/>
              <a:t>Vraag: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Hoe moet ik asbest afvoeren?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Bevat mijn woning mogelijk asbest?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Is het verplicht om asbest(daken) te verwijderen?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Mag ik als particulier asbest verwijderen?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Er vindt een asbestsanering bij mij in de buurt plaats. Wordt dit conform de regels uitgevoerd?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94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9573" y="1068276"/>
            <a:ext cx="8325427" cy="519333"/>
          </a:xfrm>
        </p:spPr>
        <p:txBody>
          <a:bodyPr/>
          <a:lstStyle/>
          <a:p>
            <a:r>
              <a:rPr lang="nl-NL" dirty="0"/>
              <a:t>Top 5 bezoekers IPLO-site thema asbest</a:t>
            </a:r>
          </a:p>
        </p:txBody>
      </p:sp>
      <p:sp>
        <p:nvSpPr>
          <p:cNvPr id="7" name="Rechthoek 6"/>
          <p:cNvSpPr/>
          <p:nvPr/>
        </p:nvSpPr>
        <p:spPr>
          <a:xfrm>
            <a:off x="639573" y="1794108"/>
            <a:ext cx="9478269" cy="2862322"/>
          </a:xfrm>
          <a:prstGeom prst="rect">
            <a:avLst/>
          </a:prstGeom>
          <a:ln>
            <a:solidFill>
              <a:srgbClr val="39870C"/>
            </a:solidFill>
          </a:ln>
        </p:spPr>
        <p:txBody>
          <a:bodyPr wrap="square">
            <a:spAutoFit/>
          </a:bodyPr>
          <a:lstStyle/>
          <a:p>
            <a:r>
              <a:rPr lang="nl-NL" sz="2400" dirty="0"/>
              <a:t>Vraag: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Spelregels particuliere verwijdering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Asbestwegwijzer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LAVS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Asbestregelgeving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Asbest binnen huis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24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Versie 1.0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356351" y="4695755"/>
            <a:ext cx="5353512" cy="1235234"/>
          </a:xfrm>
        </p:spPr>
        <p:txBody>
          <a:bodyPr>
            <a:normAutofit/>
          </a:bodyPr>
          <a:lstStyle/>
          <a:p>
            <a:br>
              <a:rPr lang="nl-NL" sz="1800" dirty="0"/>
            </a:br>
            <a:r>
              <a:rPr lang="nl-NL" sz="1800" dirty="0"/>
              <a:t>Blijf op de hoogte van het IPLO-nieuws. Abonneer u via ww.iplo.nl/nieuwsbrief</a:t>
            </a:r>
          </a:p>
        </p:txBody>
      </p:sp>
      <p:sp>
        <p:nvSpPr>
          <p:cNvPr id="6" name="Rechthoek 5"/>
          <p:cNvSpPr/>
          <p:nvPr/>
        </p:nvSpPr>
        <p:spPr>
          <a:xfrm>
            <a:off x="6383858" y="1328448"/>
            <a:ext cx="536032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Helpdesk asbest en LAVS via het Informatiepunt Leefomgeving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088 - 797 0790 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(op werkdagen van 9.00-17.00 uur)</a:t>
            </a:r>
          </a:p>
          <a:p>
            <a:r>
              <a:rPr lang="nl-NL" sz="2400" dirty="0">
                <a:solidFill>
                  <a:schemeClr val="bg1"/>
                </a:solidFill>
              </a:rPr>
              <a:t>helpdesk.iplo@rws.nl</a:t>
            </a:r>
          </a:p>
          <a:p>
            <a:r>
              <a:rPr lang="nl-NL" sz="2400" dirty="0">
                <a:solidFill>
                  <a:schemeClr val="bg1"/>
                </a:solidFill>
              </a:rPr>
              <a:t>iplo.nl/</a:t>
            </a:r>
            <a:r>
              <a:rPr lang="nl-NL" sz="2400" dirty="0" err="1">
                <a:solidFill>
                  <a:schemeClr val="bg1"/>
                </a:solidFill>
              </a:rPr>
              <a:t>lavs</a:t>
            </a:r>
            <a:r>
              <a:rPr lang="nl-NL" sz="2400" dirty="0">
                <a:solidFill>
                  <a:schemeClr val="bg1"/>
                </a:solidFill>
              </a:rPr>
              <a:t> en iplo.nl/asbest 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9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IPLO: wat doen wij en wat zijn onze taken (BZK/</a:t>
            </a:r>
            <a:r>
              <a:rPr lang="nl-NL" dirty="0" err="1"/>
              <a:t>IenW</a:t>
            </a:r>
            <a:r>
              <a:rPr lang="nl-NL" dirty="0"/>
              <a:t>).</a:t>
            </a: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01134" y="2050472"/>
            <a:ext cx="10964333" cy="4557717"/>
          </a:xfrm>
        </p:spPr>
        <p:txBody>
          <a:bodyPr>
            <a:normAutofit/>
          </a:bodyPr>
          <a:lstStyle/>
          <a:p>
            <a:r>
              <a:rPr lang="nl-NL" sz="2100" b="1" dirty="0"/>
              <a:t>Helpdesk wet- en regelgeving Asbest: geeft informatie en beantwoordt vragen over asbest</a:t>
            </a:r>
            <a:br>
              <a:rPr lang="nl-NL" sz="2100" b="1" dirty="0"/>
            </a:br>
            <a:endParaRPr lang="nl-NL" sz="21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100" dirty="0"/>
              <a:t>Beantwoording ca. 450 vragen/jaar over wet- en regelgeving asbest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Bijhouden content website IPLO </a:t>
            </a:r>
            <a:r>
              <a:rPr lang="nl-NL" sz="2100" dirty="0">
                <a:hlinkClick r:id="rId3"/>
              </a:rPr>
              <a:t>iplo.nl/asbest</a:t>
            </a:r>
            <a:endParaRPr lang="nl-NL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Signalerende functie voor beleid (</a:t>
            </a:r>
            <a:r>
              <a:rPr lang="nl-NL" sz="2100" dirty="0" err="1"/>
              <a:t>IenW</a:t>
            </a:r>
            <a:r>
              <a:rPr lang="nl-NL" sz="2100" dirty="0"/>
              <a:t>)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24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IPLO: wat doen wij en wat zijn onze taken (BZK/</a:t>
            </a:r>
            <a:r>
              <a:rPr lang="nl-NL" dirty="0" err="1"/>
              <a:t>IenW</a:t>
            </a:r>
            <a:r>
              <a:rPr lang="nl-NL" dirty="0"/>
              <a:t>)</a:t>
            </a: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01134" y="2092036"/>
            <a:ext cx="10964333" cy="4516154"/>
          </a:xfrm>
        </p:spPr>
        <p:txBody>
          <a:bodyPr>
            <a:normAutofit/>
          </a:bodyPr>
          <a:lstStyle/>
          <a:p>
            <a:r>
              <a:rPr lang="nl-NL" sz="2100" b="1" dirty="0"/>
              <a:t>Beheerder Landelijk Asbestvolgsysteem (LAVS)</a:t>
            </a:r>
            <a:br>
              <a:rPr lang="nl-NL" sz="2100" b="1" dirty="0"/>
            </a:br>
            <a:endParaRPr lang="nl-NL" sz="2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Webapplicatie voor het volgen en registreren van asbestverwijdering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Transparant verwijderingsproces: opdrachtgevers, </a:t>
            </a:r>
            <a:r>
              <a:rPr lang="nl-NL" sz="2100" dirty="0" err="1"/>
              <a:t>inventariseerders</a:t>
            </a:r>
            <a:r>
              <a:rPr lang="nl-NL" sz="2100" dirty="0"/>
              <a:t>, asbestverwijderingsbedrijven, eindinspectiebedrijven en toezichthouders beschikken over dezelfde informatie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Verplicht gebruik LAVS erkende asbestinventarisatie- en asbestverwijderingsbedrijven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100" dirty="0"/>
              <a:t>Helpdesk LAVS: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100" dirty="0"/>
              <a:t>Beantwoording ca. 2.000 vragen/jaar rondom het (gebruik van) LAVS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100" dirty="0"/>
              <a:t>Bijhouden content website IPLO </a:t>
            </a:r>
            <a:r>
              <a:rPr lang="nl-NL" sz="2100" dirty="0">
                <a:hlinkClick r:id="rId3"/>
              </a:rPr>
              <a:t>iplo.nl/</a:t>
            </a:r>
            <a:r>
              <a:rPr lang="nl-NL" sz="2100" dirty="0" err="1">
                <a:hlinkClick r:id="rId3"/>
              </a:rPr>
              <a:t>lavs</a:t>
            </a:r>
            <a:endParaRPr lang="nl-NL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568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01133" y="849896"/>
            <a:ext cx="10972800" cy="663123"/>
          </a:xfrm>
        </p:spPr>
        <p:txBody>
          <a:bodyPr/>
          <a:lstStyle/>
          <a:p>
            <a:r>
              <a:rPr lang="nl-NL" dirty="0"/>
              <a:t>Asbest: hoe zat dat ook alweer?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601133" y="1524258"/>
            <a:ext cx="10972800" cy="2453854"/>
          </a:xfrm>
        </p:spPr>
        <p:txBody>
          <a:bodyPr>
            <a:normAutofit/>
          </a:bodyPr>
          <a:lstStyle/>
          <a:p>
            <a:r>
              <a:rPr lang="nl-NL" sz="1800" dirty="0"/>
              <a:t>Asbest is een verzamelnaam voor een aantal in de natuur voorkomende mineralen die tot de silicaten behoren.</a:t>
            </a:r>
          </a:p>
          <a:p>
            <a:r>
              <a:rPr lang="nl-NL" sz="1800" dirty="0"/>
              <a:t>Asbestvezels zijn onder te verdelen in twee hoofdgroepen: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Spiraalvormige</a:t>
            </a:r>
            <a:r>
              <a:rPr lang="nl-NL" sz="1800" dirty="0"/>
              <a:t> (serpentijnachtige), Chrysotiel (wit asbest);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Rechte vezels </a:t>
            </a:r>
            <a:r>
              <a:rPr lang="nl-NL" sz="1800" dirty="0"/>
              <a:t>(</a:t>
            </a:r>
            <a:r>
              <a:rPr lang="nl-NL" sz="1800" dirty="0" err="1"/>
              <a:t>amfiboolachtige</a:t>
            </a:r>
            <a:r>
              <a:rPr lang="nl-NL" sz="1800" dirty="0"/>
              <a:t>), </a:t>
            </a:r>
            <a:r>
              <a:rPr lang="nl-NL" sz="1800" dirty="0" err="1"/>
              <a:t>Crocidoliet</a:t>
            </a:r>
            <a:r>
              <a:rPr lang="nl-NL" sz="1800" dirty="0"/>
              <a:t> (blauw asbest), </a:t>
            </a:r>
            <a:r>
              <a:rPr lang="nl-NL" sz="1800" dirty="0" err="1"/>
              <a:t>Amosiet</a:t>
            </a:r>
            <a:r>
              <a:rPr lang="nl-NL" sz="1800" dirty="0"/>
              <a:t> (bruin asbest), </a:t>
            </a:r>
            <a:r>
              <a:rPr lang="nl-NL" sz="1800" dirty="0" err="1"/>
              <a:t>Anthophylliet</a:t>
            </a:r>
            <a:r>
              <a:rPr lang="nl-NL" sz="1800" dirty="0"/>
              <a:t> (geel), Tremoliet (grijs) en </a:t>
            </a:r>
            <a:r>
              <a:rPr lang="nl-NL" sz="1800" dirty="0" err="1"/>
              <a:t>actinoliet</a:t>
            </a:r>
            <a:r>
              <a:rPr lang="nl-NL" sz="1800" dirty="0"/>
              <a:t> (groen).</a:t>
            </a:r>
          </a:p>
          <a:p>
            <a:endParaRPr lang="nl-NL" dirty="0"/>
          </a:p>
        </p:txBody>
      </p:sp>
      <p:pic>
        <p:nvPicPr>
          <p:cNvPr id="4" name="Tijdelijke aanduiding voor afbeelding 3" descr="Foto gemaakt met microscoop van gekrulde vezels. Ook wel serpentijnachtige vezels genoemd."/>
          <p:cNvPicPr preferRelativeResize="0">
            <a:picLocks noGrp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" y="3892835"/>
            <a:ext cx="2719582" cy="2239679"/>
          </a:xfrm>
        </p:spPr>
      </p:pic>
      <p:sp>
        <p:nvSpPr>
          <p:cNvPr id="12" name="Rechthoek 11"/>
          <p:cNvSpPr/>
          <p:nvPr/>
        </p:nvSpPr>
        <p:spPr>
          <a:xfrm>
            <a:off x="1034271" y="6143753"/>
            <a:ext cx="1829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Serpentijnachtige</a:t>
            </a:r>
          </a:p>
        </p:txBody>
      </p:sp>
      <p:pic>
        <p:nvPicPr>
          <p:cNvPr id="11" name="Tijdelijke aanduiding voor afbeelding 10" descr="Foto gemaakt met microscoop van  rechte vezels. Ook wel amfiboolachtige vezels genoemd.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61" y="3884898"/>
            <a:ext cx="3202248" cy="2235233"/>
          </a:xfrm>
        </p:spPr>
      </p:pic>
      <p:sp>
        <p:nvSpPr>
          <p:cNvPr id="13" name="Rechthoek 12"/>
          <p:cNvSpPr/>
          <p:nvPr/>
        </p:nvSpPr>
        <p:spPr>
          <a:xfrm>
            <a:off x="6386261" y="6112501"/>
            <a:ext cx="172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Amfiboolachtige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536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Asbest: hoe zat dat ook alweer?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564776" y="3147933"/>
            <a:ext cx="4811266" cy="2722105"/>
          </a:xfrm>
          <a:ln>
            <a:solidFill>
              <a:srgbClr val="39870C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ea typeface="+mj-ea"/>
              </a:rPr>
              <a:t>Niet-hechtgebonden producten</a:t>
            </a:r>
          </a:p>
          <a:p>
            <a:r>
              <a:rPr lang="nl-NL" sz="2000" dirty="0">
                <a:ea typeface="+mj-ea"/>
              </a:rPr>
              <a:t>Zachte isolatieplaten</a:t>
            </a:r>
          </a:p>
          <a:p>
            <a:r>
              <a:rPr lang="nl-NL" sz="2000" dirty="0">
                <a:ea typeface="+mj-ea"/>
              </a:rPr>
              <a:t>Asbestdoek</a:t>
            </a:r>
          </a:p>
          <a:p>
            <a:r>
              <a:rPr lang="nl-NL" sz="2000" dirty="0">
                <a:ea typeface="+mj-ea"/>
              </a:rPr>
              <a:t>Asbestkoord</a:t>
            </a:r>
          </a:p>
          <a:p>
            <a:r>
              <a:rPr lang="nl-NL" sz="2000" dirty="0">
                <a:ea typeface="+mj-ea"/>
              </a:rPr>
              <a:t>Zwaar verweerde daken</a:t>
            </a:r>
          </a:p>
          <a:p>
            <a:r>
              <a:rPr lang="nl-NL" sz="2000" dirty="0">
                <a:ea typeface="+mj-ea"/>
              </a:rPr>
              <a:t>Spuitasbest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4294967295"/>
          </p:nvPr>
        </p:nvSpPr>
        <p:spPr>
          <a:xfrm>
            <a:off x="6316410" y="3147933"/>
            <a:ext cx="4811266" cy="2722105"/>
          </a:xfrm>
          <a:ln>
            <a:solidFill>
              <a:srgbClr val="39870C"/>
            </a:solidFill>
          </a:ln>
        </p:spPr>
        <p:txBody>
          <a:bodyPr/>
          <a:lstStyle/>
          <a:p>
            <a:r>
              <a:rPr lang="nl-NL" sz="2000" b="1" dirty="0">
                <a:solidFill>
                  <a:schemeClr val="tx1"/>
                </a:solidFill>
                <a:ea typeface="+mj-ea"/>
              </a:rPr>
              <a:t>Hechtgebonden producten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ea typeface="+mj-ea"/>
              </a:rPr>
              <a:t>Wandplaten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ea typeface="+mj-ea"/>
              </a:rPr>
              <a:t>Golfplaten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ea typeface="+mj-ea"/>
              </a:rPr>
              <a:t>Bloembakken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ea typeface="+mj-ea"/>
              </a:rPr>
              <a:t>Dakbeschot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  <a:ea typeface="+mj-ea"/>
              </a:rPr>
              <a:t>Gas-, water- en rioleringsbuizen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01133" y="1816987"/>
            <a:ext cx="84660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latin typeface="Verdana"/>
                <a:ea typeface="+mj-ea"/>
                <a:cs typeface="Verdana"/>
              </a:rPr>
              <a:t>Niet-hechtgebonden: </a:t>
            </a:r>
            <a:r>
              <a:rPr lang="nl-NL" sz="2000" dirty="0">
                <a:latin typeface="Verdana"/>
                <a:ea typeface="+mj-ea"/>
                <a:cs typeface="Verdana"/>
              </a:rPr>
              <a:t>vezels kunnen eenvoudig los komen.</a:t>
            </a:r>
          </a:p>
          <a:p>
            <a:endParaRPr lang="nl-NL" sz="2000" b="1" dirty="0">
              <a:latin typeface="Verdana"/>
              <a:ea typeface="+mj-ea"/>
              <a:cs typeface="Verdana"/>
            </a:endParaRPr>
          </a:p>
          <a:p>
            <a:r>
              <a:rPr lang="nl-NL" sz="2000" b="1" dirty="0">
                <a:latin typeface="Verdana"/>
                <a:ea typeface="+mj-ea"/>
                <a:cs typeface="Verdana"/>
              </a:rPr>
              <a:t>Hechtgebonden producten: </a:t>
            </a:r>
            <a:r>
              <a:rPr lang="nl-NL" sz="2000" dirty="0">
                <a:latin typeface="Verdana"/>
                <a:ea typeface="+mj-ea"/>
                <a:cs typeface="Verdana"/>
              </a:rPr>
              <a:t>vezels komen niet eenvoudig los.</a:t>
            </a:r>
          </a:p>
          <a:p>
            <a:r>
              <a:rPr lang="nl-NL" sz="2000" b="1" dirty="0">
                <a:solidFill>
                  <a:srgbClr val="275937"/>
                </a:solidFill>
                <a:latin typeface="Verdana"/>
                <a:ea typeface="+mj-e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572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Waarom en waar asbest gebruikt?</a:t>
            </a:r>
            <a:br>
              <a:rPr lang="nl-NL" dirty="0"/>
            </a:b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body" sz="quarter" idx="12"/>
          </p:nvPr>
        </p:nvSpPr>
        <p:spPr>
          <a:xfrm>
            <a:off x="601135" y="1811338"/>
            <a:ext cx="11317134" cy="43056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Goede materiaaleigenschappen, lage prijs, eenvoudig en goed te verwerken.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Asbest als toeslagmiddel om een product te verbeteren.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Asbest bind zich eenvoudig aan materialen zoals cement, textiel, </a:t>
            </a:r>
            <a:br>
              <a:rPr lang="nl-NL" sz="2000" dirty="0"/>
            </a:br>
            <a:r>
              <a:rPr lang="nl-NL" sz="2000" dirty="0"/>
              <a:t>vloerbedekking, enz..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Vanwege eenvoudige verwerkingsmogelijkheden </a:t>
            </a:r>
            <a:br>
              <a:rPr lang="nl-NL" sz="2000" dirty="0"/>
            </a:br>
            <a:r>
              <a:rPr lang="nl-NL" sz="2000" dirty="0"/>
              <a:t>na 2</a:t>
            </a:r>
            <a:r>
              <a:rPr lang="nl-NL" sz="2000" baseline="30000" dirty="0"/>
              <a:t>e</a:t>
            </a:r>
            <a:r>
              <a:rPr lang="nl-NL" sz="2000" dirty="0"/>
              <a:t> WO tot circa 1990 veelal bouwkundig toegepast.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Asbestverbod 1-7-1993, bouwkundige toepassingen. </a:t>
            </a:r>
          </a:p>
          <a:p>
            <a:pPr marL="0" indent="0">
              <a:buNone/>
            </a:pPr>
            <a:r>
              <a:rPr lang="nl-NL" sz="2000" dirty="0"/>
              <a:t>Asbestverbod EU-landen in 2005.</a:t>
            </a:r>
          </a:p>
        </p:txBody>
      </p:sp>
      <p:pic>
        <p:nvPicPr>
          <p:cNvPr id="3" name="Afbeelding 2" descr="Rood / witte waarschuwingssticker met pictogram en tekst voor waarschuwen van de aanwezigheid van asbest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207" y="2545079"/>
            <a:ext cx="1377062" cy="35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90550" y="1171764"/>
            <a:ext cx="10954905" cy="524051"/>
          </a:xfrm>
        </p:spPr>
        <p:txBody>
          <a:bodyPr>
            <a:normAutofit fontScale="90000"/>
          </a:bodyPr>
          <a:lstStyle/>
          <a:p>
            <a:r>
              <a:rPr lang="nl-NL" dirty="0"/>
              <a:t>Meest voorkomende asbesttoepassingen</a:t>
            </a:r>
            <a:br>
              <a:rPr lang="nl-NL" dirty="0"/>
            </a:br>
            <a:endParaRPr lang="nl-NL" dirty="0"/>
          </a:p>
        </p:txBody>
      </p:sp>
      <p:pic>
        <p:nvPicPr>
          <p:cNvPr id="8" name="Afbeelding 7" descr="Weergave van een gebouw met de plekken binnen en buiten waar je de meest voorkomende asbesthoudende toepassingen kunt tegenkomen.">
            <a:extLst>
              <a:ext uri="{FF2B5EF4-FFF2-40B4-BE49-F238E27FC236}">
                <a16:creationId xmlns:a16="http://schemas.microsoft.com/office/drawing/2014/main" id="{85F1A4FE-80F3-3AAD-95C0-28F6F93F2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4"/>
          <a:stretch/>
        </p:blipFill>
        <p:spPr bwMode="auto">
          <a:xfrm>
            <a:off x="3732728" y="1596138"/>
            <a:ext cx="5317003" cy="52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Overzicht van meest voorkomende asbesthoudende toepassingen dak en buitenwanden, verwarmingstoestellen en leidingen, plafonds.">
            <a:extLst>
              <a:ext uri="{FF2B5EF4-FFF2-40B4-BE49-F238E27FC236}">
                <a16:creationId xmlns:a16="http://schemas.microsoft.com/office/drawing/2014/main" id="{85F1A4FE-80F3-3AAD-95C0-28F6F93F2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" r="74091" b="51811"/>
          <a:stretch/>
        </p:blipFill>
        <p:spPr bwMode="auto">
          <a:xfrm>
            <a:off x="79773" y="1559189"/>
            <a:ext cx="3652954" cy="4963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 descr="Overzicht van meest voorkomende asbesthoudende toepassingen binnenwanden en interieur, vloeren, luchtbehandeling, huishoudelijke apparaten en overig.">
            <a:extLst>
              <a:ext uri="{FF2B5EF4-FFF2-40B4-BE49-F238E27FC236}">
                <a16:creationId xmlns:a16="http://schemas.microsoft.com/office/drawing/2014/main" id="{85F1A4FE-80F3-3AAD-95C0-28F6F93F257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33" r="74219" b="6026"/>
          <a:stretch/>
        </p:blipFill>
        <p:spPr bwMode="auto">
          <a:xfrm>
            <a:off x="8964891" y="1232170"/>
            <a:ext cx="3227018" cy="5617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640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Wet- en regelgeving leefomgeving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Asbestverwijderingsbesluit 2005 (objecten)</a:t>
            </a:r>
          </a:p>
          <a:p>
            <a:r>
              <a:rPr lang="nl-NL" sz="2000" dirty="0"/>
              <a:t>Besluit bouwwerken leefomgeving (bouwwerken)</a:t>
            </a:r>
          </a:p>
          <a:p>
            <a:r>
              <a:rPr lang="nl-NL" sz="2000" dirty="0"/>
              <a:t>Besluit activiteiten leefomgeving </a:t>
            </a:r>
          </a:p>
          <a:p>
            <a:r>
              <a:rPr lang="nl-NL" sz="2000" dirty="0"/>
              <a:t>Besluit asbestwegen</a:t>
            </a:r>
          </a:p>
          <a:p>
            <a:r>
              <a:rPr lang="nl-NL" sz="2000" dirty="0"/>
              <a:t>Productenbesluit asbest</a:t>
            </a:r>
          </a:p>
          <a:p>
            <a:r>
              <a:rPr lang="nl-NL" sz="2000" dirty="0"/>
              <a:t>REACH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395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5A996074-B84D-6F42-8143-CCA715446DCD}" vid="{F9227270-10CD-5D40-98F1-7AA12FF94A7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2844</TotalTime>
  <Words>1148</Words>
  <Application>Microsoft Office PowerPoint</Application>
  <PresentationFormat>Breedbeeld</PresentationFormat>
  <Paragraphs>183</Paragraphs>
  <Slides>23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Verdana</vt:lpstr>
      <vt:lpstr>Aangepast ontwerp</vt:lpstr>
      <vt:lpstr>Asbest en de Omgevingswet</vt:lpstr>
      <vt:lpstr>Inhoud</vt:lpstr>
      <vt:lpstr>IPLO: wat doen wij en wat zijn onze taken (BZK/IenW).</vt:lpstr>
      <vt:lpstr>IPLO: wat doen wij en wat zijn onze taken (BZK/IenW)</vt:lpstr>
      <vt:lpstr>Asbest: hoe zat dat ook alweer?</vt:lpstr>
      <vt:lpstr>Asbest: hoe zat dat ook alweer?</vt:lpstr>
      <vt:lpstr>Waarom en waar asbest gebruikt? </vt:lpstr>
      <vt:lpstr>Meest voorkomende asbesttoepassingen </vt:lpstr>
      <vt:lpstr>Wet- en regelgeving leefomgeving</vt:lpstr>
      <vt:lpstr>Wet- en regelgeving leefomgeving</vt:lpstr>
      <vt:lpstr>Wet- en regelgeving leefomgeving</vt:lpstr>
      <vt:lpstr>Wet- en regelgeving leefomgeving</vt:lpstr>
      <vt:lpstr>Wet- en regelgeving leefomgeving</vt:lpstr>
      <vt:lpstr>Terugblik en vooruitblik</vt:lpstr>
      <vt:lpstr>Terugblik en vooruitblik</vt:lpstr>
      <vt:lpstr>Terugblik en vooruitblik</vt:lpstr>
      <vt:lpstr>Organisatiestructuur LAVS </vt:lpstr>
      <vt:lpstr>Toezichthoudende instanties</vt:lpstr>
      <vt:lpstr>LAVS voor toezichthouders</vt:lpstr>
      <vt:lpstr>Stappen in het LAVS</vt:lpstr>
      <vt:lpstr>Top 5 vragen over asbest</vt:lpstr>
      <vt:lpstr>Top 5 bezoekers IPLO-site thema asbest</vt:lpstr>
      <vt:lpstr> Blijf op de hoogte van het IPLO-nieuws. Abonneer u via ww.iplo.nl/nieuwsbrief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Namara, Nuance (WVL)</dc:creator>
  <cp:lastModifiedBy>Sel, Mehmet (RWS WVL)</cp:lastModifiedBy>
  <cp:revision>139</cp:revision>
  <dcterms:created xsi:type="dcterms:W3CDTF">2023-08-22T12:47:17Z</dcterms:created>
  <dcterms:modified xsi:type="dcterms:W3CDTF">2024-07-18T07:41:36Z</dcterms:modified>
</cp:coreProperties>
</file>