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8" r:id="rId1"/>
  </p:sldMasterIdLst>
  <p:notesMasterIdLst>
    <p:notesMasterId r:id="rId23"/>
  </p:notesMasterIdLst>
  <p:handoutMasterIdLst>
    <p:handoutMasterId r:id="rId24"/>
  </p:handoutMasterIdLst>
  <p:sldIdLst>
    <p:sldId id="291" r:id="rId2"/>
    <p:sldId id="278" r:id="rId3"/>
    <p:sldId id="294" r:id="rId4"/>
    <p:sldId id="299" r:id="rId5"/>
    <p:sldId id="384" r:id="rId6"/>
    <p:sldId id="394" r:id="rId7"/>
    <p:sldId id="298" r:id="rId8"/>
    <p:sldId id="398" r:id="rId9"/>
    <p:sldId id="285" r:id="rId10"/>
    <p:sldId id="376" r:id="rId11"/>
    <p:sldId id="395" r:id="rId12"/>
    <p:sldId id="397" r:id="rId13"/>
    <p:sldId id="386" r:id="rId14"/>
    <p:sldId id="377" r:id="rId15"/>
    <p:sldId id="389" r:id="rId16"/>
    <p:sldId id="388" r:id="rId17"/>
    <p:sldId id="396" r:id="rId18"/>
    <p:sldId id="387" r:id="rId19"/>
    <p:sldId id="393" r:id="rId20"/>
    <p:sldId id="383" r:id="rId21"/>
    <p:sldId id="297" r:id="rId22"/>
  </p:sldIdLst>
  <p:sldSz cx="12192000" cy="6858000"/>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63" userDrawn="1">
          <p15:clr>
            <a:srgbClr val="A4A3A4"/>
          </p15:clr>
        </p15:guide>
        <p15:guide id="2" orient="horz" pos="1141" userDrawn="1">
          <p15:clr>
            <a:srgbClr val="A4A3A4"/>
          </p15:clr>
        </p15:guide>
        <p15:guide id="3" orient="horz" pos="2286" userDrawn="1">
          <p15:clr>
            <a:srgbClr val="A4A3A4"/>
          </p15:clr>
        </p15:guide>
        <p15:guide id="4" pos="3856" userDrawn="1">
          <p15:clr>
            <a:srgbClr val="A4A3A4"/>
          </p15:clr>
        </p15:guide>
        <p15:guide id="5" pos="37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870C"/>
    <a:srgbClr val="2B5781"/>
    <a:srgbClr val="275937"/>
    <a:srgbClr val="E17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0" autoAdjust="0"/>
    <p:restoredTop sz="73684" autoAdjust="0"/>
  </p:normalViewPr>
  <p:slideViewPr>
    <p:cSldViewPr snapToGrid="0" snapToObjects="1" showGuides="1">
      <p:cViewPr varScale="1">
        <p:scale>
          <a:sx n="84" d="100"/>
          <a:sy n="84" d="100"/>
        </p:scale>
        <p:origin x="978" y="84"/>
      </p:cViewPr>
      <p:guideLst>
        <p:guide orient="horz" pos="3863"/>
        <p:guide orient="horz" pos="1141"/>
        <p:guide orient="horz" pos="2286"/>
        <p:guide pos="3856"/>
        <p:guide pos="372"/>
      </p:guideLst>
    </p:cSldViewPr>
  </p:slideViewPr>
  <p:outlineViewPr>
    <p:cViewPr>
      <p:scale>
        <a:sx n="33" d="100"/>
        <a:sy n="33" d="100"/>
      </p:scale>
      <p:origin x="0" y="-4080"/>
    </p:cViewPr>
  </p:outlineViewPr>
  <p:notesTextViewPr>
    <p:cViewPr>
      <p:scale>
        <a:sx n="100" d="100"/>
        <a:sy n="100" d="100"/>
      </p:scale>
      <p:origin x="0" y="0"/>
    </p:cViewPr>
  </p:notesTextViewPr>
  <p:notesViewPr>
    <p:cSldViewPr snapToGrid="0" snapToObjects="1" showGuides="1">
      <p:cViewPr varScale="1">
        <p:scale>
          <a:sx n="151" d="100"/>
          <a:sy n="151" d="100"/>
        </p:scale>
        <p:origin x="4792"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826005697963313E-2"/>
          <c:y val="1.7701134437345157E-2"/>
          <c:w val="0.97173990178295733"/>
          <c:h val="0.92152503227174787"/>
        </c:manualLayout>
      </c:layout>
      <c:barChart>
        <c:barDir val="col"/>
        <c:grouping val="clustered"/>
        <c:varyColors val="0"/>
        <c:ser>
          <c:idx val="0"/>
          <c:order val="0"/>
          <c:spPr>
            <a:solidFill>
              <a:schemeClr val="accent1"/>
            </a:solidFill>
            <a:ln>
              <a:noFill/>
            </a:ln>
            <a:effectLst/>
          </c:spPr>
          <c:invertIfNegative val="0"/>
          <c:dPt>
            <c:idx val="6"/>
            <c:invertIfNegative val="0"/>
            <c:bubble3D val="0"/>
            <c:spPr>
              <a:solidFill>
                <a:schemeClr val="accent2">
                  <a:lumMod val="75000"/>
                </a:schemeClr>
              </a:solidFill>
              <a:ln>
                <a:noFill/>
              </a:ln>
              <a:effectLst/>
            </c:spPr>
            <c:extLst>
              <c:ext xmlns:c16="http://schemas.microsoft.com/office/drawing/2014/chart" uri="{C3380CC4-5D6E-409C-BE32-E72D297353CC}">
                <c16:uniqueId val="{00000001-EA9A-4B4A-8464-9402C12EB4BF}"/>
              </c:ext>
            </c:extLst>
          </c:dPt>
          <c:dPt>
            <c:idx val="11"/>
            <c:invertIfNegative val="0"/>
            <c:bubble3D val="0"/>
            <c:spPr>
              <a:solidFill>
                <a:srgbClr val="FFC000"/>
              </a:solidFill>
              <a:ln>
                <a:noFill/>
              </a:ln>
              <a:effectLst/>
            </c:spPr>
            <c:extLst>
              <c:ext xmlns:c16="http://schemas.microsoft.com/office/drawing/2014/chart" uri="{C3380CC4-5D6E-409C-BE32-E72D297353CC}">
                <c16:uniqueId val="{00000003-2245-4238-9BC4-9EDB55F9A8FD}"/>
              </c:ext>
            </c:extLst>
          </c:dPt>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noFill/>
                <a:prstDash val="sysDot"/>
              </a:ln>
              <a:effectLst/>
            </c:spPr>
            <c:trendlineType val="movingAvg"/>
            <c:period val="2"/>
            <c:dispRSqr val="0"/>
            <c:dispEq val="0"/>
          </c:trendline>
          <c:cat>
            <c:numRef>
              <c:f>Blad1!$B$13:$M$13</c:f>
              <c:numCache>
                <c:formatCode>General</c:formatCode>
                <c:ptCount val="12"/>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Blad1!$B$18:$M$18</c:f>
              <c:numCache>
                <c:formatCode>General</c:formatCode>
                <c:ptCount val="12"/>
                <c:pt idx="1">
                  <c:v>5.9</c:v>
                </c:pt>
                <c:pt idx="2">
                  <c:v>6.8999999999999995</c:v>
                </c:pt>
                <c:pt idx="3">
                  <c:v>9.9</c:v>
                </c:pt>
                <c:pt idx="4">
                  <c:v>10.8</c:v>
                </c:pt>
                <c:pt idx="5">
                  <c:v>12.8</c:v>
                </c:pt>
                <c:pt idx="6">
                  <c:v>9.8000000000000007</c:v>
                </c:pt>
                <c:pt idx="7">
                  <c:v>6.7</c:v>
                </c:pt>
                <c:pt idx="8">
                  <c:v>5.3000000000000007</c:v>
                </c:pt>
                <c:pt idx="9">
                  <c:v>5.8</c:v>
                </c:pt>
                <c:pt idx="10">
                  <c:v>5.2</c:v>
                </c:pt>
                <c:pt idx="11" formatCode="0.0">
                  <c:v>1</c:v>
                </c:pt>
              </c:numCache>
            </c:numRef>
          </c:val>
          <c:extLst>
            <c:ext xmlns:c16="http://schemas.microsoft.com/office/drawing/2014/chart" uri="{C3380CC4-5D6E-409C-BE32-E72D297353CC}">
              <c16:uniqueId val="{00000000-EA9A-4B4A-8464-9402C12EB4BF}"/>
            </c:ext>
          </c:extLst>
        </c:ser>
        <c:dLbls>
          <c:dLblPos val="outEnd"/>
          <c:showLegendKey val="0"/>
          <c:showVal val="1"/>
          <c:showCatName val="0"/>
          <c:showSerName val="0"/>
          <c:showPercent val="0"/>
          <c:showBubbleSize val="0"/>
        </c:dLbls>
        <c:gapWidth val="219"/>
        <c:overlap val="-27"/>
        <c:axId val="144235904"/>
        <c:axId val="139400320"/>
      </c:barChart>
      <c:catAx>
        <c:axId val="144235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nl-NL"/>
          </a:p>
        </c:txPr>
        <c:crossAx val="139400320"/>
        <c:crosses val="autoZero"/>
        <c:auto val="1"/>
        <c:lblAlgn val="ctr"/>
        <c:lblOffset val="100"/>
        <c:noMultiLvlLbl val="0"/>
      </c:catAx>
      <c:valAx>
        <c:axId val="1394003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nl-NL"/>
          </a:p>
        </c:txPr>
        <c:crossAx val="144235904"/>
        <c:crosses val="autoZero"/>
        <c:crossBetween val="between"/>
      </c:valAx>
      <c:spPr>
        <a:noFill/>
        <a:ln>
          <a:noFill/>
        </a:ln>
        <a:effectLst/>
      </c:spPr>
    </c:plotArea>
    <c:plotVisOnly val="1"/>
    <c:dispBlanksAs val="gap"/>
    <c:showDLblsOverMax val="0"/>
  </c:chart>
  <c:spPr>
    <a:noFill/>
    <a:ln>
      <a:noFill/>
    </a:ln>
    <a:effectLst/>
  </c:spPr>
  <c:txPr>
    <a:bodyPr/>
    <a:lstStyle/>
    <a:p>
      <a:pPr>
        <a:defRPr b="1" baseline="0"/>
      </a:pPr>
      <a:endParaRPr lang="nl-NL"/>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0.23494</cdr:x>
      <cdr:y>0</cdr:y>
    </cdr:from>
    <cdr:to>
      <cdr:x>0.7367</cdr:x>
      <cdr:y>0.10979</cdr:y>
    </cdr:to>
    <cdr:sp macro="" textlink="">
      <cdr:nvSpPr>
        <cdr:cNvPr id="2" name="Tekstvak 1"/>
        <cdr:cNvSpPr txBox="1"/>
      </cdr:nvSpPr>
      <cdr:spPr>
        <a:xfrm xmlns:a="http://schemas.openxmlformats.org/drawingml/2006/main">
          <a:off x="2565994" y="-2671333"/>
          <a:ext cx="5480223" cy="43520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nl-NL" sz="16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DC8DB60-9960-7E4E-BA4A-B29DFB46F3EE}" type="datetime1">
              <a:rPr lang="nl-NL" smtClean="0"/>
              <a:t>16-7-2024</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370EAE8-FB6A-B847-B804-B8BC08416A0C}" type="slidenum">
              <a:rPr lang="nl-NL" smtClean="0"/>
              <a:t>‹nr.›</a:t>
            </a:fld>
            <a:endParaRPr lang="nl-NL"/>
          </a:p>
        </p:txBody>
      </p:sp>
    </p:spTree>
    <p:extLst>
      <p:ext uri="{BB962C8B-B14F-4D97-AF65-F5344CB8AC3E}">
        <p14:creationId xmlns:p14="http://schemas.microsoft.com/office/powerpoint/2010/main" val="19243355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443F22-96A7-2946-9F02-228CB8E4306F}" type="datetime1">
              <a:rPr lang="nl-NL" smtClean="0"/>
              <a:t>16-7-2024</a:t>
            </a:fld>
            <a:endParaRPr lang="nl-NL"/>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86D882-3718-4F40-87D5-7C3050DB7ED2}" type="slidenum">
              <a:rPr lang="nl-NL" smtClean="0"/>
              <a:t>‹nr.›</a:t>
            </a:fld>
            <a:endParaRPr lang="nl-NL"/>
          </a:p>
        </p:txBody>
      </p:sp>
    </p:spTree>
    <p:extLst>
      <p:ext uri="{BB962C8B-B14F-4D97-AF65-F5344CB8AC3E}">
        <p14:creationId xmlns:p14="http://schemas.microsoft.com/office/powerpoint/2010/main" val="227985874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Samenwerkingsverband ambassadeurs Een belangrijk deel van de stakeholders is verenigd in een samenwerkingsverband. Nadat in 2018 de Tweede Kamer het wetsvoorstel aannam om een asbestdakenverbod in te stellen is dit samenwerkingsverband opgericht met als doel Nederland vrij te maken van asbestdaken. Dit samenwerkingsverband bestond uit betrokken en gemotiveerde organisaties, zoals ministeries, provincies, gemeenten, kennisorganisaties, brancheorganisaties en bedrijven. Ze stelden een ‘Programma versnellingsaanpak asbestdakensanering’ op. </a:t>
            </a:r>
          </a:p>
          <a:p>
            <a:pPr marL="0" marR="0" lvl="0" indent="0" algn="l" defTabSz="457200" rtl="0" eaLnBrk="1" fontAlgn="auto" latinLnBrk="0" hangingPunct="1">
              <a:lnSpc>
                <a:spcPct val="100000"/>
              </a:lnSpc>
              <a:spcBef>
                <a:spcPts val="0"/>
              </a:spcBef>
              <a:spcAft>
                <a:spcPts val="0"/>
              </a:spcAft>
              <a:buClrTx/>
              <a:buSzTx/>
              <a:buFontTx/>
              <a:buNone/>
              <a:tabLst/>
              <a:defRPr/>
            </a:pPr>
            <a:r>
              <a:rPr lang="nl-NL" dirty="0"/>
              <a:t>  De Eerste Kamer wees in 2019 het asbestdakenverbod af, toch besloot het samenwerkingsverband vanwege het grote belang voor de leefomgeving door te gaan. Ze ondertekenden in maart 2020 in het bijzijn van toenmalig minister van Milieu en Wonen mevrouw van Veldhoven een samenwerkingsverklaring.    Binnen het samenwerkingsverband is er veel kennis opgebouwd en zijn er meerdere initiatieven gestimuleerd om het verwijderen van asbestdaken te versnellen. Ook schreven ze eind 2022 het adviesrapport ‘Plan van aanpak </a:t>
            </a:r>
            <a:r>
              <a:rPr lang="nl-NL" sz="1800" b="0" i="1" u="none" strike="noStrike" baseline="0" dirty="0">
                <a:solidFill>
                  <a:srgbClr val="000000"/>
                </a:solidFill>
                <a:latin typeface="Verdana" panose="020B0604030504040204" pitchFamily="34" charset="0"/>
              </a:rPr>
              <a:t>bewustwording en communicatie sanering asbestdaken’. </a:t>
            </a:r>
            <a:r>
              <a:rPr lang="nl-NL" sz="1800" b="0" i="0" u="none" strike="noStrike" baseline="0" dirty="0">
                <a:solidFill>
                  <a:srgbClr val="000000"/>
                </a:solidFill>
                <a:latin typeface="Verdana" panose="020B0604030504040204" pitchFamily="34" charset="0"/>
              </a:rPr>
              <a:t>Bij het ontwikkelen van de huidige strategie is er volop gebruik gemaakt van de kennis van de leden van het samenwerkingsverband en van onderdelen uit het plan van aanpak. Ook is er een klankbordgroep vanuit het samenwerkingsverband geformeerd die mee heeft gedacht in de totstandkoming van de huidige strategie. De leden van het samenwerkingsverband worden vanwege hun voortrekkersrol regelmatig aangeduid met de term ‘asbestambassadeurs’</a:t>
            </a:r>
          </a:p>
          <a:p>
            <a:endParaRPr lang="nl-NL" dirty="0"/>
          </a:p>
        </p:txBody>
      </p:sp>
      <p:sp>
        <p:nvSpPr>
          <p:cNvPr id="4" name="Tijdelijke aanduiding voor dianummer 3"/>
          <p:cNvSpPr>
            <a:spLocks noGrp="1"/>
          </p:cNvSpPr>
          <p:nvPr>
            <p:ph type="sldNum" sz="quarter" idx="5"/>
          </p:nvPr>
        </p:nvSpPr>
        <p:spPr/>
        <p:txBody>
          <a:bodyPr/>
          <a:lstStyle/>
          <a:p>
            <a:fld id="{D986D882-3718-4F40-87D5-7C3050DB7ED2}" type="slidenum">
              <a:rPr lang="nl-NL" smtClean="0"/>
              <a:t>3</a:t>
            </a:fld>
            <a:endParaRPr lang="nl-NL"/>
          </a:p>
        </p:txBody>
      </p:sp>
    </p:spTree>
    <p:extLst>
      <p:ext uri="{BB962C8B-B14F-4D97-AF65-F5344CB8AC3E}">
        <p14:creationId xmlns:p14="http://schemas.microsoft.com/office/powerpoint/2010/main" val="3292383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Subdisidieregeling</a:t>
            </a:r>
            <a:r>
              <a:rPr lang="nl-NL" dirty="0"/>
              <a:t> van 75 miljoen.</a:t>
            </a:r>
          </a:p>
          <a:p>
            <a:r>
              <a:rPr lang="nl-NL" dirty="0"/>
              <a:t>Marikering 2019: Juni 2019 subsidie uitgeput. En in juni 2019 wegstemmen </a:t>
            </a:r>
            <a:r>
              <a:rPr lang="nl-NL" dirty="0" err="1"/>
              <a:t>asbestdakverbod</a:t>
            </a:r>
            <a:endParaRPr lang="nl-NL" dirty="0"/>
          </a:p>
          <a:p>
            <a:br>
              <a:rPr lang="nl-NL" dirty="0"/>
            </a:br>
            <a:r>
              <a:rPr lang="nl-NL" dirty="0"/>
              <a:t>totaal 120 miljoen (2014)</a:t>
            </a:r>
          </a:p>
          <a:p>
            <a:r>
              <a:rPr lang="nl-NL" dirty="0"/>
              <a:t>Sinds 2014 80 miljoen m2 gesaneerd. </a:t>
            </a:r>
          </a:p>
          <a:p>
            <a:r>
              <a:rPr lang="nl-NL" dirty="0"/>
              <a:t>Nu nog 40 m2 over? Op asbestversnellingskaart staat 80 m2.</a:t>
            </a:r>
          </a:p>
          <a:p>
            <a:r>
              <a:rPr lang="nl-NL" dirty="0"/>
              <a:t>Wat is waar. Asbest voorraad wordt vastgelegd in najaar.</a:t>
            </a:r>
          </a:p>
          <a:p>
            <a:r>
              <a:rPr lang="nl-NL" dirty="0"/>
              <a:t>Geen relatie met asbestslachtoffers.. </a:t>
            </a:r>
            <a:r>
              <a:rPr lang="nl-NL"/>
              <a:t>(500 per jaar)</a:t>
            </a:r>
            <a:endParaRPr lang="nl-NL" dirty="0"/>
          </a:p>
          <a:p>
            <a:endParaRPr lang="nl-NL" dirty="0"/>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t>4</a:t>
            </a:fld>
            <a:endParaRPr lang="nl-NL"/>
          </a:p>
        </p:txBody>
      </p:sp>
    </p:spTree>
    <p:extLst>
      <p:ext uri="{BB962C8B-B14F-4D97-AF65-F5344CB8AC3E}">
        <p14:creationId xmlns:p14="http://schemas.microsoft.com/office/powerpoint/2010/main" val="2919531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Koepel boodschap. Adagium  was eerst bij een </a:t>
            </a:r>
            <a:r>
              <a:rPr lang="nl-NL" dirty="0" err="1"/>
              <a:t>asbestdak</a:t>
            </a:r>
            <a:r>
              <a:rPr lang="nl-NL" dirty="0"/>
              <a:t>. Laten liggen, niet aankomen dan is het goed.</a:t>
            </a:r>
          </a:p>
        </p:txBody>
      </p:sp>
      <p:sp>
        <p:nvSpPr>
          <p:cNvPr id="4" name="Tijdelijke aanduiding voor dianummer 3"/>
          <p:cNvSpPr>
            <a:spLocks noGrp="1"/>
          </p:cNvSpPr>
          <p:nvPr>
            <p:ph type="sldNum" sz="quarter" idx="5"/>
          </p:nvPr>
        </p:nvSpPr>
        <p:spPr/>
        <p:txBody>
          <a:bodyPr/>
          <a:lstStyle/>
          <a:p>
            <a:fld id="{D986D882-3718-4F40-87D5-7C3050DB7ED2}" type="slidenum">
              <a:rPr lang="nl-NL" smtClean="0"/>
              <a:t>5</a:t>
            </a:fld>
            <a:endParaRPr lang="nl-NL"/>
          </a:p>
        </p:txBody>
      </p:sp>
    </p:spTree>
    <p:extLst>
      <p:ext uri="{BB962C8B-B14F-4D97-AF65-F5344CB8AC3E}">
        <p14:creationId xmlns:p14="http://schemas.microsoft.com/office/powerpoint/2010/main" val="2710344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cs typeface="Calibri"/>
            </a:endParaRPr>
          </a:p>
        </p:txBody>
      </p:sp>
      <p:sp>
        <p:nvSpPr>
          <p:cNvPr id="4" name="Tijdelijke aanduiding voor dianummer 3"/>
          <p:cNvSpPr>
            <a:spLocks noGrp="1"/>
          </p:cNvSpPr>
          <p:nvPr>
            <p:ph type="sldNum" sz="quarter" idx="5"/>
          </p:nvPr>
        </p:nvSpPr>
        <p:spPr/>
        <p:txBody>
          <a:bodyPr/>
          <a:lstStyle/>
          <a:p>
            <a:fld id="{E37F0C8E-AFEB-4595-B223-C03F5279E47E}" type="slidenum">
              <a:t>10</a:t>
            </a:fld>
            <a:endParaRPr lang="nl-NL"/>
          </a:p>
        </p:txBody>
      </p:sp>
    </p:spTree>
    <p:extLst>
      <p:ext uri="{BB962C8B-B14F-4D97-AF65-F5344CB8AC3E}">
        <p14:creationId xmlns:p14="http://schemas.microsoft.com/office/powerpoint/2010/main" val="4261805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986D882-3718-4F40-87D5-7C3050DB7ED2}" type="slidenum">
              <a:rPr lang="nl-NL" smtClean="0"/>
              <a:t>11</a:t>
            </a:fld>
            <a:endParaRPr lang="nl-NL"/>
          </a:p>
        </p:txBody>
      </p:sp>
    </p:spTree>
    <p:extLst>
      <p:ext uri="{BB962C8B-B14F-4D97-AF65-F5344CB8AC3E}">
        <p14:creationId xmlns:p14="http://schemas.microsoft.com/office/powerpoint/2010/main" val="28391330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el">
    <p:bg>
      <p:bgPr>
        <a:solidFill>
          <a:schemeClr val="bg1"/>
        </a:solidFill>
        <a:effectLst/>
      </p:bgPr>
    </p:b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126CAFB3-B952-5E41-8366-D28F5BBD163D}"/>
              </a:ext>
            </a:extLst>
          </p:cNvPr>
          <p:cNvSpPr/>
          <p:nvPr userDrawn="1"/>
        </p:nvSpPr>
        <p:spPr>
          <a:xfrm>
            <a:off x="251" y="892799"/>
            <a:ext cx="12208683" cy="5609601"/>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pic>
        <p:nvPicPr>
          <p:cNvPr id="7" name="Afbeelding 6">
            <a:extLst>
              <a:ext uri="{FF2B5EF4-FFF2-40B4-BE49-F238E27FC236}">
                <a16:creationId xmlns:a16="http://schemas.microsoft.com/office/drawing/2014/main" id="{10E62FF2-996E-EE4F-8AD3-63F8BA2B3C9F}"/>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el 1"/>
          <p:cNvSpPr>
            <a:spLocks noGrp="1"/>
          </p:cNvSpPr>
          <p:nvPr>
            <p:ph type="ctrTitle"/>
          </p:nvPr>
        </p:nvSpPr>
        <p:spPr>
          <a:xfrm>
            <a:off x="6356144" y="1171764"/>
            <a:ext cx="5353512" cy="1235234"/>
          </a:xfrm>
        </p:spPr>
        <p:txBody>
          <a:bodyPr anchor="t"/>
          <a:lstStyle>
            <a:lvl1pPr algn="l">
              <a:defRPr b="1">
                <a:solidFill>
                  <a:schemeClr val="bg1"/>
                </a:solidFill>
              </a:defRPr>
            </a:lvl1pPr>
          </a:lstStyle>
          <a:p>
            <a:r>
              <a:rPr lang="nl-NL"/>
              <a:t>Klik om de stijl te bewerken</a:t>
            </a:r>
            <a:endParaRPr lang="nl-NL" dirty="0"/>
          </a:p>
        </p:txBody>
      </p:sp>
      <p:sp>
        <p:nvSpPr>
          <p:cNvPr id="3" name="Subtitel 2"/>
          <p:cNvSpPr>
            <a:spLocks noGrp="1"/>
          </p:cNvSpPr>
          <p:nvPr>
            <p:ph type="subTitle" idx="1" hasCustomPrompt="1"/>
          </p:nvPr>
        </p:nvSpPr>
        <p:spPr>
          <a:xfrm>
            <a:off x="6356145" y="3424048"/>
            <a:ext cx="5171671" cy="1550153"/>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&lt;naam&gt;</a:t>
            </a:r>
          </a:p>
          <a:p>
            <a:endParaRPr lang="nl-NL" dirty="0"/>
          </a:p>
        </p:txBody>
      </p:sp>
      <p:sp>
        <p:nvSpPr>
          <p:cNvPr id="17" name="Tijdelijke aanduiding voor tekst 16"/>
          <p:cNvSpPr>
            <a:spLocks noGrp="1"/>
          </p:cNvSpPr>
          <p:nvPr>
            <p:ph type="body" sz="quarter" idx="11" hasCustomPrompt="1"/>
          </p:nvPr>
        </p:nvSpPr>
        <p:spPr>
          <a:xfrm>
            <a:off x="6356351" y="5402697"/>
            <a:ext cx="5171016" cy="931863"/>
          </a:xfrm>
        </p:spPr>
        <p:txBody>
          <a:bodyPr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nl-NL" dirty="0"/>
              <a:t>&lt;versie&gt;</a:t>
            </a:r>
          </a:p>
        </p:txBody>
      </p:sp>
      <p:sp>
        <p:nvSpPr>
          <p:cNvPr id="10" name="Tekstvak 9">
            <a:extLst>
              <a:ext uri="{FF2B5EF4-FFF2-40B4-BE49-F238E27FC236}">
                <a16:creationId xmlns:a16="http://schemas.microsoft.com/office/drawing/2014/main" id="{6C38CDB2-3601-9440-8755-F766D2452C38}"/>
              </a:ext>
            </a:extLst>
          </p:cNvPr>
          <p:cNvSpPr txBox="1"/>
          <p:nvPr userDrawn="1"/>
        </p:nvSpPr>
        <p:spPr>
          <a:xfrm>
            <a:off x="2022231" y="325315"/>
            <a:ext cx="184731" cy="369332"/>
          </a:xfrm>
          <a:prstGeom prst="rect">
            <a:avLst/>
          </a:prstGeom>
          <a:noFill/>
        </p:spPr>
        <p:txBody>
          <a:bodyPr wrap="none" rtlCol="0">
            <a:spAutoFit/>
          </a:bodyPr>
          <a:lstStyle/>
          <a:p>
            <a:endParaRPr lang="nl-NL" dirty="0"/>
          </a:p>
        </p:txBody>
      </p:sp>
    </p:spTree>
    <p:extLst>
      <p:ext uri="{BB962C8B-B14F-4D97-AF65-F5344CB8AC3E}">
        <p14:creationId xmlns:p14="http://schemas.microsoft.com/office/powerpoint/2010/main" val="419752537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psommin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F3612BFF-8B8D-A445-BE85-25A4D5787366}"/>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2" name="Titel 1"/>
          <p:cNvSpPr>
            <a:spLocks noGrp="1"/>
          </p:cNvSpPr>
          <p:nvPr>
            <p:ph type="title"/>
          </p:nvPr>
        </p:nvSpPr>
        <p:spPr/>
        <p:txBody>
          <a:body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601134" y="1811338"/>
            <a:ext cx="10964333"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a:t>Tekststijl van het model bewerken</a:t>
            </a:r>
          </a:p>
        </p:txBody>
      </p:sp>
    </p:spTree>
    <p:extLst>
      <p:ext uri="{BB962C8B-B14F-4D97-AF65-F5344CB8AC3E}">
        <p14:creationId xmlns:p14="http://schemas.microsoft.com/office/powerpoint/2010/main" val="221993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somming + beeld">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C9F7C79B-7513-0040-807E-BCD64B44B924}"/>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2" name="Titel 1"/>
          <p:cNvSpPr>
            <a:spLocks noGrp="1"/>
          </p:cNvSpPr>
          <p:nvPr>
            <p:ph type="title"/>
          </p:nvPr>
        </p:nvSpPr>
        <p:spPr/>
        <p:txBody>
          <a:body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590551" y="1811338"/>
            <a:ext cx="5938399"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a:t>Tekststijl van het model bewerken</a:t>
            </a:r>
          </a:p>
        </p:txBody>
      </p:sp>
      <p:sp>
        <p:nvSpPr>
          <p:cNvPr id="7" name="Tijdelijke aanduiding voor afbeelding 6"/>
          <p:cNvSpPr>
            <a:spLocks noGrp="1"/>
          </p:cNvSpPr>
          <p:nvPr>
            <p:ph type="pic" sz="quarter" idx="13"/>
          </p:nvPr>
        </p:nvSpPr>
        <p:spPr>
          <a:xfrm>
            <a:off x="6915151" y="1811338"/>
            <a:ext cx="4658783" cy="4300538"/>
          </a:xfrm>
        </p:spPr>
        <p:txBody>
          <a:bodyPr/>
          <a:lstStyle/>
          <a:p>
            <a:r>
              <a:rPr lang="nl-NL"/>
              <a:t>Klik op het pictogram als u een afbeelding wilt toevoegen</a:t>
            </a:r>
            <a:endParaRPr lang="nl-NL" dirty="0"/>
          </a:p>
        </p:txBody>
      </p:sp>
    </p:spTree>
    <p:extLst>
      <p:ext uri="{BB962C8B-B14F-4D97-AF65-F5344CB8AC3E}">
        <p14:creationId xmlns:p14="http://schemas.microsoft.com/office/powerpoint/2010/main" val="2181187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 + beeld">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059EE069-E041-7D4E-AF5F-769655BE0B20}"/>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0" y="4779819"/>
            <a:ext cx="12192000" cy="1486045"/>
          </a:xfrm>
        </p:spPr>
        <p:txBody>
          <a:bodyPr>
            <a:normAutofit/>
          </a:bodyPr>
          <a:lstStyle>
            <a:lvl1pPr>
              <a:defRPr sz="1400"/>
            </a:lvl1pPr>
          </a:lstStyle>
          <a:p>
            <a:r>
              <a:rPr lang="nl-NL"/>
              <a:t>Klik op het pictogram als u een afbeelding wilt toevoegen</a:t>
            </a:r>
            <a:endParaRPr lang="nl-NL" dirty="0"/>
          </a:p>
        </p:txBody>
      </p:sp>
      <p:sp>
        <p:nvSpPr>
          <p:cNvPr id="7" name="Titel 1"/>
          <p:cNvSpPr>
            <a:spLocks noGrp="1"/>
          </p:cNvSpPr>
          <p:nvPr>
            <p:ph type="title"/>
          </p:nvPr>
        </p:nvSpPr>
        <p:spPr>
          <a:xfrm>
            <a:off x="601133" y="1169391"/>
            <a:ext cx="10972800" cy="663123"/>
          </a:xfrm>
        </p:spPr>
        <p:txBody>
          <a:bodyPr/>
          <a:lstStyle/>
          <a:p>
            <a:r>
              <a:rPr lang="nl-NL"/>
              <a:t>Klik om de stijl te bewerken</a:t>
            </a:r>
            <a:endParaRPr lang="nl-NL" dirty="0"/>
          </a:p>
        </p:txBody>
      </p:sp>
      <p:sp>
        <p:nvSpPr>
          <p:cNvPr id="8" name="Tijdelijke aanduiding voor tekst 5"/>
          <p:cNvSpPr>
            <a:spLocks noGrp="1"/>
          </p:cNvSpPr>
          <p:nvPr>
            <p:ph type="body" sz="quarter" idx="13"/>
          </p:nvPr>
        </p:nvSpPr>
        <p:spPr>
          <a:xfrm>
            <a:off x="609600" y="1811338"/>
            <a:ext cx="10964333"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3404677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ekst + 2x beeld hor">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B8CC9E27-A66F-9947-B318-08B7BF55BA15}"/>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601133" y="4078830"/>
            <a:ext cx="5187672" cy="2053685"/>
          </a:xfrm>
        </p:spPr>
        <p:txBody>
          <a:bodyPr>
            <a:normAutofit/>
          </a:bodyPr>
          <a:lstStyle>
            <a:lvl1pPr>
              <a:defRPr sz="1400"/>
            </a:lvl1pPr>
          </a:lstStyle>
          <a:p>
            <a:r>
              <a:rPr lang="nl-NL"/>
              <a:t>Klik op het pictogram als u een afbeelding wilt toevoegen</a:t>
            </a:r>
            <a:endParaRPr lang="nl-NL" dirty="0"/>
          </a:p>
        </p:txBody>
      </p:sp>
      <p:sp>
        <p:nvSpPr>
          <p:cNvPr id="7" name="Titel 1"/>
          <p:cNvSpPr>
            <a:spLocks noGrp="1"/>
          </p:cNvSpPr>
          <p:nvPr>
            <p:ph type="title"/>
          </p:nvPr>
        </p:nvSpPr>
        <p:spPr>
          <a:xfrm>
            <a:off x="601133" y="1169391"/>
            <a:ext cx="10972800" cy="663123"/>
          </a:xfrm>
        </p:spPr>
        <p:txBody>
          <a:bodyPr/>
          <a:lstStyle/>
          <a:p>
            <a:r>
              <a:rPr lang="nl-NL"/>
              <a:t>Klik om de stijl te bewerken</a:t>
            </a:r>
            <a:endParaRPr lang="nl-NL" dirty="0"/>
          </a:p>
        </p:txBody>
      </p:sp>
      <p:sp>
        <p:nvSpPr>
          <p:cNvPr id="8" name="Tijdelijke aanduiding voor tekst 5"/>
          <p:cNvSpPr>
            <a:spLocks noGrp="1"/>
          </p:cNvSpPr>
          <p:nvPr>
            <p:ph type="body" sz="quarter" idx="13"/>
          </p:nvPr>
        </p:nvSpPr>
        <p:spPr>
          <a:xfrm>
            <a:off x="601133" y="1811339"/>
            <a:ext cx="10972800" cy="2073559"/>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afbeelding 5"/>
          <p:cNvSpPr>
            <a:spLocks noGrp="1"/>
          </p:cNvSpPr>
          <p:nvPr>
            <p:ph type="pic" sz="quarter" idx="14"/>
          </p:nvPr>
        </p:nvSpPr>
        <p:spPr>
          <a:xfrm>
            <a:off x="6386261" y="4078830"/>
            <a:ext cx="5187672" cy="2053685"/>
          </a:xfrm>
        </p:spPr>
        <p:txBody>
          <a:bodyPr>
            <a:normAutofit/>
          </a:bodyPr>
          <a:lstStyle>
            <a:lvl1pPr>
              <a:defRPr sz="1400"/>
            </a:lvl1pPr>
          </a:lstStyle>
          <a:p>
            <a:r>
              <a:rPr lang="nl-NL"/>
              <a:t>Klik op het pictogram als u een afbeelding wilt toevoegen</a:t>
            </a:r>
            <a:endParaRPr lang="nl-NL" dirty="0"/>
          </a:p>
        </p:txBody>
      </p:sp>
    </p:spTree>
    <p:extLst>
      <p:ext uri="{BB962C8B-B14F-4D97-AF65-F5344CB8AC3E}">
        <p14:creationId xmlns:p14="http://schemas.microsoft.com/office/powerpoint/2010/main" val="816870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ekst + 2x beeld ver">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BB9C7D7F-C5E1-0140-BB57-0FBAD6675830}"/>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6390192" y="1805083"/>
            <a:ext cx="5187672" cy="2053685"/>
          </a:xfrm>
        </p:spPr>
        <p:txBody>
          <a:bodyPr>
            <a:normAutofit/>
          </a:bodyPr>
          <a:lstStyle>
            <a:lvl1pPr>
              <a:defRPr sz="1400"/>
            </a:lvl1pPr>
          </a:lstStyle>
          <a:p>
            <a:r>
              <a:rPr lang="nl-NL"/>
              <a:t>Klik op het pictogram als u een afbeelding wilt toevoegen</a:t>
            </a:r>
            <a:endParaRPr lang="nl-NL" dirty="0"/>
          </a:p>
        </p:txBody>
      </p:sp>
      <p:sp>
        <p:nvSpPr>
          <p:cNvPr id="7" name="Titel 1"/>
          <p:cNvSpPr>
            <a:spLocks noGrp="1"/>
          </p:cNvSpPr>
          <p:nvPr>
            <p:ph type="title"/>
          </p:nvPr>
        </p:nvSpPr>
        <p:spPr>
          <a:xfrm>
            <a:off x="601133" y="1169391"/>
            <a:ext cx="10972800" cy="663123"/>
          </a:xfrm>
        </p:spPr>
        <p:txBody>
          <a:bodyPr/>
          <a:lstStyle/>
          <a:p>
            <a:r>
              <a:rPr lang="nl-NL"/>
              <a:t>Klik om de stijl te bewerken</a:t>
            </a:r>
            <a:endParaRPr lang="nl-NL" dirty="0"/>
          </a:p>
        </p:txBody>
      </p:sp>
      <p:sp>
        <p:nvSpPr>
          <p:cNvPr id="8" name="Tijdelijke aanduiding voor tekst 5"/>
          <p:cNvSpPr>
            <a:spLocks noGrp="1"/>
          </p:cNvSpPr>
          <p:nvPr>
            <p:ph type="body" sz="quarter" idx="13"/>
          </p:nvPr>
        </p:nvSpPr>
        <p:spPr>
          <a:xfrm>
            <a:off x="609600" y="1811339"/>
            <a:ext cx="5262747" cy="432117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afbeelding 5"/>
          <p:cNvSpPr>
            <a:spLocks noGrp="1"/>
          </p:cNvSpPr>
          <p:nvPr>
            <p:ph type="pic" sz="quarter" idx="14"/>
          </p:nvPr>
        </p:nvSpPr>
        <p:spPr>
          <a:xfrm>
            <a:off x="6386261" y="4078830"/>
            <a:ext cx="5187672" cy="2053685"/>
          </a:xfrm>
        </p:spPr>
        <p:txBody>
          <a:bodyPr>
            <a:normAutofit/>
          </a:bodyPr>
          <a:lstStyle>
            <a:lvl1pPr>
              <a:defRPr sz="1400"/>
            </a:lvl1pPr>
          </a:lstStyle>
          <a:p>
            <a:r>
              <a:rPr lang="nl-NL"/>
              <a:t>Klik op het pictogram als u een afbeelding wilt toevoegen</a:t>
            </a:r>
            <a:endParaRPr lang="nl-NL" dirty="0"/>
          </a:p>
        </p:txBody>
      </p:sp>
    </p:spTree>
    <p:extLst>
      <p:ext uri="{BB962C8B-B14F-4D97-AF65-F5344CB8AC3E}">
        <p14:creationId xmlns:p14="http://schemas.microsoft.com/office/powerpoint/2010/main" val="2165758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kst+afbeeldin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C3BE2A5B-4D60-474A-9000-DB2D4E891825}"/>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2" name="Titel 1"/>
          <p:cNvSpPr>
            <a:spLocks noGrp="1"/>
          </p:cNvSpPr>
          <p:nvPr>
            <p:ph type="title"/>
          </p:nvPr>
        </p:nvSpPr>
        <p:spPr>
          <a:xfrm>
            <a:off x="601133" y="1169391"/>
            <a:ext cx="4981736" cy="663123"/>
          </a:xfrm>
        </p:spPr>
        <p:txBody>
          <a:body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tekst 5"/>
          <p:cNvSpPr>
            <a:spLocks noGrp="1"/>
          </p:cNvSpPr>
          <p:nvPr>
            <p:ph type="body" sz="quarter" idx="13"/>
          </p:nvPr>
        </p:nvSpPr>
        <p:spPr>
          <a:xfrm>
            <a:off x="609600" y="2182862"/>
            <a:ext cx="4973269"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7" name="Tijdelijke aanduiding voor afbeelding 6"/>
          <p:cNvSpPr>
            <a:spLocks noGrp="1"/>
          </p:cNvSpPr>
          <p:nvPr>
            <p:ph type="pic" sz="quarter" idx="14"/>
          </p:nvPr>
        </p:nvSpPr>
        <p:spPr>
          <a:xfrm>
            <a:off x="6089652" y="1160463"/>
            <a:ext cx="5646689" cy="4972051"/>
          </a:xfrm>
        </p:spPr>
        <p:txBody>
          <a:bodyPr>
            <a:normAutofit/>
          </a:bodyPr>
          <a:lstStyle>
            <a:lvl1pPr>
              <a:defRPr sz="1400"/>
            </a:lvl1pPr>
          </a:lstStyle>
          <a:p>
            <a:r>
              <a:rPr lang="nl-NL"/>
              <a:t>Klik op het pictogram als u een afbeelding wilt toevoegen</a:t>
            </a:r>
            <a:endParaRPr lang="nl-NL" dirty="0"/>
          </a:p>
        </p:txBody>
      </p:sp>
    </p:spTree>
    <p:extLst>
      <p:ext uri="{BB962C8B-B14F-4D97-AF65-F5344CB8AC3E}">
        <p14:creationId xmlns:p14="http://schemas.microsoft.com/office/powerpoint/2010/main" val="18187608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2C612CF5-18B5-914F-B3E0-D3BD0CF3F514}"/>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9" name="Tijdelijke aanduiding voor afbeelding 8"/>
          <p:cNvSpPr>
            <a:spLocks noGrp="1"/>
          </p:cNvSpPr>
          <p:nvPr>
            <p:ph type="pic" sz="quarter" idx="13"/>
          </p:nvPr>
        </p:nvSpPr>
        <p:spPr>
          <a:xfrm>
            <a:off x="1926167" y="1168400"/>
            <a:ext cx="8326197" cy="4159250"/>
          </a:xfrm>
        </p:spPr>
        <p:txBody>
          <a:bodyPr>
            <a:normAutofit/>
          </a:bodyPr>
          <a:lstStyle>
            <a:lvl1pPr>
              <a:defRPr sz="1400"/>
            </a:lvl1pPr>
          </a:lstStyle>
          <a:p>
            <a:r>
              <a:rPr lang="nl-NL"/>
              <a:t>Klik op het pictogram als u een afbeelding wilt toevoegen</a:t>
            </a:r>
            <a:endParaRPr lang="nl-NL" dirty="0"/>
          </a:p>
        </p:txBody>
      </p:sp>
      <p:sp>
        <p:nvSpPr>
          <p:cNvPr id="2" name="Titel 1"/>
          <p:cNvSpPr>
            <a:spLocks noGrp="1"/>
          </p:cNvSpPr>
          <p:nvPr>
            <p:ph type="title"/>
          </p:nvPr>
        </p:nvSpPr>
        <p:spPr>
          <a:xfrm>
            <a:off x="1926937" y="5384244"/>
            <a:ext cx="8325427" cy="519333"/>
          </a:xfrm>
        </p:spPr>
        <p:txBody>
          <a:bodyPr>
            <a:normAutofit/>
          </a:bodyPr>
          <a:lstStyle>
            <a:lvl1pPr>
              <a:defRPr sz="2000"/>
            </a:lvl1p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1926167" y="5765368"/>
            <a:ext cx="8326967"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a:t>Tekststijl van het model bewerken</a:t>
            </a:r>
          </a:p>
        </p:txBody>
      </p:sp>
    </p:spTree>
    <p:extLst>
      <p:ext uri="{BB962C8B-B14F-4D97-AF65-F5344CB8AC3E}">
        <p14:creationId xmlns:p14="http://schemas.microsoft.com/office/powerpoint/2010/main" val="10789531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afbeeldingen verticaal">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1D9D6F7E-172C-1F44-81E6-052D9B58844C}"/>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9" name="Tijdelijke aanduiding voor afbeelding 8"/>
          <p:cNvSpPr>
            <a:spLocks noGrp="1"/>
          </p:cNvSpPr>
          <p:nvPr>
            <p:ph type="pic" sz="quarter" idx="13"/>
          </p:nvPr>
        </p:nvSpPr>
        <p:spPr>
          <a:xfrm>
            <a:off x="1926166" y="1168400"/>
            <a:ext cx="3892743" cy="4159250"/>
          </a:xfrm>
        </p:spPr>
        <p:txBody>
          <a:bodyPr>
            <a:normAutofit/>
          </a:bodyPr>
          <a:lstStyle>
            <a:lvl1pPr>
              <a:defRPr sz="1400"/>
            </a:lvl1pPr>
          </a:lstStyle>
          <a:p>
            <a:r>
              <a:rPr lang="nl-NL"/>
              <a:t>Klik op het pictogram als u een afbeelding wilt toevoegen</a:t>
            </a:r>
            <a:endParaRPr lang="nl-NL" dirty="0"/>
          </a:p>
        </p:txBody>
      </p:sp>
      <p:sp>
        <p:nvSpPr>
          <p:cNvPr id="2" name="Titel 1"/>
          <p:cNvSpPr>
            <a:spLocks noGrp="1"/>
          </p:cNvSpPr>
          <p:nvPr>
            <p:ph type="title"/>
          </p:nvPr>
        </p:nvSpPr>
        <p:spPr>
          <a:xfrm>
            <a:off x="1926937" y="5384244"/>
            <a:ext cx="8325427" cy="519333"/>
          </a:xfrm>
        </p:spPr>
        <p:txBody>
          <a:bodyPr>
            <a:normAutofit/>
          </a:bodyPr>
          <a:lstStyle>
            <a:lvl1pPr>
              <a:defRPr sz="2000"/>
            </a:lvl1p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1926167" y="5765368"/>
            <a:ext cx="8326967"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a:t>Tekststijl van het model bewerken</a:t>
            </a:r>
          </a:p>
        </p:txBody>
      </p:sp>
      <p:sp>
        <p:nvSpPr>
          <p:cNvPr id="8" name="Tijdelijke aanduiding voor afbeelding 8"/>
          <p:cNvSpPr>
            <a:spLocks noGrp="1"/>
          </p:cNvSpPr>
          <p:nvPr>
            <p:ph type="pic" sz="quarter" idx="14"/>
          </p:nvPr>
        </p:nvSpPr>
        <p:spPr>
          <a:xfrm>
            <a:off x="6342303" y="1160463"/>
            <a:ext cx="3910061" cy="4159250"/>
          </a:xfrm>
        </p:spPr>
        <p:txBody>
          <a:bodyPr>
            <a:normAutofit/>
          </a:bodyPr>
          <a:lstStyle>
            <a:lvl1pPr>
              <a:defRPr sz="1400"/>
            </a:lvl1pPr>
          </a:lstStyle>
          <a:p>
            <a:r>
              <a:rPr lang="nl-NL"/>
              <a:t>Klik op het pictogram als u een afbeelding wilt toevoegen</a:t>
            </a:r>
            <a:endParaRPr lang="nl-NL" dirty="0"/>
          </a:p>
        </p:txBody>
      </p:sp>
    </p:spTree>
    <p:extLst>
      <p:ext uri="{BB962C8B-B14F-4D97-AF65-F5344CB8AC3E}">
        <p14:creationId xmlns:p14="http://schemas.microsoft.com/office/powerpoint/2010/main" val="36652152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el en object">
    <p:spTree>
      <p:nvGrpSpPr>
        <p:cNvPr id="1" name=""/>
        <p:cNvGrpSpPr/>
        <p:nvPr/>
      </p:nvGrpSpPr>
      <p:grpSpPr>
        <a:xfrm>
          <a:off x="0" y="0"/>
          <a:ext cx="0" cy="0"/>
          <a:chOff x="0" y="0"/>
          <a:chExt cx="0" cy="0"/>
        </a:xfrm>
      </p:grpSpPr>
      <p:sp>
        <p:nvSpPr>
          <p:cNvPr id="7" name="Tijdelijke aanduiding voor inhoud 6">
            <a:extLst>
              <a:ext uri="{FF2B5EF4-FFF2-40B4-BE49-F238E27FC236}">
                <a16:creationId xmlns:a16="http://schemas.microsoft.com/office/drawing/2014/main" id="{21421F68-1BEF-403F-B0C5-AAC49C6A0963}"/>
              </a:ext>
            </a:extLst>
          </p:cNvPr>
          <p:cNvSpPr>
            <a:spLocks noGrp="1"/>
          </p:cNvSpPr>
          <p:nvPr>
            <p:ph sz="quarter" idx="13" hasCustomPrompt="1"/>
          </p:nvPr>
        </p:nvSpPr>
        <p:spPr>
          <a:xfrm>
            <a:off x="630000" y="2350800"/>
            <a:ext cx="10922400" cy="3964060"/>
          </a:xfrm>
        </p:spPr>
        <p:txBody>
          <a:bodyPr/>
          <a:lstStyle>
            <a:lvl1pPr>
              <a:defRPr/>
            </a:lvl1pPr>
          </a:lstStyle>
          <a:p>
            <a:pPr lvl="0"/>
            <a:r>
              <a:rPr lang="nl-NL" dirty="0"/>
              <a:t>Klik om tekst in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dianummer 8">
            <a:extLst>
              <a:ext uri="{FF2B5EF4-FFF2-40B4-BE49-F238E27FC236}">
                <a16:creationId xmlns:a16="http://schemas.microsoft.com/office/drawing/2014/main" id="{7E8395B0-5BEF-4071-A7D0-AC6F71F06647}"/>
              </a:ext>
            </a:extLst>
          </p:cNvPr>
          <p:cNvSpPr>
            <a:spLocks noGrp="1"/>
          </p:cNvSpPr>
          <p:nvPr>
            <p:ph type="sldNum" sz="quarter" idx="14"/>
          </p:nvPr>
        </p:nvSpPr>
        <p:spPr/>
        <p:txBody>
          <a:bodyPr/>
          <a:lstStyle/>
          <a:p>
            <a:fld id="{6C93B359-CF0D-4389-949E-16A33FCBB3EC}" type="slidenum">
              <a:rPr lang="nl-NL" smtClean="0"/>
              <a:t>‹nr.›</a:t>
            </a:fld>
            <a:endParaRPr lang="nl-NL" dirty="0"/>
          </a:p>
        </p:txBody>
      </p:sp>
      <p:sp>
        <p:nvSpPr>
          <p:cNvPr id="10" name="Vertrouwelijkheidsniveau">
            <a:extLst>
              <a:ext uri="{FF2B5EF4-FFF2-40B4-BE49-F238E27FC236}">
                <a16:creationId xmlns:a16="http://schemas.microsoft.com/office/drawing/2014/main" id="{81E8D0CB-07CC-4FF4-B9A2-3BEAACD9AE9B}"/>
              </a:ext>
            </a:extLst>
          </p:cNvPr>
          <p:cNvSpPr>
            <a:spLocks noGrp="1"/>
          </p:cNvSpPr>
          <p:nvPr>
            <p:ph type="body" sz="quarter" idx="26" hasCustomPrompt="1"/>
          </p:nvPr>
        </p:nvSpPr>
        <p:spPr>
          <a:xfrm>
            <a:off x="630000" y="6528572"/>
            <a:ext cx="4262437" cy="183600"/>
          </a:xfrm>
        </p:spPr>
        <p:txBody>
          <a:bodyPr anchor="b" anchorCtr="0">
            <a:noAutofit/>
          </a:bodyPr>
          <a:lstStyle>
            <a:lvl1pPr marL="0" indent="0">
              <a:buNone/>
              <a:defRPr sz="900" cap="all" baseline="0">
                <a:solidFill>
                  <a:schemeClr val="tx1"/>
                </a:solidFill>
              </a:defRPr>
            </a:lvl1pPr>
          </a:lstStyle>
          <a:p>
            <a:pPr lvl="0"/>
            <a:r>
              <a:rPr lang="nl-NL" dirty="0"/>
              <a:t>[vertrouwelijkheidsniveau]</a:t>
            </a:r>
          </a:p>
        </p:txBody>
      </p:sp>
      <p:sp>
        <p:nvSpPr>
          <p:cNvPr id="12" name="Titel 11">
            <a:extLst>
              <a:ext uri="{FF2B5EF4-FFF2-40B4-BE49-F238E27FC236}">
                <a16:creationId xmlns:a16="http://schemas.microsoft.com/office/drawing/2014/main" id="{4AE61CC0-169D-4A88-BF15-A47DE22E868B}"/>
              </a:ext>
            </a:extLst>
          </p:cNvPr>
          <p:cNvSpPr>
            <a:spLocks noGrp="1"/>
          </p:cNvSpPr>
          <p:nvPr>
            <p:ph type="title" hasCustomPrompt="1"/>
          </p:nvPr>
        </p:nvSpPr>
        <p:spPr/>
        <p:txBody>
          <a:bodyPr/>
          <a:lstStyle>
            <a:lvl1pPr>
              <a:defRPr/>
            </a:lvl1pPr>
          </a:lstStyle>
          <a:p>
            <a:r>
              <a:rPr lang="nl-NL" dirty="0"/>
              <a:t>Klik om een titel in te voegen</a:t>
            </a:r>
          </a:p>
        </p:txBody>
      </p:sp>
    </p:spTree>
    <p:extLst>
      <p:ext uri="{BB962C8B-B14F-4D97-AF65-F5344CB8AC3E}">
        <p14:creationId xmlns:p14="http://schemas.microsoft.com/office/powerpoint/2010/main" val="32786830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16.07.2024</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1961017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el">
    <p:bg>
      <p:bgPr>
        <a:solidFill>
          <a:schemeClr val="bg1"/>
        </a:solidFill>
        <a:effectLst/>
      </p:bgPr>
    </p:bg>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CAF4B903-1467-C34F-9567-8E31016B8910}"/>
              </a:ext>
            </a:extLst>
          </p:cNvPr>
          <p:cNvSpPr/>
          <p:nvPr userDrawn="1"/>
        </p:nvSpPr>
        <p:spPr>
          <a:xfrm>
            <a:off x="6105907" y="890588"/>
            <a:ext cx="6102776"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pic>
        <p:nvPicPr>
          <p:cNvPr id="7" name="Afbeelding 6">
            <a:extLst>
              <a:ext uri="{FF2B5EF4-FFF2-40B4-BE49-F238E27FC236}">
                <a16:creationId xmlns:a16="http://schemas.microsoft.com/office/drawing/2014/main" id="{10E62FF2-996E-EE4F-8AD3-63F8BA2B3C9F}"/>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el 1"/>
          <p:cNvSpPr>
            <a:spLocks noGrp="1"/>
          </p:cNvSpPr>
          <p:nvPr>
            <p:ph type="ctrTitle"/>
          </p:nvPr>
        </p:nvSpPr>
        <p:spPr>
          <a:xfrm>
            <a:off x="6356144" y="1171764"/>
            <a:ext cx="5353512" cy="1235234"/>
          </a:xfrm>
        </p:spPr>
        <p:txBody>
          <a:bodyPr anchor="t"/>
          <a:lstStyle>
            <a:lvl1pPr algn="l">
              <a:defRPr b="1">
                <a:solidFill>
                  <a:schemeClr val="bg1"/>
                </a:solidFill>
              </a:defRPr>
            </a:lvl1pPr>
          </a:lstStyle>
          <a:p>
            <a:r>
              <a:rPr lang="nl-NL"/>
              <a:t>Klik om de stijl te bewerken</a:t>
            </a:r>
            <a:endParaRPr lang="nl-NL" dirty="0"/>
          </a:p>
        </p:txBody>
      </p:sp>
      <p:sp>
        <p:nvSpPr>
          <p:cNvPr id="3" name="Subtitel 2"/>
          <p:cNvSpPr>
            <a:spLocks noGrp="1"/>
          </p:cNvSpPr>
          <p:nvPr>
            <p:ph type="subTitle" idx="1" hasCustomPrompt="1"/>
          </p:nvPr>
        </p:nvSpPr>
        <p:spPr>
          <a:xfrm>
            <a:off x="6356145" y="3424048"/>
            <a:ext cx="5171671" cy="1550153"/>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&lt;naam&gt;</a:t>
            </a:r>
          </a:p>
          <a:p>
            <a:endParaRPr lang="nl-NL" dirty="0"/>
          </a:p>
        </p:txBody>
      </p:sp>
      <p:sp>
        <p:nvSpPr>
          <p:cNvPr id="17" name="Tijdelijke aanduiding voor tekst 16"/>
          <p:cNvSpPr>
            <a:spLocks noGrp="1"/>
          </p:cNvSpPr>
          <p:nvPr>
            <p:ph type="body" sz="quarter" idx="11" hasCustomPrompt="1"/>
          </p:nvPr>
        </p:nvSpPr>
        <p:spPr>
          <a:xfrm>
            <a:off x="6356351" y="5402697"/>
            <a:ext cx="5171016" cy="931863"/>
          </a:xfrm>
        </p:spPr>
        <p:txBody>
          <a:bodyPr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nl-NL" dirty="0"/>
              <a:t>&lt;versie&gt;</a:t>
            </a:r>
          </a:p>
        </p:txBody>
      </p:sp>
      <p:sp>
        <p:nvSpPr>
          <p:cNvPr id="10" name="Tekstvak 9">
            <a:extLst>
              <a:ext uri="{FF2B5EF4-FFF2-40B4-BE49-F238E27FC236}">
                <a16:creationId xmlns:a16="http://schemas.microsoft.com/office/drawing/2014/main" id="{6C38CDB2-3601-9440-8755-F766D2452C38}"/>
              </a:ext>
            </a:extLst>
          </p:cNvPr>
          <p:cNvSpPr txBox="1"/>
          <p:nvPr userDrawn="1"/>
        </p:nvSpPr>
        <p:spPr>
          <a:xfrm>
            <a:off x="2022231" y="325315"/>
            <a:ext cx="184731" cy="369332"/>
          </a:xfrm>
          <a:prstGeom prst="rect">
            <a:avLst/>
          </a:prstGeom>
          <a:noFill/>
        </p:spPr>
        <p:txBody>
          <a:bodyPr wrap="none" rtlCol="0">
            <a:spAutoFit/>
          </a:bodyPr>
          <a:lstStyle/>
          <a:p>
            <a:endParaRPr lang="nl-NL" dirty="0"/>
          </a:p>
        </p:txBody>
      </p:sp>
      <p:pic>
        <p:nvPicPr>
          <p:cNvPr id="8" name="Afbeelding 7">
            <a:extLst>
              <a:ext uri="{FF2B5EF4-FFF2-40B4-BE49-F238E27FC236}">
                <a16:creationId xmlns:a16="http://schemas.microsoft.com/office/drawing/2014/main" id="{22DC3BBA-D385-EF47-B9A6-F185736EA7F7}"/>
              </a:ext>
            </a:extLst>
          </p:cNvPr>
          <p:cNvPicPr>
            <a:picLocks noChangeAspect="1"/>
          </p:cNvPicPr>
          <p:nvPr userDrawn="1"/>
        </p:nvPicPr>
        <p:blipFill rotWithShape="1">
          <a:blip r:embed="rId3"/>
          <a:srcRect l="31526" r="118"/>
          <a:stretch/>
        </p:blipFill>
        <p:spPr>
          <a:xfrm>
            <a:off x="2039" y="890588"/>
            <a:ext cx="6111369" cy="5609264"/>
          </a:xfrm>
          <a:prstGeom prst="rect">
            <a:avLst/>
          </a:prstGeom>
        </p:spPr>
      </p:pic>
    </p:spTree>
    <p:extLst>
      <p:ext uri="{BB962C8B-B14F-4D97-AF65-F5344CB8AC3E}">
        <p14:creationId xmlns:p14="http://schemas.microsoft.com/office/powerpoint/2010/main" val="229349296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el">
    <p:bg>
      <p:bgPr>
        <a:solidFill>
          <a:schemeClr val="bg1"/>
        </a:solidFill>
        <a:effectLst/>
      </p:bgPr>
    </p:b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17CBC099-CCD2-3C47-AD87-7F5EFB280463}"/>
              </a:ext>
            </a:extLst>
          </p:cNvPr>
          <p:cNvSpPr/>
          <p:nvPr userDrawn="1"/>
        </p:nvSpPr>
        <p:spPr>
          <a:xfrm>
            <a:off x="6105907" y="890588"/>
            <a:ext cx="6102776"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sp>
        <p:nvSpPr>
          <p:cNvPr id="2" name="Titel 1"/>
          <p:cNvSpPr>
            <a:spLocks noGrp="1"/>
          </p:cNvSpPr>
          <p:nvPr>
            <p:ph type="ctrTitle"/>
          </p:nvPr>
        </p:nvSpPr>
        <p:spPr>
          <a:xfrm>
            <a:off x="6356144" y="1171764"/>
            <a:ext cx="5353512" cy="1235234"/>
          </a:xfrm>
        </p:spPr>
        <p:txBody>
          <a:bodyPr anchor="t"/>
          <a:lstStyle>
            <a:lvl1pPr algn="l">
              <a:defRPr b="1">
                <a:solidFill>
                  <a:schemeClr val="bg1"/>
                </a:solidFill>
              </a:defRPr>
            </a:lvl1pPr>
          </a:lstStyle>
          <a:p>
            <a:r>
              <a:rPr lang="nl-NL"/>
              <a:t>Klik om de stijl te bewerken</a:t>
            </a:r>
            <a:endParaRPr lang="nl-NL" dirty="0"/>
          </a:p>
        </p:txBody>
      </p:sp>
      <p:sp>
        <p:nvSpPr>
          <p:cNvPr id="3" name="Subtitel 2"/>
          <p:cNvSpPr>
            <a:spLocks noGrp="1"/>
          </p:cNvSpPr>
          <p:nvPr>
            <p:ph type="subTitle" idx="1" hasCustomPrompt="1"/>
          </p:nvPr>
        </p:nvSpPr>
        <p:spPr>
          <a:xfrm>
            <a:off x="6356145" y="3424048"/>
            <a:ext cx="5171671" cy="1550153"/>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&lt;naam&gt;</a:t>
            </a:r>
          </a:p>
          <a:p>
            <a:endParaRPr lang="nl-NL" dirty="0"/>
          </a:p>
        </p:txBody>
      </p:sp>
      <p:sp>
        <p:nvSpPr>
          <p:cNvPr id="17" name="Tijdelijke aanduiding voor tekst 16"/>
          <p:cNvSpPr>
            <a:spLocks noGrp="1"/>
          </p:cNvSpPr>
          <p:nvPr>
            <p:ph type="body" sz="quarter" idx="11" hasCustomPrompt="1"/>
          </p:nvPr>
        </p:nvSpPr>
        <p:spPr>
          <a:xfrm>
            <a:off x="6356351" y="5402697"/>
            <a:ext cx="5171016" cy="931863"/>
          </a:xfrm>
        </p:spPr>
        <p:txBody>
          <a:bodyPr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nl-NL" dirty="0"/>
              <a:t>&lt;versie&gt;</a:t>
            </a:r>
          </a:p>
        </p:txBody>
      </p:sp>
      <p:sp>
        <p:nvSpPr>
          <p:cNvPr id="10" name="Tekstvak 9">
            <a:extLst>
              <a:ext uri="{FF2B5EF4-FFF2-40B4-BE49-F238E27FC236}">
                <a16:creationId xmlns:a16="http://schemas.microsoft.com/office/drawing/2014/main" id="{6C38CDB2-3601-9440-8755-F766D2452C38}"/>
              </a:ext>
            </a:extLst>
          </p:cNvPr>
          <p:cNvSpPr txBox="1"/>
          <p:nvPr userDrawn="1"/>
        </p:nvSpPr>
        <p:spPr>
          <a:xfrm>
            <a:off x="2022231" y="325315"/>
            <a:ext cx="184731" cy="369332"/>
          </a:xfrm>
          <a:prstGeom prst="rect">
            <a:avLst/>
          </a:prstGeom>
          <a:noFill/>
        </p:spPr>
        <p:txBody>
          <a:bodyPr wrap="none" rtlCol="0">
            <a:spAutoFit/>
          </a:bodyPr>
          <a:lstStyle/>
          <a:p>
            <a:endParaRPr lang="nl-NL" dirty="0"/>
          </a:p>
        </p:txBody>
      </p:sp>
      <p:pic>
        <p:nvPicPr>
          <p:cNvPr id="13" name="Afbeelding 12">
            <a:extLst>
              <a:ext uri="{FF2B5EF4-FFF2-40B4-BE49-F238E27FC236}">
                <a16:creationId xmlns:a16="http://schemas.microsoft.com/office/drawing/2014/main" id="{E77F28CE-3807-4F4B-962D-474278733B72}"/>
              </a:ext>
            </a:extLst>
          </p:cNvPr>
          <p:cNvPicPr>
            <a:picLocks noChangeAspect="1"/>
          </p:cNvPicPr>
          <p:nvPr userDrawn="1"/>
        </p:nvPicPr>
        <p:blipFill rotWithShape="1">
          <a:blip r:embed="rId2"/>
          <a:srcRect l="31526" r="118"/>
          <a:stretch/>
        </p:blipFill>
        <p:spPr>
          <a:xfrm>
            <a:off x="2039" y="890588"/>
            <a:ext cx="6111369" cy="5609264"/>
          </a:xfrm>
          <a:prstGeom prst="rect">
            <a:avLst/>
          </a:prstGeom>
        </p:spPr>
      </p:pic>
    </p:spTree>
    <p:extLst>
      <p:ext uri="{BB962C8B-B14F-4D97-AF65-F5344CB8AC3E}">
        <p14:creationId xmlns:p14="http://schemas.microsoft.com/office/powerpoint/2010/main" val="8463921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Hoofdstuk + afb ">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3E99B19B-C344-0D42-81F4-64B43FAE8D5D}"/>
              </a:ext>
            </a:extLst>
          </p:cNvPr>
          <p:cNvSpPr/>
          <p:nvPr userDrawn="1"/>
        </p:nvSpPr>
        <p:spPr>
          <a:xfrm>
            <a:off x="6105907" y="890588"/>
            <a:ext cx="6102776"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pic>
        <p:nvPicPr>
          <p:cNvPr id="6" name="Afbeelding 5">
            <a:extLst>
              <a:ext uri="{FF2B5EF4-FFF2-40B4-BE49-F238E27FC236}">
                <a16:creationId xmlns:a16="http://schemas.microsoft.com/office/drawing/2014/main" id="{D4AF8A1A-4A3E-584A-A9A1-B9AF37AAC0C2}"/>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el 1"/>
          <p:cNvSpPr>
            <a:spLocks noGrp="1"/>
          </p:cNvSpPr>
          <p:nvPr>
            <p:ph type="ctrTitle" hasCustomPrompt="1"/>
          </p:nvPr>
        </p:nvSpPr>
        <p:spPr>
          <a:xfrm>
            <a:off x="6356144" y="1171764"/>
            <a:ext cx="5353512"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6356145" y="2413591"/>
            <a:ext cx="5171671"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11" name="Afbeelding 10">
            <a:extLst>
              <a:ext uri="{FF2B5EF4-FFF2-40B4-BE49-F238E27FC236}">
                <a16:creationId xmlns:a16="http://schemas.microsoft.com/office/drawing/2014/main" id="{4AE6D71D-11A7-9F49-9E1B-C6D812DC6BF3}"/>
              </a:ext>
            </a:extLst>
          </p:cNvPr>
          <p:cNvPicPr>
            <a:picLocks noChangeAspect="1"/>
          </p:cNvPicPr>
          <p:nvPr userDrawn="1"/>
        </p:nvPicPr>
        <p:blipFill rotWithShape="1">
          <a:blip r:embed="rId3"/>
          <a:srcRect l="31526" r="118"/>
          <a:stretch/>
        </p:blipFill>
        <p:spPr>
          <a:xfrm>
            <a:off x="2039" y="890588"/>
            <a:ext cx="6111369" cy="5609264"/>
          </a:xfrm>
          <a:prstGeom prst="rect">
            <a:avLst/>
          </a:prstGeom>
        </p:spPr>
      </p:pic>
    </p:spTree>
    <p:extLst>
      <p:ext uri="{BB962C8B-B14F-4D97-AF65-F5344CB8AC3E}">
        <p14:creationId xmlns:p14="http://schemas.microsoft.com/office/powerpoint/2010/main" val="2562051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oofdstuk + afb ">
    <p:spTree>
      <p:nvGrpSpPr>
        <p:cNvPr id="1" name=""/>
        <p:cNvGrpSpPr/>
        <p:nvPr/>
      </p:nvGrpSpPr>
      <p:grpSpPr>
        <a:xfrm>
          <a:off x="0" y="0"/>
          <a:ext cx="0" cy="0"/>
          <a:chOff x="0" y="0"/>
          <a:chExt cx="0" cy="0"/>
        </a:xfrm>
      </p:grpSpPr>
      <p:sp>
        <p:nvSpPr>
          <p:cNvPr id="8" name="Rechthoek 7"/>
          <p:cNvSpPr/>
          <p:nvPr userDrawn="1"/>
        </p:nvSpPr>
        <p:spPr>
          <a:xfrm>
            <a:off x="6105907" y="890588"/>
            <a:ext cx="6102776"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sp>
        <p:nvSpPr>
          <p:cNvPr id="2" name="Titel 1"/>
          <p:cNvSpPr>
            <a:spLocks noGrp="1"/>
          </p:cNvSpPr>
          <p:nvPr>
            <p:ph type="ctrTitle" hasCustomPrompt="1"/>
          </p:nvPr>
        </p:nvSpPr>
        <p:spPr>
          <a:xfrm>
            <a:off x="6356144" y="1171764"/>
            <a:ext cx="5353512"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6356145" y="2413591"/>
            <a:ext cx="5171671"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9" name="Afbeelding 8">
            <a:extLst>
              <a:ext uri="{FF2B5EF4-FFF2-40B4-BE49-F238E27FC236}">
                <a16:creationId xmlns:a16="http://schemas.microsoft.com/office/drawing/2014/main" id="{1EF75599-F1CF-3C43-89DE-9AFFD388489D}"/>
              </a:ext>
            </a:extLst>
          </p:cNvPr>
          <p:cNvPicPr>
            <a:picLocks noChangeAspect="1"/>
          </p:cNvPicPr>
          <p:nvPr userDrawn="1"/>
        </p:nvPicPr>
        <p:blipFill rotWithShape="1">
          <a:blip r:embed="rId2"/>
          <a:srcRect l="31526" r="118"/>
          <a:stretch/>
        </p:blipFill>
        <p:spPr>
          <a:xfrm>
            <a:off x="2039" y="890588"/>
            <a:ext cx="6111369" cy="5609264"/>
          </a:xfrm>
          <a:prstGeom prst="rect">
            <a:avLst/>
          </a:prstGeom>
        </p:spPr>
      </p:pic>
    </p:spTree>
    <p:extLst>
      <p:ext uri="{BB962C8B-B14F-4D97-AF65-F5344CB8AC3E}">
        <p14:creationId xmlns:p14="http://schemas.microsoft.com/office/powerpoint/2010/main" val="1014724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Hoofdstuk + af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356144" y="1171764"/>
            <a:ext cx="5353512" cy="1235234"/>
          </a:xfrm>
        </p:spPr>
        <p:txBody>
          <a:bodyPr anchor="t"/>
          <a:lstStyle>
            <a:lvl1pPr algn="l">
              <a:defRPr b="1" baseline="0">
                <a:solidFill>
                  <a:srgbClr val="275937"/>
                </a:solidFill>
              </a:defRPr>
            </a:lvl1pPr>
          </a:lstStyle>
          <a:p>
            <a:r>
              <a:rPr lang="nl-NL" dirty="0"/>
              <a:t>&lt;hoofdstuk titel&gt;</a:t>
            </a:r>
          </a:p>
        </p:txBody>
      </p:sp>
      <p:sp>
        <p:nvSpPr>
          <p:cNvPr id="3" name="Subtitel 2"/>
          <p:cNvSpPr>
            <a:spLocks noGrp="1"/>
          </p:cNvSpPr>
          <p:nvPr>
            <p:ph type="subTitle" idx="1" hasCustomPrompt="1"/>
          </p:nvPr>
        </p:nvSpPr>
        <p:spPr>
          <a:xfrm>
            <a:off x="6356145" y="2413591"/>
            <a:ext cx="5171671"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8" name="Afbeelding 7">
            <a:extLst>
              <a:ext uri="{FF2B5EF4-FFF2-40B4-BE49-F238E27FC236}">
                <a16:creationId xmlns:a16="http://schemas.microsoft.com/office/drawing/2014/main" id="{F6A851FF-3974-124A-B209-6F99BD08377F}"/>
              </a:ext>
            </a:extLst>
          </p:cNvPr>
          <p:cNvPicPr>
            <a:picLocks noChangeAspect="1"/>
          </p:cNvPicPr>
          <p:nvPr userDrawn="1"/>
        </p:nvPicPr>
        <p:blipFill rotWithShape="1">
          <a:blip r:embed="rId2"/>
          <a:srcRect l="31526" r="118"/>
          <a:stretch/>
        </p:blipFill>
        <p:spPr>
          <a:xfrm>
            <a:off x="2039" y="890588"/>
            <a:ext cx="6111369" cy="5609264"/>
          </a:xfrm>
          <a:prstGeom prst="rect">
            <a:avLst/>
          </a:prstGeom>
        </p:spPr>
      </p:pic>
    </p:spTree>
    <p:extLst>
      <p:ext uri="{BB962C8B-B14F-4D97-AF65-F5344CB8AC3E}">
        <p14:creationId xmlns:p14="http://schemas.microsoft.com/office/powerpoint/2010/main" val="438273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_Hoofdstuk alleen teks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590550" y="1171764"/>
            <a:ext cx="10954905" cy="1235234"/>
          </a:xfrm>
        </p:spPr>
        <p:txBody>
          <a:bodyPr anchor="t"/>
          <a:lstStyle>
            <a:lvl1pPr algn="l">
              <a:defRPr b="1" baseline="0">
                <a:solidFill>
                  <a:srgbClr val="275937"/>
                </a:solidFill>
              </a:defRPr>
            </a:lvl1pPr>
          </a:lstStyle>
          <a:p>
            <a:r>
              <a:rPr lang="nl-NL" dirty="0"/>
              <a:t>&lt;hoofdstuk titel&gt;</a:t>
            </a:r>
          </a:p>
        </p:txBody>
      </p:sp>
      <p:sp>
        <p:nvSpPr>
          <p:cNvPr id="3" name="Subtitel 2"/>
          <p:cNvSpPr>
            <a:spLocks noGrp="1"/>
          </p:cNvSpPr>
          <p:nvPr>
            <p:ph type="subTitle" idx="1" hasCustomPrompt="1"/>
          </p:nvPr>
        </p:nvSpPr>
        <p:spPr>
          <a:xfrm>
            <a:off x="590551" y="2413591"/>
            <a:ext cx="10954904"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sp>
        <p:nvSpPr>
          <p:cNvPr id="10" name="Rechthoek 9"/>
          <p:cNvSpPr/>
          <p:nvPr userDrawn="1"/>
        </p:nvSpPr>
        <p:spPr>
          <a:xfrm>
            <a:off x="-8342" y="6499852"/>
            <a:ext cx="12208683" cy="38317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spTree>
    <p:extLst>
      <p:ext uri="{BB962C8B-B14F-4D97-AF65-F5344CB8AC3E}">
        <p14:creationId xmlns:p14="http://schemas.microsoft.com/office/powerpoint/2010/main" val="2259134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_Hoofdstuk alleen teks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590550" y="1171764"/>
            <a:ext cx="10954905"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590551" y="2413591"/>
            <a:ext cx="10954904"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sp>
        <p:nvSpPr>
          <p:cNvPr id="13" name="Rechthoek 12"/>
          <p:cNvSpPr/>
          <p:nvPr userDrawn="1"/>
        </p:nvSpPr>
        <p:spPr>
          <a:xfrm>
            <a:off x="0" y="6506109"/>
            <a:ext cx="12192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7" name="Rechthoek 6">
            <a:extLst>
              <a:ext uri="{FF2B5EF4-FFF2-40B4-BE49-F238E27FC236}">
                <a16:creationId xmlns:a16="http://schemas.microsoft.com/office/drawing/2014/main" id="{E18E1D89-AC64-E14C-A351-0097B0BA1A06}"/>
              </a:ext>
            </a:extLst>
          </p:cNvPr>
          <p:cNvSpPr/>
          <p:nvPr userDrawn="1"/>
        </p:nvSpPr>
        <p:spPr>
          <a:xfrm>
            <a:off x="251" y="892799"/>
            <a:ext cx="12208683" cy="5609601"/>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spTree>
    <p:extLst>
      <p:ext uri="{BB962C8B-B14F-4D97-AF65-F5344CB8AC3E}">
        <p14:creationId xmlns:p14="http://schemas.microsoft.com/office/powerpoint/2010/main" val="2793127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9D71E858-B10F-3F46-9281-6B6F1FFFB294}"/>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2" name="Titel 1"/>
          <p:cNvSpPr>
            <a:spLocks noGrp="1"/>
          </p:cNvSpPr>
          <p:nvPr>
            <p:ph type="title"/>
          </p:nvPr>
        </p:nvSpPr>
        <p:spPr/>
        <p:txBody>
          <a:body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601134" y="1811338"/>
            <a:ext cx="10964333" cy="430568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2373372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1133" y="1169391"/>
            <a:ext cx="10972800" cy="663123"/>
          </a:xfrm>
          <a:prstGeom prst="rect">
            <a:avLst/>
          </a:prstGeom>
        </p:spPr>
        <p:txBody>
          <a:bodyPr vert="horz" lIns="91440" tIns="45720" rIns="91440" bIns="45720" rtlCol="0" anchor="t">
            <a:normAutofit/>
          </a:bodyPr>
          <a:lstStyle/>
          <a:p>
            <a:r>
              <a:rPr lang="nl-NL" dirty="0"/>
              <a:t>Titelstijl van model bewerken</a:t>
            </a:r>
          </a:p>
        </p:txBody>
      </p:sp>
      <p:sp>
        <p:nvSpPr>
          <p:cNvPr id="3" name="Tijdelijke aanduiding voor tekst 2"/>
          <p:cNvSpPr>
            <a:spLocks noGrp="1"/>
          </p:cNvSpPr>
          <p:nvPr>
            <p:ph type="body" idx="1"/>
          </p:nvPr>
        </p:nvSpPr>
        <p:spPr>
          <a:xfrm>
            <a:off x="601133" y="1733121"/>
            <a:ext cx="11057212" cy="4016515"/>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datum 8"/>
          <p:cNvSpPr>
            <a:spLocks noGrp="1"/>
          </p:cNvSpPr>
          <p:nvPr>
            <p:ph type="dt" sz="half" idx="2"/>
          </p:nvPr>
        </p:nvSpPr>
        <p:spPr>
          <a:xfrm>
            <a:off x="8891540" y="6506109"/>
            <a:ext cx="2844800" cy="365125"/>
          </a:xfrm>
          <a:prstGeom prst="rect">
            <a:avLst/>
          </a:prstGeom>
        </p:spPr>
        <p:txBody>
          <a:bodyPr vert="horz" lIns="91440" tIns="45720" rIns="91440" bIns="45720" rtlCol="0" anchor="ctr"/>
          <a:lstStyle>
            <a:lvl1pPr algn="r">
              <a:defRPr sz="1000" b="0" i="0">
                <a:solidFill>
                  <a:srgbClr val="FFFFFF"/>
                </a:solidFill>
                <a:latin typeface="Verdana"/>
                <a:cs typeface="Verdana"/>
              </a:defRPr>
            </a:lvl1pPr>
          </a:lstStyle>
          <a:p>
            <a:fld id="{33B407B4-DD70-D045-8D0A-4EFC055441BF}" type="datetime3">
              <a:rPr lang="nl-NL" smtClean="0"/>
              <a:t>16/7/24</a:t>
            </a:fld>
            <a:endParaRPr lang="nl-NL" dirty="0"/>
          </a:p>
        </p:txBody>
      </p:sp>
      <p:sp>
        <p:nvSpPr>
          <p:cNvPr id="11" name="Tijdelijke aanduiding voor voettekst 10"/>
          <p:cNvSpPr>
            <a:spLocks noGrp="1"/>
          </p:cNvSpPr>
          <p:nvPr>
            <p:ph type="ftr" sz="quarter" idx="3"/>
          </p:nvPr>
        </p:nvSpPr>
        <p:spPr>
          <a:xfrm>
            <a:off x="609600" y="6513085"/>
            <a:ext cx="38608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endParaRPr lang="nl-NL" dirty="0"/>
          </a:p>
        </p:txBody>
      </p:sp>
      <p:pic>
        <p:nvPicPr>
          <p:cNvPr id="5" name="Afbeelding 4">
            <a:extLst>
              <a:ext uri="{FF2B5EF4-FFF2-40B4-BE49-F238E27FC236}">
                <a16:creationId xmlns:a16="http://schemas.microsoft.com/office/drawing/2014/main" id="{45804278-0ED3-524C-8B87-AC1FCEE79A0D}"/>
              </a:ext>
            </a:extLst>
          </p:cNvPr>
          <p:cNvPicPr>
            <a:picLocks noChangeAspect="1"/>
          </p:cNvPicPr>
          <p:nvPr userDrawn="1"/>
        </p:nvPicPr>
        <p:blipFill>
          <a:blip r:embed="rId21"/>
          <a:stretch>
            <a:fillRect/>
          </a:stretch>
        </p:blipFill>
        <p:spPr>
          <a:xfrm>
            <a:off x="415288" y="73590"/>
            <a:ext cx="2709572" cy="788994"/>
          </a:xfrm>
          <a:prstGeom prst="rect">
            <a:avLst/>
          </a:prstGeom>
        </p:spPr>
      </p:pic>
    </p:spTree>
    <p:extLst>
      <p:ext uri="{BB962C8B-B14F-4D97-AF65-F5344CB8AC3E}">
        <p14:creationId xmlns:p14="http://schemas.microsoft.com/office/powerpoint/2010/main" val="4142678147"/>
      </p:ext>
    </p:extLst>
  </p:cSld>
  <p:clrMap bg1="lt1" tx1="dk1" bg2="lt2" tx2="dk2" accent1="accent1" accent2="accent2" accent3="accent3" accent4="accent4" accent5="accent5" accent6="accent6" hlink="hlink" folHlink="folHlink"/>
  <p:sldLayoutIdLst>
    <p:sldLayoutId id="2147483708" r:id="rId1"/>
    <p:sldLayoutId id="2147483710" r:id="rId2"/>
    <p:sldLayoutId id="2147483709" r:id="rId3"/>
    <p:sldLayoutId id="2147483711" r:id="rId4"/>
    <p:sldLayoutId id="2147483697" r:id="rId5"/>
    <p:sldLayoutId id="2147483700" r:id="rId6"/>
    <p:sldLayoutId id="2147483701" r:id="rId7"/>
    <p:sldLayoutId id="2147483702" r:id="rId8"/>
    <p:sldLayoutId id="2147483690" r:id="rId9"/>
    <p:sldLayoutId id="2147483695" r:id="rId10"/>
    <p:sldLayoutId id="2147483704" r:id="rId11"/>
    <p:sldLayoutId id="2147483691" r:id="rId12"/>
    <p:sldLayoutId id="2147483705" r:id="rId13"/>
    <p:sldLayoutId id="2147483706" r:id="rId14"/>
    <p:sldLayoutId id="2147483692" r:id="rId15"/>
    <p:sldLayoutId id="2147483693" r:id="rId16"/>
    <p:sldLayoutId id="2147483694" r:id="rId17"/>
    <p:sldLayoutId id="2147483712" r:id="rId18"/>
    <p:sldLayoutId id="2147483713" r:id="rId19"/>
  </p:sldLayoutIdLst>
  <p:hf sldNum="0" hdr="0"/>
  <p:txStyles>
    <p:titleStyle>
      <a:lvl1pPr algn="l" defTabSz="457200" rtl="0" eaLnBrk="1" latinLnBrk="0" hangingPunct="1">
        <a:spcBef>
          <a:spcPct val="0"/>
        </a:spcBef>
        <a:buNone/>
        <a:defRPr sz="2800" b="1" i="0" kern="1200">
          <a:solidFill>
            <a:srgbClr val="275937"/>
          </a:solidFill>
          <a:latin typeface="Verdana"/>
          <a:ea typeface="+mj-ea"/>
          <a:cs typeface="Verdana"/>
        </a:defRPr>
      </a:lvl1pPr>
    </p:titleStyle>
    <p:bodyStyle>
      <a:lvl1pPr marL="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1pPr>
      <a:lvl2pPr marL="4572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2pPr>
      <a:lvl3pPr marL="9144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3pPr>
      <a:lvl4pPr marL="13716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4pPr>
      <a:lvl5pPr marL="18288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9.xml"/><Relationship Id="rId5" Type="http://schemas.openxmlformats.org/officeDocument/2006/relationships/image" Target="../media/image12.pn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19.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7.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19.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19.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19.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descr="titel: Asbest,niet meer over praten?"/>
          <p:cNvSpPr>
            <a:spLocks noGrp="1"/>
          </p:cNvSpPr>
          <p:nvPr>
            <p:ph type="ctrTitle"/>
          </p:nvPr>
        </p:nvSpPr>
        <p:spPr/>
        <p:txBody>
          <a:bodyPr/>
          <a:lstStyle/>
          <a:p>
            <a:r>
              <a:rPr lang="nl-NL" dirty="0"/>
              <a:t>Asbest, niet meer over praten?</a:t>
            </a:r>
          </a:p>
        </p:txBody>
      </p:sp>
      <p:sp>
        <p:nvSpPr>
          <p:cNvPr id="2" name="Tekstvak 1" descr="aanpak van asbestdaken">
            <a:extLst>
              <a:ext uri="{FF2B5EF4-FFF2-40B4-BE49-F238E27FC236}">
                <a16:creationId xmlns:a16="http://schemas.microsoft.com/office/drawing/2014/main" id="{E4CAE042-ACFA-FBA1-3D7D-4350CE8DB927}"/>
              </a:ext>
            </a:extLst>
          </p:cNvPr>
          <p:cNvSpPr txBox="1"/>
          <p:nvPr/>
        </p:nvSpPr>
        <p:spPr>
          <a:xfrm>
            <a:off x="6534150" y="2209800"/>
            <a:ext cx="3562350" cy="369332"/>
          </a:xfrm>
          <a:prstGeom prst="rect">
            <a:avLst/>
          </a:prstGeom>
          <a:noFill/>
        </p:spPr>
        <p:txBody>
          <a:bodyPr wrap="square" rtlCol="0">
            <a:spAutoFit/>
          </a:bodyPr>
          <a:lstStyle/>
          <a:p>
            <a:r>
              <a:rPr lang="nl-NL" dirty="0">
                <a:solidFill>
                  <a:schemeClr val="bg1"/>
                </a:solidFill>
              </a:rPr>
              <a:t>Aanpak</a:t>
            </a:r>
            <a:r>
              <a:rPr lang="nl-NL" dirty="0"/>
              <a:t> </a:t>
            </a:r>
            <a:r>
              <a:rPr lang="nl-NL" dirty="0">
                <a:solidFill>
                  <a:schemeClr val="bg1"/>
                </a:solidFill>
              </a:rPr>
              <a:t>asbestdaken</a:t>
            </a:r>
          </a:p>
        </p:txBody>
      </p:sp>
      <p:sp>
        <p:nvSpPr>
          <p:cNvPr id="4" name="Tijdelijke aanduiding voor tekst 3" descr="gegeven door Edwin Tijdeman, Michel van Andel">
            <a:extLst>
              <a:ext uri="{FF2B5EF4-FFF2-40B4-BE49-F238E27FC236}">
                <a16:creationId xmlns:a16="http://schemas.microsoft.com/office/drawing/2014/main" id="{ACA56F21-D6D6-7E41-BB94-C0B4E84965CB}"/>
              </a:ext>
            </a:extLst>
          </p:cNvPr>
          <p:cNvSpPr>
            <a:spLocks noGrp="1"/>
          </p:cNvSpPr>
          <p:nvPr>
            <p:ph type="body" sz="quarter" idx="11"/>
          </p:nvPr>
        </p:nvSpPr>
        <p:spPr/>
        <p:txBody>
          <a:bodyPr/>
          <a:lstStyle/>
          <a:p>
            <a:r>
              <a:rPr lang="nl-NL" dirty="0" err="1"/>
              <a:t>Schakeldag</a:t>
            </a:r>
            <a:r>
              <a:rPr lang="nl-NL" dirty="0"/>
              <a:t> 2024  Edwin Tijdeman (RWS), Michel van Andel (ODRU)</a:t>
            </a:r>
          </a:p>
        </p:txBody>
      </p:sp>
    </p:spTree>
    <p:extLst>
      <p:ext uri="{BB962C8B-B14F-4D97-AF65-F5344CB8AC3E}">
        <p14:creationId xmlns:p14="http://schemas.microsoft.com/office/powerpoint/2010/main" val="615856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8D81681A-5D40-A636-E7FA-AA717B8998ED}"/>
              </a:ext>
            </a:extLst>
          </p:cNvPr>
          <p:cNvSpPr txBox="1">
            <a:spLocks noGrp="1"/>
          </p:cNvSpPr>
          <p:nvPr>
            <p:ph type="title" idx="4294967295"/>
          </p:nvPr>
        </p:nvSpPr>
        <p:spPr>
          <a:xfrm>
            <a:off x="766431" y="666400"/>
            <a:ext cx="10219432"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275937"/>
                </a:solidFill>
                <a:effectLst/>
                <a:uLnTx/>
                <a:uFillTx/>
                <a:latin typeface="Verdana"/>
                <a:ea typeface="+mj-ea"/>
                <a:cs typeface="+mn-cs"/>
              </a:rPr>
              <a:t>Vijf pijlers vormen de basis van de strategie</a:t>
            </a:r>
          </a:p>
        </p:txBody>
      </p:sp>
      <p:sp>
        <p:nvSpPr>
          <p:cNvPr id="2" name="Rechthoek 1" descr="verzicht inhoud communicatiestrategie.&#10;rij regievoering en rij strategiebewaking&#10;daaronder de vijf pijlser, basiscommunicatie, doelgroepgerichte benadering, persoonlijke aanpak, stakeholders en beïnvloeders.">
            <a:extLst>
              <a:ext uri="{FF2B5EF4-FFF2-40B4-BE49-F238E27FC236}">
                <a16:creationId xmlns:a16="http://schemas.microsoft.com/office/drawing/2014/main" id="{733D5358-968D-2D18-CA4E-8E77C493C581}"/>
              </a:ext>
            </a:extLst>
          </p:cNvPr>
          <p:cNvSpPr/>
          <p:nvPr/>
        </p:nvSpPr>
        <p:spPr>
          <a:xfrm>
            <a:off x="814101" y="1237025"/>
            <a:ext cx="10844212" cy="1157289"/>
          </a:xfrm>
          <a:prstGeom prst="rect">
            <a:avLst/>
          </a:prstGeom>
          <a:solidFill>
            <a:srgbClr val="0537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4000"/>
              <a:t>Regievoering</a:t>
            </a:r>
          </a:p>
        </p:txBody>
      </p:sp>
      <p:sp>
        <p:nvSpPr>
          <p:cNvPr id="3" name="Rechthoek 2" descr="verzicht inhoud communicatiestrategie.&#10;rij regievoering en rij strategiebewaking&#10;daaronder de vijf pijlser, basiscommunicatie, doelgroepgerichte benadering, persoonlijke aanpak, stakeholders en beïnvloeders.">
            <a:extLst>
              <a:ext uri="{FF2B5EF4-FFF2-40B4-BE49-F238E27FC236}">
                <a16:creationId xmlns:a16="http://schemas.microsoft.com/office/drawing/2014/main" id="{51F803D9-790E-FCF6-A94A-084AA322DF6E}"/>
              </a:ext>
            </a:extLst>
          </p:cNvPr>
          <p:cNvSpPr/>
          <p:nvPr/>
        </p:nvSpPr>
        <p:spPr>
          <a:xfrm>
            <a:off x="814101" y="2490804"/>
            <a:ext cx="10844212" cy="500403"/>
          </a:xfrm>
          <a:prstGeom prst="rect">
            <a:avLst/>
          </a:prstGeom>
          <a:solidFill>
            <a:srgbClr val="0537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3200"/>
              <a:t>Strategiebewaking</a:t>
            </a:r>
          </a:p>
        </p:txBody>
      </p:sp>
      <p:sp>
        <p:nvSpPr>
          <p:cNvPr id="11" name="Rechthoek 10" descr="verzicht inhoud communicatiestrategie.&#10;rij regievoering en rij strategiebewaking&#10;daaronder de vijf pijlser, basiscommunicatie, doelgroepgerichte benadering, persoonlijke aanpak, stakeholders en beïnvloeders.">
            <a:extLst>
              <a:ext uri="{FF2B5EF4-FFF2-40B4-BE49-F238E27FC236}">
                <a16:creationId xmlns:a16="http://schemas.microsoft.com/office/drawing/2014/main" id="{0172C847-2CDD-71B5-3513-CC6E8C6F3357}"/>
              </a:ext>
            </a:extLst>
          </p:cNvPr>
          <p:cNvSpPr/>
          <p:nvPr/>
        </p:nvSpPr>
        <p:spPr>
          <a:xfrm>
            <a:off x="840604" y="3087151"/>
            <a:ext cx="6437865" cy="500403"/>
          </a:xfrm>
          <a:prstGeom prst="rect">
            <a:avLst/>
          </a:prstGeom>
          <a:solidFill>
            <a:srgbClr val="71D2FA"/>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sz="2000" dirty="0">
                <a:solidFill>
                  <a:schemeClr val="tx1"/>
                </a:solidFill>
                <a:ea typeface="Calibri"/>
                <a:cs typeface="Calibri"/>
              </a:rPr>
              <a:t>Middelen en gedragsinterventies einddoelgroepen</a:t>
            </a:r>
          </a:p>
        </p:txBody>
      </p:sp>
      <p:sp>
        <p:nvSpPr>
          <p:cNvPr id="5" name="Rechthoek 4" descr="verzicht inhoud communicatiestrategie.&#10;rij regievoering en rij strategiebewaking&#10;daaronder de vijf pijlser, basiscommunicatie, doelgroepgerichte benadering, persoonlijke aanpak, stakeholders en beïnvloeders.">
            <a:extLst>
              <a:ext uri="{FF2B5EF4-FFF2-40B4-BE49-F238E27FC236}">
                <a16:creationId xmlns:a16="http://schemas.microsoft.com/office/drawing/2014/main" id="{46821C7C-9DDD-AD31-3A23-7CD8E65A9398}"/>
              </a:ext>
            </a:extLst>
          </p:cNvPr>
          <p:cNvSpPr/>
          <p:nvPr/>
        </p:nvSpPr>
        <p:spPr>
          <a:xfrm>
            <a:off x="814102" y="3670792"/>
            <a:ext cx="2085975" cy="2608315"/>
          </a:xfrm>
          <a:prstGeom prst="rect">
            <a:avLst/>
          </a:prstGeom>
          <a:solidFill>
            <a:srgbClr val="0537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2400"/>
              <a:t>Basis-communicatie</a:t>
            </a:r>
          </a:p>
        </p:txBody>
      </p:sp>
      <p:sp>
        <p:nvSpPr>
          <p:cNvPr id="6" name="Rechthoek 5" descr="verzicht inhoud communicatiestrategie.&#10;rij regievoering en rij strategiebewaking&#10;daaronder de vijf pijlser, basiscommunicatie, doelgroepgerichte benadering, persoonlijke aanpak, stakeholders en beïnvloeders.">
            <a:extLst>
              <a:ext uri="{FF2B5EF4-FFF2-40B4-BE49-F238E27FC236}">
                <a16:creationId xmlns:a16="http://schemas.microsoft.com/office/drawing/2014/main" id="{0D50194B-05B6-60B0-FED7-9AA2E0733496}"/>
              </a:ext>
            </a:extLst>
          </p:cNvPr>
          <p:cNvSpPr/>
          <p:nvPr/>
        </p:nvSpPr>
        <p:spPr>
          <a:xfrm>
            <a:off x="3016913" y="3670792"/>
            <a:ext cx="2072723" cy="2608315"/>
          </a:xfrm>
          <a:prstGeom prst="rect">
            <a:avLst/>
          </a:prstGeom>
          <a:solidFill>
            <a:srgbClr val="0537C8"/>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sz="2400" err="1"/>
              <a:t>Doelgroep-gerichte</a:t>
            </a:r>
            <a:r>
              <a:rPr lang="nl-NL" sz="2400"/>
              <a:t> benadering</a:t>
            </a:r>
            <a:endParaRPr lang="nl-NL" sz="2400">
              <a:ea typeface="Calibri"/>
              <a:cs typeface="Calibri"/>
            </a:endParaRPr>
          </a:p>
        </p:txBody>
      </p:sp>
      <p:sp>
        <p:nvSpPr>
          <p:cNvPr id="7" name="Rechthoek 6" descr="verzicht inhoud communicatiestrategie.&#10;rij regievoering en rij strategiebewaking&#10;daaronder de vijf pijlser, basiscommunicatie, doelgroepgerichte benadering, persoonlijke aanpak, stakeholders en beïnvloeders.">
            <a:extLst>
              <a:ext uri="{FF2B5EF4-FFF2-40B4-BE49-F238E27FC236}">
                <a16:creationId xmlns:a16="http://schemas.microsoft.com/office/drawing/2014/main" id="{A7004504-CA45-F18E-7A9D-E8A789F1A629}"/>
              </a:ext>
            </a:extLst>
          </p:cNvPr>
          <p:cNvSpPr/>
          <p:nvPr/>
        </p:nvSpPr>
        <p:spPr>
          <a:xfrm>
            <a:off x="5193220" y="3670792"/>
            <a:ext cx="2085975" cy="2608315"/>
          </a:xfrm>
          <a:prstGeom prst="rect">
            <a:avLst/>
          </a:prstGeom>
          <a:solidFill>
            <a:srgbClr val="0537C8"/>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sz="2400"/>
              <a:t>Persoonlijke aanpak</a:t>
            </a:r>
          </a:p>
        </p:txBody>
      </p:sp>
      <p:sp>
        <p:nvSpPr>
          <p:cNvPr id="8" name="Rechthoek 7" descr="verzicht inhoud communicatiestrategie.&#10;rij regievoering en rij strategiebewaking&#10;daaronder de vijf pijlser, basiscommunicatie, doelgroepgerichte benadering, persoonlijke aanpak, stakeholders en beïnvloeders.">
            <a:extLst>
              <a:ext uri="{FF2B5EF4-FFF2-40B4-BE49-F238E27FC236}">
                <a16:creationId xmlns:a16="http://schemas.microsoft.com/office/drawing/2014/main" id="{0E408D1F-BED5-9DB3-4C48-9FFA7EBC900F}"/>
              </a:ext>
            </a:extLst>
          </p:cNvPr>
          <p:cNvSpPr/>
          <p:nvPr/>
        </p:nvSpPr>
        <p:spPr>
          <a:xfrm>
            <a:off x="7382779" y="3087697"/>
            <a:ext cx="2085975" cy="3191410"/>
          </a:xfrm>
          <a:prstGeom prst="rect">
            <a:avLst/>
          </a:prstGeom>
          <a:solidFill>
            <a:srgbClr val="0537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2400"/>
              <a:t>Stakeholders</a:t>
            </a:r>
          </a:p>
        </p:txBody>
      </p:sp>
      <p:sp>
        <p:nvSpPr>
          <p:cNvPr id="10" name="Rechthoek 9" descr="verzicht inhoud communicatiestrategie.&#10;rij regievoering en rij strategiebewaking&#10;daaronder de vijf pijlser, basiscommunicatie, doelgroepgerichte benadering, persoonlijke aanpak, stakeholders en beïnvloeders.">
            <a:extLst>
              <a:ext uri="{FF2B5EF4-FFF2-40B4-BE49-F238E27FC236}">
                <a16:creationId xmlns:a16="http://schemas.microsoft.com/office/drawing/2014/main" id="{E1571594-57A2-072E-7C8E-9B01A5C59A87}"/>
              </a:ext>
            </a:extLst>
          </p:cNvPr>
          <p:cNvSpPr/>
          <p:nvPr/>
        </p:nvSpPr>
        <p:spPr>
          <a:xfrm>
            <a:off x="9572338" y="3087697"/>
            <a:ext cx="2085975" cy="3191410"/>
          </a:xfrm>
          <a:prstGeom prst="rect">
            <a:avLst/>
          </a:prstGeom>
          <a:solidFill>
            <a:srgbClr val="0537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2400" err="1"/>
              <a:t>Beïnvloeders</a:t>
            </a:r>
            <a:endParaRPr lang="nl-NL" sz="2400"/>
          </a:p>
        </p:txBody>
      </p:sp>
      <p:sp>
        <p:nvSpPr>
          <p:cNvPr id="12" name="Rechthoek 11">
            <a:extLst>
              <a:ext uri="{FF2B5EF4-FFF2-40B4-BE49-F238E27FC236}">
                <a16:creationId xmlns:a16="http://schemas.microsoft.com/office/drawing/2014/main" id="{B3838D96-437C-D0AB-86D8-E2A316B44621}"/>
              </a:ext>
              <a:ext uri="{C183D7F6-B498-43B3-948B-1728B52AA6E4}">
                <adec:decorative xmlns:adec="http://schemas.microsoft.com/office/drawing/2017/decorative" val="1"/>
              </a:ext>
            </a:extLst>
          </p:cNvPr>
          <p:cNvSpPr/>
          <p:nvPr/>
        </p:nvSpPr>
        <p:spPr>
          <a:xfrm>
            <a:off x="542" y="6357597"/>
            <a:ext cx="12210452" cy="500402"/>
          </a:xfrm>
          <a:prstGeom prst="rect">
            <a:avLst/>
          </a:prstGeom>
          <a:solidFill>
            <a:srgbClr val="0537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ijdelijke aanduiding voor voettekst 4">
            <a:extLst>
              <a:ext uri="{FF2B5EF4-FFF2-40B4-BE49-F238E27FC236}">
                <a16:creationId xmlns:a16="http://schemas.microsoft.com/office/drawing/2014/main" id="{6527E009-C6A4-BF03-38ED-614318E95B68}"/>
              </a:ext>
              <a:ext uri="{C183D7F6-B498-43B3-948B-1728B52AA6E4}">
                <adec:decorative xmlns:adec="http://schemas.microsoft.com/office/drawing/2017/decorative" val="1"/>
              </a:ext>
            </a:extLst>
          </p:cNvPr>
          <p:cNvSpPr>
            <a:spLocks noGrp="1"/>
          </p:cNvSpPr>
          <p:nvPr>
            <p:ph type="ftr" sz="quarter" idx="11"/>
          </p:nvPr>
        </p:nvSpPr>
        <p:spPr/>
        <p:txBody>
          <a:bodyPr/>
          <a:lstStyle/>
          <a:p>
            <a:r>
              <a:rPr lang="de-DE" dirty="0"/>
              <a:t>Asbest, </a:t>
            </a:r>
            <a:r>
              <a:rPr lang="de-DE" dirty="0" err="1"/>
              <a:t>schakeldag</a:t>
            </a:r>
            <a:r>
              <a:rPr lang="de-DE" dirty="0"/>
              <a:t> 2024</a:t>
            </a:r>
          </a:p>
        </p:txBody>
      </p:sp>
    </p:spTree>
    <p:extLst>
      <p:ext uri="{BB962C8B-B14F-4D97-AF65-F5344CB8AC3E}">
        <p14:creationId xmlns:p14="http://schemas.microsoft.com/office/powerpoint/2010/main" val="3871840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5680A5-C800-65BA-7BB5-0DA8A29C7EC7}"/>
              </a:ext>
            </a:extLst>
          </p:cNvPr>
          <p:cNvSpPr>
            <a:spLocks noGrp="1"/>
          </p:cNvSpPr>
          <p:nvPr>
            <p:ph type="title"/>
          </p:nvPr>
        </p:nvSpPr>
        <p:spPr/>
        <p:txBody>
          <a:bodyPr>
            <a:normAutofit/>
          </a:bodyPr>
          <a:lstStyle/>
          <a:p>
            <a:r>
              <a:rPr lang="nl-NL" sz="2400" dirty="0"/>
              <a:t>Ondersteunen door verbinden, samen sta je sterk</a:t>
            </a:r>
          </a:p>
        </p:txBody>
      </p:sp>
      <p:sp>
        <p:nvSpPr>
          <p:cNvPr id="3" name="Tijdelijke aanduiding voor inhoud 2">
            <a:extLst>
              <a:ext uri="{FF2B5EF4-FFF2-40B4-BE49-F238E27FC236}">
                <a16:creationId xmlns:a16="http://schemas.microsoft.com/office/drawing/2014/main" id="{80480AB4-9C3A-A005-4360-793B1D1841E3}"/>
              </a:ext>
            </a:extLst>
          </p:cNvPr>
          <p:cNvSpPr>
            <a:spLocks noGrp="1"/>
          </p:cNvSpPr>
          <p:nvPr>
            <p:ph idx="1"/>
          </p:nvPr>
        </p:nvSpPr>
        <p:spPr>
          <a:xfrm>
            <a:off x="618067" y="1733121"/>
            <a:ext cx="11057212" cy="4016515"/>
          </a:xfrm>
        </p:spPr>
        <p:txBody>
          <a:bodyPr/>
          <a:lstStyle/>
          <a:p>
            <a:endParaRPr lang="nl-NL" dirty="0"/>
          </a:p>
          <a:p>
            <a:pPr marL="285750" indent="-285750">
              <a:buFont typeface="Arial" panose="020B0604020202020204" pitchFamily="34" charset="0"/>
              <a:buChar char="•"/>
            </a:pPr>
            <a:r>
              <a:rPr lang="nl-NL" dirty="0"/>
              <a:t>Gezamenlijke aanpak asbestdaken, wat kun je </a:t>
            </a:r>
            <a:r>
              <a:rPr lang="nl-NL" b="1" dirty="0"/>
              <a:t>met elkaar </a:t>
            </a:r>
            <a:r>
              <a:rPr lang="nl-NL" dirty="0"/>
              <a:t>doen?</a:t>
            </a:r>
          </a:p>
          <a:p>
            <a:pPr marL="742950" lvl="1" indent="-285750">
              <a:buFont typeface="Arial" panose="020B0604020202020204" pitchFamily="34" charset="0"/>
              <a:buChar char="•"/>
            </a:pPr>
            <a:r>
              <a:rPr lang="nl-NL" dirty="0"/>
              <a:t>Informatie;</a:t>
            </a:r>
          </a:p>
          <a:p>
            <a:pPr marL="742950" lvl="1" indent="-285750">
              <a:buFont typeface="Arial" panose="020B0604020202020204" pitchFamily="34" charset="0"/>
              <a:buChar char="•"/>
            </a:pPr>
            <a:r>
              <a:rPr lang="nl-NL" dirty="0"/>
              <a:t>Bijeenkomsten;</a:t>
            </a:r>
          </a:p>
          <a:p>
            <a:pPr marL="742950" lvl="1" indent="-285750">
              <a:buFont typeface="Arial" panose="020B0604020202020204" pitchFamily="34" charset="0"/>
              <a:buChar char="•"/>
            </a:pPr>
            <a:r>
              <a:rPr lang="nl-NL" dirty="0"/>
              <a:t>Aanhaken bij initiatieven zoals de week van de asbestvrije schuur van </a:t>
            </a:r>
            <a:r>
              <a:rPr lang="nl-NL" dirty="0" err="1"/>
              <a:t>Milieucentraal</a:t>
            </a:r>
            <a:r>
              <a:rPr lang="nl-NL" dirty="0"/>
              <a:t>;</a:t>
            </a:r>
          </a:p>
          <a:p>
            <a:pPr marL="742950" lvl="1" indent="-285750">
              <a:buFont typeface="Arial" panose="020B0604020202020204" pitchFamily="34" charset="0"/>
              <a:buChar char="•"/>
            </a:pPr>
            <a:r>
              <a:rPr lang="nl-NL" dirty="0"/>
              <a:t>Het opzetten van een informatieteam.</a:t>
            </a:r>
          </a:p>
          <a:p>
            <a:pPr marL="285750" indent="-285750">
              <a:buFont typeface="Arial" panose="020B0604020202020204" pitchFamily="34" charset="0"/>
              <a:buChar char="•"/>
            </a:pPr>
            <a:r>
              <a:rPr lang="nl-NL" dirty="0"/>
              <a:t>Met weinig middelen kun je al veel bereiken;</a:t>
            </a:r>
          </a:p>
          <a:p>
            <a:pPr marL="742950" lvl="1" indent="-285750">
              <a:buFont typeface="Arial" panose="020B0604020202020204" pitchFamily="34" charset="0"/>
              <a:buChar char="•"/>
            </a:pPr>
            <a:r>
              <a:rPr lang="nl-NL" dirty="0"/>
              <a:t>Wat heb ik nodig om aan te haken bij een landelijke aanpak?</a:t>
            </a:r>
          </a:p>
          <a:p>
            <a:pPr marL="742950" lvl="1" indent="-285750">
              <a:buFont typeface="Arial" panose="020B0604020202020204" pitchFamily="34" charset="0"/>
              <a:buChar char="•"/>
            </a:pPr>
            <a:r>
              <a:rPr lang="nl-NL" dirty="0"/>
              <a:t>Is er nog wel genoeg interesse voor het thema asbestdaken?</a:t>
            </a:r>
          </a:p>
        </p:txBody>
      </p:sp>
      <p:sp>
        <p:nvSpPr>
          <p:cNvPr id="5" name="Tijdelijke aanduiding voor voettekst 4">
            <a:extLst>
              <a:ext uri="{FF2B5EF4-FFF2-40B4-BE49-F238E27FC236}">
                <a16:creationId xmlns:a16="http://schemas.microsoft.com/office/drawing/2014/main" id="{EB3F0696-2D1C-0A57-5401-5849E609946D}"/>
              </a:ext>
              <a:ext uri="{C183D7F6-B498-43B3-948B-1728B52AA6E4}">
                <adec:decorative xmlns:adec="http://schemas.microsoft.com/office/drawing/2017/decorative" val="1"/>
              </a:ext>
            </a:extLst>
          </p:cNvPr>
          <p:cNvSpPr>
            <a:spLocks noGrp="1"/>
          </p:cNvSpPr>
          <p:nvPr>
            <p:ph type="ftr" sz="quarter" idx="11"/>
          </p:nvPr>
        </p:nvSpPr>
        <p:spPr/>
        <p:txBody>
          <a:bodyPr/>
          <a:lstStyle/>
          <a:p>
            <a:r>
              <a:rPr lang="de-DE" dirty="0">
                <a:solidFill>
                  <a:srgbClr val="00B050"/>
                </a:solidFill>
              </a:rPr>
              <a:t>Asbest </a:t>
            </a:r>
            <a:r>
              <a:rPr lang="de-DE" dirty="0" err="1">
                <a:solidFill>
                  <a:srgbClr val="00B050"/>
                </a:solidFill>
              </a:rPr>
              <a:t>Schakeldag</a:t>
            </a:r>
            <a:r>
              <a:rPr lang="de-DE" dirty="0">
                <a:solidFill>
                  <a:srgbClr val="00B050"/>
                </a:solidFill>
              </a:rPr>
              <a:t> 2024</a:t>
            </a:r>
          </a:p>
        </p:txBody>
      </p:sp>
      <p:pic>
        <p:nvPicPr>
          <p:cNvPr id="7" name="Afbeelding 6">
            <a:extLst>
              <a:ext uri="{FF2B5EF4-FFF2-40B4-BE49-F238E27FC236}">
                <a16:creationId xmlns:a16="http://schemas.microsoft.com/office/drawing/2014/main" id="{89C24589-8F76-FB1C-956D-056005714DA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343838" y="837829"/>
            <a:ext cx="1392502" cy="663123"/>
          </a:xfrm>
          <a:prstGeom prst="rect">
            <a:avLst/>
          </a:prstGeom>
        </p:spPr>
      </p:pic>
      <p:pic>
        <p:nvPicPr>
          <p:cNvPr id="8" name="Afbeelding 7">
            <a:extLst>
              <a:ext uri="{FF2B5EF4-FFF2-40B4-BE49-F238E27FC236}">
                <a16:creationId xmlns:a16="http://schemas.microsoft.com/office/drawing/2014/main" id="{427568AB-4B58-020E-90DD-5F6394573B8E}"/>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43556" y="5120583"/>
            <a:ext cx="1192783" cy="1192783"/>
          </a:xfrm>
          <a:prstGeom prst="rect">
            <a:avLst/>
          </a:prstGeom>
        </p:spPr>
      </p:pic>
      <p:pic>
        <p:nvPicPr>
          <p:cNvPr id="1026" name="Picture 2">
            <a:extLst>
              <a:ext uri="{FF2B5EF4-FFF2-40B4-BE49-F238E27FC236}">
                <a16:creationId xmlns:a16="http://schemas.microsoft.com/office/drawing/2014/main" id="{381EFB73-8128-6854-7500-6C2C0BE52896}"/>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27542" y="412918"/>
            <a:ext cx="2008798" cy="295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2513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5680A5-C800-65BA-7BB5-0DA8A29C7EC7}"/>
              </a:ext>
            </a:extLst>
          </p:cNvPr>
          <p:cNvSpPr>
            <a:spLocks noGrp="1"/>
          </p:cNvSpPr>
          <p:nvPr>
            <p:ph type="title"/>
          </p:nvPr>
        </p:nvSpPr>
        <p:spPr>
          <a:xfrm>
            <a:off x="618067" y="1232226"/>
            <a:ext cx="11135207" cy="563730"/>
          </a:xfrm>
        </p:spPr>
        <p:txBody>
          <a:bodyPr>
            <a:normAutofit/>
          </a:bodyPr>
          <a:lstStyle/>
          <a:p>
            <a:r>
              <a:rPr lang="nl-NL" sz="2200" dirty="0"/>
              <a:t>Bewustwording, probleem herkennen zet aan tot handelen</a:t>
            </a:r>
          </a:p>
        </p:txBody>
      </p:sp>
      <p:sp>
        <p:nvSpPr>
          <p:cNvPr id="3" name="Tijdelijke aanduiding voor inhoud 2">
            <a:extLst>
              <a:ext uri="{FF2B5EF4-FFF2-40B4-BE49-F238E27FC236}">
                <a16:creationId xmlns:a16="http://schemas.microsoft.com/office/drawing/2014/main" id="{80480AB4-9C3A-A005-4360-793B1D1841E3}"/>
              </a:ext>
            </a:extLst>
          </p:cNvPr>
          <p:cNvSpPr>
            <a:spLocks noGrp="1"/>
          </p:cNvSpPr>
          <p:nvPr>
            <p:ph idx="1"/>
          </p:nvPr>
        </p:nvSpPr>
        <p:spPr>
          <a:xfrm>
            <a:off x="618067" y="1733121"/>
            <a:ext cx="11057212" cy="4016515"/>
          </a:xfrm>
        </p:spPr>
        <p:txBody>
          <a:bodyPr/>
          <a:lstStyle/>
          <a:p>
            <a:endParaRPr lang="nl-NL" dirty="0"/>
          </a:p>
          <a:p>
            <a:pPr marL="285750" indent="-285750">
              <a:buFont typeface="Arial" panose="020B0604020202020204" pitchFamily="34" charset="0"/>
              <a:buChar char="•"/>
            </a:pPr>
            <a:r>
              <a:rPr lang="nl-NL" dirty="0"/>
              <a:t>Risico’s;</a:t>
            </a:r>
          </a:p>
          <a:p>
            <a:pPr marL="742950" lvl="1" indent="-285750">
              <a:buFont typeface="Arial" panose="020B0604020202020204" pitchFamily="34" charset="0"/>
              <a:buChar char="•"/>
            </a:pPr>
            <a:r>
              <a:rPr lang="nl-NL" dirty="0"/>
              <a:t>Voor de </a:t>
            </a:r>
            <a:r>
              <a:rPr lang="nl-NL" dirty="0" err="1"/>
              <a:t>dakeigenaar</a:t>
            </a:r>
            <a:r>
              <a:rPr lang="nl-NL" dirty="0"/>
              <a:t>;</a:t>
            </a:r>
          </a:p>
          <a:p>
            <a:pPr marL="742950" lvl="1" indent="-285750">
              <a:buFont typeface="Arial" panose="020B0604020202020204" pitchFamily="34" charset="0"/>
              <a:buChar char="•"/>
            </a:pPr>
            <a:r>
              <a:rPr lang="nl-NL" dirty="0"/>
              <a:t>Voor de gemeente;</a:t>
            </a:r>
          </a:p>
          <a:p>
            <a:pPr marL="742950" lvl="1" indent="-285750">
              <a:buFont typeface="Arial" panose="020B0604020202020204" pitchFamily="34" charset="0"/>
              <a:buChar char="•"/>
            </a:pPr>
            <a:r>
              <a:rPr lang="nl-NL" dirty="0"/>
              <a:t>Sociaal en maatschappelijk.</a:t>
            </a:r>
          </a:p>
          <a:p>
            <a:pPr marL="742950" lvl="1" indent="-285750">
              <a:buFont typeface="Arial" panose="020B0604020202020204" pitchFamily="34" charset="0"/>
              <a:buChar char="•"/>
            </a:pPr>
            <a:r>
              <a:rPr lang="nl-NL" dirty="0"/>
              <a:t>Automatisch gegenereerde beschrijving</a:t>
            </a:r>
          </a:p>
        </p:txBody>
      </p:sp>
      <p:sp>
        <p:nvSpPr>
          <p:cNvPr id="5" name="Tijdelijke aanduiding voor voettekst 4">
            <a:extLst>
              <a:ext uri="{FF2B5EF4-FFF2-40B4-BE49-F238E27FC236}">
                <a16:creationId xmlns:a16="http://schemas.microsoft.com/office/drawing/2014/main" id="{EB3F0696-2D1C-0A57-5401-5849E609946D}"/>
              </a:ext>
              <a:ext uri="{C183D7F6-B498-43B3-948B-1728B52AA6E4}">
                <adec:decorative xmlns:adec="http://schemas.microsoft.com/office/drawing/2017/decorative" val="1"/>
              </a:ext>
            </a:extLst>
          </p:cNvPr>
          <p:cNvSpPr>
            <a:spLocks noGrp="1"/>
          </p:cNvSpPr>
          <p:nvPr>
            <p:ph type="ftr" sz="quarter" idx="11"/>
          </p:nvPr>
        </p:nvSpPr>
        <p:spPr/>
        <p:txBody>
          <a:bodyPr/>
          <a:lstStyle/>
          <a:p>
            <a:r>
              <a:rPr lang="de-DE" dirty="0">
                <a:solidFill>
                  <a:srgbClr val="00B050"/>
                </a:solidFill>
              </a:rPr>
              <a:t>Asbest </a:t>
            </a:r>
            <a:r>
              <a:rPr lang="de-DE" dirty="0" err="1">
                <a:solidFill>
                  <a:srgbClr val="00B050"/>
                </a:solidFill>
              </a:rPr>
              <a:t>Schakeldag</a:t>
            </a:r>
            <a:r>
              <a:rPr lang="de-DE" dirty="0">
                <a:solidFill>
                  <a:srgbClr val="00B050"/>
                </a:solidFill>
              </a:rPr>
              <a:t> 2024</a:t>
            </a:r>
          </a:p>
        </p:txBody>
      </p:sp>
      <p:pic>
        <p:nvPicPr>
          <p:cNvPr id="7" name="Afbeelding 6">
            <a:extLst>
              <a:ext uri="{FF2B5EF4-FFF2-40B4-BE49-F238E27FC236}">
                <a16:creationId xmlns:a16="http://schemas.microsoft.com/office/drawing/2014/main" id="{89C24589-8F76-FB1C-956D-056005714DA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343838" y="837829"/>
            <a:ext cx="1392502" cy="663123"/>
          </a:xfrm>
          <a:prstGeom prst="rect">
            <a:avLst/>
          </a:prstGeom>
        </p:spPr>
      </p:pic>
      <p:pic>
        <p:nvPicPr>
          <p:cNvPr id="8" name="Afbeelding 7">
            <a:extLst>
              <a:ext uri="{FF2B5EF4-FFF2-40B4-BE49-F238E27FC236}">
                <a16:creationId xmlns:a16="http://schemas.microsoft.com/office/drawing/2014/main" id="{427568AB-4B58-020E-90DD-5F6394573B8E}"/>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3556" y="5120583"/>
            <a:ext cx="1192783" cy="1192783"/>
          </a:xfrm>
          <a:prstGeom prst="rect">
            <a:avLst/>
          </a:prstGeom>
        </p:spPr>
      </p:pic>
      <p:pic>
        <p:nvPicPr>
          <p:cNvPr id="1026" name="Picture 2">
            <a:extLst>
              <a:ext uri="{FF2B5EF4-FFF2-40B4-BE49-F238E27FC236}">
                <a16:creationId xmlns:a16="http://schemas.microsoft.com/office/drawing/2014/main" id="{381EFB73-8128-6854-7500-6C2C0BE52896}"/>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27542" y="412918"/>
            <a:ext cx="2008798" cy="295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09743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6">
            <a:extLst>
              <a:ext uri="{FF2B5EF4-FFF2-40B4-BE49-F238E27FC236}">
                <a16:creationId xmlns:a16="http://schemas.microsoft.com/office/drawing/2014/main" id="{78127D3B-E282-6396-0263-9BB7D42FD75E}"/>
              </a:ext>
            </a:extLst>
          </p:cNvPr>
          <p:cNvSpPr>
            <a:spLocks noGrp="1"/>
          </p:cNvSpPr>
          <p:nvPr>
            <p:ph type="title"/>
          </p:nvPr>
        </p:nvSpPr>
        <p:spPr>
          <a:xfrm>
            <a:off x="1219200" y="1146086"/>
            <a:ext cx="10972800" cy="663123"/>
          </a:xfrm>
        </p:spPr>
        <p:txBody>
          <a:bodyPr/>
          <a:lstStyle/>
          <a:p>
            <a:r>
              <a:rPr lang="nl-NL" dirty="0"/>
              <a:t>Middelen en gedragsinterventies</a:t>
            </a:r>
          </a:p>
        </p:txBody>
      </p:sp>
      <p:pic>
        <p:nvPicPr>
          <p:cNvPr id="13" name="Afbeelding 12" descr="Communicatie pyramide kosten zijn omgekeerd evenredig met impact basiscommunicatie, doelgerichte benadering, persoonlijke aanpak. Kosten basiscommunicatie zijn het laagst">
            <a:extLst>
              <a:ext uri="{FF2B5EF4-FFF2-40B4-BE49-F238E27FC236}">
                <a16:creationId xmlns:a16="http://schemas.microsoft.com/office/drawing/2014/main" id="{598D8128-C5A2-62AB-88CE-AAAF5953555E}"/>
              </a:ext>
            </a:extLst>
          </p:cNvPr>
          <p:cNvPicPr>
            <a:picLocks noChangeAspect="1"/>
          </p:cNvPicPr>
          <p:nvPr/>
        </p:nvPicPr>
        <p:blipFill>
          <a:blip r:embed="rId2"/>
          <a:stretch>
            <a:fillRect/>
          </a:stretch>
        </p:blipFill>
        <p:spPr>
          <a:xfrm>
            <a:off x="1187667" y="684645"/>
            <a:ext cx="10348903" cy="5821258"/>
          </a:xfrm>
          <a:prstGeom prst="rect">
            <a:avLst/>
          </a:prstGeom>
        </p:spPr>
      </p:pic>
      <p:sp>
        <p:nvSpPr>
          <p:cNvPr id="14" name="Tijdelijke aanduiding voor voettekst 4">
            <a:extLst>
              <a:ext uri="{FF2B5EF4-FFF2-40B4-BE49-F238E27FC236}">
                <a16:creationId xmlns:a16="http://schemas.microsoft.com/office/drawing/2014/main" id="{1F24148F-FB9A-6119-5367-B588C0959DEA}"/>
              </a:ext>
              <a:ext uri="{C183D7F6-B498-43B3-948B-1728B52AA6E4}">
                <adec:decorative xmlns:adec="http://schemas.microsoft.com/office/drawing/2017/decorative" val="1"/>
              </a:ext>
            </a:extLst>
          </p:cNvPr>
          <p:cNvSpPr>
            <a:spLocks noGrp="1"/>
          </p:cNvSpPr>
          <p:nvPr>
            <p:ph type="ftr" sz="quarter" idx="11"/>
          </p:nvPr>
        </p:nvSpPr>
        <p:spPr>
          <a:xfrm>
            <a:off x="609600" y="6513085"/>
            <a:ext cx="3860800" cy="365125"/>
          </a:xfrm>
        </p:spPr>
        <p:txBody>
          <a:bodyPr/>
          <a:lstStyle/>
          <a:p>
            <a:r>
              <a:rPr lang="de-DE" dirty="0"/>
              <a:t>Asbest, </a:t>
            </a:r>
            <a:r>
              <a:rPr lang="de-DE" dirty="0" err="1"/>
              <a:t>schakeldag</a:t>
            </a:r>
            <a:r>
              <a:rPr lang="de-DE" dirty="0"/>
              <a:t> 2024</a:t>
            </a:r>
          </a:p>
        </p:txBody>
      </p:sp>
    </p:spTree>
    <p:extLst>
      <p:ext uri="{BB962C8B-B14F-4D97-AF65-F5344CB8AC3E}">
        <p14:creationId xmlns:p14="http://schemas.microsoft.com/office/powerpoint/2010/main" val="2917716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a:extLst>
              <a:ext uri="{FF2B5EF4-FFF2-40B4-BE49-F238E27FC236}">
                <a16:creationId xmlns:a16="http://schemas.microsoft.com/office/drawing/2014/main" id="{4E33AE49-E012-6E2C-FEDD-0CDC7A52E4F8}"/>
              </a:ext>
            </a:extLst>
          </p:cNvPr>
          <p:cNvSpPr txBox="1">
            <a:spLocks noGrp="1"/>
          </p:cNvSpPr>
          <p:nvPr>
            <p:ph type="title" idx="4294967295"/>
          </p:nvPr>
        </p:nvSpPr>
        <p:spPr>
          <a:xfrm>
            <a:off x="476249" y="1219200"/>
            <a:ext cx="2143125" cy="233910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srgbClr val="275937"/>
                </a:solidFill>
                <a:effectLst/>
                <a:uLnTx/>
                <a:uFillTx/>
                <a:latin typeface="Verdana"/>
                <a:ea typeface="+mj-ea"/>
                <a:cs typeface="+mn-cs"/>
              </a:rPr>
              <a:t>Doelgroepen: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chemeClr val="tx1"/>
                </a:solidFill>
                <a:effectLst/>
                <a:uLnTx/>
                <a:uFillTx/>
                <a:latin typeface="+mn-lt"/>
                <a:ea typeface="+mn-ea"/>
                <a:cs typeface="+mn-cs"/>
              </a:rPr>
              <a:t>Klantverhaal per Doelgroep</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schemeClr val="tx1"/>
                </a:solidFill>
                <a:effectLst/>
                <a:uLnTx/>
                <a:uFillTx/>
                <a:latin typeface="+mn-lt"/>
                <a:ea typeface="+mn-ea"/>
                <a:cs typeface="+mn-cs"/>
              </a:rPr>
              <a:t>Jacqueline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schemeClr val="tx1"/>
                </a:solidFill>
                <a:effectLst/>
                <a:uLnTx/>
                <a:uFillTx/>
                <a:latin typeface="+mn-lt"/>
                <a:ea typeface="+mn-ea"/>
                <a:cs typeface="+mn-cs"/>
              </a:rPr>
              <a:t>Daan</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schemeClr val="tx1"/>
                </a:solidFill>
                <a:effectLst/>
                <a:uLnTx/>
                <a:uFillTx/>
                <a:latin typeface="+mn-lt"/>
                <a:ea typeface="+mn-ea"/>
                <a:cs typeface="+mn-cs"/>
              </a:rPr>
              <a:t>Jan</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schemeClr val="tx1"/>
                </a:solidFill>
                <a:effectLst/>
                <a:uLnTx/>
                <a:uFillTx/>
                <a:latin typeface="+mn-lt"/>
                <a:ea typeface="+mn-ea"/>
                <a:cs typeface="+mn-cs"/>
              </a:rPr>
              <a:t>Harrie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schemeClr val="tx1"/>
                </a:solidFill>
                <a:effectLst/>
                <a:uLnTx/>
                <a:uFillTx/>
                <a:latin typeface="+mn-lt"/>
                <a:ea typeface="+mn-ea"/>
                <a:cs typeface="+mn-cs"/>
              </a:rPr>
              <a:t>Helma</a:t>
            </a:r>
          </a:p>
        </p:txBody>
      </p:sp>
      <p:pic>
        <p:nvPicPr>
          <p:cNvPr id="7" name="Tijdelijke aanduiding voor inhoud 6" descr="persona jacqueline staat voor particulier met een schuurtje">
            <a:extLst>
              <a:ext uri="{FF2B5EF4-FFF2-40B4-BE49-F238E27FC236}">
                <a16:creationId xmlns:a16="http://schemas.microsoft.com/office/drawing/2014/main" id="{59802F19-84A4-5003-9AEA-E03F1E6FB819}"/>
              </a:ext>
            </a:extLst>
          </p:cNvPr>
          <p:cNvPicPr>
            <a:picLocks noGrp="1" noChangeAspect="1"/>
          </p:cNvPicPr>
          <p:nvPr>
            <p:ph idx="1"/>
          </p:nvPr>
        </p:nvPicPr>
        <p:blipFill>
          <a:blip r:embed="rId2"/>
          <a:stretch>
            <a:fillRect/>
          </a:stretch>
        </p:blipFill>
        <p:spPr>
          <a:xfrm>
            <a:off x="2768600" y="0"/>
            <a:ext cx="9134512" cy="6506109"/>
          </a:xfrm>
        </p:spPr>
      </p:pic>
      <p:sp>
        <p:nvSpPr>
          <p:cNvPr id="5" name="Tijdelijke aanduiding voor voettekst 4">
            <a:extLst>
              <a:ext uri="{FF2B5EF4-FFF2-40B4-BE49-F238E27FC236}">
                <a16:creationId xmlns:a16="http://schemas.microsoft.com/office/drawing/2014/main" id="{D671581D-50D7-85CF-47EB-B96728C7CE1F}"/>
              </a:ext>
              <a:ext uri="{C183D7F6-B498-43B3-948B-1728B52AA6E4}">
                <adec:decorative xmlns:adec="http://schemas.microsoft.com/office/drawing/2017/decorative" val="1"/>
              </a:ext>
            </a:extLst>
          </p:cNvPr>
          <p:cNvSpPr>
            <a:spLocks noGrp="1"/>
          </p:cNvSpPr>
          <p:nvPr>
            <p:ph type="ftr" sz="quarter" idx="11"/>
          </p:nvPr>
        </p:nvSpPr>
        <p:spPr/>
        <p:txBody>
          <a:bodyPr/>
          <a:lstStyle/>
          <a:p>
            <a:r>
              <a:rPr lang="de-DE" dirty="0">
                <a:solidFill>
                  <a:srgbClr val="00B050"/>
                </a:solidFill>
              </a:rPr>
              <a:t>Asbest, </a:t>
            </a:r>
            <a:r>
              <a:rPr lang="de-DE" dirty="0" err="1">
                <a:solidFill>
                  <a:srgbClr val="00B050"/>
                </a:solidFill>
              </a:rPr>
              <a:t>Schakeldag</a:t>
            </a:r>
            <a:r>
              <a:rPr lang="de-DE" dirty="0">
                <a:solidFill>
                  <a:srgbClr val="00B050"/>
                </a:solidFill>
              </a:rPr>
              <a:t> 2024</a:t>
            </a:r>
          </a:p>
        </p:txBody>
      </p:sp>
    </p:spTree>
    <p:extLst>
      <p:ext uri="{BB962C8B-B14F-4D97-AF65-F5344CB8AC3E}">
        <p14:creationId xmlns:p14="http://schemas.microsoft.com/office/powerpoint/2010/main" val="1788423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6F23BB0B-CEB7-558C-94D3-84FDDAA6FAEE}"/>
              </a:ext>
            </a:extLst>
          </p:cNvPr>
          <p:cNvSpPr>
            <a:spLocks noGrp="1"/>
          </p:cNvSpPr>
          <p:nvPr>
            <p:ph type="title"/>
          </p:nvPr>
        </p:nvSpPr>
        <p:spPr>
          <a:xfrm>
            <a:off x="1926937" y="5384244"/>
            <a:ext cx="8325427" cy="875042"/>
          </a:xfrm>
        </p:spPr>
        <p:txBody>
          <a:bodyPr>
            <a:normAutofit/>
          </a:bodyPr>
          <a:lstStyle/>
          <a:p>
            <a:r>
              <a:rPr lang="nl-NL" dirty="0"/>
              <a:t>Particulier Schuur					Particulier </a:t>
            </a:r>
            <a:r>
              <a:rPr lang="nl-NL" dirty="0" err="1"/>
              <a:t>Woningdak</a:t>
            </a:r>
            <a:br>
              <a:rPr lang="nl-NL" dirty="0"/>
            </a:br>
            <a:r>
              <a:rPr lang="nl-NL" dirty="0"/>
              <a:t>Jacqueline 							Daan</a:t>
            </a:r>
          </a:p>
        </p:txBody>
      </p:sp>
      <p:pic>
        <p:nvPicPr>
          <p:cNvPr id="10" name="Tijdelijke aanduiding voor afbeelding 9" descr="Afbeelding met tekst,  persoon jacquline persona voor doelgroep particulier met schuur.&#10;&#10;">
            <a:extLst>
              <a:ext uri="{FF2B5EF4-FFF2-40B4-BE49-F238E27FC236}">
                <a16:creationId xmlns:a16="http://schemas.microsoft.com/office/drawing/2014/main" id="{30C94392-9DC0-5E36-9638-8B529BEBF4F3}"/>
              </a:ext>
            </a:extLst>
          </p:cNvPr>
          <p:cNvPicPr>
            <a:picLocks noGrp="1" noChangeAspect="1"/>
          </p:cNvPicPr>
          <p:nvPr>
            <p:ph type="pic" sz="quarter" idx="13"/>
          </p:nvPr>
        </p:nvPicPr>
        <p:blipFill>
          <a:blip r:embed="rId2"/>
          <a:srcRect l="16692" r="16692"/>
          <a:stretch>
            <a:fillRect/>
          </a:stretch>
        </p:blipFill>
        <p:spPr>
          <a:prstGeom prst="rect">
            <a:avLst/>
          </a:prstGeom>
        </p:spPr>
      </p:pic>
      <p:pic>
        <p:nvPicPr>
          <p:cNvPr id="11" name="Tijdelijke aanduiding voor afbeelding 10" descr="Afbeelding met tekst, persoon.&#10;Daan is persona voor doelgroep particulier met asbestdak.">
            <a:extLst>
              <a:ext uri="{FF2B5EF4-FFF2-40B4-BE49-F238E27FC236}">
                <a16:creationId xmlns:a16="http://schemas.microsoft.com/office/drawing/2014/main" id="{068AE40F-2D0A-24E8-8115-17B2B381AE51}"/>
              </a:ext>
            </a:extLst>
          </p:cNvPr>
          <p:cNvPicPr>
            <a:picLocks noGrp="1" noChangeAspect="1"/>
          </p:cNvPicPr>
          <p:nvPr>
            <p:ph type="pic" sz="quarter" idx="14"/>
          </p:nvPr>
        </p:nvPicPr>
        <p:blipFill>
          <a:blip r:embed="rId3"/>
          <a:srcRect l="16786" r="16786"/>
          <a:stretch>
            <a:fillRect/>
          </a:stretch>
        </p:blipFill>
        <p:spPr>
          <a:prstGeom prst="rect">
            <a:avLst/>
          </a:prstGeom>
        </p:spPr>
      </p:pic>
      <p:sp>
        <p:nvSpPr>
          <p:cNvPr id="5" name="Tijdelijke aanduiding voor voettekst 4">
            <a:extLst>
              <a:ext uri="{FF2B5EF4-FFF2-40B4-BE49-F238E27FC236}">
                <a16:creationId xmlns:a16="http://schemas.microsoft.com/office/drawing/2014/main" id="{63CEF37C-B5A6-FCAB-A849-9363E48EC836}"/>
              </a:ext>
              <a:ext uri="{C183D7F6-B498-43B3-948B-1728B52AA6E4}">
                <adec:decorative xmlns:adec="http://schemas.microsoft.com/office/drawing/2017/decorative" val="1"/>
              </a:ext>
            </a:extLst>
          </p:cNvPr>
          <p:cNvSpPr>
            <a:spLocks noGrp="1"/>
          </p:cNvSpPr>
          <p:nvPr>
            <p:ph type="ftr" sz="quarter" idx="11"/>
          </p:nvPr>
        </p:nvSpPr>
        <p:spPr/>
        <p:txBody>
          <a:bodyPr/>
          <a:lstStyle/>
          <a:p>
            <a:r>
              <a:rPr lang="de-DE" dirty="0"/>
              <a:t>Asbest, </a:t>
            </a:r>
            <a:r>
              <a:rPr lang="de-DE" dirty="0" err="1"/>
              <a:t>schakeldag</a:t>
            </a:r>
            <a:r>
              <a:rPr lang="de-DE" dirty="0"/>
              <a:t> 2024</a:t>
            </a:r>
          </a:p>
        </p:txBody>
      </p:sp>
    </p:spTree>
    <p:extLst>
      <p:ext uri="{BB962C8B-B14F-4D97-AF65-F5344CB8AC3E}">
        <p14:creationId xmlns:p14="http://schemas.microsoft.com/office/powerpoint/2010/main" val="26860117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F43D1407-9F46-B77C-1EEC-4971B23848A1}"/>
              </a:ext>
            </a:extLst>
          </p:cNvPr>
          <p:cNvSpPr>
            <a:spLocks noGrp="1"/>
          </p:cNvSpPr>
          <p:nvPr>
            <p:ph type="title"/>
          </p:nvPr>
        </p:nvSpPr>
        <p:spPr>
          <a:xfrm>
            <a:off x="380618" y="5450029"/>
            <a:ext cx="11299753" cy="947106"/>
          </a:xfrm>
        </p:spPr>
        <p:txBody>
          <a:bodyPr>
            <a:normAutofit fontScale="90000"/>
          </a:bodyPr>
          <a:lstStyle/>
          <a:p>
            <a:r>
              <a:rPr lang="nl-NL" dirty="0"/>
              <a:t>Agrariër			 				voormalige Agrarisch			 Bedrijfspand  			Jan								Bedrijfspanden Harrie				Herma						</a:t>
            </a:r>
          </a:p>
        </p:txBody>
      </p:sp>
      <p:sp>
        <p:nvSpPr>
          <p:cNvPr id="5" name="Tijdelijke aanduiding voor voettekst 4">
            <a:extLst>
              <a:ext uri="{FF2B5EF4-FFF2-40B4-BE49-F238E27FC236}">
                <a16:creationId xmlns:a16="http://schemas.microsoft.com/office/drawing/2014/main" id="{397B1848-0AAC-7E48-3757-6FA654CCE124}"/>
              </a:ext>
              <a:ext uri="{C183D7F6-B498-43B3-948B-1728B52AA6E4}">
                <adec:decorative xmlns:adec="http://schemas.microsoft.com/office/drawing/2017/decorative" val="1"/>
              </a:ext>
            </a:extLst>
          </p:cNvPr>
          <p:cNvSpPr>
            <a:spLocks noGrp="1"/>
          </p:cNvSpPr>
          <p:nvPr>
            <p:ph type="ftr" sz="quarter" idx="11"/>
          </p:nvPr>
        </p:nvSpPr>
        <p:spPr/>
        <p:txBody>
          <a:bodyPr/>
          <a:lstStyle/>
          <a:p>
            <a:r>
              <a:rPr lang="de-DE" dirty="0"/>
              <a:t>Asbest, </a:t>
            </a:r>
            <a:r>
              <a:rPr lang="de-DE" dirty="0" err="1"/>
              <a:t>schakeldag</a:t>
            </a:r>
            <a:r>
              <a:rPr lang="de-DE" dirty="0"/>
              <a:t> 2024</a:t>
            </a:r>
          </a:p>
        </p:txBody>
      </p:sp>
      <p:pic>
        <p:nvPicPr>
          <p:cNvPr id="10" name="Tijdelijke aanduiding voor inhoud 6" descr="Afbeelding met tekst, persoon Jan. Jan is persona voor doelgroep agrarische bedrijven.">
            <a:extLst>
              <a:ext uri="{FF2B5EF4-FFF2-40B4-BE49-F238E27FC236}">
                <a16:creationId xmlns:a16="http://schemas.microsoft.com/office/drawing/2014/main" id="{A210D24A-3FD5-FBD2-9897-EA7B1D0D6046}"/>
              </a:ext>
            </a:extLst>
          </p:cNvPr>
          <p:cNvPicPr>
            <a:picLocks noGrp="1" noChangeAspect="1"/>
          </p:cNvPicPr>
          <p:nvPr>
            <p:ph type="pic" sz="quarter" idx="13"/>
          </p:nvPr>
        </p:nvPicPr>
        <p:blipFill>
          <a:blip r:embed="rId2"/>
          <a:srcRect l="16935" r="16935"/>
          <a:stretch>
            <a:fillRect/>
          </a:stretch>
        </p:blipFill>
        <p:spPr>
          <a:xfrm>
            <a:off x="380618" y="1192729"/>
            <a:ext cx="3403106" cy="4159250"/>
          </a:xfrm>
        </p:spPr>
      </p:pic>
      <p:pic>
        <p:nvPicPr>
          <p:cNvPr id="11" name="Tijdelijke aanduiding voor inhoud 6" descr="Afbeelding met tekst, persoon Harrie.&#10;Harrie is persona voor doelgroep voormalige agrarische Bedrijfspanden.">
            <a:extLst>
              <a:ext uri="{FF2B5EF4-FFF2-40B4-BE49-F238E27FC236}">
                <a16:creationId xmlns:a16="http://schemas.microsoft.com/office/drawing/2014/main" id="{632718DE-950C-0B91-2BB5-6C10F1BE46F1}"/>
              </a:ext>
            </a:extLst>
          </p:cNvPr>
          <p:cNvPicPr>
            <a:picLocks noGrp="1" noChangeAspect="1"/>
          </p:cNvPicPr>
          <p:nvPr>
            <p:ph type="pic" sz="quarter" idx="14"/>
          </p:nvPr>
        </p:nvPicPr>
        <p:blipFill>
          <a:blip r:embed="rId3"/>
          <a:srcRect l="16787" r="16787"/>
          <a:stretch>
            <a:fillRect/>
          </a:stretch>
        </p:blipFill>
        <p:spPr>
          <a:xfrm>
            <a:off x="4470400" y="1192729"/>
            <a:ext cx="3225800" cy="4159250"/>
          </a:xfrm>
        </p:spPr>
      </p:pic>
      <p:pic>
        <p:nvPicPr>
          <p:cNvPr id="13" name="Afbeelding 12" descr="Afbeelding met tekst,persoon Herma.Herma is persona voor doelgroep bedrijven.">
            <a:extLst>
              <a:ext uri="{FF2B5EF4-FFF2-40B4-BE49-F238E27FC236}">
                <a16:creationId xmlns:a16="http://schemas.microsoft.com/office/drawing/2014/main" id="{DE750116-7C88-C6EA-95AA-6296F3414BA5}"/>
              </a:ext>
            </a:extLst>
          </p:cNvPr>
          <p:cNvPicPr>
            <a:picLocks noChangeAspect="1"/>
          </p:cNvPicPr>
          <p:nvPr/>
        </p:nvPicPr>
        <p:blipFill>
          <a:blip r:embed="rId4"/>
          <a:stretch>
            <a:fillRect/>
          </a:stretch>
        </p:blipFill>
        <p:spPr>
          <a:xfrm>
            <a:off x="8095870" y="1192729"/>
            <a:ext cx="3584501" cy="4043300"/>
          </a:xfrm>
          <a:prstGeom prst="rect">
            <a:avLst/>
          </a:prstGeom>
        </p:spPr>
      </p:pic>
    </p:spTree>
    <p:extLst>
      <p:ext uri="{BB962C8B-B14F-4D97-AF65-F5344CB8AC3E}">
        <p14:creationId xmlns:p14="http://schemas.microsoft.com/office/powerpoint/2010/main" val="24252776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5680A5-C800-65BA-7BB5-0DA8A29C7EC7}"/>
              </a:ext>
            </a:extLst>
          </p:cNvPr>
          <p:cNvSpPr>
            <a:spLocks noGrp="1"/>
          </p:cNvSpPr>
          <p:nvPr>
            <p:ph type="title"/>
          </p:nvPr>
        </p:nvSpPr>
        <p:spPr/>
        <p:txBody>
          <a:bodyPr/>
          <a:lstStyle/>
          <a:p>
            <a:r>
              <a:rPr lang="nl-NL" dirty="0"/>
              <a:t>Blijf betrokken</a:t>
            </a:r>
          </a:p>
        </p:txBody>
      </p:sp>
      <p:sp>
        <p:nvSpPr>
          <p:cNvPr id="3" name="Tijdelijke aanduiding voor inhoud 2">
            <a:extLst>
              <a:ext uri="{FF2B5EF4-FFF2-40B4-BE49-F238E27FC236}">
                <a16:creationId xmlns:a16="http://schemas.microsoft.com/office/drawing/2014/main" id="{80480AB4-9C3A-A005-4360-793B1D1841E3}"/>
              </a:ext>
            </a:extLst>
          </p:cNvPr>
          <p:cNvSpPr>
            <a:spLocks noGrp="1"/>
          </p:cNvSpPr>
          <p:nvPr>
            <p:ph idx="1"/>
          </p:nvPr>
        </p:nvSpPr>
        <p:spPr>
          <a:xfrm>
            <a:off x="618067" y="1733121"/>
            <a:ext cx="11057212" cy="4016515"/>
          </a:xfrm>
        </p:spPr>
        <p:txBody>
          <a:bodyPr/>
          <a:lstStyle/>
          <a:p>
            <a:endParaRPr lang="nl-NL" dirty="0"/>
          </a:p>
          <a:p>
            <a:pPr marL="285750" indent="-285750">
              <a:buFont typeface="Arial" panose="020B0604020202020204" pitchFamily="34" charset="0"/>
              <a:buChar char="•"/>
            </a:pPr>
            <a:r>
              <a:rPr lang="nl-NL" dirty="0"/>
              <a:t>Beheer van de relaties:</a:t>
            </a:r>
          </a:p>
          <a:p>
            <a:pPr marL="742950" lvl="1" indent="-285750">
              <a:buFont typeface="Arial" panose="020B0604020202020204" pitchFamily="34" charset="0"/>
              <a:buChar char="•"/>
            </a:pPr>
            <a:r>
              <a:rPr lang="nl-NL" dirty="0"/>
              <a:t>Processpelers zoals OD, gemeente, Veiligheidsregio, brandweer etc.</a:t>
            </a:r>
          </a:p>
          <a:p>
            <a:pPr marL="742950" lvl="1" indent="-285750">
              <a:buFont typeface="Arial" panose="020B0604020202020204" pitchFamily="34" charset="0"/>
              <a:buChar char="•"/>
            </a:pPr>
            <a:r>
              <a:rPr lang="nl-NL" dirty="0"/>
              <a:t>Positionering van je kennisplatform en samen optrekken met de landelijke aanpak</a:t>
            </a:r>
          </a:p>
          <a:p>
            <a:pPr marL="285750" indent="-285750">
              <a:buFont typeface="Arial" panose="020B0604020202020204" pitchFamily="34" charset="0"/>
              <a:buChar char="•"/>
            </a:pPr>
            <a:r>
              <a:rPr lang="nl-NL" dirty="0"/>
              <a:t>Blijven communiceren:</a:t>
            </a:r>
          </a:p>
          <a:p>
            <a:pPr marL="742950" lvl="1" indent="-285750">
              <a:buFont typeface="Arial" panose="020B0604020202020204" pitchFamily="34" charset="0"/>
              <a:buChar char="•"/>
            </a:pPr>
            <a:r>
              <a:rPr lang="nl-NL" dirty="0"/>
              <a:t>Opbouwen van voeling met het thema;</a:t>
            </a:r>
          </a:p>
          <a:p>
            <a:pPr marL="742950" lvl="1" indent="-285750">
              <a:buFont typeface="Arial" panose="020B0604020202020204" pitchFamily="34" charset="0"/>
              <a:buChar char="•"/>
            </a:pPr>
            <a:r>
              <a:rPr lang="nl-NL" dirty="0"/>
              <a:t>Verbinden door deelname en bijdrage.</a:t>
            </a:r>
          </a:p>
          <a:p>
            <a:pPr marL="285750" indent="-285750">
              <a:buFont typeface="Arial" panose="020B0604020202020204" pitchFamily="34" charset="0"/>
              <a:buChar char="•"/>
            </a:pPr>
            <a:r>
              <a:rPr lang="nl-NL" dirty="0"/>
              <a:t>De kracht van het afstemmen:</a:t>
            </a:r>
          </a:p>
          <a:p>
            <a:pPr marL="742950" lvl="1" indent="-285750">
              <a:buFont typeface="Arial" panose="020B0604020202020204" pitchFamily="34" charset="0"/>
              <a:buChar char="•"/>
            </a:pPr>
            <a:r>
              <a:rPr lang="nl-NL" dirty="0"/>
              <a:t>Maatwerk en inzichten naar geboden mogelijkheden;</a:t>
            </a:r>
          </a:p>
          <a:p>
            <a:pPr marL="742950" lvl="1" indent="-285750">
              <a:buFont typeface="Arial" panose="020B0604020202020204" pitchFamily="34" charset="0"/>
              <a:buChar char="•"/>
            </a:pPr>
            <a:r>
              <a:rPr lang="nl-NL" dirty="0"/>
              <a:t>Vraag gestuurd en pragmatiek.</a:t>
            </a:r>
          </a:p>
          <a:p>
            <a:pPr marL="285750" indent="-285750">
              <a:buFont typeface="Arial" panose="020B0604020202020204" pitchFamily="34" charset="0"/>
              <a:buChar char="•"/>
            </a:pPr>
            <a:endParaRPr lang="nl-NL" dirty="0"/>
          </a:p>
        </p:txBody>
      </p:sp>
      <p:sp>
        <p:nvSpPr>
          <p:cNvPr id="5" name="Tijdelijke aanduiding voor voettekst 4">
            <a:extLst>
              <a:ext uri="{FF2B5EF4-FFF2-40B4-BE49-F238E27FC236}">
                <a16:creationId xmlns:a16="http://schemas.microsoft.com/office/drawing/2014/main" id="{EB3F0696-2D1C-0A57-5401-5849E609946D}"/>
              </a:ext>
            </a:extLst>
          </p:cNvPr>
          <p:cNvSpPr>
            <a:spLocks noGrp="1"/>
          </p:cNvSpPr>
          <p:nvPr>
            <p:ph type="ftr" sz="quarter" idx="11"/>
          </p:nvPr>
        </p:nvSpPr>
        <p:spPr/>
        <p:txBody>
          <a:bodyPr/>
          <a:lstStyle/>
          <a:p>
            <a:r>
              <a:rPr lang="de-DE" dirty="0">
                <a:solidFill>
                  <a:srgbClr val="00B050"/>
                </a:solidFill>
              </a:rPr>
              <a:t>Asbest </a:t>
            </a:r>
            <a:r>
              <a:rPr lang="de-DE" dirty="0" err="1">
                <a:solidFill>
                  <a:srgbClr val="00B050"/>
                </a:solidFill>
              </a:rPr>
              <a:t>Schakeldag</a:t>
            </a:r>
            <a:r>
              <a:rPr lang="de-DE" dirty="0">
                <a:solidFill>
                  <a:srgbClr val="00B050"/>
                </a:solidFill>
              </a:rPr>
              <a:t> 2024</a:t>
            </a:r>
          </a:p>
        </p:txBody>
      </p:sp>
      <p:pic>
        <p:nvPicPr>
          <p:cNvPr id="7" name="Afbeelding 6">
            <a:extLst>
              <a:ext uri="{FF2B5EF4-FFF2-40B4-BE49-F238E27FC236}">
                <a16:creationId xmlns:a16="http://schemas.microsoft.com/office/drawing/2014/main" id="{89C24589-8F76-FB1C-956D-056005714DA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343838" y="837829"/>
            <a:ext cx="1392502" cy="663123"/>
          </a:xfrm>
          <a:prstGeom prst="rect">
            <a:avLst/>
          </a:prstGeom>
        </p:spPr>
      </p:pic>
      <p:pic>
        <p:nvPicPr>
          <p:cNvPr id="8" name="Afbeelding 7">
            <a:extLst>
              <a:ext uri="{FF2B5EF4-FFF2-40B4-BE49-F238E27FC236}">
                <a16:creationId xmlns:a16="http://schemas.microsoft.com/office/drawing/2014/main" id="{427568AB-4B58-020E-90DD-5F6394573B8E}"/>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3556" y="5120583"/>
            <a:ext cx="1192783" cy="1192783"/>
          </a:xfrm>
          <a:prstGeom prst="rect">
            <a:avLst/>
          </a:prstGeom>
        </p:spPr>
      </p:pic>
      <p:pic>
        <p:nvPicPr>
          <p:cNvPr id="1026" name="Picture 2">
            <a:extLst>
              <a:ext uri="{FF2B5EF4-FFF2-40B4-BE49-F238E27FC236}">
                <a16:creationId xmlns:a16="http://schemas.microsoft.com/office/drawing/2014/main" id="{381EFB73-8128-6854-7500-6C2C0BE52896}"/>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27542" y="412918"/>
            <a:ext cx="2008798" cy="295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42663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5680A5-C800-65BA-7BB5-0DA8A29C7EC7}"/>
              </a:ext>
            </a:extLst>
          </p:cNvPr>
          <p:cNvSpPr>
            <a:spLocks noGrp="1"/>
          </p:cNvSpPr>
          <p:nvPr>
            <p:ph type="title"/>
          </p:nvPr>
        </p:nvSpPr>
        <p:spPr/>
        <p:txBody>
          <a:bodyPr/>
          <a:lstStyle/>
          <a:p>
            <a:r>
              <a:rPr lang="nl-NL" dirty="0"/>
              <a:t>Wat is jullie rol?</a:t>
            </a:r>
          </a:p>
        </p:txBody>
      </p:sp>
      <p:sp>
        <p:nvSpPr>
          <p:cNvPr id="3" name="Tijdelijke aanduiding voor inhoud 2">
            <a:extLst>
              <a:ext uri="{FF2B5EF4-FFF2-40B4-BE49-F238E27FC236}">
                <a16:creationId xmlns:a16="http://schemas.microsoft.com/office/drawing/2014/main" id="{80480AB4-9C3A-A005-4360-793B1D1841E3}"/>
              </a:ext>
            </a:extLst>
          </p:cNvPr>
          <p:cNvSpPr>
            <a:spLocks noGrp="1"/>
          </p:cNvSpPr>
          <p:nvPr>
            <p:ph idx="1"/>
          </p:nvPr>
        </p:nvSpPr>
        <p:spPr>
          <a:xfrm>
            <a:off x="618067" y="1733121"/>
            <a:ext cx="11057212" cy="4016515"/>
          </a:xfrm>
        </p:spPr>
        <p:txBody>
          <a:bodyPr/>
          <a:lstStyle/>
          <a:p>
            <a:endParaRPr lang="nl-NL" dirty="0"/>
          </a:p>
          <a:p>
            <a:r>
              <a:rPr lang="nl-NL" dirty="0"/>
              <a:t>De stakeholder: gemeente heeft centrale rol bij de strategie</a:t>
            </a:r>
          </a:p>
          <a:p>
            <a:r>
              <a:rPr lang="nl-NL" dirty="0"/>
              <a:t>	wat bieden we –inspiratie dag, </a:t>
            </a:r>
            <a:r>
              <a:rPr lang="nl-NL" dirty="0" err="1"/>
              <a:t>toolkits</a:t>
            </a:r>
            <a:r>
              <a:rPr lang="nl-NL" dirty="0"/>
              <a:t>, bijeenkomsten</a:t>
            </a:r>
          </a:p>
          <a:p>
            <a:endParaRPr lang="nl-NL" dirty="0"/>
          </a:p>
          <a:p>
            <a:r>
              <a:rPr lang="nl-NL" dirty="0"/>
              <a:t>De </a:t>
            </a:r>
            <a:r>
              <a:rPr lang="nl-NL" dirty="0" err="1"/>
              <a:t>beïnvloeder</a:t>
            </a:r>
            <a:r>
              <a:rPr lang="nl-NL" dirty="0"/>
              <a:t>:</a:t>
            </a:r>
          </a:p>
          <a:p>
            <a:r>
              <a:rPr lang="nl-NL" dirty="0"/>
              <a:t>	bij inspecties kom je asbestdaken tegen.</a:t>
            </a:r>
          </a:p>
          <a:p>
            <a:r>
              <a:rPr lang="nl-NL" dirty="0"/>
              <a:t>Heel belangrijk bij de persoonlijke aanpak: aanmoediging om te saneren.</a:t>
            </a:r>
          </a:p>
          <a:p>
            <a:r>
              <a:rPr lang="nl-NL" dirty="0"/>
              <a:t>		-juiste boodschap</a:t>
            </a:r>
          </a:p>
          <a:p>
            <a:r>
              <a:rPr lang="nl-NL" dirty="0"/>
              <a:t>		-netwerk regelen</a:t>
            </a:r>
          </a:p>
          <a:p>
            <a:r>
              <a:rPr lang="nl-NL" dirty="0"/>
              <a:t>		-</a:t>
            </a:r>
            <a:r>
              <a:rPr lang="nl-NL" dirty="0" err="1"/>
              <a:t>communitiepakket</a:t>
            </a:r>
            <a:r>
              <a:rPr lang="nl-NL" dirty="0"/>
              <a:t> 	</a:t>
            </a:r>
          </a:p>
          <a:p>
            <a:endParaRPr lang="nl-NL" dirty="0"/>
          </a:p>
        </p:txBody>
      </p:sp>
      <p:sp>
        <p:nvSpPr>
          <p:cNvPr id="5" name="Tijdelijke aanduiding voor voettekst 4">
            <a:extLst>
              <a:ext uri="{FF2B5EF4-FFF2-40B4-BE49-F238E27FC236}">
                <a16:creationId xmlns:a16="http://schemas.microsoft.com/office/drawing/2014/main" id="{EB3F0696-2D1C-0A57-5401-5849E609946D}"/>
              </a:ext>
              <a:ext uri="{C183D7F6-B498-43B3-948B-1728B52AA6E4}">
                <adec:decorative xmlns:adec="http://schemas.microsoft.com/office/drawing/2017/decorative" val="1"/>
              </a:ext>
            </a:extLst>
          </p:cNvPr>
          <p:cNvSpPr>
            <a:spLocks noGrp="1"/>
          </p:cNvSpPr>
          <p:nvPr>
            <p:ph type="ftr" sz="quarter" idx="11"/>
          </p:nvPr>
        </p:nvSpPr>
        <p:spPr/>
        <p:txBody>
          <a:bodyPr/>
          <a:lstStyle/>
          <a:p>
            <a:r>
              <a:rPr lang="de-DE" dirty="0">
                <a:solidFill>
                  <a:srgbClr val="00B050"/>
                </a:solidFill>
              </a:rPr>
              <a:t>Asbest </a:t>
            </a:r>
            <a:r>
              <a:rPr lang="de-DE" dirty="0" err="1">
                <a:solidFill>
                  <a:srgbClr val="00B050"/>
                </a:solidFill>
              </a:rPr>
              <a:t>Schakeldag</a:t>
            </a:r>
            <a:r>
              <a:rPr lang="de-DE" dirty="0">
                <a:solidFill>
                  <a:srgbClr val="00B050"/>
                </a:solidFill>
              </a:rPr>
              <a:t> 2024</a:t>
            </a:r>
          </a:p>
        </p:txBody>
      </p:sp>
    </p:spTree>
    <p:extLst>
      <p:ext uri="{BB962C8B-B14F-4D97-AF65-F5344CB8AC3E}">
        <p14:creationId xmlns:p14="http://schemas.microsoft.com/office/powerpoint/2010/main" val="1174855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5680A5-C800-65BA-7BB5-0DA8A29C7EC7}"/>
              </a:ext>
            </a:extLst>
          </p:cNvPr>
          <p:cNvSpPr>
            <a:spLocks noGrp="1"/>
          </p:cNvSpPr>
          <p:nvPr>
            <p:ph type="title"/>
          </p:nvPr>
        </p:nvSpPr>
        <p:spPr/>
        <p:txBody>
          <a:bodyPr/>
          <a:lstStyle/>
          <a:p>
            <a:r>
              <a:rPr lang="nl-NL" dirty="0"/>
              <a:t>Utrechts resultaten 2017 tot heden</a:t>
            </a:r>
          </a:p>
        </p:txBody>
      </p:sp>
      <p:sp>
        <p:nvSpPr>
          <p:cNvPr id="3" name="Tijdelijke aanduiding voor inhoud 2">
            <a:extLst>
              <a:ext uri="{FF2B5EF4-FFF2-40B4-BE49-F238E27FC236}">
                <a16:creationId xmlns:a16="http://schemas.microsoft.com/office/drawing/2014/main" id="{80480AB4-9C3A-A005-4360-793B1D1841E3}"/>
              </a:ext>
            </a:extLst>
          </p:cNvPr>
          <p:cNvSpPr>
            <a:spLocks noGrp="1"/>
          </p:cNvSpPr>
          <p:nvPr>
            <p:ph idx="1"/>
          </p:nvPr>
        </p:nvSpPr>
        <p:spPr>
          <a:xfrm>
            <a:off x="618067" y="1733121"/>
            <a:ext cx="11057212" cy="4016515"/>
          </a:xfrm>
        </p:spPr>
        <p:txBody>
          <a:bodyPr/>
          <a:lstStyle/>
          <a:p>
            <a:endParaRPr lang="nl-NL" dirty="0"/>
          </a:p>
          <a:p>
            <a:pPr marL="285750" indent="-285750">
              <a:buFont typeface="Arial" panose="020B0604020202020204" pitchFamily="34" charset="0"/>
              <a:buChar char="•"/>
            </a:pPr>
            <a:r>
              <a:rPr lang="nl-NL" dirty="0"/>
              <a:t>Wijkacties</a:t>
            </a:r>
          </a:p>
          <a:p>
            <a:pPr marL="285750" indent="-285750">
              <a:buFont typeface="Arial" panose="020B0604020202020204" pitchFamily="34" charset="0"/>
              <a:buChar char="•"/>
            </a:pPr>
            <a:r>
              <a:rPr lang="nl-NL" dirty="0"/>
              <a:t>Online acties</a:t>
            </a:r>
          </a:p>
          <a:p>
            <a:pPr marL="285750" indent="-285750">
              <a:buFont typeface="Arial" panose="020B0604020202020204" pitchFamily="34" charset="0"/>
              <a:buChar char="•"/>
            </a:pPr>
            <a:r>
              <a:rPr lang="nl-NL" dirty="0"/>
              <a:t>Asbestdakenkaart</a:t>
            </a:r>
          </a:p>
          <a:p>
            <a:pPr marL="285750" indent="-285750">
              <a:buFont typeface="Arial" panose="020B0604020202020204" pitchFamily="34" charset="0"/>
              <a:buChar char="•"/>
            </a:pPr>
            <a:r>
              <a:rPr lang="nl-NL" dirty="0"/>
              <a:t>Koppelkansen:</a:t>
            </a:r>
          </a:p>
          <a:p>
            <a:pPr marL="742950" lvl="1" indent="-285750">
              <a:buFont typeface="Arial" panose="020B0604020202020204" pitchFamily="34" charset="0"/>
              <a:buChar char="•"/>
            </a:pPr>
            <a:r>
              <a:rPr lang="nl-NL" dirty="0"/>
              <a:t>Duurzaamheid;</a:t>
            </a:r>
          </a:p>
          <a:p>
            <a:pPr marL="742950" lvl="1" indent="-285750">
              <a:buFont typeface="Arial" panose="020B0604020202020204" pitchFamily="34" charset="0"/>
              <a:buChar char="•"/>
            </a:pPr>
            <a:r>
              <a:rPr lang="nl-NL" dirty="0"/>
              <a:t>Kennisdeling en naleefgedrag;</a:t>
            </a:r>
          </a:p>
          <a:p>
            <a:pPr marL="742950" lvl="1" indent="-285750">
              <a:buFont typeface="Arial" panose="020B0604020202020204" pitchFamily="34" charset="0"/>
              <a:buChar char="•"/>
            </a:pPr>
            <a:r>
              <a:rPr lang="nl-NL" dirty="0"/>
              <a:t>Innamebeleid afval brengstations.</a:t>
            </a:r>
          </a:p>
          <a:p>
            <a:pPr marL="285750" indent="-285750">
              <a:buFont typeface="Arial" panose="020B0604020202020204" pitchFamily="34" charset="0"/>
              <a:buChar char="•"/>
            </a:pPr>
            <a:r>
              <a:rPr lang="nl-NL" dirty="0"/>
              <a:t>Regionale en ambtelijke overleggen</a:t>
            </a:r>
          </a:p>
          <a:p>
            <a:pPr marL="285750" indent="-285750">
              <a:buFont typeface="Arial" panose="020B0604020202020204" pitchFamily="34" charset="0"/>
              <a:buChar char="•"/>
            </a:pPr>
            <a:r>
              <a:rPr lang="nl-NL" dirty="0"/>
              <a:t>SVN-leningsregeling en asbestdaken</a:t>
            </a:r>
          </a:p>
          <a:p>
            <a:pPr marL="285750" indent="-285750">
              <a:buFont typeface="Arial" panose="020B0604020202020204" pitchFamily="34" charset="0"/>
              <a:buChar char="•"/>
            </a:pPr>
            <a:r>
              <a:rPr lang="nl-NL" dirty="0"/>
              <a:t>Preventiecheck asbestdaken</a:t>
            </a:r>
          </a:p>
        </p:txBody>
      </p:sp>
      <p:sp>
        <p:nvSpPr>
          <p:cNvPr id="5" name="Tijdelijke aanduiding voor voettekst 4">
            <a:extLst>
              <a:ext uri="{FF2B5EF4-FFF2-40B4-BE49-F238E27FC236}">
                <a16:creationId xmlns:a16="http://schemas.microsoft.com/office/drawing/2014/main" id="{EB3F0696-2D1C-0A57-5401-5849E609946D}"/>
              </a:ext>
              <a:ext uri="{C183D7F6-B498-43B3-948B-1728B52AA6E4}">
                <adec:decorative xmlns:adec="http://schemas.microsoft.com/office/drawing/2017/decorative" val="1"/>
              </a:ext>
            </a:extLst>
          </p:cNvPr>
          <p:cNvSpPr>
            <a:spLocks noGrp="1"/>
          </p:cNvSpPr>
          <p:nvPr>
            <p:ph type="ftr" sz="quarter" idx="11"/>
          </p:nvPr>
        </p:nvSpPr>
        <p:spPr/>
        <p:txBody>
          <a:bodyPr/>
          <a:lstStyle/>
          <a:p>
            <a:r>
              <a:rPr lang="de-DE" dirty="0">
                <a:solidFill>
                  <a:srgbClr val="00B050"/>
                </a:solidFill>
              </a:rPr>
              <a:t>Asbest </a:t>
            </a:r>
            <a:r>
              <a:rPr lang="de-DE" dirty="0" err="1">
                <a:solidFill>
                  <a:srgbClr val="00B050"/>
                </a:solidFill>
              </a:rPr>
              <a:t>Schakeldag</a:t>
            </a:r>
            <a:r>
              <a:rPr lang="de-DE" dirty="0">
                <a:solidFill>
                  <a:srgbClr val="00B050"/>
                </a:solidFill>
              </a:rPr>
              <a:t> 2024</a:t>
            </a:r>
          </a:p>
        </p:txBody>
      </p:sp>
      <p:pic>
        <p:nvPicPr>
          <p:cNvPr id="7" name="Afbeelding 6">
            <a:extLst>
              <a:ext uri="{FF2B5EF4-FFF2-40B4-BE49-F238E27FC236}">
                <a16:creationId xmlns:a16="http://schemas.microsoft.com/office/drawing/2014/main" id="{89C24589-8F76-FB1C-956D-056005714DA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343838" y="837829"/>
            <a:ext cx="1392502" cy="663123"/>
          </a:xfrm>
          <a:prstGeom prst="rect">
            <a:avLst/>
          </a:prstGeom>
        </p:spPr>
      </p:pic>
      <p:pic>
        <p:nvPicPr>
          <p:cNvPr id="8" name="Afbeelding 7">
            <a:extLst>
              <a:ext uri="{FF2B5EF4-FFF2-40B4-BE49-F238E27FC236}">
                <a16:creationId xmlns:a16="http://schemas.microsoft.com/office/drawing/2014/main" id="{427568AB-4B58-020E-90DD-5F6394573B8E}"/>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3556" y="5120583"/>
            <a:ext cx="1192783" cy="1192783"/>
          </a:xfrm>
          <a:prstGeom prst="rect">
            <a:avLst/>
          </a:prstGeom>
        </p:spPr>
      </p:pic>
      <p:pic>
        <p:nvPicPr>
          <p:cNvPr id="1026" name="Picture 2">
            <a:extLst>
              <a:ext uri="{FF2B5EF4-FFF2-40B4-BE49-F238E27FC236}">
                <a16:creationId xmlns:a16="http://schemas.microsoft.com/office/drawing/2014/main" id="{381EFB73-8128-6854-7500-6C2C0BE52896}"/>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27542" y="412918"/>
            <a:ext cx="2008798" cy="295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5503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nl-NL" dirty="0"/>
              <a:t>Programma</a:t>
            </a:r>
          </a:p>
        </p:txBody>
      </p:sp>
      <p:sp>
        <p:nvSpPr>
          <p:cNvPr id="5" name="Ondertitel 4"/>
          <p:cNvSpPr>
            <a:spLocks noGrp="1"/>
          </p:cNvSpPr>
          <p:nvPr>
            <p:ph type="subTitle" idx="1"/>
          </p:nvPr>
        </p:nvSpPr>
        <p:spPr/>
        <p:txBody>
          <a:bodyPr/>
          <a:lstStyle/>
          <a:p>
            <a:r>
              <a:rPr lang="nl-NL" dirty="0"/>
              <a:t>Communicatiestrategie asbestdaken</a:t>
            </a:r>
          </a:p>
          <a:p>
            <a:r>
              <a:rPr lang="nl-NL" dirty="0"/>
              <a:t>Hoe doet men het nu in de regio Utrecht</a:t>
            </a:r>
          </a:p>
        </p:txBody>
      </p:sp>
      <p:sp>
        <p:nvSpPr>
          <p:cNvPr id="2" name="Tijdelijke aanduiding voor voettekst 4">
            <a:extLst>
              <a:ext uri="{FF2B5EF4-FFF2-40B4-BE49-F238E27FC236}">
                <a16:creationId xmlns:a16="http://schemas.microsoft.com/office/drawing/2014/main" id="{8C4406B9-6374-C6D9-AD4F-931CE976FAAC}"/>
              </a:ext>
              <a:ext uri="{C183D7F6-B498-43B3-948B-1728B52AA6E4}">
                <adec:decorative xmlns:adec="http://schemas.microsoft.com/office/drawing/2017/decorative" val="1"/>
              </a:ext>
            </a:extLst>
          </p:cNvPr>
          <p:cNvSpPr txBox="1">
            <a:spLocks/>
          </p:cNvSpPr>
          <p:nvPr/>
        </p:nvSpPr>
        <p:spPr>
          <a:xfrm>
            <a:off x="609600" y="6513085"/>
            <a:ext cx="3860800" cy="365125"/>
          </a:xfrm>
          <a:prstGeom prst="rect">
            <a:avLst/>
          </a:prstGeom>
        </p:spPr>
        <p:txBody>
          <a:bodyPr/>
          <a:ls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sz="1000" dirty="0">
                <a:solidFill>
                  <a:srgbClr val="00B050"/>
                </a:solidFill>
              </a:rPr>
              <a:t>Asbest, </a:t>
            </a:r>
            <a:r>
              <a:rPr lang="de-DE" sz="1000" dirty="0" err="1">
                <a:solidFill>
                  <a:srgbClr val="00B050"/>
                </a:solidFill>
              </a:rPr>
              <a:t>schakeldag</a:t>
            </a:r>
            <a:r>
              <a:rPr lang="de-DE" sz="1000" dirty="0">
                <a:solidFill>
                  <a:srgbClr val="00B050"/>
                </a:solidFill>
              </a:rPr>
              <a:t> 2024</a:t>
            </a:r>
          </a:p>
        </p:txBody>
      </p:sp>
      <p:pic>
        <p:nvPicPr>
          <p:cNvPr id="3" name="Afbeelding 2" descr="beeldmerk van asbestcommunicatiestrategie Keijzer en duwtje">
            <a:extLst>
              <a:ext uri="{FF2B5EF4-FFF2-40B4-BE49-F238E27FC236}">
                <a16:creationId xmlns:a16="http://schemas.microsoft.com/office/drawing/2014/main" id="{C6DCFD1F-7FAE-F9F2-346F-80692654B86D}"/>
              </a:ext>
            </a:extLst>
          </p:cNvPr>
          <p:cNvPicPr>
            <a:picLocks noChangeAspect="1"/>
          </p:cNvPicPr>
          <p:nvPr/>
        </p:nvPicPr>
        <p:blipFill>
          <a:blip r:embed="rId2"/>
          <a:stretch>
            <a:fillRect/>
          </a:stretch>
        </p:blipFill>
        <p:spPr>
          <a:xfrm>
            <a:off x="6356145" y="3707468"/>
            <a:ext cx="1101292" cy="1016356"/>
          </a:xfrm>
          <a:prstGeom prst="rect">
            <a:avLst/>
          </a:prstGeom>
        </p:spPr>
      </p:pic>
      <p:pic>
        <p:nvPicPr>
          <p:cNvPr id="6" name="Afbeelding 5" descr="logo provincie utrecht">
            <a:extLst>
              <a:ext uri="{FF2B5EF4-FFF2-40B4-BE49-F238E27FC236}">
                <a16:creationId xmlns:a16="http://schemas.microsoft.com/office/drawing/2014/main" id="{4ADD19ED-11F9-359B-F576-32B15F2062B4}"/>
              </a:ext>
            </a:extLst>
          </p:cNvPr>
          <p:cNvPicPr>
            <a:picLocks noChangeAspect="1"/>
          </p:cNvPicPr>
          <p:nvPr/>
        </p:nvPicPr>
        <p:blipFill>
          <a:blip r:embed="rId3"/>
          <a:stretch>
            <a:fillRect/>
          </a:stretch>
        </p:blipFill>
        <p:spPr>
          <a:xfrm>
            <a:off x="7710591" y="3707468"/>
            <a:ext cx="2005758" cy="292633"/>
          </a:xfrm>
          <a:prstGeom prst="rect">
            <a:avLst/>
          </a:prstGeom>
        </p:spPr>
      </p:pic>
      <p:pic>
        <p:nvPicPr>
          <p:cNvPr id="7" name="Afbeelding 6" descr="website asbestdaken op nul, ">
            <a:extLst>
              <a:ext uri="{FF2B5EF4-FFF2-40B4-BE49-F238E27FC236}">
                <a16:creationId xmlns:a16="http://schemas.microsoft.com/office/drawing/2014/main" id="{C4850DB0-F8C6-BA5B-01A5-37105B747AC3}"/>
              </a:ext>
            </a:extLst>
          </p:cNvPr>
          <p:cNvPicPr>
            <a:picLocks noChangeAspect="1"/>
          </p:cNvPicPr>
          <p:nvPr/>
        </p:nvPicPr>
        <p:blipFill>
          <a:blip r:embed="rId4"/>
          <a:stretch>
            <a:fillRect/>
          </a:stretch>
        </p:blipFill>
        <p:spPr>
          <a:xfrm>
            <a:off x="6362701" y="5257621"/>
            <a:ext cx="1188823" cy="1194920"/>
          </a:xfrm>
          <a:prstGeom prst="rect">
            <a:avLst/>
          </a:prstGeom>
        </p:spPr>
      </p:pic>
      <p:pic>
        <p:nvPicPr>
          <p:cNvPr id="8" name="Afbeelding 7" descr="logo omgevingsdienst regio utrecht">
            <a:extLst>
              <a:ext uri="{FF2B5EF4-FFF2-40B4-BE49-F238E27FC236}">
                <a16:creationId xmlns:a16="http://schemas.microsoft.com/office/drawing/2014/main" id="{493FCAEC-6705-A4F3-539E-F9BC0FFA9E30}"/>
              </a:ext>
            </a:extLst>
          </p:cNvPr>
          <p:cNvPicPr>
            <a:picLocks noChangeAspect="1"/>
          </p:cNvPicPr>
          <p:nvPr/>
        </p:nvPicPr>
        <p:blipFill>
          <a:blip r:embed="rId5"/>
          <a:stretch>
            <a:fillRect/>
          </a:stretch>
        </p:blipFill>
        <p:spPr>
          <a:xfrm>
            <a:off x="8337896" y="4215646"/>
            <a:ext cx="1390008" cy="664522"/>
          </a:xfrm>
          <a:prstGeom prst="rect">
            <a:avLst/>
          </a:prstGeom>
        </p:spPr>
      </p:pic>
    </p:spTree>
    <p:extLst>
      <p:ext uri="{BB962C8B-B14F-4D97-AF65-F5344CB8AC3E}">
        <p14:creationId xmlns:p14="http://schemas.microsoft.com/office/powerpoint/2010/main" val="28120815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6CD37683-98E0-CFD6-6299-38B47E51D27F}"/>
              </a:ext>
            </a:extLst>
          </p:cNvPr>
          <p:cNvSpPr>
            <a:spLocks noGrp="1"/>
          </p:cNvSpPr>
          <p:nvPr>
            <p:ph type="title"/>
          </p:nvPr>
        </p:nvSpPr>
        <p:spPr/>
        <p:txBody>
          <a:bodyPr>
            <a:normAutofit fontScale="90000"/>
          </a:bodyPr>
          <a:lstStyle/>
          <a:p>
            <a:r>
              <a:rPr lang="nl-NL" dirty="0"/>
              <a:t>Als ik er niet aankom is er </a:t>
            </a:r>
            <a:r>
              <a:rPr lang="nl-NL" strike="sngStrike" dirty="0"/>
              <a:t>niks</a:t>
            </a:r>
            <a:r>
              <a:rPr lang="nl-NL" dirty="0"/>
              <a:t> wel wat aan de hand</a:t>
            </a:r>
            <a:br>
              <a:rPr lang="nl-NL" dirty="0"/>
            </a:br>
            <a:endParaRPr lang="nl-NL" dirty="0"/>
          </a:p>
        </p:txBody>
      </p:sp>
      <p:sp>
        <p:nvSpPr>
          <p:cNvPr id="5" name="Tijdelijke aanduiding voor voettekst 4">
            <a:extLst>
              <a:ext uri="{FF2B5EF4-FFF2-40B4-BE49-F238E27FC236}">
                <a16:creationId xmlns:a16="http://schemas.microsoft.com/office/drawing/2014/main" id="{9EFE92D2-7F25-DB91-B5BF-6E0C2A36124F}"/>
              </a:ext>
              <a:ext uri="{C183D7F6-B498-43B3-948B-1728B52AA6E4}">
                <adec:decorative xmlns:adec="http://schemas.microsoft.com/office/drawing/2017/decorative" val="1"/>
              </a:ext>
            </a:extLst>
          </p:cNvPr>
          <p:cNvSpPr>
            <a:spLocks noGrp="1"/>
          </p:cNvSpPr>
          <p:nvPr>
            <p:ph type="ftr" sz="quarter" idx="11"/>
          </p:nvPr>
        </p:nvSpPr>
        <p:spPr/>
        <p:txBody>
          <a:bodyPr/>
          <a:lstStyle/>
          <a:p>
            <a:r>
              <a:rPr lang="de-DE" dirty="0"/>
              <a:t>Asbest, </a:t>
            </a:r>
            <a:r>
              <a:rPr lang="de-DE" dirty="0" err="1"/>
              <a:t>schakeldag</a:t>
            </a:r>
            <a:r>
              <a:rPr lang="de-DE" dirty="0"/>
              <a:t> 2024</a:t>
            </a:r>
          </a:p>
        </p:txBody>
      </p:sp>
      <p:sp>
        <p:nvSpPr>
          <p:cNvPr id="7" name="Tijdelijke aanduiding voor tekst 6">
            <a:extLst>
              <a:ext uri="{FF2B5EF4-FFF2-40B4-BE49-F238E27FC236}">
                <a16:creationId xmlns:a16="http://schemas.microsoft.com/office/drawing/2014/main" id="{F03829B7-D893-4F61-D0BA-CE696BD4B822}"/>
              </a:ext>
            </a:extLst>
          </p:cNvPr>
          <p:cNvSpPr>
            <a:spLocks noGrp="1"/>
          </p:cNvSpPr>
          <p:nvPr>
            <p:ph type="body" sz="quarter" idx="12"/>
          </p:nvPr>
        </p:nvSpPr>
        <p:spPr/>
        <p:txBody>
          <a:bodyPr/>
          <a:lstStyle/>
          <a:p>
            <a:r>
              <a:rPr lang="nl-NL" dirty="0"/>
              <a:t>Uitvoering vanaf september</a:t>
            </a:r>
          </a:p>
          <a:p>
            <a:r>
              <a:rPr lang="nl-NL" dirty="0"/>
              <a:t>Basiswebsite</a:t>
            </a:r>
          </a:p>
          <a:p>
            <a:r>
              <a:rPr lang="nl-NL" dirty="0"/>
              <a:t>Vastlegging asbestverdachte daken</a:t>
            </a:r>
          </a:p>
          <a:p>
            <a:r>
              <a:rPr lang="nl-NL" dirty="0"/>
              <a:t>Informatie naar </a:t>
            </a:r>
            <a:r>
              <a:rPr lang="nl-NL" dirty="0" err="1"/>
              <a:t>dakeigenaren</a:t>
            </a:r>
            <a:r>
              <a:rPr lang="nl-NL" dirty="0"/>
              <a:t> per doelgroep</a:t>
            </a:r>
          </a:p>
          <a:p>
            <a:r>
              <a:rPr lang="nl-NL" dirty="0"/>
              <a:t>Pilots in het najaar</a:t>
            </a:r>
          </a:p>
          <a:p>
            <a:r>
              <a:rPr lang="nl-NL" dirty="0"/>
              <a:t>Communicatie pakket/Toolkit voor jullie (</a:t>
            </a:r>
            <a:r>
              <a:rPr lang="nl-NL" dirty="0" err="1"/>
              <a:t>Beïnvloeders</a:t>
            </a:r>
            <a:r>
              <a:rPr lang="nl-NL" dirty="0"/>
              <a:t>)</a:t>
            </a:r>
          </a:p>
          <a:p>
            <a:endParaRPr lang="nl-NL" dirty="0"/>
          </a:p>
          <a:p>
            <a:pPr lvl="1"/>
            <a:endParaRPr lang="nl-NL" dirty="0"/>
          </a:p>
          <a:p>
            <a:endParaRPr lang="nl-NL" dirty="0"/>
          </a:p>
        </p:txBody>
      </p:sp>
      <p:pic>
        <p:nvPicPr>
          <p:cNvPr id="10" name="Tijdelijke aanduiding voor afbeelding 9" descr="vragen of ideeën stuur naar asbestdaken@rws.nl">
            <a:extLst>
              <a:ext uri="{FF2B5EF4-FFF2-40B4-BE49-F238E27FC236}">
                <a16:creationId xmlns:a16="http://schemas.microsoft.com/office/drawing/2014/main" id="{FE1C33B0-C880-F0A3-7D13-DA656E024542}"/>
              </a:ext>
            </a:extLst>
          </p:cNvPr>
          <p:cNvPicPr>
            <a:picLocks noGrp="1" noChangeAspect="1"/>
          </p:cNvPicPr>
          <p:nvPr>
            <p:ph type="pic" sz="quarter" idx="13"/>
          </p:nvPr>
        </p:nvPicPr>
        <p:blipFill>
          <a:blip r:embed="rId2"/>
          <a:srcRect l="19529" r="19529"/>
          <a:stretch>
            <a:fillRect/>
          </a:stretch>
        </p:blipFill>
        <p:spPr>
          <a:xfrm>
            <a:off x="7410450" y="1695450"/>
            <a:ext cx="4659313" cy="4300538"/>
          </a:xfrm>
          <a:prstGeom prst="rect">
            <a:avLst/>
          </a:prstGeom>
        </p:spPr>
      </p:pic>
      <p:sp>
        <p:nvSpPr>
          <p:cNvPr id="11" name="Tekstvak 10">
            <a:extLst>
              <a:ext uri="{FF2B5EF4-FFF2-40B4-BE49-F238E27FC236}">
                <a16:creationId xmlns:a16="http://schemas.microsoft.com/office/drawing/2014/main" id="{618A63A0-5352-2DD9-F17C-8888C06E63DF}"/>
              </a:ext>
            </a:extLst>
          </p:cNvPr>
          <p:cNvSpPr txBox="1"/>
          <p:nvPr/>
        </p:nvSpPr>
        <p:spPr>
          <a:xfrm>
            <a:off x="8553450" y="4419600"/>
            <a:ext cx="3124200" cy="461665"/>
          </a:xfrm>
          <a:prstGeom prst="rect">
            <a:avLst/>
          </a:prstGeom>
          <a:noFill/>
        </p:spPr>
        <p:txBody>
          <a:bodyPr wrap="square" rtlCol="0">
            <a:spAutoFit/>
          </a:bodyPr>
          <a:lstStyle/>
          <a:p>
            <a:r>
              <a:rPr lang="nl-NL" sz="2400" dirty="0">
                <a:solidFill>
                  <a:schemeClr val="accent5">
                    <a:lumMod val="60000"/>
                    <a:lumOff val="40000"/>
                  </a:schemeClr>
                </a:solidFill>
              </a:rPr>
              <a:t>asbestdaken@rws.nl</a:t>
            </a:r>
          </a:p>
        </p:txBody>
      </p:sp>
      <p:pic>
        <p:nvPicPr>
          <p:cNvPr id="14" name="Afbeelding 13">
            <a:extLst>
              <a:ext uri="{FF2B5EF4-FFF2-40B4-BE49-F238E27FC236}">
                <a16:creationId xmlns:a16="http://schemas.microsoft.com/office/drawing/2014/main" id="{F5DE48C7-EEAF-89CC-524C-D0F2B1DE923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841133" y="4465766"/>
            <a:ext cx="543134" cy="369332"/>
          </a:xfrm>
          <a:prstGeom prst="rect">
            <a:avLst/>
          </a:prstGeom>
        </p:spPr>
      </p:pic>
    </p:spTree>
    <p:extLst>
      <p:ext uri="{BB962C8B-B14F-4D97-AF65-F5344CB8AC3E}">
        <p14:creationId xmlns:p14="http://schemas.microsoft.com/office/powerpoint/2010/main" val="20133781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6504734" y="4662158"/>
            <a:ext cx="5353512" cy="1235234"/>
          </a:xfrm>
        </p:spPr>
        <p:txBody>
          <a:bodyPr>
            <a:normAutofit/>
          </a:bodyPr>
          <a:lstStyle/>
          <a:p>
            <a:r>
              <a:rPr lang="nl-NL" sz="1800" dirty="0"/>
              <a:t>Asbestdaken@rws.nl</a:t>
            </a:r>
          </a:p>
        </p:txBody>
      </p:sp>
      <p:sp>
        <p:nvSpPr>
          <p:cNvPr id="4" name="Tijdelijke aanduiding voor tekst 3">
            <a:extLst>
              <a:ext uri="{FF2B5EF4-FFF2-40B4-BE49-F238E27FC236}">
                <a16:creationId xmlns:a16="http://schemas.microsoft.com/office/drawing/2014/main" id="{ACA56F21-D6D6-7E41-BB94-C0B4E84965CB}"/>
              </a:ext>
            </a:extLst>
          </p:cNvPr>
          <p:cNvSpPr>
            <a:spLocks noGrp="1"/>
          </p:cNvSpPr>
          <p:nvPr>
            <p:ph type="body" sz="quarter" idx="11"/>
          </p:nvPr>
        </p:nvSpPr>
        <p:spPr/>
        <p:txBody>
          <a:bodyPr/>
          <a:lstStyle/>
          <a:p>
            <a:r>
              <a:rPr lang="nl-NL" dirty="0" err="1"/>
              <a:t>Schakeldag</a:t>
            </a:r>
            <a:r>
              <a:rPr lang="nl-NL" dirty="0"/>
              <a:t> 2024</a:t>
            </a:r>
          </a:p>
        </p:txBody>
      </p:sp>
    </p:spTree>
    <p:extLst>
      <p:ext uri="{BB962C8B-B14F-4D97-AF65-F5344CB8AC3E}">
        <p14:creationId xmlns:p14="http://schemas.microsoft.com/office/powerpoint/2010/main" val="804691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nl-NL" dirty="0"/>
              <a:t>Terugblik</a:t>
            </a:r>
          </a:p>
        </p:txBody>
      </p:sp>
      <p:sp>
        <p:nvSpPr>
          <p:cNvPr id="5" name="Ondertitel 4"/>
          <p:cNvSpPr>
            <a:spLocks noGrp="1"/>
          </p:cNvSpPr>
          <p:nvPr>
            <p:ph type="subTitle" idx="1"/>
          </p:nvPr>
        </p:nvSpPr>
        <p:spPr>
          <a:xfrm>
            <a:off x="590551" y="2413591"/>
            <a:ext cx="10954904" cy="3682409"/>
          </a:xfrm>
        </p:spPr>
        <p:txBody>
          <a:bodyPr>
            <a:normAutofit/>
          </a:bodyPr>
          <a:lstStyle/>
          <a:p>
            <a:r>
              <a:rPr lang="nl-NL" dirty="0"/>
              <a:t>2014: Aankondiging verbod asbestdaken per 1/2/2024</a:t>
            </a:r>
          </a:p>
          <a:p>
            <a:r>
              <a:rPr lang="nl-NL" dirty="0"/>
              <a:t>2016: Subsidieregeling asbestdaken</a:t>
            </a:r>
          </a:p>
          <a:p>
            <a:r>
              <a:rPr lang="nl-NL" dirty="0"/>
              <a:t>2018: Samenwerkingsaanpak asbestdaken</a:t>
            </a:r>
          </a:p>
          <a:p>
            <a:r>
              <a:rPr lang="nl-NL" dirty="0"/>
              <a:t>2019: Wetsvoorstel verbod afgewezen 1</a:t>
            </a:r>
            <a:r>
              <a:rPr lang="nl-NL" baseline="30000" dirty="0"/>
              <a:t>e</a:t>
            </a:r>
            <a:r>
              <a:rPr lang="nl-NL" dirty="0"/>
              <a:t>  Kamer </a:t>
            </a:r>
          </a:p>
          <a:p>
            <a:r>
              <a:rPr lang="nl-NL" dirty="0"/>
              <a:t>2019: Stopzetting subsidieregeling </a:t>
            </a:r>
          </a:p>
          <a:p>
            <a:r>
              <a:rPr lang="nl-NL" dirty="0"/>
              <a:t>2020: Samenwerkingsaanpak asbestdaken voortgezet</a:t>
            </a:r>
          </a:p>
          <a:p>
            <a:pPr marL="0" indent="0">
              <a:buNone/>
            </a:pPr>
            <a:endParaRPr lang="nl-NL" dirty="0"/>
          </a:p>
        </p:txBody>
      </p:sp>
      <p:sp>
        <p:nvSpPr>
          <p:cNvPr id="6" name="Tijdelijke aanduiding voor voettekst 4">
            <a:extLst>
              <a:ext uri="{FF2B5EF4-FFF2-40B4-BE49-F238E27FC236}">
                <a16:creationId xmlns:a16="http://schemas.microsoft.com/office/drawing/2014/main" id="{13EF3B4B-CA9D-8252-DFEA-2B265A34411B}"/>
              </a:ext>
              <a:ext uri="{C183D7F6-B498-43B3-948B-1728B52AA6E4}">
                <adec:decorative xmlns:adec="http://schemas.microsoft.com/office/drawing/2017/decorative" val="1"/>
              </a:ext>
            </a:extLst>
          </p:cNvPr>
          <p:cNvSpPr txBox="1">
            <a:spLocks/>
          </p:cNvSpPr>
          <p:nvPr/>
        </p:nvSpPr>
        <p:spPr>
          <a:xfrm>
            <a:off x="609600" y="6513085"/>
            <a:ext cx="3860800" cy="365125"/>
          </a:xfrm>
          <a:prstGeom prst="rect">
            <a:avLst/>
          </a:prstGeom>
        </p:spPr>
        <p:txBody>
          <a:bodyPr/>
          <a:ls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sz="1000">
                <a:solidFill>
                  <a:srgbClr val="00B050"/>
                </a:solidFill>
              </a:rPr>
              <a:t>Asbest, schakeldag 2024</a:t>
            </a:r>
            <a:endParaRPr lang="de-DE" sz="1000" dirty="0">
              <a:solidFill>
                <a:srgbClr val="00B050"/>
              </a:solidFill>
            </a:endParaRPr>
          </a:p>
        </p:txBody>
      </p:sp>
    </p:spTree>
    <p:extLst>
      <p:ext uri="{BB962C8B-B14F-4D97-AF65-F5344CB8AC3E}">
        <p14:creationId xmlns:p14="http://schemas.microsoft.com/office/powerpoint/2010/main" val="2778207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C183D7F6-B498-43B3-948B-1728B52AA6E4}">
                <adec:decorative xmlns:adec="http://schemas.microsoft.com/office/drawing/2017/decorative" val="1"/>
              </a:ext>
            </a:extLst>
          </p:cNvPr>
          <p:cNvSpPr>
            <a:spLocks noGrp="1"/>
          </p:cNvSpPr>
          <p:nvPr>
            <p:ph type="sldNum" sz="quarter" idx="14"/>
          </p:nvPr>
        </p:nvSpPr>
        <p:spPr/>
        <p:txBody>
          <a:bodyPr/>
          <a:lstStyle/>
          <a:p>
            <a:fld id="{6C93B359-CF0D-4389-949E-16A33FCBB3EC}" type="slidenum">
              <a:rPr lang="nl-NL" smtClean="0"/>
              <a:t>4</a:t>
            </a:fld>
            <a:endParaRPr lang="nl-NL" dirty="0"/>
          </a:p>
        </p:txBody>
      </p:sp>
      <p:sp>
        <p:nvSpPr>
          <p:cNvPr id="5" name="Titel 4"/>
          <p:cNvSpPr>
            <a:spLocks noGrp="1"/>
          </p:cNvSpPr>
          <p:nvPr>
            <p:ph type="title"/>
          </p:nvPr>
        </p:nvSpPr>
        <p:spPr/>
        <p:txBody>
          <a:bodyPr>
            <a:normAutofit fontScale="90000"/>
          </a:bodyPr>
          <a:lstStyle/>
          <a:p>
            <a:r>
              <a:rPr lang="nl-NL" dirty="0"/>
              <a:t> Trend verwijderde asbestdaken miljoen m2</a:t>
            </a:r>
            <a:br>
              <a:rPr lang="nl-NL" dirty="0"/>
            </a:br>
            <a:endParaRPr lang="nl-NL" dirty="0"/>
          </a:p>
        </p:txBody>
      </p:sp>
      <p:graphicFrame>
        <p:nvGraphicFramePr>
          <p:cNvPr id="12" name="Tijdelijke aanduiding voor inhoud 11" descr="Trent grafiek waarop kolommen met aantal vierkante meter asbestdak per jaar. in miljoenen ."/>
          <p:cNvGraphicFramePr>
            <a:graphicFrameLocks noGrp="1"/>
          </p:cNvGraphicFramePr>
          <p:nvPr>
            <p:ph sz="quarter" idx="13"/>
            <p:extLst>
              <p:ext uri="{D42A27DB-BD31-4B8C-83A1-F6EECF244321}">
                <p14:modId xmlns:p14="http://schemas.microsoft.com/office/powerpoint/2010/main" val="123895231"/>
              </p:ext>
            </p:extLst>
          </p:nvPr>
        </p:nvGraphicFramePr>
        <p:xfrm>
          <a:off x="618067" y="1832514"/>
          <a:ext cx="10754720" cy="4785456"/>
        </p:xfrm>
        <a:graphic>
          <a:graphicData uri="http://schemas.openxmlformats.org/drawingml/2006/chart">
            <c:chart xmlns:c="http://schemas.openxmlformats.org/drawingml/2006/chart" xmlns:r="http://schemas.openxmlformats.org/officeDocument/2006/relationships" r:id="rId3"/>
          </a:graphicData>
        </a:graphic>
      </p:graphicFrame>
      <p:sp>
        <p:nvSpPr>
          <p:cNvPr id="8" name="Tijdelijke aanduiding voor voettekst 4">
            <a:extLst>
              <a:ext uri="{FF2B5EF4-FFF2-40B4-BE49-F238E27FC236}">
                <a16:creationId xmlns:a16="http://schemas.microsoft.com/office/drawing/2014/main" id="{85F39751-0D11-171D-99F0-080A2BBEF771}"/>
              </a:ext>
              <a:ext uri="{C183D7F6-B498-43B3-948B-1728B52AA6E4}">
                <adec:decorative xmlns:adec="http://schemas.microsoft.com/office/drawing/2017/decorative" val="1"/>
              </a:ext>
            </a:extLst>
          </p:cNvPr>
          <p:cNvSpPr txBox="1">
            <a:spLocks/>
          </p:cNvSpPr>
          <p:nvPr/>
        </p:nvSpPr>
        <p:spPr>
          <a:xfrm>
            <a:off x="609600" y="6513085"/>
            <a:ext cx="3860800" cy="365125"/>
          </a:xfrm>
          <a:prstGeom prst="rect">
            <a:avLst/>
          </a:prstGeom>
        </p:spPr>
        <p:txBody>
          <a:bodyPr/>
          <a:ls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sz="1000">
                <a:solidFill>
                  <a:srgbClr val="00B050"/>
                </a:solidFill>
              </a:rPr>
              <a:t>Asbest, schakeldag 2024</a:t>
            </a:r>
            <a:endParaRPr lang="de-DE" sz="1000" dirty="0">
              <a:solidFill>
                <a:srgbClr val="00B050"/>
              </a:solidFill>
            </a:endParaRPr>
          </a:p>
        </p:txBody>
      </p:sp>
    </p:spTree>
    <p:extLst>
      <p:ext uri="{BB962C8B-B14F-4D97-AF65-F5344CB8AC3E}">
        <p14:creationId xmlns:p14="http://schemas.microsoft.com/office/powerpoint/2010/main" val="1102159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50B149F-60D2-1868-9EC2-69F80F92FDD2}"/>
              </a:ext>
            </a:extLst>
          </p:cNvPr>
          <p:cNvSpPr>
            <a:spLocks noGrp="1"/>
          </p:cNvSpPr>
          <p:nvPr>
            <p:ph type="title"/>
          </p:nvPr>
        </p:nvSpPr>
        <p:spPr/>
        <p:txBody>
          <a:bodyPr/>
          <a:lstStyle/>
          <a:p>
            <a:r>
              <a:rPr lang="nl-NL" dirty="0"/>
              <a:t>Communicatiestrategie</a:t>
            </a:r>
          </a:p>
        </p:txBody>
      </p:sp>
      <p:sp>
        <p:nvSpPr>
          <p:cNvPr id="10" name="Tijdelijke aanduiding voor tekst 9">
            <a:extLst>
              <a:ext uri="{FF2B5EF4-FFF2-40B4-BE49-F238E27FC236}">
                <a16:creationId xmlns:a16="http://schemas.microsoft.com/office/drawing/2014/main" id="{93069FA3-441E-A6D8-051A-8C2CA2F39F4F}"/>
              </a:ext>
            </a:extLst>
          </p:cNvPr>
          <p:cNvSpPr>
            <a:spLocks noGrp="1"/>
          </p:cNvSpPr>
          <p:nvPr>
            <p:ph type="body" sz="quarter" idx="12"/>
          </p:nvPr>
        </p:nvSpPr>
        <p:spPr/>
        <p:txBody>
          <a:bodyPr>
            <a:normAutofit/>
          </a:bodyPr>
          <a:lstStyle/>
          <a:p>
            <a:r>
              <a:rPr lang="nl-NL" sz="1800" dirty="0"/>
              <a:t>2022 </a:t>
            </a:r>
            <a:r>
              <a:rPr lang="nl-NL" sz="1800" dirty="0" err="1"/>
              <a:t>IenW</a:t>
            </a:r>
            <a:r>
              <a:rPr lang="nl-NL" sz="1800" dirty="0"/>
              <a:t> Beleid Bewustwording en Communicatie landelijk maken</a:t>
            </a:r>
          </a:p>
          <a:p>
            <a:r>
              <a:rPr lang="nl-NL" sz="1800" dirty="0"/>
              <a:t>2024 April oplevering Communicatiestrategie</a:t>
            </a:r>
          </a:p>
          <a:p>
            <a:r>
              <a:rPr lang="nl-NL" sz="1800" dirty="0"/>
              <a:t>2024 Start uitvoering (</a:t>
            </a:r>
            <a:r>
              <a:rPr lang="nl-NL" sz="1800" dirty="0" err="1"/>
              <a:t>meerjaren</a:t>
            </a:r>
            <a:r>
              <a:rPr lang="nl-NL" sz="1800" dirty="0"/>
              <a:t>)</a:t>
            </a:r>
          </a:p>
        </p:txBody>
      </p:sp>
      <p:pic>
        <p:nvPicPr>
          <p:cNvPr id="9" name="Tijdelijke aanduiding voor inhoud 8" descr="titelpagina communicatiestrategie asbestdaken. Opgezet door bureau's Keijzer en Duwtje.">
            <a:extLst>
              <a:ext uri="{FF2B5EF4-FFF2-40B4-BE49-F238E27FC236}">
                <a16:creationId xmlns:a16="http://schemas.microsoft.com/office/drawing/2014/main" id="{F3C56E1B-5D4E-38E9-6BEE-F3CFAABA7056}"/>
              </a:ext>
            </a:extLst>
          </p:cNvPr>
          <p:cNvPicPr>
            <a:picLocks noGrp="1" noChangeAspect="1"/>
          </p:cNvPicPr>
          <p:nvPr>
            <p:ph type="pic" sz="quarter" idx="13"/>
          </p:nvPr>
        </p:nvPicPr>
        <p:blipFill>
          <a:blip r:embed="rId3"/>
          <a:srcRect l="19529" r="19529"/>
          <a:stretch/>
        </p:blipFill>
        <p:spPr>
          <a:prstGeom prst="rect">
            <a:avLst/>
          </a:prstGeom>
        </p:spPr>
      </p:pic>
      <p:sp>
        <p:nvSpPr>
          <p:cNvPr id="11" name="Tijdelijke aanduiding voor voettekst 4">
            <a:extLst>
              <a:ext uri="{FF2B5EF4-FFF2-40B4-BE49-F238E27FC236}">
                <a16:creationId xmlns:a16="http://schemas.microsoft.com/office/drawing/2014/main" id="{470BB6C3-91FB-ECBA-19AD-55D065E1E99E}"/>
              </a:ext>
              <a:ext uri="{C183D7F6-B498-43B3-948B-1728B52AA6E4}">
                <adec:decorative xmlns:adec="http://schemas.microsoft.com/office/drawing/2017/decorative" val="1"/>
              </a:ext>
            </a:extLst>
          </p:cNvPr>
          <p:cNvSpPr>
            <a:spLocks noGrp="1"/>
          </p:cNvSpPr>
          <p:nvPr>
            <p:ph type="ftr" sz="quarter" idx="11"/>
          </p:nvPr>
        </p:nvSpPr>
        <p:spPr>
          <a:xfrm>
            <a:off x="609600" y="6513085"/>
            <a:ext cx="3860800" cy="365125"/>
          </a:xfrm>
        </p:spPr>
        <p:txBody>
          <a:bodyPr/>
          <a:lstStyle/>
          <a:p>
            <a:r>
              <a:rPr lang="de-DE" dirty="0"/>
              <a:t>Asbest, </a:t>
            </a:r>
            <a:r>
              <a:rPr lang="de-DE" dirty="0" err="1"/>
              <a:t>schakeldag</a:t>
            </a:r>
            <a:r>
              <a:rPr lang="de-DE" dirty="0"/>
              <a:t> 2024</a:t>
            </a:r>
          </a:p>
        </p:txBody>
      </p:sp>
    </p:spTree>
    <p:extLst>
      <p:ext uri="{BB962C8B-B14F-4D97-AF65-F5344CB8AC3E}">
        <p14:creationId xmlns:p14="http://schemas.microsoft.com/office/powerpoint/2010/main" val="1116599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5680A5-C800-65BA-7BB5-0DA8A29C7EC7}"/>
              </a:ext>
            </a:extLst>
          </p:cNvPr>
          <p:cNvSpPr>
            <a:spLocks noGrp="1"/>
          </p:cNvSpPr>
          <p:nvPr>
            <p:ph type="title"/>
          </p:nvPr>
        </p:nvSpPr>
        <p:spPr>
          <a:xfrm>
            <a:off x="579069" y="1219087"/>
            <a:ext cx="11135207" cy="563730"/>
          </a:xfrm>
        </p:spPr>
        <p:txBody>
          <a:bodyPr>
            <a:normAutofit/>
          </a:bodyPr>
          <a:lstStyle/>
          <a:p>
            <a:r>
              <a:rPr lang="nl-NL" sz="2200" dirty="0"/>
              <a:t>Bewustwording, probleem herkennen zet aan tot handelen</a:t>
            </a:r>
          </a:p>
        </p:txBody>
      </p:sp>
      <p:sp>
        <p:nvSpPr>
          <p:cNvPr id="3" name="Tijdelijke aanduiding voor inhoud 2">
            <a:extLst>
              <a:ext uri="{FF2B5EF4-FFF2-40B4-BE49-F238E27FC236}">
                <a16:creationId xmlns:a16="http://schemas.microsoft.com/office/drawing/2014/main" id="{80480AB4-9C3A-A005-4360-793B1D1841E3}"/>
              </a:ext>
            </a:extLst>
          </p:cNvPr>
          <p:cNvSpPr>
            <a:spLocks noGrp="1"/>
          </p:cNvSpPr>
          <p:nvPr>
            <p:ph idx="1"/>
          </p:nvPr>
        </p:nvSpPr>
        <p:spPr>
          <a:xfrm>
            <a:off x="618067" y="1733121"/>
            <a:ext cx="11057212" cy="4016515"/>
          </a:xfrm>
        </p:spPr>
        <p:txBody>
          <a:bodyPr/>
          <a:lstStyle/>
          <a:p>
            <a:endParaRPr lang="nl-NL" dirty="0"/>
          </a:p>
          <a:p>
            <a:pPr marL="285750" indent="-285750">
              <a:buFont typeface="Arial" panose="020B0604020202020204" pitchFamily="34" charset="0"/>
              <a:buChar char="•"/>
            </a:pPr>
            <a:r>
              <a:rPr lang="nl-NL" dirty="0"/>
              <a:t>Het “Utrechtse” Informatieteam asbestdaken;</a:t>
            </a:r>
          </a:p>
          <a:p>
            <a:pPr marL="742950" lvl="1" indent="-285750">
              <a:buFont typeface="Arial" panose="020B0604020202020204" pitchFamily="34" charset="0"/>
              <a:buChar char="•"/>
            </a:pPr>
            <a:r>
              <a:rPr lang="nl-NL" dirty="0"/>
              <a:t>Informatievoorziening en bijdragen aan bewustwording;</a:t>
            </a:r>
          </a:p>
          <a:p>
            <a:pPr marL="742950" lvl="1" indent="-285750">
              <a:buFont typeface="Arial" panose="020B0604020202020204" pitchFamily="34" charset="0"/>
              <a:buChar char="•"/>
            </a:pPr>
            <a:r>
              <a:rPr lang="nl-NL" dirty="0"/>
              <a:t>Regionale informatie en samenwerkingspartner;</a:t>
            </a:r>
          </a:p>
          <a:p>
            <a:pPr marL="742950" lvl="1" indent="-285750">
              <a:buFont typeface="Arial" panose="020B0604020202020204" pitchFamily="34" charset="0"/>
              <a:buChar char="•"/>
            </a:pPr>
            <a:r>
              <a:rPr lang="nl-NL" dirty="0"/>
              <a:t>Maatwerk voor en door gemeente(n).</a:t>
            </a:r>
          </a:p>
          <a:p>
            <a:pPr marL="285750" indent="-285750">
              <a:buFont typeface="Arial" panose="020B0604020202020204" pitchFamily="34" charset="0"/>
              <a:buChar char="•"/>
            </a:pPr>
            <a:r>
              <a:rPr lang="nl-NL" dirty="0"/>
              <a:t>Wat is nu precies het “probleem” rondom de asbestdaken?</a:t>
            </a:r>
          </a:p>
        </p:txBody>
      </p:sp>
      <p:pic>
        <p:nvPicPr>
          <p:cNvPr id="7" name="Afbeelding 6">
            <a:extLst>
              <a:ext uri="{FF2B5EF4-FFF2-40B4-BE49-F238E27FC236}">
                <a16:creationId xmlns:a16="http://schemas.microsoft.com/office/drawing/2014/main" id="{89C24589-8F76-FB1C-956D-056005714DA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343838" y="837829"/>
            <a:ext cx="1392502" cy="663123"/>
          </a:xfrm>
          <a:prstGeom prst="rect">
            <a:avLst/>
          </a:prstGeom>
        </p:spPr>
      </p:pic>
      <p:pic>
        <p:nvPicPr>
          <p:cNvPr id="8" name="Afbeelding 7">
            <a:extLst>
              <a:ext uri="{FF2B5EF4-FFF2-40B4-BE49-F238E27FC236}">
                <a16:creationId xmlns:a16="http://schemas.microsoft.com/office/drawing/2014/main" id="{427568AB-4B58-020E-90DD-5F6394573B8E}"/>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3556" y="5120583"/>
            <a:ext cx="1192783" cy="1192783"/>
          </a:xfrm>
          <a:prstGeom prst="rect">
            <a:avLst/>
          </a:prstGeom>
        </p:spPr>
      </p:pic>
      <p:sp>
        <p:nvSpPr>
          <p:cNvPr id="5" name="Tijdelijke aanduiding voor voettekst 4">
            <a:extLst>
              <a:ext uri="{FF2B5EF4-FFF2-40B4-BE49-F238E27FC236}">
                <a16:creationId xmlns:a16="http://schemas.microsoft.com/office/drawing/2014/main" id="{EB3F0696-2D1C-0A57-5401-5849E609946D}"/>
              </a:ext>
              <a:ext uri="{C183D7F6-B498-43B3-948B-1728B52AA6E4}">
                <adec:decorative xmlns:adec="http://schemas.microsoft.com/office/drawing/2017/decorative" val="1"/>
              </a:ext>
            </a:extLst>
          </p:cNvPr>
          <p:cNvSpPr>
            <a:spLocks noGrp="1"/>
          </p:cNvSpPr>
          <p:nvPr>
            <p:ph type="ftr" sz="quarter" idx="11"/>
          </p:nvPr>
        </p:nvSpPr>
        <p:spPr/>
        <p:txBody>
          <a:bodyPr/>
          <a:lstStyle/>
          <a:p>
            <a:r>
              <a:rPr lang="de-DE" dirty="0">
                <a:solidFill>
                  <a:srgbClr val="00B050"/>
                </a:solidFill>
              </a:rPr>
              <a:t>Asbest </a:t>
            </a:r>
            <a:r>
              <a:rPr lang="de-DE" dirty="0" err="1">
                <a:solidFill>
                  <a:srgbClr val="00B050"/>
                </a:solidFill>
              </a:rPr>
              <a:t>Schakeldag</a:t>
            </a:r>
            <a:r>
              <a:rPr lang="de-DE" dirty="0">
                <a:solidFill>
                  <a:srgbClr val="00B050"/>
                </a:solidFill>
              </a:rPr>
              <a:t> 2024</a:t>
            </a:r>
          </a:p>
        </p:txBody>
      </p:sp>
      <p:pic>
        <p:nvPicPr>
          <p:cNvPr id="1026" name="Picture 2">
            <a:extLst>
              <a:ext uri="{FF2B5EF4-FFF2-40B4-BE49-F238E27FC236}">
                <a16:creationId xmlns:a16="http://schemas.microsoft.com/office/drawing/2014/main" id="{381EFB73-8128-6854-7500-6C2C0BE52896}"/>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27542" y="412918"/>
            <a:ext cx="2008798" cy="295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1933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t>Als ik er niet aankom is er niks aan de hand</a:t>
            </a:r>
          </a:p>
        </p:txBody>
      </p:sp>
      <p:sp>
        <p:nvSpPr>
          <p:cNvPr id="6" name="Tijdelijke aanduiding voor voettekst 4">
            <a:extLst>
              <a:ext uri="{FF2B5EF4-FFF2-40B4-BE49-F238E27FC236}">
                <a16:creationId xmlns:a16="http://schemas.microsoft.com/office/drawing/2014/main" id="{E5F2AA0E-8EF8-DBC9-E929-1302EACF4815}"/>
              </a:ext>
            </a:extLst>
          </p:cNvPr>
          <p:cNvSpPr txBox="1">
            <a:spLocks/>
          </p:cNvSpPr>
          <p:nvPr/>
        </p:nvSpPr>
        <p:spPr>
          <a:xfrm>
            <a:off x="609600" y="6513085"/>
            <a:ext cx="3860800" cy="365125"/>
          </a:xfrm>
          <a:prstGeom prst="rect">
            <a:avLst/>
          </a:prstGeom>
        </p:spPr>
        <p:txBody>
          <a:bodyPr/>
          <a:ls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sz="1000" dirty="0">
                <a:solidFill>
                  <a:srgbClr val="00B050"/>
                </a:solidFill>
              </a:rPr>
              <a:t>Asbest, </a:t>
            </a:r>
            <a:r>
              <a:rPr lang="de-DE" sz="1000" dirty="0" err="1">
                <a:solidFill>
                  <a:srgbClr val="00B050"/>
                </a:solidFill>
              </a:rPr>
              <a:t>schakeldag</a:t>
            </a:r>
            <a:r>
              <a:rPr lang="de-DE" sz="1000" dirty="0">
                <a:solidFill>
                  <a:srgbClr val="00B050"/>
                </a:solidFill>
              </a:rPr>
              <a:t> 2024</a:t>
            </a:r>
          </a:p>
        </p:txBody>
      </p:sp>
    </p:spTree>
    <p:extLst>
      <p:ext uri="{BB962C8B-B14F-4D97-AF65-F5344CB8AC3E}">
        <p14:creationId xmlns:p14="http://schemas.microsoft.com/office/powerpoint/2010/main" val="2125697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5FEED314-2A38-D954-35E3-BD60BA60BFFF}"/>
              </a:ext>
            </a:extLst>
          </p:cNvPr>
          <p:cNvSpPr txBox="1">
            <a:spLocks noGrp="1"/>
          </p:cNvSpPr>
          <p:nvPr>
            <p:ph type="title" idx="4294967295"/>
          </p:nvPr>
        </p:nvSpPr>
        <p:spPr>
          <a:xfrm>
            <a:off x="842009" y="1152207"/>
            <a:ext cx="10954905" cy="123523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457200" rtl="0" eaLnBrk="1" latinLnBrk="0" hangingPunct="1">
              <a:spcBef>
                <a:spcPct val="0"/>
              </a:spcBef>
              <a:buNone/>
              <a:defRPr sz="2800" b="1" i="0" kern="1200" baseline="0">
                <a:solidFill>
                  <a:srgbClr val="275937"/>
                </a:solidFill>
                <a:latin typeface="Verdana"/>
                <a:ea typeface="+mj-ea"/>
                <a:cs typeface="Verdana"/>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nl-NL" sz="2800" b="1" i="0" u="none" strike="noStrike" kern="1200" cap="none" spc="0" normalizeH="0" baseline="0" noProof="0" dirty="0">
                <a:ln>
                  <a:noFill/>
                </a:ln>
                <a:solidFill>
                  <a:srgbClr val="275937"/>
                </a:solidFill>
                <a:effectLst/>
                <a:uLnTx/>
                <a:uFillTx/>
                <a:latin typeface="Verdana"/>
                <a:ea typeface="+mj-ea"/>
                <a:cs typeface="Verdana"/>
              </a:rPr>
              <a:t>Als ik er niet aankom is er </a:t>
            </a:r>
            <a:r>
              <a:rPr kumimoji="0" lang="nl-NL" sz="2800" b="1" i="0" u="none" strike="sngStrike" kern="1200" cap="none" spc="0" normalizeH="0" baseline="0" noProof="0" dirty="0">
                <a:ln>
                  <a:noFill/>
                </a:ln>
                <a:solidFill>
                  <a:srgbClr val="275937"/>
                </a:solidFill>
                <a:effectLst/>
                <a:uLnTx/>
                <a:uFillTx/>
                <a:latin typeface="Verdana"/>
                <a:ea typeface="+mj-ea"/>
                <a:cs typeface="Verdana"/>
              </a:rPr>
              <a:t>niks</a:t>
            </a:r>
            <a:r>
              <a:rPr kumimoji="0" lang="nl-NL" sz="2800" b="1" i="0" u="none" strike="noStrike" kern="1200" cap="none" spc="0" normalizeH="0" baseline="0" noProof="0" dirty="0">
                <a:ln>
                  <a:noFill/>
                </a:ln>
                <a:solidFill>
                  <a:srgbClr val="275937"/>
                </a:solidFill>
                <a:effectLst/>
                <a:uLnTx/>
                <a:uFillTx/>
                <a:latin typeface="Verdana"/>
                <a:ea typeface="+mj-ea"/>
                <a:cs typeface="Verdana"/>
              </a:rPr>
              <a:t> wel wat aan de hand</a:t>
            </a:r>
          </a:p>
        </p:txBody>
      </p:sp>
      <p:sp>
        <p:nvSpPr>
          <p:cNvPr id="3" name="Ondertitel 2"/>
          <p:cNvSpPr>
            <a:spLocks noGrp="1"/>
          </p:cNvSpPr>
          <p:nvPr>
            <p:ph type="subTitle" idx="1"/>
          </p:nvPr>
        </p:nvSpPr>
        <p:spPr>
          <a:xfrm>
            <a:off x="590551" y="2413591"/>
            <a:ext cx="10954904" cy="3501434"/>
          </a:xfrm>
        </p:spPr>
        <p:txBody>
          <a:bodyPr>
            <a:normAutofit fontScale="92500" lnSpcReduction="10000"/>
          </a:bodyPr>
          <a:lstStyle/>
          <a:p>
            <a:r>
              <a:rPr lang="nl-NL" sz="24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Heb jij nog een </a:t>
            </a:r>
            <a:r>
              <a:rPr lang="nl-NL" sz="2400" dirty="0" err="1">
                <a:solidFill>
                  <a:srgbClr val="000000"/>
                </a:solidFill>
                <a:effectLst/>
                <a:latin typeface="Verdana" panose="020B0604030504040204" pitchFamily="34" charset="0"/>
                <a:ea typeface="Verdana" panose="020B0604030504040204" pitchFamily="34" charset="0"/>
                <a:cs typeface="Verdana" panose="020B0604030504040204" pitchFamily="34" charset="0"/>
              </a:rPr>
              <a:t>asbestdak</a:t>
            </a:r>
            <a:r>
              <a:rPr lang="nl-NL" sz="24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a:t>
            </a:r>
            <a:r>
              <a:rPr lang="nl-NL" sz="2400" dirty="0">
                <a:effectLst/>
                <a:latin typeface="Calibri" panose="020F0502020204030204" pitchFamily="34" charset="0"/>
                <a:ea typeface="Calibri" panose="020F0502020204030204" pitchFamily="34" charset="0"/>
                <a:cs typeface="Arial" panose="020B0604020202020204" pitchFamily="34" charset="0"/>
              </a:rPr>
              <a:t>  </a:t>
            </a:r>
            <a:r>
              <a:rPr lang="nl-NL" sz="24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Ga dan zo snel mogelijk aan de slag! Want jouw </a:t>
            </a:r>
            <a:r>
              <a:rPr lang="nl-NL" sz="2400" dirty="0" err="1">
                <a:solidFill>
                  <a:srgbClr val="000000"/>
                </a:solidFill>
                <a:effectLst/>
                <a:latin typeface="Verdana" panose="020B0604030504040204" pitchFamily="34" charset="0"/>
                <a:ea typeface="Verdana" panose="020B0604030504040204" pitchFamily="34" charset="0"/>
                <a:cs typeface="Verdana" panose="020B0604030504040204" pitchFamily="34" charset="0"/>
              </a:rPr>
              <a:t>asbestdak</a:t>
            </a:r>
            <a:r>
              <a:rPr lang="nl-NL" sz="24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ligt er al meer dan 30 jaar en is daardoor versleten. Onder invloed van weer en wind, verspreiden steeds meer schadelijke asbestvezels zich in jouw omgeving. </a:t>
            </a:r>
          </a:p>
          <a:p>
            <a:r>
              <a:rPr lang="nl-NL" sz="24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Ook kun je een </a:t>
            </a:r>
            <a:r>
              <a:rPr lang="nl-NL" sz="2400" dirty="0" err="1">
                <a:solidFill>
                  <a:srgbClr val="000000"/>
                </a:solidFill>
                <a:effectLst/>
                <a:latin typeface="Verdana" panose="020B0604030504040204" pitchFamily="34" charset="0"/>
                <a:ea typeface="Verdana" panose="020B0604030504040204" pitchFamily="34" charset="0"/>
                <a:cs typeface="Verdana" panose="020B0604030504040204" pitchFamily="34" charset="0"/>
              </a:rPr>
              <a:t>asbestdak</a:t>
            </a:r>
            <a:r>
              <a:rPr lang="nl-NL" sz="24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vaak niet meer goed verzekeren.</a:t>
            </a:r>
          </a:p>
          <a:p>
            <a:r>
              <a:rPr lang="nl-NL" sz="24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Daarom is het tijd om je </a:t>
            </a:r>
            <a:r>
              <a:rPr lang="nl-NL" sz="2400" dirty="0" err="1">
                <a:solidFill>
                  <a:srgbClr val="000000"/>
                </a:solidFill>
                <a:effectLst/>
                <a:latin typeface="Verdana" panose="020B0604030504040204" pitchFamily="34" charset="0"/>
                <a:ea typeface="Verdana" panose="020B0604030504040204" pitchFamily="34" charset="0"/>
                <a:cs typeface="Verdana" panose="020B0604030504040204" pitchFamily="34" charset="0"/>
              </a:rPr>
              <a:t>asbestdak</a:t>
            </a:r>
            <a:r>
              <a:rPr lang="nl-NL" sz="24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zo snel mogelijk te vervangen. </a:t>
            </a:r>
            <a:r>
              <a:rPr lang="nl-NL" sz="24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Zo is jouw dak weer klaar voor de toekomst, verklein je het risico op blootstelling aan asbest en zorg je voor een veilige en gezonde plek om te wonen of te werken. </a:t>
            </a:r>
          </a:p>
          <a:p>
            <a:r>
              <a:rPr lang="nl-NL" sz="2400" dirty="0">
                <a:solidFill>
                  <a:schemeClr val="accent2"/>
                </a:solidFill>
                <a:effectLst/>
                <a:latin typeface="Verdana" panose="020B0604030504040204" pitchFamily="34" charset="0"/>
                <a:ea typeface="Verdana" panose="020B0604030504040204" pitchFamily="34" charset="0"/>
                <a:cs typeface="Verdana" panose="020B0604030504040204" pitchFamily="34" charset="0"/>
              </a:rPr>
              <a:t>Check hier wat jouw eerste stap is en ga aan de slag!</a:t>
            </a:r>
            <a:endParaRPr lang="nl-NL" sz="2400" dirty="0">
              <a:solidFill>
                <a:schemeClr val="accent2"/>
              </a:solidFill>
              <a:effectLst/>
              <a:latin typeface="Calibri" panose="020F0502020204030204" pitchFamily="34" charset="0"/>
              <a:ea typeface="Calibri" panose="020F0502020204030204" pitchFamily="34" charset="0"/>
              <a:cs typeface="Arial" panose="020B0604020202020204" pitchFamily="34" charset="0"/>
            </a:endParaRPr>
          </a:p>
          <a:p>
            <a:endParaRPr lang="nl-NL" dirty="0"/>
          </a:p>
        </p:txBody>
      </p:sp>
      <p:sp>
        <p:nvSpPr>
          <p:cNvPr id="6" name="Tijdelijke aanduiding voor voettekst 4">
            <a:extLst>
              <a:ext uri="{FF2B5EF4-FFF2-40B4-BE49-F238E27FC236}">
                <a16:creationId xmlns:a16="http://schemas.microsoft.com/office/drawing/2014/main" id="{E5F2AA0E-8EF8-DBC9-E929-1302EACF4815}"/>
              </a:ext>
              <a:ext uri="{C183D7F6-B498-43B3-948B-1728B52AA6E4}">
                <adec:decorative xmlns:adec="http://schemas.microsoft.com/office/drawing/2017/decorative" val="1"/>
              </a:ext>
            </a:extLst>
          </p:cNvPr>
          <p:cNvSpPr txBox="1">
            <a:spLocks/>
          </p:cNvSpPr>
          <p:nvPr/>
        </p:nvSpPr>
        <p:spPr>
          <a:xfrm>
            <a:off x="609600" y="6513085"/>
            <a:ext cx="3860800" cy="365125"/>
          </a:xfrm>
          <a:prstGeom prst="rect">
            <a:avLst/>
          </a:prstGeom>
        </p:spPr>
        <p:txBody>
          <a:bodyPr/>
          <a:ls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sz="1000" dirty="0">
                <a:solidFill>
                  <a:srgbClr val="00B050"/>
                </a:solidFill>
              </a:rPr>
              <a:t>Asbest, </a:t>
            </a:r>
            <a:r>
              <a:rPr lang="de-DE" sz="1000" dirty="0" err="1">
                <a:solidFill>
                  <a:srgbClr val="00B050"/>
                </a:solidFill>
              </a:rPr>
              <a:t>schakeldag</a:t>
            </a:r>
            <a:r>
              <a:rPr lang="de-DE" sz="1000" dirty="0">
                <a:solidFill>
                  <a:srgbClr val="00B050"/>
                </a:solidFill>
              </a:rPr>
              <a:t> 2024</a:t>
            </a:r>
          </a:p>
        </p:txBody>
      </p:sp>
    </p:spTree>
    <p:extLst>
      <p:ext uri="{BB962C8B-B14F-4D97-AF65-F5344CB8AC3E}">
        <p14:creationId xmlns:p14="http://schemas.microsoft.com/office/powerpoint/2010/main" val="964371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nl-NL" dirty="0"/>
              <a:t>Doelstelling strategie</a:t>
            </a:r>
          </a:p>
        </p:txBody>
      </p:sp>
      <p:sp>
        <p:nvSpPr>
          <p:cNvPr id="8" name="Tijdelijke aanduiding voor tekst 7"/>
          <p:cNvSpPr>
            <a:spLocks noGrp="1"/>
          </p:cNvSpPr>
          <p:nvPr>
            <p:ph type="body" sz="quarter" idx="13"/>
          </p:nvPr>
        </p:nvSpPr>
        <p:spPr/>
        <p:txBody>
          <a:bodyPr>
            <a:normAutofit/>
          </a:bodyPr>
          <a:lstStyle/>
          <a:p>
            <a:r>
              <a:rPr lang="nl-NL" sz="1800" dirty="0"/>
              <a:t>Gedragsverandering aansturen:</a:t>
            </a:r>
          </a:p>
          <a:p>
            <a:pPr marL="285750" indent="-285750">
              <a:buFont typeface="Arial" panose="020B0604020202020204" pitchFamily="34" charset="0"/>
              <a:buChar char="•"/>
            </a:pPr>
            <a:r>
              <a:rPr lang="nl-NL" sz="1800" dirty="0"/>
              <a:t>Communicatie: Weet wat er aan de hand is, iedere </a:t>
            </a:r>
            <a:r>
              <a:rPr lang="nl-NL" sz="1800" dirty="0" err="1"/>
              <a:t>dakeigenaar</a:t>
            </a:r>
            <a:r>
              <a:rPr lang="nl-NL" sz="1800" dirty="0"/>
              <a:t> wordt </a:t>
            </a:r>
            <a:r>
              <a:rPr lang="nl-NL" sz="1800" dirty="0" err="1"/>
              <a:t>geínformeerd</a:t>
            </a:r>
            <a:r>
              <a:rPr lang="nl-NL" sz="1800" dirty="0"/>
              <a:t> 	</a:t>
            </a:r>
          </a:p>
          <a:p>
            <a:pPr marL="285750" indent="-285750">
              <a:buFont typeface="Arial" panose="020B0604020202020204" pitchFamily="34" charset="0"/>
              <a:buChar char="•"/>
            </a:pPr>
            <a:r>
              <a:rPr lang="nl-NL" sz="1800" dirty="0"/>
              <a:t>Bewustwording. Er is wel wat aan de hand, er moet wat gebeuren </a:t>
            </a:r>
          </a:p>
          <a:p>
            <a:pPr marL="285750" indent="-285750">
              <a:buFont typeface="Arial" panose="020B0604020202020204" pitchFamily="34" charset="0"/>
              <a:buChar char="•"/>
            </a:pPr>
            <a:r>
              <a:rPr lang="nl-NL" sz="1800" dirty="0"/>
              <a:t>Gerichte aanpak voor </a:t>
            </a:r>
            <a:r>
              <a:rPr lang="nl-NL" sz="1800" dirty="0" err="1"/>
              <a:t>Jaqueline</a:t>
            </a:r>
            <a:r>
              <a:rPr lang="nl-NL" sz="1800" dirty="0"/>
              <a:t>, Daan, Jan, Harrie en Herma</a:t>
            </a:r>
          </a:p>
          <a:p>
            <a:r>
              <a:rPr lang="nl-NL" dirty="0"/>
              <a:t>	</a:t>
            </a:r>
          </a:p>
        </p:txBody>
      </p:sp>
      <p:sp>
        <p:nvSpPr>
          <p:cNvPr id="2" name="Tijdelijke aanduiding voor voettekst 1">
            <a:extLst>
              <a:ext uri="{FF2B5EF4-FFF2-40B4-BE49-F238E27FC236}">
                <a16:creationId xmlns:a16="http://schemas.microsoft.com/office/drawing/2014/main" id="{91D65D93-7F17-2141-B37D-F72BE3CBDD35}"/>
              </a:ext>
              <a:ext uri="{C183D7F6-B498-43B3-948B-1728B52AA6E4}">
                <adec:decorative xmlns:adec="http://schemas.microsoft.com/office/drawing/2017/decorative" val="1"/>
              </a:ext>
            </a:extLst>
          </p:cNvPr>
          <p:cNvSpPr>
            <a:spLocks noGrp="1"/>
          </p:cNvSpPr>
          <p:nvPr>
            <p:ph type="ftr" sz="quarter" idx="11"/>
          </p:nvPr>
        </p:nvSpPr>
        <p:spPr/>
        <p:txBody>
          <a:bodyPr/>
          <a:lstStyle/>
          <a:p>
            <a:r>
              <a:rPr lang="nl-NL" dirty="0"/>
              <a:t>Asbest, </a:t>
            </a:r>
            <a:r>
              <a:rPr lang="nl-NL" dirty="0" err="1"/>
              <a:t>schakeldag</a:t>
            </a:r>
            <a:r>
              <a:rPr lang="nl-NL" dirty="0"/>
              <a:t> 2024</a:t>
            </a:r>
          </a:p>
        </p:txBody>
      </p:sp>
      <p:pic>
        <p:nvPicPr>
          <p:cNvPr id="10" name="Tijdelijke aanduiding voor afbeelding 9" descr="overzicht inhoud communicatiestrategie.&#10;rij regievoering en rij strategiebewaking&#10;daaronder de vijf pijlser, basiscommunicatie, doelgroepgerichte benadering, persoonlijke aanpak, stakeholders en beïnvloeders.">
            <a:extLst>
              <a:ext uri="{FF2B5EF4-FFF2-40B4-BE49-F238E27FC236}">
                <a16:creationId xmlns:a16="http://schemas.microsoft.com/office/drawing/2014/main" id="{44375BC0-F582-24ED-492B-D1FEEAE75414}"/>
              </a:ext>
            </a:extLst>
          </p:cNvPr>
          <p:cNvPicPr>
            <a:picLocks noGrp="1" noChangeAspect="1"/>
          </p:cNvPicPr>
          <p:nvPr>
            <p:ph type="pic" sz="quarter" idx="12"/>
          </p:nvPr>
        </p:nvPicPr>
        <p:blipFill>
          <a:blip r:embed="rId2"/>
          <a:srcRect t="14793" b="14793"/>
          <a:stretch>
            <a:fillRect/>
          </a:stretch>
        </p:blipFill>
        <p:spPr>
          <a:xfrm>
            <a:off x="591609" y="4078830"/>
            <a:ext cx="5187672" cy="2053685"/>
          </a:xfrm>
          <a:prstGeom prst="rect">
            <a:avLst/>
          </a:prstGeom>
        </p:spPr>
      </p:pic>
      <p:pic>
        <p:nvPicPr>
          <p:cNvPr id="11" name="Tijdelijke aanduiding voor afbeelding 10" descr="Afbeelding met tekst, schermopname, Lettertype, lijn. vergelijking tussen de kosten en de effectiviteit van middelen">
            <a:extLst>
              <a:ext uri="{FF2B5EF4-FFF2-40B4-BE49-F238E27FC236}">
                <a16:creationId xmlns:a16="http://schemas.microsoft.com/office/drawing/2014/main" id="{5E02E143-F184-4901-5B1F-53F35711BD3F}"/>
              </a:ext>
            </a:extLst>
          </p:cNvPr>
          <p:cNvPicPr>
            <a:picLocks noGrp="1" noChangeAspect="1"/>
          </p:cNvPicPr>
          <p:nvPr>
            <p:ph type="pic" sz="quarter" idx="14"/>
          </p:nvPr>
        </p:nvPicPr>
        <p:blipFill>
          <a:blip r:embed="rId3"/>
          <a:srcRect t="14803" b="14803"/>
          <a:stretch>
            <a:fillRect/>
          </a:stretch>
        </p:blipFill>
        <p:spPr>
          <a:prstGeom prst="rect">
            <a:avLst/>
          </a:prstGeom>
        </p:spPr>
      </p:pic>
    </p:spTree>
    <p:extLst>
      <p:ext uri="{BB962C8B-B14F-4D97-AF65-F5344CB8AC3E}">
        <p14:creationId xmlns:p14="http://schemas.microsoft.com/office/powerpoint/2010/main" val="1816076288"/>
      </p:ext>
    </p:extLst>
  </p:cSld>
  <p:clrMapOvr>
    <a:masterClrMapping/>
  </p:clrMapOvr>
</p:sld>
</file>

<file path=ppt/theme/theme1.xml><?xml version="1.0" encoding="utf-8"?>
<a:theme xmlns:a="http://schemas.openxmlformats.org/drawingml/2006/main" name="Aangepast ontw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e1" id="{5A996074-B84D-6F42-8143-CCA715446DCD}" vid="{F9227270-10CD-5D40-98F1-7AA12FF94A75}"/>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190470-01 IPLO presentatie-aangepast-klein.DEF</Template>
  <TotalTime>719</TotalTime>
  <Words>1120</Words>
  <Application>Microsoft Office PowerPoint</Application>
  <PresentationFormat>Breedbeeld</PresentationFormat>
  <Paragraphs>153</Paragraphs>
  <Slides>21</Slides>
  <Notes>5</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21</vt:i4>
      </vt:variant>
    </vt:vector>
  </HeadingPairs>
  <TitlesOfParts>
    <vt:vector size="25" baseType="lpstr">
      <vt:lpstr>Arial</vt:lpstr>
      <vt:lpstr>Calibri</vt:lpstr>
      <vt:lpstr>Verdana</vt:lpstr>
      <vt:lpstr>Aangepast ontwerp</vt:lpstr>
      <vt:lpstr>Asbest, niet meer over praten?</vt:lpstr>
      <vt:lpstr>Programma</vt:lpstr>
      <vt:lpstr>Terugblik</vt:lpstr>
      <vt:lpstr> Trend verwijderde asbestdaken miljoen m2 </vt:lpstr>
      <vt:lpstr>Communicatiestrategie</vt:lpstr>
      <vt:lpstr>Bewustwording, probleem herkennen zet aan tot handelen</vt:lpstr>
      <vt:lpstr>Als ik er niet aankom is er niks aan de hand</vt:lpstr>
      <vt:lpstr>Als ik er niet aankom is er niks wel wat aan de hand</vt:lpstr>
      <vt:lpstr>Doelstelling strategie</vt:lpstr>
      <vt:lpstr>Vijf pijlers vormen de basis van de strategie</vt:lpstr>
      <vt:lpstr>Ondersteunen door verbinden, samen sta je sterk</vt:lpstr>
      <vt:lpstr>Bewustwording, probleem herkennen zet aan tot handelen</vt:lpstr>
      <vt:lpstr>Middelen en gedragsinterventies</vt:lpstr>
      <vt:lpstr>Doelgroepen:  Klantverhaal per Doelgroep Jacqueline Daan Jan Harrie Helma</vt:lpstr>
      <vt:lpstr>Particulier Schuur     Particulier Woningdak Jacqueline        Daan</vt:lpstr>
      <vt:lpstr>Agrariër        voormalige Agrarisch    Bedrijfspand     Jan        Bedrijfspanden Harrie    Herma      </vt:lpstr>
      <vt:lpstr>Blijf betrokken</vt:lpstr>
      <vt:lpstr>Wat is jullie rol?</vt:lpstr>
      <vt:lpstr>Utrechts resultaten 2017 tot heden</vt:lpstr>
      <vt:lpstr>Als ik er niet aankom is er niks wel wat aan de hand </vt:lpstr>
      <vt:lpstr>Asbestdaken@rws.nl</vt:lpstr>
    </vt:vector>
  </TitlesOfParts>
  <Company>Rijkswaterstaat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Namara, Nuance (WVL)</dc:creator>
  <cp:lastModifiedBy>Jonkers, Henk (RWS WVL)</cp:lastModifiedBy>
  <cp:revision>35</cp:revision>
  <dcterms:created xsi:type="dcterms:W3CDTF">2023-08-22T12:47:17Z</dcterms:created>
  <dcterms:modified xsi:type="dcterms:W3CDTF">2024-07-16T15:42:00Z</dcterms:modified>
</cp:coreProperties>
</file>