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63" r:id="rId6"/>
  </p:sldMasterIdLst>
  <p:notesMasterIdLst>
    <p:notesMasterId r:id="rId27"/>
  </p:notesMasterIdLst>
  <p:sldIdLst>
    <p:sldId id="291" r:id="rId7"/>
    <p:sldId id="372" r:id="rId8"/>
    <p:sldId id="375" r:id="rId9"/>
    <p:sldId id="2093" r:id="rId10"/>
    <p:sldId id="394" r:id="rId11"/>
    <p:sldId id="2089" r:id="rId12"/>
    <p:sldId id="2088" r:id="rId13"/>
    <p:sldId id="2090" r:id="rId14"/>
    <p:sldId id="2098" r:id="rId15"/>
    <p:sldId id="2097" r:id="rId16"/>
    <p:sldId id="2091" r:id="rId17"/>
    <p:sldId id="2099" r:id="rId18"/>
    <p:sldId id="391" r:id="rId19"/>
    <p:sldId id="2092" r:id="rId20"/>
    <p:sldId id="2101" r:id="rId21"/>
    <p:sldId id="2095" r:id="rId22"/>
    <p:sldId id="2082" r:id="rId23"/>
    <p:sldId id="2081" r:id="rId24"/>
    <p:sldId id="2094" r:id="rId25"/>
    <p:sldId id="2100" r:id="rId26"/>
  </p:sldIdLst>
  <p:sldSz cx="12192000" cy="6858000"/>
  <p:notesSz cx="6858000" cy="9144000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D05A05-CDE8-9D35-B307-68E2C35525EF}" name="Hilde Maasland" initials="HM" userId="S::HildeMaasland@MaaslandProjectSupport.onmicrosoft.com::02e04ee2-6027-4eff-9579-04fcb0739145" providerId="AD"/>
  <p188:author id="{C1889805-677E-A8F7-0D0B-9DFDD7583636}" name="Lilian Jongkind" initials="LJ" userId="S::lilian.jongkind@vng.nl::1ca623ff-4694-4c22-a212-7d0fe57542fd" providerId="AD"/>
  <p188:author id="{4BF4510F-C67E-C82E-9625-21C3EFED744E}" name="Wim van Oekel" initials="" userId="S::Wim.vanOekel@VNG.NL::b54efb4e-c61a-4a51-bc28-05a984081947" providerId="AD"/>
  <p188:author id="{6EBFF21B-6690-6783-48D2-05E67707497F}" name="Marco Lurks" initials="ML" userId="S::marco.lurks@vng.nl::2f946895-bccd-4fc9-b581-145a097f780c" providerId="AD"/>
  <p188:author id="{8AD4E01E-28F5-7AF3-2D98-BAEEF42363A3}" name="Meryem Tas" initials="" userId="S::Meryem.Tas@vng.nl::5f3ba144-d6f8-48e3-830f-010095e4d8cf" providerId="AD"/>
  <p188:author id="{3979F522-D8CD-73C9-DEA8-CEA972242E0A}" name="Sila Erciyas" initials="SE" userId="S::Sila.Erciyas@vng.nl::7b67e74e-e8a5-495c-be5f-b082df90ebc2" providerId="AD"/>
  <p188:author id="{824DB930-78E3-40B0-F331-838E0210544F}" name="Melina Schouten" initials="MS" userId="S::Melina.Schouten@vng.nl::6f88f0c6-ab72-4529-b72b-5913d4722ae9" providerId="AD"/>
  <p188:author id="{2357C633-0ABD-A8A9-6E54-5FA33C8F8878}" name="Melina Schouten" initials="MS" userId="S::melina.schouten@vng.nl::6f88f0c6-ab72-4529-b72b-5913d4722ae9" providerId="AD"/>
  <p188:author id="{3C120C3A-E737-1343-106F-4A69211C3306}" name="Hilde Maasland" initials="HM" userId="S::Hilde.Maasland@vng.nl::f81f1c2f-5096-4270-bea1-a0d4bc48e5ec" providerId="AD"/>
  <p188:author id="{50ED933C-4A03-4428-4BFC-C38208372DA8}" name="Nico Statius Muller" initials="NM" userId="S::nico.statiusmuller@vng.nl::8d1ef4fa-2088-4dac-8402-4b32d43924f3" providerId="AD"/>
  <p188:author id="{1596D64B-3F47-AEBB-54F6-4AE39ABD4369}" name="Thomas de Jong" initials="TJ" userId="S::thomas.dejong@vng.nl::19037bde-a6e3-4ffa-b7d5-82e2a3e62fcf" providerId="AD"/>
  <p188:author id="{FB863853-0FB0-06ED-0EB8-E85ECF05792A}" name="Mireille de Heer" initials="MH" userId="S::mireille.deheer@vng.nl::4ad8492c-d368-443b-bf8a-e7e2a228458b" providerId="AD"/>
  <p188:author id="{52016D67-3820-8947-6CA5-FDE3BEB0F664}" name="d.jansen" initials="d." userId="S::d.jansen_dekaplan.nl#ext#@vvng.onmicrosoft.com::d53fc807-99be-4240-ae22-e126f45056df" providerId="AD"/>
  <p188:author id="{913E7968-8F1A-303D-7A16-89ADB24DA58B}" name="Marco Lurks" initials="" userId="S::Marco.Lurks@VNG.NL::2f946895-bccd-4fc9-b581-145a097f780c" providerId="AD"/>
  <p188:author id="{6C5FF47E-406D-E46E-5AB3-2FAE65891F79}" name="N" initials="N" userId="N" providerId="None"/>
  <p188:author id="{6F6EC180-5E72-4131-44B5-2EBB5FC768F6}" name="Sandra Anzion" initials="s" userId="Sandra Anzion" providerId="None"/>
  <p188:author id="{C12D7F8E-DFE9-0953-68B8-D86B81FDCBD5}" name="Sandra Anzion" initials="" userId="S::Sandra.Anzion@vng.nl::01614a1b-8878-4b0f-9711-95cae4aacbd1" providerId="AD"/>
  <p188:author id="{51CD1F95-7C52-97A7-B386-CAFF8C8887F5}" name="Hilde Maasland" initials="HM" userId="S::hildemaasland@maaslandprojectsupport.onmicrosoft.com::02e04ee2-6027-4eff-9579-04fcb0739145" providerId="AD"/>
  <p188:author id="{BE6C769D-B61D-65D0-4A78-2DE3C34C209D}" name="Sandra Anzion" initials="SA" userId="S::sandra.anzion@vng.nl::01614a1b-8878-4b0f-9711-95cae4aacbd1" providerId="AD"/>
  <p188:author id="{22F5FFB1-67F7-D179-6DA6-12683F61DAE6}" name="Mireille de Heer" initials="Md" userId="S::Mireille.deHeer@vng.nl::4ad8492c-d368-443b-bf8a-e7e2a228458b" providerId="AD"/>
  <p188:author id="{20EA11BE-580D-1DD7-42FC-0FA117ACAEDF}" name="Nico Statius Muller" initials="" userId="S::Nico.Statiusmuller@VNG.NL::8d1ef4fa-2088-4dac-8402-4b32d43924f3" providerId="AD"/>
  <p188:author id="{9DC3D2DB-F536-D91F-C949-5E5070277132}" name="Wim van Oekel" initials="WO" userId="S::wim.vanoekel@vng.nl::b54efb4e-c61a-4a51-bc28-05a984081947" providerId="AD"/>
  <p188:author id="{C20542ED-A8DF-E5F1-2F94-A962A44C469C}" name="Nico Statius Muller" initials="" userId="Nico.Statiusmuller@VNG.NL" providerId="O365"/>
  <p188:author id="{654663F9-6547-79BA-EAAE-B414E83ED608}" name="Nino Lobel" initials="NL" userId="S::nino.lobel@vng.nl::fa714d08-d938-46f9-9903-effeec62a2a7" providerId="AD"/>
  <p188:author id="{9DCBEBFC-4BAD-10D1-7F18-766038FEC9DF}" name="Meryem Tas" initials="MT" userId="S::meryem.tas@vng.nl::5f3ba144-d6f8-48e3-830f-010095e4d8cf" providerId="AD"/>
  <p188:author id="{156358FE-3075-0F70-A894-5440AC1288A6}" name="Hilde Maasland" initials="HM" userId="S::hilde.maasland@vng.nl::f81f1c2f-5096-4270-bea1-a0d4bc48e5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6" autoAdjust="0"/>
    <p:restoredTop sz="86375" autoAdjust="0"/>
  </p:normalViewPr>
  <p:slideViewPr>
    <p:cSldViewPr snapToGrid="0">
      <p:cViewPr varScale="1">
        <p:scale>
          <a:sx n="40" d="100"/>
          <a:sy n="40" d="100"/>
        </p:scale>
        <p:origin x="72" y="150"/>
      </p:cViewPr>
      <p:guideLst/>
    </p:cSldViewPr>
  </p:slideViewPr>
  <p:outlineViewPr>
    <p:cViewPr>
      <p:scale>
        <a:sx n="33" d="100"/>
        <a:sy n="33" d="100"/>
      </p:scale>
      <p:origin x="0" y="-171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D2C97-D1BB-4C36-A629-5B4D6EBBDE19}" type="datetimeFigureOut">
              <a:t>19-7-2024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E77C9-ECE7-4A02-89C5-67F57ABEFDC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4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Aanwijzing als ‘omgevingsdocument’ op grond van: </a:t>
            </a:r>
            <a:r>
              <a:rPr lang="nl-NL" sz="1200" b="0" i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obv</a:t>
            </a:r>
            <a:r>
              <a:rPr lang="nl-NL" sz="12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 Regeling Standaarden publicaties Omgevingswet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33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73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77C9-ECE7-4A02-89C5-67F57ABEFDC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88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487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501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2903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8732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96569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15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4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2"/>
          <p:cNvSpPr>
            <a:spLocks noGrp="1"/>
          </p:cNvSpPr>
          <p:nvPr>
            <p:ph type="body" sz="quarter" idx="13"/>
          </p:nvPr>
        </p:nvSpPr>
        <p:spPr>
          <a:xfrm>
            <a:off x="894736" y="1681611"/>
            <a:ext cx="8444573" cy="756000"/>
          </a:xfrm>
        </p:spPr>
        <p:txBody>
          <a:bodyPr>
            <a:noAutofit/>
          </a:bodyPr>
          <a:lstStyle>
            <a:lvl1pPr marL="0" indent="0">
              <a:buNone/>
              <a:defRPr lang="nl-NL" sz="1050" dirty="0" smtClean="0">
                <a:solidFill>
                  <a:srgbClr val="D500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0">
              <a:buNone/>
              <a:defRPr lang="nl-NL" sz="1350" dirty="0" smtClean="0"/>
            </a:lvl2pPr>
            <a:lvl3pPr marL="514350" indent="0">
              <a:buNone/>
              <a:defRPr lang="nl-NL" sz="1350" dirty="0" smtClean="0"/>
            </a:lvl3pPr>
            <a:lvl4pPr marL="857250" indent="0">
              <a:buNone/>
              <a:defRPr lang="nl-NL" dirty="0" smtClean="0"/>
            </a:lvl4pPr>
            <a:lvl5pPr marL="1200150" indent="0">
              <a:buNone/>
              <a:defRPr lang="nl-NL" dirty="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94736" y="347371"/>
            <a:ext cx="8444573" cy="1305899"/>
          </a:xfrm>
        </p:spPr>
        <p:txBody>
          <a:bodyPr>
            <a:normAutofit/>
          </a:bodyPr>
          <a:lstStyle>
            <a:lvl1pPr>
              <a:defRPr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2" y="4"/>
            <a:ext cx="5023772" cy="347369"/>
          </a:xfrm>
        </p:spPr>
        <p:txBody>
          <a:bodyPr/>
          <a:lstStyle>
            <a:lvl1pPr marL="0" indent="0">
              <a:buNone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6982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958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86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185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0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5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951FD9-6F07-F54A-8E97-3672483F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AD7-FBF1-4924-9032-AAD1B35CAA39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8BB2D8-BB38-9E43-916B-C7F58F9C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309B03-A33C-E541-8A8F-C79DE1C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0307-C473-4A97-B94B-B29C39453B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28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4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&lt;naam&gt;</a:t>
            </a:r>
          </a:p>
          <a:p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8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6" r:id="rId5"/>
    <p:sldLayoutId id="2147483677" r:id="rId6"/>
    <p:sldLayoutId id="2147483679" r:id="rId7"/>
  </p:sldLayoutIdLs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274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3" r:id="rId7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27 juni 2024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73855" y="2406204"/>
            <a:ext cx="5353512" cy="1235234"/>
          </a:xfrm>
        </p:spPr>
        <p:txBody>
          <a:bodyPr/>
          <a:lstStyle/>
          <a:p>
            <a:r>
              <a:rPr lang="nl-NL" dirty="0" err="1"/>
              <a:t>Bopa</a:t>
            </a:r>
            <a:r>
              <a:rPr lang="nl-NL" dirty="0"/>
              <a:t> – </a:t>
            </a:r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Learned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VNG:</a:t>
            </a:r>
            <a:br>
              <a:rPr lang="nl-NL" dirty="0"/>
            </a:br>
            <a:r>
              <a:rPr lang="nl-NL" dirty="0"/>
              <a:t>Sandra </a:t>
            </a:r>
            <a:r>
              <a:rPr lang="nl-NL" dirty="0" err="1"/>
              <a:t>Anzion</a:t>
            </a:r>
            <a:br>
              <a:rPr lang="nl-NL" dirty="0"/>
            </a:br>
            <a:r>
              <a:rPr lang="nl-NL" dirty="0" err="1"/>
              <a:t>Melina</a:t>
            </a:r>
            <a:r>
              <a:rPr lang="nl-NL" dirty="0"/>
              <a:t> Schouten</a:t>
            </a:r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Wat zien we – omschrijving kennisgeving?</a:t>
            </a:r>
            <a:endParaRPr lang="nl-NL"/>
          </a:p>
        </p:txBody>
      </p:sp>
      <p:pic>
        <p:nvPicPr>
          <p:cNvPr id="11" name="Afbeelding 10" descr="Wat zien we- omschrijving kennisgeving?&#10;Besluit omgevingsvergunning, het formaliseren van de kantoren, het coaten van geveldelen en aanbrengen logo, Ravenswade 16A 3439 LD  Nieuwegein, Z2024-00000688">
            <a:extLst>
              <a:ext uri="{FF2B5EF4-FFF2-40B4-BE49-F238E27FC236}">
                <a16:creationId xmlns:a16="http://schemas.microsoft.com/office/drawing/2014/main" id="{C2A667DC-5DBE-7FEF-0FED-82673CEE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66" y="1793592"/>
            <a:ext cx="9183654" cy="37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Wat zien we – alle </a:t>
            </a:r>
            <a:r>
              <a:rPr lang="nl-NL" err="1">
                <a:latin typeface="Calibri"/>
                <a:cs typeface="Calibri"/>
              </a:rPr>
              <a:t>bopa’s</a:t>
            </a:r>
            <a:r>
              <a:rPr lang="nl-NL">
                <a:latin typeface="Calibri"/>
                <a:cs typeface="Calibri"/>
              </a:rPr>
              <a:t> in het loket?</a:t>
            </a:r>
            <a:endParaRPr lang="nl-NL"/>
          </a:p>
        </p:txBody>
      </p:sp>
      <p:sp>
        <p:nvSpPr>
          <p:cNvPr id="3" name="Tijdelijke aanduiding voor inhoud 2" descr="Wat zien we - alle bopa's in het loket? &#10;Verleende ">
            <a:extLst>
              <a:ext uri="{FF2B5EF4-FFF2-40B4-BE49-F238E27FC236}">
                <a16:creationId xmlns:a16="http://schemas.microsoft.com/office/drawing/2014/main" id="{E1087F4A-975C-4BE5-A8AA-CC6DC9A2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66" y="1716173"/>
            <a:ext cx="10473247" cy="4500563"/>
          </a:xfrm>
        </p:spPr>
        <p:txBody>
          <a:bodyPr/>
          <a:lstStyle/>
          <a:p>
            <a:pPr marL="267970" indent="-267970"/>
            <a:endParaRPr lang="nl-NL" sz="1800" b="1">
              <a:latin typeface="Arial"/>
              <a:ea typeface="Verdana"/>
              <a:cs typeface="Arial"/>
            </a:endParaRPr>
          </a:p>
          <a:p>
            <a:pPr marL="267970" indent="-267970">
              <a:buNone/>
            </a:pPr>
            <a:endParaRPr lang="nl-NL"/>
          </a:p>
          <a:p>
            <a:pPr marL="267970" indent="-267970">
              <a:buNone/>
            </a:pPr>
            <a:endParaRPr lang="nl-NL" sz="1600" b="1">
              <a:latin typeface="Verdana"/>
              <a:ea typeface="Verdana"/>
            </a:endParaRPr>
          </a:p>
          <a:p>
            <a:pPr marL="0" indent="0" algn="l">
              <a:buNone/>
            </a:pPr>
            <a:endParaRPr lang="nl-NL" sz="1600"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267970" indent="-267970">
              <a:buNone/>
            </a:pPr>
            <a:endParaRPr lang="nl-NL" sz="2000" b="1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fbeelding 11" descr="Verleende buitenplanse omgevingsplanactiviteit (BOPA) Hoofdorp, Mastbos 151 2134CN  uitbreiding aan de woning">
            <a:extLst>
              <a:ext uri="{FF2B5EF4-FFF2-40B4-BE49-F238E27FC236}">
                <a16:creationId xmlns:a16="http://schemas.microsoft.com/office/drawing/2014/main" id="{4CCA90CF-4AED-BDB0-F912-9A7CB394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6" y="1469539"/>
            <a:ext cx="8335538" cy="1304459"/>
          </a:xfrm>
          <a:prstGeom prst="rect">
            <a:avLst/>
          </a:prstGeom>
        </p:spPr>
      </p:pic>
      <p:pic>
        <p:nvPicPr>
          <p:cNvPr id="14" name="Afbeelding 13" descr="Wat zien we - alle bopa's in het loket?&#10;Verleende buitenplanse omgevingsplanactivitiet ( BOPA) Hoofddorp , Mastbos 151, 2134 NC, uitbreiding aan de woning. verzenddatum 12-06-2024 zaaknummer 039410832662, DSO nummer 2024040300548.Afbeelding  tekening plattegrond van de omgeven">
            <a:extLst>
              <a:ext uri="{FF2B5EF4-FFF2-40B4-BE49-F238E27FC236}">
                <a16:creationId xmlns:a16="http://schemas.microsoft.com/office/drawing/2014/main" id="{0F5D631B-60C1-053D-A4AB-037178774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7" y="5388461"/>
            <a:ext cx="8411749" cy="933580"/>
          </a:xfrm>
          <a:prstGeom prst="rect">
            <a:avLst/>
          </a:prstGeom>
        </p:spPr>
      </p:pic>
      <p:pic>
        <p:nvPicPr>
          <p:cNvPr id="5" name="Afbeelding 4" descr="afbeelding : plattegrond van de omgeving">
            <a:extLst>
              <a:ext uri="{FF2B5EF4-FFF2-40B4-BE49-F238E27FC236}">
                <a16:creationId xmlns:a16="http://schemas.microsoft.com/office/drawing/2014/main" id="{84A93AD9-CB71-D557-3D2D-001557F33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002" y="2773998"/>
            <a:ext cx="3669760" cy="250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Verwerking </a:t>
            </a:r>
            <a:r>
              <a:rPr lang="nl-NL" err="1">
                <a:latin typeface="Calibri"/>
                <a:cs typeface="Calibri"/>
              </a:rPr>
              <a:t>bopa’s</a:t>
            </a:r>
            <a:r>
              <a:rPr lang="nl-NL">
                <a:latin typeface="Calibri"/>
                <a:cs typeface="Calibri"/>
              </a:rPr>
              <a:t> in OP</a:t>
            </a:r>
            <a:endParaRPr lang="nl-NL"/>
          </a:p>
        </p:txBody>
      </p:sp>
      <p:sp>
        <p:nvSpPr>
          <p:cNvPr id="3" name="Tijdelijke aanduiding voor inhoud 2" descr="Bopa's die verwerkt moeten worden in het omgevingsplan. Op grond van artikel 4.17 Omgevingswet moet de volgende Bopa's worden verwerkt in het omgevingsplan. a een omgevingsplanactiviteit bestaande uit het in stand houden van een bouwwerk. B een omgevingsplanactiviteit, anders dan onder A die niet in overeenstemming is met de locatie gegevens functie-aanduiding. Bopa's waaraan een termijn is verbonden hoeven niet verwerkt te worden in het omgevingsplan">
            <a:extLst>
              <a:ext uri="{FF2B5EF4-FFF2-40B4-BE49-F238E27FC236}">
                <a16:creationId xmlns:a16="http://schemas.microsoft.com/office/drawing/2014/main" id="{E1087F4A-975C-4BE5-A8AA-CC6DC9A2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66" y="1716173"/>
            <a:ext cx="10473247" cy="4500563"/>
          </a:xfrm>
        </p:spPr>
        <p:txBody>
          <a:bodyPr/>
          <a:lstStyle/>
          <a:p>
            <a:pPr marL="267970" indent="-267970"/>
            <a:endParaRPr lang="nl-NL" sz="1800" b="1">
              <a:latin typeface="Arial"/>
              <a:ea typeface="Verdana"/>
              <a:cs typeface="Arial"/>
            </a:endParaRPr>
          </a:p>
          <a:p>
            <a:pPr marL="267970" indent="-267970">
              <a:buNone/>
            </a:pPr>
            <a:endParaRPr lang="nl-NL"/>
          </a:p>
          <a:p>
            <a:pPr marL="267970" indent="-267970">
              <a:buNone/>
            </a:pPr>
            <a:endParaRPr lang="nl-NL" sz="1600" b="1">
              <a:latin typeface="Verdana"/>
              <a:ea typeface="Verdana"/>
            </a:endParaRPr>
          </a:p>
          <a:p>
            <a:pPr marL="0" indent="0" algn="l">
              <a:buNone/>
            </a:pPr>
            <a:endParaRPr lang="nl-NL" sz="1600"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267970" indent="-267970">
              <a:buNone/>
            </a:pPr>
            <a:endParaRPr lang="nl-NL" sz="2000" b="1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06F045D-0F87-B938-116E-3842C78885F4}"/>
              </a:ext>
            </a:extLst>
          </p:cNvPr>
          <p:cNvSpPr txBox="1"/>
          <p:nvPr/>
        </p:nvSpPr>
        <p:spPr>
          <a:xfrm>
            <a:off x="793466" y="2073628"/>
            <a:ext cx="95354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u="sng" err="1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Bopa’s</a:t>
            </a:r>
            <a:r>
              <a:rPr lang="nl-NL" b="1" u="sng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 die verwerkt moeten worden in het omgevingsplan</a:t>
            </a:r>
            <a:endParaRPr lang="nl-NL">
              <a:effectLst/>
              <a:latin typeface="Avenir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Op grond van artikel 4.17 Ow moeten de volgende </a:t>
            </a:r>
            <a:r>
              <a:rPr lang="nl-NL" err="1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Bopa’s</a:t>
            </a:r>
            <a:r>
              <a:rPr lang="nl-NL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 worden verwerkt in het omgevingsplan: </a:t>
            </a:r>
          </a:p>
          <a:p>
            <a:pPr marL="342900" lvl="0" indent="-342900">
              <a:buFont typeface="+mj-lt"/>
              <a:buAutoNum type="alphaLcPeriod"/>
            </a:pPr>
            <a:r>
              <a:rPr lang="nl-NL">
                <a:effectLst/>
                <a:latin typeface="Avenir"/>
                <a:ea typeface="Times New Roman" panose="02020603050405020304" pitchFamily="18" charset="0"/>
                <a:cs typeface="Aptos" panose="020B0004020202020204" pitchFamily="34" charset="0"/>
              </a:rPr>
              <a:t>Een omgevingsplanactiviteit bestaande uit het in stand houden van een bouwwerk; </a:t>
            </a:r>
            <a:endParaRPr lang="nl-NL">
              <a:effectLst/>
              <a:latin typeface="Aveni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nl-NL">
                <a:effectLst/>
                <a:latin typeface="Avenir"/>
                <a:ea typeface="Times New Roman" panose="02020603050405020304" pitchFamily="18" charset="0"/>
                <a:cs typeface="Aptos" panose="020B0004020202020204" pitchFamily="34" charset="0"/>
              </a:rPr>
              <a:t>Een omgevingsplanactiviteit, anders dan onder a, die niet in overeenstemming is met een locatie gegeven functie-aanduiding. </a:t>
            </a:r>
            <a:endParaRPr lang="nl-NL">
              <a:effectLst/>
              <a:latin typeface="Avenir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nl-NL" err="1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Bopa’s</a:t>
            </a:r>
            <a:r>
              <a:rPr lang="nl-NL">
                <a:effectLst/>
                <a:latin typeface="Avenir"/>
                <a:ea typeface="Aptos" panose="020B0004020202020204" pitchFamily="34" charset="0"/>
                <a:cs typeface="Aptos" panose="020B0004020202020204" pitchFamily="34" charset="0"/>
              </a:rPr>
              <a:t> waaraan een termijn is verbonden hoeven niet verwerkt te worden in het omgevingsplan.</a:t>
            </a:r>
          </a:p>
        </p:txBody>
      </p:sp>
    </p:spTree>
    <p:extLst>
      <p:ext uri="{BB962C8B-B14F-4D97-AF65-F5344CB8AC3E}">
        <p14:creationId xmlns:p14="http://schemas.microsoft.com/office/powerpoint/2010/main" val="380128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2BEB22-554B-E569-A685-7483F4B9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22" y="1765647"/>
            <a:ext cx="10033200" cy="720000"/>
          </a:xfrm>
        </p:spPr>
        <p:txBody>
          <a:bodyPr/>
          <a:lstStyle/>
          <a:p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 Reikwijdte beoordeling </a:t>
            </a:r>
            <a:r>
              <a:rPr lang="nl-NL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bopa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( en aanvraagvereisten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AE04E15-B8B4-C9C1-1992-061A079D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3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Beoordeling </a:t>
            </a:r>
            <a:r>
              <a:rPr lang="nl-NL" err="1">
                <a:latin typeface="Calibri"/>
                <a:cs typeface="Calibri"/>
              </a:rPr>
              <a:t>bopa</a:t>
            </a:r>
            <a:endParaRPr lang="nl-NL" err="1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F474029-FB70-4160-D9BD-5598EC95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998328"/>
            <a:ext cx="10699855" cy="4458767"/>
          </a:xfrm>
        </p:spPr>
        <p:txBody>
          <a:bodyPr/>
          <a:lstStyle/>
          <a:p>
            <a:pPr marL="267970" indent="-267970"/>
            <a:r>
              <a:rPr lang="nl-NL" sz="2000">
                <a:latin typeface="Arial"/>
                <a:cs typeface="Arial"/>
              </a:rPr>
              <a:t>toepasbaarheid </a:t>
            </a:r>
            <a:r>
              <a:rPr lang="nl-NL" sz="2000" err="1">
                <a:latin typeface="Arial"/>
                <a:cs typeface="Arial"/>
              </a:rPr>
              <a:t>bopa</a:t>
            </a:r>
            <a:r>
              <a:rPr lang="nl-NL" sz="2000">
                <a:latin typeface="Arial"/>
                <a:cs typeface="Arial"/>
              </a:rPr>
              <a:t>            reikwijdte beoordelingsregels </a:t>
            </a:r>
            <a:r>
              <a:rPr lang="nl-NL" sz="2000" err="1">
                <a:latin typeface="Arial"/>
                <a:cs typeface="Arial"/>
              </a:rPr>
              <a:t>bopa</a:t>
            </a:r>
            <a:endParaRPr lang="nl-NL" sz="2000">
              <a:latin typeface="Arial"/>
              <a:cs typeface="Arial"/>
            </a:endParaRPr>
          </a:p>
          <a:p>
            <a:pPr marL="267970" indent="-267970"/>
            <a:endParaRPr lang="nl-NL" sz="2000">
              <a:latin typeface="Arial"/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reikwijdte beoordelingsregels </a:t>
            </a:r>
            <a:r>
              <a:rPr lang="nl-NL" sz="2000" err="1">
                <a:latin typeface="Arial"/>
                <a:cs typeface="Arial"/>
              </a:rPr>
              <a:t>bopa</a:t>
            </a:r>
            <a:r>
              <a:rPr lang="nl-NL" sz="2000">
                <a:latin typeface="Arial"/>
                <a:cs typeface="Arial"/>
              </a:rPr>
              <a:t>           aanvraagvereisten </a:t>
            </a:r>
            <a:r>
              <a:rPr lang="nl-NL" sz="2000" err="1">
                <a:latin typeface="Arial"/>
                <a:cs typeface="Arial"/>
              </a:rPr>
              <a:t>bopa</a:t>
            </a:r>
            <a:endParaRPr lang="nl-NL" sz="2000">
              <a:latin typeface="Arial"/>
              <a:cs typeface="Arial"/>
            </a:endParaRPr>
          </a:p>
          <a:p>
            <a:pPr marL="267970" indent="-267970"/>
            <a:endParaRPr lang="nl-NL" sz="2000"/>
          </a:p>
          <a:p>
            <a:pPr marL="267970" indent="-267970"/>
            <a:r>
              <a:rPr lang="nl-NL" sz="2000">
                <a:latin typeface="Arial"/>
                <a:cs typeface="Arial"/>
              </a:rPr>
              <a:t>beoordelingsregels </a:t>
            </a:r>
            <a:r>
              <a:rPr lang="nl-NL" sz="2000" err="1">
                <a:latin typeface="Arial"/>
                <a:cs typeface="Arial"/>
              </a:rPr>
              <a:t>bopa</a:t>
            </a:r>
            <a:r>
              <a:rPr lang="nl-NL" sz="2000">
                <a:latin typeface="Arial"/>
                <a:cs typeface="Arial"/>
              </a:rPr>
              <a:t>:</a:t>
            </a:r>
            <a:endParaRPr lang="nl-NL" sz="2000"/>
          </a:p>
          <a:p>
            <a:pPr lvl="1" indent="-267970">
              <a:buFont typeface="Courier New" charset="0"/>
              <a:buChar char="o"/>
            </a:pPr>
            <a:r>
              <a:rPr lang="nl-NL" sz="2000">
                <a:latin typeface="Arial"/>
                <a:cs typeface="Arial"/>
              </a:rPr>
              <a:t>art. 8.0a lid 2 </a:t>
            </a:r>
            <a:r>
              <a:rPr lang="nl-NL" sz="2000" err="1">
                <a:latin typeface="Arial"/>
                <a:cs typeface="Arial"/>
              </a:rPr>
              <a:t>Bkl</a:t>
            </a:r>
            <a:r>
              <a:rPr lang="nl-NL" sz="2000">
                <a:latin typeface="Arial"/>
                <a:cs typeface="Arial"/>
              </a:rPr>
              <a:t>: met het oog op evenwichtige toedeling van functies aan locaties ("</a:t>
            </a:r>
            <a:r>
              <a:rPr lang="nl-NL" sz="2000" err="1">
                <a:latin typeface="Arial"/>
                <a:cs typeface="Arial"/>
              </a:rPr>
              <a:t>etfal</a:t>
            </a:r>
            <a:r>
              <a:rPr lang="nl-NL" sz="2000">
                <a:latin typeface="Arial"/>
                <a:cs typeface="Arial"/>
              </a:rPr>
              <a:t>")</a:t>
            </a:r>
            <a:endParaRPr lang="nl-NL" sz="2000"/>
          </a:p>
          <a:p>
            <a:pPr lvl="1" indent="-267970">
              <a:buFont typeface="Courier New" charset="0"/>
              <a:buChar char="o"/>
            </a:pPr>
            <a:r>
              <a:rPr lang="nl-NL" sz="2000">
                <a:latin typeface="Arial"/>
                <a:cs typeface="Arial"/>
              </a:rPr>
              <a:t>art. 8.0b t/m 8.0d </a:t>
            </a:r>
            <a:r>
              <a:rPr lang="nl-NL" sz="2000" err="1">
                <a:latin typeface="Arial"/>
                <a:cs typeface="Arial"/>
              </a:rPr>
              <a:t>Bkl</a:t>
            </a:r>
            <a:r>
              <a:rPr lang="nl-NL" sz="2000">
                <a:latin typeface="Arial"/>
                <a:cs typeface="Arial"/>
              </a:rPr>
              <a:t>: doorwerking instructieregels en instructies</a:t>
            </a:r>
            <a:endParaRPr lang="nl-NL" sz="2000">
              <a:cs typeface="Arial"/>
            </a:endParaRPr>
          </a:p>
          <a:p>
            <a:pPr lvl="2" indent="-267970">
              <a:buFont typeface="Wingdings" charset="0"/>
              <a:buChar char="§"/>
            </a:pPr>
            <a:r>
              <a:rPr lang="nl-NL" sz="1800">
                <a:latin typeface="Arial"/>
                <a:cs typeface="Arial"/>
              </a:rPr>
              <a:t>o.a. de instructieregels van hst 5 </a:t>
            </a:r>
            <a:r>
              <a:rPr lang="nl-NL" sz="1800" err="1">
                <a:latin typeface="Arial"/>
                <a:cs typeface="Arial"/>
              </a:rPr>
              <a:t>Bkl</a:t>
            </a:r>
            <a:endParaRPr lang="nl-NL" sz="1800">
              <a:cs typeface="Arial"/>
            </a:endParaRPr>
          </a:p>
          <a:p>
            <a:pPr lvl="1" indent="-267970">
              <a:buFont typeface="Courier New" charset="0"/>
              <a:buChar char="o"/>
            </a:pPr>
            <a:r>
              <a:rPr lang="nl-NL" sz="2000">
                <a:latin typeface="Arial"/>
                <a:cs typeface="Arial"/>
              </a:rPr>
              <a:t>art. 8.0b t/m 8.0d </a:t>
            </a:r>
            <a:r>
              <a:rPr lang="nl-NL" sz="2000" err="1">
                <a:latin typeface="Arial"/>
                <a:cs typeface="Arial"/>
              </a:rPr>
              <a:t>Bkl</a:t>
            </a:r>
            <a:r>
              <a:rPr lang="nl-NL" sz="2000">
                <a:latin typeface="Arial"/>
                <a:cs typeface="Arial"/>
              </a:rPr>
              <a:t>: doorwerking voorbereidingsbesluiten en projectbesluiten</a:t>
            </a:r>
            <a:endParaRPr lang="nl-NL" sz="2000">
              <a:cs typeface="Arial"/>
            </a:endParaRPr>
          </a:p>
          <a:p>
            <a:pPr lvl="1" indent="-267970">
              <a:buFont typeface="Courier New" charset="0"/>
              <a:buChar char="o"/>
            </a:pPr>
            <a:r>
              <a:rPr lang="nl-NL" sz="2000">
                <a:latin typeface="Arial"/>
                <a:cs typeface="Arial"/>
              </a:rPr>
              <a:t>art. 8.0e </a:t>
            </a:r>
            <a:r>
              <a:rPr lang="nl-NL" sz="2000" err="1">
                <a:latin typeface="Arial"/>
                <a:cs typeface="Arial"/>
              </a:rPr>
              <a:t>Bkl</a:t>
            </a:r>
            <a:r>
              <a:rPr lang="nl-NL" sz="2000">
                <a:latin typeface="Arial"/>
                <a:cs typeface="Arial"/>
              </a:rPr>
              <a:t>: doorwerking maatwerkregels</a:t>
            </a:r>
            <a:endParaRPr lang="nl-NL" sz="2000">
              <a:cs typeface="Arial"/>
            </a:endParaRPr>
          </a:p>
          <a:p>
            <a:pPr marL="267970" indent="-267970"/>
            <a:endParaRPr lang="nl-NL" sz="2000">
              <a:cs typeface="Arial"/>
            </a:endParaRPr>
          </a:p>
          <a:p>
            <a:pPr marL="267970" indent="-267970"/>
            <a:r>
              <a:rPr lang="nl-NL" sz="2000">
                <a:latin typeface="Arial"/>
                <a:cs typeface="Arial"/>
              </a:rPr>
              <a:t>concrete invulling hangt sterk af van wat wordt aangevraagd</a:t>
            </a:r>
            <a:endParaRPr lang="nl-NL" sz="2000"/>
          </a:p>
        </p:txBody>
      </p:sp>
      <p:sp>
        <p:nvSpPr>
          <p:cNvPr id="3" name="Pijl: links/rechts 2">
            <a:extLst>
              <a:ext uri="{FF2B5EF4-FFF2-40B4-BE49-F238E27FC236}">
                <a16:creationId xmlns:a16="http://schemas.microsoft.com/office/drawing/2014/main" id="{2D58610D-5AB0-41C5-C843-221FD07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648" y="1994154"/>
            <a:ext cx="550984" cy="31652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0665B093-4C1E-6201-8BA3-325268096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9478" y="2697537"/>
            <a:ext cx="550984" cy="31652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2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Wat moet er in een </a:t>
            </a:r>
            <a:r>
              <a:rPr lang="nl-NL" dirty="0" err="1">
                <a:latin typeface="Calibri"/>
                <a:cs typeface="Calibri"/>
              </a:rPr>
              <a:t>bopa</a:t>
            </a:r>
            <a:r>
              <a:rPr lang="nl-NL" dirty="0">
                <a:latin typeface="Calibri"/>
                <a:cs typeface="Calibri"/>
              </a:rPr>
              <a:t>-aanvraag staan?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F474029-FB70-4160-D9BD-5598EC95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010051"/>
            <a:ext cx="10793639" cy="4036737"/>
          </a:xfrm>
        </p:spPr>
        <p:txBody>
          <a:bodyPr/>
          <a:lstStyle/>
          <a:p>
            <a:pPr marL="267970" indent="-267970"/>
            <a:r>
              <a:rPr lang="nl-NL">
                <a:latin typeface="Arial"/>
                <a:cs typeface="Arial"/>
              </a:rPr>
              <a:t>reikwijdte beoordelingsregels </a:t>
            </a:r>
            <a:r>
              <a:rPr lang="nl-NL" err="1">
                <a:latin typeface="Arial"/>
                <a:cs typeface="Arial"/>
              </a:rPr>
              <a:t>bopa</a:t>
            </a:r>
            <a:r>
              <a:rPr lang="nl-NL">
                <a:latin typeface="Arial"/>
                <a:cs typeface="Arial"/>
              </a:rPr>
              <a:t>           aanvraagvereisten </a:t>
            </a:r>
            <a:r>
              <a:rPr lang="nl-NL" err="1">
                <a:latin typeface="Arial"/>
                <a:cs typeface="Arial"/>
              </a:rPr>
              <a:t>bopa</a:t>
            </a:r>
            <a:endParaRPr lang="nl-NL">
              <a:latin typeface="Arial"/>
              <a:cs typeface="Arial"/>
            </a:endParaRPr>
          </a:p>
          <a:p>
            <a:pPr marL="267970" indent="-267970"/>
            <a:endParaRPr lang="nl-NL"/>
          </a:p>
          <a:p>
            <a:pPr marL="267970" indent="-267970"/>
            <a:r>
              <a:rPr lang="nl-NL">
                <a:latin typeface="Arial"/>
                <a:cs typeface="Arial"/>
              </a:rPr>
              <a:t>aanvraagvereisten </a:t>
            </a:r>
            <a:r>
              <a:rPr lang="nl-NL" err="1">
                <a:latin typeface="Arial"/>
                <a:cs typeface="Arial"/>
              </a:rPr>
              <a:t>bopa</a:t>
            </a:r>
            <a:r>
              <a:rPr lang="nl-NL">
                <a:latin typeface="Arial"/>
                <a:cs typeface="Arial"/>
              </a:rPr>
              <a:t>:</a:t>
            </a:r>
          </a:p>
          <a:p>
            <a:pPr lvl="1" indent="-267970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art. 7.207b lid 1 Or: als vergunningplicht in </a:t>
            </a:r>
            <a:r>
              <a:rPr lang="nl-NL" err="1">
                <a:latin typeface="Arial"/>
                <a:cs typeface="Arial"/>
              </a:rPr>
              <a:t>omg.plan</a:t>
            </a:r>
            <a:r>
              <a:rPr lang="nl-NL">
                <a:latin typeface="Arial"/>
                <a:cs typeface="Arial"/>
              </a:rPr>
              <a:t>: aanvraagvereisten </a:t>
            </a:r>
            <a:r>
              <a:rPr lang="nl-NL" err="1">
                <a:latin typeface="Arial"/>
                <a:cs typeface="Arial"/>
              </a:rPr>
              <a:t>omg.plan</a:t>
            </a:r>
            <a:endParaRPr lang="nl-NL">
              <a:latin typeface="Arial"/>
              <a:cs typeface="Arial"/>
            </a:endParaRPr>
          </a:p>
          <a:p>
            <a:pPr lvl="1" indent="-267970">
              <a:buFont typeface="Courier New" charset="0"/>
              <a:buChar char="o"/>
            </a:pPr>
            <a:r>
              <a:rPr lang="nl-NL">
                <a:latin typeface="Arial"/>
                <a:cs typeface="Arial"/>
              </a:rPr>
              <a:t>art. 7.207b lid 2 Or: en bij een </a:t>
            </a:r>
            <a:r>
              <a:rPr lang="nl-NL" err="1">
                <a:latin typeface="Arial"/>
                <a:cs typeface="Arial"/>
              </a:rPr>
              <a:t>bopa</a:t>
            </a:r>
            <a:r>
              <a:rPr lang="nl-NL">
                <a:latin typeface="Arial"/>
                <a:cs typeface="Arial"/>
              </a:rPr>
              <a:t> ook:</a:t>
            </a:r>
            <a:endParaRPr lang="nl-NL">
              <a:cs typeface="Arial"/>
            </a:endParaRPr>
          </a:p>
          <a:p>
            <a:pPr marL="539750" lvl="2" indent="0">
              <a:buNone/>
            </a:pPr>
            <a:r>
              <a:rPr lang="nl-NL">
                <a:latin typeface="Arial"/>
                <a:cs typeface="Arial"/>
              </a:rPr>
              <a:t>    </a:t>
            </a:r>
            <a:r>
              <a:rPr lang="nl-NL" u="sng">
                <a:latin typeface="Arial"/>
                <a:cs typeface="Arial"/>
              </a:rPr>
              <a:t>de info die nodig is om</a:t>
            </a:r>
            <a:r>
              <a:rPr lang="nl-NL">
                <a:latin typeface="Arial"/>
                <a:cs typeface="Arial"/>
              </a:rPr>
              <a:t> te beoordelen op:</a:t>
            </a:r>
            <a:endParaRPr lang="nl-NL">
              <a:cs typeface="Arial"/>
            </a:endParaRPr>
          </a:p>
          <a:p>
            <a:pPr marL="2571750" lvl="2">
              <a:buFont typeface="Wingdings" charset="0"/>
              <a:buChar char="§"/>
            </a:pPr>
            <a:r>
              <a:rPr lang="nl-NL" err="1">
                <a:latin typeface="Arial"/>
                <a:cs typeface="Arial"/>
              </a:rPr>
              <a:t>etfal</a:t>
            </a:r>
            <a:endParaRPr lang="nl-NL" err="1">
              <a:cs typeface="Arial"/>
            </a:endParaRPr>
          </a:p>
          <a:p>
            <a:pPr marL="2571750" lvl="2">
              <a:buFont typeface="Wingdings" charset="0"/>
              <a:buChar char="§"/>
            </a:pPr>
            <a:r>
              <a:rPr lang="nl-NL">
                <a:latin typeface="Arial"/>
                <a:cs typeface="Arial"/>
              </a:rPr>
              <a:t>instructieregels en instructies</a:t>
            </a:r>
            <a:endParaRPr lang="nl-NL">
              <a:cs typeface="Arial"/>
            </a:endParaRPr>
          </a:p>
          <a:p>
            <a:pPr marL="2571750" lvl="2">
              <a:buFont typeface="Wingdings" charset="0"/>
              <a:buChar char="§"/>
            </a:pPr>
            <a:r>
              <a:rPr lang="nl-NL">
                <a:latin typeface="Arial"/>
                <a:cs typeface="Arial"/>
              </a:rPr>
              <a:t>projectbesluit</a:t>
            </a:r>
            <a:endParaRPr lang="nl-NL">
              <a:cs typeface="Arial"/>
            </a:endParaRPr>
          </a:p>
          <a:p>
            <a:pPr marL="267970" indent="-267970"/>
            <a:endParaRPr lang="nl-NL">
              <a:latin typeface="Arial"/>
              <a:cs typeface="Arial"/>
            </a:endParaRPr>
          </a:p>
          <a:p>
            <a:pPr marL="267970" indent="-267970"/>
            <a:r>
              <a:rPr lang="nl-NL">
                <a:latin typeface="Arial"/>
                <a:cs typeface="Arial"/>
              </a:rPr>
              <a:t>concrete invulling hangt sterk af van wat wordt aangevraagd</a:t>
            </a:r>
            <a:endParaRPr lang="nl-NL"/>
          </a:p>
        </p:txBody>
      </p:sp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0665B093-4C1E-6201-8BA3-325268096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3540" y="2017599"/>
            <a:ext cx="550984" cy="31652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8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"alleen verleend met het oog op een evenwichtige toedeling van functies aan locaties"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F474029-FB70-4160-D9BD-5598EC95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135204"/>
            <a:ext cx="10055086" cy="4176819"/>
          </a:xfrm>
        </p:spPr>
        <p:txBody>
          <a:bodyPr/>
          <a:lstStyle/>
          <a:p>
            <a:pPr marL="267970" indent="-267970"/>
            <a:r>
              <a:rPr lang="nl-NL" sz="2000" dirty="0">
                <a:latin typeface="Arial"/>
                <a:cs typeface="Arial"/>
              </a:rPr>
              <a:t>in kader van </a:t>
            </a:r>
            <a:r>
              <a:rPr lang="nl-NL" sz="2000" dirty="0" err="1">
                <a:latin typeface="Arial"/>
                <a:cs typeface="Arial"/>
              </a:rPr>
              <a:t>bopa</a:t>
            </a:r>
            <a:r>
              <a:rPr lang="nl-NL" sz="2000" dirty="0">
                <a:latin typeface="Arial"/>
                <a:cs typeface="Arial"/>
              </a:rPr>
              <a:t> dus beoordeling op </a:t>
            </a:r>
            <a:r>
              <a:rPr lang="nl-NL" sz="2000" u="sng" dirty="0">
                <a:latin typeface="Arial"/>
                <a:cs typeface="Arial"/>
              </a:rPr>
              <a:t>ruimtelijke</a:t>
            </a:r>
            <a:r>
              <a:rPr lang="nl-NL" sz="2000" dirty="0">
                <a:latin typeface="Arial"/>
                <a:cs typeface="Arial"/>
              </a:rPr>
              <a:t> inpassing van het aangevraagde project</a:t>
            </a:r>
          </a:p>
          <a:p>
            <a:pPr marL="267970" indent="-267970"/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aspecten kunnen dus worden meegenomen in een </a:t>
            </a:r>
            <a:r>
              <a:rPr lang="nl-NL" sz="2000" dirty="0" err="1">
                <a:latin typeface="Arial"/>
                <a:cs typeface="Arial"/>
              </a:rPr>
              <a:t>bopa</a:t>
            </a:r>
            <a:r>
              <a:rPr lang="nl-NL" sz="2000" dirty="0">
                <a:latin typeface="Arial"/>
                <a:cs typeface="Arial"/>
              </a:rPr>
              <a:t>-beoordeling voor zover ze ruimtelijk relevant zijn</a:t>
            </a:r>
          </a:p>
          <a:p>
            <a:pPr marL="267970" indent="-267970"/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voorbeelden:</a:t>
            </a:r>
            <a:endParaRPr lang="nl-NL" sz="2000" dirty="0"/>
          </a:p>
          <a:p>
            <a:pPr lvl="1" indent="-267970"/>
            <a:r>
              <a:rPr lang="nl-NL" sz="2000" dirty="0">
                <a:latin typeface="Arial"/>
                <a:cs typeface="Arial"/>
              </a:rPr>
              <a:t>natuur?</a:t>
            </a:r>
            <a:endParaRPr lang="nl-NL" sz="2000" dirty="0"/>
          </a:p>
          <a:p>
            <a:pPr lvl="1" indent="-267970"/>
            <a:r>
              <a:rPr lang="nl-NL" sz="2000" dirty="0">
                <a:latin typeface="Arial"/>
                <a:cs typeface="Arial"/>
              </a:rPr>
              <a:t>energievoorschriften?</a:t>
            </a:r>
          </a:p>
          <a:p>
            <a:pPr lvl="1" indent="-267970"/>
            <a:r>
              <a:rPr lang="nl-NL" sz="2000" dirty="0">
                <a:latin typeface="Arial"/>
                <a:cs typeface="Arial"/>
              </a:rPr>
              <a:t>welstand?</a:t>
            </a:r>
          </a:p>
          <a:p>
            <a:pPr marL="267970" indent="-267970"/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beleidskeuzes</a:t>
            </a: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context/inzet van andere instrumenten</a:t>
            </a:r>
          </a:p>
        </p:txBody>
      </p:sp>
    </p:spTree>
    <p:extLst>
      <p:ext uri="{BB962C8B-B14F-4D97-AF65-F5344CB8AC3E}">
        <p14:creationId xmlns:p14="http://schemas.microsoft.com/office/powerpoint/2010/main" val="38051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2BEB22-554B-E569-A685-7483F4B9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63" y="2283157"/>
            <a:ext cx="10033200" cy="720000"/>
          </a:xfrm>
        </p:spPr>
        <p:txBody>
          <a:bodyPr/>
          <a:lstStyle/>
          <a:p>
            <a: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  <a:t> Tips / Enquête</a:t>
            </a:r>
            <a:br>
              <a:rPr lang="nl-NL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D3C0996-09D1-D67F-26F6-54FA853C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9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80F6B-C57C-48E7-B566-E24C17A6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Tips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CE7892-22C3-FD4A-D11E-FC6F3B2C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527145" cy="4500563"/>
          </a:xfrm>
        </p:spPr>
        <p:txBody>
          <a:bodyPr/>
          <a:lstStyle/>
          <a:p>
            <a:pPr marL="267970" indent="-267970">
              <a:lnSpc>
                <a:spcPct val="120000"/>
              </a:lnSpc>
            </a:pPr>
            <a:r>
              <a:rPr lang="nl-NL" sz="2000">
                <a:latin typeface="Arial"/>
                <a:cs typeface="Arial"/>
              </a:rPr>
              <a:t>pak de toelichting op de bruidsschat erbij</a:t>
            </a:r>
            <a:endParaRPr lang="en-US"/>
          </a:p>
          <a:p>
            <a:pPr marL="267970" indent="-267970">
              <a:lnSpc>
                <a:spcPct val="120000"/>
              </a:lnSpc>
              <a:spcBef>
                <a:spcPts val="2500"/>
              </a:spcBef>
            </a:pPr>
            <a:r>
              <a:rPr lang="nl-NL" sz="2000">
                <a:latin typeface="Arial"/>
                <a:cs typeface="Arial"/>
              </a:rPr>
              <a:t>denk en werk stapsgewijs</a:t>
            </a:r>
          </a:p>
          <a:p>
            <a:pPr marL="539115" lvl="1" indent="-267970">
              <a:lnSpc>
                <a:spcPct val="120000"/>
              </a:lnSpc>
            </a:pPr>
            <a:r>
              <a:rPr lang="nl-NL" sz="1800">
                <a:latin typeface="Arial"/>
                <a:cs typeface="Arial"/>
              </a:rPr>
              <a:t>begin met: welke vergunningplicht of -plichten zijn aan de orde?</a:t>
            </a:r>
          </a:p>
          <a:p>
            <a:pPr marL="539115" lvl="1" indent="-267970">
              <a:lnSpc>
                <a:spcPct val="120000"/>
              </a:lnSpc>
            </a:pPr>
            <a:r>
              <a:rPr lang="nl-NL" sz="1800">
                <a:latin typeface="Arial"/>
                <a:cs typeface="Arial"/>
              </a:rPr>
              <a:t>van daaruit </a:t>
            </a:r>
            <a:r>
              <a:rPr lang="nl-NL" sz="1800" u="sng">
                <a:latin typeface="Arial"/>
                <a:cs typeface="Arial"/>
              </a:rPr>
              <a:t>per vergunningplicht</a:t>
            </a:r>
            <a:r>
              <a:rPr lang="nl-NL" sz="1800">
                <a:latin typeface="Arial"/>
                <a:cs typeface="Arial"/>
              </a:rPr>
              <a:t> naar: uitzonderingen?</a:t>
            </a:r>
          </a:p>
          <a:p>
            <a:pPr marL="539115" lvl="1" indent="-267970">
              <a:lnSpc>
                <a:spcPct val="120000"/>
              </a:lnSpc>
            </a:pPr>
            <a:r>
              <a:rPr lang="nl-NL" sz="1800">
                <a:latin typeface="Arial"/>
                <a:cs typeface="Arial"/>
              </a:rPr>
              <a:t>van daaruit </a:t>
            </a:r>
            <a:r>
              <a:rPr lang="nl-NL" sz="1800" u="sng">
                <a:latin typeface="Arial"/>
                <a:cs typeface="Arial"/>
              </a:rPr>
              <a:t>per vergunningplicht</a:t>
            </a:r>
            <a:r>
              <a:rPr lang="nl-NL" sz="1800">
                <a:latin typeface="Arial"/>
                <a:cs typeface="Arial"/>
              </a:rPr>
              <a:t> naar: beoordelingsregels en aanvraagvereisten</a:t>
            </a:r>
          </a:p>
          <a:p>
            <a:pPr marL="267970" indent="-267970">
              <a:lnSpc>
                <a:spcPct val="120000"/>
              </a:lnSpc>
              <a:spcBef>
                <a:spcPts val="2500"/>
              </a:spcBef>
            </a:pPr>
            <a:r>
              <a:rPr lang="nl-NL" sz="2000">
                <a:latin typeface="Arial"/>
                <a:cs typeface="Arial"/>
              </a:rPr>
              <a:t>noem/schrijf niet alleen het artikelnummer, maar daarbij ook uit welke regeling het komt: omgevingsplan? </a:t>
            </a:r>
            <a:r>
              <a:rPr lang="nl-NL" sz="2000" err="1">
                <a:latin typeface="Arial"/>
                <a:cs typeface="Arial"/>
              </a:rPr>
              <a:t>Bbl</a:t>
            </a:r>
            <a:r>
              <a:rPr lang="nl-NL" sz="2000">
                <a:latin typeface="Arial"/>
                <a:cs typeface="Arial"/>
              </a:rPr>
              <a:t>? Bal? Ow? </a:t>
            </a:r>
            <a:r>
              <a:rPr lang="nl-NL" sz="2000" err="1">
                <a:latin typeface="Arial"/>
                <a:cs typeface="Arial"/>
              </a:rPr>
              <a:t>Iw</a:t>
            </a:r>
            <a:r>
              <a:rPr lang="nl-NL" sz="2000">
                <a:latin typeface="Arial"/>
                <a:cs typeface="Arial"/>
              </a:rPr>
              <a:t>? Vangnetregeling?</a:t>
            </a:r>
          </a:p>
          <a:p>
            <a:pPr marL="267970" indent="-267970">
              <a:lnSpc>
                <a:spcPct val="120000"/>
              </a:lnSpc>
            </a:pPr>
            <a:endParaRPr lang="nl-NL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0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80F6B-C57C-48E7-B566-E24C17A6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Enquête – </a:t>
            </a:r>
            <a:r>
              <a:rPr lang="nl-NL" err="1"/>
              <a:t>tbv</a:t>
            </a:r>
            <a:r>
              <a:rPr lang="nl-NL"/>
              <a:t> Evaluatiecommissie Omgevingswet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CE7892-22C3-FD4A-D11E-FC6F3B2C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48" y="1800000"/>
            <a:ext cx="10527145" cy="4500563"/>
          </a:xfrm>
        </p:spPr>
        <p:txBody>
          <a:bodyPr/>
          <a:lstStyle/>
          <a:p>
            <a:pPr marL="267970" indent="-267970">
              <a:lnSpc>
                <a:spcPct val="120000"/>
              </a:lnSpc>
            </a:pPr>
            <a:r>
              <a:rPr lang="nl-NL">
                <a:latin typeface="Avenir"/>
                <a:cs typeface="Arial"/>
              </a:rPr>
              <a:t>Vanaf 2024 wordt de Omgevingswet geëvalueerd</a:t>
            </a:r>
          </a:p>
          <a:p>
            <a:pPr marL="267970" indent="-267970">
              <a:lnSpc>
                <a:spcPct val="120000"/>
              </a:lnSpc>
            </a:pPr>
            <a:endParaRPr lang="nl-NL" sz="800">
              <a:latin typeface="Avenir"/>
              <a:cs typeface="Arial"/>
            </a:endParaRPr>
          </a:p>
          <a:p>
            <a:pPr marL="267970" indent="-267970">
              <a:lnSpc>
                <a:spcPct val="120000"/>
              </a:lnSpc>
            </a:pPr>
            <a:r>
              <a:rPr lang="nl-NL">
                <a:latin typeface="Avenir"/>
                <a:cs typeface="Arial"/>
              </a:rPr>
              <a:t>De Evaluatiecommissie Omgevingswet heeft 3 taken:</a:t>
            </a:r>
          </a:p>
          <a:p>
            <a:pPr marL="539432" lvl="1" indent="-267970">
              <a:lnSpc>
                <a:spcPct val="120000"/>
              </a:lnSpc>
            </a:pPr>
            <a:r>
              <a:rPr lang="nl-NL" sz="2400">
                <a:latin typeface="Avenir"/>
                <a:cs typeface="Arial"/>
              </a:rPr>
              <a:t>Adviseren inrichting Monitor Werking Omgevingswet (voor 1 januari 2024)</a:t>
            </a:r>
          </a:p>
          <a:p>
            <a:pPr marL="539432" lvl="1" indent="-267970">
              <a:lnSpc>
                <a:spcPct val="120000"/>
              </a:lnSpc>
            </a:pPr>
            <a:r>
              <a:rPr lang="nl-NL" sz="2400">
                <a:latin typeface="Avenir"/>
                <a:cs typeface="Arial"/>
              </a:rPr>
              <a:t>Uitbrengen jaarlijkse reflectierapportage (2024 – 2027)</a:t>
            </a:r>
          </a:p>
          <a:p>
            <a:pPr marL="539432" lvl="1" indent="-267970">
              <a:lnSpc>
                <a:spcPct val="120000"/>
              </a:lnSpc>
            </a:pPr>
            <a:r>
              <a:rPr lang="nl-NL" sz="2400">
                <a:latin typeface="Avenir"/>
                <a:cs typeface="Arial"/>
              </a:rPr>
              <a:t>Evalueren Omgevingswet (2028)</a:t>
            </a:r>
          </a:p>
          <a:p>
            <a:pPr marL="267970" indent="-267970">
              <a:lnSpc>
                <a:spcPct val="120000"/>
              </a:lnSpc>
            </a:pPr>
            <a:endParaRPr lang="nl-NL" sz="800">
              <a:latin typeface="Avenir"/>
              <a:cs typeface="Arial"/>
            </a:endParaRPr>
          </a:p>
          <a:p>
            <a:pPr marL="267970" indent="-267970">
              <a:lnSpc>
                <a:spcPct val="120000"/>
              </a:lnSpc>
            </a:pPr>
            <a:r>
              <a:rPr lang="nl-NL">
                <a:latin typeface="Avenir"/>
                <a:cs typeface="Arial"/>
              </a:rPr>
              <a:t>De Evaluatiecommissie Omgevingswet heeft KWINK groep en </a:t>
            </a:r>
            <a:r>
              <a:rPr lang="nl-NL" err="1">
                <a:latin typeface="Avenir"/>
                <a:cs typeface="Arial"/>
              </a:rPr>
              <a:t>KoxkDeVoogd</a:t>
            </a:r>
            <a:r>
              <a:rPr lang="nl-NL">
                <a:latin typeface="Avenir"/>
                <a:cs typeface="Arial"/>
              </a:rPr>
              <a:t> gevraagd om de werking van de BOPA in de praktijk te evalueren.</a:t>
            </a:r>
          </a:p>
          <a:p>
            <a:pPr marL="0" indent="0">
              <a:lnSpc>
                <a:spcPct val="120000"/>
              </a:lnSpc>
              <a:buNone/>
            </a:pPr>
            <a:endParaRPr lang="nl-NL">
              <a:latin typeface="Aveni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77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6E19C-4597-EE77-F5BF-909B3F6B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FEF28-E89E-958C-FD7B-44CD9483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761900"/>
            <a:ext cx="10492450" cy="4538100"/>
          </a:xfrm>
        </p:spPr>
        <p:txBody>
          <a:bodyPr/>
          <a:lstStyle/>
          <a:p>
            <a:pPr marL="267970" indent="-267970"/>
            <a:endParaRPr lang="nl-NL">
              <a:latin typeface="Calibri"/>
              <a:cs typeface="Calibri"/>
            </a:endParaRPr>
          </a:p>
          <a:p>
            <a:pPr marL="267970" indent="-267970"/>
            <a:r>
              <a:rPr lang="nl-NL">
                <a:latin typeface="Calibri"/>
                <a:cs typeface="Calibri"/>
              </a:rPr>
              <a:t>Welkom en introductie</a:t>
            </a:r>
            <a:endParaRPr lang="nl-NL"/>
          </a:p>
          <a:p>
            <a:pPr marL="267970" indent="-267970"/>
            <a:endParaRPr lang="nl-NL">
              <a:latin typeface="Calibri"/>
              <a:cs typeface="Calibri"/>
            </a:endParaRPr>
          </a:p>
          <a:p>
            <a:pPr marL="267970" indent="-267970"/>
            <a:r>
              <a:rPr lang="nl-NL">
                <a:latin typeface="Calibri"/>
                <a:cs typeface="Calibri"/>
              </a:rPr>
              <a:t>Drie inhoudelijke onderdelen:</a:t>
            </a:r>
          </a:p>
          <a:p>
            <a:pPr marL="267970" indent="-267970"/>
            <a:endParaRPr lang="nl-NL">
              <a:latin typeface="Calibri"/>
              <a:cs typeface="Calibri"/>
            </a:endParaRPr>
          </a:p>
          <a:p>
            <a:pPr marL="539115" lvl="1" indent="-267970"/>
            <a:r>
              <a:rPr lang="nl-NL">
                <a:latin typeface="Calibri"/>
                <a:cs typeface="Calibri"/>
              </a:rPr>
              <a:t>Intro / stand van zaken</a:t>
            </a:r>
          </a:p>
          <a:p>
            <a:pPr marL="539115" lvl="1" indent="-267970"/>
            <a:r>
              <a:rPr lang="nl-NL">
                <a:latin typeface="Calibri"/>
                <a:cs typeface="Calibri"/>
              </a:rPr>
              <a:t>Bopa in het loket</a:t>
            </a:r>
          </a:p>
          <a:p>
            <a:pPr marL="539115" lvl="1" indent="-267970"/>
            <a:r>
              <a:rPr lang="nl-NL">
                <a:latin typeface="Calibri"/>
                <a:cs typeface="Calibri"/>
              </a:rPr>
              <a:t>Reikwijdte beoordeling </a:t>
            </a:r>
            <a:r>
              <a:rPr lang="nl-NL" err="1">
                <a:latin typeface="Calibri"/>
                <a:cs typeface="Calibri"/>
              </a:rPr>
              <a:t>bopa</a:t>
            </a:r>
            <a:r>
              <a:rPr lang="nl-NL">
                <a:latin typeface="Calibri"/>
                <a:cs typeface="Calibri"/>
              </a:rPr>
              <a:t> (en aanvraagvereisten)</a:t>
            </a:r>
          </a:p>
          <a:p>
            <a:pPr marL="267970" indent="-267970"/>
            <a:endParaRPr lang="nl-NL">
              <a:latin typeface="Calibri"/>
              <a:cs typeface="Calibri"/>
            </a:endParaRPr>
          </a:p>
          <a:p>
            <a:pPr marL="267970" indent="-267970"/>
            <a:r>
              <a:rPr lang="nl-NL">
                <a:latin typeface="Calibri"/>
                <a:cs typeface="Calibri"/>
              </a:rPr>
              <a:t>Tips / Enquête</a:t>
            </a:r>
          </a:p>
          <a:p>
            <a:pPr marL="539115" lvl="1" indent="-267970"/>
            <a:endParaRPr lang="nl-NL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90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80F6B-C57C-48E7-B566-E24C17A6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Expertsessie VNG 2 juli 2024</a:t>
            </a:r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CE7892-22C3-FD4A-D11E-FC6F3B2C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527145" cy="4500563"/>
          </a:xfrm>
        </p:spPr>
        <p:txBody>
          <a:bodyPr/>
          <a:lstStyle/>
          <a:p>
            <a:pPr marL="267970" indent="-267970">
              <a:lnSpc>
                <a:spcPct val="120000"/>
              </a:lnSpc>
            </a:pPr>
            <a:endParaRPr lang="nl-NL" sz="2000">
              <a:latin typeface="Arial"/>
              <a:cs typeface="Arial"/>
            </a:endParaRPr>
          </a:p>
          <a:p>
            <a:pPr marL="267970" indent="-267970">
              <a:lnSpc>
                <a:spcPct val="120000"/>
              </a:lnSpc>
            </a:pPr>
            <a:r>
              <a:rPr lang="nl-NL" sz="2000" err="1">
                <a:latin typeface="Arial"/>
                <a:cs typeface="Arial"/>
              </a:rPr>
              <a:t>Binnenplanse</a:t>
            </a:r>
            <a:r>
              <a:rPr lang="nl-NL" sz="2000">
                <a:latin typeface="Arial"/>
                <a:cs typeface="Arial"/>
              </a:rPr>
              <a:t> en </a:t>
            </a:r>
            <a:r>
              <a:rPr lang="nl-NL" sz="2000" err="1">
                <a:latin typeface="Arial"/>
                <a:cs typeface="Arial"/>
              </a:rPr>
              <a:t>buitenplanse</a:t>
            </a:r>
            <a:r>
              <a:rPr lang="nl-NL" sz="2000">
                <a:latin typeface="Arial"/>
                <a:cs typeface="Arial"/>
              </a:rPr>
              <a:t> omgevingsplanactiviteit - deel 3 van een drieluik</a:t>
            </a:r>
          </a:p>
          <a:p>
            <a:pPr marL="267970" indent="-267970">
              <a:lnSpc>
                <a:spcPct val="120000"/>
              </a:lnSpc>
            </a:pPr>
            <a:endParaRPr lang="nl-NL" sz="2000">
              <a:latin typeface="Arial"/>
              <a:cs typeface="Arial"/>
            </a:endParaRPr>
          </a:p>
          <a:p>
            <a:pPr marL="267970" indent="-267970">
              <a:lnSpc>
                <a:spcPct val="120000"/>
              </a:lnSpc>
            </a:pPr>
            <a:r>
              <a:rPr lang="nl-NL" sz="2000">
                <a:latin typeface="Arial"/>
                <a:cs typeface="Arial"/>
              </a:rPr>
              <a:t>dinsdag 2 juli 2024 10:00 - 12:00 uur</a:t>
            </a:r>
            <a:endParaRPr lang="nl-NL" sz="2000">
              <a:cs typeface="Arial"/>
            </a:endParaRPr>
          </a:p>
          <a:p>
            <a:pPr marL="267970" indent="-267970">
              <a:lnSpc>
                <a:spcPct val="120000"/>
              </a:lnSpc>
            </a:pPr>
            <a:endParaRPr lang="nl-NL" sz="2000">
              <a:latin typeface="Arial"/>
              <a:cs typeface="Arial"/>
            </a:endParaRPr>
          </a:p>
          <a:p>
            <a:pPr marL="267970" indent="-267970">
              <a:lnSpc>
                <a:spcPct val="120000"/>
              </a:lnSpc>
            </a:pPr>
            <a:r>
              <a:rPr lang="nl-NL" sz="2000">
                <a:latin typeface="Arial"/>
                <a:cs typeface="Arial"/>
              </a:rPr>
              <a:t>VTH-netwerk &amp; Netwerk omgevingsplan</a:t>
            </a:r>
            <a:endParaRPr lang="nl-NL" sz="2000">
              <a:cs typeface="Arial"/>
            </a:endParaRPr>
          </a:p>
          <a:p>
            <a:pPr marL="267970" indent="-267970">
              <a:lnSpc>
                <a:spcPct val="120000"/>
              </a:lnSpc>
            </a:pPr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2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7453-6982-5705-F2A9-6D880B83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00" y="2331285"/>
            <a:ext cx="10033200" cy="720000"/>
          </a:xfrm>
        </p:spPr>
        <p:txBody>
          <a:bodyPr/>
          <a:lstStyle/>
          <a:p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Intro / stand van Zaken</a:t>
            </a:r>
          </a:p>
        </p:txBody>
      </p:sp>
    </p:spTree>
    <p:extLst>
      <p:ext uri="{BB962C8B-B14F-4D97-AF65-F5344CB8AC3E}">
        <p14:creationId xmlns:p14="http://schemas.microsoft.com/office/powerpoint/2010/main" val="124059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Vergunningplicht in de wet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 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AF5F30-4971-5654-1F00-64E14F1E78B6}"/>
              </a:ext>
            </a:extLst>
          </p:cNvPr>
          <p:cNvSpPr txBox="1">
            <a:spLocks/>
          </p:cNvSpPr>
          <p:nvPr/>
        </p:nvSpPr>
        <p:spPr bwMode="auto">
          <a:xfrm>
            <a:off x="793466" y="1909953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8288" indent="-268288" algn="l" defTabSz="912813" rtl="0" eaLnBrk="1" fontAlgn="base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39750" indent="-269875" algn="l" defTabSz="912813" rtl="0" eaLnBrk="1" fontAlgn="base" hangingPunct="1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9625" indent="-269875" algn="l" defTabSz="912813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9500" indent="-269875" algn="l" defTabSz="912813" rtl="0" eaLnBrk="1" fontAlgn="base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49375" indent="-268288" algn="l" defTabSz="912813" rtl="0" eaLnBrk="1" fontAlgn="base" hangingPunct="1">
              <a:lnSpc>
                <a:spcPct val="90000"/>
              </a:lnSpc>
              <a:spcBef>
                <a:spcPts val="325"/>
              </a:spcBef>
              <a:spcAft>
                <a:spcPct val="0"/>
              </a:spcAft>
              <a:buClr>
                <a:srgbClr val="00A9F3"/>
              </a:buClr>
              <a:buSzPct val="8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5.1 lid 1 onder a Ow: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"Artikel 5.1 (</a:t>
            </a:r>
            <a:r>
              <a:rPr lang="nl-NL" sz="18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omgevingsvergunningplichtige</a:t>
            </a:r>
            <a:r>
              <a:rPr lang="nl-N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activiteiten wet)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  Het is verboden zonder omgevingsvergunning de volgende activiteiten te verrichten: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kern="100" dirty="0">
                <a:latin typeface="Aptos"/>
                <a:ea typeface="Aptos" panose="020B0004020202020204" pitchFamily="34" charset="0"/>
                <a:cs typeface="Times New Roman"/>
              </a:rPr>
              <a:t>a.  een </a:t>
            </a:r>
            <a:r>
              <a:rPr lang="nl-NL" sz="1800" u="sng" kern="100" dirty="0">
                <a:latin typeface="Aptos"/>
                <a:ea typeface="Aptos" panose="020B0004020202020204" pitchFamily="34" charset="0"/>
                <a:cs typeface="Times New Roman"/>
              </a:rPr>
              <a:t>omgevingsplanactiviteit</a:t>
            </a:r>
            <a:r>
              <a:rPr lang="nl-NL" sz="1800" kern="100" dirty="0">
                <a:latin typeface="Aptos"/>
                <a:ea typeface="Aptos" panose="020B0004020202020204" pitchFamily="34" charset="0"/>
                <a:cs typeface="Times New Roman"/>
              </a:rPr>
              <a:t>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nl-NL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Definitie in de bijlage bij de wet: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nl-N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"omgevingsplanactiviteit: activiteit, inhoudende: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nl-NL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activiteit waarvoor in het omgevingsplan is bepaald dat het is verboden deze zonder omgevingsvergunning te verrichten en die niet in strijd is met het omgevingsplan;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nl-NL" sz="1800" kern="1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activiteit waarvoor in het omgevingsplan is bepaald dat het is verboden deze zonder omgevingsvergunning te verrichten en die in strijd is met het omgevingsplan, of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nl-NL" sz="1800" kern="1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andere activiteit die in strijd is met het omgevingsplan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b="1" kern="100" dirty="0">
                <a:latin typeface="Aptos"/>
                <a:ea typeface="Aptos" panose="020B0004020202020204" pitchFamily="34" charset="0"/>
                <a:cs typeface="Times New Roman"/>
              </a:rPr>
              <a:t>Een </a:t>
            </a:r>
            <a:r>
              <a:rPr lang="nl-NL" sz="1800" b="1" kern="100" dirty="0" err="1">
                <a:latin typeface="Aptos"/>
                <a:ea typeface="Aptos" panose="020B0004020202020204" pitchFamily="34" charset="0"/>
                <a:cs typeface="Times New Roman"/>
              </a:rPr>
              <a:t>bopa</a:t>
            </a:r>
            <a:r>
              <a:rPr lang="nl-NL" sz="1800" b="1" kern="100" dirty="0">
                <a:latin typeface="Aptos"/>
                <a:ea typeface="Aptos" panose="020B0004020202020204" pitchFamily="34" charset="0"/>
                <a:cs typeface="Times New Roman"/>
              </a:rPr>
              <a:t> is dus een (bijzondere vorm) van een opa. Je kan geen ‘</a:t>
            </a:r>
            <a:r>
              <a:rPr lang="nl-NL" sz="1800" b="1" kern="100" dirty="0" err="1">
                <a:latin typeface="Aptos"/>
                <a:ea typeface="Aptos" panose="020B0004020202020204" pitchFamily="34" charset="0"/>
                <a:cs typeface="Times New Roman"/>
              </a:rPr>
              <a:t>bopa</a:t>
            </a:r>
            <a:r>
              <a:rPr lang="nl-NL" sz="1800" b="1" kern="100" dirty="0">
                <a:latin typeface="Aptos"/>
                <a:ea typeface="Aptos" panose="020B0004020202020204" pitchFamily="34" charset="0"/>
                <a:cs typeface="Times New Roman"/>
              </a:rPr>
              <a:t>’ aanvragen.</a:t>
            </a:r>
          </a:p>
          <a:p>
            <a:pPr marL="267970" indent="-26797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85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Initiatiefnemer bepaalt reikwijdte aanvraag!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87F4A-975C-4BE5-A8AA-CC6DC9A2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66" y="1716173"/>
            <a:ext cx="10473247" cy="4500563"/>
          </a:xfrm>
        </p:spPr>
        <p:txBody>
          <a:bodyPr/>
          <a:lstStyle/>
          <a:p>
            <a:pPr marL="0" indent="0">
              <a:buNone/>
            </a:pPr>
            <a:endParaRPr lang="nl-NL" sz="1600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endParaRPr lang="nl-NL" sz="1600">
              <a:latin typeface="Arial"/>
              <a:ea typeface="Verdana"/>
              <a:cs typeface="Arial"/>
            </a:endParaRPr>
          </a:p>
          <a:p>
            <a:pPr marL="0" indent="0">
              <a:buNone/>
            </a:pPr>
            <a:r>
              <a:rPr lang="nl-NL" sz="1600">
                <a:latin typeface="Arial"/>
                <a:ea typeface="Verdana"/>
                <a:cs typeface="Arial"/>
              </a:rPr>
              <a:t>D</a:t>
            </a:r>
            <a:r>
              <a:rPr lang="nl-NL" sz="1800">
                <a:latin typeface="Arial"/>
                <a:ea typeface="Verdana"/>
                <a:cs typeface="Arial"/>
              </a:rPr>
              <a:t>it betekent: </a:t>
            </a:r>
            <a:endParaRPr lang="en-US" sz="1800">
              <a:ea typeface="Verdana"/>
            </a:endParaRPr>
          </a:p>
          <a:p>
            <a:pPr marL="0" indent="0">
              <a:buNone/>
            </a:pPr>
            <a:endParaRPr lang="nl-NL" sz="1800">
              <a:latin typeface="Arial"/>
              <a:ea typeface="Verdana"/>
              <a:cs typeface="Arial"/>
            </a:endParaRPr>
          </a:p>
          <a:p>
            <a:pPr marL="267970" indent="-267970"/>
            <a:r>
              <a:rPr lang="nl-NL" sz="1800">
                <a:latin typeface="Arial"/>
                <a:ea typeface="Verdana"/>
                <a:cs typeface="Arial"/>
              </a:rPr>
              <a:t>Initiatiefnemer vraagt één of meerdere omgevingsplanactiviteit(en) aan</a:t>
            </a:r>
            <a:endParaRPr lang="nl-NL" sz="1800">
              <a:ea typeface="Verdana"/>
            </a:endParaRPr>
          </a:p>
          <a:p>
            <a:pPr marL="0" indent="0">
              <a:buNone/>
            </a:pPr>
            <a:r>
              <a:rPr lang="nl-NL" sz="1600">
                <a:latin typeface="Arial"/>
                <a:ea typeface="Verdana"/>
                <a:cs typeface="Arial"/>
              </a:rPr>
              <a:t>   en/of andere activiteiten (bijv. technische bouwactiviteit, </a:t>
            </a:r>
            <a:r>
              <a:rPr lang="nl-NL" sz="1600" err="1">
                <a:latin typeface="Arial"/>
                <a:ea typeface="Verdana"/>
                <a:cs typeface="Arial"/>
              </a:rPr>
              <a:t>mba</a:t>
            </a:r>
            <a:r>
              <a:rPr lang="nl-NL" sz="1600">
                <a:latin typeface="Arial"/>
                <a:ea typeface="Verdana"/>
                <a:cs typeface="Arial"/>
              </a:rPr>
              <a:t>, natuur-activiteiten)</a:t>
            </a:r>
          </a:p>
          <a:p>
            <a:pPr marL="267970" indent="-267970"/>
            <a:endParaRPr lang="nl-NL" sz="800">
              <a:latin typeface="Arial"/>
              <a:ea typeface="Verdana"/>
              <a:cs typeface="Arial"/>
            </a:endParaRPr>
          </a:p>
          <a:p>
            <a:pPr marL="267970" indent="-267970"/>
            <a:r>
              <a:rPr lang="nl-NL" sz="1800">
                <a:latin typeface="Arial"/>
                <a:ea typeface="Verdana"/>
                <a:cs typeface="Arial"/>
              </a:rPr>
              <a:t>Geen aanvulling van 'andere' activiteiten die niet zijn aangevraagd, alleen aanvulling op de wel ingediende aanvraag </a:t>
            </a:r>
            <a:endParaRPr lang="nl-NL" sz="1800">
              <a:ea typeface="Verdana"/>
            </a:endParaRPr>
          </a:p>
          <a:p>
            <a:pPr marL="267970" indent="-267970"/>
            <a:endParaRPr lang="nl-NL" sz="800">
              <a:latin typeface="Arial"/>
              <a:ea typeface="Verdana"/>
              <a:cs typeface="Arial"/>
            </a:endParaRPr>
          </a:p>
          <a:p>
            <a:pPr marL="267970" indent="-267970"/>
            <a:endParaRPr lang="nl-NL" sz="800">
              <a:latin typeface="Arial"/>
              <a:ea typeface="Verdana"/>
              <a:cs typeface="Arial"/>
            </a:endParaRPr>
          </a:p>
          <a:p>
            <a:pPr marL="267970" indent="-267970"/>
            <a:r>
              <a:rPr lang="nl-NL" sz="1800">
                <a:latin typeface="Arial"/>
                <a:ea typeface="Verdana"/>
                <a:cs typeface="Arial"/>
              </a:rPr>
              <a:t>In het omgevingsplan van rechtswege (tijdelijk deel) zitten vanaf 1 januari 2024 (tot het moment dat je dit zelf aanpast door wijzigingen in het omgevingsplan):</a:t>
            </a:r>
          </a:p>
          <a:p>
            <a:pPr marL="0" indent="0">
              <a:buNone/>
            </a:pPr>
            <a:r>
              <a:rPr lang="nl-NL" sz="1800" b="1">
                <a:latin typeface="Arial"/>
                <a:ea typeface="Verdana"/>
                <a:cs typeface="Arial"/>
              </a:rPr>
              <a:t>  24 vergunningplichten voor omgevingsplanactiviteiten</a:t>
            </a:r>
            <a:r>
              <a:rPr lang="nl-NL" sz="1800">
                <a:latin typeface="Arial"/>
                <a:ea typeface="Verdana"/>
                <a:cs typeface="Arial"/>
              </a:rPr>
              <a:t> (kortweg: OPA-vergunningplichten)</a:t>
            </a:r>
            <a:endParaRPr lang="nl-NL"/>
          </a:p>
          <a:p>
            <a:pPr marL="0" indent="0">
              <a:buNone/>
            </a:pPr>
            <a:r>
              <a:rPr lang="nl-NL" sz="1600" b="1">
                <a:latin typeface="Arial"/>
                <a:ea typeface="Verdana"/>
                <a:cs typeface="Arial"/>
              </a:rPr>
              <a:t>  </a:t>
            </a:r>
            <a:r>
              <a:rPr lang="nl-NL" sz="1400">
                <a:latin typeface="Arial"/>
                <a:ea typeface="Verdana"/>
                <a:cs typeface="Arial"/>
              </a:rPr>
              <a:t>(</a:t>
            </a:r>
            <a:r>
              <a:rPr lang="nl-NL" sz="1400" err="1">
                <a:latin typeface="Arial"/>
                <a:ea typeface="Verdana"/>
                <a:cs typeface="Arial"/>
              </a:rPr>
              <a:t>dwz</a:t>
            </a:r>
            <a:r>
              <a:rPr lang="nl-NL" sz="1400">
                <a:latin typeface="Arial"/>
                <a:ea typeface="Verdana"/>
                <a:cs typeface="Arial"/>
              </a:rPr>
              <a:t>: voor sommige </a:t>
            </a:r>
            <a:r>
              <a:rPr lang="nl-NL" sz="1400" err="1">
                <a:latin typeface="Arial"/>
                <a:ea typeface="Verdana"/>
                <a:cs typeface="Arial"/>
              </a:rPr>
              <a:t>OPA's</a:t>
            </a:r>
            <a:r>
              <a:rPr lang="nl-NL" sz="1400">
                <a:latin typeface="Arial"/>
                <a:ea typeface="Verdana"/>
                <a:cs typeface="Arial"/>
              </a:rPr>
              <a:t> staat de vergunningplicht zelf niet in het omgevingsplan)</a:t>
            </a:r>
          </a:p>
          <a:p>
            <a:pPr marL="267970" indent="-267970"/>
            <a:endParaRPr lang="nl-NL" sz="1800" b="1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741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Aantallen </a:t>
            </a:r>
            <a:r>
              <a:rPr lang="nl-NL" err="1">
                <a:latin typeface="Calibri"/>
                <a:cs typeface="Calibri"/>
              </a:rPr>
              <a:t>bopa's</a:t>
            </a:r>
            <a:r>
              <a:rPr lang="nl-NL">
                <a:latin typeface="Calibri"/>
                <a:cs typeface="Calibri"/>
              </a:rPr>
              <a:t> </a:t>
            </a:r>
            <a:br>
              <a:rPr lang="nl-NL">
                <a:latin typeface="Calibri"/>
                <a:cs typeface="Calibri"/>
              </a:rPr>
            </a:b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Jan:     2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Feb:    3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Maart: 48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April: 127</a:t>
            </a: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Mei:   241</a:t>
            </a:r>
          </a:p>
        </p:txBody>
      </p:sp>
      <p:sp>
        <p:nvSpPr>
          <p:cNvPr id="3" name="Tijdelijke aanduiding voor inhoud 2" descr="Aantallen bopa's. januari 2, februari 3, maart 48, april 127 en in mei 241">
            <a:extLst>
              <a:ext uri="{FF2B5EF4-FFF2-40B4-BE49-F238E27FC236}">
                <a16:creationId xmlns:a16="http://schemas.microsoft.com/office/drawing/2014/main" id="{E1087F4A-975C-4BE5-A8AA-CC6DC9A2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66" y="1716173"/>
            <a:ext cx="10473247" cy="4500563"/>
          </a:xfrm>
        </p:spPr>
        <p:txBody>
          <a:bodyPr/>
          <a:lstStyle/>
          <a:p>
            <a:pPr marL="267970" indent="-267970"/>
            <a:endParaRPr lang="nl-NL" sz="1800" b="1">
              <a:latin typeface="Arial"/>
              <a:ea typeface="Verdana"/>
              <a:cs typeface="Arial"/>
            </a:endParaRPr>
          </a:p>
          <a:p>
            <a:pPr marL="267970" indent="-267970">
              <a:buNone/>
            </a:pPr>
            <a:endParaRPr lang="nl-NL"/>
          </a:p>
          <a:p>
            <a:pPr marL="267970" indent="-267970">
              <a:buNone/>
            </a:pPr>
            <a:endParaRPr lang="nl-NL" sz="1600" b="1">
              <a:latin typeface="Verdana"/>
              <a:ea typeface="Verdana"/>
            </a:endParaRPr>
          </a:p>
          <a:p>
            <a:pPr marL="0" indent="0" algn="l">
              <a:buNone/>
            </a:pPr>
            <a:endParaRPr lang="nl-NL" sz="1600"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267970" indent="-267970">
              <a:buNone/>
            </a:pPr>
            <a:endParaRPr lang="nl-NL" sz="2000" b="1">
              <a:latin typeface="Calibri" panose="020F0502020204030204" pitchFamily="34" charset="0"/>
              <a:ea typeface="Verdana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2BEB22-554B-E569-A685-7483F4B9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800" y="2618147"/>
            <a:ext cx="10033200" cy="720000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Bopa</a:t>
            </a: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 in het loket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46F7B5D-E8B5-732C-E32E-5AD1E518C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00" y="2618147"/>
            <a:ext cx="4860000" cy="4500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12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Achtergrond</a:t>
            </a:r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F76192E-A08A-0CCF-92AB-0327773F7274}"/>
              </a:ext>
            </a:extLst>
          </p:cNvPr>
          <p:cNvSpPr txBox="1"/>
          <p:nvPr/>
        </p:nvSpPr>
        <p:spPr>
          <a:xfrm>
            <a:off x="793466" y="1836489"/>
            <a:ext cx="113659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Van alle omgevingsvergunningen (dus ook alle </a:t>
            </a:r>
            <a:r>
              <a:rPr lang="nl-NL" sz="1800" b="0" i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bopa’s</a:t>
            </a: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) kennisgeving publiceren in het gemeenteblad.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1800" b="0" i="0">
              <a:solidFill>
                <a:srgbClr val="1A1A1A"/>
              </a:solidFill>
              <a:effectLst/>
              <a:highlight>
                <a:srgbClr val="FFFFFF"/>
              </a:highlight>
              <a:latin typeface="Aveni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Voor bepaalde </a:t>
            </a:r>
            <a:r>
              <a:rPr lang="nl-NL" sz="1800" b="0" i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bopa’s</a:t>
            </a: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 geldt dat de kennisgeving óók zichtbaar moet zijn in het Omgevingsloket</a:t>
            </a:r>
            <a:r>
              <a:rPr lang="nl-NL" sz="1800">
                <a:solidFill>
                  <a:srgbClr val="1A1A1A"/>
                </a:solidFill>
                <a:highlight>
                  <a:srgbClr val="FFFFFF"/>
                </a:highlight>
                <a:latin typeface="Avenir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1800" b="0" i="0">
              <a:solidFill>
                <a:srgbClr val="1A1A1A"/>
              </a:solidFill>
              <a:effectLst/>
              <a:highlight>
                <a:srgbClr val="FFFFFF"/>
              </a:highlight>
              <a:latin typeface="Aveni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Het gaat om de volgende gevallen: 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‘een </a:t>
            </a:r>
            <a:r>
              <a:rPr lang="nl-NL" sz="1800" b="0" i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voortdurende </a:t>
            </a:r>
            <a:r>
              <a:rPr lang="nl-NL" sz="1800" b="0" i="0" err="1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buitenplanse</a:t>
            </a: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 omgevingsplanactiviteit, waaraan geen termijn als bedoeld in artikel 5.36, eerste lid, Omgevingswet is verbonden, die betreft: ​ </a:t>
            </a:r>
          </a:p>
          <a:p>
            <a:pPr marL="1370013" lvl="2" indent="-457200">
              <a:buFont typeface="+mj-lt"/>
              <a:buAutoNum type="arabicPeriod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een omgevingsplanactiviteit bestaande uit het in stand houden van: ​ </a:t>
            </a:r>
          </a:p>
          <a:p>
            <a:pPr marL="1827213" lvl="3" indent="-457200">
              <a:buFont typeface="+mj-lt"/>
              <a:buAutoNum type="alphaLcParenR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een of meer nieuw te bouwen hoofdgebouwen, en/of ​ </a:t>
            </a:r>
          </a:p>
          <a:p>
            <a:pPr marL="1827213" lvl="3" indent="-457200">
              <a:buFont typeface="+mj-lt"/>
              <a:buAutoNum type="alphaLcParenR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een of meer andere bouwwerken buiten de bebouwde kom met een oppervlakte​ van meer dan 150 m2 of een hoogte van meer dan 40 m; en/of ​ </a:t>
            </a:r>
          </a:p>
          <a:p>
            <a:pPr marL="1370013" lvl="2" indent="-457200">
              <a:buFont typeface="+mj-lt"/>
              <a:buAutoNum type="arabicPeriod"/>
            </a:pPr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een omgevingsplanactiviteit, anders dan onder 1, die niet in overeenstemming is met een aan een locatie toegedeelde functie.’ </a:t>
            </a:r>
          </a:p>
          <a:p>
            <a:pPr lvl="2" indent="0"/>
            <a:endParaRPr lang="nl-NL" sz="1800" b="0" i="0">
              <a:solidFill>
                <a:srgbClr val="1A1A1A"/>
              </a:solidFill>
              <a:effectLst/>
              <a:highlight>
                <a:srgbClr val="FFFFFF"/>
              </a:highlight>
              <a:latin typeface="Avenir"/>
            </a:endParaRPr>
          </a:p>
          <a:p>
            <a:pPr algn="l"/>
            <a:r>
              <a:rPr lang="nl-NL" sz="1800" b="0" i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venir"/>
              </a:rPr>
              <a:t>Let op: Het zichtbaar maken van de kennisgeving in het Omgevingsloket betreft alleen de kennisgeving van de verleende vergunning, niet van het ontwerp.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7CFEDC-48F4-60D6-0BB9-271552F7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3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6749-655F-4A16-B711-E5E10391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66" y="1116489"/>
            <a:ext cx="10340669" cy="7200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Wat zien we?</a:t>
            </a:r>
            <a:br>
              <a:rPr lang="nl-NL">
                <a:latin typeface="Calibri"/>
                <a:cs typeface="Calibri"/>
              </a:rPr>
            </a:b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- Omschrijving kennisgeving</a:t>
            </a:r>
            <a:br>
              <a:rPr lang="nl-NL">
                <a:latin typeface="Calibri"/>
                <a:cs typeface="Calibri"/>
              </a:rPr>
            </a:br>
            <a:br>
              <a:rPr lang="nl-NL">
                <a:latin typeface="Calibri"/>
                <a:cs typeface="Calibri"/>
              </a:rPr>
            </a:br>
            <a:r>
              <a:rPr lang="nl-NL">
                <a:latin typeface="Calibri"/>
                <a:cs typeface="Calibri"/>
              </a:rPr>
              <a:t>- (Alle) </a:t>
            </a:r>
            <a:r>
              <a:rPr lang="nl-NL" err="1">
                <a:latin typeface="Calibri"/>
                <a:cs typeface="Calibri"/>
              </a:rPr>
              <a:t>bopa’s</a:t>
            </a:r>
            <a:r>
              <a:rPr lang="nl-NL">
                <a:latin typeface="Calibri"/>
                <a:cs typeface="Calibri"/>
              </a:rPr>
              <a:t> in het loket, ook de ‘kleine bouwwerken’ 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9F6C64-2667-3101-7FA3-62C3AA18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787537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van de Omgevingswet-omgevingsplan transformatiegebied" id="{4ABB0455-9E1D-4F38-A3B3-4D760F8D56C9}" vid="{95B501EA-2C09-484F-A688-2567B370EBBA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van de Omgevingswet-omgevingsplan transformatiegebied" id="{4ABB0455-9E1D-4F38-A3B3-4D760F8D56C9}" vid="{23D38461-2B6F-4586-BE53-BEA68F6E5A0E}"/>
    </a:ext>
  </a:extLst>
</a:theme>
</file>

<file path=ppt/theme/theme3.xml><?xml version="1.0" encoding="utf-8"?>
<a:theme xmlns:a="http://schemas.openxmlformats.org/drawingml/2006/main" name="VNG_Basis - kopie">
  <a:themeElements>
    <a:clrScheme name="Aangepast 4">
      <a:dk1>
        <a:srgbClr val="000000"/>
      </a:dk1>
      <a:lt1>
        <a:srgbClr val="FFFFFF"/>
      </a:lt1>
      <a:dk2>
        <a:srgbClr val="017BC6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  <SharedWithUsers xmlns="39cb69a0-6d0b-4a0f-9d9e-8e4da96cfbca">
      <UserInfo>
        <DisplayName>Meryem Tas</DisplayName>
        <AccountId>508</AccountId>
        <AccountType/>
      </UserInfo>
      <UserInfo>
        <DisplayName>Nico Statius Muller</DisplayName>
        <AccountId>60</AccountId>
        <AccountType/>
      </UserInfo>
      <UserInfo>
        <DisplayName>Niek Pluijmert</DisplayName>
        <AccountId>606</AccountId>
        <AccountType/>
      </UserInfo>
      <UserInfo>
        <DisplayName>Broeder, mr. J.J. den (Hans)</DisplayName>
        <AccountId>935</AccountId>
        <AccountType/>
      </UserInfo>
      <UserInfo>
        <DisplayName>Sandra Anzion</DisplayName>
        <AccountId>62</AccountId>
        <AccountType/>
      </UserInfo>
      <UserInfo>
        <DisplayName>Tom Bischops</DisplayName>
        <AccountId>173</AccountId>
        <AccountType/>
      </UserInfo>
      <UserInfo>
        <DisplayName>Jens van Oers</DisplayName>
        <AccountId>900</AccountId>
        <AccountType/>
      </UserInfo>
      <UserInfo>
        <DisplayName>Luuk Jansen</DisplayName>
        <AccountId>547</AccountId>
        <AccountType/>
      </UserInfo>
      <UserInfo>
        <DisplayName>Nino Lobel</DisplayName>
        <AccountId>906</AccountId>
        <AccountType/>
      </UserInfo>
      <UserInfo>
        <DisplayName>Mireille de Heer</DisplayName>
        <AccountId>573</AccountId>
        <AccountType/>
      </UserInfo>
      <UserInfo>
        <DisplayName>Melina Schouten</DisplayName>
        <AccountId>763</AccountId>
        <AccountType/>
      </UserInfo>
      <UserInfo>
        <DisplayName>Patricia Palmen</DisplayName>
        <AccountId>124</AccountId>
        <AccountType/>
      </UserInfo>
      <UserInfo>
        <DisplayName>Wim van Oekel</DisplayName>
        <AccountId>174</AccountId>
        <AccountType/>
      </UserInfo>
      <UserInfo>
        <DisplayName>Josien Dragt</DisplayName>
        <AccountId>757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729d3b9e17c7e79754d9a47f01a22196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bc0485bbb4214c8d4da0042ff8bfd6f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5AD7B-3414-4D34-8615-F302091CB184}">
  <ds:schemaRefs>
    <ds:schemaRef ds:uri="73ddae55-80d5-40da-8705-548d45c223e6"/>
    <ds:schemaRef ds:uri="eb476aeb-cfc0-4d64-93e5-927642e1f97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f9c2e84-6c27-4776-917c-9c3cd17db71c"/>
    <ds:schemaRef ds:uri="39cb69a0-6d0b-4a0f-9d9e-8e4da96cfbca"/>
  </ds:schemaRefs>
</ds:datastoreItem>
</file>

<file path=customXml/itemProps2.xml><?xml version="1.0" encoding="utf-8"?>
<ds:datastoreItem xmlns:ds="http://schemas.openxmlformats.org/officeDocument/2006/customXml" ds:itemID="{CC66F619-A1AE-4493-AC10-6AFBDFB5AE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ADF6F1-5857-48E9-88D7-1EA9BF3D1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Dag van de Omgevingswet-omgevingsplan transformatiegebied</Template>
  <TotalTime>49</TotalTime>
  <Words>1018</Words>
  <Application>Microsoft Office PowerPoint</Application>
  <PresentationFormat>Breedbeeld</PresentationFormat>
  <Paragraphs>150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30" baseType="lpstr">
      <vt:lpstr>Aptos</vt:lpstr>
      <vt:lpstr>Arial</vt:lpstr>
      <vt:lpstr>Avenir</vt:lpstr>
      <vt:lpstr>Calibri</vt:lpstr>
      <vt:lpstr>Courier New</vt:lpstr>
      <vt:lpstr>Verdana</vt:lpstr>
      <vt:lpstr>Wingdings</vt:lpstr>
      <vt:lpstr>VNG_Basis - kopie</vt:lpstr>
      <vt:lpstr>VNG Titels</vt:lpstr>
      <vt:lpstr>VNG_Basis - kopie</vt:lpstr>
      <vt:lpstr>Bopa – Lessons Learned    VNG: Sandra Anzion Melina Schouten</vt:lpstr>
      <vt:lpstr>Programma</vt:lpstr>
      <vt:lpstr>Intro / stand van Zaken</vt:lpstr>
      <vt:lpstr>Vergunningplicht in de wet  </vt:lpstr>
      <vt:lpstr>Initiatiefnemer bepaalt reikwijdte aanvraag!  </vt:lpstr>
      <vt:lpstr>Aantallen bopa's   Jan:     2 Feb:    3 Maart: 48 April: 127 Mei:   241</vt:lpstr>
      <vt:lpstr> Bopa in het loket</vt:lpstr>
      <vt:lpstr>Achtergrond</vt:lpstr>
      <vt:lpstr>Wat zien we?  - Omschrijving kennisgeving  - (Alle) bopa’s in het loket, ook de ‘kleine bouwwerken’ </vt:lpstr>
      <vt:lpstr>Wat zien we – omschrijving kennisgeving?</vt:lpstr>
      <vt:lpstr>Wat zien we – alle bopa’s in het loket?</vt:lpstr>
      <vt:lpstr>Verwerking bopa’s in OP</vt:lpstr>
      <vt:lpstr> Reikwijdte beoordeling bopa ( en aanvraagvereisten</vt:lpstr>
      <vt:lpstr>Beoordeling bopa</vt:lpstr>
      <vt:lpstr>Wat moet er in een bopa-aanvraag staan?</vt:lpstr>
      <vt:lpstr>"alleen verleend met het oog op een evenwichtige toedeling van functies aan locaties"</vt:lpstr>
      <vt:lpstr> Tips / Enquête </vt:lpstr>
      <vt:lpstr>Tips</vt:lpstr>
      <vt:lpstr>Enquête – tbv Evaluatiecommissie Omgevingswet</vt:lpstr>
      <vt:lpstr>Expertsessie VNG 2 juli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BOPA lessons learned</dc:title>
  <dc:creator>Aniek Derksen</dc:creator>
  <cp:lastModifiedBy>Degeling, Ageeth (RWS WVL)</cp:lastModifiedBy>
  <cp:revision>10</cp:revision>
  <dcterms:created xsi:type="dcterms:W3CDTF">2021-11-18T12:53:54Z</dcterms:created>
  <dcterms:modified xsi:type="dcterms:W3CDTF">2024-07-19T05:57:53Z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0x010100914F5935245FBC46BB0845B5E877183A</vt:lpwstr>
  </property>
  <property fmtid="{D5CDD505-2E9C-101B-9397-08002B2CF9AE}" pid="3" name="MediaServiceImageTags">
    <vt:lpwstr/>
  </property>
</Properties>
</file>