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27"/>
  </p:notesMasterIdLst>
  <p:sldIdLst>
    <p:sldId id="288" r:id="rId4"/>
    <p:sldId id="289" r:id="rId5"/>
    <p:sldId id="264" r:id="rId6"/>
    <p:sldId id="290" r:id="rId7"/>
    <p:sldId id="265" r:id="rId8"/>
    <p:sldId id="266" r:id="rId9"/>
    <p:sldId id="269" r:id="rId10"/>
    <p:sldId id="270" r:id="rId11"/>
    <p:sldId id="271" r:id="rId12"/>
    <p:sldId id="272" r:id="rId13"/>
    <p:sldId id="273" r:id="rId14"/>
    <p:sldId id="274" r:id="rId15"/>
    <p:sldId id="283" r:id="rId16"/>
    <p:sldId id="275" r:id="rId17"/>
    <p:sldId id="276" r:id="rId18"/>
    <p:sldId id="277" r:id="rId19"/>
    <p:sldId id="278" r:id="rId20"/>
    <p:sldId id="279" r:id="rId21"/>
    <p:sldId id="280" r:id="rId22"/>
    <p:sldId id="286" r:id="rId23"/>
    <p:sldId id="281" r:id="rId24"/>
    <p:sldId id="282" r:id="rId25"/>
    <p:sldId id="287" r:id="rId26"/>
  </p:sldIdLst>
  <p:sldSz cx="20104100" cy="11309350"/>
  <p:notesSz cx="6805613" cy="99441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66667" autoAdjust="0"/>
  </p:normalViewPr>
  <p:slideViewPr>
    <p:cSldViewPr>
      <p:cViewPr varScale="1">
        <p:scale>
          <a:sx n="38" d="100"/>
          <a:sy n="38" d="100"/>
        </p:scale>
        <p:origin x="1566" y="72"/>
      </p:cViewPr>
      <p:guideLst>
        <p:guide orient="horz" pos="2880"/>
        <p:guide pos="2160"/>
      </p:guideLst>
    </p:cSldViewPr>
  </p:slideViewPr>
  <p:outlineViewPr>
    <p:cViewPr>
      <p:scale>
        <a:sx n="33" d="100"/>
        <a:sy n="33" d="100"/>
      </p:scale>
      <p:origin x="0" y="-187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242" cy="498322"/>
          </a:xfrm>
          <a:prstGeom prst="rect">
            <a:avLst/>
          </a:prstGeom>
        </p:spPr>
        <p:txBody>
          <a:bodyPr vert="horz" lIns="48756" tIns="24378" rIns="48756" bIns="24378" rtlCol="0"/>
          <a:lstStyle>
            <a:lvl1pPr algn="l">
              <a:defRPr sz="600"/>
            </a:lvl1pPr>
          </a:lstStyle>
          <a:p>
            <a:endParaRPr lang="nl-NL"/>
          </a:p>
        </p:txBody>
      </p:sp>
      <p:sp>
        <p:nvSpPr>
          <p:cNvPr id="3" name="Tijdelijke aanduiding voor datum 2"/>
          <p:cNvSpPr>
            <a:spLocks noGrp="1"/>
          </p:cNvSpPr>
          <p:nvPr>
            <p:ph type="dt" idx="1"/>
          </p:nvPr>
        </p:nvSpPr>
        <p:spPr>
          <a:xfrm>
            <a:off x="3854759" y="0"/>
            <a:ext cx="2949242" cy="498322"/>
          </a:xfrm>
          <a:prstGeom prst="rect">
            <a:avLst/>
          </a:prstGeom>
        </p:spPr>
        <p:txBody>
          <a:bodyPr vert="horz" lIns="48756" tIns="24378" rIns="48756" bIns="24378" rtlCol="0"/>
          <a:lstStyle>
            <a:lvl1pPr algn="r">
              <a:defRPr sz="600"/>
            </a:lvl1pPr>
          </a:lstStyle>
          <a:p>
            <a:fld id="{124AB50C-1152-054C-A1C1-DCA65566C6B1}" type="datetimeFigureOut">
              <a:rPr lang="nl-NL" smtClean="0"/>
              <a:t>5-7-2024</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48756" tIns="24378" rIns="48756" bIns="24378" rtlCol="0" anchor="ctr"/>
          <a:lstStyle/>
          <a:p>
            <a:endParaRPr lang="nl-NL"/>
          </a:p>
        </p:txBody>
      </p:sp>
      <p:sp>
        <p:nvSpPr>
          <p:cNvPr id="5" name="Tijdelijke aanduiding voor notities 4"/>
          <p:cNvSpPr>
            <a:spLocks noGrp="1"/>
          </p:cNvSpPr>
          <p:nvPr>
            <p:ph type="body" sz="quarter" idx="3"/>
          </p:nvPr>
        </p:nvSpPr>
        <p:spPr>
          <a:xfrm>
            <a:off x="680347" y="4785005"/>
            <a:ext cx="5444920" cy="3916781"/>
          </a:xfrm>
          <a:prstGeom prst="rect">
            <a:avLst/>
          </a:prstGeom>
        </p:spPr>
        <p:txBody>
          <a:bodyPr vert="horz" lIns="48756" tIns="24378" rIns="48756" bIns="24378"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779"/>
            <a:ext cx="2949242" cy="498321"/>
          </a:xfrm>
          <a:prstGeom prst="rect">
            <a:avLst/>
          </a:prstGeom>
        </p:spPr>
        <p:txBody>
          <a:bodyPr vert="horz" lIns="48756" tIns="24378" rIns="48756" bIns="24378" rtlCol="0" anchor="b"/>
          <a:lstStyle>
            <a:lvl1pPr algn="l">
              <a:defRPr sz="600"/>
            </a:lvl1pPr>
          </a:lstStyle>
          <a:p>
            <a:endParaRPr lang="nl-NL"/>
          </a:p>
        </p:txBody>
      </p:sp>
      <p:sp>
        <p:nvSpPr>
          <p:cNvPr id="7" name="Tijdelijke aanduiding voor dianummer 6"/>
          <p:cNvSpPr>
            <a:spLocks noGrp="1"/>
          </p:cNvSpPr>
          <p:nvPr>
            <p:ph type="sldNum" sz="quarter" idx="5"/>
          </p:nvPr>
        </p:nvSpPr>
        <p:spPr>
          <a:xfrm>
            <a:off x="3854759" y="9445779"/>
            <a:ext cx="2949242" cy="498321"/>
          </a:xfrm>
          <a:prstGeom prst="rect">
            <a:avLst/>
          </a:prstGeom>
        </p:spPr>
        <p:txBody>
          <a:bodyPr vert="horz" lIns="48756" tIns="24378" rIns="48756" bIns="24378" rtlCol="0" anchor="b"/>
          <a:lstStyle>
            <a:lvl1pPr algn="r">
              <a:defRPr sz="600"/>
            </a:lvl1pPr>
          </a:lstStyle>
          <a:p>
            <a:fld id="{EA64FA3D-03D9-E545-A41B-1123DCC14D94}" type="slidenum">
              <a:rPr lang="nl-NL" smtClean="0"/>
              <a:t>‹nr.›</a:t>
            </a:fld>
            <a:endParaRPr lang="nl-NL"/>
          </a:p>
        </p:txBody>
      </p:sp>
    </p:spTree>
    <p:extLst>
      <p:ext uri="{BB962C8B-B14F-4D97-AF65-F5344CB8AC3E}">
        <p14:creationId xmlns:p14="http://schemas.microsoft.com/office/powerpoint/2010/main" val="100656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1</a:t>
            </a:fld>
            <a:endParaRPr lang="nl-NL"/>
          </a:p>
        </p:txBody>
      </p:sp>
    </p:spTree>
    <p:extLst>
      <p:ext uri="{BB962C8B-B14F-4D97-AF65-F5344CB8AC3E}">
        <p14:creationId xmlns:p14="http://schemas.microsoft.com/office/powerpoint/2010/main" val="3472550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10</a:t>
            </a:fld>
            <a:endParaRPr lang="nl-NL"/>
          </a:p>
        </p:txBody>
      </p:sp>
    </p:spTree>
    <p:extLst>
      <p:ext uri="{BB962C8B-B14F-4D97-AF65-F5344CB8AC3E}">
        <p14:creationId xmlns:p14="http://schemas.microsoft.com/office/powerpoint/2010/main" val="3658937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11</a:t>
            </a:fld>
            <a:endParaRPr lang="nl-NL"/>
          </a:p>
        </p:txBody>
      </p:sp>
    </p:spTree>
    <p:extLst>
      <p:ext uri="{BB962C8B-B14F-4D97-AF65-F5344CB8AC3E}">
        <p14:creationId xmlns:p14="http://schemas.microsoft.com/office/powerpoint/2010/main" val="4207722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12</a:t>
            </a:fld>
            <a:endParaRPr lang="nl-NL"/>
          </a:p>
        </p:txBody>
      </p:sp>
    </p:spTree>
    <p:extLst>
      <p:ext uri="{BB962C8B-B14F-4D97-AF65-F5344CB8AC3E}">
        <p14:creationId xmlns:p14="http://schemas.microsoft.com/office/powerpoint/2010/main" val="3392639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13</a:t>
            </a:fld>
            <a:endParaRPr lang="nl-NL"/>
          </a:p>
        </p:txBody>
      </p:sp>
    </p:spTree>
    <p:extLst>
      <p:ext uri="{BB962C8B-B14F-4D97-AF65-F5344CB8AC3E}">
        <p14:creationId xmlns:p14="http://schemas.microsoft.com/office/powerpoint/2010/main" val="1415688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14</a:t>
            </a:fld>
            <a:endParaRPr lang="nl-NL"/>
          </a:p>
        </p:txBody>
      </p:sp>
    </p:spTree>
    <p:extLst>
      <p:ext uri="{BB962C8B-B14F-4D97-AF65-F5344CB8AC3E}">
        <p14:creationId xmlns:p14="http://schemas.microsoft.com/office/powerpoint/2010/main" val="940410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15</a:t>
            </a:fld>
            <a:endParaRPr lang="nl-NL"/>
          </a:p>
        </p:txBody>
      </p:sp>
    </p:spTree>
    <p:extLst>
      <p:ext uri="{BB962C8B-B14F-4D97-AF65-F5344CB8AC3E}">
        <p14:creationId xmlns:p14="http://schemas.microsoft.com/office/powerpoint/2010/main" val="3806159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16</a:t>
            </a:fld>
            <a:endParaRPr lang="nl-NL"/>
          </a:p>
        </p:txBody>
      </p:sp>
    </p:spTree>
    <p:extLst>
      <p:ext uri="{BB962C8B-B14F-4D97-AF65-F5344CB8AC3E}">
        <p14:creationId xmlns:p14="http://schemas.microsoft.com/office/powerpoint/2010/main" val="3683356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17</a:t>
            </a:fld>
            <a:endParaRPr lang="nl-NL"/>
          </a:p>
        </p:txBody>
      </p:sp>
    </p:spTree>
    <p:extLst>
      <p:ext uri="{BB962C8B-B14F-4D97-AF65-F5344CB8AC3E}">
        <p14:creationId xmlns:p14="http://schemas.microsoft.com/office/powerpoint/2010/main" val="2044002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18</a:t>
            </a:fld>
            <a:endParaRPr lang="nl-NL"/>
          </a:p>
        </p:txBody>
      </p:sp>
    </p:spTree>
    <p:extLst>
      <p:ext uri="{BB962C8B-B14F-4D97-AF65-F5344CB8AC3E}">
        <p14:creationId xmlns:p14="http://schemas.microsoft.com/office/powerpoint/2010/main" val="699059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19</a:t>
            </a:fld>
            <a:endParaRPr lang="nl-NL"/>
          </a:p>
        </p:txBody>
      </p:sp>
    </p:spTree>
    <p:extLst>
      <p:ext uri="{BB962C8B-B14F-4D97-AF65-F5344CB8AC3E}">
        <p14:creationId xmlns:p14="http://schemas.microsoft.com/office/powerpoint/2010/main" val="277126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2</a:t>
            </a:fld>
            <a:endParaRPr lang="nl-NL"/>
          </a:p>
        </p:txBody>
      </p:sp>
    </p:spTree>
    <p:extLst>
      <p:ext uri="{BB962C8B-B14F-4D97-AF65-F5344CB8AC3E}">
        <p14:creationId xmlns:p14="http://schemas.microsoft.com/office/powerpoint/2010/main" val="424010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20</a:t>
            </a:fld>
            <a:endParaRPr lang="nl-NL"/>
          </a:p>
        </p:txBody>
      </p:sp>
    </p:spTree>
    <p:extLst>
      <p:ext uri="{BB962C8B-B14F-4D97-AF65-F5344CB8AC3E}">
        <p14:creationId xmlns:p14="http://schemas.microsoft.com/office/powerpoint/2010/main" val="3753829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21</a:t>
            </a:fld>
            <a:endParaRPr lang="nl-NL"/>
          </a:p>
        </p:txBody>
      </p:sp>
    </p:spTree>
    <p:extLst>
      <p:ext uri="{BB962C8B-B14F-4D97-AF65-F5344CB8AC3E}">
        <p14:creationId xmlns:p14="http://schemas.microsoft.com/office/powerpoint/2010/main" val="1308355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22</a:t>
            </a:fld>
            <a:endParaRPr lang="nl-NL"/>
          </a:p>
        </p:txBody>
      </p:sp>
    </p:spTree>
    <p:extLst>
      <p:ext uri="{BB962C8B-B14F-4D97-AF65-F5344CB8AC3E}">
        <p14:creationId xmlns:p14="http://schemas.microsoft.com/office/powerpoint/2010/main" val="2308254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23</a:t>
            </a:fld>
            <a:endParaRPr lang="nl-NL"/>
          </a:p>
        </p:txBody>
      </p:sp>
    </p:spTree>
    <p:extLst>
      <p:ext uri="{BB962C8B-B14F-4D97-AF65-F5344CB8AC3E}">
        <p14:creationId xmlns:p14="http://schemas.microsoft.com/office/powerpoint/2010/main" val="3199117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3</a:t>
            </a:fld>
            <a:endParaRPr lang="nl-NL"/>
          </a:p>
        </p:txBody>
      </p:sp>
    </p:spTree>
    <p:extLst>
      <p:ext uri="{BB962C8B-B14F-4D97-AF65-F5344CB8AC3E}">
        <p14:creationId xmlns:p14="http://schemas.microsoft.com/office/powerpoint/2010/main" val="3697267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4</a:t>
            </a:fld>
            <a:endParaRPr lang="nl-NL"/>
          </a:p>
        </p:txBody>
      </p:sp>
    </p:spTree>
    <p:extLst>
      <p:ext uri="{BB962C8B-B14F-4D97-AF65-F5344CB8AC3E}">
        <p14:creationId xmlns:p14="http://schemas.microsoft.com/office/powerpoint/2010/main" val="2063189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5</a:t>
            </a:fld>
            <a:endParaRPr lang="nl-NL"/>
          </a:p>
        </p:txBody>
      </p:sp>
    </p:spTree>
    <p:extLst>
      <p:ext uri="{BB962C8B-B14F-4D97-AF65-F5344CB8AC3E}">
        <p14:creationId xmlns:p14="http://schemas.microsoft.com/office/powerpoint/2010/main" val="1803304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6</a:t>
            </a:fld>
            <a:endParaRPr lang="nl-NL"/>
          </a:p>
        </p:txBody>
      </p:sp>
    </p:spTree>
    <p:extLst>
      <p:ext uri="{BB962C8B-B14F-4D97-AF65-F5344CB8AC3E}">
        <p14:creationId xmlns:p14="http://schemas.microsoft.com/office/powerpoint/2010/main" val="855416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7</a:t>
            </a:fld>
            <a:endParaRPr lang="nl-NL"/>
          </a:p>
        </p:txBody>
      </p:sp>
    </p:spTree>
    <p:extLst>
      <p:ext uri="{BB962C8B-B14F-4D97-AF65-F5344CB8AC3E}">
        <p14:creationId xmlns:p14="http://schemas.microsoft.com/office/powerpoint/2010/main" val="2570405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8</a:t>
            </a:fld>
            <a:endParaRPr lang="nl-NL"/>
          </a:p>
        </p:txBody>
      </p:sp>
    </p:spTree>
    <p:extLst>
      <p:ext uri="{BB962C8B-B14F-4D97-AF65-F5344CB8AC3E}">
        <p14:creationId xmlns:p14="http://schemas.microsoft.com/office/powerpoint/2010/main" val="3857509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9</a:t>
            </a:fld>
            <a:endParaRPr lang="nl-NL"/>
          </a:p>
        </p:txBody>
      </p:sp>
    </p:spTree>
    <p:extLst>
      <p:ext uri="{BB962C8B-B14F-4D97-AF65-F5344CB8AC3E}">
        <p14:creationId xmlns:p14="http://schemas.microsoft.com/office/powerpoint/2010/main" val="419050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4500" b="0" i="0">
                <a:solidFill>
                  <a:srgbClr val="275837"/>
                </a:solidFill>
                <a:latin typeface="Asap-Medium"/>
                <a:cs typeface="Asap-Medium"/>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3200" b="0" i="0">
                <a:solidFill>
                  <a:srgbClr val="275837"/>
                </a:solidFill>
                <a:latin typeface="Asap"/>
                <a:cs typeface="Asap"/>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rgbClr val="275837"/>
                </a:solidFill>
                <a:latin typeface="Asap-Medium"/>
                <a:cs typeface="Asap-Medium"/>
              </a:defRPr>
            </a:lvl1pPr>
          </a:lstStyle>
          <a:p>
            <a:endParaRPr/>
          </a:p>
        </p:txBody>
      </p:sp>
      <p:sp>
        <p:nvSpPr>
          <p:cNvPr id="3" name="Holder 3"/>
          <p:cNvSpPr>
            <a:spLocks noGrp="1"/>
          </p:cNvSpPr>
          <p:nvPr>
            <p:ph type="body" idx="1"/>
          </p:nvPr>
        </p:nvSpPr>
        <p:spPr/>
        <p:txBody>
          <a:bodyPr lIns="0" tIns="0" rIns="0" bIns="0"/>
          <a:lstStyle>
            <a:lvl1pPr>
              <a:defRPr sz="3200" b="0" i="0">
                <a:solidFill>
                  <a:srgbClr val="275837"/>
                </a:solidFill>
                <a:latin typeface="Asap"/>
                <a:cs typeface="Asap"/>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rgbClr val="275837"/>
                </a:solidFill>
                <a:latin typeface="Asap-Medium"/>
                <a:cs typeface="Asap-Medium"/>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821923"/>
            <a:ext cx="5654278" cy="8230126"/>
          </a:xfrm>
          <a:prstGeom prst="rect">
            <a:avLst/>
          </a:prstGeom>
        </p:spPr>
      </p:pic>
      <p:sp>
        <p:nvSpPr>
          <p:cNvPr id="17" name="bg object 17"/>
          <p:cNvSpPr/>
          <p:nvPr/>
        </p:nvSpPr>
        <p:spPr>
          <a:xfrm>
            <a:off x="5654278" y="1821923"/>
            <a:ext cx="14450060" cy="8230234"/>
          </a:xfrm>
          <a:custGeom>
            <a:avLst/>
            <a:gdLst/>
            <a:ahLst/>
            <a:cxnLst/>
            <a:rect l="l" t="t" r="r" b="b"/>
            <a:pathLst>
              <a:path w="14450060" h="8230234">
                <a:moveTo>
                  <a:pt x="14449821" y="0"/>
                </a:moveTo>
                <a:lnTo>
                  <a:pt x="0" y="0"/>
                </a:lnTo>
                <a:lnTo>
                  <a:pt x="0" y="8230126"/>
                </a:lnTo>
                <a:lnTo>
                  <a:pt x="14449821" y="8230126"/>
                </a:lnTo>
                <a:lnTo>
                  <a:pt x="14449821" y="0"/>
                </a:lnTo>
                <a:close/>
              </a:path>
            </a:pathLst>
          </a:custGeom>
          <a:solidFill>
            <a:srgbClr val="39860B"/>
          </a:solidFill>
        </p:spPr>
        <p:txBody>
          <a:bodyPr wrap="square" lIns="0" tIns="0" rIns="0" bIns="0" rtlCol="0"/>
          <a:lstStyle/>
          <a:p>
            <a:endParaRPr/>
          </a:p>
        </p:txBody>
      </p:sp>
      <p:sp>
        <p:nvSpPr>
          <p:cNvPr id="18" name="bg object 18"/>
          <p:cNvSpPr/>
          <p:nvPr/>
        </p:nvSpPr>
        <p:spPr>
          <a:xfrm>
            <a:off x="17596693" y="1821924"/>
            <a:ext cx="2507615" cy="2507615"/>
          </a:xfrm>
          <a:custGeom>
            <a:avLst/>
            <a:gdLst/>
            <a:ahLst/>
            <a:cxnLst/>
            <a:rect l="l" t="t" r="r" b="b"/>
            <a:pathLst>
              <a:path w="2507615" h="2507615">
                <a:moveTo>
                  <a:pt x="1544570" y="0"/>
                </a:moveTo>
                <a:lnTo>
                  <a:pt x="0" y="0"/>
                </a:lnTo>
                <a:lnTo>
                  <a:pt x="453" y="48210"/>
                </a:lnTo>
                <a:lnTo>
                  <a:pt x="1810" y="96189"/>
                </a:lnTo>
                <a:lnTo>
                  <a:pt x="4061" y="143938"/>
                </a:lnTo>
                <a:lnTo>
                  <a:pt x="7199" y="191450"/>
                </a:lnTo>
                <a:lnTo>
                  <a:pt x="11214" y="238718"/>
                </a:lnTo>
                <a:lnTo>
                  <a:pt x="16100" y="285731"/>
                </a:lnTo>
                <a:lnTo>
                  <a:pt x="21848" y="332484"/>
                </a:lnTo>
                <a:lnTo>
                  <a:pt x="28450" y="378967"/>
                </a:lnTo>
                <a:lnTo>
                  <a:pt x="35897" y="425172"/>
                </a:lnTo>
                <a:lnTo>
                  <a:pt x="44182" y="471092"/>
                </a:lnTo>
                <a:lnTo>
                  <a:pt x="53297" y="516717"/>
                </a:lnTo>
                <a:lnTo>
                  <a:pt x="63233" y="562041"/>
                </a:lnTo>
                <a:lnTo>
                  <a:pt x="73983" y="607055"/>
                </a:lnTo>
                <a:lnTo>
                  <a:pt x="85537" y="651750"/>
                </a:lnTo>
                <a:lnTo>
                  <a:pt x="98002" y="696498"/>
                </a:lnTo>
                <a:lnTo>
                  <a:pt x="111030" y="740154"/>
                </a:lnTo>
                <a:lnTo>
                  <a:pt x="124951" y="783846"/>
                </a:lnTo>
                <a:lnTo>
                  <a:pt x="139646" y="827187"/>
                </a:lnTo>
                <a:lnTo>
                  <a:pt x="155105" y="870170"/>
                </a:lnTo>
                <a:lnTo>
                  <a:pt x="171320" y="912785"/>
                </a:lnTo>
                <a:lnTo>
                  <a:pt x="188284" y="955026"/>
                </a:lnTo>
                <a:lnTo>
                  <a:pt x="205988" y="996884"/>
                </a:lnTo>
                <a:lnTo>
                  <a:pt x="224424" y="1038350"/>
                </a:lnTo>
                <a:lnTo>
                  <a:pt x="243585" y="1079417"/>
                </a:lnTo>
                <a:lnTo>
                  <a:pt x="263461" y="1120076"/>
                </a:lnTo>
                <a:lnTo>
                  <a:pt x="284045" y="1160320"/>
                </a:lnTo>
                <a:lnTo>
                  <a:pt x="305328" y="1200140"/>
                </a:lnTo>
                <a:lnTo>
                  <a:pt x="327304" y="1239528"/>
                </a:lnTo>
                <a:lnTo>
                  <a:pt x="349962" y="1278476"/>
                </a:lnTo>
                <a:lnTo>
                  <a:pt x="373297" y="1316976"/>
                </a:lnTo>
                <a:lnTo>
                  <a:pt x="397298" y="1355020"/>
                </a:lnTo>
                <a:lnTo>
                  <a:pt x="421958" y="1392600"/>
                </a:lnTo>
                <a:lnTo>
                  <a:pt x="447270" y="1429707"/>
                </a:lnTo>
                <a:lnTo>
                  <a:pt x="473224" y="1466334"/>
                </a:lnTo>
                <a:lnTo>
                  <a:pt x="499813" y="1502472"/>
                </a:lnTo>
                <a:lnTo>
                  <a:pt x="527029" y="1538113"/>
                </a:lnTo>
                <a:lnTo>
                  <a:pt x="554863" y="1573249"/>
                </a:lnTo>
                <a:lnTo>
                  <a:pt x="583307" y="1607872"/>
                </a:lnTo>
                <a:lnTo>
                  <a:pt x="612354" y="1641975"/>
                </a:lnTo>
                <a:lnTo>
                  <a:pt x="641995" y="1675548"/>
                </a:lnTo>
                <a:lnTo>
                  <a:pt x="672222" y="1708583"/>
                </a:lnTo>
                <a:lnTo>
                  <a:pt x="703028" y="1741073"/>
                </a:lnTo>
                <a:lnTo>
                  <a:pt x="734402" y="1773010"/>
                </a:lnTo>
                <a:lnTo>
                  <a:pt x="766339" y="1804385"/>
                </a:lnTo>
                <a:lnTo>
                  <a:pt x="798829" y="1835190"/>
                </a:lnTo>
                <a:lnTo>
                  <a:pt x="831865" y="1865417"/>
                </a:lnTo>
                <a:lnTo>
                  <a:pt x="865438" y="1895058"/>
                </a:lnTo>
                <a:lnTo>
                  <a:pt x="899540" y="1924104"/>
                </a:lnTo>
                <a:lnTo>
                  <a:pt x="934164" y="1952549"/>
                </a:lnTo>
                <a:lnTo>
                  <a:pt x="969300" y="1980383"/>
                </a:lnTo>
                <a:lnTo>
                  <a:pt x="1004941" y="2007599"/>
                </a:lnTo>
                <a:lnTo>
                  <a:pt x="1041080" y="2034188"/>
                </a:lnTo>
                <a:lnTo>
                  <a:pt x="1077706" y="2060142"/>
                </a:lnTo>
                <a:lnTo>
                  <a:pt x="1114814" y="2085453"/>
                </a:lnTo>
                <a:lnTo>
                  <a:pt x="1152393" y="2110113"/>
                </a:lnTo>
                <a:lnTo>
                  <a:pt x="1190438" y="2134115"/>
                </a:lnTo>
                <a:lnTo>
                  <a:pt x="1228938" y="2157449"/>
                </a:lnTo>
                <a:lnTo>
                  <a:pt x="1267886" y="2180107"/>
                </a:lnTo>
                <a:lnTo>
                  <a:pt x="1307275" y="2202083"/>
                </a:lnTo>
                <a:lnTo>
                  <a:pt x="1347095" y="2223366"/>
                </a:lnTo>
                <a:lnTo>
                  <a:pt x="1387339" y="2243950"/>
                </a:lnTo>
                <a:lnTo>
                  <a:pt x="1427998" y="2263827"/>
                </a:lnTo>
                <a:lnTo>
                  <a:pt x="1469065" y="2282987"/>
                </a:lnTo>
                <a:lnTo>
                  <a:pt x="1510532" y="2301423"/>
                </a:lnTo>
                <a:lnTo>
                  <a:pt x="1552389" y="2319127"/>
                </a:lnTo>
                <a:lnTo>
                  <a:pt x="1594630" y="2336091"/>
                </a:lnTo>
                <a:lnTo>
                  <a:pt x="1637246" y="2352306"/>
                </a:lnTo>
                <a:lnTo>
                  <a:pt x="1680229" y="2367765"/>
                </a:lnTo>
                <a:lnTo>
                  <a:pt x="1723570" y="2382460"/>
                </a:lnTo>
                <a:lnTo>
                  <a:pt x="1767263" y="2396381"/>
                </a:lnTo>
                <a:lnTo>
                  <a:pt x="1811298" y="2409522"/>
                </a:lnTo>
                <a:lnTo>
                  <a:pt x="1855667" y="2421874"/>
                </a:lnTo>
                <a:lnTo>
                  <a:pt x="1900363" y="2433428"/>
                </a:lnTo>
                <a:lnTo>
                  <a:pt x="1945376" y="2444178"/>
                </a:lnTo>
                <a:lnTo>
                  <a:pt x="1990700" y="2454114"/>
                </a:lnTo>
                <a:lnTo>
                  <a:pt x="2036326" y="2463229"/>
                </a:lnTo>
                <a:lnTo>
                  <a:pt x="2082246" y="2471514"/>
                </a:lnTo>
                <a:lnTo>
                  <a:pt x="2128452" y="2478961"/>
                </a:lnTo>
                <a:lnTo>
                  <a:pt x="2174935" y="2485563"/>
                </a:lnTo>
                <a:lnTo>
                  <a:pt x="2221688" y="2491311"/>
                </a:lnTo>
                <a:lnTo>
                  <a:pt x="2268702" y="2496197"/>
                </a:lnTo>
                <a:lnTo>
                  <a:pt x="2315969" y="2500212"/>
                </a:lnTo>
                <a:lnTo>
                  <a:pt x="2363482" y="2503350"/>
                </a:lnTo>
                <a:lnTo>
                  <a:pt x="2411232" y="2505601"/>
                </a:lnTo>
                <a:lnTo>
                  <a:pt x="2459210" y="2506957"/>
                </a:lnTo>
                <a:lnTo>
                  <a:pt x="2507396" y="2507411"/>
                </a:lnTo>
                <a:lnTo>
                  <a:pt x="2507396" y="962851"/>
                </a:lnTo>
                <a:lnTo>
                  <a:pt x="2459354" y="961673"/>
                </a:lnTo>
                <a:lnTo>
                  <a:pt x="2411909" y="958175"/>
                </a:lnTo>
                <a:lnTo>
                  <a:pt x="2365128" y="952412"/>
                </a:lnTo>
                <a:lnTo>
                  <a:pt x="2319068" y="944439"/>
                </a:lnTo>
                <a:lnTo>
                  <a:pt x="2273783" y="934312"/>
                </a:lnTo>
                <a:lnTo>
                  <a:pt x="2229328" y="922086"/>
                </a:lnTo>
                <a:lnTo>
                  <a:pt x="2185760" y="907815"/>
                </a:lnTo>
                <a:lnTo>
                  <a:pt x="2143132" y="891556"/>
                </a:lnTo>
                <a:lnTo>
                  <a:pt x="2101500" y="873363"/>
                </a:lnTo>
                <a:lnTo>
                  <a:pt x="2060919" y="853291"/>
                </a:lnTo>
                <a:lnTo>
                  <a:pt x="2021445" y="831396"/>
                </a:lnTo>
                <a:lnTo>
                  <a:pt x="1983133" y="807732"/>
                </a:lnTo>
                <a:lnTo>
                  <a:pt x="1946037" y="782356"/>
                </a:lnTo>
                <a:lnTo>
                  <a:pt x="1910213" y="755321"/>
                </a:lnTo>
                <a:lnTo>
                  <a:pt x="1875715" y="726684"/>
                </a:lnTo>
                <a:lnTo>
                  <a:pt x="1842601" y="696498"/>
                </a:lnTo>
                <a:lnTo>
                  <a:pt x="1810923" y="664821"/>
                </a:lnTo>
                <a:lnTo>
                  <a:pt x="1780738" y="631706"/>
                </a:lnTo>
                <a:lnTo>
                  <a:pt x="1752100" y="597209"/>
                </a:lnTo>
                <a:lnTo>
                  <a:pt x="1725066" y="561385"/>
                </a:lnTo>
                <a:lnTo>
                  <a:pt x="1699689" y="524289"/>
                </a:lnTo>
                <a:lnTo>
                  <a:pt x="1676026" y="485976"/>
                </a:lnTo>
                <a:lnTo>
                  <a:pt x="1654130" y="446502"/>
                </a:lnTo>
                <a:lnTo>
                  <a:pt x="1634059" y="405921"/>
                </a:lnTo>
                <a:lnTo>
                  <a:pt x="1615865" y="364289"/>
                </a:lnTo>
                <a:lnTo>
                  <a:pt x="1599606" y="321662"/>
                </a:lnTo>
                <a:lnTo>
                  <a:pt x="1585336" y="278093"/>
                </a:lnTo>
                <a:lnTo>
                  <a:pt x="1573109" y="233639"/>
                </a:lnTo>
                <a:lnTo>
                  <a:pt x="1562982" y="188354"/>
                </a:lnTo>
                <a:lnTo>
                  <a:pt x="1555010" y="142293"/>
                </a:lnTo>
                <a:lnTo>
                  <a:pt x="1549247" y="95513"/>
                </a:lnTo>
                <a:lnTo>
                  <a:pt x="1545749" y="48067"/>
                </a:lnTo>
                <a:lnTo>
                  <a:pt x="1544570" y="0"/>
                </a:lnTo>
                <a:close/>
              </a:path>
            </a:pathLst>
          </a:custGeom>
          <a:solidFill>
            <a:srgbClr val="4C922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500" b="0" i="0">
                <a:solidFill>
                  <a:srgbClr val="275837"/>
                </a:solidFill>
                <a:latin typeface="Asap-Medium"/>
                <a:cs typeface="Asap-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10068386" y="1468645"/>
            <a:ext cx="10063223" cy="9250092"/>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968"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20104100" cy="11309350"/>
          </a:xfrm>
          <a:prstGeom prst="rect">
            <a:avLst/>
          </a:prstGeom>
        </p:spPr>
      </p:pic>
      <p:sp>
        <p:nvSpPr>
          <p:cNvPr id="2" name="Titel 1"/>
          <p:cNvSpPr>
            <a:spLocks noGrp="1"/>
          </p:cNvSpPr>
          <p:nvPr>
            <p:ph type="ctrTitle"/>
          </p:nvPr>
        </p:nvSpPr>
        <p:spPr>
          <a:xfrm>
            <a:off x="10481017" y="1932326"/>
            <a:ext cx="8827718" cy="692497"/>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10481019" y="5646510"/>
            <a:ext cx="8527870" cy="2556317"/>
          </a:xfrm>
        </p:spPr>
        <p:txBody>
          <a:bodyPr>
            <a:normAutofit/>
          </a:bodyPr>
          <a:lstStyle>
            <a:lvl1pPr marL="0" indent="0" algn="l">
              <a:buNone/>
              <a:defRPr sz="2968">
                <a:solidFill>
                  <a:srgbClr val="FFFFFF"/>
                </a:solidFill>
              </a:defRPr>
            </a:lvl1pPr>
            <a:lvl2pPr marL="753923" indent="0" algn="ctr">
              <a:buNone/>
              <a:defRPr>
                <a:solidFill>
                  <a:schemeClr val="tx1">
                    <a:tint val="75000"/>
                  </a:schemeClr>
                </a:solidFill>
              </a:defRPr>
            </a:lvl2pPr>
            <a:lvl3pPr marL="1507846" indent="0" algn="ctr">
              <a:buNone/>
              <a:defRPr>
                <a:solidFill>
                  <a:schemeClr val="tx1">
                    <a:tint val="75000"/>
                  </a:schemeClr>
                </a:solidFill>
              </a:defRPr>
            </a:lvl3pPr>
            <a:lvl4pPr marL="2261768" indent="0" algn="ctr">
              <a:buNone/>
              <a:defRPr>
                <a:solidFill>
                  <a:schemeClr val="tx1">
                    <a:tint val="75000"/>
                  </a:schemeClr>
                </a:solidFill>
              </a:defRPr>
            </a:lvl4pPr>
            <a:lvl5pPr marL="3015691" indent="0" algn="ctr">
              <a:buNone/>
              <a:defRPr>
                <a:solidFill>
                  <a:schemeClr val="tx1">
                    <a:tint val="75000"/>
                  </a:schemeClr>
                </a:solidFill>
              </a:defRPr>
            </a:lvl5pPr>
            <a:lvl6pPr marL="3769614" indent="0" algn="ctr">
              <a:buNone/>
              <a:defRPr>
                <a:solidFill>
                  <a:schemeClr val="tx1">
                    <a:tint val="75000"/>
                  </a:schemeClr>
                </a:solidFill>
              </a:defRPr>
            </a:lvl6pPr>
            <a:lvl7pPr marL="4523537" indent="0" algn="ctr">
              <a:buNone/>
              <a:defRPr>
                <a:solidFill>
                  <a:schemeClr val="tx1">
                    <a:tint val="75000"/>
                  </a:schemeClr>
                </a:solidFill>
              </a:defRPr>
            </a:lvl7pPr>
            <a:lvl8pPr marL="5277460" indent="0" algn="ctr">
              <a:buNone/>
              <a:defRPr>
                <a:solidFill>
                  <a:schemeClr val="tx1">
                    <a:tint val="75000"/>
                  </a:schemeClr>
                </a:solidFill>
              </a:defRPr>
            </a:lvl8pPr>
            <a:lvl9pPr marL="6031382"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10481358" y="8909448"/>
            <a:ext cx="8526790" cy="1536711"/>
          </a:xfrm>
        </p:spPr>
        <p:txBody>
          <a:bodyPr anchor="b">
            <a:noAutofit/>
          </a:bodyPr>
          <a:lstStyle>
            <a:lvl1pPr marL="0" indent="0" algn="l">
              <a:buFontTx/>
              <a:buNone/>
              <a:defRPr sz="1649">
                <a:solidFill>
                  <a:schemeClr val="bg1"/>
                </a:solidFill>
              </a:defRPr>
            </a:lvl1pPr>
            <a:lvl2pPr marL="753923" indent="0" algn="l">
              <a:buFontTx/>
              <a:buNone/>
              <a:defRPr sz="1649">
                <a:solidFill>
                  <a:schemeClr val="bg1"/>
                </a:solidFill>
              </a:defRPr>
            </a:lvl2pPr>
            <a:lvl3pPr marL="1507846" indent="0" algn="l">
              <a:buFontTx/>
              <a:buNone/>
              <a:defRPr sz="1649">
                <a:solidFill>
                  <a:schemeClr val="bg1"/>
                </a:solidFill>
              </a:defRPr>
            </a:lvl3pPr>
            <a:lvl4pPr marL="2261768" indent="0" algn="l">
              <a:buFontTx/>
              <a:buNone/>
              <a:defRPr sz="1649">
                <a:solidFill>
                  <a:schemeClr val="bg1"/>
                </a:solidFill>
              </a:defRPr>
            </a:lvl4pPr>
            <a:lvl5pPr marL="3015691" indent="0" algn="l">
              <a:buFontTx/>
              <a:buNone/>
              <a:defRPr sz="1649">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3334575" y="536468"/>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3363" y="1468645"/>
            <a:ext cx="10077393" cy="9250092"/>
          </a:xfrm>
          <a:prstGeom prst="rect">
            <a:avLst/>
          </a:prstGeom>
        </p:spPr>
      </p:pic>
    </p:spTree>
    <p:extLst>
      <p:ext uri="{BB962C8B-B14F-4D97-AF65-F5344CB8AC3E}">
        <p14:creationId xmlns:p14="http://schemas.microsoft.com/office/powerpoint/2010/main" val="398059251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0481017" y="1932326"/>
            <a:ext cx="8827718" cy="692497"/>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10481019" y="3980191"/>
            <a:ext cx="8527870" cy="2556317"/>
          </a:xfrm>
        </p:spPr>
        <p:txBody>
          <a:bodyPr>
            <a:normAutofit/>
          </a:bodyPr>
          <a:lstStyle>
            <a:lvl1pPr marL="471202" indent="-471202" algn="l">
              <a:buFont typeface="Arial"/>
              <a:buChar char="•"/>
              <a:defRPr sz="2968" baseline="0">
                <a:solidFill>
                  <a:srgbClr val="275937"/>
                </a:solidFill>
              </a:defRPr>
            </a:lvl1pPr>
            <a:lvl2pPr marL="753923" indent="0" algn="ctr">
              <a:buNone/>
              <a:defRPr>
                <a:solidFill>
                  <a:schemeClr val="tx1">
                    <a:tint val="75000"/>
                  </a:schemeClr>
                </a:solidFill>
              </a:defRPr>
            </a:lvl2pPr>
            <a:lvl3pPr marL="1507846" indent="0" algn="ctr">
              <a:buNone/>
              <a:defRPr>
                <a:solidFill>
                  <a:schemeClr val="tx1">
                    <a:tint val="75000"/>
                  </a:schemeClr>
                </a:solidFill>
              </a:defRPr>
            </a:lvl3pPr>
            <a:lvl4pPr marL="2261768" indent="0" algn="ctr">
              <a:buNone/>
              <a:defRPr>
                <a:solidFill>
                  <a:schemeClr val="tx1">
                    <a:tint val="75000"/>
                  </a:schemeClr>
                </a:solidFill>
              </a:defRPr>
            </a:lvl4pPr>
            <a:lvl5pPr marL="3015691" indent="0" algn="ctr">
              <a:buNone/>
              <a:defRPr>
                <a:solidFill>
                  <a:schemeClr val="tx1">
                    <a:tint val="75000"/>
                  </a:schemeClr>
                </a:solidFill>
              </a:defRPr>
            </a:lvl5pPr>
            <a:lvl6pPr marL="3769614" indent="0" algn="ctr">
              <a:buNone/>
              <a:defRPr>
                <a:solidFill>
                  <a:schemeClr val="tx1">
                    <a:tint val="75000"/>
                  </a:schemeClr>
                </a:solidFill>
              </a:defRPr>
            </a:lvl6pPr>
            <a:lvl7pPr marL="4523537" indent="0" algn="ctr">
              <a:buNone/>
              <a:defRPr>
                <a:solidFill>
                  <a:schemeClr val="tx1">
                    <a:tint val="75000"/>
                  </a:schemeClr>
                </a:solidFill>
              </a:defRPr>
            </a:lvl7pPr>
            <a:lvl8pPr marL="5277460" indent="0" algn="ctr">
              <a:buNone/>
              <a:defRPr>
                <a:solidFill>
                  <a:schemeClr val="tx1">
                    <a:tint val="75000"/>
                  </a:schemeClr>
                </a:solidFill>
              </a:defRPr>
            </a:lvl8pPr>
            <a:lvl9pPr marL="6031382"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3363" y="1468645"/>
            <a:ext cx="10077393" cy="9250092"/>
          </a:xfrm>
          <a:prstGeom prst="rect">
            <a:avLst/>
          </a:prstGeom>
        </p:spPr>
      </p:pic>
    </p:spTree>
    <p:extLst>
      <p:ext uri="{BB962C8B-B14F-4D97-AF65-F5344CB8AC3E}">
        <p14:creationId xmlns:p14="http://schemas.microsoft.com/office/powerpoint/2010/main" val="411538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9" cstate="print"/>
          <a:stretch>
            <a:fillRect/>
          </a:stretch>
        </p:blipFill>
        <p:spPr>
          <a:xfrm>
            <a:off x="0" y="1821923"/>
            <a:ext cx="5654278" cy="8230126"/>
          </a:xfrm>
          <a:prstGeom prst="rect">
            <a:avLst/>
          </a:prstGeom>
        </p:spPr>
      </p:pic>
      <p:sp>
        <p:nvSpPr>
          <p:cNvPr id="2" name="Holder 2"/>
          <p:cNvSpPr>
            <a:spLocks noGrp="1"/>
          </p:cNvSpPr>
          <p:nvPr>
            <p:ph type="title"/>
          </p:nvPr>
        </p:nvSpPr>
        <p:spPr>
          <a:xfrm>
            <a:off x="1809234" y="3363490"/>
            <a:ext cx="16485631" cy="779105"/>
          </a:xfrm>
          <a:prstGeom prst="rect">
            <a:avLst/>
          </a:prstGeom>
        </p:spPr>
        <p:txBody>
          <a:bodyPr wrap="square" lIns="0" tIns="0" rIns="0" bIns="0">
            <a:spAutoFit/>
          </a:bodyPr>
          <a:lstStyle>
            <a:lvl1pPr>
              <a:defRPr sz="4500" b="0" i="0">
                <a:solidFill>
                  <a:srgbClr val="275837"/>
                </a:solidFill>
                <a:latin typeface="Asap-Medium"/>
                <a:cs typeface="Asap-Medium"/>
              </a:defRPr>
            </a:lvl1pPr>
          </a:lstStyle>
          <a:p>
            <a:endParaRPr/>
          </a:p>
        </p:txBody>
      </p:sp>
      <p:sp>
        <p:nvSpPr>
          <p:cNvPr id="3" name="Holder 3"/>
          <p:cNvSpPr>
            <a:spLocks noGrp="1"/>
          </p:cNvSpPr>
          <p:nvPr>
            <p:ph type="body" idx="1"/>
          </p:nvPr>
        </p:nvSpPr>
        <p:spPr>
          <a:xfrm>
            <a:off x="6687814" y="4151350"/>
            <a:ext cx="11163935" cy="4056379"/>
          </a:xfrm>
          <a:prstGeom prst="rect">
            <a:avLst/>
          </a:prstGeom>
        </p:spPr>
        <p:txBody>
          <a:bodyPr wrap="square" lIns="0" tIns="0" rIns="0" bIns="0">
            <a:spAutoFit/>
          </a:bodyPr>
          <a:lstStyle>
            <a:lvl1pPr>
              <a:defRPr sz="3200" b="0" i="0">
                <a:solidFill>
                  <a:srgbClr val="275837"/>
                </a:solidFill>
                <a:latin typeface="Asap"/>
                <a:cs typeface="Asap"/>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7/5/2024</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etten.overheid.nl/BWBR0041313/2024-01-01#BijlageXVII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iplo.nl/regelgeving/regels-voor-activiteiten/toelichting-milieubelastende-activiteiten/vergunning-milieubelastende-activiteit/ippc/oplegnotities-bbt-conclusi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schoneluchtakkoord.nl/thema/industri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Gijs.rurup@rws.nl"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infomil.nl/onderwerpen/duurzaamheid-energie/ippc-installaties/totstandkoming-bb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eippcb.jrc.ec.europa.eu/abou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r>
              <a:rPr lang="en-US" dirty="0" err="1"/>
              <a:t>Schakeldag</a:t>
            </a:r>
            <a:r>
              <a:rPr lang="en-US" dirty="0"/>
              <a:t> 27 </a:t>
            </a:r>
            <a:r>
              <a:rPr lang="en-US" dirty="0" err="1"/>
              <a:t>juni</a:t>
            </a:r>
            <a:r>
              <a:rPr lang="en-US" dirty="0"/>
              <a:t> 2024</a:t>
            </a:r>
            <a:endParaRPr lang="nl-NL" dirty="0"/>
          </a:p>
        </p:txBody>
      </p:sp>
      <p:sp>
        <p:nvSpPr>
          <p:cNvPr id="3" name="Titel 2"/>
          <p:cNvSpPr>
            <a:spLocks noGrp="1"/>
          </p:cNvSpPr>
          <p:nvPr>
            <p:ph type="ctrTitle"/>
          </p:nvPr>
        </p:nvSpPr>
        <p:spPr>
          <a:xfrm>
            <a:off x="10481017" y="1932586"/>
            <a:ext cx="8827718" cy="7300550"/>
          </a:xfrm>
        </p:spPr>
        <p:txBody>
          <a:bodyPr>
            <a:normAutofit/>
          </a:bodyPr>
          <a:lstStyle/>
          <a:p>
            <a:r>
              <a:rPr lang="en-US" dirty="0" err="1"/>
              <a:t>Heb</a:t>
            </a:r>
            <a:r>
              <a:rPr lang="en-US" dirty="0"/>
              <a:t> </a:t>
            </a:r>
            <a:r>
              <a:rPr lang="en-US" dirty="0" err="1"/>
              <a:t>jij</a:t>
            </a:r>
            <a:r>
              <a:rPr lang="en-US" dirty="0"/>
              <a:t> </a:t>
            </a:r>
            <a:r>
              <a:rPr lang="en-US" dirty="0" err="1"/>
              <a:t>invloed</a:t>
            </a:r>
            <a:r>
              <a:rPr lang="en-US" dirty="0"/>
              <a:t> op </a:t>
            </a:r>
            <a:r>
              <a:rPr lang="en-US" dirty="0" err="1"/>
              <a:t>nieuwe</a:t>
            </a:r>
            <a:r>
              <a:rPr lang="en-US" dirty="0"/>
              <a:t> BBT-</a:t>
            </a:r>
            <a:r>
              <a:rPr lang="en-US" dirty="0" err="1"/>
              <a:t>conclusies</a:t>
            </a:r>
            <a:r>
              <a:rPr lang="en-US" dirty="0"/>
              <a:t>?</a:t>
            </a:r>
            <a:br>
              <a:rPr lang="en-US" dirty="0"/>
            </a:br>
            <a:br>
              <a:rPr lang="en-US" dirty="0"/>
            </a:br>
            <a:br>
              <a:rPr lang="en-US" dirty="0"/>
            </a:br>
            <a:r>
              <a:rPr lang="nl-NL" sz="3958" b="0" dirty="0"/>
              <a:t>Uitleg BREF-proces in Sevilla en </a:t>
            </a:r>
            <a:br>
              <a:rPr lang="nl-NL" sz="3958" b="0" dirty="0"/>
            </a:br>
            <a:r>
              <a:rPr lang="nl-NL" sz="3958" b="0" dirty="0"/>
              <a:t>de invloed die wij kunnen uitoefenen. </a:t>
            </a:r>
            <a:br>
              <a:rPr lang="nl-NL" sz="3958" b="0" dirty="0"/>
            </a:br>
            <a:br>
              <a:rPr lang="nl-NL" sz="3958" b="0" dirty="0"/>
            </a:br>
            <a:br>
              <a:rPr lang="nl-NL" b="0" dirty="0"/>
            </a:br>
            <a:r>
              <a:rPr lang="nl-NL" b="0" dirty="0"/>
              <a:t>Gijs Rurup, IPLO (RWS)</a:t>
            </a:r>
          </a:p>
        </p:txBody>
      </p:sp>
    </p:spTree>
    <p:extLst>
      <p:ext uri="{BB962C8B-B14F-4D97-AF65-F5344CB8AC3E}">
        <p14:creationId xmlns:p14="http://schemas.microsoft.com/office/powerpoint/2010/main" val="389325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821753"/>
            <a:ext cx="20104100" cy="8230234"/>
          </a:xfrm>
          <a:custGeom>
            <a:avLst/>
            <a:gdLst/>
            <a:ahLst/>
            <a:cxnLst/>
            <a:rect l="l" t="t" r="r" b="b"/>
            <a:pathLst>
              <a:path w="20104100" h="8230234">
                <a:moveTo>
                  <a:pt x="20104099" y="0"/>
                </a:moveTo>
                <a:lnTo>
                  <a:pt x="0" y="0"/>
                </a:lnTo>
                <a:lnTo>
                  <a:pt x="0" y="8230126"/>
                </a:lnTo>
                <a:lnTo>
                  <a:pt x="20104099" y="8230126"/>
                </a:lnTo>
                <a:lnTo>
                  <a:pt x="20104099" y="0"/>
                </a:lnTo>
                <a:close/>
              </a:path>
            </a:pathLst>
          </a:custGeom>
          <a:solidFill>
            <a:srgbClr val="EBF3E6"/>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0" y="282682"/>
            <a:ext cx="20104099" cy="1256568"/>
          </a:xfrm>
          <a:prstGeom prst="rect">
            <a:avLst/>
          </a:prstGeom>
        </p:spPr>
      </p:pic>
      <p:sp>
        <p:nvSpPr>
          <p:cNvPr id="8" name="Titel 1"/>
          <p:cNvSpPr>
            <a:spLocks noGrp="1"/>
          </p:cNvSpPr>
          <p:nvPr>
            <p:ph type="title"/>
          </p:nvPr>
        </p:nvSpPr>
        <p:spPr>
          <a:xfrm>
            <a:off x="1746250" y="2438392"/>
            <a:ext cx="11203200" cy="400110"/>
          </a:xfrm>
        </p:spPr>
        <p:txBody>
          <a:bodyPr/>
          <a:lstStyle/>
          <a:p>
            <a:r>
              <a:rPr lang="nl-NL" dirty="0"/>
              <a:t>Sevilla, Draft</a:t>
            </a:r>
          </a:p>
        </p:txBody>
      </p:sp>
      <p:sp>
        <p:nvSpPr>
          <p:cNvPr id="9" name="Tijdelijke aanduiding voor tekst 2"/>
          <p:cNvSpPr>
            <a:spLocks noGrp="1"/>
          </p:cNvSpPr>
          <p:nvPr>
            <p:ph type="body" sz="quarter" idx="4294967295"/>
          </p:nvPr>
        </p:nvSpPr>
        <p:spPr>
          <a:xfrm>
            <a:off x="1591842" y="3313482"/>
            <a:ext cx="11203200" cy="2954655"/>
          </a:xfrm>
          <a:prstGeom prst="rect">
            <a:avLst/>
          </a:prstGeom>
        </p:spPr>
        <p:txBody>
          <a:bodyPr/>
          <a:lstStyle/>
          <a:p>
            <a:pPr marL="0" indent="0">
              <a:buNone/>
            </a:pPr>
            <a:r>
              <a:rPr lang="nl-NL" sz="3200" spc="-10" dirty="0">
                <a:solidFill>
                  <a:srgbClr val="275837"/>
                </a:solidFill>
                <a:latin typeface="Asap"/>
                <a:cs typeface="Asap"/>
              </a:rPr>
              <a:t>Na aanleveren info </a:t>
            </a:r>
            <a:r>
              <a:rPr lang="nl-NL" sz="3200" spc="-10" dirty="0" err="1">
                <a:solidFill>
                  <a:srgbClr val="275837"/>
                </a:solidFill>
                <a:latin typeface="Asap"/>
                <a:cs typeface="Asap"/>
              </a:rPr>
              <a:t>referentieplants</a:t>
            </a:r>
            <a:r>
              <a:rPr lang="nl-NL" sz="3200" spc="-10" dirty="0">
                <a:solidFill>
                  <a:srgbClr val="275837"/>
                </a:solidFill>
                <a:latin typeface="Asap"/>
                <a:cs typeface="Asap"/>
              </a:rPr>
              <a:t>:</a:t>
            </a:r>
          </a:p>
          <a:p>
            <a:pPr marL="361950" indent="-361950">
              <a:buFont typeface="Arial" panose="020B0604020202020204" pitchFamily="34" charset="0"/>
              <a:buChar char="•"/>
            </a:pPr>
            <a:r>
              <a:rPr lang="nl-NL" sz="3200" spc="-10" dirty="0">
                <a:solidFill>
                  <a:srgbClr val="275837"/>
                </a:solidFill>
                <a:latin typeface="Asap"/>
                <a:cs typeface="Asap"/>
              </a:rPr>
              <a:t>Opstellen Draft</a:t>
            </a:r>
          </a:p>
          <a:p>
            <a:pPr marL="357188" lvl="1" indent="-357188">
              <a:buFont typeface="Arial" panose="020B0604020202020204" pitchFamily="34" charset="0"/>
              <a:buChar char="•"/>
            </a:pPr>
            <a:r>
              <a:rPr lang="nl-NL" sz="3200" spc="-10" dirty="0">
                <a:solidFill>
                  <a:srgbClr val="275837"/>
                </a:solidFill>
                <a:latin typeface="Asap"/>
                <a:cs typeface="Asap"/>
              </a:rPr>
              <a:t>Publicatie op website EU-BRITE</a:t>
            </a:r>
          </a:p>
          <a:p>
            <a:pPr marL="357188" lvl="1" indent="-357188">
              <a:buFont typeface="Arial" panose="020B0604020202020204" pitchFamily="34" charset="0"/>
              <a:buChar char="•"/>
            </a:pPr>
            <a:r>
              <a:rPr lang="nl-NL" sz="3200" spc="-10" dirty="0">
                <a:solidFill>
                  <a:srgbClr val="275837"/>
                </a:solidFill>
                <a:latin typeface="Asap"/>
                <a:cs typeface="Asap"/>
              </a:rPr>
              <a:t>Commentaar door TWG</a:t>
            </a:r>
          </a:p>
          <a:p>
            <a:pPr marL="357188" lvl="1" indent="-357188">
              <a:buFont typeface="Arial" panose="020B0604020202020204" pitchFamily="34" charset="0"/>
              <a:buChar char="•"/>
            </a:pPr>
            <a:r>
              <a:rPr lang="nl-NL" sz="3200" spc="-10" dirty="0" err="1">
                <a:solidFill>
                  <a:srgbClr val="275837"/>
                </a:solidFill>
                <a:latin typeface="Asap"/>
                <a:cs typeface="Asap"/>
              </a:rPr>
              <a:t>Bev.gezag</a:t>
            </a:r>
            <a:r>
              <a:rPr lang="nl-NL" sz="3200" spc="-10" dirty="0">
                <a:solidFill>
                  <a:srgbClr val="275837"/>
                </a:solidFill>
                <a:latin typeface="Asap"/>
                <a:cs typeface="Asap"/>
              </a:rPr>
              <a:t> kan commentaar indienen via Min. </a:t>
            </a:r>
            <a:r>
              <a:rPr lang="nl-NL" sz="3200" spc="-10" dirty="0" err="1">
                <a:solidFill>
                  <a:srgbClr val="275837"/>
                </a:solidFill>
                <a:latin typeface="Asap"/>
                <a:cs typeface="Asap"/>
              </a:rPr>
              <a:t>IenW</a:t>
            </a:r>
            <a:endParaRPr lang="nl-NL" sz="3200" spc="-10" dirty="0">
              <a:solidFill>
                <a:srgbClr val="275837"/>
              </a:solidFill>
              <a:latin typeface="Asap"/>
              <a:cs typeface="Asap"/>
            </a:endParaRPr>
          </a:p>
          <a:p>
            <a:pPr marL="0" lvl="1" indent="0">
              <a:buNone/>
              <a:tabLst>
                <a:tab pos="365125" algn="l"/>
              </a:tabLst>
            </a:pPr>
            <a:r>
              <a:rPr lang="nl-NL" sz="3200" spc="-10" dirty="0">
                <a:solidFill>
                  <a:srgbClr val="275837"/>
                </a:solidFill>
                <a:latin typeface="Asap"/>
                <a:cs typeface="Asap"/>
              </a:rPr>
              <a:t>	(evt. 2e Draft)</a:t>
            </a:r>
          </a:p>
        </p:txBody>
      </p:sp>
      <p:sp>
        <p:nvSpPr>
          <p:cNvPr id="11" name="Rechthoek 10">
            <a:extLst>
              <a:ext uri="{C183D7F6-B498-43B3-948B-1728B52AA6E4}">
                <adec:decorative xmlns:adec="http://schemas.microsoft.com/office/drawing/2017/decorative" val="1"/>
              </a:ext>
            </a:extLst>
          </p:cNvPr>
          <p:cNvSpPr/>
          <p:nvPr/>
        </p:nvSpPr>
        <p:spPr>
          <a:xfrm>
            <a:off x="5480050" y="0"/>
            <a:ext cx="5486400" cy="153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voorblad BREF document Smederijen"/>
          <p:cNvPicPr>
            <a:picLocks noChangeAspect="1"/>
          </p:cNvPicPr>
          <p:nvPr/>
        </p:nvPicPr>
        <p:blipFill>
          <a:blip r:embed="rId4"/>
          <a:stretch>
            <a:fillRect/>
          </a:stretch>
        </p:blipFill>
        <p:spPr>
          <a:xfrm>
            <a:off x="12949451" y="504562"/>
            <a:ext cx="6765548" cy="9553362"/>
          </a:xfrm>
          <a:prstGeom prst="rect">
            <a:avLst/>
          </a:prstGeom>
          <a:ln>
            <a:solidFill>
              <a:schemeClr val="tx1"/>
            </a:solidFill>
          </a:ln>
        </p:spPr>
      </p:pic>
    </p:spTree>
    <p:extLst>
      <p:ext uri="{BB962C8B-B14F-4D97-AF65-F5344CB8AC3E}">
        <p14:creationId xmlns:p14="http://schemas.microsoft.com/office/powerpoint/2010/main" val="199374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821753"/>
            <a:ext cx="20104100" cy="8230234"/>
          </a:xfrm>
          <a:custGeom>
            <a:avLst/>
            <a:gdLst/>
            <a:ahLst/>
            <a:cxnLst/>
            <a:rect l="l" t="t" r="r" b="b"/>
            <a:pathLst>
              <a:path w="20104100" h="8230234">
                <a:moveTo>
                  <a:pt x="20104099" y="0"/>
                </a:moveTo>
                <a:lnTo>
                  <a:pt x="0" y="0"/>
                </a:lnTo>
                <a:lnTo>
                  <a:pt x="0" y="8230126"/>
                </a:lnTo>
                <a:lnTo>
                  <a:pt x="20104099" y="8230126"/>
                </a:lnTo>
                <a:lnTo>
                  <a:pt x="20104099" y="0"/>
                </a:lnTo>
                <a:close/>
              </a:path>
            </a:pathLst>
          </a:custGeom>
          <a:solidFill>
            <a:srgbClr val="EBF3E6"/>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0" y="282682"/>
            <a:ext cx="20104099" cy="1256568"/>
          </a:xfrm>
          <a:prstGeom prst="rect">
            <a:avLst/>
          </a:prstGeom>
        </p:spPr>
      </p:pic>
      <p:sp>
        <p:nvSpPr>
          <p:cNvPr id="11" name="Titel 1"/>
          <p:cNvSpPr>
            <a:spLocks noGrp="1"/>
          </p:cNvSpPr>
          <p:nvPr>
            <p:ph type="title"/>
          </p:nvPr>
        </p:nvSpPr>
        <p:spPr>
          <a:xfrm>
            <a:off x="1746250" y="2104925"/>
            <a:ext cx="14935200" cy="692497"/>
          </a:xfrm>
        </p:spPr>
        <p:txBody>
          <a:bodyPr/>
          <a:lstStyle/>
          <a:p>
            <a:r>
              <a:rPr lang="nl-NL" dirty="0"/>
              <a:t>Sevilla, </a:t>
            </a:r>
            <a:r>
              <a:rPr lang="nl-NL" dirty="0" err="1"/>
              <a:t>Final</a:t>
            </a:r>
            <a:r>
              <a:rPr lang="nl-NL" dirty="0"/>
              <a:t> meeting en vaststellen BREF en BBT-c</a:t>
            </a:r>
          </a:p>
        </p:txBody>
      </p:sp>
      <p:sp>
        <p:nvSpPr>
          <p:cNvPr id="12" name="Tijdelijke aanduiding voor tekst 2"/>
          <p:cNvSpPr>
            <a:spLocks noGrp="1"/>
          </p:cNvSpPr>
          <p:nvPr>
            <p:ph type="body" sz="quarter" idx="4294967295"/>
          </p:nvPr>
        </p:nvSpPr>
        <p:spPr>
          <a:xfrm>
            <a:off x="1746042" y="3140075"/>
            <a:ext cx="15621208" cy="5909310"/>
          </a:xfrm>
          <a:prstGeom prst="rect">
            <a:avLst/>
          </a:prstGeom>
        </p:spPr>
        <p:txBody>
          <a:bodyPr/>
          <a:lstStyle/>
          <a:p>
            <a:pPr marL="457200" indent="-457200">
              <a:buFont typeface="Arial" panose="020B0604020202020204" pitchFamily="34" charset="0"/>
              <a:buChar char="•"/>
            </a:pPr>
            <a:r>
              <a:rPr lang="nl-NL" sz="3200" spc="-10" dirty="0" err="1">
                <a:solidFill>
                  <a:srgbClr val="275837"/>
                </a:solidFill>
                <a:latin typeface="Asap"/>
                <a:cs typeface="Asap"/>
              </a:rPr>
              <a:t>Final</a:t>
            </a:r>
            <a:r>
              <a:rPr lang="nl-NL" sz="3200" spc="-10" dirty="0">
                <a:solidFill>
                  <a:srgbClr val="275837"/>
                </a:solidFill>
                <a:latin typeface="Asap"/>
                <a:cs typeface="Asap"/>
              </a:rPr>
              <a:t> meeting: vaststellen </a:t>
            </a:r>
            <a:r>
              <a:rPr lang="nl-NL" sz="3200" spc="-10" dirty="0" err="1">
                <a:solidFill>
                  <a:srgbClr val="275837"/>
                </a:solidFill>
                <a:latin typeface="Asap"/>
                <a:cs typeface="Asap"/>
              </a:rPr>
              <a:t>final</a:t>
            </a:r>
            <a:r>
              <a:rPr lang="nl-NL" sz="3200" spc="-10" dirty="0">
                <a:solidFill>
                  <a:srgbClr val="275837"/>
                </a:solidFill>
                <a:latin typeface="Asap"/>
                <a:cs typeface="Asap"/>
              </a:rPr>
              <a:t> draft BREF inclusief BBT-conclusies</a:t>
            </a:r>
          </a:p>
          <a:p>
            <a:pPr marL="457200" indent="-457200">
              <a:buFont typeface="Arial" panose="020B0604020202020204" pitchFamily="34" charset="0"/>
              <a:buChar char="•"/>
            </a:pPr>
            <a:r>
              <a:rPr lang="nl-NL" sz="3200" spc="-10" dirty="0">
                <a:solidFill>
                  <a:srgbClr val="275837"/>
                </a:solidFill>
                <a:latin typeface="Asap"/>
                <a:cs typeface="Asap"/>
              </a:rPr>
              <a:t>Vaststellen BREF document (artikel 13 forum)</a:t>
            </a:r>
          </a:p>
          <a:p>
            <a:pPr marL="457200" indent="-457200">
              <a:buFont typeface="Arial" panose="020B0604020202020204" pitchFamily="34" charset="0"/>
              <a:buChar char="•"/>
            </a:pPr>
            <a:r>
              <a:rPr lang="nl-NL" sz="3200" spc="-10" dirty="0">
                <a:solidFill>
                  <a:srgbClr val="275837"/>
                </a:solidFill>
                <a:latin typeface="Asap"/>
                <a:cs typeface="Asap"/>
              </a:rPr>
              <a:t>Vaststellen BBT-Conclusies (en evt. Split-view) (artikel 75 comité)</a:t>
            </a:r>
          </a:p>
          <a:p>
            <a:pPr marL="457200" indent="-457200">
              <a:buFont typeface="Arial" panose="020B0604020202020204" pitchFamily="34" charset="0"/>
              <a:buChar char="•"/>
            </a:pPr>
            <a:r>
              <a:rPr lang="nl-NL" sz="3200" spc="-10" dirty="0">
                <a:solidFill>
                  <a:srgbClr val="275837"/>
                </a:solidFill>
                <a:latin typeface="Asap"/>
                <a:cs typeface="Asap"/>
              </a:rPr>
              <a:t>Europese Commissie stelt uiteindelijk BBT-conclusies vast.</a:t>
            </a:r>
          </a:p>
          <a:p>
            <a:pPr marL="457200" indent="-457200">
              <a:buFont typeface="Arial" panose="020B0604020202020204" pitchFamily="34" charset="0"/>
              <a:buChar char="•"/>
            </a:pPr>
            <a:endParaRPr lang="nl-NL" sz="3200" spc="-10" dirty="0">
              <a:solidFill>
                <a:srgbClr val="275837"/>
              </a:solidFill>
              <a:latin typeface="Asap"/>
              <a:cs typeface="Asap"/>
            </a:endParaRPr>
          </a:p>
          <a:p>
            <a:pPr marL="457200" indent="-457200">
              <a:buFont typeface="Arial" panose="020B0604020202020204" pitchFamily="34" charset="0"/>
              <a:buChar char="•"/>
            </a:pPr>
            <a:r>
              <a:rPr lang="nl-NL" sz="3200" spc="-10" dirty="0">
                <a:solidFill>
                  <a:srgbClr val="275837"/>
                </a:solidFill>
                <a:latin typeface="Asap"/>
                <a:cs typeface="Asap"/>
              </a:rPr>
              <a:t>Datum vaststelling BBT-conclusies =&gt; start 4 jaar actualisatieperiode.</a:t>
            </a:r>
          </a:p>
          <a:p>
            <a:pPr marL="457200" indent="-457200">
              <a:buFont typeface="Arial" panose="020B0604020202020204" pitchFamily="34" charset="0"/>
              <a:buChar char="•"/>
            </a:pPr>
            <a:r>
              <a:rPr lang="nl-NL" sz="3200" spc="-10" dirty="0">
                <a:solidFill>
                  <a:srgbClr val="275837"/>
                </a:solidFill>
                <a:latin typeface="Asap"/>
                <a:cs typeface="Asap"/>
              </a:rPr>
              <a:t>BBT-conclusies vertaald </a:t>
            </a:r>
          </a:p>
          <a:p>
            <a:pPr marL="457200" indent="-457200">
              <a:buFont typeface="Arial" panose="020B0604020202020204" pitchFamily="34" charset="0"/>
              <a:buChar char="•"/>
            </a:pPr>
            <a:r>
              <a:rPr lang="nl-NL" sz="3200" spc="-10" dirty="0">
                <a:solidFill>
                  <a:srgbClr val="275837"/>
                </a:solidFill>
                <a:latin typeface="Asap"/>
                <a:cs typeface="Asap"/>
              </a:rPr>
              <a:t>BREF alleen in Engels (beschikbaar enkele maanden na vaststellen BBT-conclusies)</a:t>
            </a:r>
          </a:p>
          <a:p>
            <a:pPr lvl="1"/>
            <a:endParaRPr lang="nl-NL" sz="1600" dirty="0"/>
          </a:p>
          <a:p>
            <a:pPr marL="0" indent="0">
              <a:buNone/>
            </a:pPr>
            <a:endParaRPr lang="nl-NL" sz="1600" dirty="0"/>
          </a:p>
          <a:p>
            <a:endParaRPr lang="nl-NL" dirty="0"/>
          </a:p>
          <a:p>
            <a:endParaRPr lang="nl-NL" dirty="0"/>
          </a:p>
        </p:txBody>
      </p:sp>
      <p:sp>
        <p:nvSpPr>
          <p:cNvPr id="13" name="Tijdelijke aanduiding voor tekst 2"/>
          <p:cNvSpPr txBox="1">
            <a:spLocks/>
          </p:cNvSpPr>
          <p:nvPr/>
        </p:nvSpPr>
        <p:spPr bwMode="auto">
          <a:xfrm>
            <a:off x="2850838" y="8169274"/>
            <a:ext cx="6705808" cy="188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ts val="423"/>
              </a:spcBef>
              <a:spcAft>
                <a:spcPct val="0"/>
              </a:spcAft>
              <a:buFont typeface="Arial" pitchFamily="34" charset="0"/>
              <a:buChar char="•"/>
              <a:defRPr sz="1800">
                <a:solidFill>
                  <a:srgbClr val="000000"/>
                </a:solidFill>
                <a:latin typeface="+mn-lt"/>
                <a:ea typeface="+mn-ea"/>
                <a:cs typeface="+mn-cs"/>
              </a:defRPr>
            </a:lvl1pPr>
            <a:lvl2pPr marL="741600" indent="-284400" algn="l" rtl="0" eaLnBrk="1" fontAlgn="base" hangingPunct="1">
              <a:spcBef>
                <a:spcPts val="423"/>
              </a:spcBef>
              <a:spcAft>
                <a:spcPct val="0"/>
              </a:spcAft>
              <a:buFont typeface="Verdana" pitchFamily="34" charset="0"/>
              <a:buChar char="–"/>
              <a:defRPr sz="1800">
                <a:solidFill>
                  <a:srgbClr val="000000"/>
                </a:solidFill>
                <a:latin typeface="+mn-lt"/>
              </a:defRPr>
            </a:lvl2pPr>
            <a:lvl3pPr marL="965200" indent="-342900" algn="l" rtl="0" eaLnBrk="1" fontAlgn="base" hangingPunct="1">
              <a:spcBef>
                <a:spcPts val="423"/>
              </a:spcBef>
              <a:spcAft>
                <a:spcPct val="0"/>
              </a:spcAft>
              <a:buFont typeface="Arial" pitchFamily="34" charset="0"/>
              <a:buChar char="•"/>
              <a:defRPr sz="1800">
                <a:solidFill>
                  <a:srgbClr val="000000"/>
                </a:solidFill>
                <a:latin typeface="+mn-lt"/>
              </a:defRPr>
            </a:lvl3pPr>
            <a:lvl4pPr marL="1274763" indent="-285750" algn="l" rtl="0" eaLnBrk="1" fontAlgn="base" hangingPunct="1">
              <a:spcBef>
                <a:spcPct val="5000"/>
              </a:spcBef>
              <a:spcAft>
                <a:spcPct val="0"/>
              </a:spcAft>
              <a:buFont typeface="Verdana" pitchFamily="34" charset="0"/>
              <a:buChar char="–"/>
              <a:defRPr sz="1800">
                <a:solidFill>
                  <a:srgbClr val="000000"/>
                </a:solidFill>
                <a:latin typeface="+mn-lt"/>
              </a:defRPr>
            </a:lvl4pPr>
            <a:lvl5pPr marL="1631950" indent="-285750" algn="l" rtl="0" eaLnBrk="1" fontAlgn="base" hangingPunct="1">
              <a:spcBef>
                <a:spcPts val="423"/>
              </a:spcBef>
              <a:spcAft>
                <a:spcPct val="0"/>
              </a:spcAft>
              <a:buFont typeface="Verdana" pitchFamily="34" charset="0"/>
              <a:buChar char="»"/>
              <a:defRPr sz="1800" baseline="0">
                <a:solidFill>
                  <a:srgbClr val="000000"/>
                </a:solidFill>
                <a:latin typeface="+mn-lt"/>
              </a:defRPr>
            </a:lvl5pPr>
            <a:lvl6pPr marL="1803400" algn="l" rtl="0" eaLnBrk="1" fontAlgn="base" hangingPunct="1">
              <a:spcBef>
                <a:spcPts val="423"/>
              </a:spcBef>
              <a:spcAft>
                <a:spcPct val="0"/>
              </a:spcAft>
              <a:buFont typeface="Verdana" pitchFamily="34" charset="0"/>
              <a:buChar char="»"/>
              <a:defRPr sz="1800" baseline="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a:lstStyle>
          <a:p>
            <a:pPr marL="0" indent="0">
              <a:buNone/>
            </a:pPr>
            <a:r>
              <a:rPr lang="nl-NL" sz="3200" spc="-10" dirty="0">
                <a:solidFill>
                  <a:srgbClr val="275837"/>
                </a:solidFill>
                <a:latin typeface="Asap"/>
                <a:cs typeface="Asap"/>
              </a:rPr>
              <a:t>Kan jij een rol spelen in dit traject?</a:t>
            </a:r>
          </a:p>
          <a:p>
            <a:pPr marL="284163" lvl="1" indent="-284163">
              <a:buFont typeface="Arial" panose="020B0604020202020204" pitchFamily="34" charset="0"/>
              <a:buChar char="•"/>
            </a:pPr>
            <a:r>
              <a:rPr lang="nl-NL" sz="3200" spc="-10" dirty="0">
                <a:solidFill>
                  <a:srgbClr val="275837"/>
                </a:solidFill>
                <a:latin typeface="Asap"/>
                <a:ea typeface="+mn-ea"/>
                <a:cs typeface="Asap"/>
              </a:rPr>
              <a:t>Opdracht van Bevoegd gezag</a:t>
            </a:r>
          </a:p>
          <a:p>
            <a:pPr marL="284163" lvl="1" indent="-284163">
              <a:buFont typeface="Arial" panose="020B0604020202020204" pitchFamily="34" charset="0"/>
              <a:buChar char="•"/>
            </a:pPr>
            <a:r>
              <a:rPr lang="nl-NL" sz="3200" spc="-10" dirty="0">
                <a:solidFill>
                  <a:srgbClr val="275837"/>
                </a:solidFill>
                <a:latin typeface="Asap"/>
                <a:ea typeface="+mn-ea"/>
                <a:cs typeface="Asap"/>
              </a:rPr>
              <a:t>Voldoende kennis bedrijfstak</a:t>
            </a:r>
          </a:p>
          <a:p>
            <a:pPr lvl="1"/>
            <a:endParaRPr lang="nl-NL" sz="1600" kern="0" dirty="0"/>
          </a:p>
          <a:p>
            <a:pPr lvl="1"/>
            <a:endParaRPr lang="nl-NL" sz="1600" kern="0" dirty="0"/>
          </a:p>
          <a:p>
            <a:pPr marL="0" indent="0">
              <a:buFont typeface="Arial" pitchFamily="34" charset="0"/>
              <a:buNone/>
            </a:pPr>
            <a:endParaRPr lang="nl-NL" sz="1600" kern="0" dirty="0"/>
          </a:p>
          <a:p>
            <a:endParaRPr lang="nl-NL" kern="0" dirty="0"/>
          </a:p>
          <a:p>
            <a:endParaRPr lang="nl-NL" kern="0" dirty="0"/>
          </a:p>
        </p:txBody>
      </p:sp>
      <p:sp>
        <p:nvSpPr>
          <p:cNvPr id="9" name="Rechthoek 8">
            <a:extLst>
              <a:ext uri="{C183D7F6-B498-43B3-948B-1728B52AA6E4}">
                <adec:decorative xmlns:adec="http://schemas.microsoft.com/office/drawing/2017/decorative" val="1"/>
              </a:ext>
            </a:extLst>
          </p:cNvPr>
          <p:cNvSpPr/>
          <p:nvPr/>
        </p:nvSpPr>
        <p:spPr>
          <a:xfrm>
            <a:off x="5480050" y="0"/>
            <a:ext cx="5486400" cy="153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planning herziening bestaande BREF en start 3 nieuwe BREFs"/>
          <p:cNvPicPr>
            <a:picLocks noChangeAspect="1"/>
          </p:cNvPicPr>
          <p:nvPr/>
        </p:nvPicPr>
        <p:blipFill>
          <a:blip r:embed="rId4"/>
          <a:stretch>
            <a:fillRect/>
          </a:stretch>
        </p:blipFill>
        <p:spPr>
          <a:xfrm rot="21187587">
            <a:off x="11381340" y="6935403"/>
            <a:ext cx="8485890" cy="3880102"/>
          </a:xfrm>
          <a:prstGeom prst="rect">
            <a:avLst/>
          </a:prstGeom>
        </p:spPr>
      </p:pic>
    </p:spTree>
    <p:extLst>
      <p:ext uri="{BB962C8B-B14F-4D97-AF65-F5344CB8AC3E}">
        <p14:creationId xmlns:p14="http://schemas.microsoft.com/office/powerpoint/2010/main" val="244755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821753"/>
            <a:ext cx="20104100" cy="8230234"/>
          </a:xfrm>
          <a:custGeom>
            <a:avLst/>
            <a:gdLst/>
            <a:ahLst/>
            <a:cxnLst/>
            <a:rect l="l" t="t" r="r" b="b"/>
            <a:pathLst>
              <a:path w="20104100" h="8230234">
                <a:moveTo>
                  <a:pt x="20104099" y="0"/>
                </a:moveTo>
                <a:lnTo>
                  <a:pt x="0" y="0"/>
                </a:lnTo>
                <a:lnTo>
                  <a:pt x="0" y="8230126"/>
                </a:lnTo>
                <a:lnTo>
                  <a:pt x="20104099" y="8230126"/>
                </a:lnTo>
                <a:lnTo>
                  <a:pt x="20104099" y="0"/>
                </a:lnTo>
                <a:close/>
              </a:path>
            </a:pathLst>
          </a:custGeom>
          <a:solidFill>
            <a:srgbClr val="EBF3E6"/>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0" y="282682"/>
            <a:ext cx="20104099" cy="1256568"/>
          </a:xfrm>
          <a:prstGeom prst="rect">
            <a:avLst/>
          </a:prstGeom>
        </p:spPr>
      </p:pic>
      <p:sp>
        <p:nvSpPr>
          <p:cNvPr id="8" name="Titel 1"/>
          <p:cNvSpPr>
            <a:spLocks noGrp="1"/>
          </p:cNvSpPr>
          <p:nvPr>
            <p:ph type="title"/>
          </p:nvPr>
        </p:nvSpPr>
        <p:spPr>
          <a:xfrm>
            <a:off x="1746250" y="2259914"/>
            <a:ext cx="11203200" cy="2077492"/>
          </a:xfrm>
        </p:spPr>
        <p:txBody>
          <a:bodyPr/>
          <a:lstStyle/>
          <a:p>
            <a:r>
              <a:rPr lang="nl-NL" dirty="0"/>
              <a:t>En dan verder…Actualiseren vergunningen.</a:t>
            </a:r>
            <a:br>
              <a:rPr lang="nl-NL" dirty="0"/>
            </a:br>
            <a:br>
              <a:rPr lang="nl-NL" dirty="0"/>
            </a:br>
            <a:endParaRPr lang="nl-NL" dirty="0"/>
          </a:p>
        </p:txBody>
      </p:sp>
      <p:sp>
        <p:nvSpPr>
          <p:cNvPr id="10" name="Tijdelijke aanduiding voor tekst 2"/>
          <p:cNvSpPr txBox="1">
            <a:spLocks/>
          </p:cNvSpPr>
          <p:nvPr/>
        </p:nvSpPr>
        <p:spPr bwMode="auto">
          <a:xfrm rot="21352933">
            <a:off x="8451850" y="6665074"/>
            <a:ext cx="11152405" cy="3388372"/>
          </a:xfrm>
          <a:prstGeom prst="rect">
            <a:avLst/>
          </a:prstGeom>
          <a:solidFill>
            <a:schemeClr val="accent1">
              <a:lumMod val="20000"/>
              <a:lumOff val="80000"/>
            </a:schemeClr>
          </a:solidFill>
          <a:ln>
            <a:noFill/>
          </a:ln>
          <a:effectLst/>
        </p:spPr>
        <p:txBody>
          <a:bodyPr vert="horz" wrap="square" lIns="0" tIns="0" rIns="0" bIns="0" numCol="1" anchor="t" anchorCtr="0" compatLnSpc="1">
            <a:prstTxWarp prst="textNoShape">
              <a:avLst/>
            </a:prstTxWarp>
          </a:bodyPr>
          <a:lstStyle>
            <a:lvl1pPr marL="342900" indent="-342900" algn="l" rtl="0" eaLnBrk="1" fontAlgn="base" hangingPunct="1">
              <a:spcBef>
                <a:spcPts val="423"/>
              </a:spcBef>
              <a:spcAft>
                <a:spcPct val="0"/>
              </a:spcAft>
              <a:buFont typeface="Arial" pitchFamily="34" charset="0"/>
              <a:buChar char="•"/>
              <a:defRPr sz="1800">
                <a:solidFill>
                  <a:srgbClr val="000000"/>
                </a:solidFill>
                <a:latin typeface="+mn-lt"/>
                <a:ea typeface="+mn-ea"/>
                <a:cs typeface="+mn-cs"/>
              </a:defRPr>
            </a:lvl1pPr>
            <a:lvl2pPr marL="741600" indent="-284400" algn="l" rtl="0" eaLnBrk="1" fontAlgn="base" hangingPunct="1">
              <a:spcBef>
                <a:spcPts val="423"/>
              </a:spcBef>
              <a:spcAft>
                <a:spcPct val="0"/>
              </a:spcAft>
              <a:buFont typeface="Verdana" pitchFamily="34" charset="0"/>
              <a:buChar char="–"/>
              <a:defRPr sz="1800">
                <a:solidFill>
                  <a:srgbClr val="000000"/>
                </a:solidFill>
                <a:latin typeface="+mn-lt"/>
              </a:defRPr>
            </a:lvl2pPr>
            <a:lvl3pPr marL="965200" indent="-342900" algn="l" rtl="0" eaLnBrk="1" fontAlgn="base" hangingPunct="1">
              <a:spcBef>
                <a:spcPts val="423"/>
              </a:spcBef>
              <a:spcAft>
                <a:spcPct val="0"/>
              </a:spcAft>
              <a:buFont typeface="Arial" pitchFamily="34" charset="0"/>
              <a:buChar char="•"/>
              <a:defRPr sz="1800">
                <a:solidFill>
                  <a:srgbClr val="000000"/>
                </a:solidFill>
                <a:latin typeface="+mn-lt"/>
              </a:defRPr>
            </a:lvl3pPr>
            <a:lvl4pPr marL="1274763" indent="-285750" algn="l" rtl="0" eaLnBrk="1" fontAlgn="base" hangingPunct="1">
              <a:spcBef>
                <a:spcPct val="5000"/>
              </a:spcBef>
              <a:spcAft>
                <a:spcPct val="0"/>
              </a:spcAft>
              <a:buFont typeface="Verdana" pitchFamily="34" charset="0"/>
              <a:buChar char="–"/>
              <a:defRPr sz="1800">
                <a:solidFill>
                  <a:srgbClr val="000000"/>
                </a:solidFill>
                <a:latin typeface="+mn-lt"/>
              </a:defRPr>
            </a:lvl4pPr>
            <a:lvl5pPr marL="1631950" indent="-285750" algn="l" rtl="0" eaLnBrk="1" fontAlgn="base" hangingPunct="1">
              <a:spcBef>
                <a:spcPts val="423"/>
              </a:spcBef>
              <a:spcAft>
                <a:spcPct val="0"/>
              </a:spcAft>
              <a:buFont typeface="Verdana" pitchFamily="34" charset="0"/>
              <a:buChar char="»"/>
              <a:defRPr sz="1800" baseline="0">
                <a:solidFill>
                  <a:srgbClr val="000000"/>
                </a:solidFill>
                <a:latin typeface="+mn-lt"/>
              </a:defRPr>
            </a:lvl5pPr>
            <a:lvl6pPr marL="1803400" algn="l" rtl="0" eaLnBrk="1" fontAlgn="base" hangingPunct="1">
              <a:spcBef>
                <a:spcPts val="423"/>
              </a:spcBef>
              <a:spcAft>
                <a:spcPct val="0"/>
              </a:spcAft>
              <a:buFont typeface="Verdana" pitchFamily="34" charset="0"/>
              <a:buChar char="»"/>
              <a:defRPr sz="1800" baseline="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a:lstStyle>
          <a:p>
            <a:pPr marL="0" indent="0">
              <a:buNone/>
            </a:pPr>
            <a:r>
              <a:rPr lang="nl-NL" sz="2400" b="1" dirty="0">
                <a:latin typeface="Asap"/>
              </a:rPr>
              <a:t>BKL, Artikel 8.98. Actualisatieplicht</a:t>
            </a:r>
          </a:p>
          <a:p>
            <a:pPr marL="457200" indent="-457200">
              <a:buFont typeface="+mj-lt"/>
              <a:buAutoNum type="arabicPeriod"/>
            </a:pPr>
            <a:r>
              <a:rPr lang="nl-NL" sz="2400" dirty="0"/>
              <a:t>Het bevoegd gezag voor een omgevingsvergunning voor een milieubelastende activiteit, een lozingsactiviteit op een oppervlaktewaterlichaam of een lozingsactiviteit op een zuiveringtechnisch werk beziet </a:t>
            </a:r>
            <a:r>
              <a:rPr lang="nl-NL" sz="2400" b="1" dirty="0"/>
              <a:t>binnen vier jaar</a:t>
            </a:r>
            <a:r>
              <a:rPr lang="nl-NL" sz="2400" dirty="0"/>
              <a:t> na de bekendmaking van </a:t>
            </a:r>
            <a:r>
              <a:rPr lang="nl-NL" sz="2400" b="1" dirty="0"/>
              <a:t>nieuwe of herziene BBT-conclusies </a:t>
            </a:r>
            <a:r>
              <a:rPr lang="nl-NL" sz="2400" dirty="0"/>
              <a:t>over de hoofdactiviteit van de ippc-installatie of de aan de omgevingsvergunning verbonden voorschriften voldoen aan die nieuwe BBT-conclusies, aan overige BBT-conclusies en aan informatiedocumenten als bedoeld in </a:t>
            </a:r>
            <a:r>
              <a:rPr lang="nl-NL" sz="2400" dirty="0">
                <a:hlinkClick r:id="rId4"/>
              </a:rPr>
              <a:t>bijlage XVIII</a:t>
            </a:r>
            <a:r>
              <a:rPr lang="nl-NL" sz="2400" dirty="0"/>
              <a:t>, onder A, die sinds de verlening van de omgevingsvergunning of de laatste toetsing zijn vastgesteld of herzien.</a:t>
            </a:r>
          </a:p>
        </p:txBody>
      </p:sp>
      <p:sp>
        <p:nvSpPr>
          <p:cNvPr id="9" name="Tijdelijke aanduiding voor tekst 2"/>
          <p:cNvSpPr>
            <a:spLocks noGrp="1"/>
          </p:cNvSpPr>
          <p:nvPr>
            <p:ph type="body" sz="quarter" idx="4294967295"/>
          </p:nvPr>
        </p:nvSpPr>
        <p:spPr>
          <a:xfrm>
            <a:off x="1777999" y="3457068"/>
            <a:ext cx="15818485" cy="3036729"/>
          </a:xfrm>
          <a:prstGeom prst="rect">
            <a:avLst/>
          </a:prstGeom>
        </p:spPr>
        <p:txBody>
          <a:bodyPr/>
          <a:lstStyle/>
          <a:p>
            <a:pPr marL="0" lvl="0" indent="0" eaLnBrk="0" hangingPunct="0">
              <a:spcBef>
                <a:spcPts val="425"/>
              </a:spcBef>
              <a:buNone/>
              <a:defRPr/>
            </a:pPr>
            <a:r>
              <a:rPr lang="nl-NL" sz="3200" spc="-10" dirty="0">
                <a:solidFill>
                  <a:srgbClr val="275837"/>
                </a:solidFill>
                <a:latin typeface="Asap"/>
                <a:cs typeface="Asap"/>
              </a:rPr>
              <a:t>Actualisatieplicht binnen 4 jaar na publicatie BBT-conclusies:</a:t>
            </a:r>
          </a:p>
          <a:p>
            <a:pPr marL="457200" lvl="0" indent="-457200" eaLnBrk="0" hangingPunct="0">
              <a:spcBef>
                <a:spcPts val="425"/>
              </a:spcBef>
              <a:buFont typeface="Arial" panose="020B0604020202020204" pitchFamily="34" charset="0"/>
              <a:buChar char="•"/>
              <a:defRPr/>
            </a:pPr>
            <a:r>
              <a:rPr lang="nl-NL" sz="3200" spc="-10" dirty="0">
                <a:solidFill>
                  <a:srgbClr val="275837"/>
                </a:solidFill>
                <a:latin typeface="Asap"/>
                <a:cs typeface="Asap"/>
              </a:rPr>
              <a:t>Voorschriften toetsen aan BBT-conclusies</a:t>
            </a:r>
          </a:p>
          <a:p>
            <a:pPr marL="457200" lvl="0" indent="-457200" eaLnBrk="0" hangingPunct="0">
              <a:spcBef>
                <a:spcPts val="425"/>
              </a:spcBef>
              <a:buFont typeface="Arial" panose="020B0604020202020204" pitchFamily="34" charset="0"/>
              <a:buChar char="•"/>
              <a:defRPr/>
            </a:pPr>
            <a:r>
              <a:rPr lang="nl-NL" sz="3200" spc="-10" dirty="0" err="1">
                <a:solidFill>
                  <a:srgbClr val="275837"/>
                </a:solidFill>
                <a:latin typeface="Asap"/>
                <a:cs typeface="Asap"/>
              </a:rPr>
              <a:t>Zonodig</a:t>
            </a:r>
            <a:r>
              <a:rPr lang="nl-NL" sz="3200" spc="-10" dirty="0">
                <a:solidFill>
                  <a:srgbClr val="275837"/>
                </a:solidFill>
                <a:latin typeface="Asap"/>
                <a:cs typeface="Asap"/>
              </a:rPr>
              <a:t> actualiseren</a:t>
            </a:r>
          </a:p>
          <a:p>
            <a:pPr marL="457200" lvl="0" indent="-457200" eaLnBrk="0" hangingPunct="0">
              <a:spcBef>
                <a:spcPts val="425"/>
              </a:spcBef>
              <a:buFont typeface="Arial" panose="020B0604020202020204" pitchFamily="34" charset="0"/>
              <a:buChar char="•"/>
              <a:defRPr/>
            </a:pPr>
            <a:r>
              <a:rPr lang="nl-NL" sz="3200" spc="-10" dirty="0">
                <a:solidFill>
                  <a:srgbClr val="275837"/>
                </a:solidFill>
                <a:latin typeface="Asap"/>
                <a:cs typeface="Asap"/>
              </a:rPr>
              <a:t>IPPC-installatie moet binnen 4 jaar voldoen aan deze geactualiseerde voorschriften.</a:t>
            </a:r>
          </a:p>
          <a:p>
            <a:pPr marL="457200" lvl="0" indent="-457200" eaLnBrk="0" hangingPunct="0">
              <a:spcBef>
                <a:spcPts val="425"/>
              </a:spcBef>
              <a:buFont typeface="Arial" panose="020B0604020202020204" pitchFamily="34" charset="0"/>
              <a:buChar char="•"/>
              <a:defRPr/>
            </a:pPr>
            <a:r>
              <a:rPr lang="nl-NL" sz="3200" spc="-10" dirty="0">
                <a:solidFill>
                  <a:srgbClr val="275837"/>
                </a:solidFill>
                <a:latin typeface="Asap"/>
                <a:cs typeface="Asap"/>
              </a:rPr>
              <a:t>Afwijkingen melden IPPC-database</a:t>
            </a:r>
          </a:p>
          <a:p>
            <a:endParaRPr lang="nl-NL" sz="2400" dirty="0">
              <a:solidFill>
                <a:srgbClr val="000000"/>
              </a:solidFill>
              <a:latin typeface="+mn-lt"/>
              <a:cs typeface="+mn-cs"/>
            </a:endParaRPr>
          </a:p>
        </p:txBody>
      </p:sp>
      <p:sp>
        <p:nvSpPr>
          <p:cNvPr id="11" name="Rechthoek 10">
            <a:extLst>
              <a:ext uri="{C183D7F6-B498-43B3-948B-1728B52AA6E4}">
                <adec:decorative xmlns:adec="http://schemas.microsoft.com/office/drawing/2017/decorative" val="1"/>
              </a:ext>
            </a:extLst>
          </p:cNvPr>
          <p:cNvSpPr/>
          <p:nvPr/>
        </p:nvSpPr>
        <p:spPr>
          <a:xfrm>
            <a:off x="5480050" y="76825"/>
            <a:ext cx="5486400" cy="153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47555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821753"/>
            <a:ext cx="20104100" cy="8230234"/>
          </a:xfrm>
          <a:custGeom>
            <a:avLst/>
            <a:gdLst/>
            <a:ahLst/>
            <a:cxnLst/>
            <a:rect l="l" t="t" r="r" b="b"/>
            <a:pathLst>
              <a:path w="20104100" h="8230234">
                <a:moveTo>
                  <a:pt x="20104099" y="0"/>
                </a:moveTo>
                <a:lnTo>
                  <a:pt x="0" y="0"/>
                </a:lnTo>
                <a:lnTo>
                  <a:pt x="0" y="8230126"/>
                </a:lnTo>
                <a:lnTo>
                  <a:pt x="20104099" y="8230126"/>
                </a:lnTo>
                <a:lnTo>
                  <a:pt x="20104099" y="0"/>
                </a:lnTo>
                <a:close/>
              </a:path>
            </a:pathLst>
          </a:custGeom>
          <a:solidFill>
            <a:srgbClr val="EBF3E6"/>
          </a:solidFill>
        </p:spPr>
        <p:txBody>
          <a:bodyPr wrap="square" lIns="0" tIns="0" rIns="0" bIns="0" rtlCol="0"/>
          <a:lstStyle/>
          <a:p>
            <a:endParaRPr dirty="0"/>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0" y="282682"/>
            <a:ext cx="20104099" cy="1256568"/>
          </a:xfrm>
          <a:prstGeom prst="rect">
            <a:avLst/>
          </a:prstGeom>
        </p:spPr>
      </p:pic>
      <p:sp>
        <p:nvSpPr>
          <p:cNvPr id="8" name="Titel 1"/>
          <p:cNvSpPr>
            <a:spLocks noGrp="1"/>
          </p:cNvSpPr>
          <p:nvPr>
            <p:ph type="title"/>
          </p:nvPr>
        </p:nvSpPr>
        <p:spPr>
          <a:xfrm>
            <a:off x="1746250" y="2259914"/>
            <a:ext cx="11203200" cy="914480"/>
          </a:xfrm>
        </p:spPr>
        <p:txBody>
          <a:bodyPr/>
          <a:lstStyle/>
          <a:p>
            <a:r>
              <a:rPr lang="nl-NL" dirty="0"/>
              <a:t>Van BBT naar voorschrift.</a:t>
            </a:r>
            <a:br>
              <a:rPr lang="nl-NL" dirty="0"/>
            </a:br>
            <a:br>
              <a:rPr lang="nl-NL" dirty="0"/>
            </a:br>
            <a:endParaRPr lang="nl-NL" dirty="0"/>
          </a:p>
        </p:txBody>
      </p:sp>
      <p:sp>
        <p:nvSpPr>
          <p:cNvPr id="9" name="Tijdelijke aanduiding voor tekst 2"/>
          <p:cNvSpPr txBox="1">
            <a:spLocks/>
          </p:cNvSpPr>
          <p:nvPr/>
        </p:nvSpPr>
        <p:spPr bwMode="auto">
          <a:xfrm rot="21178129">
            <a:off x="8680450" y="7557249"/>
            <a:ext cx="11152405" cy="2496607"/>
          </a:xfrm>
          <a:prstGeom prst="rect">
            <a:avLst/>
          </a:prstGeom>
          <a:solidFill>
            <a:schemeClr val="accent1">
              <a:lumMod val="20000"/>
              <a:lumOff val="80000"/>
            </a:schemeClr>
          </a:solidFill>
          <a:ln>
            <a:noFill/>
          </a:ln>
          <a:effectLst/>
        </p:spPr>
        <p:txBody>
          <a:bodyPr vert="horz" wrap="square" lIns="0" tIns="0" rIns="0" bIns="0" numCol="1" anchor="t" anchorCtr="0" compatLnSpc="1">
            <a:prstTxWarp prst="textNoShape">
              <a:avLst/>
            </a:prstTxWarp>
          </a:bodyPr>
          <a:lstStyle>
            <a:lvl1pPr marL="342900" indent="-342900" algn="l" rtl="0" eaLnBrk="1" fontAlgn="base" hangingPunct="1">
              <a:spcBef>
                <a:spcPts val="423"/>
              </a:spcBef>
              <a:spcAft>
                <a:spcPct val="0"/>
              </a:spcAft>
              <a:buFont typeface="Arial" pitchFamily="34" charset="0"/>
              <a:buChar char="•"/>
              <a:defRPr sz="1800">
                <a:solidFill>
                  <a:srgbClr val="000000"/>
                </a:solidFill>
                <a:latin typeface="+mn-lt"/>
                <a:ea typeface="+mn-ea"/>
                <a:cs typeface="+mn-cs"/>
              </a:defRPr>
            </a:lvl1pPr>
            <a:lvl2pPr marL="741600" indent="-284400" algn="l" rtl="0" eaLnBrk="1" fontAlgn="base" hangingPunct="1">
              <a:spcBef>
                <a:spcPts val="423"/>
              </a:spcBef>
              <a:spcAft>
                <a:spcPct val="0"/>
              </a:spcAft>
              <a:buFont typeface="Verdana" pitchFamily="34" charset="0"/>
              <a:buChar char="–"/>
              <a:defRPr sz="1800">
                <a:solidFill>
                  <a:srgbClr val="000000"/>
                </a:solidFill>
                <a:latin typeface="+mn-lt"/>
              </a:defRPr>
            </a:lvl2pPr>
            <a:lvl3pPr marL="965200" indent="-342900" algn="l" rtl="0" eaLnBrk="1" fontAlgn="base" hangingPunct="1">
              <a:spcBef>
                <a:spcPts val="423"/>
              </a:spcBef>
              <a:spcAft>
                <a:spcPct val="0"/>
              </a:spcAft>
              <a:buFont typeface="Arial" pitchFamily="34" charset="0"/>
              <a:buChar char="•"/>
              <a:defRPr sz="1800">
                <a:solidFill>
                  <a:srgbClr val="000000"/>
                </a:solidFill>
                <a:latin typeface="+mn-lt"/>
              </a:defRPr>
            </a:lvl3pPr>
            <a:lvl4pPr marL="1274763" indent="-285750" algn="l" rtl="0" eaLnBrk="1" fontAlgn="base" hangingPunct="1">
              <a:spcBef>
                <a:spcPct val="5000"/>
              </a:spcBef>
              <a:spcAft>
                <a:spcPct val="0"/>
              </a:spcAft>
              <a:buFont typeface="Verdana" pitchFamily="34" charset="0"/>
              <a:buChar char="–"/>
              <a:defRPr sz="1800">
                <a:solidFill>
                  <a:srgbClr val="000000"/>
                </a:solidFill>
                <a:latin typeface="+mn-lt"/>
              </a:defRPr>
            </a:lvl4pPr>
            <a:lvl5pPr marL="1631950" indent="-285750" algn="l" rtl="0" eaLnBrk="1" fontAlgn="base" hangingPunct="1">
              <a:spcBef>
                <a:spcPts val="423"/>
              </a:spcBef>
              <a:spcAft>
                <a:spcPct val="0"/>
              </a:spcAft>
              <a:buFont typeface="Verdana" pitchFamily="34" charset="0"/>
              <a:buChar char="»"/>
              <a:defRPr sz="1800" baseline="0">
                <a:solidFill>
                  <a:srgbClr val="000000"/>
                </a:solidFill>
                <a:latin typeface="+mn-lt"/>
              </a:defRPr>
            </a:lvl5pPr>
            <a:lvl6pPr marL="1803400" algn="l" rtl="0" eaLnBrk="1" fontAlgn="base" hangingPunct="1">
              <a:spcBef>
                <a:spcPts val="423"/>
              </a:spcBef>
              <a:spcAft>
                <a:spcPct val="0"/>
              </a:spcAft>
              <a:buFont typeface="Verdana" pitchFamily="34" charset="0"/>
              <a:buChar char="»"/>
              <a:defRPr sz="1800" baseline="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a:lstStyle>
          <a:p>
            <a:pPr marL="0" indent="0">
              <a:buNone/>
            </a:pPr>
            <a:r>
              <a:rPr lang="nl-NL" sz="2400" b="1" dirty="0">
                <a:latin typeface="Asap"/>
              </a:rPr>
              <a:t>BKL, Artikel 8.9 Beoordelingsregels mba algemeen</a:t>
            </a:r>
          </a:p>
          <a:p>
            <a:pPr marL="187325" indent="-187325">
              <a:buAutoNum type="arabicPeriod"/>
            </a:pPr>
            <a:r>
              <a:rPr lang="nl-NL" sz="2400" dirty="0">
                <a:latin typeface="Asap"/>
              </a:rPr>
              <a:t>Voor zover een aanvraag om een omgevingsvergunning betrekking heeft op een milieubelastende activiteit, wordt de omgevingsvergunning alleen verleend als wordt voldaan aan de volgende criteria:… </a:t>
            </a:r>
          </a:p>
          <a:p>
            <a:pPr marL="179388" indent="0">
              <a:buNone/>
            </a:pPr>
            <a:r>
              <a:rPr lang="nl-NL" sz="2400" dirty="0">
                <a:latin typeface="Asap"/>
              </a:rPr>
              <a:t>d. de voor de activiteit in aanmerking komende beste beschikbare technieken worden toegepast;</a:t>
            </a:r>
          </a:p>
        </p:txBody>
      </p:sp>
      <p:sp>
        <p:nvSpPr>
          <p:cNvPr id="10" name="Tijdelijke aanduiding voor tekst 2"/>
          <p:cNvSpPr>
            <a:spLocks noGrp="1"/>
          </p:cNvSpPr>
          <p:nvPr>
            <p:ph type="body" sz="quarter" idx="4294967295"/>
          </p:nvPr>
        </p:nvSpPr>
        <p:spPr>
          <a:xfrm>
            <a:off x="1778208" y="3092005"/>
            <a:ext cx="15818485" cy="4247317"/>
          </a:xfrm>
          <a:prstGeom prst="rect">
            <a:avLst/>
          </a:prstGeom>
        </p:spPr>
        <p:txBody>
          <a:bodyPr/>
          <a:lstStyle/>
          <a:p>
            <a:pPr marL="0" lvl="0" indent="0" eaLnBrk="0" hangingPunct="0">
              <a:spcBef>
                <a:spcPts val="425"/>
              </a:spcBef>
              <a:buNone/>
              <a:defRPr/>
            </a:pPr>
            <a:r>
              <a:rPr lang="nl-NL" sz="3200" spc="-10" dirty="0">
                <a:solidFill>
                  <a:srgbClr val="275837"/>
                </a:solidFill>
                <a:latin typeface="Asap"/>
                <a:cs typeface="Asap"/>
              </a:rPr>
              <a:t>Bepalen beste beschikbare technieken -&gt; BREF-document -&gt; BBT-conclusies</a:t>
            </a:r>
          </a:p>
          <a:p>
            <a:pPr marL="0" lvl="0" indent="0" eaLnBrk="0" hangingPunct="0">
              <a:spcBef>
                <a:spcPts val="425"/>
              </a:spcBef>
              <a:buNone/>
              <a:defRPr/>
            </a:pPr>
            <a:r>
              <a:rPr lang="nl-NL" spc="-10" dirty="0"/>
              <a:t>En natuurlijk… Oplegnotities</a:t>
            </a:r>
            <a:r>
              <a:rPr lang="nl-NL" sz="3200" spc="-10" dirty="0">
                <a:solidFill>
                  <a:srgbClr val="275837"/>
                </a:solidFill>
                <a:latin typeface="Asap"/>
                <a:cs typeface="Asap"/>
              </a:rPr>
              <a:t>.</a:t>
            </a:r>
          </a:p>
          <a:p>
            <a:pPr marL="0" lvl="0" indent="0" eaLnBrk="0" hangingPunct="0">
              <a:spcBef>
                <a:spcPts val="425"/>
              </a:spcBef>
              <a:buNone/>
              <a:defRPr/>
            </a:pPr>
            <a:endParaRPr lang="nl-NL" spc="-10" dirty="0"/>
          </a:p>
          <a:p>
            <a:pPr marL="0" lvl="0" indent="0" eaLnBrk="0" hangingPunct="0">
              <a:spcBef>
                <a:spcPts val="425"/>
              </a:spcBef>
              <a:buNone/>
              <a:defRPr/>
            </a:pPr>
            <a:r>
              <a:rPr lang="nl-NL" sz="3200" spc="-10" dirty="0">
                <a:solidFill>
                  <a:srgbClr val="275837"/>
                </a:solidFill>
                <a:latin typeface="Asap"/>
                <a:cs typeface="Asap"/>
              </a:rPr>
              <a:t>BBT-conclusie: techniek met bijbehorende emissie(range)</a:t>
            </a:r>
          </a:p>
          <a:p>
            <a:pPr marL="0" lvl="0" indent="0" eaLnBrk="0" hangingPunct="0">
              <a:spcBef>
                <a:spcPts val="425"/>
              </a:spcBef>
              <a:buNone/>
              <a:defRPr/>
            </a:pPr>
            <a:endParaRPr lang="nl-NL" sz="3200" spc="-10" dirty="0">
              <a:solidFill>
                <a:srgbClr val="275837"/>
              </a:solidFill>
              <a:latin typeface="Asap"/>
              <a:cs typeface="Asap"/>
            </a:endParaRPr>
          </a:p>
          <a:p>
            <a:pPr marL="0" lvl="0" indent="0" eaLnBrk="0" hangingPunct="0">
              <a:spcBef>
                <a:spcPts val="425"/>
              </a:spcBef>
              <a:buNone/>
              <a:defRPr/>
            </a:pPr>
            <a:r>
              <a:rPr lang="nl-NL" spc="-10" dirty="0"/>
              <a:t>Is emissie-eis haalbaar bij de aangevraagde techniek?</a:t>
            </a:r>
          </a:p>
          <a:p>
            <a:pPr marL="0" lvl="0" indent="0" eaLnBrk="0" hangingPunct="0">
              <a:spcBef>
                <a:spcPts val="425"/>
              </a:spcBef>
              <a:buNone/>
              <a:defRPr/>
            </a:pPr>
            <a:r>
              <a:rPr lang="nl-NL" spc="-10" dirty="0"/>
              <a:t>Motiveren waarom emissie-eis haalbaar is, enkel verwijzen naar BBT</a:t>
            </a:r>
            <a:endParaRPr lang="nl-NL" sz="5400" b="1" spc="-10" dirty="0">
              <a:solidFill>
                <a:srgbClr val="FF0000"/>
              </a:solidFill>
            </a:endParaRPr>
          </a:p>
          <a:p>
            <a:endParaRPr lang="nl-NL" dirty="0"/>
          </a:p>
        </p:txBody>
      </p:sp>
      <p:sp>
        <p:nvSpPr>
          <p:cNvPr id="11" name="Rechthoek 10">
            <a:extLst>
              <a:ext uri="{C183D7F6-B498-43B3-948B-1728B52AA6E4}">
                <adec:decorative xmlns:adec="http://schemas.microsoft.com/office/drawing/2017/decorative" val="1"/>
              </a:ext>
            </a:extLst>
          </p:cNvPr>
          <p:cNvSpPr/>
          <p:nvPr/>
        </p:nvSpPr>
        <p:spPr>
          <a:xfrm>
            <a:off x="5480050" y="0"/>
            <a:ext cx="5486400" cy="153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14090650" y="6035675"/>
            <a:ext cx="732723" cy="1015663"/>
          </a:xfrm>
          <a:prstGeom prst="rect">
            <a:avLst/>
          </a:prstGeom>
          <a:noFill/>
        </p:spPr>
        <p:txBody>
          <a:bodyPr wrap="square" rtlCol="0">
            <a:spAutoFit/>
          </a:bodyPr>
          <a:lstStyle/>
          <a:p>
            <a:r>
              <a:rPr lang="nl-NL" sz="6000" b="1" spc="-10" dirty="0">
                <a:solidFill>
                  <a:srgbClr val="FF0000"/>
                </a:solidFill>
              </a:rPr>
              <a:t>X</a:t>
            </a:r>
            <a:endParaRPr lang="nl-NL" sz="6000" dirty="0"/>
          </a:p>
        </p:txBody>
      </p:sp>
    </p:spTree>
    <p:extLst>
      <p:ext uri="{BB962C8B-B14F-4D97-AF65-F5344CB8AC3E}">
        <p14:creationId xmlns:p14="http://schemas.microsoft.com/office/powerpoint/2010/main" val="116533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821753"/>
            <a:ext cx="20104100" cy="8230234"/>
          </a:xfrm>
          <a:custGeom>
            <a:avLst/>
            <a:gdLst/>
            <a:ahLst/>
            <a:cxnLst/>
            <a:rect l="l" t="t" r="r" b="b"/>
            <a:pathLst>
              <a:path w="20104100" h="8230234">
                <a:moveTo>
                  <a:pt x="20104099" y="0"/>
                </a:moveTo>
                <a:lnTo>
                  <a:pt x="0" y="0"/>
                </a:lnTo>
                <a:lnTo>
                  <a:pt x="0" y="8230126"/>
                </a:lnTo>
                <a:lnTo>
                  <a:pt x="20104099" y="8230126"/>
                </a:lnTo>
                <a:lnTo>
                  <a:pt x="20104099" y="0"/>
                </a:lnTo>
                <a:close/>
              </a:path>
            </a:pathLst>
          </a:custGeom>
          <a:solidFill>
            <a:srgbClr val="EBF3E6"/>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0" y="282682"/>
            <a:ext cx="20104099" cy="1256568"/>
          </a:xfrm>
          <a:prstGeom prst="rect">
            <a:avLst/>
          </a:prstGeom>
        </p:spPr>
      </p:pic>
      <p:sp>
        <p:nvSpPr>
          <p:cNvPr id="8" name="Titel 1"/>
          <p:cNvSpPr>
            <a:spLocks noGrp="1"/>
          </p:cNvSpPr>
          <p:nvPr>
            <p:ph type="title"/>
          </p:nvPr>
        </p:nvSpPr>
        <p:spPr>
          <a:xfrm>
            <a:off x="1854200" y="2496551"/>
            <a:ext cx="11203200" cy="692497"/>
          </a:xfrm>
        </p:spPr>
        <p:txBody>
          <a:bodyPr/>
          <a:lstStyle/>
          <a:p>
            <a:r>
              <a:rPr lang="nl-NL" dirty="0"/>
              <a:t>BBT in praktijk</a:t>
            </a:r>
          </a:p>
        </p:txBody>
      </p:sp>
      <p:sp>
        <p:nvSpPr>
          <p:cNvPr id="9" name="Tijdelijke aanduiding voor tekst 2"/>
          <p:cNvSpPr>
            <a:spLocks noGrp="1"/>
          </p:cNvSpPr>
          <p:nvPr>
            <p:ph type="body" sz="quarter" idx="4294967295"/>
          </p:nvPr>
        </p:nvSpPr>
        <p:spPr>
          <a:xfrm>
            <a:off x="1822450" y="3597275"/>
            <a:ext cx="11203200" cy="1477328"/>
          </a:xfrm>
          <a:prstGeom prst="rect">
            <a:avLst/>
          </a:prstGeom>
        </p:spPr>
        <p:txBody>
          <a:bodyPr/>
          <a:lstStyle/>
          <a:p>
            <a:pPr marL="457200" indent="-457200">
              <a:buFont typeface="Wingdings" panose="05000000000000000000" pitchFamily="2" charset="2"/>
              <a:buChar char="v"/>
            </a:pPr>
            <a:r>
              <a:rPr lang="nl-NL" sz="3200" spc="-10" dirty="0">
                <a:solidFill>
                  <a:srgbClr val="275837"/>
                </a:solidFill>
                <a:latin typeface="Asap"/>
                <a:cs typeface="Asap"/>
              </a:rPr>
              <a:t>Hoe zat het ook al weer?</a:t>
            </a:r>
          </a:p>
          <a:p>
            <a:pPr marL="457200" indent="-457200">
              <a:buFont typeface="Wingdings" panose="05000000000000000000" pitchFamily="2" charset="2"/>
              <a:buChar char="v"/>
            </a:pPr>
            <a:r>
              <a:rPr lang="nl-NL" sz="3200" spc="-10" dirty="0">
                <a:solidFill>
                  <a:srgbClr val="275837"/>
                </a:solidFill>
                <a:latin typeface="Asap"/>
                <a:cs typeface="Asap"/>
              </a:rPr>
              <a:t>Hoe ga je om met BBT conclusies?</a:t>
            </a:r>
          </a:p>
          <a:p>
            <a:pPr marL="457200" indent="-457200">
              <a:buFont typeface="Wingdings" panose="05000000000000000000" pitchFamily="2" charset="2"/>
              <a:buChar char="v"/>
            </a:pPr>
            <a:r>
              <a:rPr lang="nl-NL" sz="3200" spc="-10" dirty="0">
                <a:solidFill>
                  <a:srgbClr val="275837"/>
                </a:solidFill>
                <a:latin typeface="Asap"/>
                <a:cs typeface="Asap"/>
              </a:rPr>
              <a:t>Wat als er geen BBT-conclusie is vastgesteld?</a:t>
            </a:r>
          </a:p>
        </p:txBody>
      </p:sp>
      <p:sp>
        <p:nvSpPr>
          <p:cNvPr id="10" name="Rechthoek 9">
            <a:extLst>
              <a:ext uri="{C183D7F6-B498-43B3-948B-1728B52AA6E4}">
                <adec:decorative xmlns:adec="http://schemas.microsoft.com/office/drawing/2017/decorative" val="1"/>
              </a:ext>
            </a:extLst>
          </p:cNvPr>
          <p:cNvSpPr/>
          <p:nvPr/>
        </p:nvSpPr>
        <p:spPr>
          <a:xfrm>
            <a:off x="5480050" y="0"/>
            <a:ext cx="5486400" cy="153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4633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821753"/>
            <a:ext cx="20104100" cy="8230234"/>
          </a:xfrm>
          <a:custGeom>
            <a:avLst/>
            <a:gdLst/>
            <a:ahLst/>
            <a:cxnLst/>
            <a:rect l="l" t="t" r="r" b="b"/>
            <a:pathLst>
              <a:path w="20104100" h="8230234">
                <a:moveTo>
                  <a:pt x="20104099" y="0"/>
                </a:moveTo>
                <a:lnTo>
                  <a:pt x="0" y="0"/>
                </a:lnTo>
                <a:lnTo>
                  <a:pt x="0" y="8230126"/>
                </a:lnTo>
                <a:lnTo>
                  <a:pt x="20104099" y="8230126"/>
                </a:lnTo>
                <a:lnTo>
                  <a:pt x="20104099" y="0"/>
                </a:lnTo>
                <a:close/>
              </a:path>
            </a:pathLst>
          </a:custGeom>
          <a:solidFill>
            <a:srgbClr val="EBF3E6"/>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0" y="282682"/>
            <a:ext cx="20104099" cy="1256568"/>
          </a:xfrm>
          <a:prstGeom prst="rect">
            <a:avLst/>
          </a:prstGeom>
        </p:spPr>
      </p:pic>
      <p:sp>
        <p:nvSpPr>
          <p:cNvPr id="8" name="Titel 1"/>
          <p:cNvSpPr>
            <a:spLocks noGrp="1"/>
          </p:cNvSpPr>
          <p:nvPr>
            <p:ph type="title"/>
          </p:nvPr>
        </p:nvSpPr>
        <p:spPr>
          <a:xfrm>
            <a:off x="1742446" y="2340057"/>
            <a:ext cx="11203200" cy="692497"/>
          </a:xfrm>
        </p:spPr>
        <p:txBody>
          <a:bodyPr/>
          <a:lstStyle/>
          <a:p>
            <a:r>
              <a:rPr lang="nl-NL" dirty="0"/>
              <a:t>BBT in wetgeving</a:t>
            </a:r>
          </a:p>
        </p:txBody>
      </p:sp>
      <p:pic>
        <p:nvPicPr>
          <p:cNvPr id="9" name="Tijdelijke aanduiding voor inhoud 5" descr="Afbeelding Schoorsteen met rookpluim met koppeling naar regels BKL"/>
          <p:cNvPicPr>
            <a:picLocks noChangeAspect="1"/>
          </p:cNvPicPr>
          <p:nvPr/>
        </p:nvPicPr>
        <p:blipFill rotWithShape="1">
          <a:blip r:embed="rId4" cstate="print">
            <a:extLst>
              <a:ext uri="{28A0092B-C50C-407E-A947-70E740481C1C}">
                <a14:useLocalDpi xmlns:a14="http://schemas.microsoft.com/office/drawing/2010/main" val="0"/>
              </a:ext>
            </a:extLst>
          </a:blip>
          <a:srcRect l="20297" t="-536" r="47462" b="24018"/>
          <a:stretch/>
        </p:blipFill>
        <p:spPr>
          <a:xfrm>
            <a:off x="1742446" y="4624037"/>
            <a:ext cx="2823203" cy="4466757"/>
          </a:xfrm>
          <a:prstGeom prst="rect">
            <a:avLst/>
          </a:prstGeom>
        </p:spPr>
      </p:pic>
      <p:graphicFrame>
        <p:nvGraphicFramePr>
          <p:cNvPr id="10" name="Tabel 9"/>
          <p:cNvGraphicFramePr>
            <a:graphicFrameLocks noGrp="1"/>
          </p:cNvGraphicFramePr>
          <p:nvPr>
            <p:extLst>
              <p:ext uri="{D42A27DB-BD31-4B8C-83A1-F6EECF244321}">
                <p14:modId xmlns:p14="http://schemas.microsoft.com/office/powerpoint/2010/main" val="2069989163"/>
              </p:ext>
            </p:extLst>
          </p:nvPr>
        </p:nvGraphicFramePr>
        <p:xfrm>
          <a:off x="5937250" y="4126969"/>
          <a:ext cx="11125200" cy="4224128"/>
        </p:xfrm>
        <a:graphic>
          <a:graphicData uri="http://schemas.openxmlformats.org/drawingml/2006/table">
            <a:tbl>
              <a:tblPr firstRow="1" bandRow="1">
                <a:tableStyleId>{5C22544A-7EE6-4342-B048-85BDC9FD1C3A}</a:tableStyleId>
              </a:tblPr>
              <a:tblGrid>
                <a:gridCol w="2818464">
                  <a:extLst>
                    <a:ext uri="{9D8B030D-6E8A-4147-A177-3AD203B41FA5}">
                      <a16:colId xmlns:a16="http://schemas.microsoft.com/office/drawing/2014/main" val="519094861"/>
                    </a:ext>
                  </a:extLst>
                </a:gridCol>
                <a:gridCol w="4153368">
                  <a:extLst>
                    <a:ext uri="{9D8B030D-6E8A-4147-A177-3AD203B41FA5}">
                      <a16:colId xmlns:a16="http://schemas.microsoft.com/office/drawing/2014/main" val="840130228"/>
                    </a:ext>
                  </a:extLst>
                </a:gridCol>
                <a:gridCol w="4153368">
                  <a:extLst>
                    <a:ext uri="{9D8B030D-6E8A-4147-A177-3AD203B41FA5}">
                      <a16:colId xmlns:a16="http://schemas.microsoft.com/office/drawing/2014/main" val="2127889320"/>
                    </a:ext>
                  </a:extLst>
                </a:gridCol>
              </a:tblGrid>
              <a:tr h="1096222">
                <a:tc>
                  <a:txBody>
                    <a:bodyPr/>
                    <a:lstStyle/>
                    <a:p>
                      <a:endParaRPr lang="nl-NL" sz="3200" dirty="0">
                        <a:latin typeface="Asap"/>
                      </a:endParaRPr>
                    </a:p>
                  </a:txBody>
                  <a:tcPr/>
                </a:tc>
                <a:tc>
                  <a:txBody>
                    <a:bodyPr/>
                    <a:lstStyle/>
                    <a:p>
                      <a:r>
                        <a:rPr lang="nl-NL" sz="3200" dirty="0">
                          <a:latin typeface="Asap"/>
                        </a:rPr>
                        <a:t>Sinds 1/1/2024 (</a:t>
                      </a:r>
                      <a:r>
                        <a:rPr lang="nl-NL" sz="3200" dirty="0" err="1">
                          <a:latin typeface="Asap"/>
                        </a:rPr>
                        <a:t>Bkl</a:t>
                      </a:r>
                      <a:r>
                        <a:rPr lang="nl-NL" sz="3200" dirty="0">
                          <a:latin typeface="Asap"/>
                        </a:rPr>
                        <a:t>)</a:t>
                      </a:r>
                    </a:p>
                  </a:txBody>
                  <a:tcPr/>
                </a:tc>
                <a:tc>
                  <a:txBody>
                    <a:bodyPr/>
                    <a:lstStyle/>
                    <a:p>
                      <a:r>
                        <a:rPr lang="nl-NL" sz="3200" i="1" dirty="0">
                          <a:latin typeface="Asap"/>
                        </a:rPr>
                        <a:t>Tot</a:t>
                      </a:r>
                      <a:r>
                        <a:rPr lang="nl-NL" sz="3200" i="1" baseline="0" dirty="0">
                          <a:latin typeface="Asap"/>
                        </a:rPr>
                        <a:t> 1/1/2024 (</a:t>
                      </a:r>
                      <a:r>
                        <a:rPr lang="nl-NL" sz="3200" i="1" baseline="0" dirty="0" err="1">
                          <a:latin typeface="Asap"/>
                        </a:rPr>
                        <a:t>Bor</a:t>
                      </a:r>
                      <a:r>
                        <a:rPr lang="nl-NL" sz="3200" i="1" baseline="0" dirty="0">
                          <a:latin typeface="Asap"/>
                        </a:rPr>
                        <a:t>)</a:t>
                      </a:r>
                      <a:endParaRPr lang="nl-NL" sz="3200" i="1" dirty="0">
                        <a:latin typeface="Asap"/>
                      </a:endParaRPr>
                    </a:p>
                  </a:txBody>
                  <a:tcPr/>
                </a:tc>
                <a:extLst>
                  <a:ext uri="{0D108BD9-81ED-4DB2-BD59-A6C34878D82A}">
                    <a16:rowId xmlns:a16="http://schemas.microsoft.com/office/drawing/2014/main" val="3388976877"/>
                  </a:ext>
                </a:extLst>
              </a:tr>
              <a:tr h="672898">
                <a:tc>
                  <a:txBody>
                    <a:bodyPr/>
                    <a:lstStyle/>
                    <a:p>
                      <a:r>
                        <a:rPr lang="nl-NL" sz="3200" dirty="0">
                          <a:latin typeface="Asap"/>
                        </a:rPr>
                        <a:t>BAT - AEL</a:t>
                      </a:r>
                    </a:p>
                  </a:txBody>
                  <a:tcPr/>
                </a:tc>
                <a:tc>
                  <a:txBody>
                    <a:bodyPr/>
                    <a:lstStyle/>
                    <a:p>
                      <a:r>
                        <a:rPr lang="nl-NL" sz="3200" dirty="0">
                          <a:latin typeface="Asap"/>
                        </a:rPr>
                        <a:t>art 8.10 lid 1</a:t>
                      </a:r>
                    </a:p>
                  </a:txBody>
                  <a:tcPr/>
                </a:tc>
                <a:tc>
                  <a:txBody>
                    <a:bodyPr/>
                    <a:lstStyle/>
                    <a:p>
                      <a:r>
                        <a:rPr lang="nl-NL" sz="3200" i="1" dirty="0">
                          <a:latin typeface="Asap"/>
                        </a:rPr>
                        <a:t>art</a:t>
                      </a:r>
                      <a:r>
                        <a:rPr lang="nl-NL" sz="3200" i="1" baseline="0" dirty="0">
                          <a:latin typeface="Asap"/>
                        </a:rPr>
                        <a:t> 5.4 lid 1</a:t>
                      </a:r>
                      <a:endParaRPr lang="nl-NL" sz="3200" i="1" dirty="0">
                        <a:latin typeface="Asap"/>
                      </a:endParaRPr>
                    </a:p>
                  </a:txBody>
                  <a:tcPr/>
                </a:tc>
                <a:extLst>
                  <a:ext uri="{0D108BD9-81ED-4DB2-BD59-A6C34878D82A}">
                    <a16:rowId xmlns:a16="http://schemas.microsoft.com/office/drawing/2014/main" val="1205047323"/>
                  </a:ext>
                </a:extLst>
              </a:tr>
              <a:tr h="1358786">
                <a:tc>
                  <a:txBody>
                    <a:bodyPr/>
                    <a:lstStyle/>
                    <a:p>
                      <a:r>
                        <a:rPr lang="nl-NL" sz="3200" dirty="0">
                          <a:latin typeface="Asap"/>
                        </a:rPr>
                        <a:t>BAT zonder emissieniveau</a:t>
                      </a:r>
                    </a:p>
                  </a:txBody>
                  <a:tcPr/>
                </a:tc>
                <a:tc>
                  <a:txBody>
                    <a:bodyPr/>
                    <a:lstStyle/>
                    <a:p>
                      <a:r>
                        <a:rPr lang="nl-NL" sz="3200" dirty="0">
                          <a:latin typeface="Asap"/>
                        </a:rPr>
                        <a:t>art 8.10 lid 1 en</a:t>
                      </a:r>
                      <a:r>
                        <a:rPr lang="nl-NL" sz="3200" baseline="0" dirty="0">
                          <a:latin typeface="Asap"/>
                        </a:rPr>
                        <a:t> 2</a:t>
                      </a:r>
                      <a:endParaRPr lang="nl-NL" sz="3200" dirty="0">
                        <a:latin typeface="Asap"/>
                      </a:endParaRPr>
                    </a:p>
                  </a:txBody>
                  <a:tcPr/>
                </a:tc>
                <a:tc>
                  <a:txBody>
                    <a:bodyPr/>
                    <a:lstStyle/>
                    <a:p>
                      <a:r>
                        <a:rPr lang="nl-NL" sz="3200" i="1" dirty="0">
                          <a:latin typeface="Asap"/>
                        </a:rPr>
                        <a:t>art 5.4 lid 2 en 3</a:t>
                      </a:r>
                    </a:p>
                  </a:txBody>
                  <a:tcPr/>
                </a:tc>
                <a:extLst>
                  <a:ext uri="{0D108BD9-81ED-4DB2-BD59-A6C34878D82A}">
                    <a16:rowId xmlns:a16="http://schemas.microsoft.com/office/drawing/2014/main" val="1838946989"/>
                  </a:ext>
                </a:extLst>
              </a:tr>
              <a:tr h="1096222">
                <a:tc>
                  <a:txBody>
                    <a:bodyPr/>
                    <a:lstStyle/>
                    <a:p>
                      <a:r>
                        <a:rPr lang="nl-NL" sz="3200" dirty="0">
                          <a:latin typeface="Asap"/>
                        </a:rPr>
                        <a:t>Geen BBT conclusie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200" dirty="0">
                          <a:latin typeface="Asap"/>
                        </a:rPr>
                        <a:t>art 8.10 lid 1 en</a:t>
                      </a:r>
                      <a:r>
                        <a:rPr lang="nl-NL" sz="3200" baseline="0" dirty="0">
                          <a:latin typeface="Asap"/>
                        </a:rPr>
                        <a:t> 2</a:t>
                      </a:r>
                      <a:endParaRPr lang="nl-NL" sz="3200" dirty="0">
                        <a:latin typeface="Asap"/>
                      </a:endParaRPr>
                    </a:p>
                  </a:txBody>
                  <a:tcPr/>
                </a:tc>
                <a:tc>
                  <a:txBody>
                    <a:bodyPr/>
                    <a:lstStyle/>
                    <a:p>
                      <a:r>
                        <a:rPr lang="nl-NL" sz="3200" i="1" dirty="0">
                          <a:latin typeface="Asap"/>
                        </a:rPr>
                        <a:t>art 5.4</a:t>
                      </a:r>
                      <a:r>
                        <a:rPr lang="nl-NL" sz="3200" i="1" baseline="0" dirty="0">
                          <a:latin typeface="Asap"/>
                        </a:rPr>
                        <a:t> lid 2 en 3</a:t>
                      </a:r>
                      <a:endParaRPr lang="nl-NL" sz="3200" i="1" dirty="0">
                        <a:latin typeface="Asap"/>
                      </a:endParaRPr>
                    </a:p>
                  </a:txBody>
                  <a:tcPr/>
                </a:tc>
                <a:extLst>
                  <a:ext uri="{0D108BD9-81ED-4DB2-BD59-A6C34878D82A}">
                    <a16:rowId xmlns:a16="http://schemas.microsoft.com/office/drawing/2014/main" val="3207611436"/>
                  </a:ext>
                </a:extLst>
              </a:tr>
            </a:tbl>
          </a:graphicData>
        </a:graphic>
      </p:graphicFrame>
      <p:sp>
        <p:nvSpPr>
          <p:cNvPr id="11" name="Gebogen pijl 10">
            <a:extLst>
              <a:ext uri="{C183D7F6-B498-43B3-948B-1728B52AA6E4}">
                <adec:decorative xmlns:adec="http://schemas.microsoft.com/office/drawing/2017/decorative" val="1"/>
              </a:ext>
            </a:extLst>
          </p:cNvPr>
          <p:cNvSpPr/>
          <p:nvPr/>
        </p:nvSpPr>
        <p:spPr bwMode="auto">
          <a:xfrm>
            <a:off x="3041650" y="6192036"/>
            <a:ext cx="2895600" cy="1139039"/>
          </a:xfrm>
          <a:prstGeom prst="bentArrow">
            <a:avLst/>
          </a:prstGeom>
          <a:solidFill>
            <a:schemeClr val="accent3">
              <a:lumMod val="60000"/>
              <a:lumOff val="40000"/>
            </a:schemeClr>
          </a:solidFill>
          <a:ln>
            <a:solidFill>
              <a:schemeClr val="accent3">
                <a:lumMod val="75000"/>
              </a:schemeClr>
            </a:solidFill>
          </a:ln>
          <a:effec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a:ln>
                <a:noFill/>
              </a:ln>
              <a:solidFill>
                <a:schemeClr val="tx1"/>
              </a:solidFill>
              <a:effectLst/>
              <a:latin typeface="Verdana" pitchFamily="34" charset="0"/>
            </a:endParaRPr>
          </a:p>
        </p:txBody>
      </p:sp>
      <p:sp>
        <p:nvSpPr>
          <p:cNvPr id="12" name="Rechthoek 11">
            <a:extLst>
              <a:ext uri="{C183D7F6-B498-43B3-948B-1728B52AA6E4}">
                <adec:decorative xmlns:adec="http://schemas.microsoft.com/office/drawing/2017/decorative" val="1"/>
              </a:ext>
            </a:extLst>
          </p:cNvPr>
          <p:cNvSpPr/>
          <p:nvPr/>
        </p:nvSpPr>
        <p:spPr>
          <a:xfrm>
            <a:off x="5480050" y="0"/>
            <a:ext cx="5486400" cy="153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72575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821753"/>
            <a:ext cx="20104100" cy="8230234"/>
          </a:xfrm>
          <a:custGeom>
            <a:avLst/>
            <a:gdLst/>
            <a:ahLst/>
            <a:cxnLst/>
            <a:rect l="l" t="t" r="r" b="b"/>
            <a:pathLst>
              <a:path w="20104100" h="8230234">
                <a:moveTo>
                  <a:pt x="20104099" y="0"/>
                </a:moveTo>
                <a:lnTo>
                  <a:pt x="0" y="0"/>
                </a:lnTo>
                <a:lnTo>
                  <a:pt x="0" y="8230126"/>
                </a:lnTo>
                <a:lnTo>
                  <a:pt x="20104099" y="8230126"/>
                </a:lnTo>
                <a:lnTo>
                  <a:pt x="20104099" y="0"/>
                </a:lnTo>
                <a:close/>
              </a:path>
            </a:pathLst>
          </a:custGeom>
          <a:solidFill>
            <a:srgbClr val="EBF3E6"/>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0" y="282682"/>
            <a:ext cx="20104099" cy="1256568"/>
          </a:xfrm>
          <a:prstGeom prst="rect">
            <a:avLst/>
          </a:prstGeom>
        </p:spPr>
      </p:pic>
      <p:sp>
        <p:nvSpPr>
          <p:cNvPr id="12" name="Tijdelijke aanduiding voor tekst 2"/>
          <p:cNvSpPr>
            <a:spLocks noGrp="1"/>
          </p:cNvSpPr>
          <p:nvPr>
            <p:ph type="body" sz="quarter" idx="4294967295"/>
          </p:nvPr>
        </p:nvSpPr>
        <p:spPr>
          <a:xfrm>
            <a:off x="1746250" y="3493360"/>
            <a:ext cx="11203200" cy="6276123"/>
          </a:xfrm>
          <a:prstGeom prst="rect">
            <a:avLst/>
          </a:prstGeom>
        </p:spPr>
        <p:txBody>
          <a:bodyPr/>
          <a:lstStyle/>
          <a:p>
            <a:pPr marL="0" lvl="0" indent="0" eaLnBrk="0" hangingPunct="0">
              <a:spcBef>
                <a:spcPts val="425"/>
              </a:spcBef>
              <a:buNone/>
              <a:defRPr/>
            </a:pPr>
            <a:r>
              <a:rPr lang="nl-NL" sz="3200" spc="-10" dirty="0">
                <a:solidFill>
                  <a:srgbClr val="275837"/>
                </a:solidFill>
                <a:latin typeface="Asap"/>
                <a:cs typeface="Asap"/>
              </a:rPr>
              <a:t>BAT-AEL vormt basis emissie-eis in vergunning </a:t>
            </a:r>
          </a:p>
          <a:p>
            <a:pPr lvl="0" eaLnBrk="0" hangingPunct="0">
              <a:spcBef>
                <a:spcPts val="425"/>
              </a:spcBef>
              <a:defRPr/>
            </a:pPr>
            <a:endParaRPr lang="nl-NL" sz="3200" spc="-10" dirty="0">
              <a:solidFill>
                <a:srgbClr val="275837"/>
              </a:solidFill>
              <a:latin typeface="Asap"/>
              <a:cs typeface="Asap"/>
            </a:endParaRPr>
          </a:p>
          <a:p>
            <a:pPr marL="0" lvl="0" indent="0" eaLnBrk="0" hangingPunct="0">
              <a:spcBef>
                <a:spcPts val="425"/>
              </a:spcBef>
              <a:buNone/>
              <a:defRPr/>
            </a:pPr>
            <a:r>
              <a:rPr lang="nl-NL" sz="3200" spc="-10" dirty="0">
                <a:solidFill>
                  <a:srgbClr val="275837"/>
                </a:solidFill>
                <a:latin typeface="Asap"/>
                <a:cs typeface="Asap"/>
              </a:rPr>
              <a:t>BAT-AEL: emissierange </a:t>
            </a:r>
            <a:r>
              <a:rPr lang="nl-NL" sz="3200" spc="-10" dirty="0">
                <a:solidFill>
                  <a:srgbClr val="275837"/>
                </a:solidFill>
                <a:latin typeface="Asap"/>
                <a:cs typeface="Asap"/>
                <a:sym typeface="Wingdings" panose="05000000000000000000" pitchFamily="2" charset="2"/>
              </a:rPr>
              <a:t> welke waarden vergunnen?</a:t>
            </a:r>
            <a:endParaRPr lang="nl-NL" sz="3200" spc="-10" dirty="0">
              <a:solidFill>
                <a:srgbClr val="275837"/>
              </a:solidFill>
              <a:latin typeface="Asap"/>
              <a:cs typeface="Asap"/>
            </a:endParaRPr>
          </a:p>
          <a:p>
            <a:pPr lvl="0" eaLnBrk="0" hangingPunct="0">
              <a:spcBef>
                <a:spcPts val="425"/>
              </a:spcBef>
              <a:defRPr/>
            </a:pPr>
            <a:endParaRPr lang="nl-NL" sz="3200" spc="-10" dirty="0">
              <a:solidFill>
                <a:srgbClr val="275837"/>
              </a:solidFill>
              <a:latin typeface="Asap"/>
              <a:cs typeface="Asap"/>
            </a:endParaRPr>
          </a:p>
          <a:p>
            <a:endParaRPr lang="nl-NL" sz="3200" spc="-10" dirty="0">
              <a:solidFill>
                <a:srgbClr val="275837"/>
              </a:solidFill>
              <a:latin typeface="Asap"/>
              <a:cs typeface="Asap"/>
            </a:endParaRPr>
          </a:p>
          <a:p>
            <a:pPr marL="0" indent="0">
              <a:buNone/>
            </a:pPr>
            <a:endParaRPr lang="nl-NL" sz="3200" spc="-10" dirty="0">
              <a:solidFill>
                <a:srgbClr val="275837"/>
              </a:solidFill>
              <a:latin typeface="Asap"/>
              <a:cs typeface="Asap"/>
            </a:endParaRPr>
          </a:p>
          <a:p>
            <a:pPr marL="0" indent="0">
              <a:buNone/>
            </a:pPr>
            <a:endParaRPr lang="nl-NL" sz="3200" spc="-10" dirty="0">
              <a:solidFill>
                <a:srgbClr val="275837"/>
              </a:solidFill>
              <a:latin typeface="Asap"/>
              <a:cs typeface="Asap"/>
            </a:endParaRPr>
          </a:p>
          <a:p>
            <a:pPr marL="0" indent="0">
              <a:buNone/>
            </a:pPr>
            <a:endParaRPr lang="nl-NL" sz="3200" spc="-10" dirty="0">
              <a:solidFill>
                <a:srgbClr val="275837"/>
              </a:solidFill>
              <a:latin typeface="Asap"/>
              <a:cs typeface="Asap"/>
            </a:endParaRPr>
          </a:p>
          <a:p>
            <a:pPr marL="0" indent="0">
              <a:buNone/>
            </a:pPr>
            <a:endParaRPr lang="nl-NL" sz="3200" spc="-10" dirty="0">
              <a:solidFill>
                <a:srgbClr val="275837"/>
              </a:solidFill>
              <a:latin typeface="Asap"/>
              <a:cs typeface="Asap"/>
            </a:endParaRPr>
          </a:p>
          <a:p>
            <a:pPr marL="0" indent="0">
              <a:buNone/>
            </a:pPr>
            <a:endParaRPr lang="nl-NL" sz="3200" spc="-10" dirty="0">
              <a:solidFill>
                <a:srgbClr val="275837"/>
              </a:solidFill>
              <a:latin typeface="Asap"/>
              <a:cs typeface="Asap"/>
            </a:endParaRPr>
          </a:p>
          <a:p>
            <a:pPr marL="0" indent="0">
              <a:buNone/>
            </a:pPr>
            <a:endParaRPr lang="nl-NL" sz="3200" spc="-10" dirty="0">
              <a:solidFill>
                <a:srgbClr val="275837"/>
              </a:solidFill>
              <a:latin typeface="Asap"/>
              <a:cs typeface="Asap"/>
            </a:endParaRPr>
          </a:p>
          <a:p>
            <a:pPr marL="0" indent="0">
              <a:buNone/>
            </a:pPr>
            <a:r>
              <a:rPr lang="nl-NL" sz="3200" spc="-10" dirty="0">
                <a:solidFill>
                  <a:srgbClr val="275837"/>
                </a:solidFill>
                <a:latin typeface="Asap"/>
                <a:cs typeface="Asap"/>
              </a:rPr>
              <a:t>* BBT-GEN: geassocieerde emissieniveau</a:t>
            </a:r>
          </a:p>
        </p:txBody>
      </p:sp>
      <p:sp>
        <p:nvSpPr>
          <p:cNvPr id="13" name="Titel 1"/>
          <p:cNvSpPr>
            <a:spLocks noGrp="1"/>
          </p:cNvSpPr>
          <p:nvPr>
            <p:ph type="title"/>
          </p:nvPr>
        </p:nvSpPr>
        <p:spPr>
          <a:xfrm>
            <a:off x="1746250" y="2414301"/>
            <a:ext cx="16002000" cy="861079"/>
          </a:xfrm>
        </p:spPr>
        <p:txBody>
          <a:bodyPr>
            <a:noAutofit/>
          </a:bodyPr>
          <a:lstStyle/>
          <a:p>
            <a:r>
              <a:rPr lang="nl-NL" dirty="0"/>
              <a:t>BBT-conclusies met emissieniveau: BAT-</a:t>
            </a:r>
            <a:r>
              <a:rPr lang="nl-NL" dirty="0" err="1"/>
              <a:t>AEL’s</a:t>
            </a:r>
            <a:r>
              <a:rPr lang="nl-NL" dirty="0"/>
              <a:t> (BBT-GEN)*</a:t>
            </a:r>
            <a:br>
              <a:rPr lang="nl-NL" dirty="0"/>
            </a:br>
            <a:endParaRPr lang="nl-NL" sz="3200" spc="-10" dirty="0">
              <a:latin typeface="Asap"/>
              <a:ea typeface="+mn-ea"/>
              <a:cs typeface="Asap"/>
            </a:endParaRPr>
          </a:p>
        </p:txBody>
      </p:sp>
      <p:sp>
        <p:nvSpPr>
          <p:cNvPr id="14" name="Tijdelijke aanduiding voor tekst 2"/>
          <p:cNvSpPr txBox="1">
            <a:spLocks/>
          </p:cNvSpPr>
          <p:nvPr/>
        </p:nvSpPr>
        <p:spPr bwMode="auto">
          <a:xfrm rot="21303678">
            <a:off x="10022733" y="8668876"/>
            <a:ext cx="10111863" cy="2209310"/>
          </a:xfrm>
          <a:prstGeom prst="rect">
            <a:avLst/>
          </a:prstGeom>
          <a:solidFill>
            <a:schemeClr val="accent1">
              <a:lumMod val="20000"/>
              <a:lumOff val="80000"/>
            </a:schemeClr>
          </a:solidFill>
          <a:ln>
            <a:noFill/>
          </a:ln>
          <a:effectLst/>
        </p:spPr>
        <p:txBody>
          <a:bodyPr vert="horz" wrap="square" lIns="0" tIns="0" rIns="0" bIns="0" numCol="1" anchor="t" anchorCtr="0" compatLnSpc="1">
            <a:prstTxWarp prst="textNoShape">
              <a:avLst/>
            </a:prstTxWarp>
          </a:bodyPr>
          <a:lstStyle>
            <a:lvl1pPr marL="342900" indent="-342900" algn="l" rtl="0" eaLnBrk="1" fontAlgn="base" hangingPunct="1">
              <a:spcBef>
                <a:spcPts val="423"/>
              </a:spcBef>
              <a:spcAft>
                <a:spcPct val="0"/>
              </a:spcAft>
              <a:buFont typeface="Arial" pitchFamily="34" charset="0"/>
              <a:buChar char="•"/>
              <a:defRPr sz="1800">
                <a:solidFill>
                  <a:srgbClr val="000000"/>
                </a:solidFill>
                <a:latin typeface="+mn-lt"/>
                <a:ea typeface="+mn-ea"/>
                <a:cs typeface="+mn-cs"/>
              </a:defRPr>
            </a:lvl1pPr>
            <a:lvl2pPr marL="741600" indent="-284400" algn="l" rtl="0" eaLnBrk="1" fontAlgn="base" hangingPunct="1">
              <a:spcBef>
                <a:spcPts val="423"/>
              </a:spcBef>
              <a:spcAft>
                <a:spcPct val="0"/>
              </a:spcAft>
              <a:buFont typeface="Verdana" pitchFamily="34" charset="0"/>
              <a:buChar char="–"/>
              <a:defRPr sz="1800">
                <a:solidFill>
                  <a:srgbClr val="000000"/>
                </a:solidFill>
                <a:latin typeface="+mn-lt"/>
              </a:defRPr>
            </a:lvl2pPr>
            <a:lvl3pPr marL="965200" indent="-342900" algn="l" rtl="0" eaLnBrk="1" fontAlgn="base" hangingPunct="1">
              <a:spcBef>
                <a:spcPts val="423"/>
              </a:spcBef>
              <a:spcAft>
                <a:spcPct val="0"/>
              </a:spcAft>
              <a:buFont typeface="Arial" pitchFamily="34" charset="0"/>
              <a:buChar char="•"/>
              <a:defRPr sz="1800">
                <a:solidFill>
                  <a:srgbClr val="000000"/>
                </a:solidFill>
                <a:latin typeface="+mn-lt"/>
              </a:defRPr>
            </a:lvl3pPr>
            <a:lvl4pPr marL="1274763" indent="-285750" algn="l" rtl="0" eaLnBrk="1" fontAlgn="base" hangingPunct="1">
              <a:spcBef>
                <a:spcPct val="5000"/>
              </a:spcBef>
              <a:spcAft>
                <a:spcPct val="0"/>
              </a:spcAft>
              <a:buFont typeface="Verdana" pitchFamily="34" charset="0"/>
              <a:buChar char="–"/>
              <a:defRPr sz="1800">
                <a:solidFill>
                  <a:srgbClr val="000000"/>
                </a:solidFill>
                <a:latin typeface="+mn-lt"/>
              </a:defRPr>
            </a:lvl4pPr>
            <a:lvl5pPr marL="1631950" indent="-285750" algn="l" rtl="0" eaLnBrk="1" fontAlgn="base" hangingPunct="1">
              <a:spcBef>
                <a:spcPts val="423"/>
              </a:spcBef>
              <a:spcAft>
                <a:spcPct val="0"/>
              </a:spcAft>
              <a:buFont typeface="Verdana" pitchFamily="34" charset="0"/>
              <a:buChar char="»"/>
              <a:defRPr sz="1800" baseline="0">
                <a:solidFill>
                  <a:srgbClr val="000000"/>
                </a:solidFill>
                <a:latin typeface="+mn-lt"/>
              </a:defRPr>
            </a:lvl5pPr>
            <a:lvl6pPr marL="1803400" algn="l" rtl="0" eaLnBrk="1" fontAlgn="base" hangingPunct="1">
              <a:spcBef>
                <a:spcPts val="423"/>
              </a:spcBef>
              <a:spcAft>
                <a:spcPct val="0"/>
              </a:spcAft>
              <a:buFont typeface="Verdana" pitchFamily="34" charset="0"/>
              <a:buChar char="»"/>
              <a:defRPr sz="1800" baseline="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a:lstStyle>
          <a:p>
            <a:pPr marL="0" indent="0">
              <a:buNone/>
            </a:pPr>
            <a:r>
              <a:rPr lang="nl-NL" sz="2400" b="1" dirty="0"/>
              <a:t>BKL: Artikel 8.10 (bepalen beste beschikbare technieken) </a:t>
            </a:r>
          </a:p>
          <a:p>
            <a:pPr marL="0" indent="0">
              <a:buNone/>
            </a:pPr>
            <a:r>
              <a:rPr lang="nl-NL" sz="2400" dirty="0"/>
              <a:t>1. Bij de beoordeling of de milieubelastende activiteit voldoet aan het criterium, bedoeld in artikel 8.9, eerste lid, aanhef en onder d, wordt bij het bepalen van de beste beschikbare technieken rekening gehouden met de BBT-conclusies en informatiedocumenten, bedoeld in bijlage XVIII, onder A.</a:t>
            </a:r>
            <a:endParaRPr lang="nl-NL" kern="0" dirty="0"/>
          </a:p>
        </p:txBody>
      </p:sp>
      <p:pic>
        <p:nvPicPr>
          <p:cNvPr id="15" name="Picture 4" descr="Manifest: 'Zet gezondheid op 1!' | Longfon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57450" y="4531949"/>
            <a:ext cx="2817300" cy="2037125"/>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15">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821325" y="5787951"/>
            <a:ext cx="11053050" cy="2964227"/>
          </a:xfrm>
          <a:prstGeom prst="rect">
            <a:avLst/>
          </a:prstGeom>
        </p:spPr>
      </p:pic>
      <p:sp>
        <p:nvSpPr>
          <p:cNvPr id="11" name="Tijdelijke aanduiding voor tekst 2"/>
          <p:cNvSpPr txBox="1">
            <a:spLocks/>
          </p:cNvSpPr>
          <p:nvPr/>
        </p:nvSpPr>
        <p:spPr bwMode="auto">
          <a:xfrm>
            <a:off x="1821117" y="5161977"/>
            <a:ext cx="5563934" cy="625974"/>
          </a:xfrm>
          <a:prstGeom prst="rect">
            <a:avLst/>
          </a:prstGeom>
          <a:solidFill>
            <a:schemeClr val="bg1"/>
          </a:solidFill>
          <a:ln>
            <a:noFill/>
          </a:ln>
          <a:effectLst/>
        </p:spPr>
        <p:txBody>
          <a:bodyPr vert="horz" wrap="square" lIns="0" tIns="0" rIns="0" bIns="0" numCol="1" anchor="t" anchorCtr="0" compatLnSpc="1">
            <a:prstTxWarp prst="textNoShape">
              <a:avLst/>
            </a:prstTxWarp>
          </a:bodyPr>
          <a:lstStyle>
            <a:lvl1pPr marL="342900" indent="-342900" algn="l" rtl="0" eaLnBrk="1" fontAlgn="base" hangingPunct="1">
              <a:spcBef>
                <a:spcPts val="423"/>
              </a:spcBef>
              <a:spcAft>
                <a:spcPct val="0"/>
              </a:spcAft>
              <a:buFont typeface="Arial" pitchFamily="34" charset="0"/>
              <a:buChar char="•"/>
              <a:defRPr sz="1800">
                <a:solidFill>
                  <a:srgbClr val="000000"/>
                </a:solidFill>
                <a:latin typeface="+mn-lt"/>
                <a:ea typeface="+mn-ea"/>
                <a:cs typeface="+mn-cs"/>
              </a:defRPr>
            </a:lvl1pPr>
            <a:lvl2pPr marL="741600" indent="-284400" algn="l" rtl="0" eaLnBrk="1" fontAlgn="base" hangingPunct="1">
              <a:spcBef>
                <a:spcPts val="423"/>
              </a:spcBef>
              <a:spcAft>
                <a:spcPct val="0"/>
              </a:spcAft>
              <a:buFont typeface="Verdana" pitchFamily="34" charset="0"/>
              <a:buChar char="–"/>
              <a:defRPr sz="1800">
                <a:solidFill>
                  <a:srgbClr val="000000"/>
                </a:solidFill>
                <a:latin typeface="+mn-lt"/>
              </a:defRPr>
            </a:lvl2pPr>
            <a:lvl3pPr marL="965200" indent="-342900" algn="l" rtl="0" eaLnBrk="1" fontAlgn="base" hangingPunct="1">
              <a:spcBef>
                <a:spcPts val="423"/>
              </a:spcBef>
              <a:spcAft>
                <a:spcPct val="0"/>
              </a:spcAft>
              <a:buFont typeface="Arial" pitchFamily="34" charset="0"/>
              <a:buChar char="•"/>
              <a:defRPr sz="1800">
                <a:solidFill>
                  <a:srgbClr val="000000"/>
                </a:solidFill>
                <a:latin typeface="+mn-lt"/>
              </a:defRPr>
            </a:lvl3pPr>
            <a:lvl4pPr marL="1274763" indent="-285750" algn="l" rtl="0" eaLnBrk="1" fontAlgn="base" hangingPunct="1">
              <a:spcBef>
                <a:spcPct val="5000"/>
              </a:spcBef>
              <a:spcAft>
                <a:spcPct val="0"/>
              </a:spcAft>
              <a:buFont typeface="Verdana" pitchFamily="34" charset="0"/>
              <a:buChar char="–"/>
              <a:defRPr sz="1800">
                <a:solidFill>
                  <a:srgbClr val="000000"/>
                </a:solidFill>
                <a:latin typeface="+mn-lt"/>
              </a:defRPr>
            </a:lvl4pPr>
            <a:lvl5pPr marL="1631950" indent="-285750" algn="l" rtl="0" eaLnBrk="1" fontAlgn="base" hangingPunct="1">
              <a:spcBef>
                <a:spcPts val="423"/>
              </a:spcBef>
              <a:spcAft>
                <a:spcPct val="0"/>
              </a:spcAft>
              <a:buFont typeface="Verdana" pitchFamily="34" charset="0"/>
              <a:buChar char="»"/>
              <a:defRPr sz="1800" baseline="0">
                <a:solidFill>
                  <a:srgbClr val="000000"/>
                </a:solidFill>
                <a:latin typeface="+mn-lt"/>
              </a:defRPr>
            </a:lvl5pPr>
            <a:lvl6pPr marL="1803400" algn="l" rtl="0" eaLnBrk="1" fontAlgn="base" hangingPunct="1">
              <a:spcBef>
                <a:spcPts val="423"/>
              </a:spcBef>
              <a:spcAft>
                <a:spcPct val="0"/>
              </a:spcAft>
              <a:buFont typeface="Verdana" pitchFamily="34" charset="0"/>
              <a:buChar char="»"/>
              <a:defRPr sz="1800" baseline="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a:lstStyle>
          <a:p>
            <a:pPr marL="0" indent="0" eaLnBrk="0" hangingPunct="0">
              <a:spcBef>
                <a:spcPts val="425"/>
              </a:spcBef>
              <a:buFont typeface="Arial" pitchFamily="34" charset="0"/>
              <a:buNone/>
              <a:defRPr/>
            </a:pPr>
            <a:r>
              <a:rPr lang="nl-NL" sz="3600" kern="0" dirty="0"/>
              <a:t>  Schone Lucht Akkoord - SLA</a:t>
            </a:r>
          </a:p>
          <a:p>
            <a:endParaRPr lang="nl-NL" kern="0" dirty="0"/>
          </a:p>
          <a:p>
            <a:pPr marL="0" indent="0">
              <a:buFont typeface="Arial" pitchFamily="34" charset="0"/>
              <a:buNone/>
            </a:pPr>
            <a:endParaRPr lang="nl-NL" kern="0" dirty="0"/>
          </a:p>
          <a:p>
            <a:pPr marL="0" indent="0">
              <a:buFont typeface="Arial" pitchFamily="34" charset="0"/>
              <a:buNone/>
            </a:pPr>
            <a:endParaRPr lang="nl-NL" kern="0" dirty="0"/>
          </a:p>
          <a:p>
            <a:pPr marL="0" indent="0">
              <a:buFont typeface="Arial" pitchFamily="34" charset="0"/>
              <a:buNone/>
            </a:pPr>
            <a:endParaRPr lang="nl-NL" kern="0" dirty="0"/>
          </a:p>
          <a:p>
            <a:pPr marL="0" indent="0">
              <a:buFont typeface="Arial" pitchFamily="34" charset="0"/>
              <a:buNone/>
            </a:pPr>
            <a:endParaRPr lang="nl-NL" kern="0" dirty="0"/>
          </a:p>
          <a:p>
            <a:pPr marL="0" indent="0">
              <a:buFont typeface="Arial" pitchFamily="34" charset="0"/>
              <a:buNone/>
            </a:pPr>
            <a:endParaRPr lang="nl-NL" kern="0" dirty="0"/>
          </a:p>
          <a:p>
            <a:pPr marL="0" indent="0">
              <a:buFont typeface="Arial" pitchFamily="34" charset="0"/>
              <a:buNone/>
            </a:pPr>
            <a:endParaRPr lang="nl-NL" sz="1400" kern="0" dirty="0"/>
          </a:p>
        </p:txBody>
      </p:sp>
      <p:sp>
        <p:nvSpPr>
          <p:cNvPr id="17" name="Rechthoek 16">
            <a:extLst>
              <a:ext uri="{C183D7F6-B498-43B3-948B-1728B52AA6E4}">
                <adec:decorative xmlns:adec="http://schemas.microsoft.com/office/drawing/2017/decorative" val="1"/>
              </a:ext>
            </a:extLst>
          </p:cNvPr>
          <p:cNvSpPr/>
          <p:nvPr/>
        </p:nvSpPr>
        <p:spPr>
          <a:xfrm>
            <a:off x="5480050" y="0"/>
            <a:ext cx="5486400" cy="153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9201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821753"/>
            <a:ext cx="20104100" cy="8230234"/>
          </a:xfrm>
          <a:custGeom>
            <a:avLst/>
            <a:gdLst/>
            <a:ahLst/>
            <a:cxnLst/>
            <a:rect l="l" t="t" r="r" b="b"/>
            <a:pathLst>
              <a:path w="20104100" h="8230234">
                <a:moveTo>
                  <a:pt x="20104099" y="0"/>
                </a:moveTo>
                <a:lnTo>
                  <a:pt x="0" y="0"/>
                </a:lnTo>
                <a:lnTo>
                  <a:pt x="0" y="8230126"/>
                </a:lnTo>
                <a:lnTo>
                  <a:pt x="20104099" y="8230126"/>
                </a:lnTo>
                <a:lnTo>
                  <a:pt x="20104099" y="0"/>
                </a:lnTo>
                <a:close/>
              </a:path>
            </a:pathLst>
          </a:custGeom>
          <a:solidFill>
            <a:srgbClr val="EBF3E6"/>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0" y="282682"/>
            <a:ext cx="20104099" cy="1256568"/>
          </a:xfrm>
          <a:prstGeom prst="rect">
            <a:avLst/>
          </a:prstGeom>
        </p:spPr>
      </p:pic>
      <p:sp>
        <p:nvSpPr>
          <p:cNvPr id="8" name="Titel 1"/>
          <p:cNvSpPr>
            <a:spLocks noGrp="1"/>
          </p:cNvSpPr>
          <p:nvPr>
            <p:ph type="title"/>
          </p:nvPr>
        </p:nvSpPr>
        <p:spPr>
          <a:xfrm>
            <a:off x="1778697" y="2484421"/>
            <a:ext cx="12933250" cy="692497"/>
          </a:xfrm>
        </p:spPr>
        <p:txBody>
          <a:bodyPr/>
          <a:lstStyle/>
          <a:p>
            <a:r>
              <a:rPr lang="nl-NL" dirty="0"/>
              <a:t>BBT-conclusies met emissieniveau, </a:t>
            </a:r>
            <a:r>
              <a:rPr lang="nl-NL" dirty="0">
                <a:hlinkClick r:id="rId4"/>
              </a:rPr>
              <a:t>Oplegnotitie</a:t>
            </a:r>
            <a:endParaRPr lang="nl-NL" dirty="0"/>
          </a:p>
        </p:txBody>
      </p:sp>
      <p:sp>
        <p:nvSpPr>
          <p:cNvPr id="9" name="Tijdelijke aanduiding voor tekst 2"/>
          <p:cNvSpPr>
            <a:spLocks noGrp="1"/>
          </p:cNvSpPr>
          <p:nvPr>
            <p:ph type="body" sz="quarter" idx="4294967295"/>
          </p:nvPr>
        </p:nvSpPr>
        <p:spPr>
          <a:xfrm>
            <a:off x="1753296" y="3607908"/>
            <a:ext cx="14089953" cy="3418368"/>
          </a:xfrm>
          <a:prstGeom prst="rect">
            <a:avLst/>
          </a:prstGeom>
        </p:spPr>
        <p:txBody>
          <a:bodyPr/>
          <a:lstStyle/>
          <a:p>
            <a:pPr marL="0" indent="0">
              <a:buNone/>
            </a:pPr>
            <a:r>
              <a:rPr lang="nl-NL" sz="3200" spc="-10" dirty="0">
                <a:solidFill>
                  <a:srgbClr val="275837"/>
                </a:solidFill>
                <a:latin typeface="Asap"/>
                <a:cs typeface="Asap"/>
              </a:rPr>
              <a:t>Handvat voor bepalen Emissie-eis</a:t>
            </a:r>
          </a:p>
          <a:p>
            <a:pPr marL="0" indent="0">
              <a:buNone/>
            </a:pPr>
            <a:r>
              <a:rPr lang="nl-NL" sz="3200" spc="-10" dirty="0">
                <a:solidFill>
                  <a:srgbClr val="275837"/>
                </a:solidFill>
                <a:latin typeface="Asap"/>
                <a:cs typeface="Asap"/>
              </a:rPr>
              <a:t>Welke </a:t>
            </a:r>
            <a:r>
              <a:rPr lang="nl-NL" sz="3200" spc="-10" dirty="0" err="1">
                <a:solidFill>
                  <a:srgbClr val="275837"/>
                </a:solidFill>
                <a:latin typeface="Asap"/>
                <a:cs typeface="Asap"/>
              </a:rPr>
              <a:t>BREF’s</a:t>
            </a:r>
            <a:r>
              <a:rPr lang="nl-NL" sz="3200" spc="-10" dirty="0">
                <a:solidFill>
                  <a:srgbClr val="275837"/>
                </a:solidFill>
                <a:latin typeface="Asap"/>
                <a:cs typeface="Asap"/>
              </a:rPr>
              <a:t>? WGC, FDM, LCP, WI, STS</a:t>
            </a:r>
          </a:p>
          <a:p>
            <a:pPr marL="0" indent="0">
              <a:buNone/>
            </a:pPr>
            <a:r>
              <a:rPr lang="nl-NL" sz="3200" spc="-10" dirty="0">
                <a:solidFill>
                  <a:srgbClr val="275837"/>
                </a:solidFill>
                <a:latin typeface="Asap"/>
                <a:cs typeface="Asap"/>
              </a:rPr>
              <a:t>Systematiek:</a:t>
            </a:r>
          </a:p>
          <a:p>
            <a:pPr marL="457200" indent="-457200">
              <a:buFont typeface="Arial" panose="020B0604020202020204" pitchFamily="34" charset="0"/>
              <a:buChar char="•"/>
            </a:pPr>
            <a:r>
              <a:rPr lang="nl-NL" sz="3200" spc="-10" dirty="0">
                <a:solidFill>
                  <a:srgbClr val="275837"/>
                </a:solidFill>
                <a:latin typeface="Asap"/>
                <a:cs typeface="Asap"/>
              </a:rPr>
              <a:t>Nieuwe installatie onderkant range</a:t>
            </a:r>
          </a:p>
          <a:p>
            <a:pPr marL="457200" indent="-457200">
              <a:buFont typeface="Arial" panose="020B0604020202020204" pitchFamily="34" charset="0"/>
              <a:buChar char="•"/>
            </a:pPr>
            <a:r>
              <a:rPr lang="nl-NL" sz="3200" spc="-10" dirty="0">
                <a:solidFill>
                  <a:srgbClr val="275837"/>
                </a:solidFill>
                <a:latin typeface="Asap"/>
                <a:cs typeface="Asap"/>
              </a:rPr>
              <a:t>Bestaande installatie:</a:t>
            </a:r>
          </a:p>
          <a:p>
            <a:pPr lvl="1"/>
            <a:r>
              <a:rPr lang="nl-NL" sz="3200" spc="-10" dirty="0">
                <a:solidFill>
                  <a:srgbClr val="275837"/>
                </a:solidFill>
                <a:latin typeface="Asap"/>
                <a:cs typeface="Asap"/>
              </a:rPr>
              <a:t>- Waarde waar 30% van de Europese (referentie-)installatie aan voldoet.</a:t>
            </a:r>
          </a:p>
          <a:p>
            <a:endParaRPr lang="nl-NL" dirty="0"/>
          </a:p>
        </p:txBody>
      </p:sp>
      <p:pic>
        <p:nvPicPr>
          <p:cNvPr id="10" name="Afbeelding 9">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632450" y="6661149"/>
            <a:ext cx="12028642" cy="3406713"/>
          </a:xfrm>
          <a:prstGeom prst="rect">
            <a:avLst/>
          </a:prstGeom>
        </p:spPr>
      </p:pic>
      <p:sp>
        <p:nvSpPr>
          <p:cNvPr id="11" name="Rechthoek 10">
            <a:extLst>
              <a:ext uri="{C183D7F6-B498-43B3-948B-1728B52AA6E4}">
                <adec:decorative xmlns:adec="http://schemas.microsoft.com/office/drawing/2017/decorative" val="1"/>
              </a:ext>
            </a:extLst>
          </p:cNvPr>
          <p:cNvSpPr/>
          <p:nvPr/>
        </p:nvSpPr>
        <p:spPr>
          <a:xfrm>
            <a:off x="5480050" y="0"/>
            <a:ext cx="5486400" cy="153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83849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821753"/>
            <a:ext cx="20104100" cy="8230234"/>
          </a:xfrm>
          <a:custGeom>
            <a:avLst/>
            <a:gdLst/>
            <a:ahLst/>
            <a:cxnLst/>
            <a:rect l="l" t="t" r="r" b="b"/>
            <a:pathLst>
              <a:path w="20104100" h="8230234">
                <a:moveTo>
                  <a:pt x="20104099" y="0"/>
                </a:moveTo>
                <a:lnTo>
                  <a:pt x="0" y="0"/>
                </a:lnTo>
                <a:lnTo>
                  <a:pt x="0" y="8230126"/>
                </a:lnTo>
                <a:lnTo>
                  <a:pt x="20104099" y="8230126"/>
                </a:lnTo>
                <a:lnTo>
                  <a:pt x="20104099" y="0"/>
                </a:lnTo>
                <a:close/>
              </a:path>
            </a:pathLst>
          </a:custGeom>
          <a:solidFill>
            <a:srgbClr val="EBF3E6"/>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0" y="282682"/>
            <a:ext cx="20104099" cy="1256568"/>
          </a:xfrm>
          <a:prstGeom prst="rect">
            <a:avLst/>
          </a:prstGeom>
        </p:spPr>
      </p:pic>
      <p:sp>
        <p:nvSpPr>
          <p:cNvPr id="8" name="Titel 1"/>
          <p:cNvSpPr>
            <a:spLocks noGrp="1"/>
          </p:cNvSpPr>
          <p:nvPr>
            <p:ph type="title"/>
          </p:nvPr>
        </p:nvSpPr>
        <p:spPr>
          <a:xfrm>
            <a:off x="1822450" y="2378075"/>
            <a:ext cx="11203200" cy="692497"/>
          </a:xfrm>
        </p:spPr>
        <p:txBody>
          <a:bodyPr/>
          <a:lstStyle/>
          <a:p>
            <a:r>
              <a:rPr lang="nl-NL" dirty="0"/>
              <a:t>BBT-conclusies zonder emissieniveau</a:t>
            </a:r>
          </a:p>
        </p:txBody>
      </p:sp>
      <p:sp>
        <p:nvSpPr>
          <p:cNvPr id="9" name="Tijdelijke aanduiding voor tekst 2"/>
          <p:cNvSpPr>
            <a:spLocks noGrp="1"/>
          </p:cNvSpPr>
          <p:nvPr>
            <p:ph type="body" sz="quarter" idx="4294967295"/>
          </p:nvPr>
        </p:nvSpPr>
        <p:spPr>
          <a:xfrm>
            <a:off x="1854200" y="3597275"/>
            <a:ext cx="11203200" cy="4140000"/>
          </a:xfrm>
          <a:prstGeom prst="rect">
            <a:avLst/>
          </a:prstGeom>
        </p:spPr>
        <p:txBody>
          <a:bodyPr/>
          <a:lstStyle/>
          <a:p>
            <a:pPr marL="0" lvl="0" indent="0" eaLnBrk="0" hangingPunct="0">
              <a:spcBef>
                <a:spcPts val="425"/>
              </a:spcBef>
              <a:buNone/>
              <a:defRPr/>
            </a:pPr>
            <a:r>
              <a:rPr lang="nl-NL" sz="3200" spc="-10" dirty="0">
                <a:solidFill>
                  <a:srgbClr val="275837"/>
                </a:solidFill>
                <a:latin typeface="Asap"/>
                <a:cs typeface="Asap"/>
              </a:rPr>
              <a:t>Voorbeelden:</a:t>
            </a:r>
          </a:p>
          <a:p>
            <a:pPr lvl="0" eaLnBrk="0" hangingPunct="0">
              <a:spcBef>
                <a:spcPts val="425"/>
              </a:spcBef>
              <a:buFontTx/>
              <a:buChar char="-"/>
              <a:defRPr/>
            </a:pPr>
            <a:r>
              <a:rPr lang="nl-NL" sz="3200" spc="-10" dirty="0">
                <a:solidFill>
                  <a:srgbClr val="275837"/>
                </a:solidFill>
                <a:latin typeface="Asap"/>
                <a:cs typeface="Asap"/>
              </a:rPr>
              <a:t> Technieken</a:t>
            </a:r>
          </a:p>
          <a:p>
            <a:pPr lvl="0" eaLnBrk="0" hangingPunct="0">
              <a:spcBef>
                <a:spcPts val="425"/>
              </a:spcBef>
              <a:buFontTx/>
              <a:buChar char="-"/>
              <a:defRPr/>
            </a:pPr>
            <a:r>
              <a:rPr lang="nl-NL" sz="3200" spc="-10" dirty="0">
                <a:solidFill>
                  <a:srgbClr val="275837"/>
                </a:solidFill>
                <a:latin typeface="Asap"/>
                <a:cs typeface="Asap"/>
              </a:rPr>
              <a:t> Verbruik grondstof, water, energie</a:t>
            </a:r>
          </a:p>
          <a:p>
            <a:pPr lvl="0" eaLnBrk="0" hangingPunct="0">
              <a:spcBef>
                <a:spcPts val="425"/>
              </a:spcBef>
              <a:buFontTx/>
              <a:buChar char="-"/>
              <a:defRPr/>
            </a:pPr>
            <a:r>
              <a:rPr lang="nl-NL" sz="3200" spc="-10" dirty="0">
                <a:solidFill>
                  <a:srgbClr val="275837"/>
                </a:solidFill>
                <a:latin typeface="Asap"/>
                <a:cs typeface="Asap"/>
              </a:rPr>
              <a:t> Ontstaan afvalstoffen</a:t>
            </a:r>
          </a:p>
          <a:p>
            <a:pPr lvl="0" eaLnBrk="0" hangingPunct="0">
              <a:spcBef>
                <a:spcPts val="425"/>
              </a:spcBef>
              <a:defRPr/>
            </a:pPr>
            <a:endParaRPr lang="nl-NL" sz="3200" spc="-10" dirty="0">
              <a:solidFill>
                <a:srgbClr val="275837"/>
              </a:solidFill>
              <a:latin typeface="Asap"/>
              <a:cs typeface="Asap"/>
            </a:endParaRPr>
          </a:p>
          <a:p>
            <a:pPr marL="0" lvl="0" indent="0" eaLnBrk="0" hangingPunct="0">
              <a:spcBef>
                <a:spcPts val="425"/>
              </a:spcBef>
              <a:buNone/>
              <a:defRPr/>
            </a:pPr>
            <a:r>
              <a:rPr lang="nl-NL" sz="3200" spc="-10" dirty="0">
                <a:solidFill>
                  <a:srgbClr val="275837"/>
                </a:solidFill>
                <a:latin typeface="Asap"/>
                <a:cs typeface="Asap"/>
              </a:rPr>
              <a:t>Toetsen aan milieuprestatie / maatregel in BBT-conclusies.</a:t>
            </a:r>
          </a:p>
          <a:p>
            <a:endParaRPr lang="nl-NL" dirty="0"/>
          </a:p>
        </p:txBody>
      </p:sp>
      <p:sp>
        <p:nvSpPr>
          <p:cNvPr id="10" name="Rechthoek 9">
            <a:extLst>
              <a:ext uri="{C183D7F6-B498-43B3-948B-1728B52AA6E4}">
                <adec:decorative xmlns:adec="http://schemas.microsoft.com/office/drawing/2017/decorative" val="1"/>
              </a:ext>
            </a:extLst>
          </p:cNvPr>
          <p:cNvSpPr/>
          <p:nvPr/>
        </p:nvSpPr>
        <p:spPr>
          <a:xfrm>
            <a:off x="5480050" y="0"/>
            <a:ext cx="5486400" cy="153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 name="Groep 10" descr="Afbeelding BREF Ferrous Metal Preocessing BBT conclusie 23 als voorbeeld BBT-conclusie zonder emissieniveau"/>
          <p:cNvGrpSpPr/>
          <p:nvPr/>
        </p:nvGrpSpPr>
        <p:grpSpPr>
          <a:xfrm>
            <a:off x="12719050" y="6051403"/>
            <a:ext cx="7162800" cy="4000584"/>
            <a:chOff x="603250" y="6051403"/>
            <a:chExt cx="7162800" cy="4000584"/>
          </a:xfrm>
        </p:grpSpPr>
        <p:pic>
          <p:nvPicPr>
            <p:cNvPr id="12" name="Afbeelding 11"/>
            <p:cNvPicPr>
              <a:picLocks noChangeAspect="1"/>
            </p:cNvPicPr>
            <p:nvPr/>
          </p:nvPicPr>
          <p:blipFill>
            <a:blip r:embed="rId4"/>
            <a:stretch>
              <a:fillRect/>
            </a:stretch>
          </p:blipFill>
          <p:spPr>
            <a:xfrm>
              <a:off x="603522" y="6051403"/>
              <a:ext cx="7162528" cy="2308824"/>
            </a:xfrm>
            <a:prstGeom prst="rect">
              <a:avLst/>
            </a:prstGeom>
          </p:spPr>
        </p:pic>
        <p:pic>
          <p:nvPicPr>
            <p:cNvPr id="13" name="Afbeelding 12"/>
            <p:cNvPicPr>
              <a:picLocks noChangeAspect="1"/>
            </p:cNvPicPr>
            <p:nvPr/>
          </p:nvPicPr>
          <p:blipFill>
            <a:blip r:embed="rId5"/>
            <a:stretch>
              <a:fillRect/>
            </a:stretch>
          </p:blipFill>
          <p:spPr>
            <a:xfrm>
              <a:off x="603250" y="8354065"/>
              <a:ext cx="7162800" cy="1697922"/>
            </a:xfrm>
            <a:prstGeom prst="rect">
              <a:avLst/>
            </a:prstGeom>
          </p:spPr>
        </p:pic>
      </p:grpSp>
      <p:sp>
        <p:nvSpPr>
          <p:cNvPr id="14" name="Tijdelijke aanduiding voor tekst 2"/>
          <p:cNvSpPr>
            <a:spLocks noGrp="1"/>
          </p:cNvSpPr>
          <p:nvPr>
            <p:ph type="body" sz="quarter" idx="4294967295"/>
          </p:nvPr>
        </p:nvSpPr>
        <p:spPr>
          <a:xfrm>
            <a:off x="13025650" y="5524700"/>
            <a:ext cx="2057400" cy="638315"/>
          </a:xfrm>
          <a:prstGeom prst="rect">
            <a:avLst/>
          </a:prstGeom>
        </p:spPr>
        <p:txBody>
          <a:bodyPr/>
          <a:lstStyle/>
          <a:p>
            <a:pPr marL="0" lvl="0" indent="0" eaLnBrk="0" hangingPunct="0">
              <a:spcBef>
                <a:spcPts val="425"/>
              </a:spcBef>
              <a:buNone/>
              <a:defRPr/>
            </a:pPr>
            <a:r>
              <a:rPr lang="nl-NL" spc="-10" dirty="0">
                <a:sym typeface="Wingdings" panose="05000000000000000000" pitchFamily="2" charset="2"/>
              </a:rPr>
              <a:t>BREF FMP</a:t>
            </a:r>
          </a:p>
        </p:txBody>
      </p:sp>
    </p:spTree>
    <p:extLst>
      <p:ext uri="{BB962C8B-B14F-4D97-AF65-F5344CB8AC3E}">
        <p14:creationId xmlns:p14="http://schemas.microsoft.com/office/powerpoint/2010/main" val="745056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821753"/>
            <a:ext cx="20104100" cy="8230234"/>
          </a:xfrm>
          <a:custGeom>
            <a:avLst/>
            <a:gdLst/>
            <a:ahLst/>
            <a:cxnLst/>
            <a:rect l="l" t="t" r="r" b="b"/>
            <a:pathLst>
              <a:path w="20104100" h="8230234">
                <a:moveTo>
                  <a:pt x="20104099" y="0"/>
                </a:moveTo>
                <a:lnTo>
                  <a:pt x="0" y="0"/>
                </a:lnTo>
                <a:lnTo>
                  <a:pt x="0" y="8230126"/>
                </a:lnTo>
                <a:lnTo>
                  <a:pt x="20104099" y="8230126"/>
                </a:lnTo>
                <a:lnTo>
                  <a:pt x="20104099" y="0"/>
                </a:lnTo>
                <a:close/>
              </a:path>
            </a:pathLst>
          </a:custGeom>
          <a:solidFill>
            <a:srgbClr val="EBF3E6"/>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0" y="282682"/>
            <a:ext cx="20104099" cy="1256568"/>
          </a:xfrm>
          <a:prstGeom prst="rect">
            <a:avLst/>
          </a:prstGeom>
        </p:spPr>
      </p:pic>
      <p:sp>
        <p:nvSpPr>
          <p:cNvPr id="8" name="Titel 1"/>
          <p:cNvSpPr>
            <a:spLocks noGrp="1"/>
          </p:cNvSpPr>
          <p:nvPr>
            <p:ph type="title"/>
          </p:nvPr>
        </p:nvSpPr>
        <p:spPr>
          <a:xfrm>
            <a:off x="1822450" y="2454275"/>
            <a:ext cx="11203200" cy="692497"/>
          </a:xfrm>
        </p:spPr>
        <p:txBody>
          <a:bodyPr/>
          <a:lstStyle/>
          <a:p>
            <a:r>
              <a:rPr lang="nl-NL" dirty="0"/>
              <a:t>Geen BBT-conclusie</a:t>
            </a:r>
          </a:p>
        </p:txBody>
      </p:sp>
      <p:sp>
        <p:nvSpPr>
          <p:cNvPr id="9" name="Tijdelijke aanduiding voor tekst 2"/>
          <p:cNvSpPr>
            <a:spLocks noGrp="1"/>
          </p:cNvSpPr>
          <p:nvPr>
            <p:ph type="body" sz="quarter" idx="4294967295"/>
          </p:nvPr>
        </p:nvSpPr>
        <p:spPr>
          <a:xfrm>
            <a:off x="1822450" y="3486907"/>
            <a:ext cx="13639800" cy="5386090"/>
          </a:xfrm>
          <a:prstGeom prst="rect">
            <a:avLst/>
          </a:prstGeom>
        </p:spPr>
        <p:txBody>
          <a:bodyPr/>
          <a:lstStyle/>
          <a:p>
            <a:pPr marL="0" lvl="0" indent="0" eaLnBrk="0" hangingPunct="0">
              <a:spcBef>
                <a:spcPts val="425"/>
              </a:spcBef>
              <a:buNone/>
              <a:defRPr/>
            </a:pPr>
            <a:r>
              <a:rPr lang="nl-NL" sz="3200" spc="-10" dirty="0">
                <a:solidFill>
                  <a:srgbClr val="275837"/>
                </a:solidFill>
                <a:latin typeface="Asap"/>
                <a:cs typeface="Asap"/>
              </a:rPr>
              <a:t>Kan voorkomen als:</a:t>
            </a:r>
          </a:p>
          <a:p>
            <a:pPr lvl="0" eaLnBrk="0" hangingPunct="0">
              <a:spcBef>
                <a:spcPts val="425"/>
              </a:spcBef>
              <a:buFontTx/>
              <a:buChar char="-"/>
              <a:defRPr/>
            </a:pPr>
            <a:r>
              <a:rPr lang="nl-NL" sz="3200" spc="-10" dirty="0">
                <a:solidFill>
                  <a:srgbClr val="275837"/>
                </a:solidFill>
                <a:latin typeface="Asap"/>
                <a:cs typeface="Asap"/>
              </a:rPr>
              <a:t> proces/activiteit buiten scope van BBT-conclusies valt;</a:t>
            </a:r>
          </a:p>
          <a:p>
            <a:pPr lvl="0" eaLnBrk="0" hangingPunct="0">
              <a:spcBef>
                <a:spcPts val="425"/>
              </a:spcBef>
              <a:buFontTx/>
              <a:buChar char="-"/>
              <a:defRPr/>
            </a:pPr>
            <a:r>
              <a:rPr lang="nl-NL" sz="3200" spc="-10" dirty="0">
                <a:solidFill>
                  <a:srgbClr val="275837"/>
                </a:solidFill>
                <a:latin typeface="Asap"/>
                <a:cs typeface="Asap"/>
              </a:rPr>
              <a:t> te weinig referentie-installaties waren om een BBT-conclusie af te leiden.</a:t>
            </a:r>
          </a:p>
          <a:p>
            <a:pPr lvl="0" eaLnBrk="0" hangingPunct="0">
              <a:spcBef>
                <a:spcPts val="425"/>
              </a:spcBef>
              <a:defRPr/>
            </a:pPr>
            <a:endParaRPr lang="nl-NL" sz="3200" spc="-10" dirty="0">
              <a:solidFill>
                <a:srgbClr val="275837"/>
              </a:solidFill>
              <a:latin typeface="Asap"/>
              <a:cs typeface="Asap"/>
            </a:endParaRPr>
          </a:p>
          <a:p>
            <a:pPr marL="0" lvl="0" indent="0" eaLnBrk="0" hangingPunct="0">
              <a:spcBef>
                <a:spcPts val="425"/>
              </a:spcBef>
              <a:buNone/>
              <a:defRPr/>
            </a:pPr>
            <a:r>
              <a:rPr lang="nl-NL" sz="3200" spc="-10" dirty="0">
                <a:solidFill>
                  <a:srgbClr val="275837"/>
                </a:solidFill>
                <a:latin typeface="Asap"/>
                <a:cs typeface="Asap"/>
              </a:rPr>
              <a:t>Vergunningverlener bepaalt dan zelf BBT (BKL art 8.10 lid 2). </a:t>
            </a:r>
          </a:p>
          <a:p>
            <a:pPr lvl="0" eaLnBrk="0" hangingPunct="0">
              <a:spcBef>
                <a:spcPts val="425"/>
              </a:spcBef>
              <a:buFont typeface="Wingdings"/>
              <a:buChar char="à"/>
              <a:defRPr/>
            </a:pPr>
            <a:r>
              <a:rPr lang="nl-NL" sz="3200" spc="-10" dirty="0">
                <a:solidFill>
                  <a:srgbClr val="275837"/>
                </a:solidFill>
                <a:latin typeface="Asap"/>
                <a:cs typeface="Asap"/>
                <a:sym typeface="Wingdings" panose="05000000000000000000" pitchFamily="2" charset="2"/>
              </a:rPr>
              <a:t> Rekening houden met criteria uit BKL art </a:t>
            </a:r>
            <a:r>
              <a:rPr lang="nl-NL" spc="-10" dirty="0">
                <a:sym typeface="Wingdings" panose="05000000000000000000" pitchFamily="2" charset="2"/>
              </a:rPr>
              <a:t>8.10</a:t>
            </a:r>
            <a:r>
              <a:rPr lang="nl-NL" sz="3200" spc="-10" dirty="0">
                <a:solidFill>
                  <a:srgbClr val="275837"/>
                </a:solidFill>
                <a:latin typeface="Asap"/>
                <a:cs typeface="Asap"/>
                <a:sym typeface="Wingdings" panose="05000000000000000000" pitchFamily="2" charset="2"/>
              </a:rPr>
              <a:t> lid 2;</a:t>
            </a:r>
          </a:p>
          <a:p>
            <a:pPr lvl="0" eaLnBrk="0" hangingPunct="0">
              <a:spcBef>
                <a:spcPts val="425"/>
              </a:spcBef>
              <a:buFont typeface="Wingdings"/>
              <a:buChar char="à"/>
              <a:defRPr/>
            </a:pPr>
            <a:r>
              <a:rPr lang="nl-NL" sz="3200" spc="-10" dirty="0">
                <a:solidFill>
                  <a:srgbClr val="275837"/>
                </a:solidFill>
                <a:latin typeface="Asap"/>
                <a:cs typeface="Asap"/>
                <a:sym typeface="Wingdings" panose="05000000000000000000" pitchFamily="2" charset="2"/>
              </a:rPr>
              <a:t> Voor luchtemissies geldt dan:</a:t>
            </a:r>
          </a:p>
          <a:p>
            <a:pPr marL="0" lvl="0" indent="0" eaLnBrk="0" hangingPunct="0">
              <a:spcBef>
                <a:spcPts val="425"/>
              </a:spcBef>
              <a:buNone/>
              <a:defRPr/>
            </a:pPr>
            <a:r>
              <a:rPr lang="nl-NL" sz="3200" spc="-10" dirty="0">
                <a:solidFill>
                  <a:srgbClr val="275837"/>
                </a:solidFill>
                <a:latin typeface="Asap"/>
                <a:cs typeface="Asap"/>
                <a:sym typeface="Wingdings" panose="05000000000000000000" pitchFamily="2" charset="2"/>
              </a:rPr>
              <a:t>	BAL par. 5.4.4. Emissies in de lucht </a:t>
            </a:r>
          </a:p>
          <a:p>
            <a:pPr marL="0" lvl="0" indent="0" eaLnBrk="0" hangingPunct="0">
              <a:spcBef>
                <a:spcPts val="425"/>
              </a:spcBef>
              <a:buNone/>
              <a:defRPr/>
            </a:pPr>
            <a:r>
              <a:rPr lang="nl-NL" sz="3200" spc="-10" dirty="0">
                <a:solidFill>
                  <a:srgbClr val="275837"/>
                </a:solidFill>
                <a:latin typeface="Asap"/>
                <a:cs typeface="Asap"/>
                <a:sym typeface="Wingdings" panose="05000000000000000000" pitchFamily="2" charset="2"/>
              </a:rPr>
              <a:t>	</a:t>
            </a:r>
          </a:p>
          <a:p>
            <a:pPr marL="0" lvl="0" indent="0" eaLnBrk="0" hangingPunct="0">
              <a:spcBef>
                <a:spcPts val="425"/>
              </a:spcBef>
              <a:buNone/>
              <a:defRPr/>
            </a:pPr>
            <a:r>
              <a:rPr lang="nl-NL" spc="-10" dirty="0">
                <a:sym typeface="Wingdings" panose="05000000000000000000" pitchFamily="2" charset="2"/>
              </a:rPr>
              <a:t>En Bal art 5.27 dan?</a:t>
            </a:r>
            <a:endParaRPr lang="nl-NL" sz="3200" spc="-10" dirty="0">
              <a:solidFill>
                <a:srgbClr val="275837"/>
              </a:solidFill>
              <a:latin typeface="Asap"/>
              <a:cs typeface="Asap"/>
              <a:sym typeface="Wingdings" panose="05000000000000000000" pitchFamily="2" charset="2"/>
            </a:endParaRPr>
          </a:p>
        </p:txBody>
      </p:sp>
      <p:sp>
        <p:nvSpPr>
          <p:cNvPr id="10" name="Tijdelijke aanduiding voor tekst 2"/>
          <p:cNvSpPr txBox="1">
            <a:spLocks/>
          </p:cNvSpPr>
          <p:nvPr/>
        </p:nvSpPr>
        <p:spPr bwMode="auto">
          <a:xfrm rot="21241436">
            <a:off x="9208458" y="7601730"/>
            <a:ext cx="10505369" cy="1908570"/>
          </a:xfrm>
          <a:prstGeom prst="rect">
            <a:avLst/>
          </a:prstGeom>
          <a:solidFill>
            <a:schemeClr val="accent1">
              <a:lumMod val="20000"/>
              <a:lumOff val="80000"/>
            </a:schemeClr>
          </a:solidFill>
          <a:ln>
            <a:noFill/>
          </a:ln>
          <a:effectLst/>
        </p:spPr>
        <p:txBody>
          <a:bodyPr vert="horz" wrap="square" lIns="0" tIns="0" rIns="0" bIns="0" numCol="1" anchor="t" anchorCtr="0" compatLnSpc="1">
            <a:prstTxWarp prst="textNoShape">
              <a:avLst/>
            </a:prstTxWarp>
          </a:bodyPr>
          <a:lstStyle>
            <a:lvl1pPr marL="342900" indent="-342900" algn="l" rtl="0" eaLnBrk="1" fontAlgn="base" hangingPunct="1">
              <a:spcBef>
                <a:spcPts val="423"/>
              </a:spcBef>
              <a:spcAft>
                <a:spcPct val="0"/>
              </a:spcAft>
              <a:buFont typeface="Arial" pitchFamily="34" charset="0"/>
              <a:buChar char="•"/>
              <a:defRPr sz="1800">
                <a:solidFill>
                  <a:srgbClr val="000000"/>
                </a:solidFill>
                <a:latin typeface="+mn-lt"/>
                <a:ea typeface="+mn-ea"/>
                <a:cs typeface="+mn-cs"/>
              </a:defRPr>
            </a:lvl1pPr>
            <a:lvl2pPr marL="741600" indent="-284400" algn="l" rtl="0" eaLnBrk="1" fontAlgn="base" hangingPunct="1">
              <a:spcBef>
                <a:spcPts val="423"/>
              </a:spcBef>
              <a:spcAft>
                <a:spcPct val="0"/>
              </a:spcAft>
              <a:buFont typeface="Verdana" pitchFamily="34" charset="0"/>
              <a:buChar char="–"/>
              <a:defRPr sz="1800">
                <a:solidFill>
                  <a:srgbClr val="000000"/>
                </a:solidFill>
                <a:latin typeface="+mn-lt"/>
              </a:defRPr>
            </a:lvl2pPr>
            <a:lvl3pPr marL="965200" indent="-342900" algn="l" rtl="0" eaLnBrk="1" fontAlgn="base" hangingPunct="1">
              <a:spcBef>
                <a:spcPts val="423"/>
              </a:spcBef>
              <a:spcAft>
                <a:spcPct val="0"/>
              </a:spcAft>
              <a:buFont typeface="Arial" pitchFamily="34" charset="0"/>
              <a:buChar char="•"/>
              <a:defRPr sz="1800">
                <a:solidFill>
                  <a:srgbClr val="000000"/>
                </a:solidFill>
                <a:latin typeface="+mn-lt"/>
              </a:defRPr>
            </a:lvl3pPr>
            <a:lvl4pPr marL="1274763" indent="-285750" algn="l" rtl="0" eaLnBrk="1" fontAlgn="base" hangingPunct="1">
              <a:spcBef>
                <a:spcPct val="5000"/>
              </a:spcBef>
              <a:spcAft>
                <a:spcPct val="0"/>
              </a:spcAft>
              <a:buFont typeface="Verdana" pitchFamily="34" charset="0"/>
              <a:buChar char="–"/>
              <a:defRPr sz="1800">
                <a:solidFill>
                  <a:srgbClr val="000000"/>
                </a:solidFill>
                <a:latin typeface="+mn-lt"/>
              </a:defRPr>
            </a:lvl4pPr>
            <a:lvl5pPr marL="1631950" indent="-285750" algn="l" rtl="0" eaLnBrk="1" fontAlgn="base" hangingPunct="1">
              <a:spcBef>
                <a:spcPts val="423"/>
              </a:spcBef>
              <a:spcAft>
                <a:spcPct val="0"/>
              </a:spcAft>
              <a:buFont typeface="Verdana" pitchFamily="34" charset="0"/>
              <a:buChar char="»"/>
              <a:defRPr sz="1800" baseline="0">
                <a:solidFill>
                  <a:srgbClr val="000000"/>
                </a:solidFill>
                <a:latin typeface="+mn-lt"/>
              </a:defRPr>
            </a:lvl5pPr>
            <a:lvl6pPr marL="1803400" algn="l" rtl="0" eaLnBrk="1" fontAlgn="base" hangingPunct="1">
              <a:spcBef>
                <a:spcPts val="423"/>
              </a:spcBef>
              <a:spcAft>
                <a:spcPct val="0"/>
              </a:spcAft>
              <a:buFont typeface="Verdana" pitchFamily="34" charset="0"/>
              <a:buChar char="»"/>
              <a:defRPr sz="1800" baseline="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a:lstStyle>
          <a:p>
            <a:pPr marL="0" indent="0">
              <a:buNone/>
            </a:pPr>
            <a:r>
              <a:rPr lang="nl-NL" sz="2400" b="1" dirty="0">
                <a:latin typeface="Asap"/>
              </a:rPr>
              <a:t>BKL, Artikel 8.10 Bepalen beste beschikbare technieken</a:t>
            </a:r>
          </a:p>
          <a:p>
            <a:pPr marL="0" indent="0">
              <a:buNone/>
            </a:pPr>
            <a:r>
              <a:rPr lang="nl-NL" sz="2000" b="1" dirty="0">
                <a:latin typeface="Asap"/>
              </a:rPr>
              <a:t>2 </a:t>
            </a:r>
            <a:r>
              <a:rPr lang="nl-NL" sz="2000" dirty="0">
                <a:latin typeface="Asap"/>
              </a:rPr>
              <a:t> Als op een milieubelastende activiteit geen BBT-conclusies van toepassing zijn of als de van toepassing zijnde BBT-conclusies niet alle mogelijke milieugevolgen van de activiteit behandelen, wordt bij het bepalen van de beste beschikbare technieken in ieder geval rekening gehouden met:… a – l.</a:t>
            </a:r>
          </a:p>
        </p:txBody>
      </p:sp>
      <p:sp>
        <p:nvSpPr>
          <p:cNvPr id="11" name="Rechthoek 10">
            <a:extLst>
              <a:ext uri="{C183D7F6-B498-43B3-948B-1728B52AA6E4}">
                <adec:decorative xmlns:adec="http://schemas.microsoft.com/office/drawing/2017/decorative" val="1"/>
              </a:ext>
            </a:extLst>
          </p:cNvPr>
          <p:cNvSpPr/>
          <p:nvPr/>
        </p:nvSpPr>
        <p:spPr>
          <a:xfrm>
            <a:off x="5480050" y="0"/>
            <a:ext cx="5486400" cy="153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4609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0" y="168275"/>
            <a:ext cx="20104099" cy="1256568"/>
          </a:xfrm>
          <a:prstGeom prst="rect">
            <a:avLst/>
          </a:prstGeom>
        </p:spPr>
      </p:pic>
      <p:sp>
        <p:nvSpPr>
          <p:cNvPr id="5" name="Rechthoek 4">
            <a:extLst>
              <a:ext uri="{C183D7F6-B498-43B3-948B-1728B52AA6E4}">
                <adec:decorative xmlns:adec="http://schemas.microsoft.com/office/drawing/2017/decorative" val="1"/>
              </a:ext>
            </a:extLst>
          </p:cNvPr>
          <p:cNvSpPr/>
          <p:nvPr/>
        </p:nvSpPr>
        <p:spPr>
          <a:xfrm>
            <a:off x="5480050" y="0"/>
            <a:ext cx="5486400" cy="1424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a:extLst>
              <a:ext uri="{FF2B5EF4-FFF2-40B4-BE49-F238E27FC236}">
                <a16:creationId xmlns:a16="http://schemas.microsoft.com/office/drawing/2014/main" id="{E33AC854-698F-BDA3-CCEC-123925E3B7CE}"/>
              </a:ext>
            </a:extLst>
          </p:cNvPr>
          <p:cNvSpPr>
            <a:spLocks noGrp="1"/>
          </p:cNvSpPr>
          <p:nvPr>
            <p:ph type="ctrTitle"/>
          </p:nvPr>
        </p:nvSpPr>
        <p:spPr/>
        <p:txBody>
          <a:bodyPr/>
          <a:lstStyle/>
          <a:p>
            <a:r>
              <a:rPr lang="nl-NL" dirty="0"/>
              <a:t>Onderwerpen</a:t>
            </a:r>
          </a:p>
        </p:txBody>
      </p:sp>
      <p:sp>
        <p:nvSpPr>
          <p:cNvPr id="2" name="Tekstvak 1"/>
          <p:cNvSpPr txBox="1"/>
          <p:nvPr/>
        </p:nvSpPr>
        <p:spPr>
          <a:xfrm>
            <a:off x="10509250" y="3825875"/>
            <a:ext cx="7848600" cy="3139321"/>
          </a:xfrm>
          <a:prstGeom prst="rect">
            <a:avLst/>
          </a:prstGeom>
          <a:noFill/>
        </p:spPr>
        <p:txBody>
          <a:bodyPr wrap="square" rtlCol="0">
            <a:spAutoFit/>
          </a:bodyPr>
          <a:lstStyle/>
          <a:p>
            <a:pPr marL="342900" indent="-342900">
              <a:buFont typeface="Wingdings" panose="05000000000000000000" pitchFamily="2" charset="2"/>
              <a:buChar char="v"/>
            </a:pPr>
            <a:r>
              <a:rPr lang="nl-NL" sz="4500" dirty="0">
                <a:solidFill>
                  <a:srgbClr val="275937"/>
                </a:solidFill>
                <a:latin typeface="Asap-Medium"/>
                <a:ea typeface="+mj-ea"/>
                <a:cs typeface="Asap-Medium"/>
              </a:rPr>
              <a:t>BREF-documenten</a:t>
            </a:r>
          </a:p>
          <a:p>
            <a:pPr marL="342900" indent="-342900">
              <a:buFont typeface="Wingdings" panose="05000000000000000000" pitchFamily="2" charset="2"/>
              <a:buChar char="v"/>
            </a:pPr>
            <a:r>
              <a:rPr lang="nl-NL" sz="4500" dirty="0">
                <a:solidFill>
                  <a:srgbClr val="275937"/>
                </a:solidFill>
                <a:latin typeface="Asap-Medium"/>
                <a:ea typeface="+mj-ea"/>
                <a:cs typeface="Asap-Medium"/>
              </a:rPr>
              <a:t>Sevilla proces</a:t>
            </a:r>
          </a:p>
          <a:p>
            <a:pPr marL="342900" indent="-342900">
              <a:buFont typeface="Wingdings" panose="05000000000000000000" pitchFamily="2" charset="2"/>
              <a:buChar char="v"/>
            </a:pPr>
            <a:r>
              <a:rPr lang="nl-NL" sz="4500" dirty="0">
                <a:solidFill>
                  <a:srgbClr val="275937"/>
                </a:solidFill>
                <a:latin typeface="Asap-Medium"/>
                <a:ea typeface="+mj-ea"/>
                <a:cs typeface="Asap-Medium"/>
              </a:rPr>
              <a:t>Actualiseren vergunningen</a:t>
            </a:r>
          </a:p>
          <a:p>
            <a:pPr marL="342900" indent="-342900">
              <a:buFont typeface="Wingdings" panose="05000000000000000000" pitchFamily="2" charset="2"/>
              <a:buChar char="v"/>
            </a:pPr>
            <a:r>
              <a:rPr lang="nl-NL" sz="4500" dirty="0">
                <a:solidFill>
                  <a:srgbClr val="275937"/>
                </a:solidFill>
                <a:latin typeface="Asap-Medium"/>
                <a:ea typeface="+mj-ea"/>
                <a:cs typeface="Asap-Medium"/>
              </a:rPr>
              <a:t>BBT in praktijk</a:t>
            </a:r>
          </a:p>
          <a:p>
            <a:endParaRPr lang="nl-NL" dirty="0"/>
          </a:p>
        </p:txBody>
      </p:sp>
    </p:spTree>
    <p:extLst>
      <p:ext uri="{BB962C8B-B14F-4D97-AF65-F5344CB8AC3E}">
        <p14:creationId xmlns:p14="http://schemas.microsoft.com/office/powerpoint/2010/main" val="201939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821753"/>
            <a:ext cx="20104100" cy="8230234"/>
          </a:xfrm>
          <a:custGeom>
            <a:avLst/>
            <a:gdLst/>
            <a:ahLst/>
            <a:cxnLst/>
            <a:rect l="l" t="t" r="r" b="b"/>
            <a:pathLst>
              <a:path w="20104100" h="8230234">
                <a:moveTo>
                  <a:pt x="20104099" y="0"/>
                </a:moveTo>
                <a:lnTo>
                  <a:pt x="0" y="0"/>
                </a:lnTo>
                <a:lnTo>
                  <a:pt x="0" y="8230126"/>
                </a:lnTo>
                <a:lnTo>
                  <a:pt x="20104099" y="8230126"/>
                </a:lnTo>
                <a:lnTo>
                  <a:pt x="20104099" y="0"/>
                </a:lnTo>
                <a:close/>
              </a:path>
            </a:pathLst>
          </a:custGeom>
          <a:solidFill>
            <a:srgbClr val="EBF3E6"/>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0" y="282682"/>
            <a:ext cx="20104099" cy="1256568"/>
          </a:xfrm>
          <a:prstGeom prst="rect">
            <a:avLst/>
          </a:prstGeom>
        </p:spPr>
      </p:pic>
      <p:sp>
        <p:nvSpPr>
          <p:cNvPr id="8" name="Titel 1"/>
          <p:cNvSpPr>
            <a:spLocks noGrp="1"/>
          </p:cNvSpPr>
          <p:nvPr>
            <p:ph type="title"/>
          </p:nvPr>
        </p:nvSpPr>
        <p:spPr>
          <a:xfrm>
            <a:off x="1822450" y="2454275"/>
            <a:ext cx="11203200" cy="692497"/>
          </a:xfrm>
        </p:spPr>
        <p:txBody>
          <a:bodyPr/>
          <a:lstStyle/>
          <a:p>
            <a:r>
              <a:rPr lang="nl-NL" spc="-10" dirty="0">
                <a:sym typeface="Wingdings" panose="05000000000000000000" pitchFamily="2" charset="2"/>
              </a:rPr>
              <a:t>En Bal art 5.27 dan?</a:t>
            </a:r>
            <a:endParaRPr lang="nl-NL" dirty="0"/>
          </a:p>
        </p:txBody>
      </p:sp>
      <p:sp>
        <p:nvSpPr>
          <p:cNvPr id="9" name="Tijdelijke aanduiding voor tekst 2"/>
          <p:cNvSpPr>
            <a:spLocks noGrp="1"/>
          </p:cNvSpPr>
          <p:nvPr>
            <p:ph type="body" sz="quarter" idx="4294967295"/>
          </p:nvPr>
        </p:nvSpPr>
        <p:spPr>
          <a:xfrm>
            <a:off x="1822450" y="3486907"/>
            <a:ext cx="13639800" cy="2072362"/>
          </a:xfrm>
          <a:prstGeom prst="rect">
            <a:avLst/>
          </a:prstGeom>
        </p:spPr>
        <p:txBody>
          <a:bodyPr/>
          <a:lstStyle/>
          <a:p>
            <a:pPr marL="0" lvl="0" indent="0" eaLnBrk="0" hangingPunct="0">
              <a:spcBef>
                <a:spcPts val="425"/>
              </a:spcBef>
              <a:buNone/>
              <a:defRPr/>
            </a:pPr>
            <a:endParaRPr lang="nl-NL" spc="-10" dirty="0">
              <a:sym typeface="Wingdings" panose="05000000000000000000" pitchFamily="2" charset="2"/>
            </a:endParaRPr>
          </a:p>
          <a:p>
            <a:pPr marL="0" lvl="0" indent="0" eaLnBrk="0" hangingPunct="0">
              <a:spcBef>
                <a:spcPts val="425"/>
              </a:spcBef>
              <a:buNone/>
              <a:defRPr/>
            </a:pPr>
            <a:r>
              <a:rPr lang="nl-NL" spc="-10" dirty="0">
                <a:sym typeface="Wingdings" panose="05000000000000000000" pitchFamily="2" charset="2"/>
              </a:rPr>
              <a:t>Naast algemene eisen uit art 5.27 blijft de verplichting om vast te stellen of </a:t>
            </a:r>
            <a:r>
              <a:rPr lang="nl-NL" spc="-10" dirty="0" err="1">
                <a:sym typeface="Wingdings" panose="05000000000000000000" pitchFamily="2" charset="2"/>
              </a:rPr>
              <a:t>bbt</a:t>
            </a:r>
            <a:r>
              <a:rPr lang="nl-NL" spc="-10" dirty="0">
                <a:sym typeface="Wingdings" panose="05000000000000000000" pitchFamily="2" charset="2"/>
              </a:rPr>
              <a:t> wordt toegepast. Dus beide van kracht, </a:t>
            </a:r>
            <a:r>
              <a:rPr lang="nl-NL" spc="-10" dirty="0" err="1">
                <a:sym typeface="Wingdings" panose="05000000000000000000" pitchFamily="2" charset="2"/>
              </a:rPr>
              <a:t>zonodig</a:t>
            </a:r>
            <a:r>
              <a:rPr lang="nl-NL" spc="-10" dirty="0">
                <a:sym typeface="Wingdings" panose="05000000000000000000" pitchFamily="2" charset="2"/>
              </a:rPr>
              <a:t> maatwerk toepassen.</a:t>
            </a:r>
          </a:p>
          <a:p>
            <a:pPr marL="0" lvl="0" indent="0" eaLnBrk="0" hangingPunct="0">
              <a:spcBef>
                <a:spcPts val="425"/>
              </a:spcBef>
              <a:buNone/>
              <a:defRPr/>
            </a:pPr>
            <a:endParaRPr lang="nl-NL" sz="3200" spc="-10" dirty="0">
              <a:solidFill>
                <a:srgbClr val="275837"/>
              </a:solidFill>
              <a:latin typeface="Asap"/>
              <a:cs typeface="Asap"/>
              <a:sym typeface="Wingdings" panose="05000000000000000000" pitchFamily="2" charset="2"/>
            </a:endParaRPr>
          </a:p>
        </p:txBody>
      </p:sp>
      <p:sp>
        <p:nvSpPr>
          <p:cNvPr id="10" name="Tijdelijke aanduiding voor tekst 2"/>
          <p:cNvSpPr txBox="1">
            <a:spLocks/>
          </p:cNvSpPr>
          <p:nvPr/>
        </p:nvSpPr>
        <p:spPr bwMode="auto">
          <a:xfrm rot="21081344">
            <a:off x="9397608" y="6051077"/>
            <a:ext cx="10505369" cy="3229779"/>
          </a:xfrm>
          <a:prstGeom prst="rect">
            <a:avLst/>
          </a:prstGeom>
          <a:solidFill>
            <a:schemeClr val="accent1">
              <a:lumMod val="20000"/>
              <a:lumOff val="80000"/>
            </a:schemeClr>
          </a:solidFill>
          <a:ln>
            <a:noFill/>
          </a:ln>
          <a:effectLst/>
        </p:spPr>
        <p:txBody>
          <a:bodyPr vert="horz" wrap="square" lIns="0" tIns="0" rIns="0" bIns="0" numCol="1" anchor="t" anchorCtr="0" compatLnSpc="1">
            <a:prstTxWarp prst="textNoShape">
              <a:avLst/>
            </a:prstTxWarp>
          </a:bodyPr>
          <a:lstStyle>
            <a:lvl1pPr marL="342900" indent="-342900" algn="l" rtl="0" eaLnBrk="1" fontAlgn="base" hangingPunct="1">
              <a:spcBef>
                <a:spcPts val="423"/>
              </a:spcBef>
              <a:spcAft>
                <a:spcPct val="0"/>
              </a:spcAft>
              <a:buFont typeface="Arial" pitchFamily="34" charset="0"/>
              <a:buChar char="•"/>
              <a:defRPr sz="1800">
                <a:solidFill>
                  <a:srgbClr val="000000"/>
                </a:solidFill>
                <a:latin typeface="+mn-lt"/>
                <a:ea typeface="+mn-ea"/>
                <a:cs typeface="+mn-cs"/>
              </a:defRPr>
            </a:lvl1pPr>
            <a:lvl2pPr marL="741600" indent="-284400" algn="l" rtl="0" eaLnBrk="1" fontAlgn="base" hangingPunct="1">
              <a:spcBef>
                <a:spcPts val="423"/>
              </a:spcBef>
              <a:spcAft>
                <a:spcPct val="0"/>
              </a:spcAft>
              <a:buFont typeface="Verdana" pitchFamily="34" charset="0"/>
              <a:buChar char="–"/>
              <a:defRPr sz="1800">
                <a:solidFill>
                  <a:srgbClr val="000000"/>
                </a:solidFill>
                <a:latin typeface="+mn-lt"/>
              </a:defRPr>
            </a:lvl2pPr>
            <a:lvl3pPr marL="965200" indent="-342900" algn="l" rtl="0" eaLnBrk="1" fontAlgn="base" hangingPunct="1">
              <a:spcBef>
                <a:spcPts val="423"/>
              </a:spcBef>
              <a:spcAft>
                <a:spcPct val="0"/>
              </a:spcAft>
              <a:buFont typeface="Arial" pitchFamily="34" charset="0"/>
              <a:buChar char="•"/>
              <a:defRPr sz="1800">
                <a:solidFill>
                  <a:srgbClr val="000000"/>
                </a:solidFill>
                <a:latin typeface="+mn-lt"/>
              </a:defRPr>
            </a:lvl3pPr>
            <a:lvl4pPr marL="1274763" indent="-285750" algn="l" rtl="0" eaLnBrk="1" fontAlgn="base" hangingPunct="1">
              <a:spcBef>
                <a:spcPct val="5000"/>
              </a:spcBef>
              <a:spcAft>
                <a:spcPct val="0"/>
              </a:spcAft>
              <a:buFont typeface="Verdana" pitchFamily="34" charset="0"/>
              <a:buChar char="–"/>
              <a:defRPr sz="1800">
                <a:solidFill>
                  <a:srgbClr val="000000"/>
                </a:solidFill>
                <a:latin typeface="+mn-lt"/>
              </a:defRPr>
            </a:lvl4pPr>
            <a:lvl5pPr marL="1631950" indent="-285750" algn="l" rtl="0" eaLnBrk="1" fontAlgn="base" hangingPunct="1">
              <a:spcBef>
                <a:spcPts val="423"/>
              </a:spcBef>
              <a:spcAft>
                <a:spcPct val="0"/>
              </a:spcAft>
              <a:buFont typeface="Verdana" pitchFamily="34" charset="0"/>
              <a:buChar char="»"/>
              <a:defRPr sz="1800" baseline="0">
                <a:solidFill>
                  <a:srgbClr val="000000"/>
                </a:solidFill>
                <a:latin typeface="+mn-lt"/>
              </a:defRPr>
            </a:lvl5pPr>
            <a:lvl6pPr marL="1803400" algn="l" rtl="0" eaLnBrk="1" fontAlgn="base" hangingPunct="1">
              <a:spcBef>
                <a:spcPts val="423"/>
              </a:spcBef>
              <a:spcAft>
                <a:spcPct val="0"/>
              </a:spcAft>
              <a:buFont typeface="Verdana" pitchFamily="34" charset="0"/>
              <a:buChar char="»"/>
              <a:defRPr sz="1800" baseline="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a:lstStyle>
          <a:p>
            <a:pPr marL="0" indent="0">
              <a:buNone/>
            </a:pPr>
            <a:r>
              <a:rPr lang="nl-NL" sz="2400" b="1" dirty="0">
                <a:latin typeface="Asap"/>
              </a:rPr>
              <a:t>BAL § 5.4.4 Emissies in de lucht</a:t>
            </a:r>
          </a:p>
          <a:p>
            <a:pPr marL="0" indent="0">
              <a:buNone/>
            </a:pPr>
            <a:r>
              <a:rPr lang="nl-NL" sz="2400" b="1" dirty="0">
                <a:latin typeface="Asap"/>
              </a:rPr>
              <a:t>Artikel 5.27 uitzondering toepassingsbereik</a:t>
            </a:r>
          </a:p>
          <a:p>
            <a:pPr marL="0" indent="0">
              <a:buNone/>
            </a:pPr>
            <a:r>
              <a:rPr lang="nl-NL" sz="2000" dirty="0"/>
              <a:t>Deze paragraaf is niet van toepassing op emissies in de lucht: </a:t>
            </a:r>
          </a:p>
          <a:p>
            <a:pPr marL="266700" indent="-266700">
              <a:buAutoNum type="alphaLcPeriod"/>
            </a:pPr>
            <a:r>
              <a:rPr lang="nl-NL" sz="2000" dirty="0"/>
              <a:t>vanuit een </a:t>
            </a:r>
            <a:r>
              <a:rPr lang="nl-NL" sz="2000" b="1" dirty="0" err="1"/>
              <a:t>ippc</a:t>
            </a:r>
            <a:r>
              <a:rPr lang="nl-NL" sz="2000" b="1" dirty="0"/>
              <a:t>-installatie</a:t>
            </a:r>
            <a:r>
              <a:rPr lang="nl-NL" sz="2000" dirty="0"/>
              <a:t> voor zover daarvoor een document met de conclusies over beste beschikbare technieken is vastgesteld in overeenstemming met artikel 13, vijfde en zevende lid, van de richtlijn industriële emissies, dat een conclusie bevat over die emissies; </a:t>
            </a:r>
          </a:p>
          <a:p>
            <a:pPr marL="266700" indent="-266700">
              <a:buAutoNum type="alphaLcPeriod"/>
            </a:pPr>
            <a:r>
              <a:rPr lang="nl-NL" sz="2000" dirty="0"/>
              <a:t>voor zover daarvoor op grond van hoofdstuk 4 emissiegrenswaarden gelden; of </a:t>
            </a:r>
          </a:p>
          <a:p>
            <a:pPr marL="266700" indent="-266700">
              <a:buAutoNum type="alphaLcPeriod"/>
            </a:pPr>
            <a:r>
              <a:rPr lang="nl-NL" sz="2000" dirty="0"/>
              <a:t>door het exploiteren van een mijnbouwwerk, bedoeld in artikel 3.320, voor zover het gaat om een mijnbouwinstallatie.</a:t>
            </a:r>
            <a:endParaRPr lang="nl-NL" sz="2000" dirty="0">
              <a:latin typeface="Asap"/>
            </a:endParaRPr>
          </a:p>
        </p:txBody>
      </p:sp>
      <p:sp>
        <p:nvSpPr>
          <p:cNvPr id="13" name="Rechthoek 12">
            <a:extLst>
              <a:ext uri="{C183D7F6-B498-43B3-948B-1728B52AA6E4}">
                <adec:decorative xmlns:adec="http://schemas.microsoft.com/office/drawing/2017/decorative" val="1"/>
              </a:ext>
            </a:extLst>
          </p:cNvPr>
          <p:cNvSpPr/>
          <p:nvPr/>
        </p:nvSpPr>
        <p:spPr>
          <a:xfrm>
            <a:off x="5480050" y="0"/>
            <a:ext cx="5486400" cy="153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14254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821753"/>
            <a:ext cx="20104100" cy="8230234"/>
          </a:xfrm>
          <a:custGeom>
            <a:avLst/>
            <a:gdLst/>
            <a:ahLst/>
            <a:cxnLst/>
            <a:rect l="l" t="t" r="r" b="b"/>
            <a:pathLst>
              <a:path w="20104100" h="8230234">
                <a:moveTo>
                  <a:pt x="20104099" y="0"/>
                </a:moveTo>
                <a:lnTo>
                  <a:pt x="0" y="0"/>
                </a:lnTo>
                <a:lnTo>
                  <a:pt x="0" y="8230126"/>
                </a:lnTo>
                <a:lnTo>
                  <a:pt x="20104099" y="8230126"/>
                </a:lnTo>
                <a:lnTo>
                  <a:pt x="20104099" y="0"/>
                </a:lnTo>
                <a:close/>
              </a:path>
            </a:pathLst>
          </a:custGeom>
          <a:solidFill>
            <a:srgbClr val="EBF3E6"/>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0" y="282682"/>
            <a:ext cx="20104099" cy="1256568"/>
          </a:xfrm>
          <a:prstGeom prst="rect">
            <a:avLst/>
          </a:prstGeom>
        </p:spPr>
      </p:pic>
      <p:sp>
        <p:nvSpPr>
          <p:cNvPr id="8" name="Titel 1"/>
          <p:cNvSpPr>
            <a:spLocks noGrp="1"/>
          </p:cNvSpPr>
          <p:nvPr>
            <p:ph type="title"/>
          </p:nvPr>
        </p:nvSpPr>
        <p:spPr>
          <a:xfrm>
            <a:off x="1822450" y="2498387"/>
            <a:ext cx="11203200" cy="692497"/>
          </a:xfrm>
        </p:spPr>
        <p:txBody>
          <a:bodyPr/>
          <a:lstStyle/>
          <a:p>
            <a:r>
              <a:rPr lang="nl-NL" dirty="0"/>
              <a:t>BAT – AEPL (BBT-GMPN*)</a:t>
            </a:r>
          </a:p>
        </p:txBody>
      </p:sp>
      <p:sp>
        <p:nvSpPr>
          <p:cNvPr id="9" name="Tijdelijke aanduiding voor tekst 2"/>
          <p:cNvSpPr>
            <a:spLocks noGrp="1"/>
          </p:cNvSpPr>
          <p:nvPr>
            <p:ph type="body" sz="quarter" idx="4294967295"/>
          </p:nvPr>
        </p:nvSpPr>
        <p:spPr>
          <a:xfrm>
            <a:off x="1790135" y="3309616"/>
            <a:ext cx="14370258" cy="1523433"/>
          </a:xfrm>
          <a:prstGeom prst="rect">
            <a:avLst/>
          </a:prstGeom>
        </p:spPr>
        <p:txBody>
          <a:bodyPr/>
          <a:lstStyle/>
          <a:p>
            <a:r>
              <a:rPr lang="nl-NL" sz="3200" spc="-10" dirty="0">
                <a:solidFill>
                  <a:srgbClr val="275837"/>
                </a:solidFill>
                <a:latin typeface="Asap"/>
                <a:cs typeface="Asap"/>
              </a:rPr>
              <a:t>Best </a:t>
            </a:r>
            <a:r>
              <a:rPr lang="nl-NL" sz="3200" spc="-10" dirty="0" err="1">
                <a:solidFill>
                  <a:srgbClr val="275837"/>
                </a:solidFill>
                <a:latin typeface="Asap"/>
                <a:cs typeface="Asap"/>
              </a:rPr>
              <a:t>Available</a:t>
            </a:r>
            <a:r>
              <a:rPr lang="nl-NL" sz="3200" spc="-10" dirty="0">
                <a:solidFill>
                  <a:srgbClr val="275837"/>
                </a:solidFill>
                <a:latin typeface="Asap"/>
                <a:cs typeface="Asap"/>
              </a:rPr>
              <a:t> </a:t>
            </a:r>
            <a:r>
              <a:rPr lang="nl-NL" sz="3200" spc="-10" dirty="0" err="1">
                <a:solidFill>
                  <a:srgbClr val="275837"/>
                </a:solidFill>
                <a:latin typeface="Asap"/>
                <a:cs typeface="Asap"/>
              </a:rPr>
              <a:t>Techniques</a:t>
            </a:r>
            <a:r>
              <a:rPr lang="nl-NL" sz="3200" spc="-10" dirty="0">
                <a:solidFill>
                  <a:srgbClr val="275837"/>
                </a:solidFill>
                <a:latin typeface="Asap"/>
                <a:cs typeface="Asap"/>
              </a:rPr>
              <a:t> - </a:t>
            </a:r>
            <a:r>
              <a:rPr lang="nl-NL" sz="3200" spc="-10" dirty="0" err="1">
                <a:solidFill>
                  <a:srgbClr val="275837"/>
                </a:solidFill>
                <a:latin typeface="Asap"/>
                <a:cs typeface="Asap"/>
              </a:rPr>
              <a:t>Associated</a:t>
            </a:r>
            <a:r>
              <a:rPr lang="nl-NL" sz="3200" spc="-10" dirty="0">
                <a:solidFill>
                  <a:srgbClr val="275837"/>
                </a:solidFill>
                <a:latin typeface="Asap"/>
                <a:cs typeface="Asap"/>
              </a:rPr>
              <a:t> Performance </a:t>
            </a:r>
            <a:r>
              <a:rPr lang="nl-NL" sz="3200" spc="-10" dirty="0" err="1">
                <a:solidFill>
                  <a:srgbClr val="275837"/>
                </a:solidFill>
                <a:latin typeface="Asap"/>
                <a:cs typeface="Asap"/>
              </a:rPr>
              <a:t>Emission</a:t>
            </a:r>
            <a:r>
              <a:rPr lang="nl-NL" sz="3200" spc="-10" dirty="0">
                <a:solidFill>
                  <a:srgbClr val="275837"/>
                </a:solidFill>
                <a:latin typeface="Asap"/>
                <a:cs typeface="Asap"/>
              </a:rPr>
              <a:t> Level</a:t>
            </a:r>
          </a:p>
          <a:p>
            <a:pPr marL="0" indent="0">
              <a:buNone/>
            </a:pPr>
            <a:r>
              <a:rPr lang="nl-NL" sz="3200" spc="-10" dirty="0">
                <a:solidFill>
                  <a:srgbClr val="275837"/>
                </a:solidFill>
                <a:latin typeface="Asap"/>
                <a:cs typeface="Asap"/>
              </a:rPr>
              <a:t>	BBT-GMPN: geassocieerde milieuprestatieniveaus</a:t>
            </a:r>
          </a:p>
        </p:txBody>
      </p:sp>
      <p:grpSp>
        <p:nvGrpSpPr>
          <p:cNvPr id="10" name="Groep 9" descr="Afbeelding BBT conclusie 39 van BREF textiel als voor beeld voor BBT-GMPN"/>
          <p:cNvGrpSpPr/>
          <p:nvPr/>
        </p:nvGrpSpPr>
        <p:grpSpPr>
          <a:xfrm>
            <a:off x="5660698" y="4280137"/>
            <a:ext cx="13535352" cy="5771850"/>
            <a:chOff x="1890062" y="1496054"/>
            <a:chExt cx="9306594" cy="4104646"/>
          </a:xfrm>
        </p:grpSpPr>
        <p:pic>
          <p:nvPicPr>
            <p:cNvPr id="11" name="Afbeelding 10"/>
            <p:cNvPicPr>
              <a:picLocks noChangeAspect="1"/>
            </p:cNvPicPr>
            <p:nvPr/>
          </p:nvPicPr>
          <p:blipFill rotWithShape="1">
            <a:blip r:embed="rId4"/>
            <a:srcRect l="1618"/>
            <a:stretch/>
          </p:blipFill>
          <p:spPr>
            <a:xfrm>
              <a:off x="1890062" y="1496054"/>
              <a:ext cx="9306594" cy="2267266"/>
            </a:xfrm>
            <a:prstGeom prst="rect">
              <a:avLst/>
            </a:prstGeom>
          </p:spPr>
        </p:pic>
        <p:pic>
          <p:nvPicPr>
            <p:cNvPr id="12" name="Afbeelding 11"/>
            <p:cNvPicPr>
              <a:picLocks noChangeAspect="1"/>
            </p:cNvPicPr>
            <p:nvPr/>
          </p:nvPicPr>
          <p:blipFill>
            <a:blip r:embed="rId5"/>
            <a:stretch>
              <a:fillRect/>
            </a:stretch>
          </p:blipFill>
          <p:spPr>
            <a:xfrm>
              <a:off x="1890062" y="3647802"/>
              <a:ext cx="9297698" cy="1952898"/>
            </a:xfrm>
            <a:prstGeom prst="rect">
              <a:avLst/>
            </a:prstGeom>
          </p:spPr>
        </p:pic>
      </p:grpSp>
      <p:sp>
        <p:nvSpPr>
          <p:cNvPr id="13" name="Tekstvak 12"/>
          <p:cNvSpPr txBox="1"/>
          <p:nvPr/>
        </p:nvSpPr>
        <p:spPr>
          <a:xfrm>
            <a:off x="1822450" y="7124339"/>
            <a:ext cx="4128511" cy="584775"/>
          </a:xfrm>
          <a:prstGeom prst="rect">
            <a:avLst/>
          </a:prstGeom>
          <a:noFill/>
        </p:spPr>
        <p:txBody>
          <a:bodyPr wrap="square" rtlCol="0">
            <a:spAutoFit/>
          </a:bodyPr>
          <a:lstStyle/>
          <a:p>
            <a:r>
              <a:rPr lang="nl-NL" sz="3200" spc="-10" dirty="0">
                <a:solidFill>
                  <a:srgbClr val="275837"/>
                </a:solidFill>
                <a:latin typeface="Asap"/>
                <a:ea typeface="+mn-ea"/>
                <a:cs typeface="Asap"/>
              </a:rPr>
              <a:t>BREF</a:t>
            </a:r>
            <a:r>
              <a:rPr lang="nl-NL" sz="3200" dirty="0">
                <a:latin typeface="Asap"/>
              </a:rPr>
              <a:t> </a:t>
            </a:r>
            <a:r>
              <a:rPr lang="nl-NL" sz="3200" spc="-10" dirty="0">
                <a:solidFill>
                  <a:srgbClr val="275837"/>
                </a:solidFill>
                <a:latin typeface="Asap"/>
                <a:ea typeface="+mn-ea"/>
                <a:cs typeface="Asap"/>
              </a:rPr>
              <a:t>Textiel</a:t>
            </a:r>
            <a:r>
              <a:rPr lang="nl-NL" sz="3200" dirty="0">
                <a:latin typeface="Asap"/>
              </a:rPr>
              <a:t> (</a:t>
            </a:r>
            <a:r>
              <a:rPr lang="nl-NL" sz="3200" spc="-10" dirty="0">
                <a:solidFill>
                  <a:srgbClr val="275837"/>
                </a:solidFill>
                <a:latin typeface="Asap"/>
                <a:ea typeface="+mn-ea"/>
                <a:cs typeface="Asap"/>
              </a:rPr>
              <a:t>2022</a:t>
            </a:r>
            <a:r>
              <a:rPr lang="nl-NL" sz="3200" dirty="0">
                <a:latin typeface="Asap"/>
              </a:rPr>
              <a:t>)</a:t>
            </a:r>
          </a:p>
        </p:txBody>
      </p:sp>
      <p:sp>
        <p:nvSpPr>
          <p:cNvPr id="14" name="Gebogen pijl 13">
            <a:extLst>
              <a:ext uri="{C183D7F6-B498-43B3-948B-1728B52AA6E4}">
                <adec:decorative xmlns:adec="http://schemas.microsoft.com/office/drawing/2017/decorative" val="1"/>
              </a:ext>
            </a:extLst>
          </p:cNvPr>
          <p:cNvSpPr/>
          <p:nvPr/>
        </p:nvSpPr>
        <p:spPr bwMode="auto">
          <a:xfrm flipV="1">
            <a:off x="4139634" y="7808512"/>
            <a:ext cx="1520855" cy="986905"/>
          </a:xfrm>
          <a:prstGeom prst="bentArrow">
            <a:avLst/>
          </a:prstGeom>
          <a:solidFill>
            <a:schemeClr val="tx2">
              <a:lumMod val="60000"/>
              <a:lumOff val="40000"/>
            </a:schemeClr>
          </a:solidFill>
          <a:ln>
            <a:noFill/>
          </a:ln>
          <a:effec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a:ln>
                <a:noFill/>
              </a:ln>
              <a:solidFill>
                <a:schemeClr val="tx1"/>
              </a:solidFill>
              <a:effectLst/>
              <a:latin typeface="Verdana" pitchFamily="34" charset="0"/>
            </a:endParaRPr>
          </a:p>
        </p:txBody>
      </p:sp>
      <p:sp>
        <p:nvSpPr>
          <p:cNvPr id="15" name="Rechthoek 14">
            <a:extLst>
              <a:ext uri="{C183D7F6-B498-43B3-948B-1728B52AA6E4}">
                <adec:decorative xmlns:adec="http://schemas.microsoft.com/office/drawing/2017/decorative" val="1"/>
              </a:ext>
            </a:extLst>
          </p:cNvPr>
          <p:cNvSpPr/>
          <p:nvPr/>
        </p:nvSpPr>
        <p:spPr>
          <a:xfrm>
            <a:off x="5480050" y="0"/>
            <a:ext cx="5486400" cy="153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359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821753"/>
            <a:ext cx="20104100" cy="8230234"/>
          </a:xfrm>
          <a:custGeom>
            <a:avLst/>
            <a:gdLst/>
            <a:ahLst/>
            <a:cxnLst/>
            <a:rect l="l" t="t" r="r" b="b"/>
            <a:pathLst>
              <a:path w="20104100" h="8230234">
                <a:moveTo>
                  <a:pt x="20104099" y="0"/>
                </a:moveTo>
                <a:lnTo>
                  <a:pt x="0" y="0"/>
                </a:lnTo>
                <a:lnTo>
                  <a:pt x="0" y="8230126"/>
                </a:lnTo>
                <a:lnTo>
                  <a:pt x="20104099" y="8230126"/>
                </a:lnTo>
                <a:lnTo>
                  <a:pt x="20104099" y="0"/>
                </a:lnTo>
                <a:close/>
              </a:path>
            </a:pathLst>
          </a:custGeom>
          <a:solidFill>
            <a:srgbClr val="EBF3E6"/>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0" y="282682"/>
            <a:ext cx="20104099" cy="1256568"/>
          </a:xfrm>
          <a:prstGeom prst="rect">
            <a:avLst/>
          </a:prstGeom>
        </p:spPr>
      </p:pic>
      <p:sp>
        <p:nvSpPr>
          <p:cNvPr id="8" name="Rechthoek 7">
            <a:extLst>
              <a:ext uri="{C183D7F6-B498-43B3-948B-1728B52AA6E4}">
                <adec:decorative xmlns:adec="http://schemas.microsoft.com/office/drawing/2017/decorative" val="1"/>
              </a:ext>
            </a:extLst>
          </p:cNvPr>
          <p:cNvSpPr/>
          <p:nvPr/>
        </p:nvSpPr>
        <p:spPr>
          <a:xfrm>
            <a:off x="5480050" y="0"/>
            <a:ext cx="5486400" cy="153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tel 1"/>
          <p:cNvSpPr>
            <a:spLocks noGrp="1"/>
          </p:cNvSpPr>
          <p:nvPr>
            <p:ph type="title"/>
          </p:nvPr>
        </p:nvSpPr>
        <p:spPr>
          <a:xfrm>
            <a:off x="1670050" y="2151669"/>
            <a:ext cx="9829800" cy="934075"/>
          </a:xfrm>
        </p:spPr>
        <p:txBody>
          <a:bodyPr>
            <a:noAutofit/>
          </a:bodyPr>
          <a:lstStyle/>
          <a:p>
            <a:r>
              <a:rPr lang="nl-NL" dirty="0"/>
              <a:t>MIA\</a:t>
            </a:r>
            <a:r>
              <a:rPr lang="nl-NL" dirty="0" err="1"/>
              <a:t>Vamil</a:t>
            </a:r>
            <a:r>
              <a:rPr lang="nl-NL" dirty="0"/>
              <a:t> en vergunningverlening</a:t>
            </a:r>
            <a:br>
              <a:rPr lang="nl-NL" dirty="0"/>
            </a:br>
            <a:br>
              <a:rPr lang="nl-NL" dirty="0"/>
            </a:br>
            <a:endParaRPr lang="nl-NL" sz="2400" dirty="0"/>
          </a:p>
        </p:txBody>
      </p:sp>
      <p:sp>
        <p:nvSpPr>
          <p:cNvPr id="10" name="Tijdelijke aanduiding voor tekst 2"/>
          <p:cNvSpPr>
            <a:spLocks noGrp="1"/>
          </p:cNvSpPr>
          <p:nvPr>
            <p:ph type="body" sz="half" idx="4294967295"/>
          </p:nvPr>
        </p:nvSpPr>
        <p:spPr>
          <a:xfrm>
            <a:off x="1670049" y="3091605"/>
            <a:ext cx="12518399" cy="7242885"/>
          </a:xfrm>
          <a:prstGeom prst="rect">
            <a:avLst/>
          </a:prstGeom>
        </p:spPr>
        <p:txBody>
          <a:bodyPr>
            <a:normAutofit/>
          </a:bodyPr>
          <a:lstStyle/>
          <a:p>
            <a:r>
              <a:rPr lang="nl-NL" dirty="0"/>
              <a:t>Doel MIA/</a:t>
            </a:r>
            <a:r>
              <a:rPr lang="nl-NL" dirty="0" err="1"/>
              <a:t>Vamil</a:t>
            </a:r>
            <a:r>
              <a:rPr lang="nl-NL" dirty="0"/>
              <a:t>: </a:t>
            </a:r>
          </a:p>
          <a:p>
            <a:r>
              <a:rPr lang="nl-NL" dirty="0"/>
              <a:t>Het stimuleren van milieuvriendelijke bedrijfsmiddelen die </a:t>
            </a:r>
            <a:r>
              <a:rPr lang="nl-NL" b="1" dirty="0"/>
              <a:t>beter</a:t>
            </a:r>
            <a:r>
              <a:rPr lang="nl-NL" dirty="0"/>
              <a:t> presteren dan de best beschikbare techniek die gebruikelijk zijn binnen een branche.</a:t>
            </a:r>
          </a:p>
          <a:p>
            <a:endParaRPr lang="nl-NL" dirty="0"/>
          </a:p>
          <a:p>
            <a:r>
              <a:rPr lang="nl-NL" dirty="0"/>
              <a:t>In samenwerking met Rijksdienst voor ondernemend Nederland (RVO)</a:t>
            </a:r>
          </a:p>
          <a:p>
            <a:endParaRPr lang="nl-NL" dirty="0"/>
          </a:p>
          <a:p>
            <a:r>
              <a:rPr lang="nl-NL" dirty="0"/>
              <a:t>Handreiking financiële stimulering voor vergunningverleners</a:t>
            </a:r>
          </a:p>
          <a:p>
            <a:r>
              <a:rPr lang="nl-NL" sz="2400" dirty="0">
                <a:hlinkClick r:id="rId4"/>
              </a:rPr>
              <a:t>https://www.schoneluchtakkoord.nl/thema/industrie/</a:t>
            </a:r>
            <a:endParaRPr lang="nl-NL" sz="2400" dirty="0"/>
          </a:p>
          <a:p>
            <a:r>
              <a:rPr lang="nl-NL" sz="2400" dirty="0"/>
              <a:t>Voor meer informatie:</a:t>
            </a:r>
          </a:p>
          <a:p>
            <a:pPr>
              <a:spcBef>
                <a:spcPts val="0"/>
              </a:spcBef>
            </a:pPr>
            <a:r>
              <a:rPr lang="nl-NL" sz="2400" dirty="0"/>
              <a:t>RVO</a:t>
            </a:r>
            <a:r>
              <a:rPr lang="nl-NL" sz="2400" dirty="0">
                <a:solidFill>
                  <a:srgbClr val="0070C0"/>
                </a:solidFill>
              </a:rPr>
              <a:t> </a:t>
            </a:r>
            <a:r>
              <a:rPr lang="nl-NL" sz="2400" dirty="0"/>
              <a:t>Wim Boeken</a:t>
            </a:r>
          </a:p>
          <a:p>
            <a:pPr>
              <a:spcBef>
                <a:spcPts val="0"/>
              </a:spcBef>
            </a:pPr>
            <a:r>
              <a:rPr lang="nl-NL" sz="2400" dirty="0"/>
              <a:t>088-042 34 35</a:t>
            </a:r>
          </a:p>
          <a:p>
            <a:pPr>
              <a:spcBef>
                <a:spcPts val="0"/>
              </a:spcBef>
            </a:pPr>
            <a:r>
              <a:rPr lang="nl-NL" sz="2400" dirty="0"/>
              <a:t>wim.boeken@rvo.nl</a:t>
            </a:r>
          </a:p>
        </p:txBody>
      </p:sp>
      <p:pic>
        <p:nvPicPr>
          <p:cNvPr id="5" name="Afbeelding 4" descr="Afbeelding voorblad rapport Handreiking financiële stimulering voor vergunningverleners"/>
          <p:cNvPicPr>
            <a:picLocks noChangeAspect="1"/>
          </p:cNvPicPr>
          <p:nvPr/>
        </p:nvPicPr>
        <p:blipFill>
          <a:blip r:embed="rId5"/>
          <a:stretch>
            <a:fillRect/>
          </a:stretch>
        </p:blipFill>
        <p:spPr>
          <a:xfrm>
            <a:off x="14188658" y="0"/>
            <a:ext cx="5915441" cy="8474075"/>
          </a:xfrm>
          <a:prstGeom prst="rect">
            <a:avLst/>
          </a:prstGeom>
        </p:spPr>
      </p:pic>
    </p:spTree>
    <p:extLst>
      <p:ext uri="{BB962C8B-B14F-4D97-AF65-F5344CB8AC3E}">
        <p14:creationId xmlns:p14="http://schemas.microsoft.com/office/powerpoint/2010/main" val="3069094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endParaRPr lang="nl-NL" dirty="0"/>
          </a:p>
        </p:txBody>
      </p:sp>
      <p:sp>
        <p:nvSpPr>
          <p:cNvPr id="3" name="Titel 2"/>
          <p:cNvSpPr>
            <a:spLocks noGrp="1"/>
          </p:cNvSpPr>
          <p:nvPr>
            <p:ph type="ctrTitle"/>
          </p:nvPr>
        </p:nvSpPr>
        <p:spPr>
          <a:xfrm>
            <a:off x="10726035" y="7688101"/>
            <a:ext cx="8827718" cy="2036849"/>
          </a:xfrm>
        </p:spPr>
        <p:txBody>
          <a:bodyPr>
            <a:normAutofit/>
          </a:bodyPr>
          <a:lstStyle/>
          <a:p>
            <a:r>
              <a:rPr lang="nl-NL" sz="2968" dirty="0"/>
              <a:t>Blijf op de hoogte van het IPLO-nieuws via onze nieuwsbrief. Abonneer u via www.iplo.nl/nieuwsbrief</a:t>
            </a:r>
          </a:p>
        </p:txBody>
      </p:sp>
      <p:sp>
        <p:nvSpPr>
          <p:cNvPr id="5" name="object 6"/>
          <p:cNvSpPr txBox="1">
            <a:spLocks/>
          </p:cNvSpPr>
          <p:nvPr/>
        </p:nvSpPr>
        <p:spPr>
          <a:xfrm>
            <a:off x="11042650" y="3363490"/>
            <a:ext cx="7252215" cy="1124667"/>
          </a:xfrm>
          <a:prstGeom prst="rect">
            <a:avLst/>
          </a:prstGeom>
        </p:spPr>
        <p:txBody>
          <a:bodyPr vert="horz" wrap="square" lIns="0" tIns="16510" rIns="0" bIns="0" rtlCol="0" anchor="t">
            <a:spAutoFit/>
          </a:bodyPr>
          <a:lstStyle>
            <a:lvl1pPr algn="l">
              <a:defRPr sz="4500" b="1" i="0">
                <a:solidFill>
                  <a:schemeClr val="bg1"/>
                </a:solidFill>
                <a:latin typeface="Asap-Medium"/>
                <a:ea typeface="+mj-ea"/>
                <a:cs typeface="Asap-Medium"/>
              </a:defRPr>
            </a:lvl1pPr>
          </a:lstStyle>
          <a:p>
            <a:pPr marL="530225">
              <a:spcBef>
                <a:spcPts val="130"/>
              </a:spcBef>
            </a:pPr>
            <a:r>
              <a:rPr lang="nl-NL" sz="7200" spc="-10" dirty="0">
                <a:solidFill>
                  <a:srgbClr val="FFFFFF"/>
                </a:solidFill>
              </a:rPr>
              <a:t>Vragen?</a:t>
            </a:r>
          </a:p>
        </p:txBody>
      </p:sp>
      <p:sp>
        <p:nvSpPr>
          <p:cNvPr id="7" name="object 7"/>
          <p:cNvSpPr txBox="1">
            <a:spLocks/>
          </p:cNvSpPr>
          <p:nvPr/>
        </p:nvSpPr>
        <p:spPr>
          <a:xfrm>
            <a:off x="10727059" y="5707922"/>
            <a:ext cx="7466471" cy="1366400"/>
          </a:xfrm>
          <a:prstGeom prst="rect">
            <a:avLst/>
          </a:prstGeom>
        </p:spPr>
        <p:txBody>
          <a:bodyPr vert="horz" wrap="square" lIns="0" tIns="12065" rIns="0" bIns="0" rtlCol="0">
            <a:spAutoFit/>
          </a:bodyPr>
          <a:lstStyle>
            <a:lvl1pPr marL="0" indent="0" algn="l">
              <a:buNone/>
              <a:defRPr sz="2968" b="0" i="0">
                <a:solidFill>
                  <a:srgbClr val="FFFFFF"/>
                </a:solidFill>
                <a:latin typeface="Asap"/>
                <a:ea typeface="+mn-ea"/>
                <a:cs typeface="Asap"/>
              </a:defRPr>
            </a:lvl1pPr>
            <a:lvl2pPr marL="753923" indent="0" algn="ctr">
              <a:buNone/>
              <a:defRPr>
                <a:solidFill>
                  <a:schemeClr val="tx1">
                    <a:tint val="75000"/>
                  </a:schemeClr>
                </a:solidFill>
                <a:latin typeface="+mn-lt"/>
                <a:ea typeface="+mn-ea"/>
                <a:cs typeface="+mn-cs"/>
              </a:defRPr>
            </a:lvl2pPr>
            <a:lvl3pPr marL="1507846" indent="0" algn="ctr">
              <a:buNone/>
              <a:defRPr>
                <a:solidFill>
                  <a:schemeClr val="tx1">
                    <a:tint val="75000"/>
                  </a:schemeClr>
                </a:solidFill>
                <a:latin typeface="+mn-lt"/>
                <a:ea typeface="+mn-ea"/>
                <a:cs typeface="+mn-cs"/>
              </a:defRPr>
            </a:lvl3pPr>
            <a:lvl4pPr marL="2261768" indent="0" algn="ctr">
              <a:buNone/>
              <a:defRPr>
                <a:solidFill>
                  <a:schemeClr val="tx1">
                    <a:tint val="75000"/>
                  </a:schemeClr>
                </a:solidFill>
                <a:latin typeface="+mn-lt"/>
                <a:ea typeface="+mn-ea"/>
                <a:cs typeface="+mn-cs"/>
              </a:defRPr>
            </a:lvl4pPr>
            <a:lvl5pPr marL="3015691" indent="0" algn="ctr">
              <a:buNone/>
              <a:defRPr>
                <a:solidFill>
                  <a:schemeClr val="tx1">
                    <a:tint val="75000"/>
                  </a:schemeClr>
                </a:solidFill>
                <a:latin typeface="+mn-lt"/>
                <a:ea typeface="+mn-ea"/>
                <a:cs typeface="+mn-cs"/>
              </a:defRPr>
            </a:lvl5pPr>
            <a:lvl6pPr marL="3769614" indent="0" algn="ctr">
              <a:buNone/>
              <a:defRPr>
                <a:solidFill>
                  <a:schemeClr val="tx1">
                    <a:tint val="75000"/>
                  </a:schemeClr>
                </a:solidFill>
                <a:latin typeface="+mn-lt"/>
                <a:ea typeface="+mn-ea"/>
                <a:cs typeface="+mn-cs"/>
              </a:defRPr>
            </a:lvl6pPr>
            <a:lvl7pPr marL="4523537" indent="0" algn="ctr">
              <a:buNone/>
              <a:defRPr>
                <a:solidFill>
                  <a:schemeClr val="tx1">
                    <a:tint val="75000"/>
                  </a:schemeClr>
                </a:solidFill>
                <a:latin typeface="+mn-lt"/>
                <a:ea typeface="+mn-ea"/>
                <a:cs typeface="+mn-cs"/>
              </a:defRPr>
            </a:lvl7pPr>
            <a:lvl8pPr marL="5277460" indent="0" algn="ctr">
              <a:buNone/>
              <a:defRPr>
                <a:solidFill>
                  <a:schemeClr val="tx1">
                    <a:tint val="75000"/>
                  </a:schemeClr>
                </a:solidFill>
                <a:latin typeface="+mn-lt"/>
                <a:ea typeface="+mn-ea"/>
                <a:cs typeface="+mn-cs"/>
              </a:defRPr>
            </a:lvl8pPr>
            <a:lvl9pPr marL="6031382" indent="0" algn="ctr">
              <a:buNone/>
              <a:defRPr>
                <a:solidFill>
                  <a:schemeClr val="tx1">
                    <a:tint val="75000"/>
                  </a:schemeClr>
                </a:solidFill>
                <a:latin typeface="+mn-lt"/>
                <a:ea typeface="+mn-ea"/>
                <a:cs typeface="+mn-cs"/>
              </a:defRPr>
            </a:lvl9pPr>
          </a:lstStyle>
          <a:p>
            <a:r>
              <a:rPr lang="nl-NL" sz="4400" dirty="0">
                <a:hlinkClick r:id="rId3"/>
              </a:rPr>
              <a:t>Gijs.rurup@rws.nl</a:t>
            </a:r>
            <a:endParaRPr lang="nl-NL" sz="4400" dirty="0"/>
          </a:p>
          <a:p>
            <a:r>
              <a:rPr lang="nl-NL" sz="4400" dirty="0">
                <a:solidFill>
                  <a:schemeClr val="bg1"/>
                </a:solidFill>
              </a:rPr>
              <a:t>06-31740446</a:t>
            </a:r>
          </a:p>
        </p:txBody>
      </p:sp>
    </p:spTree>
    <p:extLst>
      <p:ext uri="{BB962C8B-B14F-4D97-AF65-F5344CB8AC3E}">
        <p14:creationId xmlns:p14="http://schemas.microsoft.com/office/powerpoint/2010/main" val="1108494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6620" y="1821924"/>
            <a:ext cx="20104100" cy="8230234"/>
          </a:xfrm>
          <a:custGeom>
            <a:avLst/>
            <a:gdLst/>
            <a:ahLst/>
            <a:cxnLst/>
            <a:rect l="l" t="t" r="r" b="b"/>
            <a:pathLst>
              <a:path w="20104100" h="8230234">
                <a:moveTo>
                  <a:pt x="20104099" y="0"/>
                </a:moveTo>
                <a:lnTo>
                  <a:pt x="0" y="0"/>
                </a:lnTo>
                <a:lnTo>
                  <a:pt x="0" y="8230126"/>
                </a:lnTo>
                <a:lnTo>
                  <a:pt x="20104099" y="8230126"/>
                </a:lnTo>
                <a:lnTo>
                  <a:pt x="20104099" y="0"/>
                </a:lnTo>
                <a:close/>
              </a:path>
            </a:pathLst>
          </a:custGeom>
          <a:solidFill>
            <a:srgbClr val="EBF3E6"/>
          </a:solidFill>
        </p:spPr>
        <p:txBody>
          <a:bodyPr wrap="square" lIns="0" tIns="0" rIns="0" bIns="0" rtlCol="0"/>
          <a:lstStyle/>
          <a:p>
            <a:endParaRPr/>
          </a:p>
        </p:txBody>
      </p:sp>
      <p:sp>
        <p:nvSpPr>
          <p:cNvPr id="4" name="object 4"/>
          <p:cNvSpPr txBox="1">
            <a:spLocks noGrp="1"/>
          </p:cNvSpPr>
          <p:nvPr>
            <p:ph type="title"/>
          </p:nvPr>
        </p:nvSpPr>
        <p:spPr>
          <a:xfrm>
            <a:off x="1809233" y="2238944"/>
            <a:ext cx="16485631" cy="779105"/>
          </a:xfrm>
          <a:prstGeom prst="rect">
            <a:avLst/>
          </a:prstGeom>
        </p:spPr>
        <p:txBody>
          <a:bodyPr vert="horz" wrap="square" lIns="0" tIns="79335" rIns="0" bIns="0" rtlCol="0">
            <a:spAutoFit/>
          </a:bodyPr>
          <a:lstStyle/>
          <a:p>
            <a:pPr marL="12700">
              <a:lnSpc>
                <a:spcPct val="100000"/>
              </a:lnSpc>
              <a:spcBef>
                <a:spcPts val="130"/>
              </a:spcBef>
            </a:pPr>
            <a:r>
              <a:rPr lang="nl-NL" dirty="0"/>
              <a:t>BREF-documenten. Wat heb je er aan?</a:t>
            </a:r>
            <a:endParaRPr spc="-10" dirty="0"/>
          </a:p>
        </p:txBody>
      </p:sp>
      <p:sp>
        <p:nvSpPr>
          <p:cNvPr id="5" name="object 5"/>
          <p:cNvSpPr txBox="1"/>
          <p:nvPr/>
        </p:nvSpPr>
        <p:spPr>
          <a:xfrm>
            <a:off x="1794543" y="3419523"/>
            <a:ext cx="12129016" cy="4936608"/>
          </a:xfrm>
          <a:prstGeom prst="rect">
            <a:avLst/>
          </a:prstGeom>
        </p:spPr>
        <p:txBody>
          <a:bodyPr vert="horz" wrap="square" lIns="0" tIns="12065" rIns="0" bIns="0" rtlCol="0">
            <a:spAutoFit/>
          </a:bodyPr>
          <a:lstStyle/>
          <a:p>
            <a:pPr marL="457200" indent="-457200">
              <a:buFont typeface="Wingdings" panose="05000000000000000000" pitchFamily="2" charset="2"/>
              <a:buChar char="v"/>
            </a:pPr>
            <a:r>
              <a:rPr lang="nl-NL" sz="3200" spc="-10" dirty="0">
                <a:solidFill>
                  <a:srgbClr val="275837"/>
                </a:solidFill>
                <a:latin typeface="Asap"/>
                <a:cs typeface="Asap"/>
              </a:rPr>
              <a:t>Vergunningprocedure</a:t>
            </a:r>
          </a:p>
          <a:p>
            <a:pPr marL="457200" indent="-457200">
              <a:buFont typeface="Wingdings" panose="05000000000000000000" pitchFamily="2" charset="2"/>
              <a:buChar char="v"/>
            </a:pPr>
            <a:endParaRPr lang="nl-NL" sz="3200" spc="-10" dirty="0">
              <a:solidFill>
                <a:srgbClr val="275837"/>
              </a:solidFill>
              <a:latin typeface="Asap"/>
              <a:cs typeface="Asap"/>
            </a:endParaRPr>
          </a:p>
          <a:p>
            <a:pPr marL="457200" indent="-457200">
              <a:buFont typeface="Wingdings" panose="05000000000000000000" pitchFamily="2" charset="2"/>
              <a:buChar char="v"/>
            </a:pPr>
            <a:r>
              <a:rPr lang="nl-NL" sz="3200" spc="-10" dirty="0">
                <a:solidFill>
                  <a:srgbClr val="275837"/>
                </a:solidFill>
                <a:latin typeface="Asap"/>
                <a:cs typeface="Asap"/>
              </a:rPr>
              <a:t>Toets BBT; BREF en BBT-conclusies</a:t>
            </a:r>
          </a:p>
          <a:p>
            <a:pPr marL="457200" indent="-457200">
              <a:buFont typeface="Wingdings" panose="05000000000000000000" pitchFamily="2" charset="2"/>
              <a:buChar char="v"/>
            </a:pPr>
            <a:endParaRPr lang="nl-NL" sz="3200" spc="-10" dirty="0">
              <a:solidFill>
                <a:srgbClr val="275837"/>
              </a:solidFill>
              <a:latin typeface="Asap"/>
              <a:cs typeface="Asap"/>
            </a:endParaRPr>
          </a:p>
          <a:p>
            <a:pPr marL="457200" indent="-457200">
              <a:buFont typeface="Wingdings" panose="05000000000000000000" pitchFamily="2" charset="2"/>
              <a:buChar char="v"/>
            </a:pPr>
            <a:r>
              <a:rPr lang="nl-NL" sz="3200" spc="-10" dirty="0">
                <a:solidFill>
                  <a:srgbClr val="275837"/>
                </a:solidFill>
                <a:latin typeface="Asap"/>
                <a:cs typeface="Asap"/>
              </a:rPr>
              <a:t>Behoefte aan: scherpere eisen, nieuwere technieken.  </a:t>
            </a:r>
          </a:p>
          <a:p>
            <a:pPr marL="457200" indent="-457200">
              <a:buFont typeface="Wingdings" panose="05000000000000000000" pitchFamily="2" charset="2"/>
              <a:buChar char="v"/>
            </a:pPr>
            <a:endParaRPr lang="nl-NL" sz="3200" spc="-10" dirty="0">
              <a:solidFill>
                <a:srgbClr val="275837"/>
              </a:solidFill>
              <a:latin typeface="Asap"/>
              <a:cs typeface="Asap"/>
            </a:endParaRPr>
          </a:p>
          <a:p>
            <a:pPr marL="457200" indent="-457200">
              <a:buFont typeface="Wingdings" panose="05000000000000000000" pitchFamily="2" charset="2"/>
              <a:buChar char="v"/>
            </a:pPr>
            <a:r>
              <a:rPr lang="nl-NL" sz="3200" spc="-10" dirty="0">
                <a:solidFill>
                  <a:srgbClr val="275837"/>
                </a:solidFill>
                <a:latin typeface="Asap"/>
                <a:cs typeface="Asap"/>
              </a:rPr>
              <a:t>Hoe kan je bijdrage aan het proces van herzieningen </a:t>
            </a:r>
            <a:r>
              <a:rPr lang="nl-NL" sz="3200" spc="-10" dirty="0" err="1">
                <a:solidFill>
                  <a:srgbClr val="275837"/>
                </a:solidFill>
                <a:latin typeface="Asap"/>
                <a:cs typeface="Asap"/>
              </a:rPr>
              <a:t>BREF’s</a:t>
            </a:r>
            <a:r>
              <a:rPr lang="nl-NL" sz="3200" spc="-10" dirty="0">
                <a:solidFill>
                  <a:srgbClr val="275837"/>
                </a:solidFill>
                <a:latin typeface="Asap"/>
                <a:cs typeface="Asap"/>
              </a:rPr>
              <a:t>?</a:t>
            </a:r>
          </a:p>
          <a:p>
            <a:pPr marL="457200" indent="-457200">
              <a:buFont typeface="Wingdings" panose="05000000000000000000" pitchFamily="2" charset="2"/>
              <a:buChar char="v"/>
            </a:pPr>
            <a:endParaRPr lang="nl-NL" sz="3200" spc="-10" dirty="0">
              <a:solidFill>
                <a:srgbClr val="275837"/>
              </a:solidFill>
              <a:latin typeface="Asap"/>
              <a:cs typeface="Asap"/>
            </a:endParaRPr>
          </a:p>
          <a:p>
            <a:pPr marL="457200" indent="-457200">
              <a:buFont typeface="Wingdings" panose="05000000000000000000" pitchFamily="2" charset="2"/>
              <a:buChar char="v"/>
            </a:pPr>
            <a:r>
              <a:rPr lang="nl-NL" sz="3200" spc="-10" dirty="0">
                <a:solidFill>
                  <a:srgbClr val="275837"/>
                </a:solidFill>
                <a:latin typeface="Asap"/>
                <a:cs typeface="Asap"/>
              </a:rPr>
              <a:t>Helpen deze documenten bij bepalen BBT en </a:t>
            </a:r>
          </a:p>
          <a:p>
            <a:pPr defTabSz="447675"/>
            <a:r>
              <a:rPr lang="nl-NL" sz="3200" spc="-10" dirty="0">
                <a:solidFill>
                  <a:srgbClr val="275837"/>
                </a:solidFill>
                <a:latin typeface="Asap"/>
                <a:cs typeface="Asap"/>
              </a:rPr>
              <a:t>	scherpe vergunning-eisen?</a:t>
            </a:r>
            <a:endParaRPr sz="3200" dirty="0">
              <a:latin typeface="Asap"/>
              <a:cs typeface="Asap"/>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0" y="282682"/>
            <a:ext cx="20104099" cy="1256568"/>
          </a:xfrm>
          <a:prstGeom prst="rect">
            <a:avLst/>
          </a:prstGeom>
        </p:spPr>
      </p:pic>
      <p:pic>
        <p:nvPicPr>
          <p:cNvPr id="8" name="Picture 2" descr="Afbeeldingen over We Need You – Blader in stockfoto's, vectoren en video's  over 6,686 | Adobe Stock"/>
          <p:cNvPicPr>
            <a:picLocks noChangeAspect="1" noChangeArrowheads="1"/>
          </p:cNvPicPr>
          <p:nvPr/>
        </p:nvPicPr>
        <p:blipFill rotWithShape="1">
          <a:blip r:embed="rId4">
            <a:extLst>
              <a:ext uri="{28A0092B-C50C-407E-A947-70E740481C1C}">
                <a14:useLocalDpi xmlns:a14="http://schemas.microsoft.com/office/drawing/2010/main" val="0"/>
              </a:ext>
            </a:extLst>
          </a:blip>
          <a:srcRect l="33132" t="544" r="33473" b="-276"/>
          <a:stretch/>
        </p:blipFill>
        <p:spPr bwMode="auto">
          <a:xfrm>
            <a:off x="15922149" y="6986599"/>
            <a:ext cx="2994415" cy="292405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ep 12">
            <a:extLst>
              <a:ext uri="{C183D7F6-B498-43B3-948B-1728B52AA6E4}">
                <adec:decorative xmlns:adec="http://schemas.microsoft.com/office/drawing/2017/decorative" val="1"/>
              </a:ext>
            </a:extLst>
          </p:cNvPr>
          <p:cNvGrpSpPr/>
          <p:nvPr/>
        </p:nvGrpSpPr>
        <p:grpSpPr>
          <a:xfrm>
            <a:off x="13900704" y="2439209"/>
            <a:ext cx="3729302" cy="3940725"/>
            <a:chOff x="13900704" y="2439209"/>
            <a:chExt cx="3729302" cy="3940725"/>
          </a:xfrm>
        </p:grpSpPr>
        <p:sp>
          <p:nvSpPr>
            <p:cNvPr id="9" name="Gebogen pijl 8"/>
            <p:cNvSpPr/>
            <p:nvPr/>
          </p:nvSpPr>
          <p:spPr bwMode="auto">
            <a:xfrm rot="19007187">
              <a:off x="13900704" y="3356667"/>
              <a:ext cx="1413085" cy="1715016"/>
            </a:xfrm>
            <a:prstGeom prst="bentArrow">
              <a:avLst/>
            </a:prstGeom>
            <a:solidFill>
              <a:srgbClr val="92D050"/>
            </a:solidFill>
            <a:ln>
              <a:noFill/>
            </a:ln>
            <a:effec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a:ln>
                  <a:noFill/>
                </a:ln>
                <a:solidFill>
                  <a:schemeClr val="tx1"/>
                </a:solidFill>
                <a:effectLst/>
                <a:latin typeface="Verdana" pitchFamily="34" charset="0"/>
              </a:endParaRPr>
            </a:p>
          </p:txBody>
        </p:sp>
        <p:sp>
          <p:nvSpPr>
            <p:cNvPr id="10" name="Gebogen pijl 9"/>
            <p:cNvSpPr/>
            <p:nvPr/>
          </p:nvSpPr>
          <p:spPr bwMode="auto">
            <a:xfrm rot="8300425">
              <a:off x="16216921" y="3726351"/>
              <a:ext cx="1413085" cy="1715015"/>
            </a:xfrm>
            <a:prstGeom prst="bentArrow">
              <a:avLst/>
            </a:prstGeom>
            <a:solidFill>
              <a:srgbClr val="92D050"/>
            </a:solidFill>
            <a:ln>
              <a:noFill/>
            </a:ln>
            <a:effec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a:ln>
                  <a:noFill/>
                </a:ln>
                <a:solidFill>
                  <a:schemeClr val="tx1"/>
                </a:solidFill>
                <a:effectLst/>
                <a:latin typeface="Verdana" pitchFamily="34" charset="0"/>
              </a:endParaRPr>
            </a:p>
          </p:txBody>
        </p:sp>
        <p:sp>
          <p:nvSpPr>
            <p:cNvPr id="11" name="Gebogen pijl 10"/>
            <p:cNvSpPr/>
            <p:nvPr/>
          </p:nvSpPr>
          <p:spPr bwMode="auto">
            <a:xfrm rot="13439922">
              <a:off x="14937516" y="4871585"/>
              <a:ext cx="1606698" cy="1508349"/>
            </a:xfrm>
            <a:prstGeom prst="bentArrow">
              <a:avLst/>
            </a:prstGeom>
            <a:solidFill>
              <a:srgbClr val="92D050"/>
            </a:solidFill>
            <a:ln>
              <a:noFill/>
            </a:ln>
            <a:effec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a:ln>
                  <a:noFill/>
                </a:ln>
                <a:solidFill>
                  <a:schemeClr val="tx1"/>
                </a:solidFill>
                <a:effectLst/>
                <a:latin typeface="Verdana" pitchFamily="34" charset="0"/>
              </a:endParaRPr>
            </a:p>
          </p:txBody>
        </p:sp>
        <p:sp>
          <p:nvSpPr>
            <p:cNvPr id="12" name="Gebogen pijl 11"/>
            <p:cNvSpPr/>
            <p:nvPr/>
          </p:nvSpPr>
          <p:spPr bwMode="auto">
            <a:xfrm rot="2641040">
              <a:off x="14982317" y="2439209"/>
              <a:ext cx="1626883" cy="1440351"/>
            </a:xfrm>
            <a:prstGeom prst="bentArrow">
              <a:avLst/>
            </a:prstGeom>
            <a:solidFill>
              <a:srgbClr val="92D050"/>
            </a:solidFill>
            <a:ln>
              <a:noFill/>
            </a:ln>
            <a:effectLst/>
          </p:spPr>
          <p:txBody>
            <a:bodyPr vert="horz" wrap="square" lIns="0" tIns="0" rIns="0" bIns="0" numCol="1" rtlCol="0" anchor="b"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nl-NL" sz="2200" b="0" i="0" u="none" strike="noStrike" cap="none" normalizeH="0" baseline="0">
                <a:ln>
                  <a:noFill/>
                </a:ln>
                <a:solidFill>
                  <a:schemeClr val="tx1"/>
                </a:solidFill>
                <a:effectLst/>
                <a:latin typeface="Verdana" pitchFamily="34" charset="0"/>
              </a:endParaRPr>
            </a:p>
          </p:txBody>
        </p:sp>
      </p:grpSp>
      <p:sp>
        <p:nvSpPr>
          <p:cNvPr id="14" name="Rechthoek 13">
            <a:extLst>
              <a:ext uri="{C183D7F6-B498-43B3-948B-1728B52AA6E4}">
                <adec:decorative xmlns:adec="http://schemas.microsoft.com/office/drawing/2017/decorative" val="1"/>
              </a:ext>
            </a:extLst>
          </p:cNvPr>
          <p:cNvSpPr/>
          <p:nvPr/>
        </p:nvSpPr>
        <p:spPr>
          <a:xfrm>
            <a:off x="5480050" y="0"/>
            <a:ext cx="5486400" cy="153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1082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821753"/>
            <a:ext cx="20104100" cy="8230234"/>
          </a:xfrm>
          <a:custGeom>
            <a:avLst/>
            <a:gdLst/>
            <a:ahLst/>
            <a:cxnLst/>
            <a:rect l="l" t="t" r="r" b="b"/>
            <a:pathLst>
              <a:path w="20104100" h="8230234">
                <a:moveTo>
                  <a:pt x="20104099" y="0"/>
                </a:moveTo>
                <a:lnTo>
                  <a:pt x="0" y="0"/>
                </a:lnTo>
                <a:lnTo>
                  <a:pt x="0" y="8230126"/>
                </a:lnTo>
                <a:lnTo>
                  <a:pt x="20104099" y="8230126"/>
                </a:lnTo>
                <a:lnTo>
                  <a:pt x="20104099" y="0"/>
                </a:lnTo>
                <a:close/>
              </a:path>
            </a:pathLst>
          </a:custGeom>
          <a:solidFill>
            <a:srgbClr val="EBF3E6"/>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0" y="282682"/>
            <a:ext cx="20104099" cy="1256568"/>
          </a:xfrm>
          <a:prstGeom prst="rect">
            <a:avLst/>
          </a:prstGeom>
        </p:spPr>
      </p:pic>
      <p:sp>
        <p:nvSpPr>
          <p:cNvPr id="8" name="Rechthoek 7">
            <a:extLst>
              <a:ext uri="{C183D7F6-B498-43B3-948B-1728B52AA6E4}">
                <adec:decorative xmlns:adec="http://schemas.microsoft.com/office/drawing/2017/decorative" val="1"/>
              </a:ext>
            </a:extLst>
          </p:cNvPr>
          <p:cNvSpPr/>
          <p:nvPr/>
        </p:nvSpPr>
        <p:spPr>
          <a:xfrm>
            <a:off x="5480050" y="0"/>
            <a:ext cx="5486400" cy="153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3">
            <a:extLst>
              <a:ext uri="{FF2B5EF4-FFF2-40B4-BE49-F238E27FC236}">
                <a16:creationId xmlns:a16="http://schemas.microsoft.com/office/drawing/2014/main" id="{720E5B4C-CD4E-5F27-C307-7C64C291713B}"/>
              </a:ext>
            </a:extLst>
          </p:cNvPr>
          <p:cNvSpPr>
            <a:spLocks noGrp="1"/>
          </p:cNvSpPr>
          <p:nvPr>
            <p:ph type="title"/>
          </p:nvPr>
        </p:nvSpPr>
        <p:spPr>
          <a:xfrm>
            <a:off x="1593641" y="2239198"/>
            <a:ext cx="7480816" cy="1099198"/>
          </a:xfrm>
        </p:spPr>
        <p:txBody>
          <a:bodyPr/>
          <a:lstStyle/>
          <a:p>
            <a:r>
              <a:rPr lang="nl-NL" dirty="0"/>
              <a:t>Sevilla</a:t>
            </a:r>
          </a:p>
        </p:txBody>
      </p:sp>
      <p:sp>
        <p:nvSpPr>
          <p:cNvPr id="9" name="Ondertitel 4"/>
          <p:cNvSpPr txBox="1">
            <a:spLocks/>
          </p:cNvSpPr>
          <p:nvPr/>
        </p:nvSpPr>
        <p:spPr>
          <a:xfrm>
            <a:off x="1593641" y="3429738"/>
            <a:ext cx="10954904" cy="2092881"/>
          </a:xfrm>
          <a:prstGeom prst="rect">
            <a:avLst/>
          </a:prstGeom>
        </p:spPr>
        <p:txBody>
          <a:bodyPr wrap="square" lIns="0" tIns="0" rIns="0" bIns="0">
            <a:spAutoFit/>
          </a:bodyPr>
          <a:lstStyle>
            <a:lvl1pPr marL="0">
              <a:defRPr sz="3200" b="0" i="0">
                <a:solidFill>
                  <a:srgbClr val="275837"/>
                </a:solidFill>
                <a:latin typeface="Asap"/>
                <a:ea typeface="+mn-ea"/>
                <a:cs typeface="Asap"/>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err="1"/>
              <a:t>Voorheen</a:t>
            </a:r>
            <a:r>
              <a:rPr lang="en-US" dirty="0"/>
              <a:t> EIPPCB – European IPPC Bureau</a:t>
            </a:r>
          </a:p>
          <a:p>
            <a:endParaRPr lang="en-US" dirty="0"/>
          </a:p>
          <a:p>
            <a:r>
              <a:rPr lang="en-US" dirty="0"/>
              <a:t>Nu </a:t>
            </a:r>
            <a:r>
              <a:rPr lang="en-US" sz="4000" b="1" dirty="0"/>
              <a:t>EU-BRITE</a:t>
            </a:r>
            <a:r>
              <a:rPr lang="en-US" dirty="0"/>
              <a:t> – European Bureau for Research on Industrial Transformation and Emissions</a:t>
            </a:r>
            <a:endParaRPr lang="nl-NL" dirty="0"/>
          </a:p>
        </p:txBody>
      </p:sp>
      <p:pic>
        <p:nvPicPr>
          <p:cNvPr id="11" name="Afbeelding 10" descr="Kaart Europa met aanduiding Sevilla"/>
          <p:cNvPicPr>
            <a:picLocks noChangeAspect="1"/>
          </p:cNvPicPr>
          <p:nvPr/>
        </p:nvPicPr>
        <p:blipFill>
          <a:blip r:embed="rId4"/>
          <a:stretch>
            <a:fillRect/>
          </a:stretch>
        </p:blipFill>
        <p:spPr>
          <a:xfrm>
            <a:off x="14142186" y="1821752"/>
            <a:ext cx="5223084" cy="8255078"/>
          </a:xfrm>
          <a:prstGeom prst="rect">
            <a:avLst/>
          </a:prstGeom>
        </p:spPr>
      </p:pic>
      <p:pic>
        <p:nvPicPr>
          <p:cNvPr id="12" name="Afbeelding 11" descr="Afbeelding logo Europese commissie"/>
          <p:cNvPicPr>
            <a:picLocks noChangeAspect="1"/>
          </p:cNvPicPr>
          <p:nvPr/>
        </p:nvPicPr>
        <p:blipFill>
          <a:blip r:embed="rId5"/>
          <a:stretch>
            <a:fillRect/>
          </a:stretch>
        </p:blipFill>
        <p:spPr>
          <a:xfrm>
            <a:off x="1593848" y="6467330"/>
            <a:ext cx="4876801" cy="3584658"/>
          </a:xfrm>
          <a:prstGeom prst="rect">
            <a:avLst/>
          </a:prstGeom>
        </p:spPr>
      </p:pic>
    </p:spTree>
    <p:extLst>
      <p:ext uri="{BB962C8B-B14F-4D97-AF65-F5344CB8AC3E}">
        <p14:creationId xmlns:p14="http://schemas.microsoft.com/office/powerpoint/2010/main" val="1765097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821923"/>
            <a:ext cx="20104100" cy="8230234"/>
          </a:xfrm>
          <a:custGeom>
            <a:avLst/>
            <a:gdLst/>
            <a:ahLst/>
            <a:cxnLst/>
            <a:rect l="l" t="t" r="r" b="b"/>
            <a:pathLst>
              <a:path w="20104100" h="8230234">
                <a:moveTo>
                  <a:pt x="20104099" y="0"/>
                </a:moveTo>
                <a:lnTo>
                  <a:pt x="0" y="0"/>
                </a:lnTo>
                <a:lnTo>
                  <a:pt x="0" y="8230126"/>
                </a:lnTo>
                <a:lnTo>
                  <a:pt x="20104099" y="8230126"/>
                </a:lnTo>
                <a:lnTo>
                  <a:pt x="20104099" y="0"/>
                </a:lnTo>
                <a:close/>
              </a:path>
            </a:pathLst>
          </a:custGeom>
          <a:solidFill>
            <a:srgbClr val="EBF3E6"/>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0" y="282682"/>
            <a:ext cx="20104099" cy="1256568"/>
          </a:xfrm>
          <a:prstGeom prst="rect">
            <a:avLst/>
          </a:prstGeom>
        </p:spPr>
      </p:pic>
      <p:sp>
        <p:nvSpPr>
          <p:cNvPr id="9" name="Titel 1"/>
          <p:cNvSpPr>
            <a:spLocks noGrp="1"/>
          </p:cNvSpPr>
          <p:nvPr>
            <p:ph type="title"/>
          </p:nvPr>
        </p:nvSpPr>
        <p:spPr>
          <a:xfrm>
            <a:off x="1743256" y="1952413"/>
            <a:ext cx="15435949" cy="1394816"/>
          </a:xfrm>
        </p:spPr>
        <p:txBody>
          <a:bodyPr/>
          <a:lstStyle/>
          <a:p>
            <a:r>
              <a:rPr lang="nl-NL" dirty="0"/>
              <a:t>Sevilla proces, EU-BRITE</a:t>
            </a:r>
            <a:br>
              <a:rPr lang="nl-NL" dirty="0"/>
            </a:br>
            <a:endParaRPr lang="nl-NL" dirty="0"/>
          </a:p>
        </p:txBody>
      </p:sp>
      <p:sp>
        <p:nvSpPr>
          <p:cNvPr id="10" name="Tijdelijke aanduiding voor tekst 3"/>
          <p:cNvSpPr>
            <a:spLocks noGrp="1"/>
          </p:cNvSpPr>
          <p:nvPr>
            <p:ph type="body" sz="quarter" idx="4294967295"/>
          </p:nvPr>
        </p:nvSpPr>
        <p:spPr>
          <a:xfrm>
            <a:off x="1743256" y="2854576"/>
            <a:ext cx="15435949" cy="7216197"/>
          </a:xfrm>
          <a:prstGeom prst="rect">
            <a:avLst/>
          </a:prstGeom>
        </p:spPr>
        <p:txBody>
          <a:bodyPr>
            <a:normAutofit lnSpcReduction="10000"/>
          </a:bodyPr>
          <a:lstStyle/>
          <a:p>
            <a:pPr marL="457200" lvl="0" indent="-457200" defTabSz="914400" fontAlgn="base">
              <a:lnSpc>
                <a:spcPct val="100000"/>
              </a:lnSpc>
              <a:spcBef>
                <a:spcPct val="0"/>
              </a:spcBef>
              <a:spcAft>
                <a:spcPct val="0"/>
              </a:spcAft>
              <a:buFontTx/>
              <a:buAutoNum type="arabicPeriod"/>
              <a:defRPr/>
            </a:pPr>
            <a:r>
              <a:rPr lang="nl-NL" altLang="nl-NL" sz="3200" spc="-10" dirty="0">
                <a:solidFill>
                  <a:srgbClr val="275837"/>
                </a:solidFill>
                <a:latin typeface="Asap"/>
                <a:cs typeface="Asap"/>
              </a:rPr>
              <a:t>TWG Wensenlijst</a:t>
            </a:r>
          </a:p>
          <a:p>
            <a:pPr marL="457200" lvl="0" indent="-457200" defTabSz="914400" fontAlgn="base">
              <a:lnSpc>
                <a:spcPct val="100000"/>
              </a:lnSpc>
              <a:spcBef>
                <a:spcPct val="0"/>
              </a:spcBef>
              <a:spcAft>
                <a:spcPct val="0"/>
              </a:spcAft>
              <a:buFontTx/>
              <a:buAutoNum type="arabicPeriod"/>
              <a:defRPr/>
            </a:pPr>
            <a:r>
              <a:rPr lang="nl-NL" altLang="nl-NL" sz="3200" spc="-10" dirty="0">
                <a:solidFill>
                  <a:srgbClr val="275837"/>
                </a:solidFill>
                <a:latin typeface="Asap"/>
                <a:cs typeface="Asap"/>
              </a:rPr>
              <a:t>TWG Kick off meeting</a:t>
            </a:r>
          </a:p>
          <a:p>
            <a:pPr marL="457200" lvl="0" indent="-457200" defTabSz="914400" fontAlgn="base">
              <a:lnSpc>
                <a:spcPct val="100000"/>
              </a:lnSpc>
              <a:spcBef>
                <a:spcPct val="0"/>
              </a:spcBef>
              <a:spcAft>
                <a:spcPct val="0"/>
              </a:spcAft>
              <a:buFontTx/>
              <a:buAutoNum type="arabicPeriod"/>
              <a:defRPr/>
            </a:pPr>
            <a:r>
              <a:rPr lang="nl-NL" altLang="nl-NL" sz="3200" spc="-10" dirty="0">
                <a:solidFill>
                  <a:srgbClr val="275837"/>
                </a:solidFill>
                <a:latin typeface="Asap"/>
                <a:cs typeface="Asap"/>
              </a:rPr>
              <a:t>Vragenlijst (Questionnaire)</a:t>
            </a:r>
          </a:p>
          <a:p>
            <a:pPr marL="457200" lvl="0" indent="-457200" defTabSz="914400" fontAlgn="base">
              <a:lnSpc>
                <a:spcPct val="100000"/>
              </a:lnSpc>
              <a:spcBef>
                <a:spcPct val="0"/>
              </a:spcBef>
              <a:spcAft>
                <a:spcPct val="0"/>
              </a:spcAft>
              <a:buFontTx/>
              <a:buAutoNum type="arabicPeriod"/>
              <a:defRPr/>
            </a:pPr>
            <a:r>
              <a:rPr lang="nl-NL" altLang="nl-NL" sz="3200" spc="-10" dirty="0">
                <a:solidFill>
                  <a:srgbClr val="275837"/>
                </a:solidFill>
                <a:latin typeface="Asap"/>
                <a:cs typeface="Asap"/>
              </a:rPr>
              <a:t>Validatie</a:t>
            </a:r>
          </a:p>
          <a:p>
            <a:pPr marL="457200" lvl="0" indent="-457200" defTabSz="914400" fontAlgn="base">
              <a:lnSpc>
                <a:spcPct val="100000"/>
              </a:lnSpc>
              <a:spcBef>
                <a:spcPct val="0"/>
              </a:spcBef>
              <a:spcAft>
                <a:spcPct val="0"/>
              </a:spcAft>
              <a:buFontTx/>
              <a:buAutoNum type="arabicPeriod"/>
              <a:defRPr/>
            </a:pPr>
            <a:r>
              <a:rPr lang="nl-NL" altLang="nl-NL" sz="3200" spc="-10" dirty="0">
                <a:solidFill>
                  <a:srgbClr val="275837"/>
                </a:solidFill>
                <a:latin typeface="Asap"/>
                <a:cs typeface="Asap"/>
              </a:rPr>
              <a:t>Verwerken </a:t>
            </a:r>
          </a:p>
          <a:p>
            <a:pPr marL="457200" lvl="0" indent="-457200" defTabSz="914400" fontAlgn="base">
              <a:lnSpc>
                <a:spcPct val="100000"/>
              </a:lnSpc>
              <a:spcBef>
                <a:spcPct val="0"/>
              </a:spcBef>
              <a:spcAft>
                <a:spcPct val="0"/>
              </a:spcAft>
              <a:buFontTx/>
              <a:buAutoNum type="arabicPeriod"/>
              <a:defRPr/>
            </a:pPr>
            <a:r>
              <a:rPr lang="nl-NL" altLang="nl-NL" sz="3200" spc="-10" dirty="0">
                <a:solidFill>
                  <a:srgbClr val="275837"/>
                </a:solidFill>
                <a:latin typeface="Asap"/>
                <a:cs typeface="Asap"/>
              </a:rPr>
              <a:t>Draft (1)</a:t>
            </a:r>
          </a:p>
          <a:p>
            <a:pPr marL="457200" lvl="0" indent="-457200" defTabSz="914400" fontAlgn="base">
              <a:lnSpc>
                <a:spcPct val="100000"/>
              </a:lnSpc>
              <a:spcBef>
                <a:spcPct val="0"/>
              </a:spcBef>
              <a:spcAft>
                <a:spcPct val="0"/>
              </a:spcAft>
              <a:buFontTx/>
              <a:buAutoNum type="arabicPeriod"/>
              <a:defRPr/>
            </a:pPr>
            <a:r>
              <a:rPr lang="nl-NL" altLang="nl-NL" sz="3200" spc="-10" dirty="0" err="1">
                <a:solidFill>
                  <a:srgbClr val="275837"/>
                </a:solidFill>
                <a:latin typeface="Asap"/>
                <a:cs typeface="Asap"/>
              </a:rPr>
              <a:t>Comments</a:t>
            </a:r>
            <a:endParaRPr lang="nl-NL" altLang="nl-NL" sz="3200" spc="-10" dirty="0">
              <a:solidFill>
                <a:srgbClr val="275837"/>
              </a:solidFill>
              <a:latin typeface="Asap"/>
              <a:cs typeface="Asap"/>
            </a:endParaRPr>
          </a:p>
          <a:p>
            <a:pPr marL="457200" lvl="0" indent="-457200" defTabSz="914400" fontAlgn="base">
              <a:lnSpc>
                <a:spcPct val="100000"/>
              </a:lnSpc>
              <a:spcBef>
                <a:spcPct val="0"/>
              </a:spcBef>
              <a:spcAft>
                <a:spcPct val="0"/>
              </a:spcAft>
              <a:buFontTx/>
              <a:buAutoNum type="arabicPeriod"/>
              <a:defRPr/>
            </a:pPr>
            <a:r>
              <a:rPr lang="nl-NL" altLang="nl-NL" sz="3200" spc="-10" dirty="0">
                <a:solidFill>
                  <a:srgbClr val="275837"/>
                </a:solidFill>
                <a:latin typeface="Asap"/>
                <a:cs typeface="Asap"/>
              </a:rPr>
              <a:t>Background paper en BAT-conclusies</a:t>
            </a:r>
          </a:p>
          <a:p>
            <a:pPr marL="457200" lvl="0" indent="-457200" defTabSz="914400" fontAlgn="base">
              <a:lnSpc>
                <a:spcPct val="100000"/>
              </a:lnSpc>
              <a:spcBef>
                <a:spcPct val="0"/>
              </a:spcBef>
              <a:spcAft>
                <a:spcPct val="0"/>
              </a:spcAft>
              <a:buFontTx/>
              <a:buAutoNum type="arabicPeriod"/>
              <a:defRPr/>
            </a:pPr>
            <a:r>
              <a:rPr lang="nl-NL" altLang="nl-NL" sz="3200" spc="-10" dirty="0" err="1">
                <a:solidFill>
                  <a:srgbClr val="275837"/>
                </a:solidFill>
                <a:latin typeface="Asap"/>
                <a:cs typeface="Asap"/>
              </a:rPr>
              <a:t>Final</a:t>
            </a:r>
            <a:r>
              <a:rPr lang="nl-NL" altLang="nl-NL" sz="3200" spc="-10" dirty="0">
                <a:solidFill>
                  <a:srgbClr val="275837"/>
                </a:solidFill>
                <a:latin typeface="Asap"/>
                <a:cs typeface="Asap"/>
              </a:rPr>
              <a:t> meeting</a:t>
            </a:r>
          </a:p>
          <a:p>
            <a:pPr marL="457200" lvl="0" indent="-457200" defTabSz="914400" fontAlgn="base">
              <a:lnSpc>
                <a:spcPct val="100000"/>
              </a:lnSpc>
              <a:spcBef>
                <a:spcPct val="0"/>
              </a:spcBef>
              <a:spcAft>
                <a:spcPct val="0"/>
              </a:spcAft>
              <a:buFontTx/>
              <a:buAutoNum type="arabicPeriod"/>
              <a:defRPr/>
            </a:pPr>
            <a:endParaRPr lang="nl-NL" altLang="nl-NL" sz="3200" spc="-10" dirty="0">
              <a:solidFill>
                <a:srgbClr val="275837"/>
              </a:solidFill>
              <a:latin typeface="Asap"/>
              <a:cs typeface="Asap"/>
            </a:endParaRPr>
          </a:p>
          <a:p>
            <a:pPr marL="457200" lvl="0" indent="-457200" defTabSz="914400" fontAlgn="base">
              <a:lnSpc>
                <a:spcPct val="100000"/>
              </a:lnSpc>
              <a:spcBef>
                <a:spcPct val="0"/>
              </a:spcBef>
              <a:spcAft>
                <a:spcPct val="0"/>
              </a:spcAft>
              <a:buFontTx/>
              <a:buAutoNum type="arabicPeriod"/>
              <a:defRPr/>
            </a:pPr>
            <a:r>
              <a:rPr lang="nl-NL" altLang="nl-NL" sz="3200" spc="-10" dirty="0">
                <a:solidFill>
                  <a:srgbClr val="275837"/>
                </a:solidFill>
                <a:latin typeface="Asap"/>
                <a:cs typeface="Asap"/>
              </a:rPr>
              <a:t>Artikel 13 Forum</a:t>
            </a:r>
          </a:p>
          <a:p>
            <a:pPr marL="457200" lvl="0" indent="-457200" defTabSz="914400" fontAlgn="base">
              <a:lnSpc>
                <a:spcPct val="100000"/>
              </a:lnSpc>
              <a:spcBef>
                <a:spcPct val="0"/>
              </a:spcBef>
              <a:spcAft>
                <a:spcPct val="0"/>
              </a:spcAft>
              <a:buFontTx/>
              <a:buAutoNum type="arabicPeriod"/>
              <a:defRPr/>
            </a:pPr>
            <a:r>
              <a:rPr lang="nl-NL" altLang="nl-NL" sz="3200" spc="-10" dirty="0">
                <a:solidFill>
                  <a:srgbClr val="275837"/>
                </a:solidFill>
                <a:latin typeface="Asap"/>
                <a:cs typeface="Asap"/>
              </a:rPr>
              <a:t>Artikel 75 </a:t>
            </a:r>
            <a:r>
              <a:rPr lang="nl-NL" altLang="nl-NL" sz="3200" spc="-10" dirty="0" err="1">
                <a:solidFill>
                  <a:srgbClr val="275837"/>
                </a:solidFill>
                <a:latin typeface="Asap"/>
                <a:cs typeface="Asap"/>
              </a:rPr>
              <a:t>Comitee</a:t>
            </a:r>
            <a:r>
              <a:rPr lang="nl-NL" altLang="nl-NL" sz="3200" spc="-10" dirty="0">
                <a:solidFill>
                  <a:srgbClr val="275837"/>
                </a:solidFill>
                <a:latin typeface="Asap"/>
                <a:cs typeface="Asap"/>
              </a:rPr>
              <a:t> ---------------</a:t>
            </a:r>
            <a:r>
              <a:rPr lang="nl-NL" altLang="nl-NL" sz="3200" spc="-10" dirty="0">
                <a:solidFill>
                  <a:srgbClr val="275837"/>
                </a:solidFill>
                <a:latin typeface="Asap"/>
                <a:cs typeface="Asap"/>
                <a:sym typeface="Wingdings" pitchFamily="2" charset="2"/>
              </a:rPr>
              <a:t></a:t>
            </a:r>
            <a:endParaRPr lang="nl-NL" altLang="nl-NL" sz="3200" spc="-10" dirty="0">
              <a:solidFill>
                <a:srgbClr val="275837"/>
              </a:solidFill>
              <a:latin typeface="Asap"/>
              <a:cs typeface="Asap"/>
            </a:endParaRPr>
          </a:p>
          <a:p>
            <a:pPr marL="457200" lvl="0" indent="-457200" defTabSz="914400" fontAlgn="base">
              <a:lnSpc>
                <a:spcPct val="100000"/>
              </a:lnSpc>
              <a:spcBef>
                <a:spcPct val="0"/>
              </a:spcBef>
              <a:spcAft>
                <a:spcPct val="0"/>
              </a:spcAft>
              <a:buFontTx/>
              <a:buAutoNum type="arabicPeriod"/>
              <a:defRPr/>
            </a:pPr>
            <a:r>
              <a:rPr lang="nl-NL" altLang="nl-NL" sz="3200" spc="-10" dirty="0">
                <a:solidFill>
                  <a:srgbClr val="275837"/>
                </a:solidFill>
                <a:latin typeface="Asap"/>
                <a:cs typeface="Asap"/>
              </a:rPr>
              <a:t>Vertalen, publiceren</a:t>
            </a:r>
          </a:p>
          <a:p>
            <a:pPr marL="457200" lvl="0" indent="-457200" defTabSz="914400" fontAlgn="base">
              <a:lnSpc>
                <a:spcPct val="100000"/>
              </a:lnSpc>
              <a:spcBef>
                <a:spcPct val="0"/>
              </a:spcBef>
              <a:spcAft>
                <a:spcPct val="0"/>
              </a:spcAft>
              <a:buFontTx/>
              <a:buAutoNum type="arabicPeriod"/>
              <a:defRPr/>
            </a:pPr>
            <a:endParaRPr lang="nl-NL" altLang="nl-NL" sz="3200" spc="-10" dirty="0">
              <a:solidFill>
                <a:srgbClr val="275837"/>
              </a:solidFill>
              <a:latin typeface="Asap"/>
              <a:cs typeface="Asap"/>
            </a:endParaRPr>
          </a:p>
          <a:p>
            <a:pPr marL="0" indent="0">
              <a:buNone/>
            </a:pPr>
            <a:r>
              <a:rPr lang="nl-NL" sz="3200" spc="-10" dirty="0">
                <a:solidFill>
                  <a:srgbClr val="275837"/>
                </a:solidFill>
                <a:latin typeface="Asap"/>
                <a:cs typeface="Asap"/>
              </a:rPr>
              <a:t>Tijdsduur totstandkoming / herziening: 3 tot 4 jaar</a:t>
            </a:r>
          </a:p>
          <a:p>
            <a:r>
              <a:rPr lang="nl-NL" dirty="0"/>
              <a:t>Zie ook: </a:t>
            </a:r>
            <a:r>
              <a:rPr lang="nl-NL" dirty="0">
                <a:hlinkClick r:id="rId4"/>
              </a:rPr>
              <a:t>BREF proces</a:t>
            </a:r>
            <a:endParaRPr lang="nl-NL" dirty="0"/>
          </a:p>
        </p:txBody>
      </p:sp>
      <p:sp>
        <p:nvSpPr>
          <p:cNvPr id="13" name="Rechthoek 12">
            <a:extLst>
              <a:ext uri="{C183D7F6-B498-43B3-948B-1728B52AA6E4}">
                <adec:decorative xmlns:adec="http://schemas.microsoft.com/office/drawing/2017/decorative" val="1"/>
              </a:ext>
            </a:extLst>
          </p:cNvPr>
          <p:cNvSpPr/>
          <p:nvPr/>
        </p:nvSpPr>
        <p:spPr>
          <a:xfrm>
            <a:off x="5480050" y="0"/>
            <a:ext cx="5486400" cy="153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81428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821753"/>
            <a:ext cx="20104100" cy="8230234"/>
          </a:xfrm>
          <a:custGeom>
            <a:avLst/>
            <a:gdLst/>
            <a:ahLst/>
            <a:cxnLst/>
            <a:rect l="l" t="t" r="r" b="b"/>
            <a:pathLst>
              <a:path w="20104100" h="8230234">
                <a:moveTo>
                  <a:pt x="20104099" y="0"/>
                </a:moveTo>
                <a:lnTo>
                  <a:pt x="0" y="0"/>
                </a:lnTo>
                <a:lnTo>
                  <a:pt x="0" y="8230126"/>
                </a:lnTo>
                <a:lnTo>
                  <a:pt x="20104099" y="8230126"/>
                </a:lnTo>
                <a:lnTo>
                  <a:pt x="20104099" y="0"/>
                </a:lnTo>
                <a:close/>
              </a:path>
            </a:pathLst>
          </a:custGeom>
          <a:solidFill>
            <a:srgbClr val="EBF3E6"/>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0" y="282682"/>
            <a:ext cx="20104099" cy="1256568"/>
          </a:xfrm>
          <a:prstGeom prst="rect">
            <a:avLst/>
          </a:prstGeom>
        </p:spPr>
      </p:pic>
      <p:sp>
        <p:nvSpPr>
          <p:cNvPr id="9" name="Titel 1"/>
          <p:cNvSpPr>
            <a:spLocks noGrp="1"/>
          </p:cNvSpPr>
          <p:nvPr>
            <p:ph type="title"/>
          </p:nvPr>
        </p:nvSpPr>
        <p:spPr>
          <a:xfrm>
            <a:off x="1822450" y="2332204"/>
            <a:ext cx="14609233" cy="692497"/>
          </a:xfrm>
        </p:spPr>
        <p:txBody>
          <a:bodyPr/>
          <a:lstStyle/>
          <a:p>
            <a:r>
              <a:rPr lang="nl-NL" dirty="0"/>
              <a:t>Sevilla, TWG</a:t>
            </a:r>
          </a:p>
        </p:txBody>
      </p:sp>
      <p:sp>
        <p:nvSpPr>
          <p:cNvPr id="10" name="Tijdelijke aanduiding voor tekst 2"/>
          <p:cNvSpPr>
            <a:spLocks noGrp="1"/>
          </p:cNvSpPr>
          <p:nvPr>
            <p:ph type="body" sz="quarter" idx="4294967295"/>
          </p:nvPr>
        </p:nvSpPr>
        <p:spPr>
          <a:xfrm>
            <a:off x="1822450" y="3128383"/>
            <a:ext cx="16429406" cy="4888491"/>
          </a:xfrm>
          <a:prstGeom prst="rect">
            <a:avLst/>
          </a:prstGeom>
        </p:spPr>
        <p:txBody>
          <a:bodyPr/>
          <a:lstStyle/>
          <a:p>
            <a:r>
              <a:rPr lang="nl-NL" sz="3200" spc="-10" dirty="0">
                <a:solidFill>
                  <a:srgbClr val="275837"/>
                </a:solidFill>
                <a:latin typeface="Asap"/>
                <a:cs typeface="Asap"/>
              </a:rPr>
              <a:t>Technical </a:t>
            </a:r>
            <a:r>
              <a:rPr lang="nl-NL" sz="3200" spc="-10" dirty="0" err="1">
                <a:solidFill>
                  <a:srgbClr val="275837"/>
                </a:solidFill>
                <a:latin typeface="Asap"/>
                <a:cs typeface="Asap"/>
              </a:rPr>
              <a:t>Working</a:t>
            </a:r>
            <a:r>
              <a:rPr lang="nl-NL" sz="3200" spc="-10" dirty="0">
                <a:solidFill>
                  <a:srgbClr val="275837"/>
                </a:solidFill>
                <a:latin typeface="Asap"/>
                <a:cs typeface="Asap"/>
              </a:rPr>
              <a:t> Group (TWG)</a:t>
            </a:r>
          </a:p>
          <a:p>
            <a:r>
              <a:rPr lang="nl-NL" sz="3200" spc="-10" dirty="0">
                <a:solidFill>
                  <a:srgbClr val="275837"/>
                </a:solidFill>
                <a:latin typeface="Asap"/>
                <a:cs typeface="Asap"/>
              </a:rPr>
              <a:t>Technische experts van:</a:t>
            </a:r>
          </a:p>
          <a:p>
            <a:pPr marL="914400" lvl="1" indent="-457200">
              <a:buFont typeface="Wingdings" panose="05000000000000000000" pitchFamily="2" charset="2"/>
              <a:buChar char="v"/>
            </a:pPr>
            <a:r>
              <a:rPr lang="nl-NL" sz="3200" spc="-10" dirty="0">
                <a:solidFill>
                  <a:srgbClr val="275837"/>
                </a:solidFill>
                <a:latin typeface="Asap"/>
                <a:cs typeface="Asap"/>
              </a:rPr>
              <a:t>Europese Commissie</a:t>
            </a:r>
          </a:p>
          <a:p>
            <a:pPr marL="914400" lvl="1" indent="-457200">
              <a:buFont typeface="Wingdings" panose="05000000000000000000" pitchFamily="2" charset="2"/>
              <a:buChar char="v"/>
            </a:pPr>
            <a:r>
              <a:rPr lang="nl-NL" sz="3200" spc="-10" dirty="0">
                <a:solidFill>
                  <a:srgbClr val="275837"/>
                </a:solidFill>
                <a:latin typeface="Asap"/>
                <a:cs typeface="Asap"/>
              </a:rPr>
              <a:t>Lidstaten; NL: Ministerie </a:t>
            </a:r>
            <a:r>
              <a:rPr lang="nl-NL" sz="3200" spc="-10" dirty="0" err="1">
                <a:solidFill>
                  <a:srgbClr val="275837"/>
                </a:solidFill>
                <a:latin typeface="Asap"/>
                <a:cs typeface="Asap"/>
              </a:rPr>
              <a:t>IenW</a:t>
            </a:r>
            <a:r>
              <a:rPr lang="nl-NL" sz="3200" spc="-10" dirty="0">
                <a:solidFill>
                  <a:srgbClr val="275837"/>
                </a:solidFill>
                <a:latin typeface="Asap"/>
                <a:cs typeface="Asap"/>
              </a:rPr>
              <a:t> / RWS (IPLO) / </a:t>
            </a:r>
            <a:r>
              <a:rPr lang="nl-NL" sz="3200" spc="-10" dirty="0" err="1">
                <a:solidFill>
                  <a:srgbClr val="275837"/>
                </a:solidFill>
                <a:latin typeface="Asap"/>
                <a:cs typeface="Asap"/>
              </a:rPr>
              <a:t>OD’s</a:t>
            </a:r>
            <a:r>
              <a:rPr lang="nl-NL" sz="3200" spc="-10" dirty="0">
                <a:solidFill>
                  <a:srgbClr val="275837"/>
                </a:solidFill>
                <a:latin typeface="Asap"/>
                <a:cs typeface="Asap"/>
              </a:rPr>
              <a:t> / Waterschap</a:t>
            </a:r>
          </a:p>
          <a:p>
            <a:pPr marL="914400" lvl="1" indent="-457200">
              <a:buFont typeface="Wingdings" panose="05000000000000000000" pitchFamily="2" charset="2"/>
              <a:buChar char="v"/>
            </a:pPr>
            <a:r>
              <a:rPr lang="nl-NL" sz="3200" spc="-10" dirty="0">
                <a:solidFill>
                  <a:srgbClr val="275837"/>
                </a:solidFill>
                <a:latin typeface="Asap"/>
                <a:cs typeface="Asap"/>
              </a:rPr>
              <a:t>Bedrijven / </a:t>
            </a:r>
            <a:r>
              <a:rPr lang="nl-NL" sz="3200" spc="-10" dirty="0" err="1">
                <a:solidFill>
                  <a:srgbClr val="275837"/>
                </a:solidFill>
                <a:latin typeface="Asap"/>
                <a:cs typeface="Asap"/>
              </a:rPr>
              <a:t>branche-organisatie</a:t>
            </a:r>
            <a:r>
              <a:rPr lang="nl-NL" sz="3200" spc="-10" dirty="0">
                <a:solidFill>
                  <a:srgbClr val="275837"/>
                </a:solidFill>
                <a:latin typeface="Asap"/>
                <a:cs typeface="Asap"/>
              </a:rPr>
              <a:t>, </a:t>
            </a:r>
            <a:r>
              <a:rPr lang="nl-NL" sz="3200" spc="-10" dirty="0" err="1">
                <a:solidFill>
                  <a:srgbClr val="275837"/>
                </a:solidFill>
                <a:latin typeface="Asap"/>
                <a:cs typeface="Asap"/>
              </a:rPr>
              <a:t>oa</a:t>
            </a:r>
            <a:r>
              <a:rPr lang="nl-NL" sz="3200" spc="-10" dirty="0">
                <a:solidFill>
                  <a:srgbClr val="275837"/>
                </a:solidFill>
                <a:latin typeface="Asap"/>
                <a:cs typeface="Asap"/>
              </a:rPr>
              <a:t>. </a:t>
            </a:r>
            <a:r>
              <a:rPr lang="nl-NL" sz="3200" spc="-10" dirty="0" err="1">
                <a:solidFill>
                  <a:srgbClr val="275837"/>
                </a:solidFill>
                <a:latin typeface="Asap"/>
                <a:cs typeface="Asap"/>
              </a:rPr>
              <a:t>Informal</a:t>
            </a:r>
            <a:r>
              <a:rPr lang="nl-NL" sz="3200" spc="-10" dirty="0">
                <a:solidFill>
                  <a:srgbClr val="275837"/>
                </a:solidFill>
                <a:latin typeface="Asap"/>
                <a:cs typeface="Asap"/>
              </a:rPr>
              <a:t> Industrial </a:t>
            </a:r>
            <a:r>
              <a:rPr lang="nl-NL" sz="3200" spc="-10" dirty="0" err="1">
                <a:solidFill>
                  <a:srgbClr val="275837"/>
                </a:solidFill>
                <a:latin typeface="Asap"/>
                <a:cs typeface="Asap"/>
              </a:rPr>
              <a:t>Emissions</a:t>
            </a:r>
            <a:r>
              <a:rPr lang="nl-NL" sz="3200" spc="-10" dirty="0">
                <a:solidFill>
                  <a:srgbClr val="275837"/>
                </a:solidFill>
                <a:latin typeface="Asap"/>
                <a:cs typeface="Asap"/>
              </a:rPr>
              <a:t> Alliance</a:t>
            </a:r>
          </a:p>
          <a:p>
            <a:pPr marL="914400" lvl="1" indent="-457200">
              <a:buFont typeface="Wingdings" panose="05000000000000000000" pitchFamily="2" charset="2"/>
              <a:buChar char="v"/>
            </a:pPr>
            <a:r>
              <a:rPr lang="nl-NL" sz="3200" spc="-10" dirty="0" err="1">
                <a:solidFill>
                  <a:srgbClr val="275837"/>
                </a:solidFill>
                <a:latin typeface="Asap"/>
                <a:cs typeface="Asap"/>
              </a:rPr>
              <a:t>NGO’s</a:t>
            </a:r>
            <a:r>
              <a:rPr lang="nl-NL" sz="3200" spc="-10" dirty="0">
                <a:solidFill>
                  <a:srgbClr val="275837"/>
                </a:solidFill>
                <a:latin typeface="Asap"/>
                <a:cs typeface="Asap"/>
              </a:rPr>
              <a:t>; </a:t>
            </a:r>
            <a:r>
              <a:rPr lang="nl-NL" sz="3200" spc="-10" dirty="0" err="1">
                <a:solidFill>
                  <a:srgbClr val="275837"/>
                </a:solidFill>
                <a:latin typeface="Asap"/>
                <a:cs typeface="Asap"/>
              </a:rPr>
              <a:t>milieu-organisaties</a:t>
            </a:r>
            <a:r>
              <a:rPr lang="nl-NL" sz="3200" spc="-10" dirty="0">
                <a:solidFill>
                  <a:srgbClr val="275837"/>
                </a:solidFill>
                <a:latin typeface="Asap"/>
                <a:cs typeface="Asap"/>
              </a:rPr>
              <a:t> verenigd in EEB.</a:t>
            </a:r>
          </a:p>
          <a:p>
            <a:pPr marL="457200" lvl="1" indent="0">
              <a:buNone/>
            </a:pPr>
            <a:endParaRPr lang="nl-NL" sz="3200" spc="-10" dirty="0">
              <a:solidFill>
                <a:srgbClr val="275837"/>
              </a:solidFill>
              <a:latin typeface="Asap"/>
              <a:cs typeface="Asap"/>
            </a:endParaRPr>
          </a:p>
          <a:p>
            <a:pPr marL="457200" lvl="1" indent="0">
              <a:buNone/>
            </a:pPr>
            <a:endParaRPr lang="nl-NL" sz="3200" spc="-10" dirty="0">
              <a:solidFill>
                <a:srgbClr val="275837"/>
              </a:solidFill>
              <a:latin typeface="Asap"/>
              <a:cs typeface="Asap"/>
            </a:endParaRPr>
          </a:p>
          <a:p>
            <a:pPr marL="457200" lvl="1" indent="-457200">
              <a:buNone/>
            </a:pPr>
            <a:r>
              <a:rPr lang="nl-NL" sz="3200" spc="-10" dirty="0">
                <a:solidFill>
                  <a:srgbClr val="275837"/>
                </a:solidFill>
                <a:latin typeface="Asap"/>
                <a:cs typeface="Asap"/>
                <a:hlinkClick r:id="rId4"/>
              </a:rPr>
              <a:t>eippcb.jrc.ec.europa.eu</a:t>
            </a:r>
            <a:endParaRPr lang="nl-NL" sz="3200" spc="-10" dirty="0">
              <a:solidFill>
                <a:srgbClr val="275837"/>
              </a:solidFill>
              <a:latin typeface="Asap"/>
              <a:cs typeface="Asap"/>
            </a:endParaRPr>
          </a:p>
          <a:p>
            <a:endParaRPr lang="nl-NL" dirty="0"/>
          </a:p>
        </p:txBody>
      </p:sp>
      <p:sp>
        <p:nvSpPr>
          <p:cNvPr id="12" name="Rechthoek 11">
            <a:extLst>
              <a:ext uri="{C183D7F6-B498-43B3-948B-1728B52AA6E4}">
                <adec:decorative xmlns:adec="http://schemas.microsoft.com/office/drawing/2017/decorative" val="1"/>
              </a:ext>
            </a:extLst>
          </p:cNvPr>
          <p:cNvSpPr/>
          <p:nvPr/>
        </p:nvSpPr>
        <p:spPr>
          <a:xfrm>
            <a:off x="5480050" y="0"/>
            <a:ext cx="5486400" cy="153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printscreen website BREF documenten."/>
          <p:cNvPicPr>
            <a:picLocks noChangeAspect="1"/>
          </p:cNvPicPr>
          <p:nvPr/>
        </p:nvPicPr>
        <p:blipFill>
          <a:blip r:embed="rId5"/>
          <a:stretch>
            <a:fillRect/>
          </a:stretch>
        </p:blipFill>
        <p:spPr>
          <a:xfrm>
            <a:off x="758457" y="8016875"/>
            <a:ext cx="18600650" cy="2035113"/>
          </a:xfrm>
          <a:prstGeom prst="rect">
            <a:avLst/>
          </a:prstGeom>
        </p:spPr>
      </p:pic>
    </p:spTree>
    <p:extLst>
      <p:ext uri="{BB962C8B-B14F-4D97-AF65-F5344CB8AC3E}">
        <p14:creationId xmlns:p14="http://schemas.microsoft.com/office/powerpoint/2010/main" val="2582288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821753"/>
            <a:ext cx="20104100" cy="8230234"/>
          </a:xfrm>
          <a:custGeom>
            <a:avLst/>
            <a:gdLst/>
            <a:ahLst/>
            <a:cxnLst/>
            <a:rect l="l" t="t" r="r" b="b"/>
            <a:pathLst>
              <a:path w="20104100" h="8230234">
                <a:moveTo>
                  <a:pt x="20104099" y="0"/>
                </a:moveTo>
                <a:lnTo>
                  <a:pt x="0" y="0"/>
                </a:lnTo>
                <a:lnTo>
                  <a:pt x="0" y="8230126"/>
                </a:lnTo>
                <a:lnTo>
                  <a:pt x="20104099" y="8230126"/>
                </a:lnTo>
                <a:lnTo>
                  <a:pt x="20104099" y="0"/>
                </a:lnTo>
                <a:close/>
              </a:path>
            </a:pathLst>
          </a:custGeom>
          <a:solidFill>
            <a:srgbClr val="EBF3E6"/>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0" y="282682"/>
            <a:ext cx="20104099" cy="1256568"/>
          </a:xfrm>
          <a:prstGeom prst="rect">
            <a:avLst/>
          </a:prstGeom>
        </p:spPr>
      </p:pic>
      <p:sp>
        <p:nvSpPr>
          <p:cNvPr id="8" name="Titel 1"/>
          <p:cNvSpPr>
            <a:spLocks noGrp="1"/>
          </p:cNvSpPr>
          <p:nvPr>
            <p:ph type="title"/>
          </p:nvPr>
        </p:nvSpPr>
        <p:spPr>
          <a:xfrm>
            <a:off x="1822450" y="2042590"/>
            <a:ext cx="11203200" cy="692497"/>
          </a:xfrm>
        </p:spPr>
        <p:txBody>
          <a:bodyPr/>
          <a:lstStyle/>
          <a:p>
            <a:r>
              <a:rPr lang="nl-NL" dirty="0"/>
              <a:t>Sevilla, Wensenlijst</a:t>
            </a:r>
          </a:p>
        </p:txBody>
      </p:sp>
      <p:sp>
        <p:nvSpPr>
          <p:cNvPr id="9" name="Tijdelijke aanduiding voor tekst 2"/>
          <p:cNvSpPr>
            <a:spLocks noGrp="1"/>
          </p:cNvSpPr>
          <p:nvPr>
            <p:ph type="body" sz="quarter" idx="4294967295"/>
          </p:nvPr>
        </p:nvSpPr>
        <p:spPr>
          <a:xfrm>
            <a:off x="1835150" y="3308818"/>
            <a:ext cx="16675100" cy="5416868"/>
          </a:xfrm>
          <a:prstGeom prst="rect">
            <a:avLst/>
          </a:prstGeom>
        </p:spPr>
        <p:txBody>
          <a:bodyPr/>
          <a:lstStyle/>
          <a:p>
            <a:pPr marL="457200" indent="-457200">
              <a:buFont typeface="Arial" panose="020B0604020202020204" pitchFamily="34" charset="0"/>
              <a:buChar char="•"/>
            </a:pPr>
            <a:r>
              <a:rPr lang="nl-NL" sz="3200" spc="-10" dirty="0">
                <a:solidFill>
                  <a:srgbClr val="275837"/>
                </a:solidFill>
                <a:latin typeface="Asap"/>
                <a:cs typeface="Asap"/>
              </a:rPr>
              <a:t>De scope en de structuur van de BREF;</a:t>
            </a:r>
          </a:p>
          <a:p>
            <a:pPr marL="457200" indent="-457200">
              <a:buFont typeface="Arial" panose="020B0604020202020204" pitchFamily="34" charset="0"/>
              <a:buChar char="•"/>
            </a:pPr>
            <a:r>
              <a:rPr lang="nl-NL" sz="3200" spc="-10" dirty="0">
                <a:solidFill>
                  <a:srgbClr val="275837"/>
                </a:solidFill>
                <a:latin typeface="Asap"/>
                <a:cs typeface="Asap"/>
              </a:rPr>
              <a:t>Ontbrekende, verouderde, niet complete of onduidelijke BBT of met BBT geassocieerde emissieniveaus;</a:t>
            </a:r>
          </a:p>
          <a:p>
            <a:pPr marL="457200" indent="-457200">
              <a:buFont typeface="Arial" panose="020B0604020202020204" pitchFamily="34" charset="0"/>
              <a:buChar char="•"/>
            </a:pPr>
            <a:r>
              <a:rPr lang="nl-NL" sz="3200" spc="-10" dirty="0">
                <a:solidFill>
                  <a:srgbClr val="275837"/>
                </a:solidFill>
                <a:latin typeface="Asap"/>
                <a:cs typeface="Asap"/>
              </a:rPr>
              <a:t>BBT en met BBT geassocieerde emissieniveaus die moeten worden geactualiseerd;</a:t>
            </a:r>
          </a:p>
          <a:p>
            <a:pPr marL="457200" indent="-457200">
              <a:buFont typeface="Arial" panose="020B0604020202020204" pitchFamily="34" charset="0"/>
              <a:buChar char="•"/>
            </a:pPr>
            <a:r>
              <a:rPr lang="nl-NL" sz="3200" spc="-10" dirty="0">
                <a:solidFill>
                  <a:srgbClr val="275837"/>
                </a:solidFill>
                <a:latin typeface="Asap"/>
                <a:cs typeface="Asap"/>
              </a:rPr>
              <a:t>Het type en het formaat van de sectorspecifieke gegevens die nodig zijn om de herziening van een BREF te kunnen uitvoeren;</a:t>
            </a:r>
          </a:p>
          <a:p>
            <a:pPr marL="457200" indent="-457200">
              <a:buFont typeface="Arial" panose="020B0604020202020204" pitchFamily="34" charset="0"/>
              <a:buChar char="•"/>
            </a:pPr>
            <a:r>
              <a:rPr lang="nl-NL" sz="3200" spc="-10" dirty="0">
                <a:solidFill>
                  <a:srgbClr val="275837"/>
                </a:solidFill>
                <a:latin typeface="Asap"/>
                <a:cs typeface="Asap"/>
              </a:rPr>
              <a:t>Nieuwe technieken die moeten worden overwogen bij het bepalen van BBT en nieuw opkomende technieken en processen;</a:t>
            </a:r>
          </a:p>
          <a:p>
            <a:pPr marL="457200" indent="-457200">
              <a:buFont typeface="Arial" panose="020B0604020202020204" pitchFamily="34" charset="0"/>
              <a:buChar char="•"/>
            </a:pPr>
            <a:r>
              <a:rPr lang="nl-NL" sz="3200" spc="-10" dirty="0">
                <a:solidFill>
                  <a:srgbClr val="275837"/>
                </a:solidFill>
                <a:latin typeface="Asap"/>
                <a:cs typeface="Asap"/>
              </a:rPr>
              <a:t>Verbeteringen van bestaande technieken en processen voor de bescherming van het milieu en de economische aspecten hiervan.</a:t>
            </a:r>
          </a:p>
          <a:p>
            <a:endParaRPr lang="nl-NL" dirty="0"/>
          </a:p>
        </p:txBody>
      </p:sp>
      <p:sp>
        <p:nvSpPr>
          <p:cNvPr id="10" name="Rechthoek 9">
            <a:extLst>
              <a:ext uri="{C183D7F6-B498-43B3-948B-1728B52AA6E4}">
                <adec:decorative xmlns:adec="http://schemas.microsoft.com/office/drawing/2017/decorative" val="1"/>
              </a:ext>
            </a:extLst>
          </p:cNvPr>
          <p:cNvSpPr/>
          <p:nvPr/>
        </p:nvSpPr>
        <p:spPr>
          <a:xfrm>
            <a:off x="5480050" y="0"/>
            <a:ext cx="5486400" cy="153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382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821753"/>
            <a:ext cx="20104100" cy="8230234"/>
          </a:xfrm>
          <a:custGeom>
            <a:avLst/>
            <a:gdLst/>
            <a:ahLst/>
            <a:cxnLst/>
            <a:rect l="l" t="t" r="r" b="b"/>
            <a:pathLst>
              <a:path w="20104100" h="8230234">
                <a:moveTo>
                  <a:pt x="20104099" y="0"/>
                </a:moveTo>
                <a:lnTo>
                  <a:pt x="0" y="0"/>
                </a:lnTo>
                <a:lnTo>
                  <a:pt x="0" y="8230126"/>
                </a:lnTo>
                <a:lnTo>
                  <a:pt x="20104099" y="8230126"/>
                </a:lnTo>
                <a:lnTo>
                  <a:pt x="20104099" y="0"/>
                </a:lnTo>
                <a:close/>
              </a:path>
            </a:pathLst>
          </a:custGeom>
          <a:solidFill>
            <a:srgbClr val="EBF3E6"/>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0" y="282682"/>
            <a:ext cx="20104099" cy="1256568"/>
          </a:xfrm>
          <a:prstGeom prst="rect">
            <a:avLst/>
          </a:prstGeom>
        </p:spPr>
      </p:pic>
      <p:sp>
        <p:nvSpPr>
          <p:cNvPr id="8" name="Titel 1"/>
          <p:cNvSpPr>
            <a:spLocks noGrp="1"/>
          </p:cNvSpPr>
          <p:nvPr>
            <p:ph type="title"/>
          </p:nvPr>
        </p:nvSpPr>
        <p:spPr>
          <a:xfrm>
            <a:off x="1822450" y="2383438"/>
            <a:ext cx="11203200" cy="692497"/>
          </a:xfrm>
        </p:spPr>
        <p:txBody>
          <a:bodyPr/>
          <a:lstStyle/>
          <a:p>
            <a:r>
              <a:rPr lang="nl-NL" dirty="0"/>
              <a:t>Sevilla, </a:t>
            </a:r>
            <a:r>
              <a:rPr lang="nl-NL" dirty="0" err="1"/>
              <a:t>Referentieplants</a:t>
            </a:r>
            <a:endParaRPr lang="nl-NL" dirty="0"/>
          </a:p>
        </p:txBody>
      </p:sp>
      <p:sp>
        <p:nvSpPr>
          <p:cNvPr id="9" name="Tijdelijke aanduiding voor tekst 2"/>
          <p:cNvSpPr>
            <a:spLocks noGrp="1"/>
          </p:cNvSpPr>
          <p:nvPr>
            <p:ph type="body" sz="quarter" idx="4294967295"/>
          </p:nvPr>
        </p:nvSpPr>
        <p:spPr>
          <a:xfrm>
            <a:off x="1822450" y="3313482"/>
            <a:ext cx="15240000" cy="5201820"/>
          </a:xfrm>
          <a:prstGeom prst="rect">
            <a:avLst/>
          </a:prstGeom>
        </p:spPr>
        <p:txBody>
          <a:bodyPr/>
          <a:lstStyle/>
          <a:p>
            <a:pPr marL="457200" indent="-457200">
              <a:buFont typeface="Arial" panose="020B0604020202020204" pitchFamily="34" charset="0"/>
              <a:buChar char="•"/>
            </a:pPr>
            <a:r>
              <a:rPr lang="nl-NL" sz="3200" spc="-10" dirty="0">
                <a:solidFill>
                  <a:srgbClr val="275837"/>
                </a:solidFill>
                <a:latin typeface="Asap"/>
                <a:cs typeface="Asap"/>
              </a:rPr>
              <a:t>Lidstaten melden referentie-installaties aan (</a:t>
            </a:r>
            <a:r>
              <a:rPr lang="nl-NL" sz="3200" i="1" spc="-10" dirty="0">
                <a:solidFill>
                  <a:srgbClr val="275837"/>
                </a:solidFill>
                <a:latin typeface="Asap"/>
                <a:cs typeface="Asap"/>
              </a:rPr>
              <a:t>niet alleen beste jongetjes </a:t>
            </a:r>
            <a:r>
              <a:rPr lang="nl-NL" sz="3200" i="1" spc="-10" dirty="0" err="1">
                <a:solidFill>
                  <a:srgbClr val="275837"/>
                </a:solidFill>
                <a:latin typeface="Asap"/>
                <a:cs typeface="Asap"/>
              </a:rPr>
              <a:t>vd</a:t>
            </a:r>
            <a:r>
              <a:rPr lang="nl-NL" sz="3200" i="1" spc="-10" dirty="0">
                <a:solidFill>
                  <a:srgbClr val="275837"/>
                </a:solidFill>
                <a:latin typeface="Asap"/>
                <a:cs typeface="Asap"/>
              </a:rPr>
              <a:t> klas</a:t>
            </a:r>
            <a:r>
              <a:rPr lang="nl-NL" sz="3200" spc="-10" dirty="0">
                <a:solidFill>
                  <a:srgbClr val="275837"/>
                </a:solidFill>
                <a:latin typeface="Asap"/>
                <a:cs typeface="Asap"/>
              </a:rPr>
              <a:t>)</a:t>
            </a:r>
          </a:p>
          <a:p>
            <a:pPr marL="457200" indent="-457200">
              <a:buFont typeface="Arial" panose="020B0604020202020204" pitchFamily="34" charset="0"/>
              <a:buChar char="•"/>
            </a:pPr>
            <a:r>
              <a:rPr lang="nl-NL" sz="3200" spc="-10" dirty="0">
                <a:solidFill>
                  <a:srgbClr val="275837"/>
                </a:solidFill>
                <a:latin typeface="Asap"/>
                <a:cs typeface="Asap"/>
              </a:rPr>
              <a:t>Vragenlijst invullen, veel gegevens over bedrijfsproces</a:t>
            </a:r>
          </a:p>
          <a:p>
            <a:pPr marL="457200" indent="-457200">
              <a:buFont typeface="Arial" panose="020B0604020202020204" pitchFamily="34" charset="0"/>
              <a:buChar char="•"/>
            </a:pPr>
            <a:r>
              <a:rPr lang="nl-NL" sz="3200" spc="-10" dirty="0">
                <a:solidFill>
                  <a:srgbClr val="275837"/>
                </a:solidFill>
                <a:latin typeface="Asap"/>
                <a:cs typeface="Asap"/>
              </a:rPr>
              <a:t>Validatie door bevoegd gezag</a:t>
            </a:r>
          </a:p>
          <a:p>
            <a:pPr marL="457200" indent="-457200">
              <a:buFont typeface="Arial" panose="020B0604020202020204" pitchFamily="34" charset="0"/>
              <a:buChar char="•"/>
            </a:pPr>
            <a:endParaRPr lang="nl-NL" sz="3200" spc="-10" dirty="0">
              <a:solidFill>
                <a:srgbClr val="275837"/>
              </a:solidFill>
              <a:latin typeface="Asap"/>
              <a:cs typeface="Asap"/>
            </a:endParaRPr>
          </a:p>
          <a:p>
            <a:pPr marL="457200" indent="-457200">
              <a:buFont typeface="Arial" panose="020B0604020202020204" pitchFamily="34" charset="0"/>
              <a:buChar char="•"/>
            </a:pPr>
            <a:r>
              <a:rPr lang="nl-NL" sz="3200" spc="-10" dirty="0">
                <a:solidFill>
                  <a:srgbClr val="275837"/>
                </a:solidFill>
                <a:latin typeface="Asap"/>
                <a:cs typeface="Asap"/>
              </a:rPr>
              <a:t>Kan installatie worden beschouwd als BBT?</a:t>
            </a:r>
          </a:p>
          <a:p>
            <a:pPr marL="457200" indent="-457200">
              <a:buFont typeface="Arial" panose="020B0604020202020204" pitchFamily="34" charset="0"/>
              <a:buChar char="•"/>
            </a:pPr>
            <a:r>
              <a:rPr lang="nl-NL" sz="3200" spc="-10" dirty="0">
                <a:solidFill>
                  <a:srgbClr val="275837"/>
                </a:solidFill>
                <a:latin typeface="Asap"/>
                <a:cs typeface="Asap"/>
              </a:rPr>
              <a:t>Niet alle installaties leiden tot BBT-conclusies</a:t>
            </a:r>
          </a:p>
          <a:p>
            <a:pPr marL="442913" lvl="1" indent="0">
              <a:buNone/>
            </a:pPr>
            <a:r>
              <a:rPr lang="nl-NL" sz="3200" spc="-10" dirty="0">
                <a:solidFill>
                  <a:srgbClr val="275837"/>
                </a:solidFill>
                <a:latin typeface="Asap"/>
                <a:cs typeface="Asap"/>
              </a:rPr>
              <a:t>-	Toegepaste processen en technieken</a:t>
            </a:r>
          </a:p>
          <a:p>
            <a:pPr marL="442913" indent="0">
              <a:buNone/>
              <a:tabLst>
                <a:tab pos="900113" algn="l"/>
              </a:tabLst>
            </a:pPr>
            <a:r>
              <a:rPr lang="nl-NL" sz="3200" spc="-10" dirty="0">
                <a:solidFill>
                  <a:srgbClr val="275837"/>
                </a:solidFill>
                <a:latin typeface="Asap"/>
                <a:cs typeface="Asap"/>
              </a:rPr>
              <a:t>-	Huidige emissies en verbruik niveaus</a:t>
            </a:r>
          </a:p>
          <a:p>
            <a:pPr marL="442913" indent="0">
              <a:buNone/>
              <a:tabLst>
                <a:tab pos="900113" algn="l"/>
              </a:tabLst>
            </a:pPr>
            <a:r>
              <a:rPr lang="nl-NL" sz="3200" spc="-10" dirty="0">
                <a:solidFill>
                  <a:srgbClr val="275837"/>
                </a:solidFill>
                <a:latin typeface="Asap"/>
                <a:cs typeface="Asap"/>
              </a:rPr>
              <a:t>-	Technieken om te overwegen bij bepalen BBT</a:t>
            </a:r>
          </a:p>
          <a:p>
            <a:endParaRPr lang="nl-NL" dirty="0"/>
          </a:p>
        </p:txBody>
      </p:sp>
      <p:sp>
        <p:nvSpPr>
          <p:cNvPr id="10" name="Rechthoek 9">
            <a:extLst>
              <a:ext uri="{C183D7F6-B498-43B3-948B-1728B52AA6E4}">
                <adec:decorative xmlns:adec="http://schemas.microsoft.com/office/drawing/2017/decorative" val="1"/>
              </a:ext>
            </a:extLst>
          </p:cNvPr>
          <p:cNvSpPr/>
          <p:nvPr/>
        </p:nvSpPr>
        <p:spPr>
          <a:xfrm>
            <a:off x="5480050" y="0"/>
            <a:ext cx="5486400" cy="153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517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821753"/>
            <a:ext cx="20104100" cy="8230234"/>
          </a:xfrm>
          <a:custGeom>
            <a:avLst/>
            <a:gdLst/>
            <a:ahLst/>
            <a:cxnLst/>
            <a:rect l="l" t="t" r="r" b="b"/>
            <a:pathLst>
              <a:path w="20104100" h="8230234">
                <a:moveTo>
                  <a:pt x="20104099" y="0"/>
                </a:moveTo>
                <a:lnTo>
                  <a:pt x="0" y="0"/>
                </a:lnTo>
                <a:lnTo>
                  <a:pt x="0" y="8230126"/>
                </a:lnTo>
                <a:lnTo>
                  <a:pt x="20104099" y="8230126"/>
                </a:lnTo>
                <a:lnTo>
                  <a:pt x="20104099" y="0"/>
                </a:lnTo>
                <a:close/>
              </a:path>
            </a:pathLst>
          </a:custGeom>
          <a:solidFill>
            <a:srgbClr val="EBF3E6"/>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0" y="282682"/>
            <a:ext cx="20104099" cy="1256568"/>
          </a:xfrm>
          <a:prstGeom prst="rect">
            <a:avLst/>
          </a:prstGeom>
        </p:spPr>
      </p:pic>
      <p:pic>
        <p:nvPicPr>
          <p:cNvPr id="8" name="Afbeelding 7" descr="Afbeelding inhoudsopgave questionnaire, dit is vragenlijst voor TWG."/>
          <p:cNvPicPr>
            <a:picLocks noChangeAspect="1"/>
          </p:cNvPicPr>
          <p:nvPr/>
        </p:nvPicPr>
        <p:blipFill>
          <a:blip r:embed="rId4"/>
          <a:stretch>
            <a:fillRect/>
          </a:stretch>
        </p:blipFill>
        <p:spPr>
          <a:xfrm>
            <a:off x="9747250" y="1821753"/>
            <a:ext cx="9540478" cy="8208009"/>
          </a:xfrm>
          <a:prstGeom prst="rect">
            <a:avLst/>
          </a:prstGeom>
        </p:spPr>
      </p:pic>
      <p:pic>
        <p:nvPicPr>
          <p:cNvPr id="10" name="Afbeelding 9" descr="Afbeelding voorblad questionnaire voor TWG"/>
          <p:cNvPicPr>
            <a:picLocks noChangeAspect="1"/>
          </p:cNvPicPr>
          <p:nvPr/>
        </p:nvPicPr>
        <p:blipFill rotWithShape="1">
          <a:blip r:embed="rId5"/>
          <a:srcRect t="-1" b="22507"/>
          <a:stretch/>
        </p:blipFill>
        <p:spPr>
          <a:xfrm>
            <a:off x="1360698" y="3311041"/>
            <a:ext cx="7570180" cy="6740946"/>
          </a:xfrm>
          <a:prstGeom prst="rect">
            <a:avLst/>
          </a:prstGeom>
        </p:spPr>
      </p:pic>
      <p:sp>
        <p:nvSpPr>
          <p:cNvPr id="9" name="Rechthoek 8">
            <a:extLst>
              <a:ext uri="{C183D7F6-B498-43B3-948B-1728B52AA6E4}">
                <adec:decorative xmlns:adec="http://schemas.microsoft.com/office/drawing/2017/decorative" val="1"/>
              </a:ext>
            </a:extLst>
          </p:cNvPr>
          <p:cNvSpPr/>
          <p:nvPr/>
        </p:nvSpPr>
        <p:spPr>
          <a:xfrm>
            <a:off x="5480050" y="0"/>
            <a:ext cx="5486400" cy="153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3">
            <a:extLst>
              <a:ext uri="{FF2B5EF4-FFF2-40B4-BE49-F238E27FC236}">
                <a16:creationId xmlns:a16="http://schemas.microsoft.com/office/drawing/2014/main" id="{B9D29027-D69E-994D-ED0C-AC9E8EEAF21D}"/>
              </a:ext>
            </a:extLst>
          </p:cNvPr>
          <p:cNvSpPr>
            <a:spLocks noGrp="1"/>
          </p:cNvSpPr>
          <p:nvPr>
            <p:ph type="title"/>
          </p:nvPr>
        </p:nvSpPr>
        <p:spPr>
          <a:xfrm>
            <a:off x="1343463" y="2209028"/>
            <a:ext cx="7336988" cy="819510"/>
          </a:xfrm>
        </p:spPr>
        <p:txBody>
          <a:bodyPr/>
          <a:lstStyle/>
          <a:p>
            <a:r>
              <a:rPr lang="nl-NL" dirty="0"/>
              <a:t>Sevilla, Vragenlijst</a:t>
            </a:r>
          </a:p>
        </p:txBody>
      </p:sp>
    </p:spTree>
    <p:extLst>
      <p:ext uri="{BB962C8B-B14F-4D97-AF65-F5344CB8AC3E}">
        <p14:creationId xmlns:p14="http://schemas.microsoft.com/office/powerpoint/2010/main" val="2821118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E8DBCFCEC9E243B7DB38363069CDB1" ma:contentTypeVersion="14" ma:contentTypeDescription="Een nieuw document maken." ma:contentTypeScope="" ma:versionID="d7dca7d82c1346cf2c26fce13843e3b0">
  <xsd:schema xmlns:xsd="http://www.w3.org/2001/XMLSchema" xmlns:xs="http://www.w3.org/2001/XMLSchema" xmlns:p="http://schemas.microsoft.com/office/2006/metadata/properties" xmlns:ns2="ef9c2e84-6c27-4776-917c-9c3cd17db71c" xmlns:ns3="39cb69a0-6d0b-4a0f-9d9e-8e4da96cfbca" targetNamespace="http://schemas.microsoft.com/office/2006/metadata/properties" ma:root="true" ma:fieldsID="112604dfe783dd690c6f57f705d8399e" ns2:_="" ns3:_="">
    <xsd:import namespace="ef9c2e84-6c27-4776-917c-9c3cd17db71c"/>
    <xsd:import namespace="39cb69a0-6d0b-4a0f-9d9e-8e4da96cfb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c2e84-6c27-4776-917c-9c3cd17db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6cf017de-417c-4d12-acd9-7d6834f53de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cb69a0-6d0b-4a0f-9d9e-8e4da96cfbc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13d921f-bca5-4580-bf44-13d97477aa05}" ma:internalName="TaxCatchAll" ma:showField="CatchAllData" ma:web="39cb69a0-6d0b-4a0f-9d9e-8e4da96cfbc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0CCF57-6A59-48D1-B8CC-03A2BA9C6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c2e84-6c27-4776-917c-9c3cd17db71c"/>
    <ds:schemaRef ds:uri="39cb69a0-6d0b-4a0f-9d9e-8e4da96cf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3A7155-C884-4092-BCA9-7DCEB97600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3264</TotalTime>
  <Words>1386</Words>
  <Application>Microsoft Office PowerPoint</Application>
  <PresentationFormat>Aangepast</PresentationFormat>
  <Paragraphs>228</Paragraphs>
  <Slides>23</Slides>
  <Notes>23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Arial</vt:lpstr>
      <vt:lpstr>Asap</vt:lpstr>
      <vt:lpstr>Asap-Medium</vt:lpstr>
      <vt:lpstr>Calibri</vt:lpstr>
      <vt:lpstr>Verdana</vt:lpstr>
      <vt:lpstr>Wingdings</vt:lpstr>
      <vt:lpstr>Office Theme</vt:lpstr>
      <vt:lpstr>Heb jij invloed op nieuwe BBT-conclusies?   Uitleg BREF-proces in Sevilla en  de invloed die wij kunnen uitoefenen.    Gijs Rurup, IPLO (RWS)</vt:lpstr>
      <vt:lpstr>Onderwerpen</vt:lpstr>
      <vt:lpstr>BREF-documenten. Wat heb je er aan?</vt:lpstr>
      <vt:lpstr>Sevilla</vt:lpstr>
      <vt:lpstr>Sevilla proces, EU-BRITE </vt:lpstr>
      <vt:lpstr>Sevilla, TWG</vt:lpstr>
      <vt:lpstr>Sevilla, Wensenlijst</vt:lpstr>
      <vt:lpstr>Sevilla, Referentieplants</vt:lpstr>
      <vt:lpstr>Sevilla, Vragenlijst</vt:lpstr>
      <vt:lpstr>Sevilla, Draft</vt:lpstr>
      <vt:lpstr>Sevilla, Final meeting en vaststellen BREF en BBT-c</vt:lpstr>
      <vt:lpstr>En dan verder…Actualiseren vergunningen.  </vt:lpstr>
      <vt:lpstr>Van BBT naar voorschrift.  </vt:lpstr>
      <vt:lpstr>BBT in praktijk</vt:lpstr>
      <vt:lpstr>BBT in wetgeving</vt:lpstr>
      <vt:lpstr>BBT-conclusies met emissieniveau: BAT-AEL’s (BBT-GEN)* </vt:lpstr>
      <vt:lpstr>BBT-conclusies met emissieniveau, Oplegnotitie</vt:lpstr>
      <vt:lpstr>BBT-conclusies zonder emissieniveau</vt:lpstr>
      <vt:lpstr>Geen BBT-conclusie</vt:lpstr>
      <vt:lpstr>En Bal art 5.27 dan?</vt:lpstr>
      <vt:lpstr>BAT – AEPL (BBT-GMPN*)</vt:lpstr>
      <vt:lpstr>MIA\Vamil en vergunningverlening  </vt:lpstr>
      <vt:lpstr>Blijf op de hoogte van het IPLO-nieuws via onze nieuwsbrief. Abonneer u via www.iplo.nl/nieuwsbrief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Rurup, Gijs (RWS WVL)</dc:creator>
  <cp:lastModifiedBy>Rurup, Gijs (RWS WVL)</cp:lastModifiedBy>
  <cp:revision>84</cp:revision>
  <cp:lastPrinted>2024-06-25T13:51:57Z</cp:lastPrinted>
  <dcterms:created xsi:type="dcterms:W3CDTF">2023-09-22T08:40:31Z</dcterms:created>
  <dcterms:modified xsi:type="dcterms:W3CDTF">2024-07-05T15:04:27Z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2023-09-22T00:00:00Z</vt:filetime>
  </property>
  <property fmtid="{D5CDD505-2E9C-101B-9397-08002B2CF9AE}" pid="3" name="Creator">
    <vt:lpwstr>Adobe InDesign 18.5 (Macintosh)</vt:lpwstr>
  </property>
  <property fmtid="{D5CDD505-2E9C-101B-9397-08002B2CF9AE}" pid="4" name="LastSaved">
    <vt:filetime>2023-09-22T00:00:00Z</vt:filetime>
  </property>
  <property fmtid="{D5CDD505-2E9C-101B-9397-08002B2CF9AE}" pid="5" name="Producer">
    <vt:lpwstr>Adobe PDF Library 17.0</vt:lpwstr>
  </property>
</Properties>
</file>