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</p:sldMasterIdLst>
  <p:notesMasterIdLst>
    <p:notesMasterId r:id="rId22"/>
  </p:notesMasterIdLst>
  <p:handoutMasterIdLst>
    <p:handoutMasterId r:id="rId23"/>
  </p:handoutMasterIdLst>
  <p:sldIdLst>
    <p:sldId id="291" r:id="rId5"/>
    <p:sldId id="278" r:id="rId6"/>
    <p:sldId id="294" r:id="rId7"/>
    <p:sldId id="299" r:id="rId8"/>
    <p:sldId id="298" r:id="rId9"/>
    <p:sldId id="300" r:id="rId10"/>
    <p:sldId id="301" r:id="rId11"/>
    <p:sldId id="305" r:id="rId12"/>
    <p:sldId id="309" r:id="rId13"/>
    <p:sldId id="308" r:id="rId14"/>
    <p:sldId id="302" r:id="rId15"/>
    <p:sldId id="307" r:id="rId16"/>
    <p:sldId id="285" r:id="rId17"/>
    <p:sldId id="306" r:id="rId18"/>
    <p:sldId id="304" r:id="rId19"/>
    <p:sldId id="310" r:id="rId20"/>
    <p:sldId id="297" r:id="rId21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 userDrawn="1">
          <p15:clr>
            <a:srgbClr val="A4A3A4"/>
          </p15:clr>
        </p15:guide>
        <p15:guide id="2" orient="horz" pos="1141" userDrawn="1">
          <p15:clr>
            <a:srgbClr val="A4A3A4"/>
          </p15:clr>
        </p15:guide>
        <p15:guide id="3" orient="horz" pos="2286" userDrawn="1">
          <p15:clr>
            <a:srgbClr val="A4A3A4"/>
          </p15:clr>
        </p15:guide>
        <p15:guide id="4" pos="3856" userDrawn="1">
          <p15:clr>
            <a:srgbClr val="A4A3A4"/>
          </p15:clr>
        </p15:guide>
        <p15:guide id="5" pos="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2B5781"/>
    <a:srgbClr val="275937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8" autoAdjust="0"/>
    <p:restoredTop sz="86431" autoAdjust="0"/>
  </p:normalViewPr>
  <p:slideViewPr>
    <p:cSldViewPr snapToGrid="0" snapToObjects="1" showGuides="1">
      <p:cViewPr varScale="1">
        <p:scale>
          <a:sx n="41" d="100"/>
          <a:sy n="41" d="100"/>
        </p:scale>
        <p:origin x="41" y="130"/>
      </p:cViewPr>
      <p:guideLst>
        <p:guide orient="horz" pos="3863"/>
        <p:guide orient="horz" pos="1141"/>
        <p:guide orient="horz" pos="2286"/>
        <p:guide pos="3856"/>
        <p:guide pos="372"/>
      </p:guideLst>
    </p:cSldViewPr>
  </p:slideViewPr>
  <p:outlineViewPr>
    <p:cViewPr>
      <p:scale>
        <a:sx n="33" d="100"/>
        <a:sy n="33" d="100"/>
      </p:scale>
      <p:origin x="0" y="-14421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51" d="100"/>
          <a:sy n="151" d="100"/>
        </p:scale>
        <p:origin x="47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18-7-2024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18-7-2024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26CAFB3-B952-5E41-8366-D28F5BBD163D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52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3612BFF-8B8D-A445-BE85-25A4D5787366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9F7C79B-7513-0040-807E-BCD64B44B92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90551" y="1811338"/>
            <a:ext cx="59383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915151" y="1811338"/>
            <a:ext cx="4658783" cy="430053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9EE069-E041-7D4E-AF5F-769655BE0B2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9"/>
            <a:ext cx="12192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8"/>
            <a:ext cx="10964333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8CC9E27-A66F-9947-B318-08B7BF55BA1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01133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1133" y="1811339"/>
            <a:ext cx="109728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B9C7D7F-C5E1-0140-BB57-0FBAD6675830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6390192" y="1805083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1811339"/>
            <a:ext cx="5262747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386261" y="4078830"/>
            <a:ext cx="5187672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3BE2A5B-4D60-474A-9000-DB2D4E891825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4981736" cy="66312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609600" y="2182862"/>
            <a:ext cx="4973269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6089652" y="1160463"/>
            <a:ext cx="5646689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2C612CF5-18B5-914F-B3E0-D3BD0CF3F51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7" y="1168400"/>
            <a:ext cx="832619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1D9D6F7E-172C-1F44-81E6-052D9B58844C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926166" y="1168400"/>
            <a:ext cx="3892743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937" y="5384244"/>
            <a:ext cx="8325427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926167" y="5765368"/>
            <a:ext cx="8326967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6342303" y="1160463"/>
            <a:ext cx="3910061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AF4B903-1467-C34F-9567-8E31016B8910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E62FF2-996E-EE4F-8AD3-63F8BA2B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2DC3BBA-D385-EF47-B9A6-F185736EA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9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CBC099-CCD2-3C47-AD87-7F5EFB280463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3424048"/>
            <a:ext cx="5171671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6351" y="5402697"/>
            <a:ext cx="5171016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C38CDB2-3601-9440-8755-F766D2452C38}"/>
              </a:ext>
            </a:extLst>
          </p:cNvPr>
          <p:cNvSpPr txBox="1"/>
          <p:nvPr userDrawn="1"/>
        </p:nvSpPr>
        <p:spPr>
          <a:xfrm>
            <a:off x="2022231" y="3253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7F28CE-3807-4F4B-962D-47427873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99B19B-C344-0D42-81F4-64B43FAE8D5D}"/>
              </a:ext>
            </a:extLst>
          </p:cNvPr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AF8A1A-4A3E-584A-A9A1-B9AF37AAC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E6D71D-11A7-9F49-9E1B-C6D812DC6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105907" y="890588"/>
            <a:ext cx="6102776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F75599-F1CF-3C43-89DE-9AFFD3884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56144" y="1171764"/>
            <a:ext cx="5353512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356145" y="2413591"/>
            <a:ext cx="5171671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A851FF-3974-124A-B209-6F99BD083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526" r="118"/>
          <a:stretch/>
        </p:blipFill>
        <p:spPr>
          <a:xfrm>
            <a:off x="2039" y="890588"/>
            <a:ext cx="6111369" cy="56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8342" y="6499852"/>
            <a:ext cx="12208683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0550" y="1171764"/>
            <a:ext cx="10954905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0551" y="2413591"/>
            <a:ext cx="10954904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506109"/>
            <a:ext cx="12192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18E1D89-AC64-E14C-A351-0097B0BA1A06}"/>
              </a:ext>
            </a:extLst>
          </p:cNvPr>
          <p:cNvSpPr/>
          <p:nvPr userDrawn="1"/>
        </p:nvSpPr>
        <p:spPr>
          <a:xfrm>
            <a:off x="251" y="892799"/>
            <a:ext cx="12208683" cy="5609601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71E858-B10F-3F46-9281-6B6F1FFFB294}"/>
              </a:ext>
            </a:extLst>
          </p:cNvPr>
          <p:cNvSpPr/>
          <p:nvPr userDrawn="1"/>
        </p:nvSpPr>
        <p:spPr>
          <a:xfrm>
            <a:off x="0" y="6513085"/>
            <a:ext cx="12192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601134" y="1811338"/>
            <a:ext cx="10964333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1133" y="1169391"/>
            <a:ext cx="109728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133" y="1733121"/>
            <a:ext cx="11057212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8891540" y="65061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18/7/24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609600" y="65130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04278-0ED3-524C-8B87-AC1FCEE79A0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5288" y="73590"/>
            <a:ext cx="2709572" cy="7889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1F0B1F2-1746-ECE2-4B2E-04E8250A559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09" r:id="rId3"/>
    <p:sldLayoutId id="2147483711" r:id="rId4"/>
    <p:sldLayoutId id="2147483697" r:id="rId5"/>
    <p:sldLayoutId id="2147483700" r:id="rId6"/>
    <p:sldLayoutId id="2147483701" r:id="rId7"/>
    <p:sldLayoutId id="2147483702" r:id="rId8"/>
    <p:sldLayoutId id="2147483690" r:id="rId9"/>
    <p:sldLayoutId id="2147483695" r:id="rId10"/>
    <p:sldLayoutId id="2147483704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hemasites.pbl.nl/leidraad-warmte/2020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s://dego.vng.nl/?label=topo#16.5/52.087049/4.3081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plw.nl/documenten/handlerdownloadfiles.ashx?idnv=2593434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netbeheernederland.nl/wijkuitvoeringsplan" TargetMode="Externa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240627%20-%20TVW-Datapilot-11-gemeentes-v1.1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hyperlink" Target="240627%20-%20Concept%20basisinformatie-%20versie%200.98.xls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lw.nl/strategieuitvoering/transitievisiewarmte/overzicht+transitievisie+warmte+in+nederland/default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bl.nl/actueel/nieuws/gemeentelijke-warmteplannen-vragen-concretiser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lw.nl/strategieuitvoering/uitvoeringsplan-warmtetransitie/handreiking+opbouw+uitvoeringsplan/default.asp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nl-NL" dirty="0"/>
              <a:t>Patrick Dijk (RVO)</a:t>
            </a:r>
          </a:p>
          <a:p>
            <a:pPr algn="r"/>
            <a:r>
              <a:rPr lang="nl-NL" dirty="0"/>
              <a:t>27 juni 2024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356144" y="1937309"/>
            <a:ext cx="5353512" cy="3985028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Landelijke voorziening warmteplannen</a:t>
            </a:r>
            <a:br>
              <a:rPr lang="nl-NL" dirty="0"/>
            </a:br>
            <a:br>
              <a:rPr lang="nl-NL" dirty="0"/>
            </a:br>
            <a:r>
              <a:rPr lang="nl-NL" sz="2400" b="0" dirty="0"/>
              <a:t>“Stelselmatig uniform informatie verzamelen en delen over de warmtransitie“</a:t>
            </a:r>
            <a:br>
              <a:rPr lang="nl-NL" b="0" dirty="0"/>
            </a:b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61585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E5D19-2EDF-4B87-A5CC-AC6A80046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47" y="1192756"/>
            <a:ext cx="10954905" cy="1235234"/>
          </a:xfrm>
        </p:spPr>
        <p:txBody>
          <a:bodyPr/>
          <a:lstStyle/>
          <a:p>
            <a:r>
              <a:rPr lang="nl-NL" dirty="0"/>
              <a:t>3. Wat betekent een landelijke voorziening?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558EF5-6CC9-8844-0978-43209F785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1" y="2413590"/>
            <a:ext cx="10944000" cy="43200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Een </a:t>
            </a:r>
            <a:r>
              <a:rPr lang="nl-NL" b="1" u="sng" dirty="0"/>
              <a:t>raakvlak</a:t>
            </a:r>
            <a:r>
              <a:rPr lang="nl-NL" dirty="0"/>
              <a:t> tussen de </a:t>
            </a:r>
            <a:r>
              <a:rPr lang="nl-NL" b="1" u="sng" dirty="0"/>
              <a:t>basisinformatie</a:t>
            </a:r>
            <a:r>
              <a:rPr lang="nl-NL" dirty="0"/>
              <a:t> en </a:t>
            </a:r>
            <a:r>
              <a:rPr lang="nl-NL" b="1" u="sng" dirty="0"/>
              <a:t>andere hulpmiddelen</a:t>
            </a:r>
            <a:r>
              <a:rPr lang="nl-NL" dirty="0"/>
              <a:t>.</a:t>
            </a:r>
          </a:p>
          <a:p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Datavoorziening Energietransitie Gebouwde Omgeving (DEGO)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Buurtformulier (versie maart 2024)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Startanalyse (versie 2020)</a:t>
            </a:r>
          </a:p>
          <a:p>
            <a:pPr lvl="1" algn="l"/>
            <a:endParaRPr lang="nl-NL" dirty="0"/>
          </a:p>
          <a:p>
            <a:pPr lvl="1" algn="l"/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Handreiking opbouw uitvoeringsplan (november 2023)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Handreiking warmteprogramma – in ontwikkeling (2024)</a:t>
            </a:r>
          </a:p>
        </p:txBody>
      </p:sp>
      <p:pic>
        <p:nvPicPr>
          <p:cNvPr id="5" name="Afbeelding 4" descr="logo Energietransitie Gebouwde Omgeving">
            <a:hlinkClick r:id="rId2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FD51B0E-FF9E-F6B2-DAA8-6A047FF4D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131" y="2878947"/>
            <a:ext cx="3043140" cy="504000"/>
          </a:xfrm>
          <a:prstGeom prst="rect">
            <a:avLst/>
          </a:prstGeom>
        </p:spPr>
      </p:pic>
      <p:pic>
        <p:nvPicPr>
          <p:cNvPr id="7" name="Afbeelding 6" descr="logo Netbeheer Nederland">
            <a:hlinkClick r:id="rId4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249C933-94E1-01F8-60D7-A382671EE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7676" y="3529258"/>
            <a:ext cx="1237544" cy="576000"/>
          </a:xfrm>
          <a:prstGeom prst="rect">
            <a:avLst/>
          </a:prstGeom>
        </p:spPr>
      </p:pic>
      <p:pic>
        <p:nvPicPr>
          <p:cNvPr id="9" name="Afbeelding 8" descr="logo NPLW Nationaal programma lokale Warmte transitie">
            <a:hlinkClick r:id="rId6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A58E7D7-04E7-0023-A956-EF3FC4F5C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455" y="5394594"/>
            <a:ext cx="2286595" cy="360000"/>
          </a:xfrm>
          <a:prstGeom prst="rect">
            <a:avLst/>
          </a:prstGeom>
        </p:spPr>
      </p:pic>
      <p:pic>
        <p:nvPicPr>
          <p:cNvPr id="13" name="Afbeelding 12" descr="Logo Planbureau voor de leefomgeving">
            <a:hlinkClick r:id="rId8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5DA5CE5-6C80-A019-CCED-F748D850CD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901"/>
          <a:stretch/>
        </p:blipFill>
        <p:spPr>
          <a:xfrm>
            <a:off x="8803634" y="4297781"/>
            <a:ext cx="2098134" cy="612000"/>
          </a:xfrm>
          <a:prstGeom prst="rect">
            <a:avLst/>
          </a:prstGeom>
        </p:spPr>
      </p:pic>
      <p:pic>
        <p:nvPicPr>
          <p:cNvPr id="4" name="Afbeelding 3" descr="logo NPLW Nationaal Programma Lokale Warmtetransitie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9CB1AC8-9A63-3AD8-5384-998C1F01F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455" y="6053818"/>
            <a:ext cx="2286595" cy="360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AB95415-D23E-1520-2055-6211370E9A5F}"/>
              </a:ext>
            </a:extLst>
          </p:cNvPr>
          <p:cNvSpPr txBox="1"/>
          <p:nvPr/>
        </p:nvSpPr>
        <p:spPr>
          <a:xfrm>
            <a:off x="11352945" y="159585"/>
            <a:ext cx="65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67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E5D19-2EDF-4B87-A5CC-AC6A80046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3. Wat betekent een landelijke voorziening?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558EF5-6CC9-8844-0978-43209F785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1" y="2413590"/>
            <a:ext cx="11502132" cy="4320000"/>
          </a:xfrm>
        </p:spPr>
        <p:txBody>
          <a:bodyPr>
            <a:normAutofit/>
          </a:bodyPr>
          <a:lstStyle/>
          <a:p>
            <a:r>
              <a:rPr lang="nl-NL" b="1" u="sng" dirty="0"/>
              <a:t>Centrale plek</a:t>
            </a:r>
            <a:r>
              <a:rPr lang="nl-NL" dirty="0"/>
              <a:t> met </a:t>
            </a:r>
            <a:r>
              <a:rPr lang="nl-NL" b="1" u="sng" dirty="0"/>
              <a:t>landelijke, regionale en lokale inzichten</a:t>
            </a:r>
            <a:r>
              <a:rPr lang="nl-NL" dirty="0"/>
              <a:t> over de (stapsgewijze) route in de warmtransitie.</a:t>
            </a:r>
          </a:p>
          <a:p>
            <a:endParaRPr lang="nl-NL" dirty="0"/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Welke gemeenten hebben warmteplannen?</a:t>
            </a:r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Welke soort warmteplannen hebben gemeenten?</a:t>
            </a:r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Wanneer beschikken gemeenten over warmteplannen?</a:t>
            </a:r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Welke gemeenten richten zich op individuele en/of collectieve warmteoplossingen?</a:t>
            </a:r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Welke gemeenten richten zich op isoleren en/of energiebesparing?</a:t>
            </a:r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Welke individuele en/of collectieve warmteoplossingen zijn beoogd in een gemeentelijke gebied? </a:t>
            </a:r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Wanneer zijn de warmteoplossingen gerealiseerd in een gemeentelijk gebied? </a:t>
            </a:r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Welke typen energiebronnen-/dragers worden ingezet voor een gemeentelijk gebied?</a:t>
            </a:r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Wat is het handelingsperspectief voor (professionele) belanghebbenden in een gemeentelijk gebied?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64CD921-E9F9-5076-D0F9-9B973DC59E21}"/>
              </a:ext>
            </a:extLst>
          </p:cNvPr>
          <p:cNvSpPr txBox="1"/>
          <p:nvPr/>
        </p:nvSpPr>
        <p:spPr>
          <a:xfrm>
            <a:off x="11352945" y="159585"/>
            <a:ext cx="65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167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E5D19-2EDF-4B87-A5CC-AC6A80046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3. Wat betekent een landelijke voorziening?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558EF5-6CC9-8844-0978-43209F785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1" y="2413590"/>
            <a:ext cx="10944000" cy="4320000"/>
          </a:xfrm>
        </p:spPr>
        <p:txBody>
          <a:bodyPr>
            <a:normAutofit/>
          </a:bodyPr>
          <a:lstStyle/>
          <a:p>
            <a:r>
              <a:rPr lang="nl-NL" b="1" u="sng" dirty="0"/>
              <a:t>Centrale plek</a:t>
            </a:r>
            <a:r>
              <a:rPr lang="nl-NL" u="sng" dirty="0"/>
              <a:t> </a:t>
            </a:r>
            <a:r>
              <a:rPr lang="nl-NL" dirty="0"/>
              <a:t>met </a:t>
            </a:r>
            <a:r>
              <a:rPr lang="nl-NL" b="1" u="sng" dirty="0"/>
              <a:t>inzichten voor jouw adres</a:t>
            </a:r>
            <a:r>
              <a:rPr lang="nl-NL" dirty="0"/>
              <a:t> over de beoogde (alternatieve) verwarmingsinstallatie.</a:t>
            </a:r>
          </a:p>
          <a:p>
            <a:endParaRPr lang="nl-NL" dirty="0"/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In welke gebied valt de woning?</a:t>
            </a:r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Wat is de beoogde (alternatieve) verwarmingsinstallatie voor de woning?</a:t>
            </a:r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Wanneer is de realisatie van de beoogde (alternatieve) verwarmingsinstallatie voorzien?</a:t>
            </a:r>
          </a:p>
          <a:p>
            <a:pPr marL="514350" lvl="1" indent="-342900" algn="l">
              <a:buFont typeface="+mj-lt"/>
              <a:buAutoNum type="arabicPeriod"/>
            </a:pPr>
            <a:r>
              <a:rPr lang="nl-NL" dirty="0"/>
              <a:t>Wat kunt u nu zelf al doen?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04101A1-EBF2-0F1F-7311-A6327109E8F9}"/>
              </a:ext>
            </a:extLst>
          </p:cNvPr>
          <p:cNvSpPr txBox="1"/>
          <p:nvPr/>
        </p:nvSpPr>
        <p:spPr>
          <a:xfrm>
            <a:off x="11352945" y="159585"/>
            <a:ext cx="65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0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1D65D93-7F17-2141-B37D-F72BE3CB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" name="Tijdelijke aanduiding voor afbeelding 11" descr="Wat betekent een landelijke voorziening - Basis informatie als kaartlaag">
            <a:hlinkClick r:id="rId2" action="ppaction://hlinkfile"/>
            <a:extLst>
              <a:ext uri="{FF2B5EF4-FFF2-40B4-BE49-F238E27FC236}">
                <a16:creationId xmlns:a16="http://schemas.microsoft.com/office/drawing/2014/main" id="{AECCAD73-84F6-261B-6B7B-C93EA4C4A8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0795" b="20795"/>
          <a:stretch/>
        </p:blipFill>
        <p:spPr>
          <a:xfrm>
            <a:off x="6403975" y="4305800"/>
            <a:ext cx="5186363" cy="2054225"/>
          </a:xfrm>
          <a:ln w="28575">
            <a:solidFill>
              <a:schemeClr val="tx1"/>
            </a:solidFill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Wat betekent een landelijke voorziening?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590400" y="2412000"/>
            <a:ext cx="10972800" cy="15613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RVO is een interne “botsproef” gestart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“Botsproef” richt zich op 13 warmteplannen voor 11 gemeenten (194 gemeentelijke gebieden)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Grove impressie inzichten “botsproef”</a:t>
            </a:r>
          </a:p>
        </p:txBody>
      </p:sp>
      <p:pic>
        <p:nvPicPr>
          <p:cNvPr id="4" name="Tijdelijke aanduiding voor afbeelding 3" descr="Basisinformatie als Excelbestand">
            <a:hlinkClick r:id="rId4" action="ppaction://hlinkfile"/>
            <a:extLst>
              <a:ext uri="{FF2B5EF4-FFF2-40B4-BE49-F238E27FC236}">
                <a16:creationId xmlns:a16="http://schemas.microsoft.com/office/drawing/2014/main" id="{8A0CBE3E-5E2F-0B01-7627-C615E71F49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t="19478" b="19478"/>
          <a:stretch/>
        </p:blipFill>
        <p:spPr>
          <a:xfrm>
            <a:off x="601133" y="4306268"/>
            <a:ext cx="5187672" cy="2053685"/>
          </a:xfrm>
          <a:ln w="28575">
            <a:solidFill>
              <a:schemeClr val="tx1"/>
            </a:solidFill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A877313-C6B1-09C5-7FDC-932278089F56}"/>
              </a:ext>
            </a:extLst>
          </p:cNvPr>
          <p:cNvSpPr txBox="1"/>
          <p:nvPr/>
        </p:nvSpPr>
        <p:spPr>
          <a:xfrm>
            <a:off x="1912134" y="3996418"/>
            <a:ext cx="2558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Basisinformatie als Excelbestand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AF1731C-0A99-FC95-B4EC-19C73017BDDD}"/>
              </a:ext>
            </a:extLst>
          </p:cNvPr>
          <p:cNvSpPr txBox="1"/>
          <p:nvPr/>
        </p:nvSpPr>
        <p:spPr>
          <a:xfrm>
            <a:off x="8001133" y="3985695"/>
            <a:ext cx="227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Basisinformatie als </a:t>
            </a:r>
            <a:r>
              <a:rPr lang="nl-NL" sz="1400" dirty="0" err="1"/>
              <a:t>kaartlaag</a:t>
            </a:r>
            <a:endParaRPr lang="nl-NL" sz="1400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7437764-CA58-56AD-B809-2226DFD42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45041"/>
              </p:ext>
            </p:extLst>
          </p:nvPr>
        </p:nvGraphicFramePr>
        <p:xfrm>
          <a:off x="7222799" y="3414193"/>
          <a:ext cx="3835400" cy="590550"/>
        </p:xfrm>
        <a:graphic>
          <a:graphicData uri="http://schemas.openxmlformats.org/drawingml/2006/table">
            <a:tbl>
              <a:tblPr firstRow="1"/>
              <a:tblGrid>
                <a:gridCol w="3835400">
                  <a:extLst>
                    <a:ext uri="{9D8B030D-6E8A-4147-A177-3AD203B41FA5}">
                      <a16:colId xmlns:a16="http://schemas.microsoft.com/office/drawing/2014/main" val="2089253928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05236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Verwarmingsinstallaties woningen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0156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Alternatieve </a:t>
                      </a:r>
                      <a:r>
                        <a:rPr lang="nl-N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werwarmingsinstallaties</a:t>
                      </a: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woningen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51796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20CCDFAE-5486-6B9A-2058-9853F30777F6}"/>
              </a:ext>
            </a:extLst>
          </p:cNvPr>
          <p:cNvSpPr txBox="1"/>
          <p:nvPr/>
        </p:nvSpPr>
        <p:spPr>
          <a:xfrm>
            <a:off x="601133" y="1937591"/>
            <a:ext cx="222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ontwikkeling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B22F0F9-FDA6-1BF4-927F-0810DC12783C}"/>
              </a:ext>
            </a:extLst>
          </p:cNvPr>
          <p:cNvSpPr txBox="1"/>
          <p:nvPr/>
        </p:nvSpPr>
        <p:spPr>
          <a:xfrm>
            <a:off x="11352945" y="159585"/>
            <a:ext cx="65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160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BACCCD2-DA9A-60DA-9FA7-C28E21DD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E6359963-8DF6-109A-314D-DF46EAB1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00" y="753085"/>
            <a:ext cx="10240000" cy="5760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46D8107-000E-05E1-6DE2-3ED3EBB166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52945" y="159585"/>
            <a:ext cx="654218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801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E5D19-2EDF-4B87-A5CC-AC6A80046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4. Welke vragen, opmerkingen en/of ideeën heb je?</a:t>
            </a:r>
          </a:p>
        </p:txBody>
      </p:sp>
      <p:pic>
        <p:nvPicPr>
          <p:cNvPr id="7" name="Afbeelding 6" descr="3D-zwarte vraagtekens met één geel vraagteken">
            <a:extLst>
              <a:ext uri="{FF2B5EF4-FFF2-40B4-BE49-F238E27FC236}">
                <a16:creationId xmlns:a16="http://schemas.microsoft.com/office/drawing/2014/main" id="{63413BAD-FA9E-C6A8-54A8-C37B0FD87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49" y="2015430"/>
            <a:ext cx="12192000" cy="4452345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37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5. Contactgegevens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356144" y="3417890"/>
            <a:ext cx="5804898" cy="1235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b="1" dirty="0"/>
              <a:t>Voor- en achternaam: </a:t>
            </a:r>
            <a:r>
              <a:rPr lang="nl-NL" sz="1400" dirty="0"/>
              <a:t>Patrick Dijk</a:t>
            </a:r>
          </a:p>
          <a:p>
            <a:pPr marL="0" indent="0">
              <a:buNone/>
            </a:pPr>
            <a:r>
              <a:rPr lang="nl-NL" sz="1400" b="1" dirty="0"/>
              <a:t>Functie: </a:t>
            </a:r>
            <a:r>
              <a:rPr lang="nl-NL" sz="1400" dirty="0"/>
              <a:t>Senior adviseur</a:t>
            </a:r>
          </a:p>
          <a:p>
            <a:pPr marL="0" indent="0">
              <a:buNone/>
            </a:pPr>
            <a:r>
              <a:rPr lang="nl-NL" sz="1400" b="1" dirty="0"/>
              <a:t>Organisatie: </a:t>
            </a:r>
            <a:r>
              <a:rPr lang="nl-NL" sz="1400" dirty="0"/>
              <a:t>Rijksdienst voor Ondernemend Nederland</a:t>
            </a:r>
          </a:p>
          <a:p>
            <a:pPr marL="0" indent="0">
              <a:buNone/>
            </a:pPr>
            <a:r>
              <a:rPr lang="nl-NL" sz="1400" b="1" dirty="0"/>
              <a:t>E-mail: </a:t>
            </a:r>
            <a:r>
              <a:rPr lang="nl-NL" sz="1400" dirty="0"/>
              <a:t>patrick.dijk@rvo.nl</a:t>
            </a:r>
          </a:p>
        </p:txBody>
      </p:sp>
    </p:spTree>
    <p:extLst>
      <p:ext uri="{BB962C8B-B14F-4D97-AF65-F5344CB8AC3E}">
        <p14:creationId xmlns:p14="http://schemas.microsoft.com/office/powerpoint/2010/main" val="10866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A56F21-D6D6-7E41-BB94-C0B4E8496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504734" y="4662158"/>
            <a:ext cx="5353512" cy="1235234"/>
          </a:xfrm>
        </p:spPr>
        <p:txBody>
          <a:bodyPr>
            <a:normAutofit/>
          </a:bodyPr>
          <a:lstStyle/>
          <a:p>
            <a:r>
              <a:rPr lang="nl-NL" sz="1800" dirty="0"/>
              <a:t>Blijf op de hoogte van het IPLO-nieuws via onze nieuwsbrief. Abonneer u via www.iplo.nl/nieuwsbrief</a:t>
            </a:r>
          </a:p>
        </p:txBody>
      </p:sp>
    </p:spTree>
    <p:extLst>
      <p:ext uri="{BB962C8B-B14F-4D97-AF65-F5344CB8AC3E}">
        <p14:creationId xmlns:p14="http://schemas.microsoft.com/office/powerpoint/2010/main" val="80469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Landelijke voorziening warmteplannen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356145" y="2413591"/>
            <a:ext cx="5353511" cy="404037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Aanleiding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Waarom een landelijke voorziening?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Wat betekent een landelijke voorziening?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Vragen, opmerkingen en/of ideeën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Contactgegevens</a:t>
            </a:r>
          </a:p>
        </p:txBody>
      </p:sp>
    </p:spTree>
    <p:extLst>
      <p:ext uri="{BB962C8B-B14F-4D97-AF65-F5344CB8AC3E}">
        <p14:creationId xmlns:p14="http://schemas.microsoft.com/office/powerpoint/2010/main" val="28120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kaart van Nederland">
            <a:extLst>
              <a:ext uri="{FF2B5EF4-FFF2-40B4-BE49-F238E27FC236}">
                <a16:creationId xmlns:a16="http://schemas.microsoft.com/office/drawing/2014/main" id="{E96918E3-E63B-6A9D-E4A6-32BF877EF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04" t="15945" r="33808" b="14108"/>
          <a:stretch/>
        </p:blipFill>
        <p:spPr>
          <a:xfrm>
            <a:off x="8343603" y="1756878"/>
            <a:ext cx="3848397" cy="45214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1. Aanleiding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1" y="2413590"/>
            <a:ext cx="10944000" cy="4320000"/>
          </a:xfrm>
        </p:spPr>
        <p:txBody>
          <a:bodyPr>
            <a:normAutofit/>
          </a:bodyPr>
          <a:lstStyle/>
          <a:p>
            <a:r>
              <a:rPr lang="nl-NL" b="1" dirty="0"/>
              <a:t>2021/2022 - 1</a:t>
            </a:r>
            <a:r>
              <a:rPr lang="nl-NL" b="1" baseline="30000" dirty="0"/>
              <a:t>e</a:t>
            </a:r>
            <a:r>
              <a:rPr lang="nl-NL" b="1" dirty="0"/>
              <a:t> signalen over de behoefte een centraal inzicht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Klimaatakkoord Uitvoeringstafel Gebouwde Omgeving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Totstandkoming gemeentelijke Transitievisies Warmte (TVW’s)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2022/2023 – ontwikkeling en publicatie TVW-database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2.676 plangebieden voor 346 gemeenten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Excelbestand, GIS-bestand, </a:t>
            </a:r>
            <a:r>
              <a:rPr lang="nl-NL" dirty="0" err="1"/>
              <a:t>webservices</a:t>
            </a:r>
            <a:r>
              <a:rPr lang="nl-NL" dirty="0"/>
              <a:t> &amp; viewer (klik </a:t>
            </a:r>
            <a:r>
              <a:rPr lang="nl-NL" dirty="0">
                <a:hlinkClick r:id="rId3"/>
              </a:rPr>
              <a:t>hier</a:t>
            </a:r>
            <a:r>
              <a:rPr lang="nl-NL" dirty="0"/>
              <a:t>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sz="1800" b="1" dirty="0">
              <a:solidFill>
                <a:srgbClr val="275937"/>
              </a:solidFill>
            </a:endParaRPr>
          </a:p>
          <a:p>
            <a:r>
              <a:rPr lang="nl-NL" b="1" dirty="0"/>
              <a:t>2023 – Analyses transitievisies warmte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Analyse door PBL signalen, obstakels en potentieel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Website en rapport van PBL (klik </a:t>
            </a:r>
            <a:r>
              <a:rPr lang="nl-NL" dirty="0">
                <a:hlinkClick r:id="rId4"/>
              </a:rPr>
              <a:t>hier</a:t>
            </a:r>
            <a:r>
              <a:rPr lang="nl-NL" dirty="0"/>
              <a:t>) </a:t>
            </a:r>
          </a:p>
          <a:p>
            <a:pPr lvl="1"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82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2. Waarom een landelijke voorziening?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590551" y="2413590"/>
            <a:ext cx="10944000" cy="4320000"/>
          </a:xfrm>
        </p:spPr>
        <p:txBody>
          <a:bodyPr>
            <a:normAutofit/>
          </a:bodyPr>
          <a:lstStyle/>
          <a:p>
            <a:r>
              <a:rPr lang="nl-NL" b="1" dirty="0"/>
              <a:t>De warmtetransitie gaat verder…..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Van visie naar uitvoering betekent keuzes maken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Samenwerken met en interactie tussen meerdere (professionele) stakeholders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Nationaal, provinciaal, regionaal en lokaal niveau.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Centraal inzichten verzamelen en delen stimuleert de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nl-NL" dirty="0"/>
              <a:t>samenwerking, ondersteuning, kennisdeling en uitvoering.</a:t>
            </a:r>
          </a:p>
        </p:txBody>
      </p:sp>
    </p:spTree>
    <p:extLst>
      <p:ext uri="{BB962C8B-B14F-4D97-AF65-F5344CB8AC3E}">
        <p14:creationId xmlns:p14="http://schemas.microsoft.com/office/powerpoint/2010/main" val="32057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E5D19-2EDF-4B87-A5CC-AC6A80046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3. Wat betekent een landelijke voorziening?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558EF5-6CC9-8844-0978-43209F785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1" y="2413590"/>
            <a:ext cx="10944000" cy="4320000"/>
          </a:xfrm>
        </p:spPr>
        <p:txBody>
          <a:bodyPr>
            <a:normAutofit/>
          </a:bodyPr>
          <a:lstStyle/>
          <a:p>
            <a:r>
              <a:rPr lang="nl-NL" b="1" dirty="0"/>
              <a:t>Landelijke voorziening warmteplannen </a:t>
            </a:r>
            <a:r>
              <a:rPr lang="nl-NL" dirty="0"/>
              <a:t>biedt uiterlijk 2024 een eerste basis voor het centraal verzamelen en delen van inzichten.</a:t>
            </a:r>
          </a:p>
          <a:p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tint val="75000"/>
                  </a:schemeClr>
                </a:solidFill>
              </a:rPr>
              <a:t>Stelselmatig</a:t>
            </a:r>
            <a:r>
              <a:rPr lang="nl-NL" dirty="0"/>
              <a:t> verzamelen van definitieve </a:t>
            </a:r>
            <a:r>
              <a:rPr lang="nl-NL" b="1" dirty="0"/>
              <a:t>gemeentelijke</a:t>
            </a:r>
            <a:r>
              <a:rPr lang="nl-NL" b="1" u="sng" dirty="0"/>
              <a:t> warmteplannen</a:t>
            </a:r>
            <a:r>
              <a:rPr lang="nl-NL" u="sng" dirty="0"/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Stellen van kaders voor </a:t>
            </a:r>
            <a:r>
              <a:rPr lang="nl-NL" b="1" u="sng" dirty="0"/>
              <a:t>basisinformatie</a:t>
            </a:r>
            <a:r>
              <a:rPr lang="nl-NL" u="sng" dirty="0"/>
              <a:t>.</a:t>
            </a:r>
            <a:endParaRPr lang="nl-NL" u="sng" dirty="0">
              <a:solidFill>
                <a:srgbClr val="275937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>
              <a:solidFill>
                <a:schemeClr val="tx1">
                  <a:tint val="75000"/>
                </a:schemeClr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1" u="sng" dirty="0"/>
              <a:t>Centrale plek </a:t>
            </a:r>
            <a:r>
              <a:rPr lang="nl-NL" dirty="0"/>
              <a:t>met nationale, provinciale, regionale en lokale </a:t>
            </a:r>
            <a:r>
              <a:rPr lang="nl-NL" b="1" u="sng" dirty="0"/>
              <a:t>inzichten</a:t>
            </a:r>
            <a:r>
              <a:rPr lang="nl-NL" dirty="0"/>
              <a:t> over de (stapsgewijze) route tijdens de warmtransitie.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Proces van </a:t>
            </a:r>
            <a:r>
              <a:rPr lang="nl-NL" b="1" u="sng" dirty="0"/>
              <a:t>verzamelen</a:t>
            </a:r>
            <a:r>
              <a:rPr lang="nl-NL" dirty="0"/>
              <a:t>, </a:t>
            </a:r>
            <a:r>
              <a:rPr lang="nl-NL" b="1" u="sng" dirty="0"/>
              <a:t>inwinnen</a:t>
            </a:r>
            <a:r>
              <a:rPr lang="nl-NL" dirty="0"/>
              <a:t>, </a:t>
            </a:r>
            <a:r>
              <a:rPr lang="nl-NL" b="1" u="sng" dirty="0"/>
              <a:t>registeren</a:t>
            </a:r>
            <a:r>
              <a:rPr lang="nl-NL" dirty="0"/>
              <a:t>, </a:t>
            </a:r>
            <a:r>
              <a:rPr lang="nl-NL" b="1" u="sng" dirty="0"/>
              <a:t>actualiseren</a:t>
            </a:r>
            <a:r>
              <a:rPr lang="nl-NL" dirty="0"/>
              <a:t> en </a:t>
            </a:r>
            <a:r>
              <a:rPr lang="nl-NL" b="1" u="sng" dirty="0"/>
              <a:t>delen</a:t>
            </a:r>
            <a:r>
              <a:rPr lang="nl-NL" dirty="0"/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dirty="0"/>
              <a:t>Resultaa</a:t>
            </a:r>
            <a:r>
              <a:rPr lang="nl-NL" u="sng" dirty="0"/>
              <a:t>t </a:t>
            </a:r>
            <a:r>
              <a:rPr lang="nl-NL" b="1" u="sng" dirty="0"/>
              <a:t>openbaar beschikbaar </a:t>
            </a:r>
            <a:r>
              <a:rPr lang="nl-NL" dirty="0"/>
              <a:t>als o.a. Excel- &amp; GIS-bestand, dashboard en viewer.</a:t>
            </a:r>
          </a:p>
        </p:txBody>
      </p:sp>
    </p:spTree>
    <p:extLst>
      <p:ext uri="{BB962C8B-B14F-4D97-AF65-F5344CB8AC3E}">
        <p14:creationId xmlns:p14="http://schemas.microsoft.com/office/powerpoint/2010/main" val="13008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E5D19-2EDF-4B87-A5CC-AC6A80046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3. Wat betekent een landelijk voorziening?																				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558EF5-6CC9-8844-0978-43209F785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1" y="2413590"/>
            <a:ext cx="10944000" cy="4320000"/>
          </a:xfrm>
        </p:spPr>
        <p:txBody>
          <a:bodyPr>
            <a:normAutofit/>
          </a:bodyPr>
          <a:lstStyle/>
          <a:p>
            <a:r>
              <a:rPr lang="nl-NL" dirty="0"/>
              <a:t>De </a:t>
            </a:r>
            <a:r>
              <a:rPr lang="nl-NL" b="1" u="sng" dirty="0"/>
              <a:t>basis</a:t>
            </a:r>
            <a:r>
              <a:rPr lang="nl-NL" dirty="0"/>
              <a:t> vormt de gemeentelijke </a:t>
            </a:r>
            <a:r>
              <a:rPr lang="nl-NL" b="1" u="sng" dirty="0"/>
              <a:t>warmteplannen</a:t>
            </a:r>
            <a:r>
              <a:rPr lang="nl-NL" dirty="0"/>
              <a:t>.</a:t>
            </a:r>
          </a:p>
          <a:p>
            <a:endParaRPr lang="nl-NL" b="1" dirty="0"/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Transitievisies warmte</a:t>
            </a:r>
          </a:p>
          <a:p>
            <a:pPr marL="800100" lvl="1" indent="-342900" algn="l">
              <a:buFont typeface="+mj-lt"/>
              <a:buAutoNum type="arabicPeriod"/>
            </a:pPr>
            <a:endParaRPr lang="nl-NL" dirty="0"/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Warmteprogramma*</a:t>
            </a:r>
          </a:p>
          <a:p>
            <a:pPr marL="800100" lvl="1" indent="-342900" algn="l">
              <a:buFont typeface="+mj-lt"/>
              <a:buAutoNum type="arabicPeriod"/>
            </a:pPr>
            <a:endParaRPr lang="nl-NL" dirty="0"/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Uitvoeringsplan*</a:t>
            </a:r>
          </a:p>
          <a:p>
            <a:pPr marL="800100" lvl="1" indent="-342900" algn="l">
              <a:buFont typeface="+mj-lt"/>
              <a:buAutoNum type="arabicPeriod"/>
            </a:pPr>
            <a:endParaRPr lang="nl-NL" dirty="0"/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Omgevingsplan</a:t>
            </a:r>
          </a:p>
          <a:p>
            <a:pPr marL="800100" lvl="1" indent="-342900" algn="l">
              <a:buFont typeface="+mj-lt"/>
              <a:buAutoNum type="arabicPeriod"/>
            </a:pPr>
            <a:endParaRPr lang="nl-NL" dirty="0"/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Andere documenten of plannen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400" dirty="0"/>
              <a:t>* Het Nationaal Programma Lokale Warmtetransitie (NPLW) biedt handreikingen aan voor de opbouw van een uitvoeringsplan (klik </a:t>
            </a:r>
            <a:r>
              <a:rPr lang="nl-NL" sz="1400" dirty="0">
                <a:hlinkClick r:id="rId2"/>
              </a:rPr>
              <a:t>hier</a:t>
            </a:r>
            <a:r>
              <a:rPr lang="nl-NL" sz="1400" dirty="0"/>
              <a:t>) en een warmteprogramma (in ontwikkeling).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CDF21A0-ADDE-DD08-B6F8-3334A510C72E}"/>
              </a:ext>
            </a:extLst>
          </p:cNvPr>
          <p:cNvSpPr txBox="1"/>
          <p:nvPr/>
        </p:nvSpPr>
        <p:spPr>
          <a:xfrm>
            <a:off x="11352945" y="159585"/>
            <a:ext cx="65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92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E5D19-2EDF-4B87-A5CC-AC6A80046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3. Wat betekent een landelijke voorziening?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558EF5-6CC9-8844-0978-43209F785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1" y="2413590"/>
            <a:ext cx="10944000" cy="4320000"/>
          </a:xfrm>
        </p:spPr>
        <p:txBody>
          <a:bodyPr>
            <a:normAutofit/>
          </a:bodyPr>
          <a:lstStyle/>
          <a:p>
            <a:r>
              <a:rPr lang="nl-NL" b="1" u="sng" dirty="0"/>
              <a:t>Basisinformatie</a:t>
            </a:r>
            <a:r>
              <a:rPr lang="nl-NL" dirty="0"/>
              <a:t> vastleggen </a:t>
            </a:r>
            <a:r>
              <a:rPr lang="nl-NL" b="1" u="sng" dirty="0"/>
              <a:t>per warmteplan</a:t>
            </a:r>
            <a:r>
              <a:rPr lang="nl-NL" dirty="0"/>
              <a:t>.</a:t>
            </a:r>
            <a:endParaRPr lang="nl-NL" b="1" u="sng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</a:t>
            </a:r>
            <a:r>
              <a:rPr lang="nl-NL" b="1" u="sng" dirty="0"/>
              <a:t>kaders</a:t>
            </a:r>
            <a:r>
              <a:rPr lang="nl-NL" dirty="0"/>
              <a:t> voor </a:t>
            </a:r>
            <a:r>
              <a:rPr lang="nl-NL" b="1" u="sng" dirty="0"/>
              <a:t>basisinformatie</a:t>
            </a:r>
            <a:r>
              <a:rPr lang="nl-NL" dirty="0"/>
              <a:t> richten zich op meerdere categorieën.</a:t>
            </a:r>
          </a:p>
          <a:p>
            <a:pPr marL="800100" lvl="1" indent="-342900" algn="l">
              <a:buFont typeface="+mj-lt"/>
              <a:buAutoNum type="arabicPeriod"/>
            </a:pPr>
            <a:endParaRPr lang="nl-NL" dirty="0"/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Gemeenten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Warmteplannen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Acties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Energiebronnen en –dragers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Woningen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Energie- en warmtevraag woningen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Verwarmingsinstallaties woningen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Utiliteiten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Energie- en warmtevraag utiliteiten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nl-NL" dirty="0"/>
              <a:t>Verwarmingsinstallaties utiliteiten</a:t>
            </a:r>
          </a:p>
          <a:p>
            <a:pPr marL="800100" lvl="1" indent="-342900" algn="l">
              <a:buFont typeface="+mj-lt"/>
              <a:buAutoNum type="arabicPeriod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C22FFD1-C19E-475B-3048-ED291AED3566}"/>
              </a:ext>
            </a:extLst>
          </p:cNvPr>
          <p:cNvSpPr txBox="1"/>
          <p:nvPr/>
        </p:nvSpPr>
        <p:spPr>
          <a:xfrm>
            <a:off x="11352945" y="159585"/>
            <a:ext cx="65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96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548458A-0445-1AA7-DEDC-DF660D19347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77705094"/>
              </p:ext>
            </p:extLst>
          </p:nvPr>
        </p:nvGraphicFramePr>
        <p:xfrm>
          <a:off x="1006769" y="1706057"/>
          <a:ext cx="1447800" cy="793750"/>
        </p:xfrm>
        <a:graphic>
          <a:graphicData uri="http://schemas.openxmlformats.org/drawingml/2006/table">
            <a:tbl>
              <a:tblPr first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1574708074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62855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Gemeenten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7836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Gemeentecode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791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Gemeentenaam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437191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7E518B9-731C-8BFC-5EAE-653EFD8FC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42772"/>
              </p:ext>
            </p:extLst>
          </p:nvPr>
        </p:nvGraphicFramePr>
        <p:xfrm>
          <a:off x="985345" y="2485514"/>
          <a:ext cx="1447800" cy="996950"/>
        </p:xfrm>
        <a:graphic>
          <a:graphicData uri="http://schemas.openxmlformats.org/drawingml/2006/table">
            <a:tbl>
              <a:tblPr first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106976690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8346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Warmteplannen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937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Documentcode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788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Documentjaar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5686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Origineel document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074251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0B707E25-D52D-866C-4CE8-4E796D84F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436973"/>
              </p:ext>
            </p:extLst>
          </p:nvPr>
        </p:nvGraphicFramePr>
        <p:xfrm>
          <a:off x="985345" y="3468171"/>
          <a:ext cx="1447800" cy="1585588"/>
        </p:xfrm>
        <a:graphic>
          <a:graphicData uri="http://schemas.openxmlformats.org/drawingml/2006/table">
            <a:tbl>
              <a:tblPr first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1717798340"/>
                    </a:ext>
                  </a:extLst>
                </a:gridCol>
              </a:tblGrid>
              <a:tr h="195894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367034"/>
                  </a:ext>
                </a:extLst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Acties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1222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Actiecodes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732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Gebiedsnaam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42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Actiedoelen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184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Actiegebied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154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Startjaren acties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918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Eindjaren acties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436525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9DF282C-68C7-2D04-5966-74E70E96B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9635"/>
              </p:ext>
            </p:extLst>
          </p:nvPr>
        </p:nvGraphicFramePr>
        <p:xfrm>
          <a:off x="223345" y="5038221"/>
          <a:ext cx="2971800" cy="1178560"/>
        </p:xfrm>
        <a:graphic>
          <a:graphicData uri="http://schemas.openxmlformats.org/drawingml/2006/table">
            <a:tbl>
              <a:tblPr firstRow="1"/>
              <a:tblGrid>
                <a:gridCol w="2971800">
                  <a:extLst>
                    <a:ext uri="{9D8B030D-6E8A-4147-A177-3AD203B41FA5}">
                      <a16:colId xmlns:a16="http://schemas.microsoft.com/office/drawing/2014/main" val="2058929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5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Energiebronnen- en dragers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902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Energievormen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374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Locaties energiebronnen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4928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Startjaren ingebruikname energiebronnen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1218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Energiebronnen en -dragers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59617"/>
                  </a:ext>
                </a:extLst>
              </a:tr>
            </a:tbl>
          </a:graphicData>
        </a:graphic>
      </p:graphicFrame>
      <p:pic>
        <p:nvPicPr>
          <p:cNvPr id="8" name="Afbeelding 7" descr="Huidige en toekomstige situatie woningen - tabel 5">
            <a:extLst>
              <a:ext uri="{FF2B5EF4-FFF2-40B4-BE49-F238E27FC236}">
                <a16:creationId xmlns:a16="http://schemas.microsoft.com/office/drawing/2014/main" id="{EA96D41C-294E-D7DC-42F3-679F5D04B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454" y="728470"/>
            <a:ext cx="2987299" cy="2505673"/>
          </a:xfrm>
          <a:prstGeom prst="rect">
            <a:avLst/>
          </a:prstGeom>
        </p:spPr>
      </p:pic>
      <p:pic>
        <p:nvPicPr>
          <p:cNvPr id="9" name="Afbeelding 8" descr="Huidige en toekomstige situatie - Energie en warmtevraag woningen">
            <a:extLst>
              <a:ext uri="{FF2B5EF4-FFF2-40B4-BE49-F238E27FC236}">
                <a16:creationId xmlns:a16="http://schemas.microsoft.com/office/drawing/2014/main" id="{F58657E5-D19C-866A-6EF9-F6617DE4A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9" y="3256049"/>
            <a:ext cx="4218798" cy="1719221"/>
          </a:xfrm>
          <a:prstGeom prst="rect">
            <a:avLst/>
          </a:prstGeom>
        </p:spPr>
      </p:pic>
      <p:pic>
        <p:nvPicPr>
          <p:cNvPr id="10" name="Afbeelding 9" descr="huidige en toekomstige situatie verwarmingsinstallaties woningen.">
            <a:extLst>
              <a:ext uri="{FF2B5EF4-FFF2-40B4-BE49-F238E27FC236}">
                <a16:creationId xmlns:a16="http://schemas.microsoft.com/office/drawing/2014/main" id="{53CCCE75-9449-D207-D032-3501035F7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905" y="5038221"/>
            <a:ext cx="3853006" cy="1719221"/>
          </a:xfrm>
          <a:prstGeom prst="rect">
            <a:avLst/>
          </a:prstGeom>
        </p:spPr>
      </p:pic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CD5FD78D-F654-16C9-1AB4-D26A512F1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06528"/>
              </p:ext>
            </p:extLst>
          </p:nvPr>
        </p:nvGraphicFramePr>
        <p:xfrm>
          <a:off x="8401740" y="1636228"/>
          <a:ext cx="3136900" cy="1784350"/>
        </p:xfrm>
        <a:graphic>
          <a:graphicData uri="http://schemas.openxmlformats.org/drawingml/2006/table">
            <a:tbl>
              <a:tblPr firstRow="1"/>
              <a:tblGrid>
                <a:gridCol w="3136900">
                  <a:extLst>
                    <a:ext uri="{9D8B030D-6E8A-4147-A177-3AD203B41FA5}">
                      <a16:colId xmlns:a16="http://schemas.microsoft.com/office/drawing/2014/main" val="2276868461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0005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Utiliteiten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3327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Utiliteitsfuncties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4085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Uttiliteiten met functies totaal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8007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Isolatiewaarden utiliteiten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3904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Bouwjaren utiliteiten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2569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Bouwjaren utiliteiten totaal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2585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 energielabels per utiliteitsfunctie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18026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 utiliteiten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77254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77AF954E-1F54-A0FE-4ADF-606A56CD0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66151"/>
              </p:ext>
            </p:extLst>
          </p:nvPr>
        </p:nvGraphicFramePr>
        <p:xfrm>
          <a:off x="8522390" y="3377082"/>
          <a:ext cx="2895600" cy="1390650"/>
        </p:xfrm>
        <a:graphic>
          <a:graphicData uri="http://schemas.openxmlformats.org/drawingml/2006/table">
            <a:tbl>
              <a:tblPr firstRow="1"/>
              <a:tblGrid>
                <a:gridCol w="2895600">
                  <a:extLst>
                    <a:ext uri="{9D8B030D-6E8A-4147-A177-3AD203B41FA5}">
                      <a16:colId xmlns:a16="http://schemas.microsoft.com/office/drawing/2014/main" val="1373638321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41767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Energie- en warmtevraag utiliteiten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8280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 woningequivalenten utiliteiten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1149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Aardgasverbruiken utiliteiten totaal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536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Gemiddeld aardgasverbruik utiliteiten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1753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Elektriciteitsverbruiken utiliteiten totaal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8025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Gemiddeld elektriciteitsverbruik utiliteiten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07657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3B06679D-3EB1-C1D4-27A6-15DE41110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78114"/>
              </p:ext>
            </p:extLst>
          </p:nvPr>
        </p:nvGraphicFramePr>
        <p:xfrm>
          <a:off x="8135671" y="4724236"/>
          <a:ext cx="3708400" cy="1193800"/>
        </p:xfrm>
        <a:graphic>
          <a:graphicData uri="http://schemas.openxmlformats.org/drawingml/2006/table">
            <a:tbl>
              <a:tblPr firstRow="1"/>
              <a:tblGrid>
                <a:gridCol w="3708400">
                  <a:extLst>
                    <a:ext uri="{9D8B030D-6E8A-4147-A177-3AD203B41FA5}">
                      <a16:colId xmlns:a16="http://schemas.microsoft.com/office/drawing/2014/main" val="796060545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60324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Verwarmingsinstallaties utiliteiten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11007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Alternatieve verwarmingsinstallaties utiliteiten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199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 alternatieve verwarmingsinstallaties utiliteiten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8957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Verwarmingsinstallaties utiliteiten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646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Aantal verwarmingsinstallaties utiliteiten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48292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C92CF9E4-5C6C-AC95-FDB1-01397FCE3546}"/>
              </a:ext>
            </a:extLst>
          </p:cNvPr>
          <p:cNvSpPr txBox="1"/>
          <p:nvPr/>
        </p:nvSpPr>
        <p:spPr>
          <a:xfrm>
            <a:off x="3944357" y="142997"/>
            <a:ext cx="430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Huidige </a:t>
            </a:r>
            <a:r>
              <a:rPr lang="nl-NL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toekomstige situatie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B5A024-E839-783B-D546-6B793DFD67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52945" y="159585"/>
            <a:ext cx="654218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06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548458A-0445-1AA7-DEDC-DF660D19347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45551394"/>
              </p:ext>
            </p:extLst>
          </p:nvPr>
        </p:nvGraphicFramePr>
        <p:xfrm>
          <a:off x="1006769" y="1706057"/>
          <a:ext cx="1447800" cy="793750"/>
        </p:xfrm>
        <a:graphic>
          <a:graphicData uri="http://schemas.openxmlformats.org/drawingml/2006/table">
            <a:tbl>
              <a:tblPr first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1574708074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99487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Gemeenten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07836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Gemeentecode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791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Gemeentenaam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437191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17E518B9-731C-8BFC-5EAE-653EFD8FC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8029"/>
              </p:ext>
            </p:extLst>
          </p:nvPr>
        </p:nvGraphicFramePr>
        <p:xfrm>
          <a:off x="985345" y="2485514"/>
          <a:ext cx="1447800" cy="996950"/>
        </p:xfrm>
        <a:graphic>
          <a:graphicData uri="http://schemas.openxmlformats.org/drawingml/2006/table">
            <a:tbl>
              <a:tblPr first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106976690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1404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Warmteplannen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937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Documentcode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788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Documentjaar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5686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Origineel document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074251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0B707E25-D52D-866C-4CE8-4E796D84F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77282"/>
              </p:ext>
            </p:extLst>
          </p:nvPr>
        </p:nvGraphicFramePr>
        <p:xfrm>
          <a:off x="985345" y="3468171"/>
          <a:ext cx="1447800" cy="1585588"/>
        </p:xfrm>
        <a:graphic>
          <a:graphicData uri="http://schemas.openxmlformats.org/drawingml/2006/table">
            <a:tbl>
              <a:tblPr first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1717798340"/>
                    </a:ext>
                  </a:extLst>
                </a:gridCol>
              </a:tblGrid>
              <a:tr h="195894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307557"/>
                  </a:ext>
                </a:extLst>
              </a:tr>
              <a:tr h="195894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Acties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1222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Actiecodes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732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Gebiedsnaam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429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Actiedoelen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184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Actiegebied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154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Startjaren acties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918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Eindjaren acties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436525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9DF282C-68C7-2D04-5966-74E70E96B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34959"/>
              </p:ext>
            </p:extLst>
          </p:nvPr>
        </p:nvGraphicFramePr>
        <p:xfrm>
          <a:off x="223345" y="5038221"/>
          <a:ext cx="2971800" cy="1178560"/>
        </p:xfrm>
        <a:graphic>
          <a:graphicData uri="http://schemas.openxmlformats.org/drawingml/2006/table">
            <a:tbl>
              <a:tblPr firstRow="1"/>
              <a:tblGrid>
                <a:gridCol w="2971800">
                  <a:extLst>
                    <a:ext uri="{9D8B030D-6E8A-4147-A177-3AD203B41FA5}">
                      <a16:colId xmlns:a16="http://schemas.microsoft.com/office/drawing/2014/main" val="2058929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582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Energiebronnen- en dragers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9027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Energievormen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374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Locaties energiebronnen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4928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Startjaren ingebruikname energiebronnen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1218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Energiebronnen en -dragers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59617"/>
                  </a:ext>
                </a:extLst>
              </a:tr>
            </a:tbl>
          </a:graphicData>
        </a:graphic>
      </p:graphicFrame>
      <p:graphicFrame>
        <p:nvGraphicFramePr>
          <p:cNvPr id="11" name="Object 10" descr="toekomstige situatie - iolatiewaarden woningen">
            <a:extLst>
              <a:ext uri="{FF2B5EF4-FFF2-40B4-BE49-F238E27FC236}">
                <a16:creationId xmlns:a16="http://schemas.microsoft.com/office/drawing/2014/main" id="{63236568-3FF3-BC5F-2CA1-FF8ECF111B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302868"/>
              </p:ext>
            </p:extLst>
          </p:nvPr>
        </p:nvGraphicFramePr>
        <p:xfrm>
          <a:off x="4107603" y="769566"/>
          <a:ext cx="29781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78162" imgH="399984" progId="Excel.Sheet.12">
                  <p:embed/>
                </p:oleObj>
              </mc:Choice>
              <mc:Fallback>
                <p:oleObj name="Worksheet" r:id="rId2" imgW="2978162" imgH="399984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3236568-3FF3-BC5F-2CA1-FF8ECF111B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07603" y="769566"/>
                        <a:ext cx="29781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toekomstige situatie - verwarmingsinstallaties woningen">
            <a:extLst>
              <a:ext uri="{FF2B5EF4-FFF2-40B4-BE49-F238E27FC236}">
                <a16:creationId xmlns:a16="http://schemas.microsoft.com/office/drawing/2014/main" id="{75427168-B6EB-282D-136C-EA247B2D59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242568"/>
              </p:ext>
            </p:extLst>
          </p:nvPr>
        </p:nvGraphicFramePr>
        <p:xfrm>
          <a:off x="3746237" y="5080015"/>
          <a:ext cx="3835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835548" imgH="1200348" progId="Excel.Sheet.12">
                  <p:embed/>
                </p:oleObj>
              </mc:Choice>
              <mc:Fallback>
                <p:oleObj name="Worksheet" r:id="rId4" imgW="3835548" imgH="1200348" progId="Excel.Shee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5427168-B6EB-282D-136C-EA247B2D59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6237" y="5080015"/>
                        <a:ext cx="38354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 descr="Toekomstige situatie utiliteiten">
            <a:extLst>
              <a:ext uri="{FF2B5EF4-FFF2-40B4-BE49-F238E27FC236}">
                <a16:creationId xmlns:a16="http://schemas.microsoft.com/office/drawing/2014/main" id="{85B184C8-F490-B26F-720A-866E07DAE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16521"/>
              </p:ext>
            </p:extLst>
          </p:nvPr>
        </p:nvGraphicFramePr>
        <p:xfrm>
          <a:off x="8401740" y="1631023"/>
          <a:ext cx="3136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136777" imgH="399984" progId="Excel.Sheet.12">
                  <p:embed/>
                </p:oleObj>
              </mc:Choice>
              <mc:Fallback>
                <p:oleObj name="Worksheet" r:id="rId6" imgW="3136777" imgH="399984" progId="Excel.Sheet.12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5B184C8-F490-B26F-720A-866E07DAED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01740" y="1631023"/>
                        <a:ext cx="31369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 descr="toekomstige situatie - verwarmingsinstallaties utiliteiten">
            <a:extLst>
              <a:ext uri="{FF2B5EF4-FFF2-40B4-BE49-F238E27FC236}">
                <a16:creationId xmlns:a16="http://schemas.microsoft.com/office/drawing/2014/main" id="{830AE17B-1F29-9139-7090-95E3F350F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448215"/>
              </p:ext>
            </p:extLst>
          </p:nvPr>
        </p:nvGraphicFramePr>
        <p:xfrm>
          <a:off x="8135671" y="4724236"/>
          <a:ext cx="3714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3714812" imgH="603345" progId="Excel.Sheet.12">
                  <p:embed/>
                </p:oleObj>
              </mc:Choice>
              <mc:Fallback>
                <p:oleObj name="Worksheet" r:id="rId8" imgW="3714812" imgH="603345" progId="Excel.Sheet.12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30AE17B-1F29-9139-7090-95E3F350F1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35671" y="4724236"/>
                        <a:ext cx="37147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kstvak 18">
            <a:extLst>
              <a:ext uri="{FF2B5EF4-FFF2-40B4-BE49-F238E27FC236}">
                <a16:creationId xmlns:a16="http://schemas.microsoft.com/office/drawing/2014/main" id="{B1A26284-1215-5351-11D3-8D0CC9C4E62E}"/>
              </a:ext>
            </a:extLst>
          </p:cNvPr>
          <p:cNvSpPr txBox="1"/>
          <p:nvPr/>
        </p:nvSpPr>
        <p:spPr>
          <a:xfrm>
            <a:off x="3944357" y="142997"/>
            <a:ext cx="430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Toekomstige situatie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FAE08E-BBF1-525E-1809-201143793A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52945" y="159585"/>
            <a:ext cx="654218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984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5A996074-B84D-6F42-8143-CCA715446DCD}" vid="{F9227270-10CD-5D40-98F1-7AA12FF94A7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9c2e84-6c27-4776-917c-9c3cd17db71c">
      <Terms xmlns="http://schemas.microsoft.com/office/infopath/2007/PartnerControls"/>
    </lcf76f155ced4ddcb4097134ff3c332f>
    <TaxCatchAll xmlns="39cb69a0-6d0b-4a0f-9d9e-8e4da96cfb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DBCFCEC9E243B7DB38363069CDB1" ma:contentTypeVersion="15" ma:contentTypeDescription="Een nieuw document maken." ma:contentTypeScope="" ma:versionID="729d3b9e17c7e79754d9a47f01a22196">
  <xsd:schema xmlns:xsd="http://www.w3.org/2001/XMLSchema" xmlns:xs="http://www.w3.org/2001/XMLSchema" xmlns:p="http://schemas.microsoft.com/office/2006/metadata/properties" xmlns:ns2="ef9c2e84-6c27-4776-917c-9c3cd17db71c" xmlns:ns3="39cb69a0-6d0b-4a0f-9d9e-8e4da96cfbca" targetNamespace="http://schemas.microsoft.com/office/2006/metadata/properties" ma:root="true" ma:fieldsID="bc0485bbb4214c8d4da0042ff8bfd6f8" ns2:_="" ns3:_="">
    <xsd:import namespace="ef9c2e84-6c27-4776-917c-9c3cd17db71c"/>
    <xsd:import namespace="39cb69a0-6d0b-4a0f-9d9e-8e4da96cf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2e84-6c27-4776-917c-9c3cd17d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cf017de-417c-4d12-acd9-7d6834f53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69a0-6d0b-4a0f-9d9e-8e4da96cf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3d921f-bca5-4580-bf44-13d97477aa05}" ma:internalName="TaxCatchAll" ma:showField="CatchAllData" ma:web="39cb69a0-6d0b-4a0f-9d9e-8e4da96c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2BCA1A-5FD7-4D59-AF0B-5A00A9CB8D2D}">
  <ds:schemaRefs>
    <ds:schemaRef ds:uri="http://www.w3.org/XML/1998/namespace"/>
    <ds:schemaRef ds:uri="http://purl.org/dc/terms/"/>
    <ds:schemaRef ds:uri="4bc1f090-2151-45c0-9d5a-65813356ba07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d2a9ee3-81ab-41ac-bcb9-d6e70766a6e6"/>
    <ds:schemaRef ds:uri="http://purl.org/dc/dcmitype/"/>
    <ds:schemaRef ds:uri="ef9c2e84-6c27-4776-917c-9c3cd17db71c"/>
    <ds:schemaRef ds:uri="39cb69a0-6d0b-4a0f-9d9e-8e4da96cfbca"/>
  </ds:schemaRefs>
</ds:datastoreItem>
</file>

<file path=customXml/itemProps2.xml><?xml version="1.0" encoding="utf-8"?>
<ds:datastoreItem xmlns:ds="http://schemas.openxmlformats.org/officeDocument/2006/customXml" ds:itemID="{82808A7C-1034-4D62-834D-25AEAB48AE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C912DC-EA61-4DD1-A224-CB239D02F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c2e84-6c27-4776-917c-9c3cd17db71c"/>
    <ds:schemaRef ds:uri="39cb69a0-6d0b-4a0f-9d9e-8e4da96cf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81dcdd7-3e43-49fb-ac1e-2321f7e63421}" enabled="1" method="Standard" siteId="{1321633e-f6b9-44e2-a44f-59b9d264ecb7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190470-01 IPLO presentatie-aangepast-klein.DEF</Template>
  <TotalTime>16</TotalTime>
  <Words>871</Words>
  <Application>Microsoft Office PowerPoint</Application>
  <PresentationFormat>Breedbeeld</PresentationFormat>
  <Paragraphs>199</Paragraphs>
  <Slides>17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Aangepast ontwerp</vt:lpstr>
      <vt:lpstr>Worksheet</vt:lpstr>
      <vt:lpstr>Landelijke voorziening warmteplannen  “Stelselmatig uniform informatie verzamelen en delen over de warmtransitie“ </vt:lpstr>
      <vt:lpstr>Landelijke voorziening warmteplannen</vt:lpstr>
      <vt:lpstr>1. Aanleiding</vt:lpstr>
      <vt:lpstr>2. Waarom een landelijke voorziening?</vt:lpstr>
      <vt:lpstr>3. Wat betekent een landelijke voorziening?</vt:lpstr>
      <vt:lpstr>3. Wat betekent een landelijk voorziening?                     </vt:lpstr>
      <vt:lpstr>3. Wat betekent een landelijke voorziening?</vt:lpstr>
      <vt:lpstr>4</vt:lpstr>
      <vt:lpstr>5</vt:lpstr>
      <vt:lpstr>3. Wat betekent een landelijke voorziening?</vt:lpstr>
      <vt:lpstr>3. Wat betekent een landelijke voorziening?</vt:lpstr>
      <vt:lpstr>3. Wat betekent een landelijke voorziening?</vt:lpstr>
      <vt:lpstr>3. Wat betekent een landelijke voorziening?</vt:lpstr>
      <vt:lpstr>10</vt:lpstr>
      <vt:lpstr>4. Welke vragen, opmerkingen en/of ideeën heb je?</vt:lpstr>
      <vt:lpstr>5. Contactgegevens</vt:lpstr>
      <vt:lpstr>Blijf op de hoogte van het IPLO-nieuws via onze nieuwsbrief. Abonneer u via www.iplo.nl/nieuwsbrief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Namara, Nuance (WVL)</dc:creator>
  <cp:lastModifiedBy>Degeling, Ageeth (RWS WVL)</cp:lastModifiedBy>
  <cp:revision>114</cp:revision>
  <dcterms:created xsi:type="dcterms:W3CDTF">2023-08-22T12:47:17Z</dcterms:created>
  <dcterms:modified xsi:type="dcterms:W3CDTF">2024-07-18T08:51:42Z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Aangepast ontwerp:6</vt:lpwstr>
  </property>
  <property fmtid="{D5CDD505-2E9C-101B-9397-08002B2CF9AE}" pid="3" name="ClassificationContentMarkingFooterText">
    <vt:lpwstr>Intern gebruik</vt:lpwstr>
  </property>
  <property fmtid="{D5CDD505-2E9C-101B-9397-08002B2CF9AE}" pid="4" name="ContentTypeId">
    <vt:lpwstr>0x0101006C10984634D504478580DFAC5DEB7DEA</vt:lpwstr>
  </property>
</Properties>
</file>