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5709" r:id="rId7"/>
    <p:sldId id="5710" r:id="rId8"/>
    <p:sldId id="5330" r:id="rId9"/>
    <p:sldId id="5695" r:id="rId10"/>
    <p:sldId id="5550" r:id="rId11"/>
    <p:sldId id="5691" r:id="rId12"/>
    <p:sldId id="5693" r:id="rId13"/>
    <p:sldId id="5664" r:id="rId14"/>
    <p:sldId id="5662" r:id="rId15"/>
    <p:sldId id="5676" r:id="rId16"/>
    <p:sldId id="5694" r:id="rId17"/>
    <p:sldId id="5697" r:id="rId18"/>
    <p:sldId id="5680" r:id="rId19"/>
    <p:sldId id="5696" r:id="rId20"/>
    <p:sldId id="5677" r:id="rId21"/>
    <p:sldId id="5644" r:id="rId22"/>
    <p:sldId id="5713" r:id="rId23"/>
    <p:sldId id="5698" r:id="rId24"/>
    <p:sldId id="5699" r:id="rId25"/>
    <p:sldId id="5714" r:id="rId26"/>
    <p:sldId id="5715" r:id="rId27"/>
    <p:sldId id="5700" r:id="rId28"/>
    <p:sldId id="5708" r:id="rId29"/>
    <p:sldId id="5671" r:id="rId30"/>
    <p:sldId id="5672" r:id="rId31"/>
    <p:sldId id="5711" r:id="rId32"/>
    <p:sldId id="5689" r:id="rId33"/>
    <p:sldId id="5690" r:id="rId34"/>
    <p:sldId id="5712" r:id="rId35"/>
    <p:sldId id="5692" r:id="rId36"/>
    <p:sldId id="5704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64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3"/>
    <a:srgbClr val="005694"/>
    <a:srgbClr val="F07E26"/>
    <a:srgbClr val="96C840"/>
    <a:srgbClr val="008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A82A3-52DC-2346-B1C5-2880CF02077B}" v="26" dt="2024-06-27T06:48:5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8"/>
    <p:restoredTop sz="94848"/>
  </p:normalViewPr>
  <p:slideViewPr>
    <p:cSldViewPr snapToGrid="0" snapToObjects="1" showGuides="1">
      <p:cViewPr varScale="1">
        <p:scale>
          <a:sx n="47" d="100"/>
          <a:sy n="47" d="100"/>
        </p:scale>
        <p:origin x="390" y="60"/>
      </p:cViewPr>
      <p:guideLst>
        <p:guide orient="horz" pos="2160"/>
        <p:guide pos="3364"/>
        <p:guide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83C60-2CC3-406C-AD6A-37191F48E1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CE6D3-3480-4ABD-BDF3-ECB350ED4ED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aseline="0" dirty="0"/>
            <a:t>Geen sprake van een digitaal VTH-stelsel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Het stelsel loopt 30 jaar achter op de digitale mogelijkheden.&#10;Geen sprake van een digitaal VTH-stelsel.&#10;Huidige stelsel is kostbaar, traag en leidt tot kwaliteitsverlies door ontbreken IV.&#10;Toenemende achterstand van de aansluiting op de maatschappelijke verwachting.&#10;"/>
        </a:ext>
      </dgm:extLst>
    </dgm:pt>
    <dgm:pt modelId="{E8876012-4B7D-4E24-86D8-663AA7C29A7C}" type="parTrans" cxnId="{E82D166B-9669-470D-A5B5-2FDC2BC0A550}">
      <dgm:prSet/>
      <dgm:spPr/>
      <dgm:t>
        <a:bodyPr/>
        <a:lstStyle/>
        <a:p>
          <a:endParaRPr lang="en-US"/>
        </a:p>
      </dgm:t>
    </dgm:pt>
    <dgm:pt modelId="{054EFC11-DB14-45B4-9783-974EBC7D6EDB}" type="sibTrans" cxnId="{E82D166B-9669-470D-A5B5-2FDC2BC0A550}">
      <dgm:prSet/>
      <dgm:spPr/>
      <dgm:t>
        <a:bodyPr/>
        <a:lstStyle/>
        <a:p>
          <a:endParaRPr lang="en-US"/>
        </a:p>
      </dgm:t>
    </dgm:pt>
    <dgm:pt modelId="{B4BB3AB3-F642-4735-8A56-85DB165037A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aseline="0" dirty="0"/>
            <a:t>Huidige stelsel is kostbaar, traag en leidt tot kwaliteitsverlies door ontbreken IV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Het stelsel loopt 30 jaar achter op de digitale mogelijkheden.&#10;Geen sprake van een digitaal VTH-stelsel.&#10;Huidige stelsel is kostbaar, traag en leidt tot kwaliteitsverlies door ontbreken IV.&#10;Toenemende achterstand van de aansluiting op de maatschappelijke verwachting.&#10;"/>
        </a:ext>
      </dgm:extLst>
    </dgm:pt>
    <dgm:pt modelId="{BF5CD05C-B3EB-47C1-B65E-DE5B785466D7}" type="parTrans" cxnId="{2D99E096-B361-40D6-911B-952175F244D9}">
      <dgm:prSet/>
      <dgm:spPr/>
      <dgm:t>
        <a:bodyPr/>
        <a:lstStyle/>
        <a:p>
          <a:endParaRPr lang="en-US"/>
        </a:p>
      </dgm:t>
    </dgm:pt>
    <dgm:pt modelId="{857B4D7D-0609-436B-BEB1-C72BB7A175FB}" type="sibTrans" cxnId="{2D99E096-B361-40D6-911B-952175F244D9}">
      <dgm:prSet/>
      <dgm:spPr/>
      <dgm:t>
        <a:bodyPr/>
        <a:lstStyle/>
        <a:p>
          <a:endParaRPr lang="en-US"/>
        </a:p>
      </dgm:t>
    </dgm:pt>
    <dgm:pt modelId="{EF92A9C8-9C3F-4362-8B85-6A2327BE5CD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aseline="0" dirty="0"/>
            <a:t>Het stelsel loopt 30 jaar achter op de digitale mogelijkheden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Het stelsel loopt 30 jaar achter op de digitale mogelijkheden.&#10;Geen sprake van een digitaal VTH-stelsel.&#10;Huidige stelsel is kostbaar, traag en leidt tot kwaliteitsverlies door ontbreken IV.&#10;Toenemende achterstand van de aansluiting op de maatschappelijke verwachting.&#10;"/>
        </a:ext>
      </dgm:extLst>
    </dgm:pt>
    <dgm:pt modelId="{63A52632-0614-4337-A7DF-1C031C4AEBCC}" type="parTrans" cxnId="{EDBF2CDC-730B-4614-88A5-1FC9D511DE09}">
      <dgm:prSet/>
      <dgm:spPr/>
      <dgm:t>
        <a:bodyPr/>
        <a:lstStyle/>
        <a:p>
          <a:endParaRPr lang="en-US"/>
        </a:p>
      </dgm:t>
    </dgm:pt>
    <dgm:pt modelId="{E32400A4-7B5F-4EE8-95DC-4B1D970F9FDB}" type="sibTrans" cxnId="{EDBF2CDC-730B-4614-88A5-1FC9D511DE09}">
      <dgm:prSet/>
      <dgm:spPr/>
      <dgm:t>
        <a:bodyPr/>
        <a:lstStyle/>
        <a:p>
          <a:endParaRPr lang="en-US"/>
        </a:p>
      </dgm:t>
    </dgm:pt>
    <dgm:pt modelId="{56E0AF88-92A8-4D67-B2C3-DA04E1CCBE2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aseline="0" dirty="0"/>
            <a:t>Toenemende achterstand van de aansluiting op de maatschappelijke verwachting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Het stelsel loopt 30 jaar achter op de digitale mogelijkheden.&#10;Geen sprake van een digitaal VTH-stelsel.&#10;Huidige stelsel is kostbaar, traag en leidt tot kwaliteitsverlies door ontbreken IV.&#10;Toenemende achterstand van de aansluiting op de maatschappelijke verwachting.&#10;"/>
        </a:ext>
      </dgm:extLst>
    </dgm:pt>
    <dgm:pt modelId="{5A4941AB-5E56-4DFA-BB94-81F6018AFD74}" type="parTrans" cxnId="{204EFDD6-8906-45E1-928A-1F79BEFD2F2D}">
      <dgm:prSet/>
      <dgm:spPr/>
      <dgm:t>
        <a:bodyPr/>
        <a:lstStyle/>
        <a:p>
          <a:endParaRPr lang="en-US"/>
        </a:p>
      </dgm:t>
    </dgm:pt>
    <dgm:pt modelId="{C610C1B7-3EB3-4B64-9D14-50D586ADEA1E}" type="sibTrans" cxnId="{204EFDD6-8906-45E1-928A-1F79BEFD2F2D}">
      <dgm:prSet/>
      <dgm:spPr/>
      <dgm:t>
        <a:bodyPr/>
        <a:lstStyle/>
        <a:p>
          <a:endParaRPr lang="en-US"/>
        </a:p>
      </dgm:t>
    </dgm:pt>
    <dgm:pt modelId="{1DA48C0D-C150-4EB0-87B0-1095FBC689DB}" type="pres">
      <dgm:prSet presAssocID="{61F83C60-2CC3-406C-AD6A-37191F48E1D2}" presName="root" presStyleCnt="0">
        <dgm:presLayoutVars>
          <dgm:dir/>
          <dgm:resizeHandles val="exact"/>
        </dgm:presLayoutVars>
      </dgm:prSet>
      <dgm:spPr/>
    </dgm:pt>
    <dgm:pt modelId="{7348E91A-53BD-4E6B-970B-1B449A339A1D}" type="pres">
      <dgm:prSet presAssocID="{EF92A9C8-9C3F-4362-8B85-6A2327BE5CDC}" presName="compNode" presStyleCnt="0"/>
      <dgm:spPr/>
    </dgm:pt>
    <dgm:pt modelId="{A6E4A585-ACC5-48AF-9021-1882CF96CB24}" type="pres">
      <dgm:prSet presAssocID="{EF92A9C8-9C3F-4362-8B85-6A2327BE5CDC}" presName="bgRect" presStyleLbl="bgShp" presStyleIdx="0" presStyleCnt="4"/>
      <dgm:spPr/>
    </dgm:pt>
    <dgm:pt modelId="{8DA22A90-3C28-41AB-A60E-5E591615423D}" type="pres">
      <dgm:prSet presAssocID="{EF92A9C8-9C3F-4362-8B85-6A2327BE5C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our robot"/>
        </a:ext>
      </dgm:extLst>
    </dgm:pt>
    <dgm:pt modelId="{95BC2322-F126-403A-80DD-CC92E502B99E}" type="pres">
      <dgm:prSet presAssocID="{EF92A9C8-9C3F-4362-8B85-6A2327BE5CDC}" presName="spaceRect" presStyleCnt="0"/>
      <dgm:spPr/>
    </dgm:pt>
    <dgm:pt modelId="{9A773216-2746-4F0B-B5E1-E6066D1DA9D3}" type="pres">
      <dgm:prSet presAssocID="{EF92A9C8-9C3F-4362-8B85-6A2327BE5CDC}" presName="parTx" presStyleLbl="revTx" presStyleIdx="0" presStyleCnt="4">
        <dgm:presLayoutVars>
          <dgm:chMax val="0"/>
          <dgm:chPref val="0"/>
        </dgm:presLayoutVars>
      </dgm:prSet>
      <dgm:spPr/>
    </dgm:pt>
    <dgm:pt modelId="{260AF067-638F-44BC-B575-44CA0D972416}" type="pres">
      <dgm:prSet presAssocID="{E32400A4-7B5F-4EE8-95DC-4B1D970F9FDB}" presName="sibTrans" presStyleCnt="0"/>
      <dgm:spPr/>
    </dgm:pt>
    <dgm:pt modelId="{C58A87B1-4498-493F-81F2-CF49B85FA222}" type="pres">
      <dgm:prSet presAssocID="{59ACE6D3-3480-4ABD-BDF3-ECB350ED4ED5}" presName="compNode" presStyleCnt="0"/>
      <dgm:spPr/>
    </dgm:pt>
    <dgm:pt modelId="{8EE7BF7F-D205-4E73-BB1F-F69FAAC40973}" type="pres">
      <dgm:prSet presAssocID="{59ACE6D3-3480-4ABD-BDF3-ECB350ED4ED5}" presName="bgRect" presStyleLbl="bgShp" presStyleIdx="1" presStyleCnt="4"/>
      <dgm:spPr/>
    </dgm:pt>
    <dgm:pt modelId="{BC0DB9C5-F135-410A-89AE-B4CFEEE17BF3}" type="pres">
      <dgm:prSet presAssocID="{59ACE6D3-3480-4ABD-BDF3-ECB350ED4E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ngerafdruk"/>
        </a:ext>
      </dgm:extLst>
    </dgm:pt>
    <dgm:pt modelId="{85F4C5A8-E61B-47E6-8736-A24D1A9BCD94}" type="pres">
      <dgm:prSet presAssocID="{59ACE6D3-3480-4ABD-BDF3-ECB350ED4ED5}" presName="spaceRect" presStyleCnt="0"/>
      <dgm:spPr/>
    </dgm:pt>
    <dgm:pt modelId="{EEBB4763-368A-458A-A4DF-0B0201A2125B}" type="pres">
      <dgm:prSet presAssocID="{59ACE6D3-3480-4ABD-BDF3-ECB350ED4ED5}" presName="parTx" presStyleLbl="revTx" presStyleIdx="1" presStyleCnt="4">
        <dgm:presLayoutVars>
          <dgm:chMax val="0"/>
          <dgm:chPref val="0"/>
        </dgm:presLayoutVars>
      </dgm:prSet>
      <dgm:spPr/>
    </dgm:pt>
    <dgm:pt modelId="{64909C94-919C-432E-ADBF-659AD240AECF}" type="pres">
      <dgm:prSet presAssocID="{054EFC11-DB14-45B4-9783-974EBC7D6EDB}" presName="sibTrans" presStyleCnt="0"/>
      <dgm:spPr/>
    </dgm:pt>
    <dgm:pt modelId="{F5F80791-3643-4A72-9575-91A79540C38F}" type="pres">
      <dgm:prSet presAssocID="{B4BB3AB3-F642-4735-8A56-85DB165037AD}" presName="compNode" presStyleCnt="0"/>
      <dgm:spPr/>
    </dgm:pt>
    <dgm:pt modelId="{5793ADA0-ED42-4B34-9E5B-B5D260FC1DB1}" type="pres">
      <dgm:prSet presAssocID="{B4BB3AB3-F642-4735-8A56-85DB165037AD}" presName="bgRect" presStyleLbl="bgShp" presStyleIdx="2" presStyleCnt="4"/>
      <dgm:spPr/>
    </dgm:pt>
    <dgm:pt modelId="{B9561606-7BAF-4706-81C6-E8BF14EFC1F6}" type="pres">
      <dgm:prSet presAssocID="{B4BB3AB3-F642-4735-8A56-85DB165037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hroniseren"/>
        </a:ext>
      </dgm:extLst>
    </dgm:pt>
    <dgm:pt modelId="{96988A81-D375-4485-8360-F51DC44430F9}" type="pres">
      <dgm:prSet presAssocID="{B4BB3AB3-F642-4735-8A56-85DB165037AD}" presName="spaceRect" presStyleCnt="0"/>
      <dgm:spPr/>
    </dgm:pt>
    <dgm:pt modelId="{A33AE30F-EA4D-4959-BFAB-71AB09EE6529}" type="pres">
      <dgm:prSet presAssocID="{B4BB3AB3-F642-4735-8A56-85DB165037AD}" presName="parTx" presStyleLbl="revTx" presStyleIdx="2" presStyleCnt="4">
        <dgm:presLayoutVars>
          <dgm:chMax val="0"/>
          <dgm:chPref val="0"/>
        </dgm:presLayoutVars>
      </dgm:prSet>
      <dgm:spPr/>
    </dgm:pt>
    <dgm:pt modelId="{D9403A48-F9A3-4B65-9146-150F96357A8C}" type="pres">
      <dgm:prSet presAssocID="{857B4D7D-0609-436B-BEB1-C72BB7A175FB}" presName="sibTrans" presStyleCnt="0"/>
      <dgm:spPr/>
    </dgm:pt>
    <dgm:pt modelId="{4117EFA0-28AB-419A-BDDB-03EC474ABAF1}" type="pres">
      <dgm:prSet presAssocID="{56E0AF88-92A8-4D67-B2C3-DA04E1CCBE2C}" presName="compNode" presStyleCnt="0"/>
      <dgm:spPr/>
    </dgm:pt>
    <dgm:pt modelId="{284DF5B5-E125-40F0-8B3B-9FE5246BE1D8}" type="pres">
      <dgm:prSet presAssocID="{56E0AF88-92A8-4D67-B2C3-DA04E1CCBE2C}" presName="bgRect" presStyleLbl="bgShp" presStyleIdx="3" presStyleCnt="4"/>
      <dgm:spPr/>
    </dgm:pt>
    <dgm:pt modelId="{251158D7-DE6C-417F-9908-66CB9A0D9FA7}" type="pres">
      <dgm:prSet presAssocID="{56E0AF88-92A8-4D67-B2C3-DA04E1CCBE2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chterstand"/>
        </a:ext>
      </dgm:extLst>
    </dgm:pt>
    <dgm:pt modelId="{4B875E07-B384-4F11-90F1-E0431D1E3EFD}" type="pres">
      <dgm:prSet presAssocID="{56E0AF88-92A8-4D67-B2C3-DA04E1CCBE2C}" presName="spaceRect" presStyleCnt="0"/>
      <dgm:spPr/>
    </dgm:pt>
    <dgm:pt modelId="{38535CF7-2733-435A-BDD3-626B71D71120}" type="pres">
      <dgm:prSet presAssocID="{56E0AF88-92A8-4D67-B2C3-DA04E1CCBE2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67B1067-B2D3-F947-8349-A7D30AB1BDC0}" type="presOf" srcId="{56E0AF88-92A8-4D67-B2C3-DA04E1CCBE2C}" destId="{38535CF7-2733-435A-BDD3-626B71D71120}" srcOrd="0" destOrd="0" presId="urn:microsoft.com/office/officeart/2018/2/layout/IconVerticalSolidList"/>
    <dgm:cxn modelId="{00382E68-F2AF-F349-9C35-C819A2BCA1A8}" type="presOf" srcId="{59ACE6D3-3480-4ABD-BDF3-ECB350ED4ED5}" destId="{EEBB4763-368A-458A-A4DF-0B0201A2125B}" srcOrd="0" destOrd="0" presId="urn:microsoft.com/office/officeart/2018/2/layout/IconVerticalSolidList"/>
    <dgm:cxn modelId="{E82D166B-9669-470D-A5B5-2FDC2BC0A550}" srcId="{61F83C60-2CC3-406C-AD6A-37191F48E1D2}" destId="{59ACE6D3-3480-4ABD-BDF3-ECB350ED4ED5}" srcOrd="1" destOrd="0" parTransId="{E8876012-4B7D-4E24-86D8-663AA7C29A7C}" sibTransId="{054EFC11-DB14-45B4-9783-974EBC7D6EDB}"/>
    <dgm:cxn modelId="{D7798790-7EE9-214F-9F31-13E9B9861942}" type="presOf" srcId="{B4BB3AB3-F642-4735-8A56-85DB165037AD}" destId="{A33AE30F-EA4D-4959-BFAB-71AB09EE6529}" srcOrd="0" destOrd="0" presId="urn:microsoft.com/office/officeart/2018/2/layout/IconVerticalSolidList"/>
    <dgm:cxn modelId="{2D99E096-B361-40D6-911B-952175F244D9}" srcId="{61F83C60-2CC3-406C-AD6A-37191F48E1D2}" destId="{B4BB3AB3-F642-4735-8A56-85DB165037AD}" srcOrd="2" destOrd="0" parTransId="{BF5CD05C-B3EB-47C1-B65E-DE5B785466D7}" sibTransId="{857B4D7D-0609-436B-BEB1-C72BB7A175FB}"/>
    <dgm:cxn modelId="{00DB319C-04E9-44E8-B18E-870D39F3D114}" type="presOf" srcId="{61F83C60-2CC3-406C-AD6A-37191F48E1D2}" destId="{1DA48C0D-C150-4EB0-87B0-1095FBC689DB}" srcOrd="0" destOrd="0" presId="urn:microsoft.com/office/officeart/2018/2/layout/IconVerticalSolidList"/>
    <dgm:cxn modelId="{1F8256B3-075A-2B48-BCF9-C571EA734012}" type="presOf" srcId="{EF92A9C8-9C3F-4362-8B85-6A2327BE5CDC}" destId="{9A773216-2746-4F0B-B5E1-E6066D1DA9D3}" srcOrd="0" destOrd="0" presId="urn:microsoft.com/office/officeart/2018/2/layout/IconVerticalSolidList"/>
    <dgm:cxn modelId="{204EFDD6-8906-45E1-928A-1F79BEFD2F2D}" srcId="{61F83C60-2CC3-406C-AD6A-37191F48E1D2}" destId="{56E0AF88-92A8-4D67-B2C3-DA04E1CCBE2C}" srcOrd="3" destOrd="0" parTransId="{5A4941AB-5E56-4DFA-BB94-81F6018AFD74}" sibTransId="{C610C1B7-3EB3-4B64-9D14-50D586ADEA1E}"/>
    <dgm:cxn modelId="{EDBF2CDC-730B-4614-88A5-1FC9D511DE09}" srcId="{61F83C60-2CC3-406C-AD6A-37191F48E1D2}" destId="{EF92A9C8-9C3F-4362-8B85-6A2327BE5CDC}" srcOrd="0" destOrd="0" parTransId="{63A52632-0614-4337-A7DF-1C031C4AEBCC}" sibTransId="{E32400A4-7B5F-4EE8-95DC-4B1D970F9FDB}"/>
    <dgm:cxn modelId="{A6541761-602B-8A45-94B3-3FB37F9F6953}" type="presParOf" srcId="{1DA48C0D-C150-4EB0-87B0-1095FBC689DB}" destId="{7348E91A-53BD-4E6B-970B-1B449A339A1D}" srcOrd="0" destOrd="0" presId="urn:microsoft.com/office/officeart/2018/2/layout/IconVerticalSolidList"/>
    <dgm:cxn modelId="{FA3D42F5-9E0A-8644-869C-798A3277A845}" type="presParOf" srcId="{7348E91A-53BD-4E6B-970B-1B449A339A1D}" destId="{A6E4A585-ACC5-48AF-9021-1882CF96CB24}" srcOrd="0" destOrd="0" presId="urn:microsoft.com/office/officeart/2018/2/layout/IconVerticalSolidList"/>
    <dgm:cxn modelId="{06AAAD52-BA1E-254D-B80A-44BDB1DEEECA}" type="presParOf" srcId="{7348E91A-53BD-4E6B-970B-1B449A339A1D}" destId="{8DA22A90-3C28-41AB-A60E-5E591615423D}" srcOrd="1" destOrd="0" presId="urn:microsoft.com/office/officeart/2018/2/layout/IconVerticalSolidList"/>
    <dgm:cxn modelId="{F748B7DF-65F3-DF46-8896-39CCDD4C21A0}" type="presParOf" srcId="{7348E91A-53BD-4E6B-970B-1B449A339A1D}" destId="{95BC2322-F126-403A-80DD-CC92E502B99E}" srcOrd="2" destOrd="0" presId="urn:microsoft.com/office/officeart/2018/2/layout/IconVerticalSolidList"/>
    <dgm:cxn modelId="{6D971D2A-DFF3-AA49-9466-C5486DE15391}" type="presParOf" srcId="{7348E91A-53BD-4E6B-970B-1B449A339A1D}" destId="{9A773216-2746-4F0B-B5E1-E6066D1DA9D3}" srcOrd="3" destOrd="0" presId="urn:microsoft.com/office/officeart/2018/2/layout/IconVerticalSolidList"/>
    <dgm:cxn modelId="{B835CFE2-DCF1-FA4E-8329-8AA497396BA0}" type="presParOf" srcId="{1DA48C0D-C150-4EB0-87B0-1095FBC689DB}" destId="{260AF067-638F-44BC-B575-44CA0D972416}" srcOrd="1" destOrd="0" presId="urn:microsoft.com/office/officeart/2018/2/layout/IconVerticalSolidList"/>
    <dgm:cxn modelId="{29962D1B-EE9C-3D41-8F7C-69A12149DD4A}" type="presParOf" srcId="{1DA48C0D-C150-4EB0-87B0-1095FBC689DB}" destId="{C58A87B1-4498-493F-81F2-CF49B85FA222}" srcOrd="2" destOrd="0" presId="urn:microsoft.com/office/officeart/2018/2/layout/IconVerticalSolidList"/>
    <dgm:cxn modelId="{2FDA3601-1899-2A45-AE8C-FEF736BFBCE0}" type="presParOf" srcId="{C58A87B1-4498-493F-81F2-CF49B85FA222}" destId="{8EE7BF7F-D205-4E73-BB1F-F69FAAC40973}" srcOrd="0" destOrd="0" presId="urn:microsoft.com/office/officeart/2018/2/layout/IconVerticalSolidList"/>
    <dgm:cxn modelId="{B41B0AC0-71D6-F849-A7EA-B9F33ECC8EE4}" type="presParOf" srcId="{C58A87B1-4498-493F-81F2-CF49B85FA222}" destId="{BC0DB9C5-F135-410A-89AE-B4CFEEE17BF3}" srcOrd="1" destOrd="0" presId="urn:microsoft.com/office/officeart/2018/2/layout/IconVerticalSolidList"/>
    <dgm:cxn modelId="{1EE9C849-D34A-8B41-B77B-6DCB281DF270}" type="presParOf" srcId="{C58A87B1-4498-493F-81F2-CF49B85FA222}" destId="{85F4C5A8-E61B-47E6-8736-A24D1A9BCD94}" srcOrd="2" destOrd="0" presId="urn:microsoft.com/office/officeart/2018/2/layout/IconVerticalSolidList"/>
    <dgm:cxn modelId="{8E705BFA-4720-224B-8CF2-6A21225C07C6}" type="presParOf" srcId="{C58A87B1-4498-493F-81F2-CF49B85FA222}" destId="{EEBB4763-368A-458A-A4DF-0B0201A2125B}" srcOrd="3" destOrd="0" presId="urn:microsoft.com/office/officeart/2018/2/layout/IconVerticalSolidList"/>
    <dgm:cxn modelId="{01B1D39F-9957-FD47-BAF4-DC65D53A9A18}" type="presParOf" srcId="{1DA48C0D-C150-4EB0-87B0-1095FBC689DB}" destId="{64909C94-919C-432E-ADBF-659AD240AECF}" srcOrd="3" destOrd="0" presId="urn:microsoft.com/office/officeart/2018/2/layout/IconVerticalSolidList"/>
    <dgm:cxn modelId="{2B214B35-6069-4144-9461-6A3F32AC1187}" type="presParOf" srcId="{1DA48C0D-C150-4EB0-87B0-1095FBC689DB}" destId="{F5F80791-3643-4A72-9575-91A79540C38F}" srcOrd="4" destOrd="0" presId="urn:microsoft.com/office/officeart/2018/2/layout/IconVerticalSolidList"/>
    <dgm:cxn modelId="{D3049AD2-30C9-B14B-81F5-F7A5E7FE7E67}" type="presParOf" srcId="{F5F80791-3643-4A72-9575-91A79540C38F}" destId="{5793ADA0-ED42-4B34-9E5B-B5D260FC1DB1}" srcOrd="0" destOrd="0" presId="urn:microsoft.com/office/officeart/2018/2/layout/IconVerticalSolidList"/>
    <dgm:cxn modelId="{703A4BA8-A48C-3E43-A60F-D47312888E2F}" type="presParOf" srcId="{F5F80791-3643-4A72-9575-91A79540C38F}" destId="{B9561606-7BAF-4706-81C6-E8BF14EFC1F6}" srcOrd="1" destOrd="0" presId="urn:microsoft.com/office/officeart/2018/2/layout/IconVerticalSolidList"/>
    <dgm:cxn modelId="{AC7F1674-5146-E14A-ABFB-3F0A0F7C69AB}" type="presParOf" srcId="{F5F80791-3643-4A72-9575-91A79540C38F}" destId="{96988A81-D375-4485-8360-F51DC44430F9}" srcOrd="2" destOrd="0" presId="urn:microsoft.com/office/officeart/2018/2/layout/IconVerticalSolidList"/>
    <dgm:cxn modelId="{FCF9C3F7-5D90-3E47-A3E1-2C158FF57707}" type="presParOf" srcId="{F5F80791-3643-4A72-9575-91A79540C38F}" destId="{A33AE30F-EA4D-4959-BFAB-71AB09EE6529}" srcOrd="3" destOrd="0" presId="urn:microsoft.com/office/officeart/2018/2/layout/IconVerticalSolidList"/>
    <dgm:cxn modelId="{1495DC81-A385-3D4F-99BE-6BE888478F22}" type="presParOf" srcId="{1DA48C0D-C150-4EB0-87B0-1095FBC689DB}" destId="{D9403A48-F9A3-4B65-9146-150F96357A8C}" srcOrd="5" destOrd="0" presId="urn:microsoft.com/office/officeart/2018/2/layout/IconVerticalSolidList"/>
    <dgm:cxn modelId="{1612BF50-C8FA-3946-815F-642EA11BDB7A}" type="presParOf" srcId="{1DA48C0D-C150-4EB0-87B0-1095FBC689DB}" destId="{4117EFA0-28AB-419A-BDDB-03EC474ABAF1}" srcOrd="6" destOrd="0" presId="urn:microsoft.com/office/officeart/2018/2/layout/IconVerticalSolidList"/>
    <dgm:cxn modelId="{AE8AC9F4-E292-9B40-8552-D531FF23C3A4}" type="presParOf" srcId="{4117EFA0-28AB-419A-BDDB-03EC474ABAF1}" destId="{284DF5B5-E125-40F0-8B3B-9FE5246BE1D8}" srcOrd="0" destOrd="0" presId="urn:microsoft.com/office/officeart/2018/2/layout/IconVerticalSolidList"/>
    <dgm:cxn modelId="{A5F29EC1-1627-D942-A619-4848233DE661}" type="presParOf" srcId="{4117EFA0-28AB-419A-BDDB-03EC474ABAF1}" destId="{251158D7-DE6C-417F-9908-66CB9A0D9FA7}" srcOrd="1" destOrd="0" presId="urn:microsoft.com/office/officeart/2018/2/layout/IconVerticalSolidList"/>
    <dgm:cxn modelId="{3944132E-B942-C242-A091-33BD94BD80F0}" type="presParOf" srcId="{4117EFA0-28AB-419A-BDDB-03EC474ABAF1}" destId="{4B875E07-B384-4F11-90F1-E0431D1E3EFD}" srcOrd="2" destOrd="0" presId="urn:microsoft.com/office/officeart/2018/2/layout/IconVerticalSolidList"/>
    <dgm:cxn modelId="{1C55FA2B-F03E-D44D-BB64-A9FE2A44F592}" type="presParOf" srcId="{4117EFA0-28AB-419A-BDDB-03EC474ABAF1}" destId="{38535CF7-2733-435A-BDD3-626B71D711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7DCBA-A778-4142-B5EF-B50E82A0AD3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09406-0D55-4F2E-9D25-F13E165C9A52}">
      <dgm:prSet custT="1"/>
      <dgm:spPr/>
      <dgm:t>
        <a:bodyPr/>
        <a:lstStyle/>
        <a:p>
          <a:r>
            <a:rPr lang="nl-NL" sz="2000" dirty="0"/>
            <a:t>Met robuuste informatiepositie 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Met robuuste informatiepositie &#10; ontwikkelen risicoanalyses om milieuvervuiling op te sporen&#10; beleid beter laten inspelen op actuele ontwikkelingen&#10; inzicht krijgen in de staat van de leefomgeving milieu&#10;"/>
        </a:ext>
      </dgm:extLst>
    </dgm:pt>
    <dgm:pt modelId="{79C6C6AD-66B1-4671-B7B5-A036F7F88FE9}" type="parTrans" cxnId="{D184F00F-EFF3-4621-9F8E-91AB03410DF5}">
      <dgm:prSet/>
      <dgm:spPr/>
      <dgm:t>
        <a:bodyPr/>
        <a:lstStyle/>
        <a:p>
          <a:endParaRPr lang="en-US" sz="2800"/>
        </a:p>
      </dgm:t>
    </dgm:pt>
    <dgm:pt modelId="{9D4C3040-C921-4EFF-995C-23637611C100}" type="sibTrans" cxnId="{D184F00F-EFF3-4621-9F8E-91AB03410DF5}">
      <dgm:prSet/>
      <dgm:spPr/>
      <dgm:t>
        <a:bodyPr/>
        <a:lstStyle/>
        <a:p>
          <a:endParaRPr lang="en-US" sz="2400"/>
        </a:p>
      </dgm:t>
    </dgm:pt>
    <dgm:pt modelId="{28AEF6F8-8EAC-42F9-92E7-C13FEE17D9D2}">
      <dgm:prSet custT="1"/>
      <dgm:spPr/>
      <dgm:t>
        <a:bodyPr/>
        <a:lstStyle/>
        <a:p>
          <a:r>
            <a:rPr lang="nl-NL" sz="2000" dirty="0"/>
            <a:t>ontwikkelen risicoanalyses om milieuvervuiling op te sporen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Met robuuste informatiepositie &#10; ontwikkelen risicoanalyses om milieuvervuiling op te sporen&#10; beleid beter laten inspelen op actuele ontwikkelingen&#10; inzicht krijgen in de staat van de leefomgeving milieu&#10;"/>
        </a:ext>
      </dgm:extLst>
    </dgm:pt>
    <dgm:pt modelId="{79B69C01-7621-44FD-9C9C-F449C91DBCD9}" type="parTrans" cxnId="{7988A155-E0DD-43A4-8A5E-CF9CFE3201BF}">
      <dgm:prSet/>
      <dgm:spPr/>
      <dgm:t>
        <a:bodyPr/>
        <a:lstStyle/>
        <a:p>
          <a:endParaRPr lang="en-US" sz="2800"/>
        </a:p>
      </dgm:t>
    </dgm:pt>
    <dgm:pt modelId="{44EBAC62-719F-47DE-832A-C975813641A8}" type="sibTrans" cxnId="{7988A155-E0DD-43A4-8A5E-CF9CFE3201BF}">
      <dgm:prSet/>
      <dgm:spPr/>
      <dgm:t>
        <a:bodyPr/>
        <a:lstStyle/>
        <a:p>
          <a:endParaRPr lang="en-US" sz="2400"/>
        </a:p>
      </dgm:t>
    </dgm:pt>
    <dgm:pt modelId="{AED7CF1D-3BDB-4D2F-B571-E7ED41E2267E}">
      <dgm:prSet custT="1"/>
      <dgm:spPr/>
      <dgm:t>
        <a:bodyPr/>
        <a:lstStyle/>
        <a:p>
          <a:r>
            <a:rPr lang="nl-NL" sz="2000" dirty="0"/>
            <a:t>beleid beter laten inspelen op actuele ontwikkelingen</a:t>
          </a:r>
          <a:endParaRPr lang="en-US" sz="2000" dirty="0"/>
        </a:p>
      </dgm:t>
    </dgm:pt>
    <dgm:pt modelId="{9EFAC37A-D85A-480A-B41F-802AE4FAD15C}" type="parTrans" cxnId="{4B21397F-7346-4A0F-83A5-C20A4C742D48}">
      <dgm:prSet/>
      <dgm:spPr/>
      <dgm:t>
        <a:bodyPr/>
        <a:lstStyle/>
        <a:p>
          <a:endParaRPr lang="en-US" sz="2800"/>
        </a:p>
      </dgm:t>
    </dgm:pt>
    <dgm:pt modelId="{559CDCC4-C1EA-4DE1-A9A9-C00F134CCF66}" type="sibTrans" cxnId="{4B21397F-7346-4A0F-83A5-C20A4C742D48}">
      <dgm:prSet/>
      <dgm:spPr/>
      <dgm:t>
        <a:bodyPr/>
        <a:lstStyle/>
        <a:p>
          <a:endParaRPr lang="en-US" sz="2400"/>
        </a:p>
      </dgm:t>
    </dgm:pt>
    <dgm:pt modelId="{27523BBA-C47E-4104-967A-A6CABD7A0605}">
      <dgm:prSet custT="1"/>
      <dgm:spPr/>
      <dgm:t>
        <a:bodyPr/>
        <a:lstStyle/>
        <a:p>
          <a:r>
            <a:rPr lang="nl-NL" sz="2000" dirty="0"/>
            <a:t>inzicht krijgen in de staat van de leefomgeving milieu</a:t>
          </a:r>
          <a:endParaRPr lang="en-US" sz="2000" dirty="0"/>
        </a:p>
      </dgm:t>
    </dgm:pt>
    <dgm:pt modelId="{47BBDF0E-405C-40B4-BEA5-F5C61FD231EA}" type="parTrans" cxnId="{99DF7228-E0BE-4FD8-AF8A-EABEB6FAEF7E}">
      <dgm:prSet/>
      <dgm:spPr/>
      <dgm:t>
        <a:bodyPr/>
        <a:lstStyle/>
        <a:p>
          <a:endParaRPr lang="en-US" sz="2800"/>
        </a:p>
      </dgm:t>
    </dgm:pt>
    <dgm:pt modelId="{6EB79976-5580-4B55-A19E-C0D60D637C39}" type="sibTrans" cxnId="{99DF7228-E0BE-4FD8-AF8A-EABEB6FAEF7E}">
      <dgm:prSet/>
      <dgm:spPr/>
      <dgm:t>
        <a:bodyPr/>
        <a:lstStyle/>
        <a:p>
          <a:endParaRPr lang="en-US" sz="2400"/>
        </a:p>
      </dgm:t>
    </dgm:pt>
    <dgm:pt modelId="{F95B62C9-1283-46A5-8EDD-AED0EEA1CEAF}">
      <dgm:prSet custT="1"/>
      <dgm:spPr/>
      <dgm:t>
        <a:bodyPr/>
        <a:lstStyle/>
        <a:p>
          <a:r>
            <a:rPr lang="nl-NL" sz="2000" dirty="0"/>
            <a:t>Als stelselpartners beter samenwerken om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Als stelselpartners beter samenwerken om&#10; Effectiever te worden bij opsporen milieuvervuiling&#10;Met initiatiefnemers sneller tot betere vergunningen te komen&#10;"/>
        </a:ext>
      </dgm:extLst>
    </dgm:pt>
    <dgm:pt modelId="{2B75FF70-657B-4F5A-B5F7-A23946F59542}" type="parTrans" cxnId="{D16F6F14-7A55-49D6-9B6C-7A47417EFB07}">
      <dgm:prSet/>
      <dgm:spPr/>
      <dgm:t>
        <a:bodyPr/>
        <a:lstStyle/>
        <a:p>
          <a:endParaRPr lang="en-US" sz="2800"/>
        </a:p>
      </dgm:t>
    </dgm:pt>
    <dgm:pt modelId="{1E0C3F91-43E6-4917-9C17-4C0735AE23D3}" type="sibTrans" cxnId="{D16F6F14-7A55-49D6-9B6C-7A47417EFB07}">
      <dgm:prSet/>
      <dgm:spPr/>
      <dgm:t>
        <a:bodyPr/>
        <a:lstStyle/>
        <a:p>
          <a:endParaRPr lang="en-US" sz="2400"/>
        </a:p>
      </dgm:t>
    </dgm:pt>
    <dgm:pt modelId="{BCE1230E-00DC-4C5E-BF9C-798D7A323489}">
      <dgm:prSet custT="1"/>
      <dgm:spPr/>
      <dgm:t>
        <a:bodyPr/>
        <a:lstStyle/>
        <a:p>
          <a:r>
            <a:rPr lang="nl-NL" sz="2000" dirty="0"/>
            <a:t>Effectiever te worden bij opsporen milieuvervuiling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Als stelselpartners beter samenwerken om&#10; Effectiever te worden bij opsporen milieuvervuiling&#10;Met initiatiefnemers sneller tot betere vergunningen te komen&#10;"/>
        </a:ext>
      </dgm:extLst>
    </dgm:pt>
    <dgm:pt modelId="{382655FA-B4D0-4AAC-868E-FA7EFCD856D3}" type="parTrans" cxnId="{53A017C1-8A4E-42AE-A880-CB0871B61B9C}">
      <dgm:prSet/>
      <dgm:spPr/>
      <dgm:t>
        <a:bodyPr/>
        <a:lstStyle/>
        <a:p>
          <a:endParaRPr lang="en-US" sz="2800"/>
        </a:p>
      </dgm:t>
    </dgm:pt>
    <dgm:pt modelId="{AF39E03A-D685-4237-81E9-0A849CC0D781}" type="sibTrans" cxnId="{53A017C1-8A4E-42AE-A880-CB0871B61B9C}">
      <dgm:prSet/>
      <dgm:spPr/>
      <dgm:t>
        <a:bodyPr/>
        <a:lstStyle/>
        <a:p>
          <a:endParaRPr lang="en-US" sz="2400"/>
        </a:p>
      </dgm:t>
    </dgm:pt>
    <dgm:pt modelId="{21694AC1-011B-4EA6-91DC-BC7FDF082A72}">
      <dgm:prSet custT="1"/>
      <dgm:spPr/>
      <dgm:t>
        <a:bodyPr/>
        <a:lstStyle/>
        <a:p>
          <a:r>
            <a:rPr lang="nl-NL" sz="2000" dirty="0"/>
            <a:t>Met initiatiefnemers sneller tot betere vergunningen te komen</a:t>
          </a:r>
          <a:endParaRPr lang="en-US" sz="2000" dirty="0"/>
        </a:p>
      </dgm:t>
    </dgm:pt>
    <dgm:pt modelId="{53D2A8EE-4990-495C-B831-7F5B1264A207}" type="parTrans" cxnId="{890681E2-7C47-4062-866E-E17898F5378B}">
      <dgm:prSet/>
      <dgm:spPr/>
      <dgm:t>
        <a:bodyPr/>
        <a:lstStyle/>
        <a:p>
          <a:endParaRPr lang="en-US" sz="2800"/>
        </a:p>
      </dgm:t>
    </dgm:pt>
    <dgm:pt modelId="{2EA7E838-B798-459B-998B-96FBBCC74BA4}" type="sibTrans" cxnId="{890681E2-7C47-4062-866E-E17898F5378B}">
      <dgm:prSet/>
      <dgm:spPr/>
      <dgm:t>
        <a:bodyPr/>
        <a:lstStyle/>
        <a:p>
          <a:endParaRPr lang="en-US" sz="2400"/>
        </a:p>
      </dgm:t>
    </dgm:pt>
    <dgm:pt modelId="{86489C6A-EEDE-4006-9822-9725224DDCF4}">
      <dgm:prSet custT="1"/>
      <dgm:spPr/>
      <dgm:t>
        <a:bodyPr/>
        <a:lstStyle/>
        <a:p>
          <a:r>
            <a:rPr lang="nl-NL" sz="2000" dirty="0"/>
            <a:t>Gezamenlijke voorzieningen ontwikkelen/gebruiken</a:t>
          </a:r>
          <a:endParaRPr lang="en-US" sz="2000" dirty="0"/>
        </a:p>
      </dgm:t>
    </dgm:pt>
    <dgm:pt modelId="{E45422E2-5368-481E-AC54-238730F9F5CE}" type="parTrans" cxnId="{79607A10-D70F-45B9-9CC7-221C7E014F58}">
      <dgm:prSet/>
      <dgm:spPr/>
      <dgm:t>
        <a:bodyPr/>
        <a:lstStyle/>
        <a:p>
          <a:endParaRPr lang="en-US" sz="2800"/>
        </a:p>
      </dgm:t>
    </dgm:pt>
    <dgm:pt modelId="{9076CB0C-EDDA-4812-A601-A8E954C93C6A}" type="sibTrans" cxnId="{79607A10-D70F-45B9-9CC7-221C7E014F58}">
      <dgm:prSet/>
      <dgm:spPr/>
      <dgm:t>
        <a:bodyPr/>
        <a:lstStyle/>
        <a:p>
          <a:endParaRPr lang="en-US" sz="2400"/>
        </a:p>
      </dgm:t>
    </dgm:pt>
    <dgm:pt modelId="{9E5C20A0-E784-4565-B460-D4B25ACB12F8}">
      <dgm:prSet custT="1"/>
      <dgm:spPr/>
      <dgm:t>
        <a:bodyPr rIns="576000"/>
        <a:lstStyle/>
        <a:p>
          <a:r>
            <a:rPr lang="nl-NL" sz="2000" dirty="0"/>
            <a:t>Die eenduidige en efficiënte werkwijzen ondersteunen waarmee zelfde medewerkers meer kunnen doen en regeldruk verlagen voor initiatiefnemers</a:t>
          </a:r>
          <a:endParaRPr lang="en-US" sz="2000" dirty="0"/>
        </a:p>
      </dgm:t>
    </dgm:pt>
    <dgm:pt modelId="{6803BA5E-3DCB-4DE1-8D54-A58273D34B01}" type="parTrans" cxnId="{B07E48D8-A9D8-4D36-92DE-46436E1860E9}">
      <dgm:prSet/>
      <dgm:spPr/>
      <dgm:t>
        <a:bodyPr/>
        <a:lstStyle/>
        <a:p>
          <a:endParaRPr lang="en-US" sz="2800"/>
        </a:p>
      </dgm:t>
    </dgm:pt>
    <dgm:pt modelId="{EE322512-95B2-4D4D-9220-5BEAC50D248F}" type="sibTrans" cxnId="{B07E48D8-A9D8-4D36-92DE-46436E1860E9}">
      <dgm:prSet/>
      <dgm:spPr/>
      <dgm:t>
        <a:bodyPr/>
        <a:lstStyle/>
        <a:p>
          <a:endParaRPr lang="en-US" sz="2400"/>
        </a:p>
      </dgm:t>
    </dgm:pt>
    <dgm:pt modelId="{F97E38B4-1FA3-4924-B36B-1AE5A58ECFDC}">
      <dgm:prSet custT="1"/>
      <dgm:spPr/>
      <dgm:t>
        <a:bodyPr rIns="576000"/>
        <a:lstStyle/>
        <a:p>
          <a:r>
            <a:rPr lang="nl-NL" sz="2000"/>
            <a:t>Die zorgen dat wordt voldaan aan wetgeving (openbaar maken, data delen)</a:t>
          </a:r>
          <a:endParaRPr lang="en-US" sz="2000"/>
        </a:p>
      </dgm:t>
    </dgm:pt>
    <dgm:pt modelId="{B42C7ECF-64F0-416A-85C7-6D79593AEB55}" type="parTrans" cxnId="{4631B418-9F36-4389-9600-7D3453343BDE}">
      <dgm:prSet/>
      <dgm:spPr/>
      <dgm:t>
        <a:bodyPr/>
        <a:lstStyle/>
        <a:p>
          <a:endParaRPr lang="en-US" sz="2800"/>
        </a:p>
      </dgm:t>
    </dgm:pt>
    <dgm:pt modelId="{D7175FF8-FD01-4344-9419-FB485B8A42E2}" type="sibTrans" cxnId="{4631B418-9F36-4389-9600-7D3453343BDE}">
      <dgm:prSet/>
      <dgm:spPr/>
      <dgm:t>
        <a:bodyPr/>
        <a:lstStyle/>
        <a:p>
          <a:endParaRPr lang="en-US" sz="2400"/>
        </a:p>
      </dgm:t>
    </dgm:pt>
    <dgm:pt modelId="{2F6ED447-D50C-654C-A4BA-E946D105517C}" type="pres">
      <dgm:prSet presAssocID="{D1C7DCBA-A778-4142-B5EF-B50E82A0AD3D}" presName="linear" presStyleCnt="0">
        <dgm:presLayoutVars>
          <dgm:dir/>
          <dgm:animLvl val="lvl"/>
          <dgm:resizeHandles val="exact"/>
        </dgm:presLayoutVars>
      </dgm:prSet>
      <dgm:spPr/>
    </dgm:pt>
    <dgm:pt modelId="{53133476-E2D2-4E4A-A4B3-617C903BF803}" type="pres">
      <dgm:prSet presAssocID="{2F309406-0D55-4F2E-9D25-F13E165C9A52}" presName="parentLin" presStyleCnt="0"/>
      <dgm:spPr/>
    </dgm:pt>
    <dgm:pt modelId="{0F3284CE-94B0-A54F-8D84-38F6DD3F853B}" type="pres">
      <dgm:prSet presAssocID="{2F309406-0D55-4F2E-9D25-F13E165C9A52}" presName="parentLeftMargin" presStyleLbl="node1" presStyleIdx="0" presStyleCnt="3"/>
      <dgm:spPr/>
    </dgm:pt>
    <dgm:pt modelId="{C065B2E4-6A28-D748-802D-3B0E852215B4}" type="pres">
      <dgm:prSet presAssocID="{2F309406-0D55-4F2E-9D25-F13E165C9A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1B2159-6007-4D40-9C77-974F8B6EF861}" type="pres">
      <dgm:prSet presAssocID="{2F309406-0D55-4F2E-9D25-F13E165C9A52}" presName="negativeSpace" presStyleCnt="0"/>
      <dgm:spPr/>
    </dgm:pt>
    <dgm:pt modelId="{7A2ABBEC-3850-8F4F-AD5C-C121799BC050}" type="pres">
      <dgm:prSet presAssocID="{2F309406-0D55-4F2E-9D25-F13E165C9A52}" presName="childText" presStyleLbl="conFgAcc1" presStyleIdx="0" presStyleCnt="3">
        <dgm:presLayoutVars>
          <dgm:bulletEnabled val="1"/>
        </dgm:presLayoutVars>
      </dgm:prSet>
      <dgm:spPr/>
    </dgm:pt>
    <dgm:pt modelId="{2C40D08B-BD18-314A-BE98-8FBEDEE5C1EC}" type="pres">
      <dgm:prSet presAssocID="{9D4C3040-C921-4EFF-995C-23637611C100}" presName="spaceBetweenRectangles" presStyleCnt="0"/>
      <dgm:spPr/>
    </dgm:pt>
    <dgm:pt modelId="{C8CB1D40-232F-8441-A49E-9F2625A1BEF7}" type="pres">
      <dgm:prSet presAssocID="{F95B62C9-1283-46A5-8EDD-AED0EEA1CEAF}" presName="parentLin" presStyleCnt="0"/>
      <dgm:spPr/>
    </dgm:pt>
    <dgm:pt modelId="{F2A316D8-6D1A-1541-9E6F-42839111F9B7}" type="pres">
      <dgm:prSet presAssocID="{F95B62C9-1283-46A5-8EDD-AED0EEA1CEAF}" presName="parentLeftMargin" presStyleLbl="node1" presStyleIdx="0" presStyleCnt="3"/>
      <dgm:spPr/>
    </dgm:pt>
    <dgm:pt modelId="{E58330AA-7112-9047-ABB2-E7AA7D780A27}" type="pres">
      <dgm:prSet presAssocID="{F95B62C9-1283-46A5-8EDD-AED0EEA1CE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BBD934-1431-254D-BF32-4A81B903A253}" type="pres">
      <dgm:prSet presAssocID="{F95B62C9-1283-46A5-8EDD-AED0EEA1CEAF}" presName="negativeSpace" presStyleCnt="0"/>
      <dgm:spPr/>
    </dgm:pt>
    <dgm:pt modelId="{70944BB8-4721-7247-9B1C-399989C2BDFC}" type="pres">
      <dgm:prSet presAssocID="{F95B62C9-1283-46A5-8EDD-AED0EEA1CEAF}" presName="childText" presStyleLbl="conFgAcc1" presStyleIdx="1" presStyleCnt="3">
        <dgm:presLayoutVars>
          <dgm:bulletEnabled val="1"/>
        </dgm:presLayoutVars>
      </dgm:prSet>
      <dgm:spPr/>
    </dgm:pt>
    <dgm:pt modelId="{2574C925-07CF-6F47-9EA8-2B6DCE0E159F}" type="pres">
      <dgm:prSet presAssocID="{1E0C3F91-43E6-4917-9C17-4C0735AE23D3}" presName="spaceBetweenRectangles" presStyleCnt="0"/>
      <dgm:spPr/>
    </dgm:pt>
    <dgm:pt modelId="{45BC2575-9E40-F549-B3DB-A26D9A2F5BA3}" type="pres">
      <dgm:prSet presAssocID="{86489C6A-EEDE-4006-9822-9725224DDCF4}" presName="parentLin" presStyleCnt="0"/>
      <dgm:spPr/>
    </dgm:pt>
    <dgm:pt modelId="{13D01A44-68CA-C94D-BA67-AF4DF6C13D65}" type="pres">
      <dgm:prSet presAssocID="{86489C6A-EEDE-4006-9822-9725224DDCF4}" presName="parentLeftMargin" presStyleLbl="node1" presStyleIdx="1" presStyleCnt="3"/>
      <dgm:spPr/>
    </dgm:pt>
    <dgm:pt modelId="{55E9968B-0845-2349-9511-98B98FAB0A75}" type="pres">
      <dgm:prSet presAssocID="{86489C6A-EEDE-4006-9822-9725224DDCF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3DDEF55-7464-7C4A-8EE3-FECF4C218FAF}" type="pres">
      <dgm:prSet presAssocID="{86489C6A-EEDE-4006-9822-9725224DDCF4}" presName="negativeSpace" presStyleCnt="0"/>
      <dgm:spPr/>
    </dgm:pt>
    <dgm:pt modelId="{9E23EF40-8E02-0343-A223-32AE2EE5E140}" type="pres">
      <dgm:prSet presAssocID="{86489C6A-EEDE-4006-9822-9725224DDC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578B02-B480-DF42-852F-D0146ED10D73}" type="presOf" srcId="{28AEF6F8-8EAC-42F9-92E7-C13FEE17D9D2}" destId="{7A2ABBEC-3850-8F4F-AD5C-C121799BC050}" srcOrd="0" destOrd="0" presId="urn:microsoft.com/office/officeart/2005/8/layout/list1"/>
    <dgm:cxn modelId="{D184F00F-EFF3-4621-9F8E-91AB03410DF5}" srcId="{D1C7DCBA-A778-4142-B5EF-B50E82A0AD3D}" destId="{2F309406-0D55-4F2E-9D25-F13E165C9A52}" srcOrd="0" destOrd="0" parTransId="{79C6C6AD-66B1-4671-B7B5-A036F7F88FE9}" sibTransId="{9D4C3040-C921-4EFF-995C-23637611C100}"/>
    <dgm:cxn modelId="{79607A10-D70F-45B9-9CC7-221C7E014F58}" srcId="{D1C7DCBA-A778-4142-B5EF-B50E82A0AD3D}" destId="{86489C6A-EEDE-4006-9822-9725224DDCF4}" srcOrd="2" destOrd="0" parTransId="{E45422E2-5368-481E-AC54-238730F9F5CE}" sibTransId="{9076CB0C-EDDA-4812-A601-A8E954C93C6A}"/>
    <dgm:cxn modelId="{B99A7113-4969-4442-A235-D1712B3BEDFC}" type="presOf" srcId="{86489C6A-EEDE-4006-9822-9725224DDCF4}" destId="{13D01A44-68CA-C94D-BA67-AF4DF6C13D65}" srcOrd="0" destOrd="0" presId="urn:microsoft.com/office/officeart/2005/8/layout/list1"/>
    <dgm:cxn modelId="{D16F6F14-7A55-49D6-9B6C-7A47417EFB07}" srcId="{D1C7DCBA-A778-4142-B5EF-B50E82A0AD3D}" destId="{F95B62C9-1283-46A5-8EDD-AED0EEA1CEAF}" srcOrd="1" destOrd="0" parTransId="{2B75FF70-657B-4F5A-B5F7-A23946F59542}" sibTransId="{1E0C3F91-43E6-4917-9C17-4C0735AE23D3}"/>
    <dgm:cxn modelId="{4631B418-9F36-4389-9600-7D3453343BDE}" srcId="{86489C6A-EEDE-4006-9822-9725224DDCF4}" destId="{F97E38B4-1FA3-4924-B36B-1AE5A58ECFDC}" srcOrd="1" destOrd="0" parTransId="{B42C7ECF-64F0-416A-85C7-6D79593AEB55}" sibTransId="{D7175FF8-FD01-4344-9419-FB485B8A42E2}"/>
    <dgm:cxn modelId="{99DF7228-E0BE-4FD8-AF8A-EABEB6FAEF7E}" srcId="{2F309406-0D55-4F2E-9D25-F13E165C9A52}" destId="{27523BBA-C47E-4104-967A-A6CABD7A0605}" srcOrd="2" destOrd="0" parTransId="{47BBDF0E-405C-40B4-BEA5-F5C61FD231EA}" sibTransId="{6EB79976-5580-4B55-A19E-C0D60D637C39}"/>
    <dgm:cxn modelId="{EE4ADA29-8B58-5A47-B2B7-85824DF6D610}" type="presOf" srcId="{86489C6A-EEDE-4006-9822-9725224DDCF4}" destId="{55E9968B-0845-2349-9511-98B98FAB0A75}" srcOrd="1" destOrd="0" presId="urn:microsoft.com/office/officeart/2005/8/layout/list1"/>
    <dgm:cxn modelId="{18001330-FB1C-5F4B-8B5C-A6E84F2B861F}" type="presOf" srcId="{AED7CF1D-3BDB-4D2F-B571-E7ED41E2267E}" destId="{7A2ABBEC-3850-8F4F-AD5C-C121799BC050}" srcOrd="0" destOrd="1" presId="urn:microsoft.com/office/officeart/2005/8/layout/list1"/>
    <dgm:cxn modelId="{430A0E45-9B9C-0B4D-B1A6-09B01CA73479}" type="presOf" srcId="{9E5C20A0-E784-4565-B460-D4B25ACB12F8}" destId="{9E23EF40-8E02-0343-A223-32AE2EE5E140}" srcOrd="0" destOrd="0" presId="urn:microsoft.com/office/officeart/2005/8/layout/list1"/>
    <dgm:cxn modelId="{FBE58245-0A2C-C740-9140-000B4560E62F}" type="presOf" srcId="{D1C7DCBA-A778-4142-B5EF-B50E82A0AD3D}" destId="{2F6ED447-D50C-654C-A4BA-E946D105517C}" srcOrd="0" destOrd="0" presId="urn:microsoft.com/office/officeart/2005/8/layout/list1"/>
    <dgm:cxn modelId="{3033FE49-720B-4640-AD49-0A4A9960B5CD}" type="presOf" srcId="{2F309406-0D55-4F2E-9D25-F13E165C9A52}" destId="{C065B2E4-6A28-D748-802D-3B0E852215B4}" srcOrd="1" destOrd="0" presId="urn:microsoft.com/office/officeart/2005/8/layout/list1"/>
    <dgm:cxn modelId="{7988A155-E0DD-43A4-8A5E-CF9CFE3201BF}" srcId="{2F309406-0D55-4F2E-9D25-F13E165C9A52}" destId="{28AEF6F8-8EAC-42F9-92E7-C13FEE17D9D2}" srcOrd="0" destOrd="0" parTransId="{79B69C01-7621-44FD-9C9C-F449C91DBCD9}" sibTransId="{44EBAC62-719F-47DE-832A-C975813641A8}"/>
    <dgm:cxn modelId="{7DE1C37A-46CE-7340-BF4D-6765477ECAF6}" type="presOf" srcId="{BCE1230E-00DC-4C5E-BF9C-798D7A323489}" destId="{70944BB8-4721-7247-9B1C-399989C2BDFC}" srcOrd="0" destOrd="0" presId="urn:microsoft.com/office/officeart/2005/8/layout/list1"/>
    <dgm:cxn modelId="{4B21397F-7346-4A0F-83A5-C20A4C742D48}" srcId="{2F309406-0D55-4F2E-9D25-F13E165C9A52}" destId="{AED7CF1D-3BDB-4D2F-B571-E7ED41E2267E}" srcOrd="1" destOrd="0" parTransId="{9EFAC37A-D85A-480A-B41F-802AE4FAD15C}" sibTransId="{559CDCC4-C1EA-4DE1-A9A9-C00F134CCF66}"/>
    <dgm:cxn modelId="{C11AA999-0863-C147-90C2-120C951AAD1E}" type="presOf" srcId="{2F309406-0D55-4F2E-9D25-F13E165C9A52}" destId="{0F3284CE-94B0-A54F-8D84-38F6DD3F853B}" srcOrd="0" destOrd="0" presId="urn:microsoft.com/office/officeart/2005/8/layout/list1"/>
    <dgm:cxn modelId="{694071AC-6BB2-CE42-8FFC-8DC792E4E89F}" type="presOf" srcId="{F95B62C9-1283-46A5-8EDD-AED0EEA1CEAF}" destId="{E58330AA-7112-9047-ABB2-E7AA7D780A27}" srcOrd="1" destOrd="0" presId="urn:microsoft.com/office/officeart/2005/8/layout/list1"/>
    <dgm:cxn modelId="{BAEA42B0-D4C5-8B4A-9A16-0D9B39AB9287}" type="presOf" srcId="{F97E38B4-1FA3-4924-B36B-1AE5A58ECFDC}" destId="{9E23EF40-8E02-0343-A223-32AE2EE5E140}" srcOrd="0" destOrd="1" presId="urn:microsoft.com/office/officeart/2005/8/layout/list1"/>
    <dgm:cxn modelId="{53A017C1-8A4E-42AE-A880-CB0871B61B9C}" srcId="{F95B62C9-1283-46A5-8EDD-AED0EEA1CEAF}" destId="{BCE1230E-00DC-4C5E-BF9C-798D7A323489}" srcOrd="0" destOrd="0" parTransId="{382655FA-B4D0-4AAC-868E-FA7EFCD856D3}" sibTransId="{AF39E03A-D685-4237-81E9-0A849CC0D781}"/>
    <dgm:cxn modelId="{12CDE7C9-EFD8-8548-A7F0-95E052A29D81}" type="presOf" srcId="{21694AC1-011B-4EA6-91DC-BC7FDF082A72}" destId="{70944BB8-4721-7247-9B1C-399989C2BDFC}" srcOrd="0" destOrd="1" presId="urn:microsoft.com/office/officeart/2005/8/layout/list1"/>
    <dgm:cxn modelId="{B07E48D8-A9D8-4D36-92DE-46436E1860E9}" srcId="{86489C6A-EEDE-4006-9822-9725224DDCF4}" destId="{9E5C20A0-E784-4565-B460-D4B25ACB12F8}" srcOrd="0" destOrd="0" parTransId="{6803BA5E-3DCB-4DE1-8D54-A58273D34B01}" sibTransId="{EE322512-95B2-4D4D-9220-5BEAC50D248F}"/>
    <dgm:cxn modelId="{890681E2-7C47-4062-866E-E17898F5378B}" srcId="{F95B62C9-1283-46A5-8EDD-AED0EEA1CEAF}" destId="{21694AC1-011B-4EA6-91DC-BC7FDF082A72}" srcOrd="1" destOrd="0" parTransId="{53D2A8EE-4990-495C-B831-7F5B1264A207}" sibTransId="{2EA7E838-B798-459B-998B-96FBBCC74BA4}"/>
    <dgm:cxn modelId="{40E7D0F0-7E3E-9849-B155-BAE10C698612}" type="presOf" srcId="{F95B62C9-1283-46A5-8EDD-AED0EEA1CEAF}" destId="{F2A316D8-6D1A-1541-9E6F-42839111F9B7}" srcOrd="0" destOrd="0" presId="urn:microsoft.com/office/officeart/2005/8/layout/list1"/>
    <dgm:cxn modelId="{7130C6FF-F493-BD46-B22C-11FEEFB0712F}" type="presOf" srcId="{27523BBA-C47E-4104-967A-A6CABD7A0605}" destId="{7A2ABBEC-3850-8F4F-AD5C-C121799BC050}" srcOrd="0" destOrd="2" presId="urn:microsoft.com/office/officeart/2005/8/layout/list1"/>
    <dgm:cxn modelId="{22987DEB-18B2-3448-9801-3667756B40AD}" type="presParOf" srcId="{2F6ED447-D50C-654C-A4BA-E946D105517C}" destId="{53133476-E2D2-4E4A-A4B3-617C903BF803}" srcOrd="0" destOrd="0" presId="urn:microsoft.com/office/officeart/2005/8/layout/list1"/>
    <dgm:cxn modelId="{F4B8E86F-BF81-4149-A462-C0D63261F9DD}" type="presParOf" srcId="{53133476-E2D2-4E4A-A4B3-617C903BF803}" destId="{0F3284CE-94B0-A54F-8D84-38F6DD3F853B}" srcOrd="0" destOrd="0" presId="urn:microsoft.com/office/officeart/2005/8/layout/list1"/>
    <dgm:cxn modelId="{13BE014E-F6C1-3A42-A857-1404292F6146}" type="presParOf" srcId="{53133476-E2D2-4E4A-A4B3-617C903BF803}" destId="{C065B2E4-6A28-D748-802D-3B0E852215B4}" srcOrd="1" destOrd="0" presId="urn:microsoft.com/office/officeart/2005/8/layout/list1"/>
    <dgm:cxn modelId="{9F7F9BFA-9C21-6B44-AB76-4C6311B07BC4}" type="presParOf" srcId="{2F6ED447-D50C-654C-A4BA-E946D105517C}" destId="{141B2159-6007-4D40-9C77-974F8B6EF861}" srcOrd="1" destOrd="0" presId="urn:microsoft.com/office/officeart/2005/8/layout/list1"/>
    <dgm:cxn modelId="{F2F582C1-D632-D045-AFBB-B37D5992675C}" type="presParOf" srcId="{2F6ED447-D50C-654C-A4BA-E946D105517C}" destId="{7A2ABBEC-3850-8F4F-AD5C-C121799BC050}" srcOrd="2" destOrd="0" presId="urn:microsoft.com/office/officeart/2005/8/layout/list1"/>
    <dgm:cxn modelId="{ADFE46EF-AE98-2E4A-BCC0-80B2CA7994C2}" type="presParOf" srcId="{2F6ED447-D50C-654C-A4BA-E946D105517C}" destId="{2C40D08B-BD18-314A-BE98-8FBEDEE5C1EC}" srcOrd="3" destOrd="0" presId="urn:microsoft.com/office/officeart/2005/8/layout/list1"/>
    <dgm:cxn modelId="{FB243225-B202-E548-8D83-B3A48277682A}" type="presParOf" srcId="{2F6ED447-D50C-654C-A4BA-E946D105517C}" destId="{C8CB1D40-232F-8441-A49E-9F2625A1BEF7}" srcOrd="4" destOrd="0" presId="urn:microsoft.com/office/officeart/2005/8/layout/list1"/>
    <dgm:cxn modelId="{EC70D1DD-FB35-484E-ABAA-D40336991E24}" type="presParOf" srcId="{C8CB1D40-232F-8441-A49E-9F2625A1BEF7}" destId="{F2A316D8-6D1A-1541-9E6F-42839111F9B7}" srcOrd="0" destOrd="0" presId="urn:microsoft.com/office/officeart/2005/8/layout/list1"/>
    <dgm:cxn modelId="{9C1FC449-5B1D-604C-912C-12F18A626593}" type="presParOf" srcId="{C8CB1D40-232F-8441-A49E-9F2625A1BEF7}" destId="{E58330AA-7112-9047-ABB2-E7AA7D780A27}" srcOrd="1" destOrd="0" presId="urn:microsoft.com/office/officeart/2005/8/layout/list1"/>
    <dgm:cxn modelId="{A0A35434-4C1C-444A-A873-A9707CDD7220}" type="presParOf" srcId="{2F6ED447-D50C-654C-A4BA-E946D105517C}" destId="{74BBD934-1431-254D-BF32-4A81B903A253}" srcOrd="5" destOrd="0" presId="urn:microsoft.com/office/officeart/2005/8/layout/list1"/>
    <dgm:cxn modelId="{5EF02CFB-8B44-0D4D-92C7-90846178DF79}" type="presParOf" srcId="{2F6ED447-D50C-654C-A4BA-E946D105517C}" destId="{70944BB8-4721-7247-9B1C-399989C2BDFC}" srcOrd="6" destOrd="0" presId="urn:microsoft.com/office/officeart/2005/8/layout/list1"/>
    <dgm:cxn modelId="{1B20ECFE-4509-3343-81CA-27FC19FD69CE}" type="presParOf" srcId="{2F6ED447-D50C-654C-A4BA-E946D105517C}" destId="{2574C925-07CF-6F47-9EA8-2B6DCE0E159F}" srcOrd="7" destOrd="0" presId="urn:microsoft.com/office/officeart/2005/8/layout/list1"/>
    <dgm:cxn modelId="{E5DC6837-C3A1-4C40-B377-8AB00F41279C}" type="presParOf" srcId="{2F6ED447-D50C-654C-A4BA-E946D105517C}" destId="{45BC2575-9E40-F549-B3DB-A26D9A2F5BA3}" srcOrd="8" destOrd="0" presId="urn:microsoft.com/office/officeart/2005/8/layout/list1"/>
    <dgm:cxn modelId="{5090B596-9B96-6C4C-A113-80AB835B34AA}" type="presParOf" srcId="{45BC2575-9E40-F549-B3DB-A26D9A2F5BA3}" destId="{13D01A44-68CA-C94D-BA67-AF4DF6C13D65}" srcOrd="0" destOrd="0" presId="urn:microsoft.com/office/officeart/2005/8/layout/list1"/>
    <dgm:cxn modelId="{EB185BC7-795E-FF45-BF5A-67A82255EBB9}" type="presParOf" srcId="{45BC2575-9E40-F549-B3DB-A26D9A2F5BA3}" destId="{55E9968B-0845-2349-9511-98B98FAB0A75}" srcOrd="1" destOrd="0" presId="urn:microsoft.com/office/officeart/2005/8/layout/list1"/>
    <dgm:cxn modelId="{F88FC2BF-39B9-EA45-ADA4-17430FC0A9E9}" type="presParOf" srcId="{2F6ED447-D50C-654C-A4BA-E946D105517C}" destId="{43DDEF55-7464-7C4A-8EE3-FECF4C218FAF}" srcOrd="9" destOrd="0" presId="urn:microsoft.com/office/officeart/2005/8/layout/list1"/>
    <dgm:cxn modelId="{21F0613E-E942-2743-A8BD-B697415985FE}" type="presParOf" srcId="{2F6ED447-D50C-654C-A4BA-E946D105517C}" destId="{9E23EF40-8E02-0343-A223-32AE2EE5E1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AB3FE9-33B5-4B36-A886-8BE1365C7E22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157500A-B4EF-4BF1-B0AE-4D8788D1D65E}">
      <dgm:prSet custT="1"/>
      <dgm:spPr/>
      <dgm:t>
        <a:bodyPr/>
        <a:lstStyle/>
        <a:p>
          <a:pPr>
            <a:defRPr b="1"/>
          </a:pPr>
          <a:r>
            <a:rPr lang="nl-NL" sz="2400" dirty="0"/>
            <a:t>Stap 1: Gezamenlijk vertrekpunt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Stap 1: Gezamenlijk vertrekpunt&#10;Spreken zelfde taal&#10;Kunnen data uitwisselenMet pilots brengen we bestaande en nieuwe ontwikkelingen samen en werken dit uit in een scherper toekomstbeeld&#10;Stap 2: Basis&#10;Informatiepositie op basis van landelijke (kern) registraties&#10;Landelijke voorzieningen om data uit te wisselen, informatie producten te maken.&#10;Kunnen samenwerken aan dossiers&#10;Stap 3: Optimalisatie&#10;Nieuwe functionaliteiten worden toegevoegd (controles, zoeken, invoer, etc)&#10;Bestaande producten worden doorontwikkeld obv resultaten (analyses, rapportage, etc) informatiepositie verder uitgebreid&#10;"/>
        </a:ext>
      </dgm:extLst>
    </dgm:pt>
    <dgm:pt modelId="{0A1AB34B-8E37-4486-85C3-A1621F8E03BD}" type="parTrans" cxnId="{8326BBCE-9EFC-4F14-AA5E-1EEDCF46CC5E}">
      <dgm:prSet/>
      <dgm:spPr/>
      <dgm:t>
        <a:bodyPr/>
        <a:lstStyle/>
        <a:p>
          <a:endParaRPr lang="en-US" sz="2800"/>
        </a:p>
      </dgm:t>
    </dgm:pt>
    <dgm:pt modelId="{4DF8FC1D-3BC4-475C-B77A-330F787A642A}" type="sibTrans" cxnId="{8326BBCE-9EFC-4F14-AA5E-1EEDCF46CC5E}">
      <dgm:prSet/>
      <dgm:spPr/>
      <dgm:t>
        <a:bodyPr/>
        <a:lstStyle/>
        <a:p>
          <a:endParaRPr lang="en-US" sz="2800"/>
        </a:p>
      </dgm:t>
    </dgm:pt>
    <dgm:pt modelId="{585D1309-919A-4083-A80F-C09B941C5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Spreken zelfde taal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Stap 1: Gezamenlijk vertrekpunt&#10;Spreken zelfde taal&#10;Kunnen data uitwisselenMet pilots brengen we bestaande en nieuwe ontwikkelingen samen en werken dit uit in een scherper toekomstbeeld&#10;Stap 2: Basis&#10;Informatiepositie op basis van landelijke (kern) registraties&#10;Landelijke voorzieningen om data uit te wisselen, informatie producten te maken.&#10;Kunnen samenwerken aan dossiers&#10;Stap 3: Optimalisatie&#10;Nieuwe functionaliteiten worden toegevoegd (controles, zoeken, invoer, etc)&#10;Bestaande producten worden doorontwikkeld obv resultaten (analyses, rapportage, etc) informatiepositie verder uitgebreid&#10;"/>
        </a:ext>
      </dgm:extLst>
    </dgm:pt>
    <dgm:pt modelId="{7854C6A1-5BA3-4C34-B1D4-B8E18CF70B9B}" type="parTrans" cxnId="{CE41673A-6F39-4824-A3A3-C0876AD439C0}">
      <dgm:prSet/>
      <dgm:spPr/>
      <dgm:t>
        <a:bodyPr/>
        <a:lstStyle/>
        <a:p>
          <a:endParaRPr lang="en-US" sz="2800"/>
        </a:p>
      </dgm:t>
    </dgm:pt>
    <dgm:pt modelId="{6E04A74D-CDA2-499B-8F0E-28FAE0AE338A}" type="sibTrans" cxnId="{CE41673A-6F39-4824-A3A3-C0876AD439C0}">
      <dgm:prSet/>
      <dgm:spPr/>
      <dgm:t>
        <a:bodyPr/>
        <a:lstStyle/>
        <a:p>
          <a:endParaRPr lang="en-US" sz="2800"/>
        </a:p>
      </dgm:t>
    </dgm:pt>
    <dgm:pt modelId="{E9DA367B-6589-4C24-AD7D-AC193B227A8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Kunnen data uitwisselen</a:t>
          </a:r>
          <a:endParaRPr lang="en-US" sz="1800" dirty="0"/>
        </a:p>
      </dgm:t>
    </dgm:pt>
    <dgm:pt modelId="{87A46E94-3C86-4D1E-BA28-4B54535ABF72}" type="parTrans" cxnId="{432BAD99-222C-4C08-9BE1-76B0295FF5A9}">
      <dgm:prSet/>
      <dgm:spPr/>
      <dgm:t>
        <a:bodyPr/>
        <a:lstStyle/>
        <a:p>
          <a:endParaRPr lang="en-US" sz="2800"/>
        </a:p>
      </dgm:t>
    </dgm:pt>
    <dgm:pt modelId="{3BEB56F9-D928-44CB-AEAC-DFA435EDBAB9}" type="sibTrans" cxnId="{432BAD99-222C-4C08-9BE1-76B0295FF5A9}">
      <dgm:prSet/>
      <dgm:spPr/>
      <dgm:t>
        <a:bodyPr/>
        <a:lstStyle/>
        <a:p>
          <a:endParaRPr lang="en-US" sz="2800"/>
        </a:p>
      </dgm:t>
    </dgm:pt>
    <dgm:pt modelId="{1DF960DC-D4B7-44B4-B814-80C731FF9BC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Met pilots brengen we bestaande en nieuwe ontwikkelingen samen en werken dit uit in een scherper toekomstbeeld</a:t>
          </a:r>
          <a:endParaRPr lang="en-US" sz="1800" dirty="0"/>
        </a:p>
      </dgm:t>
    </dgm:pt>
    <dgm:pt modelId="{652845EC-CD32-4349-B21A-C2B8046F6F31}" type="parTrans" cxnId="{7768C377-5CDC-4D58-A99F-B5059604C220}">
      <dgm:prSet/>
      <dgm:spPr/>
      <dgm:t>
        <a:bodyPr/>
        <a:lstStyle/>
        <a:p>
          <a:endParaRPr lang="en-US" sz="2800"/>
        </a:p>
      </dgm:t>
    </dgm:pt>
    <dgm:pt modelId="{22FB775C-E2EF-4149-970D-7DCA50EA6E18}" type="sibTrans" cxnId="{7768C377-5CDC-4D58-A99F-B5059604C220}">
      <dgm:prSet/>
      <dgm:spPr/>
      <dgm:t>
        <a:bodyPr/>
        <a:lstStyle/>
        <a:p>
          <a:endParaRPr lang="en-US" sz="2800"/>
        </a:p>
      </dgm:t>
    </dgm:pt>
    <dgm:pt modelId="{3C662372-A7B8-48B3-90CF-66DA798FD7A8}">
      <dgm:prSet custT="1"/>
      <dgm:spPr/>
      <dgm:t>
        <a:bodyPr/>
        <a:lstStyle/>
        <a:p>
          <a:pPr>
            <a:defRPr b="1"/>
          </a:pPr>
          <a:r>
            <a:rPr lang="nl-NL" sz="2400" dirty="0"/>
            <a:t>Stap 2: Basis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Stap 1: Gezamenlijk vertrekpunt&#10;Spreken zelfde taal&#10;Kunnen data uitwisselenMet pilots brengen we bestaande en nieuwe ontwikkelingen samen en werken dit uit in een scherper toekomstbeeld&#10;Stap 2: Basis&#10;Informatiepositie op basis van landelijke (kern) registraties&#10;Landelijke voorzieningen om data uit te wisselen, informatie producten te maken.&#10;Kunnen samenwerken aan dossiers&#10;Stap 3: Optimalisatie&#10;Nieuwe functionaliteiten worden toegevoegd (controles, zoeken, invoer, etc)&#10;Bestaande producten worden doorontwikkeld obv resultaten (analyses, rapportage, etc) informatiepositie verder uitgebreid&#10;"/>
        </a:ext>
      </dgm:extLst>
    </dgm:pt>
    <dgm:pt modelId="{5CC9C681-8518-4D4D-B6ED-78F932024685}" type="parTrans" cxnId="{EDDA296F-05A0-47FD-9BA8-D36CF25FF219}">
      <dgm:prSet/>
      <dgm:spPr/>
      <dgm:t>
        <a:bodyPr/>
        <a:lstStyle/>
        <a:p>
          <a:endParaRPr lang="en-US" sz="2800"/>
        </a:p>
      </dgm:t>
    </dgm:pt>
    <dgm:pt modelId="{581D46E5-9A9B-47ED-BB8A-AC4F76394D7B}" type="sibTrans" cxnId="{EDDA296F-05A0-47FD-9BA8-D36CF25FF219}">
      <dgm:prSet/>
      <dgm:spPr/>
      <dgm:t>
        <a:bodyPr/>
        <a:lstStyle/>
        <a:p>
          <a:endParaRPr lang="en-US" sz="2800"/>
        </a:p>
      </dgm:t>
    </dgm:pt>
    <dgm:pt modelId="{90C45658-D7AD-43FB-97E2-D28511EC993F}">
      <dgm:prSet custT="1"/>
      <dgm:spPr/>
      <dgm:t>
        <a:bodyPr/>
        <a:lstStyle/>
        <a:p>
          <a:r>
            <a:rPr lang="nl-NL" sz="1800" dirty="0"/>
            <a:t>Informatiepositie op basis van landelijke (kern) registraties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Stap 1: Gezamenlijk vertrekpunt&#10;Spreken zelfde taal&#10;Kunnen data uitwisselenMet pilots brengen we bestaande en nieuwe ontwikkelingen samen en werken dit uit in een scherper toekomstbeeld&#10;Stap 2: Basis&#10;Informatiepositie op basis van landelijke (kern) registraties&#10;Landelijke voorzieningen om data uit te wisselen, informatie producten te maken.&#10;Kunnen samenwerken aan dossiers&#10;Stap 3: Optimalisatie&#10;Nieuwe functionaliteiten worden toegevoegd (controles, zoeken, invoer, etc)&#10;Bestaande producten worden doorontwikkeld obv resultaten (analyses, rapportage, etc) informatiepositie verder uitgebreid&#10;"/>
        </a:ext>
      </dgm:extLst>
    </dgm:pt>
    <dgm:pt modelId="{C5BB573C-93F7-4A4E-88E8-1608011D6013}" type="parTrans" cxnId="{C03EE02F-E2E2-4613-B10A-695BA85A700C}">
      <dgm:prSet/>
      <dgm:spPr/>
      <dgm:t>
        <a:bodyPr/>
        <a:lstStyle/>
        <a:p>
          <a:endParaRPr lang="en-US" sz="2800"/>
        </a:p>
      </dgm:t>
    </dgm:pt>
    <dgm:pt modelId="{36FD470F-24E8-4EF4-9E77-20ECC2901BF5}" type="sibTrans" cxnId="{C03EE02F-E2E2-4613-B10A-695BA85A700C}">
      <dgm:prSet/>
      <dgm:spPr/>
      <dgm:t>
        <a:bodyPr/>
        <a:lstStyle/>
        <a:p>
          <a:endParaRPr lang="en-US" sz="2800"/>
        </a:p>
      </dgm:t>
    </dgm:pt>
    <dgm:pt modelId="{B9EC52E4-60BE-4F65-AB9D-F8F6CED5BC6D}">
      <dgm:prSet custT="1"/>
      <dgm:spPr/>
      <dgm:t>
        <a:bodyPr/>
        <a:lstStyle/>
        <a:p>
          <a:r>
            <a:rPr lang="nl-NL" sz="1800" dirty="0"/>
            <a:t>Landelijke voorzieningen om data uit te wisselen, informatie producten te maken.</a:t>
          </a:r>
          <a:endParaRPr lang="en-US" sz="1800" dirty="0"/>
        </a:p>
      </dgm:t>
    </dgm:pt>
    <dgm:pt modelId="{BD890857-1959-4639-842B-ADC15724AB16}" type="parTrans" cxnId="{0F139020-714F-4DF6-9ABC-C0C828F5A977}">
      <dgm:prSet/>
      <dgm:spPr/>
      <dgm:t>
        <a:bodyPr/>
        <a:lstStyle/>
        <a:p>
          <a:endParaRPr lang="en-US" sz="2800"/>
        </a:p>
      </dgm:t>
    </dgm:pt>
    <dgm:pt modelId="{BC69CE68-A936-4C5C-938C-A43E33D87EEC}" type="sibTrans" cxnId="{0F139020-714F-4DF6-9ABC-C0C828F5A977}">
      <dgm:prSet/>
      <dgm:spPr/>
      <dgm:t>
        <a:bodyPr/>
        <a:lstStyle/>
        <a:p>
          <a:endParaRPr lang="en-US" sz="2800"/>
        </a:p>
      </dgm:t>
    </dgm:pt>
    <dgm:pt modelId="{4718DA26-0E2C-47AA-A927-93872506442E}">
      <dgm:prSet custT="1"/>
      <dgm:spPr/>
      <dgm:t>
        <a:bodyPr/>
        <a:lstStyle/>
        <a:p>
          <a:r>
            <a:rPr lang="nl-NL" sz="1800" dirty="0"/>
            <a:t>Kunnen samenwerken aan dossiers</a:t>
          </a:r>
          <a:endParaRPr lang="en-US" sz="1800" dirty="0"/>
        </a:p>
      </dgm:t>
    </dgm:pt>
    <dgm:pt modelId="{69B5C7CC-A35A-474E-AD47-9B38E9A4EEF5}" type="parTrans" cxnId="{E01B4A6F-80F5-4F90-96F7-C30045D10ED5}">
      <dgm:prSet/>
      <dgm:spPr/>
      <dgm:t>
        <a:bodyPr/>
        <a:lstStyle/>
        <a:p>
          <a:endParaRPr lang="en-US" sz="2800"/>
        </a:p>
      </dgm:t>
    </dgm:pt>
    <dgm:pt modelId="{E6D10C74-67C7-4F37-B452-7EB5101F1897}" type="sibTrans" cxnId="{E01B4A6F-80F5-4F90-96F7-C30045D10ED5}">
      <dgm:prSet/>
      <dgm:spPr/>
      <dgm:t>
        <a:bodyPr/>
        <a:lstStyle/>
        <a:p>
          <a:endParaRPr lang="en-US" sz="2800"/>
        </a:p>
      </dgm:t>
    </dgm:pt>
    <dgm:pt modelId="{6667B84E-552D-459A-BBA5-6189B3B7D910}">
      <dgm:prSet custT="1"/>
      <dgm:spPr/>
      <dgm:t>
        <a:bodyPr/>
        <a:lstStyle/>
        <a:p>
          <a:pPr>
            <a:defRPr b="1"/>
          </a:pPr>
          <a:r>
            <a:rPr lang="nl-NL" sz="2400"/>
            <a:t>Stap 3: Optimalisatie</a:t>
          </a:r>
          <a:endParaRPr lang="en-US" sz="2400"/>
        </a:p>
      </dgm:t>
      <dgm:extLst>
        <a:ext uri="{E40237B7-FDA0-4F09-8148-C483321AD2D9}">
          <dgm14:cNvPr xmlns:dgm14="http://schemas.microsoft.com/office/drawing/2010/diagram" id="0" name="" descr="Stap 1: Gezamenlijk vertrekpunt&#10;Spreken zelfde taal&#10;Kunnen data uitwisselenMet pilots brengen we bestaande en nieuwe ontwikkelingen samen en werken dit uit in een scherper toekomstbeeld&#10;Stap 2: Basis&#10;Informatiepositie op basis van landelijke (kern) registraties&#10;Landelijke voorzieningen om data uit te wisselen, informatie producten te maken.&#10;Kunnen samenwerken aan dossiers&#10;Stap 3: Optimalisatie&#10;Nieuwe functionaliteiten worden toegevoegd (controles, zoeken, invoer, etc)&#10;Bestaande producten worden doorontwikkeld obv resultaten (analyses, rapportage, etc) informatiepositie verder uitgebreid&#10;"/>
        </a:ext>
      </dgm:extLst>
    </dgm:pt>
    <dgm:pt modelId="{D1D9B66A-F2D6-471D-B024-15D801E464FA}" type="parTrans" cxnId="{0717BD8B-C3A7-43A7-8A43-DFB495A9E663}">
      <dgm:prSet/>
      <dgm:spPr/>
      <dgm:t>
        <a:bodyPr/>
        <a:lstStyle/>
        <a:p>
          <a:endParaRPr lang="en-US" sz="2800"/>
        </a:p>
      </dgm:t>
    </dgm:pt>
    <dgm:pt modelId="{7C407BBE-61F1-46B6-BB88-57FDBEA5C0F9}" type="sibTrans" cxnId="{0717BD8B-C3A7-43A7-8A43-DFB495A9E663}">
      <dgm:prSet/>
      <dgm:spPr/>
      <dgm:t>
        <a:bodyPr/>
        <a:lstStyle/>
        <a:p>
          <a:endParaRPr lang="en-US" sz="2800"/>
        </a:p>
      </dgm:t>
    </dgm:pt>
    <dgm:pt modelId="{6F6DE3D8-F33B-44C6-8C9A-001E9FB4416D}">
      <dgm:prSet custT="1"/>
      <dgm:spPr/>
      <dgm:t>
        <a:bodyPr/>
        <a:lstStyle/>
        <a:p>
          <a:r>
            <a:rPr lang="nl-NL" sz="1800" dirty="0"/>
            <a:t>Nieuwe functionaliteiten worden toegevoegd (controles, zoeken, invoer, </a:t>
          </a:r>
          <a:r>
            <a:rPr lang="nl-NL" sz="1800" dirty="0" err="1"/>
            <a:t>etc</a:t>
          </a:r>
          <a:r>
            <a:rPr lang="nl-NL" sz="1800" dirty="0"/>
            <a:t>)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Stap 1: Gezamenlijk vertrekpunt&#10;Spreken zelfde taal&#10;Kunnen data uitwisselenMet pilots brengen we bestaande en nieuwe ontwikkelingen samen en werken dit uit in een scherper toekomstbeeld&#10;Stap 2: Basis&#10;Informatiepositie op basis van landelijke (kern) registraties&#10;Landelijke voorzieningen om data uit te wisselen, informatie producten te maken.&#10;Kunnen samenwerken aan dossiers&#10;Stap 3: Optimalisatie&#10;Nieuwe functionaliteiten worden toegevoegd (controles, zoeken, invoer, etc)&#10;Bestaande producten worden doorontwikkeld obv resultaten (analyses, rapportage, etc) informatiepositie verder uitgebreid&#10;"/>
        </a:ext>
      </dgm:extLst>
    </dgm:pt>
    <dgm:pt modelId="{B31090D6-CC5B-4D12-AE92-487BD4081296}" type="parTrans" cxnId="{F85B8B68-5A10-4899-B2EA-C3D656926C44}">
      <dgm:prSet/>
      <dgm:spPr/>
      <dgm:t>
        <a:bodyPr/>
        <a:lstStyle/>
        <a:p>
          <a:endParaRPr lang="en-US" sz="2800"/>
        </a:p>
      </dgm:t>
    </dgm:pt>
    <dgm:pt modelId="{5C226DC1-561E-4AFC-AD35-9CA5E7E5AC3B}" type="sibTrans" cxnId="{F85B8B68-5A10-4899-B2EA-C3D656926C44}">
      <dgm:prSet/>
      <dgm:spPr/>
      <dgm:t>
        <a:bodyPr/>
        <a:lstStyle/>
        <a:p>
          <a:endParaRPr lang="en-US" sz="2800"/>
        </a:p>
      </dgm:t>
    </dgm:pt>
    <dgm:pt modelId="{892DD33F-C0BC-47CF-82D5-C350562AADC0}">
      <dgm:prSet custT="1"/>
      <dgm:spPr/>
      <dgm:t>
        <a:bodyPr/>
        <a:lstStyle/>
        <a:p>
          <a:r>
            <a:rPr lang="nl-NL" sz="1800" dirty="0"/>
            <a:t>Bestaande producten worden doorontwikkeld </a:t>
          </a:r>
          <a:r>
            <a:rPr lang="nl-NL" sz="1800" dirty="0" err="1"/>
            <a:t>obv</a:t>
          </a:r>
          <a:r>
            <a:rPr lang="nl-NL" sz="1800" dirty="0"/>
            <a:t> resultaten (analyses, rapportages, etc.)</a:t>
          </a:r>
          <a:endParaRPr lang="en-US" sz="1800" dirty="0"/>
        </a:p>
      </dgm:t>
    </dgm:pt>
    <dgm:pt modelId="{9782F6DE-4570-476E-8C0E-2C2191BBD6BA}" type="parTrans" cxnId="{A8089B24-B635-40B0-88C8-81C3860D7578}">
      <dgm:prSet/>
      <dgm:spPr/>
      <dgm:t>
        <a:bodyPr/>
        <a:lstStyle/>
        <a:p>
          <a:endParaRPr lang="en-US" sz="2800"/>
        </a:p>
      </dgm:t>
    </dgm:pt>
    <dgm:pt modelId="{C80309BE-3418-490D-9A95-FABC999E1597}" type="sibTrans" cxnId="{A8089B24-B635-40B0-88C8-81C3860D7578}">
      <dgm:prSet/>
      <dgm:spPr/>
      <dgm:t>
        <a:bodyPr/>
        <a:lstStyle/>
        <a:p>
          <a:endParaRPr lang="en-US" sz="2800"/>
        </a:p>
      </dgm:t>
    </dgm:pt>
    <dgm:pt modelId="{855187FB-F624-4D0D-98DD-1A5545023236}">
      <dgm:prSet custT="1"/>
      <dgm:spPr/>
      <dgm:t>
        <a:bodyPr/>
        <a:lstStyle/>
        <a:p>
          <a:r>
            <a:rPr lang="nl-NL" sz="1800"/>
            <a:t>Informatiepositie verder uitgebreid</a:t>
          </a:r>
          <a:endParaRPr lang="en-US" sz="1800"/>
        </a:p>
      </dgm:t>
    </dgm:pt>
    <dgm:pt modelId="{1A237110-2AD2-4F68-9A99-72EBEBD1FFDB}" type="parTrans" cxnId="{8FFD200F-B9FF-4221-8B02-95EB2D1DC9A4}">
      <dgm:prSet/>
      <dgm:spPr/>
      <dgm:t>
        <a:bodyPr/>
        <a:lstStyle/>
        <a:p>
          <a:endParaRPr lang="en-US" sz="2800"/>
        </a:p>
      </dgm:t>
    </dgm:pt>
    <dgm:pt modelId="{9015111B-C238-47CF-A061-75D143AF52C4}" type="sibTrans" cxnId="{8FFD200F-B9FF-4221-8B02-95EB2D1DC9A4}">
      <dgm:prSet/>
      <dgm:spPr/>
      <dgm:t>
        <a:bodyPr/>
        <a:lstStyle/>
        <a:p>
          <a:endParaRPr lang="en-US" sz="2800"/>
        </a:p>
      </dgm:t>
    </dgm:pt>
    <dgm:pt modelId="{B6BD5FEB-B3DE-40F3-9CD1-398A323F3CAE}" type="pres">
      <dgm:prSet presAssocID="{BAAB3FE9-33B5-4B36-A886-8BE1365C7E22}" presName="root" presStyleCnt="0">
        <dgm:presLayoutVars>
          <dgm:dir/>
          <dgm:resizeHandles val="exact"/>
        </dgm:presLayoutVars>
      </dgm:prSet>
      <dgm:spPr/>
    </dgm:pt>
    <dgm:pt modelId="{4B37FEED-DA34-4BCA-9769-A547C39C0FDA}" type="pres">
      <dgm:prSet presAssocID="{D157500A-B4EF-4BF1-B0AE-4D8788D1D65E}" presName="compNode" presStyleCnt="0"/>
      <dgm:spPr/>
    </dgm:pt>
    <dgm:pt modelId="{3327CC1F-B583-44B4-BFFA-9185B97A6BC3}" type="pres">
      <dgm:prSet presAssocID="{D157500A-B4EF-4BF1-B0AE-4D8788D1D6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D82EF96F-631F-40CA-91A7-49FCC5E4A4BA}" type="pres">
      <dgm:prSet presAssocID="{D157500A-B4EF-4BF1-B0AE-4D8788D1D65E}" presName="iconSpace" presStyleCnt="0"/>
      <dgm:spPr/>
    </dgm:pt>
    <dgm:pt modelId="{32D920E4-C5A9-4C0B-858A-4008DECDBCAD}" type="pres">
      <dgm:prSet presAssocID="{D157500A-B4EF-4BF1-B0AE-4D8788D1D65E}" presName="parTx" presStyleLbl="revTx" presStyleIdx="0" presStyleCnt="6">
        <dgm:presLayoutVars>
          <dgm:chMax val="0"/>
          <dgm:chPref val="0"/>
        </dgm:presLayoutVars>
      </dgm:prSet>
      <dgm:spPr/>
    </dgm:pt>
    <dgm:pt modelId="{62183222-28A2-4386-BD6A-34419BAC1027}" type="pres">
      <dgm:prSet presAssocID="{D157500A-B4EF-4BF1-B0AE-4D8788D1D65E}" presName="txSpace" presStyleCnt="0"/>
      <dgm:spPr/>
    </dgm:pt>
    <dgm:pt modelId="{720D7E19-2E8C-4694-9A14-B761D792BFF9}" type="pres">
      <dgm:prSet presAssocID="{D157500A-B4EF-4BF1-B0AE-4D8788D1D65E}" presName="desTx" presStyleLbl="revTx" presStyleIdx="1" presStyleCnt="6">
        <dgm:presLayoutVars/>
      </dgm:prSet>
      <dgm:spPr/>
    </dgm:pt>
    <dgm:pt modelId="{F233CA41-096B-491E-8BF6-0E8E70DC8B8B}" type="pres">
      <dgm:prSet presAssocID="{4DF8FC1D-3BC4-475C-B77A-330F787A642A}" presName="sibTrans" presStyleCnt="0"/>
      <dgm:spPr/>
    </dgm:pt>
    <dgm:pt modelId="{AA2194C8-423A-4859-892E-284344A57C4A}" type="pres">
      <dgm:prSet presAssocID="{3C662372-A7B8-48B3-90CF-66DA798FD7A8}" presName="compNode" presStyleCnt="0"/>
      <dgm:spPr/>
    </dgm:pt>
    <dgm:pt modelId="{E155DC17-1488-40F3-A2CD-BC6FA3F25EFA}" type="pres">
      <dgm:prSet presAssocID="{3C662372-A7B8-48B3-90CF-66DA798FD7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oomdiagram"/>
        </a:ext>
      </dgm:extLst>
    </dgm:pt>
    <dgm:pt modelId="{0B144F2D-E72B-46FF-87FA-BE9EB0E69E8D}" type="pres">
      <dgm:prSet presAssocID="{3C662372-A7B8-48B3-90CF-66DA798FD7A8}" presName="iconSpace" presStyleCnt="0"/>
      <dgm:spPr/>
    </dgm:pt>
    <dgm:pt modelId="{07662DF1-EF9C-4407-8514-2190BAAC9583}" type="pres">
      <dgm:prSet presAssocID="{3C662372-A7B8-48B3-90CF-66DA798FD7A8}" presName="parTx" presStyleLbl="revTx" presStyleIdx="2" presStyleCnt="6">
        <dgm:presLayoutVars>
          <dgm:chMax val="0"/>
          <dgm:chPref val="0"/>
        </dgm:presLayoutVars>
      </dgm:prSet>
      <dgm:spPr/>
    </dgm:pt>
    <dgm:pt modelId="{953CF006-471C-4B27-83E9-3A708D15D509}" type="pres">
      <dgm:prSet presAssocID="{3C662372-A7B8-48B3-90CF-66DA798FD7A8}" presName="txSpace" presStyleCnt="0"/>
      <dgm:spPr/>
    </dgm:pt>
    <dgm:pt modelId="{33928E96-77B0-4114-B230-AA65F7B59E55}" type="pres">
      <dgm:prSet presAssocID="{3C662372-A7B8-48B3-90CF-66DA798FD7A8}" presName="desTx" presStyleLbl="revTx" presStyleIdx="3" presStyleCnt="6">
        <dgm:presLayoutVars/>
      </dgm:prSet>
      <dgm:spPr/>
    </dgm:pt>
    <dgm:pt modelId="{B8C67D35-7814-4B90-853D-431CC0FBA591}" type="pres">
      <dgm:prSet presAssocID="{581D46E5-9A9B-47ED-BB8A-AC4F76394D7B}" presName="sibTrans" presStyleCnt="0"/>
      <dgm:spPr/>
    </dgm:pt>
    <dgm:pt modelId="{869E3B56-535B-4F66-A354-05EA04E1333E}" type="pres">
      <dgm:prSet presAssocID="{6667B84E-552D-459A-BBA5-6189B3B7D910}" presName="compNode" presStyleCnt="0"/>
      <dgm:spPr/>
    </dgm:pt>
    <dgm:pt modelId="{32736B1E-A760-4646-9697-6B9392EB5E4E}" type="pres">
      <dgm:prSet presAssocID="{6667B84E-552D-459A-BBA5-6189B3B7D9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319B3EA2-7744-431A-86B9-F0A5F22023BE}" type="pres">
      <dgm:prSet presAssocID="{6667B84E-552D-459A-BBA5-6189B3B7D910}" presName="iconSpace" presStyleCnt="0"/>
      <dgm:spPr/>
    </dgm:pt>
    <dgm:pt modelId="{D11CC5A0-D43D-4DFD-99DA-1842C01F3804}" type="pres">
      <dgm:prSet presAssocID="{6667B84E-552D-459A-BBA5-6189B3B7D910}" presName="parTx" presStyleLbl="revTx" presStyleIdx="4" presStyleCnt="6">
        <dgm:presLayoutVars>
          <dgm:chMax val="0"/>
          <dgm:chPref val="0"/>
        </dgm:presLayoutVars>
      </dgm:prSet>
      <dgm:spPr/>
    </dgm:pt>
    <dgm:pt modelId="{088290AF-BFF8-451D-95F7-CCB94B0C5F1E}" type="pres">
      <dgm:prSet presAssocID="{6667B84E-552D-459A-BBA5-6189B3B7D910}" presName="txSpace" presStyleCnt="0"/>
      <dgm:spPr/>
    </dgm:pt>
    <dgm:pt modelId="{ED2B070F-4588-419D-98F5-685DF35229D0}" type="pres">
      <dgm:prSet presAssocID="{6667B84E-552D-459A-BBA5-6189B3B7D910}" presName="desTx" presStyleLbl="revTx" presStyleIdx="5" presStyleCnt="6">
        <dgm:presLayoutVars/>
      </dgm:prSet>
      <dgm:spPr/>
    </dgm:pt>
  </dgm:ptLst>
  <dgm:cxnLst>
    <dgm:cxn modelId="{A714D708-B7E3-4B2D-91E7-D4AFBF3CD449}" type="presOf" srcId="{855187FB-F624-4D0D-98DD-1A5545023236}" destId="{ED2B070F-4588-419D-98F5-685DF35229D0}" srcOrd="0" destOrd="2" presId="urn:microsoft.com/office/officeart/2018/2/layout/IconLabelDescriptionList"/>
    <dgm:cxn modelId="{8FFD200F-B9FF-4221-8B02-95EB2D1DC9A4}" srcId="{6667B84E-552D-459A-BBA5-6189B3B7D910}" destId="{855187FB-F624-4D0D-98DD-1A5545023236}" srcOrd="2" destOrd="0" parTransId="{1A237110-2AD2-4F68-9A99-72EBEBD1FFDB}" sibTransId="{9015111B-C238-47CF-A061-75D143AF52C4}"/>
    <dgm:cxn modelId="{0F139020-714F-4DF6-9ABC-C0C828F5A977}" srcId="{3C662372-A7B8-48B3-90CF-66DA798FD7A8}" destId="{B9EC52E4-60BE-4F65-AB9D-F8F6CED5BC6D}" srcOrd="1" destOrd="0" parTransId="{BD890857-1959-4639-842B-ADC15724AB16}" sibTransId="{BC69CE68-A936-4C5C-938C-A43E33D87EEC}"/>
    <dgm:cxn modelId="{A8089B24-B635-40B0-88C8-81C3860D7578}" srcId="{6667B84E-552D-459A-BBA5-6189B3B7D910}" destId="{892DD33F-C0BC-47CF-82D5-C350562AADC0}" srcOrd="1" destOrd="0" parTransId="{9782F6DE-4570-476E-8C0E-2C2191BBD6BA}" sibTransId="{C80309BE-3418-490D-9A95-FABC999E1597}"/>
    <dgm:cxn modelId="{93714C25-F8E5-48DB-833F-BB322A5009E8}" type="presOf" srcId="{E9DA367B-6589-4C24-AD7D-AC193B227A80}" destId="{720D7E19-2E8C-4694-9A14-B761D792BFF9}" srcOrd="0" destOrd="1" presId="urn:microsoft.com/office/officeart/2018/2/layout/IconLabelDescriptionList"/>
    <dgm:cxn modelId="{C03EE02F-E2E2-4613-B10A-695BA85A700C}" srcId="{3C662372-A7B8-48B3-90CF-66DA798FD7A8}" destId="{90C45658-D7AD-43FB-97E2-D28511EC993F}" srcOrd="0" destOrd="0" parTransId="{C5BB573C-93F7-4A4E-88E8-1608011D6013}" sibTransId="{36FD470F-24E8-4EF4-9E77-20ECC2901BF5}"/>
    <dgm:cxn modelId="{9CEEA930-1174-42F3-9B63-78795703F661}" type="presOf" srcId="{D157500A-B4EF-4BF1-B0AE-4D8788D1D65E}" destId="{32D920E4-C5A9-4C0B-858A-4008DECDBCAD}" srcOrd="0" destOrd="0" presId="urn:microsoft.com/office/officeart/2018/2/layout/IconLabelDescriptionList"/>
    <dgm:cxn modelId="{99AE3534-803F-47EB-B5C5-65C5D17F1514}" type="presOf" srcId="{BAAB3FE9-33B5-4B36-A886-8BE1365C7E22}" destId="{B6BD5FEB-B3DE-40F3-9CD1-398A323F3CAE}" srcOrd="0" destOrd="0" presId="urn:microsoft.com/office/officeart/2018/2/layout/IconLabelDescriptionList"/>
    <dgm:cxn modelId="{CE41673A-6F39-4824-A3A3-C0876AD439C0}" srcId="{D157500A-B4EF-4BF1-B0AE-4D8788D1D65E}" destId="{585D1309-919A-4083-A80F-C09B941C592A}" srcOrd="0" destOrd="0" parTransId="{7854C6A1-5BA3-4C34-B1D4-B8E18CF70B9B}" sibTransId="{6E04A74D-CDA2-499B-8F0E-28FAE0AE338A}"/>
    <dgm:cxn modelId="{2B5B0460-BB0D-4AB2-95AC-7708CACED44A}" type="presOf" srcId="{585D1309-919A-4083-A80F-C09B941C592A}" destId="{720D7E19-2E8C-4694-9A14-B761D792BFF9}" srcOrd="0" destOrd="0" presId="urn:microsoft.com/office/officeart/2018/2/layout/IconLabelDescriptionList"/>
    <dgm:cxn modelId="{949D9641-DC35-469C-B6B4-EF3CA61B3487}" type="presOf" srcId="{90C45658-D7AD-43FB-97E2-D28511EC993F}" destId="{33928E96-77B0-4114-B230-AA65F7B59E55}" srcOrd="0" destOrd="0" presId="urn:microsoft.com/office/officeart/2018/2/layout/IconLabelDescriptionList"/>
    <dgm:cxn modelId="{01C63D48-57C2-4065-B95F-75B21ADC1664}" type="presOf" srcId="{1DF960DC-D4B7-44B4-B814-80C731FF9BCA}" destId="{720D7E19-2E8C-4694-9A14-B761D792BFF9}" srcOrd="0" destOrd="2" presId="urn:microsoft.com/office/officeart/2018/2/layout/IconLabelDescriptionList"/>
    <dgm:cxn modelId="{F85B8B68-5A10-4899-B2EA-C3D656926C44}" srcId="{6667B84E-552D-459A-BBA5-6189B3B7D910}" destId="{6F6DE3D8-F33B-44C6-8C9A-001E9FB4416D}" srcOrd="0" destOrd="0" parTransId="{B31090D6-CC5B-4D12-AE92-487BD4081296}" sibTransId="{5C226DC1-561E-4AFC-AD35-9CA5E7E5AC3B}"/>
    <dgm:cxn modelId="{C8FFB848-242F-46A9-8E82-48CFEE496F77}" type="presOf" srcId="{B9EC52E4-60BE-4F65-AB9D-F8F6CED5BC6D}" destId="{33928E96-77B0-4114-B230-AA65F7B59E55}" srcOrd="0" destOrd="1" presId="urn:microsoft.com/office/officeart/2018/2/layout/IconLabelDescriptionList"/>
    <dgm:cxn modelId="{EDDA296F-05A0-47FD-9BA8-D36CF25FF219}" srcId="{BAAB3FE9-33B5-4B36-A886-8BE1365C7E22}" destId="{3C662372-A7B8-48B3-90CF-66DA798FD7A8}" srcOrd="1" destOrd="0" parTransId="{5CC9C681-8518-4D4D-B6ED-78F932024685}" sibTransId="{581D46E5-9A9B-47ED-BB8A-AC4F76394D7B}"/>
    <dgm:cxn modelId="{E01B4A6F-80F5-4F90-96F7-C30045D10ED5}" srcId="{3C662372-A7B8-48B3-90CF-66DA798FD7A8}" destId="{4718DA26-0E2C-47AA-A927-93872506442E}" srcOrd="2" destOrd="0" parTransId="{69B5C7CC-A35A-474E-AD47-9B38E9A4EEF5}" sibTransId="{E6D10C74-67C7-4F37-B452-7EB5101F1897}"/>
    <dgm:cxn modelId="{C0F63775-B2C7-4B35-A5E2-74F4001EAD36}" type="presOf" srcId="{6F6DE3D8-F33B-44C6-8C9A-001E9FB4416D}" destId="{ED2B070F-4588-419D-98F5-685DF35229D0}" srcOrd="0" destOrd="0" presId="urn:microsoft.com/office/officeart/2018/2/layout/IconLabelDescriptionList"/>
    <dgm:cxn modelId="{7768C377-5CDC-4D58-A99F-B5059604C220}" srcId="{D157500A-B4EF-4BF1-B0AE-4D8788D1D65E}" destId="{1DF960DC-D4B7-44B4-B814-80C731FF9BCA}" srcOrd="2" destOrd="0" parTransId="{652845EC-CD32-4349-B21A-C2B8046F6F31}" sibTransId="{22FB775C-E2EF-4149-970D-7DCA50EA6E18}"/>
    <dgm:cxn modelId="{4B6DE477-0074-47AB-A3C8-B4D93BCD92B8}" type="presOf" srcId="{6667B84E-552D-459A-BBA5-6189B3B7D910}" destId="{D11CC5A0-D43D-4DFD-99DA-1842C01F3804}" srcOrd="0" destOrd="0" presId="urn:microsoft.com/office/officeart/2018/2/layout/IconLabelDescriptionList"/>
    <dgm:cxn modelId="{CEB4D27B-C503-40A7-9CD7-5BF3E3A7A29E}" type="presOf" srcId="{892DD33F-C0BC-47CF-82D5-C350562AADC0}" destId="{ED2B070F-4588-419D-98F5-685DF35229D0}" srcOrd="0" destOrd="1" presId="urn:microsoft.com/office/officeart/2018/2/layout/IconLabelDescriptionList"/>
    <dgm:cxn modelId="{0717BD8B-C3A7-43A7-8A43-DFB495A9E663}" srcId="{BAAB3FE9-33B5-4B36-A886-8BE1365C7E22}" destId="{6667B84E-552D-459A-BBA5-6189B3B7D910}" srcOrd="2" destOrd="0" parTransId="{D1D9B66A-F2D6-471D-B024-15D801E464FA}" sibTransId="{7C407BBE-61F1-46B6-BB88-57FDBEA5C0F9}"/>
    <dgm:cxn modelId="{432BAD99-222C-4C08-9BE1-76B0295FF5A9}" srcId="{D157500A-B4EF-4BF1-B0AE-4D8788D1D65E}" destId="{E9DA367B-6589-4C24-AD7D-AC193B227A80}" srcOrd="1" destOrd="0" parTransId="{87A46E94-3C86-4D1E-BA28-4B54535ABF72}" sibTransId="{3BEB56F9-D928-44CB-AEAC-DFA435EDBAB9}"/>
    <dgm:cxn modelId="{8326BBCE-9EFC-4F14-AA5E-1EEDCF46CC5E}" srcId="{BAAB3FE9-33B5-4B36-A886-8BE1365C7E22}" destId="{D157500A-B4EF-4BF1-B0AE-4D8788D1D65E}" srcOrd="0" destOrd="0" parTransId="{0A1AB34B-8E37-4486-85C3-A1621F8E03BD}" sibTransId="{4DF8FC1D-3BC4-475C-B77A-330F787A642A}"/>
    <dgm:cxn modelId="{53FA10D6-E536-4CBF-B022-3673A5895607}" type="presOf" srcId="{3C662372-A7B8-48B3-90CF-66DA798FD7A8}" destId="{07662DF1-EF9C-4407-8514-2190BAAC9583}" srcOrd="0" destOrd="0" presId="urn:microsoft.com/office/officeart/2018/2/layout/IconLabelDescriptionList"/>
    <dgm:cxn modelId="{F961D1EB-E0E5-464A-B94F-EB257EDC2107}" type="presOf" srcId="{4718DA26-0E2C-47AA-A927-93872506442E}" destId="{33928E96-77B0-4114-B230-AA65F7B59E55}" srcOrd="0" destOrd="2" presId="urn:microsoft.com/office/officeart/2018/2/layout/IconLabelDescriptionList"/>
    <dgm:cxn modelId="{D265AD28-3A59-4589-8C9D-4BD6004051CA}" type="presParOf" srcId="{B6BD5FEB-B3DE-40F3-9CD1-398A323F3CAE}" destId="{4B37FEED-DA34-4BCA-9769-A547C39C0FDA}" srcOrd="0" destOrd="0" presId="urn:microsoft.com/office/officeart/2018/2/layout/IconLabelDescriptionList"/>
    <dgm:cxn modelId="{4B4B289B-2DE6-4C95-AB0A-0FBA11F566AA}" type="presParOf" srcId="{4B37FEED-DA34-4BCA-9769-A547C39C0FDA}" destId="{3327CC1F-B583-44B4-BFFA-9185B97A6BC3}" srcOrd="0" destOrd="0" presId="urn:microsoft.com/office/officeart/2018/2/layout/IconLabelDescriptionList"/>
    <dgm:cxn modelId="{7F6BFBF6-2AAB-4795-A0BC-482996AEBCD8}" type="presParOf" srcId="{4B37FEED-DA34-4BCA-9769-A547C39C0FDA}" destId="{D82EF96F-631F-40CA-91A7-49FCC5E4A4BA}" srcOrd="1" destOrd="0" presId="urn:microsoft.com/office/officeart/2018/2/layout/IconLabelDescriptionList"/>
    <dgm:cxn modelId="{450E86DC-FCA3-4B55-9952-CC794F228B90}" type="presParOf" srcId="{4B37FEED-DA34-4BCA-9769-A547C39C0FDA}" destId="{32D920E4-C5A9-4C0B-858A-4008DECDBCAD}" srcOrd="2" destOrd="0" presId="urn:microsoft.com/office/officeart/2018/2/layout/IconLabelDescriptionList"/>
    <dgm:cxn modelId="{05CA11EA-84F2-4199-8E7D-AA976D338A5A}" type="presParOf" srcId="{4B37FEED-DA34-4BCA-9769-A547C39C0FDA}" destId="{62183222-28A2-4386-BD6A-34419BAC1027}" srcOrd="3" destOrd="0" presId="urn:microsoft.com/office/officeart/2018/2/layout/IconLabelDescriptionList"/>
    <dgm:cxn modelId="{2D019C1F-FAE2-4BBF-8B03-EA158D995B5B}" type="presParOf" srcId="{4B37FEED-DA34-4BCA-9769-A547C39C0FDA}" destId="{720D7E19-2E8C-4694-9A14-B761D792BFF9}" srcOrd="4" destOrd="0" presId="urn:microsoft.com/office/officeart/2018/2/layout/IconLabelDescriptionList"/>
    <dgm:cxn modelId="{769D6880-9C41-49EA-AC9D-5D8B14937ABB}" type="presParOf" srcId="{B6BD5FEB-B3DE-40F3-9CD1-398A323F3CAE}" destId="{F233CA41-096B-491E-8BF6-0E8E70DC8B8B}" srcOrd="1" destOrd="0" presId="urn:microsoft.com/office/officeart/2018/2/layout/IconLabelDescriptionList"/>
    <dgm:cxn modelId="{478B8436-EBAA-4A0D-A397-BA68FC7D7442}" type="presParOf" srcId="{B6BD5FEB-B3DE-40F3-9CD1-398A323F3CAE}" destId="{AA2194C8-423A-4859-892E-284344A57C4A}" srcOrd="2" destOrd="0" presId="urn:microsoft.com/office/officeart/2018/2/layout/IconLabelDescriptionList"/>
    <dgm:cxn modelId="{B8A380AF-3ACF-4CEB-88E9-917B2CF57AD5}" type="presParOf" srcId="{AA2194C8-423A-4859-892E-284344A57C4A}" destId="{E155DC17-1488-40F3-A2CD-BC6FA3F25EFA}" srcOrd="0" destOrd="0" presId="urn:microsoft.com/office/officeart/2018/2/layout/IconLabelDescriptionList"/>
    <dgm:cxn modelId="{DC44FC0F-5FEC-43D9-8082-6C68310AF643}" type="presParOf" srcId="{AA2194C8-423A-4859-892E-284344A57C4A}" destId="{0B144F2D-E72B-46FF-87FA-BE9EB0E69E8D}" srcOrd="1" destOrd="0" presId="urn:microsoft.com/office/officeart/2018/2/layout/IconLabelDescriptionList"/>
    <dgm:cxn modelId="{CA599EBA-00D7-44B4-B57D-86E2AAFF4BA7}" type="presParOf" srcId="{AA2194C8-423A-4859-892E-284344A57C4A}" destId="{07662DF1-EF9C-4407-8514-2190BAAC9583}" srcOrd="2" destOrd="0" presId="urn:microsoft.com/office/officeart/2018/2/layout/IconLabelDescriptionList"/>
    <dgm:cxn modelId="{9E29FE27-EE3D-4746-841B-EAF86079E0A2}" type="presParOf" srcId="{AA2194C8-423A-4859-892E-284344A57C4A}" destId="{953CF006-471C-4B27-83E9-3A708D15D509}" srcOrd="3" destOrd="0" presId="urn:microsoft.com/office/officeart/2018/2/layout/IconLabelDescriptionList"/>
    <dgm:cxn modelId="{1D62EC2C-B61C-43EE-90C1-107ACEC81946}" type="presParOf" srcId="{AA2194C8-423A-4859-892E-284344A57C4A}" destId="{33928E96-77B0-4114-B230-AA65F7B59E55}" srcOrd="4" destOrd="0" presId="urn:microsoft.com/office/officeart/2018/2/layout/IconLabelDescriptionList"/>
    <dgm:cxn modelId="{7DB786E7-813B-4EFD-8F07-F9D2D5A3E8D7}" type="presParOf" srcId="{B6BD5FEB-B3DE-40F3-9CD1-398A323F3CAE}" destId="{B8C67D35-7814-4B90-853D-431CC0FBA591}" srcOrd="3" destOrd="0" presId="urn:microsoft.com/office/officeart/2018/2/layout/IconLabelDescriptionList"/>
    <dgm:cxn modelId="{2A5D70A2-666D-47A4-911C-6EACE474F7E4}" type="presParOf" srcId="{B6BD5FEB-B3DE-40F3-9CD1-398A323F3CAE}" destId="{869E3B56-535B-4F66-A354-05EA04E1333E}" srcOrd="4" destOrd="0" presId="urn:microsoft.com/office/officeart/2018/2/layout/IconLabelDescriptionList"/>
    <dgm:cxn modelId="{9C47E835-7A4A-4977-92AB-63795BEE87F0}" type="presParOf" srcId="{869E3B56-535B-4F66-A354-05EA04E1333E}" destId="{32736B1E-A760-4646-9697-6B9392EB5E4E}" srcOrd="0" destOrd="0" presId="urn:microsoft.com/office/officeart/2018/2/layout/IconLabelDescriptionList"/>
    <dgm:cxn modelId="{5E0D83D5-CDF5-4E7E-9090-BAD239AF1D8E}" type="presParOf" srcId="{869E3B56-535B-4F66-A354-05EA04E1333E}" destId="{319B3EA2-7744-431A-86B9-F0A5F22023BE}" srcOrd="1" destOrd="0" presId="urn:microsoft.com/office/officeart/2018/2/layout/IconLabelDescriptionList"/>
    <dgm:cxn modelId="{3D76E628-1C5E-4CD1-BE86-51A5D982477D}" type="presParOf" srcId="{869E3B56-535B-4F66-A354-05EA04E1333E}" destId="{D11CC5A0-D43D-4DFD-99DA-1842C01F3804}" srcOrd="2" destOrd="0" presId="urn:microsoft.com/office/officeart/2018/2/layout/IconLabelDescriptionList"/>
    <dgm:cxn modelId="{F58D8E66-7091-4F36-9CFA-947EBDBAD499}" type="presParOf" srcId="{869E3B56-535B-4F66-A354-05EA04E1333E}" destId="{088290AF-BFF8-451D-95F7-CCB94B0C5F1E}" srcOrd="3" destOrd="0" presId="urn:microsoft.com/office/officeart/2018/2/layout/IconLabelDescriptionList"/>
    <dgm:cxn modelId="{F9A3024B-3FDC-486E-A413-CAECD5771338}" type="presParOf" srcId="{869E3B56-535B-4F66-A354-05EA04E1333E}" destId="{ED2B070F-4588-419D-98F5-685DF35229D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A585-ACC5-48AF-9021-1882CF96CB24}">
      <dsp:nvSpPr>
        <dsp:cNvPr id="0" name=""/>
        <dsp:cNvSpPr/>
      </dsp:nvSpPr>
      <dsp:spPr>
        <a:xfrm>
          <a:off x="0" y="1893"/>
          <a:ext cx="9540000" cy="9595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22A90-3C28-41AB-A60E-5E591615423D}">
      <dsp:nvSpPr>
        <dsp:cNvPr id="0" name=""/>
        <dsp:cNvSpPr/>
      </dsp:nvSpPr>
      <dsp:spPr>
        <a:xfrm>
          <a:off x="290256" y="217786"/>
          <a:ext cx="527738" cy="527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73216-2746-4F0B-B5E1-E6066D1DA9D3}">
      <dsp:nvSpPr>
        <dsp:cNvPr id="0" name=""/>
        <dsp:cNvSpPr/>
      </dsp:nvSpPr>
      <dsp:spPr>
        <a:xfrm>
          <a:off x="1108250" y="1893"/>
          <a:ext cx="8431749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50" tIns="101550" rIns="101550" bIns="1015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0" dirty="0"/>
            <a:t>Het stelsel loopt 30 jaar achter op de digitale mogelijkheden</a:t>
          </a:r>
          <a:endParaRPr lang="en-US" sz="2200" kern="1200" dirty="0"/>
        </a:p>
      </dsp:txBody>
      <dsp:txXfrm>
        <a:off x="1108250" y="1893"/>
        <a:ext cx="8431749" cy="959524"/>
      </dsp:txXfrm>
    </dsp:sp>
    <dsp:sp modelId="{8EE7BF7F-D205-4E73-BB1F-F69FAAC40973}">
      <dsp:nvSpPr>
        <dsp:cNvPr id="0" name=""/>
        <dsp:cNvSpPr/>
      </dsp:nvSpPr>
      <dsp:spPr>
        <a:xfrm>
          <a:off x="0" y="1201298"/>
          <a:ext cx="9540000" cy="9595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DB9C5-F135-410A-89AE-B4CFEEE17BF3}">
      <dsp:nvSpPr>
        <dsp:cNvPr id="0" name=""/>
        <dsp:cNvSpPr/>
      </dsp:nvSpPr>
      <dsp:spPr>
        <a:xfrm>
          <a:off x="290256" y="1417191"/>
          <a:ext cx="527738" cy="527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B4763-368A-458A-A4DF-0B0201A2125B}">
      <dsp:nvSpPr>
        <dsp:cNvPr id="0" name=""/>
        <dsp:cNvSpPr/>
      </dsp:nvSpPr>
      <dsp:spPr>
        <a:xfrm>
          <a:off x="1108250" y="1201298"/>
          <a:ext cx="8431749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50" tIns="101550" rIns="101550" bIns="1015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0" dirty="0"/>
            <a:t>Geen sprake van een digitaal VTH-stelsel</a:t>
          </a:r>
          <a:endParaRPr lang="en-US" sz="2200" kern="1200" dirty="0"/>
        </a:p>
      </dsp:txBody>
      <dsp:txXfrm>
        <a:off x="1108250" y="1201298"/>
        <a:ext cx="8431749" cy="959524"/>
      </dsp:txXfrm>
    </dsp:sp>
    <dsp:sp modelId="{5793ADA0-ED42-4B34-9E5B-B5D260FC1DB1}">
      <dsp:nvSpPr>
        <dsp:cNvPr id="0" name=""/>
        <dsp:cNvSpPr/>
      </dsp:nvSpPr>
      <dsp:spPr>
        <a:xfrm>
          <a:off x="0" y="2400704"/>
          <a:ext cx="9540000" cy="9595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61606-7BAF-4706-81C6-E8BF14EFC1F6}">
      <dsp:nvSpPr>
        <dsp:cNvPr id="0" name=""/>
        <dsp:cNvSpPr/>
      </dsp:nvSpPr>
      <dsp:spPr>
        <a:xfrm>
          <a:off x="290256" y="2616597"/>
          <a:ext cx="527738" cy="527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AE30F-EA4D-4959-BFAB-71AB09EE6529}">
      <dsp:nvSpPr>
        <dsp:cNvPr id="0" name=""/>
        <dsp:cNvSpPr/>
      </dsp:nvSpPr>
      <dsp:spPr>
        <a:xfrm>
          <a:off x="1108250" y="2400704"/>
          <a:ext cx="8431749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50" tIns="101550" rIns="101550" bIns="1015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0" dirty="0"/>
            <a:t>Huidige stelsel is kostbaar, traag en leidt tot kwaliteitsverlies door ontbreken IV</a:t>
          </a:r>
          <a:endParaRPr lang="en-US" sz="2200" kern="1200" dirty="0"/>
        </a:p>
      </dsp:txBody>
      <dsp:txXfrm>
        <a:off x="1108250" y="2400704"/>
        <a:ext cx="8431749" cy="959524"/>
      </dsp:txXfrm>
    </dsp:sp>
    <dsp:sp modelId="{284DF5B5-E125-40F0-8B3B-9FE5246BE1D8}">
      <dsp:nvSpPr>
        <dsp:cNvPr id="0" name=""/>
        <dsp:cNvSpPr/>
      </dsp:nvSpPr>
      <dsp:spPr>
        <a:xfrm>
          <a:off x="0" y="3600109"/>
          <a:ext cx="9540000" cy="9595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158D7-DE6C-417F-9908-66CB9A0D9FA7}">
      <dsp:nvSpPr>
        <dsp:cNvPr id="0" name=""/>
        <dsp:cNvSpPr/>
      </dsp:nvSpPr>
      <dsp:spPr>
        <a:xfrm>
          <a:off x="290256" y="3816002"/>
          <a:ext cx="527738" cy="527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35CF7-2733-435A-BDD3-626B71D71120}">
      <dsp:nvSpPr>
        <dsp:cNvPr id="0" name=""/>
        <dsp:cNvSpPr/>
      </dsp:nvSpPr>
      <dsp:spPr>
        <a:xfrm>
          <a:off x="1108250" y="3600109"/>
          <a:ext cx="8431749" cy="959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50" tIns="101550" rIns="101550" bIns="1015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0" dirty="0"/>
            <a:t>Toenemende achterstand van de aansluiting op de maatschappelijke verwachting</a:t>
          </a:r>
          <a:endParaRPr lang="en-US" sz="2200" kern="1200" dirty="0"/>
        </a:p>
      </dsp:txBody>
      <dsp:txXfrm>
        <a:off x="1108250" y="3600109"/>
        <a:ext cx="8431749" cy="959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ABBEC-3850-8F4F-AD5C-C121799BC050}">
      <dsp:nvSpPr>
        <dsp:cNvPr id="0" name=""/>
        <dsp:cNvSpPr/>
      </dsp:nvSpPr>
      <dsp:spPr>
        <a:xfrm>
          <a:off x="0" y="228067"/>
          <a:ext cx="9539288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55" tIns="291592" rIns="7403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ontwikkelen risicoanalyses om milieuvervuiling op te sporen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beleid beter laten inspelen op actuele ontwikkelingen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inzicht krijgen in de staat van de leefomgeving milieu</a:t>
          </a:r>
          <a:endParaRPr lang="en-US" sz="2000" kern="1200" dirty="0"/>
        </a:p>
      </dsp:txBody>
      <dsp:txXfrm>
        <a:off x="0" y="228067"/>
        <a:ext cx="9539288" cy="1367100"/>
      </dsp:txXfrm>
    </dsp:sp>
    <dsp:sp modelId="{C065B2E4-6A28-D748-802D-3B0E852215B4}">
      <dsp:nvSpPr>
        <dsp:cNvPr id="0" name=""/>
        <dsp:cNvSpPr/>
      </dsp:nvSpPr>
      <dsp:spPr>
        <a:xfrm>
          <a:off x="476964" y="21427"/>
          <a:ext cx="667750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394" tIns="0" rIns="25239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Met robuuste informatiepositie </a:t>
          </a:r>
          <a:endParaRPr lang="en-US" sz="2000" kern="1200" dirty="0"/>
        </a:p>
      </dsp:txBody>
      <dsp:txXfrm>
        <a:off x="497139" y="41602"/>
        <a:ext cx="6637151" cy="372930"/>
      </dsp:txXfrm>
    </dsp:sp>
    <dsp:sp modelId="{70944BB8-4721-7247-9B1C-399989C2BDFC}">
      <dsp:nvSpPr>
        <dsp:cNvPr id="0" name=""/>
        <dsp:cNvSpPr/>
      </dsp:nvSpPr>
      <dsp:spPr>
        <a:xfrm>
          <a:off x="0" y="1877407"/>
          <a:ext cx="953928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55" tIns="291592" rIns="7403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Effectiever te worden bij opsporen milieuvervuiling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Met initiatiefnemers sneller tot betere vergunningen te komen</a:t>
          </a:r>
          <a:endParaRPr lang="en-US" sz="2000" kern="1200" dirty="0"/>
        </a:p>
      </dsp:txBody>
      <dsp:txXfrm>
        <a:off x="0" y="1877407"/>
        <a:ext cx="9539288" cy="1058400"/>
      </dsp:txXfrm>
    </dsp:sp>
    <dsp:sp modelId="{E58330AA-7112-9047-ABB2-E7AA7D780A27}">
      <dsp:nvSpPr>
        <dsp:cNvPr id="0" name=""/>
        <dsp:cNvSpPr/>
      </dsp:nvSpPr>
      <dsp:spPr>
        <a:xfrm>
          <a:off x="476964" y="1670767"/>
          <a:ext cx="667750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394" tIns="0" rIns="25239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Als stelselpartners beter samenwerken om</a:t>
          </a:r>
          <a:endParaRPr lang="en-US" sz="2000" kern="1200" dirty="0"/>
        </a:p>
      </dsp:txBody>
      <dsp:txXfrm>
        <a:off x="497139" y="1690942"/>
        <a:ext cx="6637151" cy="372930"/>
      </dsp:txXfrm>
    </dsp:sp>
    <dsp:sp modelId="{9E23EF40-8E02-0343-A223-32AE2EE5E140}">
      <dsp:nvSpPr>
        <dsp:cNvPr id="0" name=""/>
        <dsp:cNvSpPr/>
      </dsp:nvSpPr>
      <dsp:spPr>
        <a:xfrm>
          <a:off x="0" y="3218047"/>
          <a:ext cx="9539288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55" tIns="291592" rIns="576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Die eenduidige en efficiënte werkwijzen ondersteunen waarmee zelfde medewerkers meer kunnen doen en regeldruk verlagen voor initiatiefnemers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Die zorgen dat wordt voldaan aan wetgeving (openbaar maken, data delen)</a:t>
          </a:r>
          <a:endParaRPr lang="en-US" sz="2000" kern="1200"/>
        </a:p>
      </dsp:txBody>
      <dsp:txXfrm>
        <a:off x="0" y="3218047"/>
        <a:ext cx="9539288" cy="1323000"/>
      </dsp:txXfrm>
    </dsp:sp>
    <dsp:sp modelId="{55E9968B-0845-2349-9511-98B98FAB0A75}">
      <dsp:nvSpPr>
        <dsp:cNvPr id="0" name=""/>
        <dsp:cNvSpPr/>
      </dsp:nvSpPr>
      <dsp:spPr>
        <a:xfrm>
          <a:off x="476964" y="3011407"/>
          <a:ext cx="667750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394" tIns="0" rIns="25239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Gezamenlijke voorzieningen ontwikkelen/gebruiken</a:t>
          </a:r>
          <a:endParaRPr lang="en-US" sz="2000" kern="1200" dirty="0"/>
        </a:p>
      </dsp:txBody>
      <dsp:txXfrm>
        <a:off x="497139" y="3031582"/>
        <a:ext cx="6637151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7CC1F-B583-44B4-BFFA-9185B97A6BC3}">
      <dsp:nvSpPr>
        <dsp:cNvPr id="0" name=""/>
        <dsp:cNvSpPr/>
      </dsp:nvSpPr>
      <dsp:spPr>
        <a:xfrm>
          <a:off x="175" y="205544"/>
          <a:ext cx="996679" cy="9966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20E4-C5A9-4C0B-858A-4008DECDBCAD}">
      <dsp:nvSpPr>
        <dsp:cNvPr id="0" name=""/>
        <dsp:cNvSpPr/>
      </dsp:nvSpPr>
      <dsp:spPr>
        <a:xfrm>
          <a:off x="175" y="1380692"/>
          <a:ext cx="2847656" cy="680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400" kern="1200" dirty="0"/>
            <a:t>Stap 1: Gezamenlijk vertrekpunt</a:t>
          </a:r>
          <a:endParaRPr lang="en-US" sz="2400" kern="1200" dirty="0"/>
        </a:p>
      </dsp:txBody>
      <dsp:txXfrm>
        <a:off x="175" y="1380692"/>
        <a:ext cx="2847656" cy="680767"/>
      </dsp:txXfrm>
    </dsp:sp>
    <dsp:sp modelId="{720D7E19-2E8C-4694-9A14-B761D792BFF9}">
      <dsp:nvSpPr>
        <dsp:cNvPr id="0" name=""/>
        <dsp:cNvSpPr/>
      </dsp:nvSpPr>
      <dsp:spPr>
        <a:xfrm>
          <a:off x="175" y="2144469"/>
          <a:ext cx="2847656" cy="221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800" kern="1200" dirty="0"/>
            <a:t>Spreken zelfde taal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800" kern="1200" dirty="0"/>
            <a:t>Kunnen data uitwisselen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800" kern="1200" dirty="0"/>
            <a:t>Met pilots brengen we bestaande en nieuwe ontwikkelingen samen en werken dit uit in een scherper toekomstbeeld</a:t>
          </a:r>
          <a:endParaRPr lang="en-US" sz="1800" kern="1200" dirty="0"/>
        </a:p>
      </dsp:txBody>
      <dsp:txXfrm>
        <a:off x="175" y="2144469"/>
        <a:ext cx="2847656" cy="2211513"/>
      </dsp:txXfrm>
    </dsp:sp>
    <dsp:sp modelId="{E155DC17-1488-40F3-A2CD-BC6FA3F25EFA}">
      <dsp:nvSpPr>
        <dsp:cNvPr id="0" name=""/>
        <dsp:cNvSpPr/>
      </dsp:nvSpPr>
      <dsp:spPr>
        <a:xfrm>
          <a:off x="3346171" y="205544"/>
          <a:ext cx="996679" cy="9966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62DF1-EF9C-4407-8514-2190BAAC9583}">
      <dsp:nvSpPr>
        <dsp:cNvPr id="0" name=""/>
        <dsp:cNvSpPr/>
      </dsp:nvSpPr>
      <dsp:spPr>
        <a:xfrm>
          <a:off x="3346171" y="1380692"/>
          <a:ext cx="2847656" cy="680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400" kern="1200" dirty="0"/>
            <a:t>Stap 2: Basis</a:t>
          </a:r>
          <a:endParaRPr lang="en-US" sz="2400" kern="1200" dirty="0"/>
        </a:p>
      </dsp:txBody>
      <dsp:txXfrm>
        <a:off x="3346171" y="1380692"/>
        <a:ext cx="2847656" cy="680767"/>
      </dsp:txXfrm>
    </dsp:sp>
    <dsp:sp modelId="{33928E96-77B0-4114-B230-AA65F7B59E55}">
      <dsp:nvSpPr>
        <dsp:cNvPr id="0" name=""/>
        <dsp:cNvSpPr/>
      </dsp:nvSpPr>
      <dsp:spPr>
        <a:xfrm>
          <a:off x="3346171" y="2144469"/>
          <a:ext cx="2847656" cy="221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Informatiepositie op basis van landelijke (kern) registraties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Landelijke voorzieningen om data uit te wisselen, informatie producten te maken.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Kunnen samenwerken aan dossiers</a:t>
          </a:r>
          <a:endParaRPr lang="en-US" sz="1800" kern="1200" dirty="0"/>
        </a:p>
      </dsp:txBody>
      <dsp:txXfrm>
        <a:off x="3346171" y="2144469"/>
        <a:ext cx="2847656" cy="2211513"/>
      </dsp:txXfrm>
    </dsp:sp>
    <dsp:sp modelId="{32736B1E-A760-4646-9697-6B9392EB5E4E}">
      <dsp:nvSpPr>
        <dsp:cNvPr id="0" name=""/>
        <dsp:cNvSpPr/>
      </dsp:nvSpPr>
      <dsp:spPr>
        <a:xfrm>
          <a:off x="6692167" y="205544"/>
          <a:ext cx="996679" cy="9966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CC5A0-D43D-4DFD-99DA-1842C01F3804}">
      <dsp:nvSpPr>
        <dsp:cNvPr id="0" name=""/>
        <dsp:cNvSpPr/>
      </dsp:nvSpPr>
      <dsp:spPr>
        <a:xfrm>
          <a:off x="6692167" y="1380692"/>
          <a:ext cx="2847656" cy="680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400" kern="1200"/>
            <a:t>Stap 3: Optimalisatie</a:t>
          </a:r>
          <a:endParaRPr lang="en-US" sz="2400" kern="1200"/>
        </a:p>
      </dsp:txBody>
      <dsp:txXfrm>
        <a:off x="6692167" y="1380692"/>
        <a:ext cx="2847656" cy="680767"/>
      </dsp:txXfrm>
    </dsp:sp>
    <dsp:sp modelId="{ED2B070F-4588-419D-98F5-685DF35229D0}">
      <dsp:nvSpPr>
        <dsp:cNvPr id="0" name=""/>
        <dsp:cNvSpPr/>
      </dsp:nvSpPr>
      <dsp:spPr>
        <a:xfrm>
          <a:off x="6692167" y="2144469"/>
          <a:ext cx="2847656" cy="2211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Nieuwe functionaliteiten worden toegevoegd (controles, zoeken, invoer, </a:t>
          </a:r>
          <a:r>
            <a:rPr lang="nl-NL" sz="1800" kern="1200" dirty="0" err="1"/>
            <a:t>etc</a:t>
          </a:r>
          <a:r>
            <a:rPr lang="nl-NL" sz="1800" kern="1200" dirty="0"/>
            <a:t>)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Bestaande producten worden doorontwikkeld </a:t>
          </a:r>
          <a:r>
            <a:rPr lang="nl-NL" sz="1800" kern="1200" dirty="0" err="1"/>
            <a:t>obv</a:t>
          </a:r>
          <a:r>
            <a:rPr lang="nl-NL" sz="1800" kern="1200" dirty="0"/>
            <a:t> resultaten (analyses, rapportages, etc.)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Informatiepositie verder uitgebreid</a:t>
          </a:r>
          <a:endParaRPr lang="en-US" sz="1800" kern="1200"/>
        </a:p>
      </dsp:txBody>
      <dsp:txXfrm>
        <a:off x="6692167" y="2144469"/>
        <a:ext cx="2847656" cy="221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E9A9-37C5-044E-8E1D-549599DCEE46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4E8-3245-B246-B8F3-9B05CC15F1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74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Structureren van activiteiten</a:t>
            </a:r>
          </a:p>
          <a:p>
            <a:r>
              <a:rPr lang="nl-NL" dirty="0"/>
              <a:t>Bundelen van onderwerpen die samenhang hebben tot logische onderwerpen</a:t>
            </a:r>
          </a:p>
          <a:p>
            <a:r>
              <a:rPr lang="nl-NL" dirty="0"/>
              <a:t>Perspectief van stakeholder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4E8-3245-B246-B8F3-9B05CC15F1E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7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4E8-3245-B246-B8F3-9B05CC15F1EF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5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4E8-3245-B246-B8F3-9B05CC15F1E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62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4E8-3245-B246-B8F3-9B05CC15F1EF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1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4E8-3245-B246-B8F3-9B05CC15F1EF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96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4E8-3245-B246-B8F3-9B05CC15F1EF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8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4E8-3245-B246-B8F3-9B05CC15F1EF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0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FE393-C9AA-3440-A570-B11DE472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B560E-27B2-E04F-BB15-4443D96BC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9540000" cy="45615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5F9108-D432-A748-9B2B-A4842504E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" t="7065" r="39860" b="10507"/>
          <a:stretch/>
        </p:blipFill>
        <p:spPr>
          <a:xfrm>
            <a:off x="10367627" y="229466"/>
            <a:ext cx="136889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DCA62D9-9B4C-FE47-8C08-18CF70C89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AF8D95-065F-DC4D-BA16-543D8EA4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0000"/>
            <a:ext cx="7787494" cy="3393242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8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DCA62D9-9B4C-FE47-8C08-18CF70C89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AF8D95-065F-DC4D-BA16-543D8EA4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0000"/>
            <a:ext cx="7787494" cy="3393242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7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DCA62D9-9B4C-FE47-8C08-18CF70C89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AF8D95-065F-DC4D-BA16-543D8EA4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0000"/>
            <a:ext cx="7787494" cy="3393242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FE393-C9AA-3440-A570-B11DE472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5F9108-D432-A748-9B2B-A4842504E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" t="7065" r="39860" b="10507"/>
          <a:stretch/>
        </p:blipFill>
        <p:spPr>
          <a:xfrm>
            <a:off x="10367627" y="229466"/>
            <a:ext cx="136889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2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B79B2-ACCC-A846-A332-5CB3B24F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9540000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D96916-ECC4-CD40-9202-C7ADF115B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674000"/>
            <a:ext cx="5181600" cy="45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247566-A976-D44B-AD52-C52B1C4D9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000" y="1674000"/>
            <a:ext cx="5181600" cy="45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48F559-5754-0F44-A63D-22E00D0E1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" t="7065" r="39860" b="10507"/>
          <a:stretch/>
        </p:blipFill>
        <p:spPr>
          <a:xfrm>
            <a:off x="10367627" y="229466"/>
            <a:ext cx="136889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_blauw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FE393-C9AA-3440-A570-B11DE472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B560E-27B2-E04F-BB15-4443D96BC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9540000" cy="45615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5F9108-D432-A748-9B2B-A4842504E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" t="7065" r="39860" b="10507"/>
          <a:stretch/>
        </p:blipFill>
        <p:spPr>
          <a:xfrm>
            <a:off x="10367627" y="229466"/>
            <a:ext cx="1368894" cy="1260000"/>
          </a:xfrm>
          <a:prstGeom prst="rect">
            <a:avLst/>
          </a:prstGeom>
        </p:spPr>
      </p:pic>
      <p:sp>
        <p:nvSpPr>
          <p:cNvPr id="12" name="Vrije vorm 11">
            <a:extLst>
              <a:ext uri="{FF2B5EF4-FFF2-40B4-BE49-F238E27FC236}">
                <a16:creationId xmlns:a16="http://schemas.microsoft.com/office/drawing/2014/main" id="{7A3CACE5-EF74-F74E-887B-2B6B83D9055F}"/>
              </a:ext>
            </a:extLst>
          </p:cNvPr>
          <p:cNvSpPr/>
          <p:nvPr userDrawn="1"/>
        </p:nvSpPr>
        <p:spPr>
          <a:xfrm>
            <a:off x="0" y="0"/>
            <a:ext cx="10259998" cy="6858000"/>
          </a:xfrm>
          <a:custGeom>
            <a:avLst/>
            <a:gdLst>
              <a:gd name="connsiteX0" fmla="*/ 0 w 10259998"/>
              <a:gd name="connsiteY0" fmla="*/ 0 h 6858000"/>
              <a:gd name="connsiteX1" fmla="*/ 8916889 w 10259998"/>
              <a:gd name="connsiteY1" fmla="*/ 0 h 6858000"/>
              <a:gd name="connsiteX2" fmla="*/ 9198679 w 10259998"/>
              <a:gd name="connsiteY2" fmla="*/ 488380 h 6858000"/>
              <a:gd name="connsiteX3" fmla="*/ 10100656 w 10259998"/>
              <a:gd name="connsiteY3" fmla="*/ 6495269 h 6858000"/>
              <a:gd name="connsiteX4" fmla="*/ 10023471 w 10259998"/>
              <a:gd name="connsiteY4" fmla="*/ 6858000 h 6858000"/>
              <a:gd name="connsiteX5" fmla="*/ 0 w 10259998"/>
              <a:gd name="connsiteY5" fmla="*/ 6858000 h 6858000"/>
              <a:gd name="connsiteX6" fmla="*/ 0 w 1025999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998" h="6858000">
                <a:moveTo>
                  <a:pt x="0" y="0"/>
                </a:moveTo>
                <a:lnTo>
                  <a:pt x="8916889" y="0"/>
                </a:lnTo>
                <a:lnTo>
                  <a:pt x="9198679" y="488380"/>
                </a:lnTo>
                <a:cubicBezTo>
                  <a:pt x="10156857" y="2313314"/>
                  <a:pt x="10490049" y="4433793"/>
                  <a:pt x="10100656" y="6495269"/>
                </a:cubicBezTo>
                <a:lnTo>
                  <a:pt x="1002347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6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_groen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FE393-C9AA-3440-A570-B11DE472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B560E-27B2-E04F-BB15-4443D96BC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9540000" cy="45615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5F9108-D432-A748-9B2B-A4842504E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" t="7065" r="39860" b="10507"/>
          <a:stretch/>
        </p:blipFill>
        <p:spPr>
          <a:xfrm>
            <a:off x="10367627" y="229466"/>
            <a:ext cx="1368894" cy="1260000"/>
          </a:xfrm>
          <a:prstGeom prst="rect">
            <a:avLst/>
          </a:prstGeom>
        </p:spPr>
      </p:pic>
      <p:sp>
        <p:nvSpPr>
          <p:cNvPr id="12" name="Vrije vorm 11">
            <a:extLst>
              <a:ext uri="{FF2B5EF4-FFF2-40B4-BE49-F238E27FC236}">
                <a16:creationId xmlns:a16="http://schemas.microsoft.com/office/drawing/2014/main" id="{7A3CACE5-EF74-F74E-887B-2B6B83D9055F}"/>
              </a:ext>
            </a:extLst>
          </p:cNvPr>
          <p:cNvSpPr/>
          <p:nvPr userDrawn="1"/>
        </p:nvSpPr>
        <p:spPr>
          <a:xfrm>
            <a:off x="0" y="0"/>
            <a:ext cx="10259998" cy="6858000"/>
          </a:xfrm>
          <a:custGeom>
            <a:avLst/>
            <a:gdLst>
              <a:gd name="connsiteX0" fmla="*/ 0 w 10259998"/>
              <a:gd name="connsiteY0" fmla="*/ 0 h 6858000"/>
              <a:gd name="connsiteX1" fmla="*/ 8916889 w 10259998"/>
              <a:gd name="connsiteY1" fmla="*/ 0 h 6858000"/>
              <a:gd name="connsiteX2" fmla="*/ 9198679 w 10259998"/>
              <a:gd name="connsiteY2" fmla="*/ 488380 h 6858000"/>
              <a:gd name="connsiteX3" fmla="*/ 10100656 w 10259998"/>
              <a:gd name="connsiteY3" fmla="*/ 6495269 h 6858000"/>
              <a:gd name="connsiteX4" fmla="*/ 10023471 w 10259998"/>
              <a:gd name="connsiteY4" fmla="*/ 6858000 h 6858000"/>
              <a:gd name="connsiteX5" fmla="*/ 0 w 10259998"/>
              <a:gd name="connsiteY5" fmla="*/ 6858000 h 6858000"/>
              <a:gd name="connsiteX6" fmla="*/ 0 w 1025999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9998" h="6858000">
                <a:moveTo>
                  <a:pt x="0" y="0"/>
                </a:moveTo>
                <a:lnTo>
                  <a:pt x="8916889" y="0"/>
                </a:lnTo>
                <a:lnTo>
                  <a:pt x="9198679" y="488380"/>
                </a:lnTo>
                <a:cubicBezTo>
                  <a:pt x="10156857" y="2313314"/>
                  <a:pt x="10490049" y="4433793"/>
                  <a:pt x="10100656" y="6495269"/>
                </a:cubicBezTo>
                <a:lnTo>
                  <a:pt x="1002347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1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68E9634-5486-324D-A8E1-23A4BB452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60" name="Vrije vorm 59">
            <a:extLst>
              <a:ext uri="{FF2B5EF4-FFF2-40B4-BE49-F238E27FC236}">
                <a16:creationId xmlns:a16="http://schemas.microsoft.com/office/drawing/2014/main" id="{3D838AC7-5597-CB47-949F-EC31EA492235}"/>
              </a:ext>
            </a:extLst>
          </p:cNvPr>
          <p:cNvSpPr/>
          <p:nvPr userDrawn="1"/>
        </p:nvSpPr>
        <p:spPr>
          <a:xfrm>
            <a:off x="-6351" y="4848191"/>
            <a:ext cx="3354676" cy="2009809"/>
          </a:xfrm>
          <a:custGeom>
            <a:avLst/>
            <a:gdLst>
              <a:gd name="connsiteX0" fmla="*/ 1069441 w 3354676"/>
              <a:gd name="connsiteY0" fmla="*/ 3161 h 2009809"/>
              <a:gd name="connsiteX1" fmla="*/ 3320143 w 3354676"/>
              <a:gd name="connsiteY1" fmla="*/ 1840607 h 2009809"/>
              <a:gd name="connsiteX2" fmla="*/ 3354676 w 3354676"/>
              <a:gd name="connsiteY2" fmla="*/ 2009809 h 2009809"/>
              <a:gd name="connsiteX3" fmla="*/ 0 w 3354676"/>
              <a:gd name="connsiteY3" fmla="*/ 2009809 h 2009809"/>
              <a:gd name="connsiteX4" fmla="*/ 0 w 3354676"/>
              <a:gd name="connsiteY4" fmla="*/ 192851 h 2009809"/>
              <a:gd name="connsiteX5" fmla="*/ 96769 w 3354676"/>
              <a:gd name="connsiteY5" fmla="*/ 151480 h 2009809"/>
              <a:gd name="connsiteX6" fmla="*/ 1069441 w 3354676"/>
              <a:gd name="connsiteY6" fmla="*/ 3161 h 20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676" h="2009809">
                <a:moveTo>
                  <a:pt x="1069441" y="3161"/>
                </a:moveTo>
                <a:cubicBezTo>
                  <a:pt x="2167660" y="58521"/>
                  <a:pt x="3060473" y="828726"/>
                  <a:pt x="3320143" y="1840607"/>
                </a:cubicBezTo>
                <a:lnTo>
                  <a:pt x="3354676" y="2009809"/>
                </a:lnTo>
                <a:lnTo>
                  <a:pt x="0" y="2009809"/>
                </a:lnTo>
                <a:lnTo>
                  <a:pt x="0" y="192851"/>
                </a:lnTo>
                <a:lnTo>
                  <a:pt x="96769" y="151480"/>
                </a:lnTo>
                <a:cubicBezTo>
                  <a:pt x="398614" y="39694"/>
                  <a:pt x="727572" y="-14073"/>
                  <a:pt x="1069441" y="3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3" name="Vrije vorm 52">
            <a:extLst>
              <a:ext uri="{FF2B5EF4-FFF2-40B4-BE49-F238E27FC236}">
                <a16:creationId xmlns:a16="http://schemas.microsoft.com/office/drawing/2014/main" id="{1140D47F-4E40-754D-B056-B87574F0F40C}"/>
              </a:ext>
            </a:extLst>
          </p:cNvPr>
          <p:cNvSpPr/>
          <p:nvPr userDrawn="1"/>
        </p:nvSpPr>
        <p:spPr>
          <a:xfrm>
            <a:off x="4901785" y="0"/>
            <a:ext cx="7321514" cy="4620122"/>
          </a:xfrm>
          <a:custGeom>
            <a:avLst/>
            <a:gdLst>
              <a:gd name="connsiteX0" fmla="*/ 671592 w 6676755"/>
              <a:gd name="connsiteY0" fmla="*/ 0 h 4213257"/>
              <a:gd name="connsiteX1" fmla="*/ 6676755 w 6676755"/>
              <a:gd name="connsiteY1" fmla="*/ 0 h 4213257"/>
              <a:gd name="connsiteX2" fmla="*/ 6676755 w 6676755"/>
              <a:gd name="connsiteY2" fmla="*/ 1857665 h 4213257"/>
              <a:gd name="connsiteX3" fmla="*/ 6630428 w 6676755"/>
              <a:gd name="connsiteY3" fmla="*/ 1941536 h 4213257"/>
              <a:gd name="connsiteX4" fmla="*/ 316101 w 6676755"/>
              <a:gd name="connsiteY4" fmla="*/ 3574289 h 4213257"/>
              <a:gd name="connsiteX5" fmla="*/ 123449 w 6676755"/>
              <a:gd name="connsiteY5" fmla="*/ 3454173 h 4213257"/>
              <a:gd name="connsiteX6" fmla="*/ 530689 w 6676755"/>
              <a:gd name="connsiteY6" fmla="*/ 244249 h 4213257"/>
              <a:gd name="connsiteX7" fmla="*/ 671592 w 6676755"/>
              <a:gd name="connsiteY7" fmla="*/ 0 h 421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6755" h="4213257">
                <a:moveTo>
                  <a:pt x="671592" y="0"/>
                </a:moveTo>
                <a:lnTo>
                  <a:pt x="6676755" y="0"/>
                </a:lnTo>
                <a:lnTo>
                  <a:pt x="6676755" y="1857665"/>
                </a:lnTo>
                <a:lnTo>
                  <a:pt x="6630428" y="1941536"/>
                </a:lnTo>
                <a:cubicBezTo>
                  <a:pt x="5337607" y="4136078"/>
                  <a:pt x="2510617" y="4867105"/>
                  <a:pt x="316101" y="3574289"/>
                </a:cubicBezTo>
                <a:cubicBezTo>
                  <a:pt x="250497" y="3535698"/>
                  <a:pt x="186424" y="3495472"/>
                  <a:pt x="123449" y="3454173"/>
                </a:cubicBezTo>
                <a:cubicBezTo>
                  <a:pt x="-135857" y="2359490"/>
                  <a:pt x="19632" y="1217783"/>
                  <a:pt x="530689" y="244249"/>
                </a:cubicBezTo>
                <a:lnTo>
                  <a:pt x="671592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F9E62C7-46AE-D742-AB93-AA87394B6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5130000"/>
            <a:ext cx="2484000" cy="15286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677989-4B87-D44A-A401-46A329DC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784" y="806951"/>
            <a:ext cx="7026359" cy="1804779"/>
          </a:xfrm>
        </p:spPr>
        <p:txBody>
          <a:bodyPr lIns="360000" tIns="46800" rIns="360000" anchor="b"/>
          <a:lstStyle>
            <a:lvl1pPr algn="ctr">
              <a:defRPr sz="5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82102-B7C2-D14B-8F72-C367ED50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1786" y="2718385"/>
            <a:ext cx="7026358" cy="121772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7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68E9634-5486-324D-A8E1-23A4BB452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1" y="0"/>
            <a:ext cx="12198350" cy="6858001"/>
          </a:xfrm>
          <a:prstGeom prst="rect">
            <a:avLst/>
          </a:prstGeom>
        </p:spPr>
      </p:pic>
      <p:sp>
        <p:nvSpPr>
          <p:cNvPr id="30" name="Vrije vorm 29">
            <a:extLst>
              <a:ext uri="{FF2B5EF4-FFF2-40B4-BE49-F238E27FC236}">
                <a16:creationId xmlns:a16="http://schemas.microsoft.com/office/drawing/2014/main" id="{E26C70FA-B41C-034B-BE12-7A588B51A4C6}"/>
              </a:ext>
            </a:extLst>
          </p:cNvPr>
          <p:cNvSpPr/>
          <p:nvPr userDrawn="1"/>
        </p:nvSpPr>
        <p:spPr>
          <a:xfrm>
            <a:off x="5351489" y="2436095"/>
            <a:ext cx="6840511" cy="4421905"/>
          </a:xfrm>
          <a:custGeom>
            <a:avLst/>
            <a:gdLst>
              <a:gd name="connsiteX0" fmla="*/ 3226794 w 6223809"/>
              <a:gd name="connsiteY0" fmla="*/ 101 h 4023251"/>
              <a:gd name="connsiteX1" fmla="*/ 4461432 w 6223809"/>
              <a:gd name="connsiteY1" fmla="*/ 185045 h 4023251"/>
              <a:gd name="connsiteX2" fmla="*/ 6040958 w 6223809"/>
              <a:gd name="connsiteY2" fmla="*/ 1032134 h 4023251"/>
              <a:gd name="connsiteX3" fmla="*/ 6223809 w 6223809"/>
              <a:gd name="connsiteY3" fmla="*/ 1198030 h 4023251"/>
              <a:gd name="connsiteX4" fmla="*/ 6223809 w 6223809"/>
              <a:gd name="connsiteY4" fmla="*/ 4023251 h 4023251"/>
              <a:gd name="connsiteX5" fmla="*/ 910509 w 6223809"/>
              <a:gd name="connsiteY5" fmla="*/ 4023251 h 4023251"/>
              <a:gd name="connsiteX6" fmla="*/ 802731 w 6223809"/>
              <a:gd name="connsiteY6" fmla="*/ 3877622 h 4023251"/>
              <a:gd name="connsiteX7" fmla="*/ 0 w 6223809"/>
              <a:gd name="connsiteY7" fmla="*/ 1365023 h 4023251"/>
              <a:gd name="connsiteX8" fmla="*/ 3226794 w 6223809"/>
              <a:gd name="connsiteY8" fmla="*/ 101 h 40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3809" h="4023251">
                <a:moveTo>
                  <a:pt x="3226794" y="101"/>
                </a:moveTo>
                <a:cubicBezTo>
                  <a:pt x="3635250" y="2876"/>
                  <a:pt x="4050184" y="62675"/>
                  <a:pt x="4461432" y="185045"/>
                </a:cubicBezTo>
                <a:cubicBezTo>
                  <a:pt x="5059217" y="362922"/>
                  <a:pt x="5591365" y="655719"/>
                  <a:pt x="6040958" y="1032134"/>
                </a:cubicBezTo>
                <a:lnTo>
                  <a:pt x="6223809" y="1198030"/>
                </a:lnTo>
                <a:lnTo>
                  <a:pt x="6223809" y="4023251"/>
                </a:lnTo>
                <a:lnTo>
                  <a:pt x="910509" y="4023251"/>
                </a:lnTo>
                <a:lnTo>
                  <a:pt x="802731" y="3877622"/>
                </a:lnTo>
                <a:cubicBezTo>
                  <a:pt x="272535" y="3123865"/>
                  <a:pt x="6453" y="2244556"/>
                  <a:pt x="0" y="1365023"/>
                </a:cubicBezTo>
                <a:cubicBezTo>
                  <a:pt x="834357" y="496670"/>
                  <a:pt x="2001426" y="-8223"/>
                  <a:pt x="3226794" y="101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AC878D63-464D-D344-B5CE-6A110D56BCEB}"/>
              </a:ext>
            </a:extLst>
          </p:cNvPr>
          <p:cNvSpPr/>
          <p:nvPr userDrawn="1"/>
        </p:nvSpPr>
        <p:spPr>
          <a:xfrm>
            <a:off x="-6352" y="0"/>
            <a:ext cx="3537260" cy="2281816"/>
          </a:xfrm>
          <a:custGeom>
            <a:avLst/>
            <a:gdLst>
              <a:gd name="connsiteX0" fmla="*/ 0 w 3537260"/>
              <a:gd name="connsiteY0" fmla="*/ 0 h 2281816"/>
              <a:gd name="connsiteX1" fmla="*/ 3537260 w 3537260"/>
              <a:gd name="connsiteY1" fmla="*/ 0 h 2281816"/>
              <a:gd name="connsiteX2" fmla="*/ 3532837 w 3537260"/>
              <a:gd name="connsiteY2" fmla="*/ 70011 h 2281816"/>
              <a:gd name="connsiteX3" fmla="*/ 855138 w 3537260"/>
              <a:gd name="connsiteY3" fmla="*/ 2269972 h 2281816"/>
              <a:gd name="connsiteX4" fmla="*/ 132800 w 3537260"/>
              <a:gd name="connsiteY4" fmla="*/ 2085854 h 2281816"/>
              <a:gd name="connsiteX5" fmla="*/ 0 w 3537260"/>
              <a:gd name="connsiteY5" fmla="*/ 2021232 h 2281816"/>
              <a:gd name="connsiteX6" fmla="*/ 0 w 3537260"/>
              <a:gd name="connsiteY6" fmla="*/ 0 h 22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7260" h="2281816">
                <a:moveTo>
                  <a:pt x="0" y="0"/>
                </a:moveTo>
                <a:lnTo>
                  <a:pt x="3537260" y="0"/>
                </a:lnTo>
                <a:lnTo>
                  <a:pt x="3532837" y="70011"/>
                </a:lnTo>
                <a:cubicBezTo>
                  <a:pt x="3400930" y="1416924"/>
                  <a:pt x="2202086" y="2401877"/>
                  <a:pt x="855138" y="2269972"/>
                </a:cubicBezTo>
                <a:cubicBezTo>
                  <a:pt x="599574" y="2244944"/>
                  <a:pt x="357088" y="2181470"/>
                  <a:pt x="132800" y="2085854"/>
                </a:cubicBezTo>
                <a:lnTo>
                  <a:pt x="0" y="20212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F9E62C7-46AE-D742-AB93-AA87394B6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180000"/>
            <a:ext cx="2476800" cy="15241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677989-4B87-D44A-A401-46A329DC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6341" y="3470055"/>
            <a:ext cx="6615658" cy="1691977"/>
          </a:xfrm>
        </p:spPr>
        <p:txBody>
          <a:bodyPr lIns="360000" tIns="46800" rIns="360000" anchor="b"/>
          <a:lstStyle>
            <a:lvl1pPr algn="ctr">
              <a:defRPr sz="5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82102-B7C2-D14B-8F72-C367ED50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341" y="5276559"/>
            <a:ext cx="6615657" cy="1322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68E9634-5486-324D-A8E1-23A4BB452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24" name="Vrije vorm 23">
            <a:extLst>
              <a:ext uri="{FF2B5EF4-FFF2-40B4-BE49-F238E27FC236}">
                <a16:creationId xmlns:a16="http://schemas.microsoft.com/office/drawing/2014/main" id="{F03E9520-1E8E-6842-8195-44428A9A88D2}"/>
              </a:ext>
            </a:extLst>
          </p:cNvPr>
          <p:cNvSpPr/>
          <p:nvPr userDrawn="1"/>
        </p:nvSpPr>
        <p:spPr>
          <a:xfrm>
            <a:off x="4828623" y="-1"/>
            <a:ext cx="6740620" cy="5637854"/>
          </a:xfrm>
          <a:custGeom>
            <a:avLst/>
            <a:gdLst>
              <a:gd name="connsiteX0" fmla="*/ 286908 w 6740620"/>
              <a:gd name="connsiteY0" fmla="*/ 0 h 5637854"/>
              <a:gd name="connsiteX1" fmla="*/ 5540947 w 6740620"/>
              <a:gd name="connsiteY1" fmla="*/ 0 h 5637854"/>
              <a:gd name="connsiteX2" fmla="*/ 5571439 w 6740620"/>
              <a:gd name="connsiteY2" fmla="*/ 28496 h 5637854"/>
              <a:gd name="connsiteX3" fmla="*/ 6551897 w 6740620"/>
              <a:gd name="connsiteY3" fmla="*/ 4137673 h 5637854"/>
              <a:gd name="connsiteX4" fmla="*/ 6078590 w 6740620"/>
              <a:gd name="connsiteY4" fmla="*/ 5147588 h 5637854"/>
              <a:gd name="connsiteX5" fmla="*/ 5033971 w 6740620"/>
              <a:gd name="connsiteY5" fmla="*/ 5536590 h 5637854"/>
              <a:gd name="connsiteX6" fmla="*/ 101157 w 6740620"/>
              <a:gd name="connsiteY6" fmla="*/ 2413276 h 5637854"/>
              <a:gd name="connsiteX7" fmla="*/ 224019 w 6740620"/>
              <a:gd name="connsiteY7" fmla="*/ 169132 h 5637854"/>
              <a:gd name="connsiteX8" fmla="*/ 286908 w 6740620"/>
              <a:gd name="connsiteY8" fmla="*/ 0 h 56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0620" h="5637854">
                <a:moveTo>
                  <a:pt x="286908" y="0"/>
                </a:moveTo>
                <a:lnTo>
                  <a:pt x="5540947" y="0"/>
                </a:lnTo>
                <a:lnTo>
                  <a:pt x="5571439" y="28496"/>
                </a:lnTo>
                <a:cubicBezTo>
                  <a:pt x="6591526" y="1079409"/>
                  <a:pt x="7019086" y="2641345"/>
                  <a:pt x="6551897" y="4137673"/>
                </a:cubicBezTo>
                <a:cubicBezTo>
                  <a:pt x="6437753" y="4503191"/>
                  <a:pt x="6276591" y="4840805"/>
                  <a:pt x="6078590" y="5147588"/>
                </a:cubicBezTo>
                <a:cubicBezTo>
                  <a:pt x="5756814" y="5319772"/>
                  <a:pt x="5407382" y="5452732"/>
                  <a:pt x="5033971" y="5536590"/>
                </a:cubicBezTo>
                <a:cubicBezTo>
                  <a:pt x="2809373" y="6036309"/>
                  <a:pt x="600871" y="4637939"/>
                  <a:pt x="101157" y="2413276"/>
                </a:cubicBezTo>
                <a:cubicBezTo>
                  <a:pt x="-72666" y="1639425"/>
                  <a:pt x="-16550" y="867715"/>
                  <a:pt x="224019" y="169132"/>
                </a:cubicBezTo>
                <a:lnTo>
                  <a:pt x="286908" y="0"/>
                </a:lnTo>
                <a:close/>
              </a:path>
            </a:pathLst>
          </a:custGeom>
          <a:solidFill>
            <a:srgbClr val="00A9F3">
              <a:alpha val="80000"/>
            </a:srgbClr>
          </a:solidFill>
          <a:ln w="4963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25612DD6-6848-FF4A-8236-8A4D750B8F56}"/>
              </a:ext>
            </a:extLst>
          </p:cNvPr>
          <p:cNvSpPr/>
          <p:nvPr userDrawn="1"/>
        </p:nvSpPr>
        <p:spPr>
          <a:xfrm>
            <a:off x="-6350" y="4848190"/>
            <a:ext cx="3354676" cy="2009810"/>
          </a:xfrm>
          <a:custGeom>
            <a:avLst/>
            <a:gdLst>
              <a:gd name="connsiteX0" fmla="*/ 1069441 w 3354676"/>
              <a:gd name="connsiteY0" fmla="*/ 3161 h 2009810"/>
              <a:gd name="connsiteX1" fmla="*/ 3320143 w 3354676"/>
              <a:gd name="connsiteY1" fmla="*/ 1840607 h 2009810"/>
              <a:gd name="connsiteX2" fmla="*/ 3354676 w 3354676"/>
              <a:gd name="connsiteY2" fmla="*/ 2009810 h 2009810"/>
              <a:gd name="connsiteX3" fmla="*/ 0 w 3354676"/>
              <a:gd name="connsiteY3" fmla="*/ 2009810 h 2009810"/>
              <a:gd name="connsiteX4" fmla="*/ 0 w 3354676"/>
              <a:gd name="connsiteY4" fmla="*/ 192851 h 2009810"/>
              <a:gd name="connsiteX5" fmla="*/ 96769 w 3354676"/>
              <a:gd name="connsiteY5" fmla="*/ 151480 h 2009810"/>
              <a:gd name="connsiteX6" fmla="*/ 1069441 w 3354676"/>
              <a:gd name="connsiteY6" fmla="*/ 3161 h 20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676" h="2009810">
                <a:moveTo>
                  <a:pt x="1069441" y="3161"/>
                </a:moveTo>
                <a:cubicBezTo>
                  <a:pt x="2167660" y="58521"/>
                  <a:pt x="3060473" y="828726"/>
                  <a:pt x="3320143" y="1840607"/>
                </a:cubicBezTo>
                <a:lnTo>
                  <a:pt x="3354676" y="2009810"/>
                </a:lnTo>
                <a:lnTo>
                  <a:pt x="0" y="2009810"/>
                </a:lnTo>
                <a:lnTo>
                  <a:pt x="0" y="192851"/>
                </a:lnTo>
                <a:lnTo>
                  <a:pt x="96769" y="151480"/>
                </a:lnTo>
                <a:cubicBezTo>
                  <a:pt x="398614" y="39694"/>
                  <a:pt x="727572" y="-14073"/>
                  <a:pt x="1069441" y="3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F9E62C7-46AE-D742-AB93-AA87394B6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5130000"/>
            <a:ext cx="2484000" cy="15286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677989-4B87-D44A-A401-46A329DC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675" y="1245371"/>
            <a:ext cx="6518627" cy="1691977"/>
          </a:xfrm>
        </p:spPr>
        <p:txBody>
          <a:bodyPr lIns="360000" tIns="46800" rIns="360000" anchor="b"/>
          <a:lstStyle>
            <a:lvl1pPr algn="ctr">
              <a:defRPr sz="5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82102-B7C2-D14B-8F72-C367ED504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675" y="3081855"/>
            <a:ext cx="6518628" cy="121772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1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DCA62D9-9B4C-FE47-8C08-18CF70C89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AF8D95-065F-DC4D-BA16-543D8EA4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0000"/>
            <a:ext cx="7786800" cy="1440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1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DCA62D9-9B4C-FE47-8C08-18CF70C89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DBD048-D4DB-CE4E-8036-8721910A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0000"/>
            <a:ext cx="7787494" cy="1440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3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FEF4F-2580-EF48-B125-35C35D7B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1008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BBBB3C-BC9A-824E-988F-4C926D0DB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74000"/>
            <a:ext cx="10080000" cy="4561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2" r:id="rId2"/>
    <p:sldLayoutId id="2147483675" r:id="rId3"/>
    <p:sldLayoutId id="2147483679" r:id="rId4"/>
    <p:sldLayoutId id="2147483649" r:id="rId5"/>
    <p:sldLayoutId id="2147483663" r:id="rId6"/>
    <p:sldLayoutId id="2147483664" r:id="rId7"/>
    <p:sldLayoutId id="2147483678" r:id="rId8"/>
    <p:sldLayoutId id="2147483682" r:id="rId9"/>
    <p:sldLayoutId id="2147483674" r:id="rId10"/>
    <p:sldLayoutId id="2147483683" r:id="rId11"/>
    <p:sldLayoutId id="2147483684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sterkingvth.nl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9A62CC-356A-AA5E-5C6D-391255A9C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Digitaal VTH-Stelsel</a:t>
            </a:r>
            <a:br>
              <a:rPr lang="nl-NL" dirty="0"/>
            </a:br>
            <a:r>
              <a:rPr lang="nl-NL" i="1" dirty="0"/>
              <a:t>‘van ik naar wij’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61E1625-9763-024A-D0F0-E84E59611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Schakeldag</a:t>
            </a:r>
            <a:r>
              <a:rPr lang="nl-NL" dirty="0"/>
              <a:t> 27 juni 2024</a:t>
            </a:r>
          </a:p>
          <a:p>
            <a:r>
              <a:rPr lang="nl-NL" dirty="0"/>
              <a:t>Gijs van Schouwenburg en Johan Kramer</a:t>
            </a:r>
          </a:p>
        </p:txBody>
      </p:sp>
    </p:spTree>
    <p:extLst>
      <p:ext uri="{BB962C8B-B14F-4D97-AF65-F5344CB8AC3E}">
        <p14:creationId xmlns:p14="http://schemas.microsoft.com/office/powerpoint/2010/main" val="418039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 descr="Toekomstbeeld ‘van ik naar wij’&#10;op basis van ambities van stelselpartijen.&#10;">
            <a:extLst>
              <a:ext uri="{FF2B5EF4-FFF2-40B4-BE49-F238E27FC236}">
                <a16:creationId xmlns:a16="http://schemas.microsoft.com/office/drawing/2014/main" id="{EC7C0D43-A4D2-620E-6CC0-127B8F1A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 anchor="ctr">
            <a:normAutofit/>
          </a:bodyPr>
          <a:lstStyle/>
          <a:p>
            <a:r>
              <a:rPr lang="nl-NL" dirty="0"/>
              <a:t>Toekomstbeeld ‘van ik naar wij’</a:t>
            </a:r>
            <a:br>
              <a:rPr lang="nl-NL" dirty="0"/>
            </a:br>
            <a:r>
              <a:rPr lang="nl-NL" sz="2000" i="1" dirty="0"/>
              <a:t>op basis van ambities van stelselpartijen</a:t>
            </a:r>
            <a:endParaRPr lang="nl-NL" i="1" dirty="0"/>
          </a:p>
        </p:txBody>
      </p:sp>
      <p:graphicFrame>
        <p:nvGraphicFramePr>
          <p:cNvPr id="8" name="Tijdelijke aanduiding voor inhoud 3">
            <a:extLst>
              <a:ext uri="{FF2B5EF4-FFF2-40B4-BE49-F238E27FC236}">
                <a16:creationId xmlns:a16="http://schemas.microsoft.com/office/drawing/2014/main" id="{E1907F26-9B5A-E2A6-ABAE-E3FA956D1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14939"/>
              </p:ext>
            </p:extLst>
          </p:nvPr>
        </p:nvGraphicFramePr>
        <p:xfrm>
          <a:off x="720725" y="1673225"/>
          <a:ext cx="9539288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1CAC5C-FA94-3243-9CCB-A49191228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Hoe bereiken we toekomstbeeld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2D16502B-9127-E8CE-313F-F312C063D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Uitdaging bij het ontwikkelen van de roadmap</a:t>
            </a:r>
          </a:p>
        </p:txBody>
      </p:sp>
    </p:spTree>
    <p:extLst>
      <p:ext uri="{BB962C8B-B14F-4D97-AF65-F5344CB8AC3E}">
        <p14:creationId xmlns:p14="http://schemas.microsoft.com/office/powerpoint/2010/main" val="183676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C7C0D43-A4D2-620E-6CC0-127B8F1A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toekomstbeeld bereiken door: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16D28F-6EF1-3C89-2EFE-82BB20BF1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9540000" cy="456152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Landelijke registraties en informatiepositie ten behoeve van uitvoering, analyses, beleid, valideren, etc.</a:t>
            </a:r>
          </a:p>
          <a:p>
            <a:r>
              <a:rPr lang="nl-NL" dirty="0"/>
              <a:t>Regio en discipline overstijgend werken met uniforme werkwijzen en robuuste kennisinfrastructuur</a:t>
            </a:r>
          </a:p>
          <a:p>
            <a:r>
              <a:rPr lang="nl-NL" dirty="0"/>
              <a:t>Risico gestuurd werken met steeds betere data (meer data en betere datakwaliteit); hergebruik kennis, modellen, etc.</a:t>
            </a:r>
          </a:p>
          <a:p>
            <a:pPr lvl="0"/>
            <a:r>
              <a:rPr lang="nl-NL" dirty="0"/>
              <a:t>Initiatiefnemers betrekken bij registratie bij de bron (vergunningen, meldingen,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 lvl="0"/>
            <a:r>
              <a:rPr lang="nl-NL" dirty="0"/>
              <a:t>Sturen op werking stelsel inclusief digitaal VTH-stelsel</a:t>
            </a:r>
          </a:p>
          <a:p>
            <a:pPr lvl="0"/>
            <a:r>
              <a:rPr lang="nl-NL" dirty="0"/>
              <a:t>Overheid voldoet aan haar verplichtingen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14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D787F-F16C-2927-1BEB-94B6972C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 in digitaal VTH-stelsel </a:t>
            </a:r>
            <a:br>
              <a:rPr lang="nl-NL" dirty="0"/>
            </a:br>
            <a:r>
              <a:rPr lang="nl-NL" dirty="0"/>
              <a:t>ordenen via waardeketen</a:t>
            </a:r>
          </a:p>
        </p:txBody>
      </p:sp>
      <p:pic>
        <p:nvPicPr>
          <p:cNvPr id="16" name="Tijdelijke aanduiding voor inhoud 15" descr="afbeelding is een schema Activiteiten in digitaal VTH- stelsel ordenen via waardeketen">
            <a:extLst>
              <a:ext uri="{FF2B5EF4-FFF2-40B4-BE49-F238E27FC236}">
                <a16:creationId xmlns:a16="http://schemas.microsoft.com/office/drawing/2014/main" id="{9B087A84-FD5F-55F8-BBB3-8F4DEFC0E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137" y="1851025"/>
            <a:ext cx="918846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353A7-B093-150C-51FB-DDD52A4F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 anchor="ctr">
            <a:normAutofit/>
          </a:bodyPr>
          <a:lstStyle/>
          <a:p>
            <a:r>
              <a:rPr lang="nl-NL" dirty="0"/>
              <a:t>Toekomstbeeld realiseren in 3 stappen</a:t>
            </a:r>
          </a:p>
        </p:txBody>
      </p:sp>
      <p:graphicFrame>
        <p:nvGraphicFramePr>
          <p:cNvPr id="7" name="Tijdelijke aanduiding voor inhoud 3" descr="toekomstbeeld realiseren in 3 stappen.">
            <a:extLst>
              <a:ext uri="{FF2B5EF4-FFF2-40B4-BE49-F238E27FC236}">
                <a16:creationId xmlns:a16="http://schemas.microsoft.com/office/drawing/2014/main" id="{7C126C82-F947-4FC5-10DF-D18374F3A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940534"/>
              </p:ext>
            </p:extLst>
          </p:nvPr>
        </p:nvGraphicFramePr>
        <p:xfrm>
          <a:off x="719998" y="1674000"/>
          <a:ext cx="9540000" cy="456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05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A89-4D95-274B-EF27-A5316111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proeven (pilots)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FAB3C-CC85-EA06-328E-64840EAD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Proeven in de </a:t>
            </a:r>
            <a:r>
              <a:rPr lang="nl-NL" dirty="0" err="1"/>
              <a:t>roadmaps</a:t>
            </a:r>
            <a:r>
              <a:rPr lang="nl-NL" dirty="0"/>
              <a:t> worden gebruikt om</a:t>
            </a:r>
          </a:p>
          <a:p>
            <a:pPr lvl="1"/>
            <a:r>
              <a:rPr lang="nl-NL" dirty="0"/>
              <a:t>Samenhangende ontwikkelingen in toekomstbeeld samen te brengen </a:t>
            </a:r>
          </a:p>
          <a:p>
            <a:pPr lvl="1"/>
            <a:r>
              <a:rPr lang="nl-NL" dirty="0"/>
              <a:t>Komen tot eenduidig toekomstbeeld met meerdere stelselpartners</a:t>
            </a:r>
          </a:p>
          <a:p>
            <a:pPr lvl="1"/>
            <a:r>
              <a:rPr lang="nl-NL" dirty="0"/>
              <a:t>Bepalen impact van wijzigingen en dit omzetten naar aanpak/fasering</a:t>
            </a:r>
          </a:p>
          <a:p>
            <a:pPr lvl="1"/>
            <a:r>
              <a:rPr lang="nl-NL" dirty="0"/>
              <a:t>Beoordelen of ontwikkelingen (innovaties) gaan bijdragen aan digitaal VTH stelsel</a:t>
            </a:r>
          </a:p>
          <a:p>
            <a:r>
              <a:rPr lang="nl-NL" dirty="0"/>
              <a:t>Proeven worden in alle 3 de stappen uitgevoerd</a:t>
            </a:r>
          </a:p>
          <a:p>
            <a:r>
              <a:rPr lang="nl-NL" dirty="0"/>
              <a:t>Proef maakt gebruikt van bestaande voorzieningen</a:t>
            </a:r>
          </a:p>
          <a:p>
            <a:r>
              <a:rPr lang="nl-NL" dirty="0"/>
              <a:t>Proef wordt uitgevoerd door 1 (of meer) stelselpartners</a:t>
            </a:r>
          </a:p>
          <a:p>
            <a:r>
              <a:rPr lang="nl-NL" dirty="0"/>
              <a:t>Proef wordt afgestemd/getoetst bij alle stelselpartners</a:t>
            </a:r>
          </a:p>
        </p:txBody>
      </p:sp>
    </p:spTree>
    <p:extLst>
      <p:ext uri="{BB962C8B-B14F-4D97-AF65-F5344CB8AC3E}">
        <p14:creationId xmlns:p14="http://schemas.microsoft.com/office/powerpoint/2010/main" val="120202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31382E-473E-7DD3-D881-DA445177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naar roadmap</a:t>
            </a:r>
          </a:p>
        </p:txBody>
      </p:sp>
      <p:pic>
        <p:nvPicPr>
          <p:cNvPr id="30" name="Tijdelijke aanduiding voor inhoud 29" descr="Afbeelding met schermopname, diagram, ontwerp&#10;&#10;Automatisch gegenereerde beschrijving">
            <a:extLst>
              <a:ext uri="{FF2B5EF4-FFF2-40B4-BE49-F238E27FC236}">
                <a16:creationId xmlns:a16="http://schemas.microsoft.com/office/drawing/2014/main" id="{061240BB-8B6C-AEDA-433F-5EB15AF8A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12" y="2049517"/>
            <a:ext cx="11507019" cy="3492062"/>
          </a:xfrm>
        </p:spPr>
      </p:pic>
    </p:spTree>
    <p:extLst>
      <p:ext uri="{BB962C8B-B14F-4D97-AF65-F5344CB8AC3E}">
        <p14:creationId xmlns:p14="http://schemas.microsoft.com/office/powerpoint/2010/main" val="58787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1CC042B-C761-B2E9-86AB-A0E3763B4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Van initiatief naar publicatie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CF59E8CD-0073-480D-5D55-77867ACA6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86546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776E18-4468-B4EE-6F6E-2F039346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 dirty="0"/>
              <a:t>Uitdagingen: </a:t>
            </a:r>
            <a:br>
              <a:rPr lang="nl-NL" dirty="0"/>
            </a:br>
            <a:r>
              <a:rPr lang="nl-NL" dirty="0"/>
              <a:t>van initiatief naar publicatie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CA25C20-CD43-40E4-5F5C-12F5070E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9540000" cy="4561527"/>
          </a:xfrm>
        </p:spPr>
        <p:txBody>
          <a:bodyPr>
            <a:normAutofit/>
          </a:bodyPr>
          <a:lstStyle/>
          <a:p>
            <a:r>
              <a:rPr lang="nl-NL" dirty="0"/>
              <a:t>Waardestroom gekenmerkt door document gedreven werkwijze (aanvraag, onderbouwing, revisies, etc.).</a:t>
            </a:r>
          </a:p>
          <a:p>
            <a:r>
              <a:rPr lang="nl-NL" dirty="0"/>
              <a:t>Inefficiënt en lang proces door ontbreken gestructureerde aanvraag </a:t>
            </a:r>
          </a:p>
          <a:p>
            <a:r>
              <a:rPr lang="nl-NL" dirty="0"/>
              <a:t>Kost betrokken medewerkers relatief veel tijd om inzicht te krijgen in de vergunde situatie (ten behoeve van beoordeling nieuwe aanvraag of om toezicht te houden)</a:t>
            </a:r>
          </a:p>
          <a:p>
            <a:r>
              <a:rPr lang="nl-NL" dirty="0"/>
              <a:t>Landelijke beelden opstellen zijn een arbeidsintensieve klus en nauwelijks mogelijk.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CD3B335E-976F-4A24-C50F-303D07BDC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" y="802967"/>
            <a:ext cx="598099" cy="37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1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776E18-4468-B4EE-6F6E-2F039346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 dirty="0"/>
              <a:t>Toekomstbeeld: </a:t>
            </a:r>
            <a:br>
              <a:rPr lang="nl-NL" dirty="0"/>
            </a:br>
            <a:r>
              <a:rPr lang="nl-NL" dirty="0"/>
              <a:t>van initiatief naar publicatie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CA25C20-CD43-40E4-5F5C-12F5070E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103" y="1673225"/>
            <a:ext cx="7536910" cy="4562475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dirty="0"/>
              <a:t>Stelselpartners gebruiken zelfde taal vergunningen en hebben dit in hun systemen verwerkt</a:t>
            </a:r>
          </a:p>
          <a:p>
            <a:r>
              <a:rPr lang="nl-NL" dirty="0"/>
              <a:t>Bestaande en nieuwe vergunningen zijn als data </a:t>
            </a:r>
            <a:br>
              <a:rPr lang="nl-NL" dirty="0"/>
            </a:br>
            <a:r>
              <a:rPr lang="nl-NL" dirty="0"/>
              <a:t>(in database) beschikbaar</a:t>
            </a:r>
          </a:p>
          <a:p>
            <a:r>
              <a:rPr lang="nl-NL" dirty="0"/>
              <a:t>Initiatiefnemers leggen de basis voor vergunningen vast tijdens de (interactieve) vergunningsaanvraag </a:t>
            </a:r>
          </a:p>
          <a:p>
            <a:r>
              <a:rPr lang="nl-NL" dirty="0"/>
              <a:t>Vergunningverlener valideert, bepaalt maatwerkafspraken en legt deze vast in de database</a:t>
            </a:r>
          </a:p>
          <a:p>
            <a:r>
              <a:rPr lang="nl-NL" dirty="0"/>
              <a:t>Vergunningen informatie is beschikbaar en doorzoekbaar voor betrokkenen</a:t>
            </a:r>
          </a:p>
          <a:p>
            <a:endParaRPr lang="nl-NL" dirty="0"/>
          </a:p>
        </p:txBody>
      </p:sp>
      <p:sp>
        <p:nvSpPr>
          <p:cNvPr id="3" name="Rechthoek 29">
            <a:extLst>
              <a:ext uri="{FF2B5EF4-FFF2-40B4-BE49-F238E27FC236}">
                <a16:creationId xmlns:a16="http://schemas.microsoft.com/office/drawing/2014/main" id="{0113911A-AD87-17C9-8A39-7FC2D1423856}"/>
              </a:ext>
            </a:extLst>
          </p:cNvPr>
          <p:cNvSpPr/>
          <p:nvPr/>
        </p:nvSpPr>
        <p:spPr>
          <a:xfrm>
            <a:off x="613582" y="2169790"/>
            <a:ext cx="1668650" cy="3569945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Toekomstbeeld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Inzicht in actuele situatie voor alle betrokkenen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Data gebaseerde vergunning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Interactieve vergunning* aanvraag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CD3B335E-976F-4A24-C50F-303D07BDC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" y="802967"/>
            <a:ext cx="598099" cy="37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93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75CB0-E0DF-CB46-BA4A-12271B5E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workshop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BCB1408-39A2-F240-B988-522E90E2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11167202" cy="45615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/>
              <a:t>Introductie 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Benoem het IBP VTH en benadruk de verbinding met de andere pijlers/thema’s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Interactiemoment 1: wie zitten er eigenlijk in de zaal?</a:t>
            </a:r>
          </a:p>
          <a:p>
            <a:pPr lvl="1">
              <a:lnSpc>
                <a:spcPct val="100000"/>
              </a:lnSpc>
            </a:pPr>
            <a:r>
              <a:rPr lang="nl-NL" sz="2000" dirty="0" err="1"/>
              <a:t>Mentimeter</a:t>
            </a:r>
            <a:r>
              <a:rPr lang="nl-NL" sz="2000" dirty="0"/>
              <a:t>/handen opsteken/etc.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Inhoudelijke presentatie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Interactiemoment 2: discussie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Stellingen bespreken: voor of tegen (bijv. met handen opsteken of fysiek verplaatsen in de ruimte)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Vragen (10 min.)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Promotie Dag voor de Leefomgeving: VTH in actie op 30 september, Gooiland Hilversum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769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: Roadmap : van Initiatief naar publicatie. stap 1 gezamelijk vertrekpunt. stap 2 is de basis en stap is optimalisatie">
            <a:extLst>
              <a:ext uri="{FF2B5EF4-FFF2-40B4-BE49-F238E27FC236}">
                <a16:creationId xmlns:a16="http://schemas.microsoft.com/office/drawing/2014/main" id="{EA26F1F3-B59F-7B80-D6AE-033228E7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73510" y="982194"/>
            <a:ext cx="8494304" cy="3854244"/>
          </a:xfrm>
          <a:prstGeom prst="rect">
            <a:avLst/>
          </a:prstGeom>
          <a:ln>
            <a:noFill/>
          </a:ln>
        </p:spPr>
      </p:pic>
      <p:sp>
        <p:nvSpPr>
          <p:cNvPr id="10" name="Vrije vorm 9">
            <a:extLst>
              <a:ext uri="{FF2B5EF4-FFF2-40B4-BE49-F238E27FC236}">
                <a16:creationId xmlns:a16="http://schemas.microsoft.com/office/drawing/2014/main" id="{6EA14FFA-1D72-0DD9-E6BD-0ADBA6F2514B}"/>
              </a:ext>
            </a:extLst>
          </p:cNvPr>
          <p:cNvSpPr/>
          <p:nvPr/>
        </p:nvSpPr>
        <p:spPr>
          <a:xfrm>
            <a:off x="555657" y="4560586"/>
            <a:ext cx="3835473" cy="428770"/>
          </a:xfrm>
          <a:custGeom>
            <a:avLst/>
            <a:gdLst>
              <a:gd name="connsiteX0" fmla="*/ 0 w 2840660"/>
              <a:gd name="connsiteY0" fmla="*/ 0 h 426099"/>
              <a:gd name="connsiteX1" fmla="*/ 2840660 w 2840660"/>
              <a:gd name="connsiteY1" fmla="*/ 0 h 426099"/>
              <a:gd name="connsiteX2" fmla="*/ 2840660 w 2840660"/>
              <a:gd name="connsiteY2" fmla="*/ 426099 h 426099"/>
              <a:gd name="connsiteX3" fmla="*/ 0 w 2840660"/>
              <a:gd name="connsiteY3" fmla="*/ 426099 h 426099"/>
              <a:gd name="connsiteX4" fmla="*/ 0 w 2840660"/>
              <a:gd name="connsiteY4" fmla="*/ 0 h 42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60" h="426099">
                <a:moveTo>
                  <a:pt x="0" y="0"/>
                </a:moveTo>
                <a:lnTo>
                  <a:pt x="2840660" y="0"/>
                </a:lnTo>
                <a:lnTo>
                  <a:pt x="2840660" y="426099"/>
                </a:lnTo>
                <a:lnTo>
                  <a:pt x="0" y="4260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nl-NL" sz="1600" kern="1200" dirty="0"/>
              <a:t>Stap 1: Gezamenlijk vertrekpunt</a:t>
            </a:r>
            <a:endParaRPr lang="en-US" sz="1600" kern="1200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431F1270-E7B2-FD59-FF47-875DD13612FB}"/>
              </a:ext>
            </a:extLst>
          </p:cNvPr>
          <p:cNvSpPr/>
          <p:nvPr/>
        </p:nvSpPr>
        <p:spPr>
          <a:xfrm>
            <a:off x="555657" y="5072468"/>
            <a:ext cx="3835473" cy="1584922"/>
          </a:xfrm>
          <a:custGeom>
            <a:avLst/>
            <a:gdLst>
              <a:gd name="connsiteX0" fmla="*/ 0 w 2840660"/>
              <a:gd name="connsiteY0" fmla="*/ 0 h 1826027"/>
              <a:gd name="connsiteX1" fmla="*/ 2840660 w 2840660"/>
              <a:gd name="connsiteY1" fmla="*/ 0 h 1826027"/>
              <a:gd name="connsiteX2" fmla="*/ 2840660 w 2840660"/>
              <a:gd name="connsiteY2" fmla="*/ 1826027 h 1826027"/>
              <a:gd name="connsiteX3" fmla="*/ 0 w 2840660"/>
              <a:gd name="connsiteY3" fmla="*/ 1826027 h 1826027"/>
              <a:gd name="connsiteX4" fmla="*/ 0 w 2840660"/>
              <a:gd name="connsiteY4" fmla="*/ 0 h 18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60" h="1826027">
                <a:moveTo>
                  <a:pt x="0" y="0"/>
                </a:moveTo>
                <a:lnTo>
                  <a:pt x="2840660" y="0"/>
                </a:lnTo>
                <a:lnTo>
                  <a:pt x="2840660" y="1826027"/>
                </a:lnTo>
                <a:lnTo>
                  <a:pt x="0" y="18260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noAutofit/>
          </a:bodyPr>
          <a:lstStyle/>
          <a:p>
            <a:pPr marL="171450" indent="-171450" defTabSz="5334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dirty="0"/>
              <a:t>Toekomstbeeld Interactieve en data gebaseerde vergunning detailleren (met DSO/ZON)</a:t>
            </a:r>
          </a:p>
          <a:p>
            <a:pPr marL="171450" lvl="0" indent="-17145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kern="1200" dirty="0"/>
              <a:t>Dezelfde taal als basis </a:t>
            </a:r>
            <a:r>
              <a:rPr lang="nl-NL" sz="1400" dirty="0"/>
              <a:t>voor standaardisatie van vergunning data en uitwisseling.</a:t>
            </a:r>
          </a:p>
          <a:p>
            <a:pPr marL="171450" lvl="0" indent="-17145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kern="1200" dirty="0"/>
              <a:t>Vergunning data (via standaard formaat) opvragen, uitwisselen, optellen, analyseren, etc.</a:t>
            </a: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71512888-BE88-0D54-84A7-6BA9DE1071A2}"/>
              </a:ext>
            </a:extLst>
          </p:cNvPr>
          <p:cNvSpPr/>
          <p:nvPr/>
        </p:nvSpPr>
        <p:spPr>
          <a:xfrm>
            <a:off x="4719964" y="4384915"/>
            <a:ext cx="3525397" cy="426099"/>
          </a:xfrm>
          <a:custGeom>
            <a:avLst/>
            <a:gdLst>
              <a:gd name="connsiteX0" fmla="*/ 0 w 2840660"/>
              <a:gd name="connsiteY0" fmla="*/ 0 h 426099"/>
              <a:gd name="connsiteX1" fmla="*/ 2840660 w 2840660"/>
              <a:gd name="connsiteY1" fmla="*/ 0 h 426099"/>
              <a:gd name="connsiteX2" fmla="*/ 2840660 w 2840660"/>
              <a:gd name="connsiteY2" fmla="*/ 426099 h 426099"/>
              <a:gd name="connsiteX3" fmla="*/ 0 w 2840660"/>
              <a:gd name="connsiteY3" fmla="*/ 426099 h 426099"/>
              <a:gd name="connsiteX4" fmla="*/ 0 w 2840660"/>
              <a:gd name="connsiteY4" fmla="*/ 0 h 42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60" h="426099">
                <a:moveTo>
                  <a:pt x="0" y="0"/>
                </a:moveTo>
                <a:lnTo>
                  <a:pt x="2840660" y="0"/>
                </a:lnTo>
                <a:lnTo>
                  <a:pt x="2840660" y="426099"/>
                </a:lnTo>
                <a:lnTo>
                  <a:pt x="0" y="4260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nl-NL" sz="1600" kern="1200" dirty="0"/>
              <a:t>Stap 2: Basis</a:t>
            </a:r>
            <a:endParaRPr lang="en-US" sz="1600" kern="1200" dirty="0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C8DBA57B-6EC6-9115-54AD-6904FB731651}"/>
              </a:ext>
            </a:extLst>
          </p:cNvPr>
          <p:cNvSpPr/>
          <p:nvPr/>
        </p:nvSpPr>
        <p:spPr>
          <a:xfrm>
            <a:off x="4719964" y="4877994"/>
            <a:ext cx="3525397" cy="1779396"/>
          </a:xfrm>
          <a:custGeom>
            <a:avLst/>
            <a:gdLst>
              <a:gd name="connsiteX0" fmla="*/ 0 w 2840660"/>
              <a:gd name="connsiteY0" fmla="*/ 0 h 1826027"/>
              <a:gd name="connsiteX1" fmla="*/ 2840660 w 2840660"/>
              <a:gd name="connsiteY1" fmla="*/ 0 h 1826027"/>
              <a:gd name="connsiteX2" fmla="*/ 2840660 w 2840660"/>
              <a:gd name="connsiteY2" fmla="*/ 1826027 h 1826027"/>
              <a:gd name="connsiteX3" fmla="*/ 0 w 2840660"/>
              <a:gd name="connsiteY3" fmla="*/ 1826027 h 1826027"/>
              <a:gd name="connsiteX4" fmla="*/ 0 w 2840660"/>
              <a:gd name="connsiteY4" fmla="*/ 0 h 18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60" h="1826027">
                <a:moveTo>
                  <a:pt x="0" y="0"/>
                </a:moveTo>
                <a:lnTo>
                  <a:pt x="2840660" y="0"/>
                </a:lnTo>
                <a:lnTo>
                  <a:pt x="2840660" y="1826027"/>
                </a:lnTo>
                <a:lnTo>
                  <a:pt x="0" y="18260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kern="1200" dirty="0"/>
              <a:t>Uniform vergunningenproces met landelijke (uniforme) registratie vergunningen</a:t>
            </a:r>
            <a:endParaRPr lang="en-US" sz="1400" kern="1200" dirty="0"/>
          </a:p>
          <a:p>
            <a:pPr marL="171450" lvl="0" indent="-17145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kern="1200" dirty="0"/>
              <a:t>Informatiepositie zodat we weten wat vergund is (hoeveel </a:t>
            </a:r>
            <a:r>
              <a:rPr lang="nl-NL" sz="1400" kern="1200" dirty="0" err="1"/>
              <a:t>pfas</a:t>
            </a:r>
            <a:r>
              <a:rPr lang="nl-NL" sz="1400" kern="1200" dirty="0"/>
              <a:t> in </a:t>
            </a:r>
            <a:r>
              <a:rPr lang="nl-NL" sz="1400" kern="1200" dirty="0" err="1"/>
              <a:t>veluwe</a:t>
            </a:r>
            <a:r>
              <a:rPr lang="nl-NL" sz="1400" kern="1200" dirty="0"/>
              <a:t>; hoeveel asfaltcentrales, etc.)</a:t>
            </a:r>
          </a:p>
          <a:p>
            <a:pPr marL="171450" lvl="0" indent="-17145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kern="1200" dirty="0"/>
              <a:t>Aangepaste wetgeving die data gebaseerde vergunning ondersteund</a:t>
            </a:r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367FAE29-E678-861E-1767-0C4DB58107F8}"/>
              </a:ext>
            </a:extLst>
          </p:cNvPr>
          <p:cNvSpPr/>
          <p:nvPr/>
        </p:nvSpPr>
        <p:spPr>
          <a:xfrm>
            <a:off x="8482984" y="4088668"/>
            <a:ext cx="3032427" cy="426099"/>
          </a:xfrm>
          <a:custGeom>
            <a:avLst/>
            <a:gdLst>
              <a:gd name="connsiteX0" fmla="*/ 0 w 2840660"/>
              <a:gd name="connsiteY0" fmla="*/ 0 h 426099"/>
              <a:gd name="connsiteX1" fmla="*/ 2840660 w 2840660"/>
              <a:gd name="connsiteY1" fmla="*/ 0 h 426099"/>
              <a:gd name="connsiteX2" fmla="*/ 2840660 w 2840660"/>
              <a:gd name="connsiteY2" fmla="*/ 426099 h 426099"/>
              <a:gd name="connsiteX3" fmla="*/ 0 w 2840660"/>
              <a:gd name="connsiteY3" fmla="*/ 426099 h 426099"/>
              <a:gd name="connsiteX4" fmla="*/ 0 w 2840660"/>
              <a:gd name="connsiteY4" fmla="*/ 0 h 42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60" h="426099">
                <a:moveTo>
                  <a:pt x="0" y="0"/>
                </a:moveTo>
                <a:lnTo>
                  <a:pt x="2840660" y="0"/>
                </a:lnTo>
                <a:lnTo>
                  <a:pt x="2840660" y="426099"/>
                </a:lnTo>
                <a:lnTo>
                  <a:pt x="0" y="4260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nl-NL" sz="1600" kern="1200" dirty="0"/>
              <a:t>Stap 3: Optimalisatie</a:t>
            </a:r>
            <a:endParaRPr lang="en-US" sz="1600" kern="1200" dirty="0"/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615E4F9E-DF02-E710-6598-C336D303A0A8}"/>
              </a:ext>
            </a:extLst>
          </p:cNvPr>
          <p:cNvSpPr/>
          <p:nvPr/>
        </p:nvSpPr>
        <p:spPr>
          <a:xfrm>
            <a:off x="8482984" y="4584060"/>
            <a:ext cx="3032427" cy="1505242"/>
          </a:xfrm>
          <a:custGeom>
            <a:avLst/>
            <a:gdLst>
              <a:gd name="connsiteX0" fmla="*/ 0 w 2840660"/>
              <a:gd name="connsiteY0" fmla="*/ 0 h 1826027"/>
              <a:gd name="connsiteX1" fmla="*/ 2840660 w 2840660"/>
              <a:gd name="connsiteY1" fmla="*/ 0 h 1826027"/>
              <a:gd name="connsiteX2" fmla="*/ 2840660 w 2840660"/>
              <a:gd name="connsiteY2" fmla="*/ 1826027 h 1826027"/>
              <a:gd name="connsiteX3" fmla="*/ 0 w 2840660"/>
              <a:gd name="connsiteY3" fmla="*/ 1826027 h 1826027"/>
              <a:gd name="connsiteX4" fmla="*/ 0 w 2840660"/>
              <a:gd name="connsiteY4" fmla="*/ 0 h 18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60" h="1826027">
                <a:moveTo>
                  <a:pt x="0" y="0"/>
                </a:moveTo>
                <a:lnTo>
                  <a:pt x="2840660" y="0"/>
                </a:lnTo>
                <a:lnTo>
                  <a:pt x="2840660" y="1826027"/>
                </a:lnTo>
                <a:lnTo>
                  <a:pt x="0" y="18260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72000" bIns="360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kern="1200" dirty="0"/>
              <a:t>Initiatiefnemer legt in vergunningsaanvraag belangrijkste data voor de vergunning vast.</a:t>
            </a:r>
            <a:endParaRPr lang="en-US" sz="1400" kern="1200" dirty="0"/>
          </a:p>
          <a:p>
            <a:pPr marL="171450" lvl="0" indent="-17145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l-NL" sz="1400" kern="1200" dirty="0"/>
              <a:t>Geautomatiseerde standaard controles (co2/stikstof ruimte, etc.) </a:t>
            </a:r>
            <a:r>
              <a:rPr lang="nl-NL" sz="1400" kern="1200" dirty="0" err="1"/>
              <a:t>ipv</a:t>
            </a:r>
            <a:r>
              <a:rPr lang="nl-NL" sz="1400" kern="1200" dirty="0"/>
              <a:t> handmatige controles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6353A7-B093-150C-51FB-DDD52A4F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Roadmap: Van initiatief naar publicatie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31757251-B202-FAA2-85C8-4ADA95D5E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" y="802967"/>
            <a:ext cx="598099" cy="37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8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6F4B9E1-A538-85C7-EDD1-A7AC3F2B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Roadmap: van initiatief naar publicatie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BE3A308-694F-0400-4A7B-1F94139EB403}"/>
              </a:ext>
            </a:extLst>
          </p:cNvPr>
          <p:cNvSpPr/>
          <p:nvPr/>
        </p:nvSpPr>
        <p:spPr>
          <a:xfrm>
            <a:off x="8112608" y="1340768"/>
            <a:ext cx="1970094" cy="480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Optimalisatie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5676D39-918C-292B-6F35-058E80F981A8}"/>
              </a:ext>
            </a:extLst>
          </p:cNvPr>
          <p:cNvSpPr/>
          <p:nvPr/>
        </p:nvSpPr>
        <p:spPr>
          <a:xfrm>
            <a:off x="1312397" y="1340768"/>
            <a:ext cx="2028552" cy="480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Gezamenlijk vertrekpunt</a:t>
            </a:r>
          </a:p>
        </p:txBody>
      </p:sp>
      <p:sp>
        <p:nvSpPr>
          <p:cNvPr id="8" name="Rechthoek 29">
            <a:extLst>
              <a:ext uri="{FF2B5EF4-FFF2-40B4-BE49-F238E27FC236}">
                <a16:creationId xmlns:a16="http://schemas.microsoft.com/office/drawing/2014/main" id="{5BCCAC04-35F9-E78C-56F0-B4008947DD5D}"/>
              </a:ext>
            </a:extLst>
          </p:cNvPr>
          <p:cNvSpPr/>
          <p:nvPr/>
        </p:nvSpPr>
        <p:spPr>
          <a:xfrm>
            <a:off x="10576437" y="1855180"/>
            <a:ext cx="1352211" cy="3569945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nl-NL" sz="1300" b="1" dirty="0">
                <a:solidFill>
                  <a:schemeClr val="tx1"/>
                </a:solidFill>
              </a:rPr>
              <a:t>Toekomstbeeld</a:t>
            </a:r>
          </a:p>
          <a:p>
            <a:pPr algn="ctr"/>
            <a:endParaRPr lang="nl-NL" sz="1300" dirty="0">
              <a:solidFill>
                <a:schemeClr val="tx1"/>
              </a:solidFill>
            </a:endParaRPr>
          </a:p>
          <a:p>
            <a:pPr algn="ctr"/>
            <a:r>
              <a:rPr lang="nl-NL" sz="1300" dirty="0">
                <a:solidFill>
                  <a:schemeClr val="tx1"/>
                </a:solidFill>
              </a:rPr>
              <a:t>Inzicht in actuele situatie voor alle betrokkenen</a:t>
            </a:r>
          </a:p>
          <a:p>
            <a:pPr algn="ctr"/>
            <a:endParaRPr lang="nl-NL" sz="1300" dirty="0">
              <a:solidFill>
                <a:schemeClr val="tx1"/>
              </a:solidFill>
            </a:endParaRPr>
          </a:p>
          <a:p>
            <a:pPr algn="ctr"/>
            <a:r>
              <a:rPr lang="nl-NL" sz="1300" dirty="0">
                <a:solidFill>
                  <a:schemeClr val="tx1"/>
                </a:solidFill>
              </a:rPr>
              <a:t>Data gebaseerde vergunning</a:t>
            </a:r>
          </a:p>
          <a:p>
            <a:pPr algn="ctr"/>
            <a:endParaRPr lang="nl-NL" sz="1300" dirty="0">
              <a:solidFill>
                <a:schemeClr val="tx1"/>
              </a:solidFill>
            </a:endParaRPr>
          </a:p>
          <a:p>
            <a:pPr algn="ctr"/>
            <a:r>
              <a:rPr lang="nl-NL" sz="1300" dirty="0">
                <a:solidFill>
                  <a:schemeClr val="tx1"/>
                </a:solidFill>
              </a:rPr>
              <a:t>Interactieve vergunning* aanvraag</a:t>
            </a:r>
          </a:p>
          <a:p>
            <a:pPr algn="ctr"/>
            <a:endParaRPr lang="nl-NL" sz="1300" dirty="0">
              <a:solidFill>
                <a:schemeClr val="tx1"/>
              </a:solidFill>
            </a:endParaRPr>
          </a:p>
          <a:p>
            <a:pPr algn="ctr"/>
            <a:endParaRPr lang="nl-NL" sz="1300" dirty="0">
              <a:solidFill>
                <a:schemeClr val="tx1"/>
              </a:solidFill>
            </a:endParaRPr>
          </a:p>
          <a:p>
            <a:pPr algn="ctr"/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40B220B-A4CA-3FD8-B5CD-CC04E44FBDB3}"/>
              </a:ext>
            </a:extLst>
          </p:cNvPr>
          <p:cNvSpPr/>
          <p:nvPr/>
        </p:nvSpPr>
        <p:spPr>
          <a:xfrm>
            <a:off x="1271463" y="6156944"/>
            <a:ext cx="10281204" cy="4222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/>
              <a:t>* Waar vergunning staat omvat dit ook de (niet) meldingsplichtige activiteiten en vanuit wetgeving geldende regels inclusief de (milieu) belastende activiteiten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5E17FB1-04F9-D6B4-27B1-8BC858671276}"/>
              </a:ext>
            </a:extLst>
          </p:cNvPr>
          <p:cNvSpPr/>
          <p:nvPr/>
        </p:nvSpPr>
        <p:spPr>
          <a:xfrm>
            <a:off x="407368" y="5522507"/>
            <a:ext cx="11145299" cy="37550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 rtlCol="0" anchor="b" anchorCtr="0"/>
          <a:lstStyle/>
          <a:p>
            <a:pPr algn="just">
              <a:tabLst>
                <a:tab pos="34925" algn="l"/>
                <a:tab pos="4487863" algn="ctr"/>
                <a:tab pos="9104313" algn="r"/>
              </a:tabLst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	                           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		              	       2029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859A9BA-F936-E74B-404C-C4D091ABBFA1}"/>
              </a:ext>
            </a:extLst>
          </p:cNvPr>
          <p:cNvSpPr/>
          <p:nvPr/>
        </p:nvSpPr>
        <p:spPr>
          <a:xfrm>
            <a:off x="1343024" y="1855180"/>
            <a:ext cx="8713788" cy="1137137"/>
          </a:xfrm>
          <a:prstGeom prst="rect">
            <a:avLst/>
          </a:prstGeom>
          <a:solidFill>
            <a:schemeClr val="accent2">
              <a:lumMod val="60000"/>
              <a:lumOff val="40000"/>
              <a:alpha val="52625"/>
            </a:schemeClr>
          </a:solidFill>
          <a:ln w="34925">
            <a:noFill/>
          </a:ln>
          <a:effectLst>
            <a:softEdge rad="0"/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8000" tIns="180000" rIns="180000" bIns="36000" rtlCol="0" anchor="t" anchorCtr="0"/>
          <a:lstStyle/>
          <a:p>
            <a:pPr algn="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Waarde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586493C-531F-FAB5-51D0-B70A1531CDEB}"/>
              </a:ext>
            </a:extLst>
          </p:cNvPr>
          <p:cNvSpPr/>
          <p:nvPr/>
        </p:nvSpPr>
        <p:spPr>
          <a:xfrm>
            <a:off x="1350834" y="5517232"/>
            <a:ext cx="8705980" cy="629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72000" tIns="72000" rIns="72000" bIns="36000" rtlCol="0" anchor="ctr" anchorCtr="0"/>
          <a:lstStyle/>
          <a:p>
            <a:pPr algn="r"/>
            <a:r>
              <a:rPr lang="nl-NL" sz="1300" dirty="0">
                <a:solidFill>
                  <a:schemeClr val="tx1"/>
                </a:solidFill>
              </a:rPr>
              <a:t>IV bouwblokken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8C97F8-FE42-E8AC-8949-5E54D4AC3DDE}"/>
              </a:ext>
            </a:extLst>
          </p:cNvPr>
          <p:cNvSpPr/>
          <p:nvPr/>
        </p:nvSpPr>
        <p:spPr>
          <a:xfrm>
            <a:off x="3359696" y="5854145"/>
            <a:ext cx="3466996" cy="21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bg1"/>
                </a:solidFill>
              </a:rPr>
              <a:t>Afspraken over technologische uitwisseling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17CBB75-E4C7-6348-2E7E-F3676178A74B}"/>
              </a:ext>
            </a:extLst>
          </p:cNvPr>
          <p:cNvSpPr/>
          <p:nvPr/>
        </p:nvSpPr>
        <p:spPr>
          <a:xfrm>
            <a:off x="3359697" y="5599158"/>
            <a:ext cx="3466996" cy="2225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bg1"/>
                </a:solidFill>
              </a:rPr>
              <a:t>Platform voor data uitwisseling, publiceren, zoeken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291D40B-DB2B-D989-E9C6-87C35307AC85}"/>
              </a:ext>
            </a:extLst>
          </p:cNvPr>
          <p:cNvSpPr/>
          <p:nvPr/>
        </p:nvSpPr>
        <p:spPr>
          <a:xfrm>
            <a:off x="1423859" y="5599159"/>
            <a:ext cx="1800000" cy="4574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bg1"/>
                </a:solidFill>
              </a:rPr>
              <a:t>Begrippenkader, informatiemodel, etc.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6C50080-BD57-F2D1-D9F7-60FF336C34EA}"/>
              </a:ext>
            </a:extLst>
          </p:cNvPr>
          <p:cNvSpPr/>
          <p:nvPr/>
        </p:nvSpPr>
        <p:spPr>
          <a:xfrm>
            <a:off x="6958321" y="5599158"/>
            <a:ext cx="1154287" cy="4709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bg1"/>
                </a:solidFill>
              </a:rPr>
              <a:t>Samenwerking functionaliteit</a:t>
            </a:r>
          </a:p>
        </p:txBody>
      </p:sp>
      <p:sp>
        <p:nvSpPr>
          <p:cNvPr id="17" name="Pijl: rechts 6" descr="Roadmap : ">
            <a:extLst>
              <a:ext uri="{FF2B5EF4-FFF2-40B4-BE49-F238E27FC236}">
                <a16:creationId xmlns:a16="http://schemas.microsoft.com/office/drawing/2014/main" id="{C2F9AFDD-4DD8-6486-84B5-B5F44D281B1A}"/>
              </a:ext>
            </a:extLst>
          </p:cNvPr>
          <p:cNvSpPr/>
          <p:nvPr/>
        </p:nvSpPr>
        <p:spPr>
          <a:xfrm>
            <a:off x="1350834" y="2719796"/>
            <a:ext cx="9865806" cy="3201212"/>
          </a:xfrm>
          <a:custGeom>
            <a:avLst/>
            <a:gdLst>
              <a:gd name="connsiteX0" fmla="*/ 0 w 9865806"/>
              <a:gd name="connsiteY0" fmla="*/ 508625 h 3201212"/>
              <a:gd name="connsiteX1" fmla="*/ 659367 w 9865806"/>
              <a:gd name="connsiteY1" fmla="*/ 508625 h 3201212"/>
              <a:gd name="connsiteX2" fmla="*/ 1318733 w 9865806"/>
              <a:gd name="connsiteY2" fmla="*/ 508625 h 3201212"/>
              <a:gd name="connsiteX3" fmla="*/ 2162723 w 9865806"/>
              <a:gd name="connsiteY3" fmla="*/ 508625 h 3201212"/>
              <a:gd name="connsiteX4" fmla="*/ 2729778 w 9865806"/>
              <a:gd name="connsiteY4" fmla="*/ 508625 h 3201212"/>
              <a:gd name="connsiteX5" fmla="*/ 3296834 w 9865806"/>
              <a:gd name="connsiteY5" fmla="*/ 508625 h 3201212"/>
              <a:gd name="connsiteX6" fmla="*/ 3956200 w 9865806"/>
              <a:gd name="connsiteY6" fmla="*/ 508625 h 3201212"/>
              <a:gd name="connsiteX7" fmla="*/ 4707878 w 9865806"/>
              <a:gd name="connsiteY7" fmla="*/ 508625 h 3201212"/>
              <a:gd name="connsiteX8" fmla="*/ 5459556 w 9865806"/>
              <a:gd name="connsiteY8" fmla="*/ 508625 h 3201212"/>
              <a:gd name="connsiteX9" fmla="*/ 6211234 w 9865806"/>
              <a:gd name="connsiteY9" fmla="*/ 508625 h 3201212"/>
              <a:gd name="connsiteX10" fmla="*/ 7055224 w 9865806"/>
              <a:gd name="connsiteY10" fmla="*/ 508625 h 3201212"/>
              <a:gd name="connsiteX11" fmla="*/ 7714591 w 9865806"/>
              <a:gd name="connsiteY11" fmla="*/ 508625 h 3201212"/>
              <a:gd name="connsiteX12" fmla="*/ 8466269 w 9865806"/>
              <a:gd name="connsiteY12" fmla="*/ 508625 h 3201212"/>
              <a:gd name="connsiteX13" fmla="*/ 9231134 w 9865806"/>
              <a:gd name="connsiteY13" fmla="*/ 508625 h 3201212"/>
              <a:gd name="connsiteX14" fmla="*/ 9231134 w 9865806"/>
              <a:gd name="connsiteY14" fmla="*/ 0 h 3201212"/>
              <a:gd name="connsiteX15" fmla="*/ 9449038 w 9865806"/>
              <a:gd name="connsiteY15" fmla="*/ 549541 h 3201212"/>
              <a:gd name="connsiteX16" fmla="*/ 9654249 w 9865806"/>
              <a:gd name="connsiteY16" fmla="*/ 1067071 h 3201212"/>
              <a:gd name="connsiteX17" fmla="*/ 9865806 w 9865806"/>
              <a:gd name="connsiteY17" fmla="*/ 1600606 h 3201212"/>
              <a:gd name="connsiteX18" fmla="*/ 9660595 w 9865806"/>
              <a:gd name="connsiteY18" fmla="*/ 2118135 h 3201212"/>
              <a:gd name="connsiteX19" fmla="*/ 9436345 w 9865806"/>
              <a:gd name="connsiteY19" fmla="*/ 2683683 h 3201212"/>
              <a:gd name="connsiteX20" fmla="*/ 9231134 w 9865806"/>
              <a:gd name="connsiteY20" fmla="*/ 3201212 h 3201212"/>
              <a:gd name="connsiteX21" fmla="*/ 9231134 w 9865806"/>
              <a:gd name="connsiteY21" fmla="*/ 2692587 h 3201212"/>
              <a:gd name="connsiteX22" fmla="*/ 8756390 w 9865806"/>
              <a:gd name="connsiteY22" fmla="*/ 2692587 h 3201212"/>
              <a:gd name="connsiteX23" fmla="*/ 8281646 w 9865806"/>
              <a:gd name="connsiteY23" fmla="*/ 2692587 h 3201212"/>
              <a:gd name="connsiteX24" fmla="*/ 7437657 w 9865806"/>
              <a:gd name="connsiteY24" fmla="*/ 2692587 h 3201212"/>
              <a:gd name="connsiteX25" fmla="*/ 6593667 w 9865806"/>
              <a:gd name="connsiteY25" fmla="*/ 2692587 h 3201212"/>
              <a:gd name="connsiteX26" fmla="*/ 5934300 w 9865806"/>
              <a:gd name="connsiteY26" fmla="*/ 2692587 h 3201212"/>
              <a:gd name="connsiteX27" fmla="*/ 5090311 w 9865806"/>
              <a:gd name="connsiteY27" fmla="*/ 2692587 h 3201212"/>
              <a:gd name="connsiteX28" fmla="*/ 4430944 w 9865806"/>
              <a:gd name="connsiteY28" fmla="*/ 2692587 h 3201212"/>
              <a:gd name="connsiteX29" fmla="*/ 3679266 w 9865806"/>
              <a:gd name="connsiteY29" fmla="*/ 2692587 h 3201212"/>
              <a:gd name="connsiteX30" fmla="*/ 3296834 w 9865806"/>
              <a:gd name="connsiteY30" fmla="*/ 2692587 h 3201212"/>
              <a:gd name="connsiteX31" fmla="*/ 2452844 w 9865806"/>
              <a:gd name="connsiteY31" fmla="*/ 2692587 h 3201212"/>
              <a:gd name="connsiteX32" fmla="*/ 1885789 w 9865806"/>
              <a:gd name="connsiteY32" fmla="*/ 2692587 h 3201212"/>
              <a:gd name="connsiteX33" fmla="*/ 1134111 w 9865806"/>
              <a:gd name="connsiteY33" fmla="*/ 2692587 h 3201212"/>
              <a:gd name="connsiteX34" fmla="*/ 751678 w 9865806"/>
              <a:gd name="connsiteY34" fmla="*/ 2692587 h 3201212"/>
              <a:gd name="connsiteX35" fmla="*/ 0 w 9865806"/>
              <a:gd name="connsiteY35" fmla="*/ 2692587 h 3201212"/>
              <a:gd name="connsiteX36" fmla="*/ 0 w 9865806"/>
              <a:gd name="connsiteY36" fmla="*/ 2168436 h 3201212"/>
              <a:gd name="connsiteX37" fmla="*/ 0 w 9865806"/>
              <a:gd name="connsiteY37" fmla="*/ 1666125 h 3201212"/>
              <a:gd name="connsiteX38" fmla="*/ 0 w 9865806"/>
              <a:gd name="connsiteY38" fmla="*/ 1185653 h 3201212"/>
              <a:gd name="connsiteX39" fmla="*/ 0 w 9865806"/>
              <a:gd name="connsiteY39" fmla="*/ 508625 h 320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865806" h="3201212" fill="none" extrusionOk="0">
                <a:moveTo>
                  <a:pt x="0" y="508625"/>
                </a:moveTo>
                <a:cubicBezTo>
                  <a:pt x="313396" y="519851"/>
                  <a:pt x="510068" y="535683"/>
                  <a:pt x="659367" y="508625"/>
                </a:cubicBezTo>
                <a:cubicBezTo>
                  <a:pt x="808666" y="481567"/>
                  <a:pt x="1053514" y="511635"/>
                  <a:pt x="1318733" y="508625"/>
                </a:cubicBezTo>
                <a:cubicBezTo>
                  <a:pt x="1583952" y="505615"/>
                  <a:pt x="1799635" y="505526"/>
                  <a:pt x="2162723" y="508625"/>
                </a:cubicBezTo>
                <a:cubicBezTo>
                  <a:pt x="2525811" y="511725"/>
                  <a:pt x="2458078" y="503954"/>
                  <a:pt x="2729778" y="508625"/>
                </a:cubicBezTo>
                <a:cubicBezTo>
                  <a:pt x="3001478" y="513296"/>
                  <a:pt x="3066627" y="529754"/>
                  <a:pt x="3296834" y="508625"/>
                </a:cubicBezTo>
                <a:cubicBezTo>
                  <a:pt x="3527041" y="487496"/>
                  <a:pt x="3640490" y="509787"/>
                  <a:pt x="3956200" y="508625"/>
                </a:cubicBezTo>
                <a:cubicBezTo>
                  <a:pt x="4271910" y="507463"/>
                  <a:pt x="4381821" y="545480"/>
                  <a:pt x="4707878" y="508625"/>
                </a:cubicBezTo>
                <a:cubicBezTo>
                  <a:pt x="5033935" y="471770"/>
                  <a:pt x="5160577" y="530809"/>
                  <a:pt x="5459556" y="508625"/>
                </a:cubicBezTo>
                <a:cubicBezTo>
                  <a:pt x="5758535" y="486441"/>
                  <a:pt x="5939825" y="533378"/>
                  <a:pt x="6211234" y="508625"/>
                </a:cubicBezTo>
                <a:cubicBezTo>
                  <a:pt x="6482643" y="483872"/>
                  <a:pt x="6647307" y="527922"/>
                  <a:pt x="7055224" y="508625"/>
                </a:cubicBezTo>
                <a:cubicBezTo>
                  <a:pt x="7463141" y="489329"/>
                  <a:pt x="7499682" y="535005"/>
                  <a:pt x="7714591" y="508625"/>
                </a:cubicBezTo>
                <a:cubicBezTo>
                  <a:pt x="7929500" y="482245"/>
                  <a:pt x="8286645" y="538459"/>
                  <a:pt x="8466269" y="508625"/>
                </a:cubicBezTo>
                <a:cubicBezTo>
                  <a:pt x="8645893" y="478791"/>
                  <a:pt x="9068606" y="485480"/>
                  <a:pt x="9231134" y="508625"/>
                </a:cubicBezTo>
                <a:cubicBezTo>
                  <a:pt x="9251520" y="405474"/>
                  <a:pt x="9215028" y="239686"/>
                  <a:pt x="9231134" y="0"/>
                </a:cubicBezTo>
                <a:cubicBezTo>
                  <a:pt x="9329747" y="251909"/>
                  <a:pt x="9350944" y="314202"/>
                  <a:pt x="9449038" y="549541"/>
                </a:cubicBezTo>
                <a:cubicBezTo>
                  <a:pt x="9547132" y="784880"/>
                  <a:pt x="9582944" y="889692"/>
                  <a:pt x="9654249" y="1067071"/>
                </a:cubicBezTo>
                <a:cubicBezTo>
                  <a:pt x="9725554" y="1244450"/>
                  <a:pt x="9796124" y="1479527"/>
                  <a:pt x="9865806" y="1600606"/>
                </a:cubicBezTo>
                <a:cubicBezTo>
                  <a:pt x="9762032" y="1845751"/>
                  <a:pt x="9691783" y="1997915"/>
                  <a:pt x="9660595" y="2118135"/>
                </a:cubicBezTo>
                <a:cubicBezTo>
                  <a:pt x="9629408" y="2238355"/>
                  <a:pt x="9547979" y="2431811"/>
                  <a:pt x="9436345" y="2683683"/>
                </a:cubicBezTo>
                <a:cubicBezTo>
                  <a:pt x="9324711" y="2935555"/>
                  <a:pt x="9272717" y="3062542"/>
                  <a:pt x="9231134" y="3201212"/>
                </a:cubicBezTo>
                <a:cubicBezTo>
                  <a:pt x="9211080" y="2954973"/>
                  <a:pt x="9225271" y="2936259"/>
                  <a:pt x="9231134" y="2692587"/>
                </a:cubicBezTo>
                <a:cubicBezTo>
                  <a:pt x="9055860" y="2671385"/>
                  <a:pt x="8869154" y="2683371"/>
                  <a:pt x="8756390" y="2692587"/>
                </a:cubicBezTo>
                <a:cubicBezTo>
                  <a:pt x="8643626" y="2701803"/>
                  <a:pt x="8393705" y="2709939"/>
                  <a:pt x="8281646" y="2692587"/>
                </a:cubicBezTo>
                <a:cubicBezTo>
                  <a:pt x="8169587" y="2675235"/>
                  <a:pt x="7682270" y="2720914"/>
                  <a:pt x="7437657" y="2692587"/>
                </a:cubicBezTo>
                <a:cubicBezTo>
                  <a:pt x="7193044" y="2664260"/>
                  <a:pt x="6945165" y="2724275"/>
                  <a:pt x="6593667" y="2692587"/>
                </a:cubicBezTo>
                <a:cubicBezTo>
                  <a:pt x="6242169" y="2660900"/>
                  <a:pt x="6237361" y="2706609"/>
                  <a:pt x="5934300" y="2692587"/>
                </a:cubicBezTo>
                <a:cubicBezTo>
                  <a:pt x="5631239" y="2678565"/>
                  <a:pt x="5263511" y="2704547"/>
                  <a:pt x="5090311" y="2692587"/>
                </a:cubicBezTo>
                <a:cubicBezTo>
                  <a:pt x="4917111" y="2680627"/>
                  <a:pt x="4670050" y="2671860"/>
                  <a:pt x="4430944" y="2692587"/>
                </a:cubicBezTo>
                <a:cubicBezTo>
                  <a:pt x="4191838" y="2713314"/>
                  <a:pt x="3869973" y="2716626"/>
                  <a:pt x="3679266" y="2692587"/>
                </a:cubicBezTo>
                <a:cubicBezTo>
                  <a:pt x="3488559" y="2668548"/>
                  <a:pt x="3466621" y="2680800"/>
                  <a:pt x="3296834" y="2692587"/>
                </a:cubicBezTo>
                <a:cubicBezTo>
                  <a:pt x="3127047" y="2704374"/>
                  <a:pt x="2687511" y="2673484"/>
                  <a:pt x="2452844" y="2692587"/>
                </a:cubicBezTo>
                <a:cubicBezTo>
                  <a:pt x="2218177" y="2711691"/>
                  <a:pt x="2125932" y="2711965"/>
                  <a:pt x="1885789" y="2692587"/>
                </a:cubicBezTo>
                <a:cubicBezTo>
                  <a:pt x="1645647" y="2673209"/>
                  <a:pt x="1384303" y="2725571"/>
                  <a:pt x="1134111" y="2692587"/>
                </a:cubicBezTo>
                <a:cubicBezTo>
                  <a:pt x="883919" y="2659603"/>
                  <a:pt x="935602" y="2682992"/>
                  <a:pt x="751678" y="2692587"/>
                </a:cubicBezTo>
                <a:cubicBezTo>
                  <a:pt x="567754" y="2702182"/>
                  <a:pt x="235671" y="2705313"/>
                  <a:pt x="0" y="2692587"/>
                </a:cubicBezTo>
                <a:cubicBezTo>
                  <a:pt x="-11846" y="2475843"/>
                  <a:pt x="-8399" y="2350984"/>
                  <a:pt x="0" y="2168436"/>
                </a:cubicBezTo>
                <a:cubicBezTo>
                  <a:pt x="8399" y="1985888"/>
                  <a:pt x="-7887" y="1904986"/>
                  <a:pt x="0" y="1666125"/>
                </a:cubicBezTo>
                <a:cubicBezTo>
                  <a:pt x="7887" y="1427264"/>
                  <a:pt x="2994" y="1420886"/>
                  <a:pt x="0" y="1185653"/>
                </a:cubicBezTo>
                <a:cubicBezTo>
                  <a:pt x="-2994" y="950420"/>
                  <a:pt x="31152" y="674180"/>
                  <a:pt x="0" y="508625"/>
                </a:cubicBezTo>
                <a:close/>
              </a:path>
              <a:path w="9865806" h="3201212" stroke="0" extrusionOk="0">
                <a:moveTo>
                  <a:pt x="0" y="508625"/>
                </a:moveTo>
                <a:cubicBezTo>
                  <a:pt x="220311" y="526725"/>
                  <a:pt x="301762" y="494114"/>
                  <a:pt x="567055" y="508625"/>
                </a:cubicBezTo>
                <a:cubicBezTo>
                  <a:pt x="832348" y="523136"/>
                  <a:pt x="859166" y="522672"/>
                  <a:pt x="949488" y="508625"/>
                </a:cubicBezTo>
                <a:cubicBezTo>
                  <a:pt x="1039810" y="494578"/>
                  <a:pt x="1506786" y="481094"/>
                  <a:pt x="1793477" y="508625"/>
                </a:cubicBezTo>
                <a:cubicBezTo>
                  <a:pt x="2080168" y="536156"/>
                  <a:pt x="2135892" y="509432"/>
                  <a:pt x="2360533" y="508625"/>
                </a:cubicBezTo>
                <a:cubicBezTo>
                  <a:pt x="2585174" y="507818"/>
                  <a:pt x="2806228" y="509017"/>
                  <a:pt x="2927588" y="508625"/>
                </a:cubicBezTo>
                <a:cubicBezTo>
                  <a:pt x="3048948" y="508233"/>
                  <a:pt x="3372623" y="473504"/>
                  <a:pt x="3771578" y="508625"/>
                </a:cubicBezTo>
                <a:cubicBezTo>
                  <a:pt x="4170533" y="543747"/>
                  <a:pt x="4082087" y="489148"/>
                  <a:pt x="4246322" y="508625"/>
                </a:cubicBezTo>
                <a:cubicBezTo>
                  <a:pt x="4410557" y="528102"/>
                  <a:pt x="4748832" y="524742"/>
                  <a:pt x="5090311" y="508625"/>
                </a:cubicBezTo>
                <a:cubicBezTo>
                  <a:pt x="5431790" y="492508"/>
                  <a:pt x="5695799" y="473369"/>
                  <a:pt x="5934300" y="508625"/>
                </a:cubicBezTo>
                <a:cubicBezTo>
                  <a:pt x="6172801" y="543881"/>
                  <a:pt x="6270024" y="483011"/>
                  <a:pt x="6593667" y="508625"/>
                </a:cubicBezTo>
                <a:cubicBezTo>
                  <a:pt x="6917310" y="534239"/>
                  <a:pt x="7196151" y="500965"/>
                  <a:pt x="7437657" y="508625"/>
                </a:cubicBezTo>
                <a:cubicBezTo>
                  <a:pt x="7679163" y="516286"/>
                  <a:pt x="7735723" y="508556"/>
                  <a:pt x="8004712" y="508625"/>
                </a:cubicBezTo>
                <a:cubicBezTo>
                  <a:pt x="8273701" y="508694"/>
                  <a:pt x="8321534" y="508897"/>
                  <a:pt x="8571767" y="508625"/>
                </a:cubicBezTo>
                <a:cubicBezTo>
                  <a:pt x="8822001" y="508353"/>
                  <a:pt x="8973947" y="495664"/>
                  <a:pt x="9231134" y="508625"/>
                </a:cubicBezTo>
                <a:cubicBezTo>
                  <a:pt x="9207639" y="361356"/>
                  <a:pt x="9247940" y="153903"/>
                  <a:pt x="9231134" y="0"/>
                </a:cubicBezTo>
                <a:cubicBezTo>
                  <a:pt x="9291122" y="109683"/>
                  <a:pt x="9381335" y="344739"/>
                  <a:pt x="9442691" y="533535"/>
                </a:cubicBezTo>
                <a:cubicBezTo>
                  <a:pt x="9504047" y="722331"/>
                  <a:pt x="9637092" y="965852"/>
                  <a:pt x="9666942" y="1099083"/>
                </a:cubicBezTo>
                <a:cubicBezTo>
                  <a:pt x="9696792" y="1232314"/>
                  <a:pt x="9784107" y="1361780"/>
                  <a:pt x="9865806" y="1600606"/>
                </a:cubicBezTo>
                <a:cubicBezTo>
                  <a:pt x="9789922" y="1776166"/>
                  <a:pt x="9762435" y="1923701"/>
                  <a:pt x="9673289" y="2086123"/>
                </a:cubicBezTo>
                <a:cubicBezTo>
                  <a:pt x="9584143" y="2248545"/>
                  <a:pt x="9549664" y="2366390"/>
                  <a:pt x="9474425" y="2587646"/>
                </a:cubicBezTo>
                <a:cubicBezTo>
                  <a:pt x="9399186" y="2808902"/>
                  <a:pt x="9323393" y="3030019"/>
                  <a:pt x="9231134" y="3201212"/>
                </a:cubicBezTo>
                <a:cubicBezTo>
                  <a:pt x="9229842" y="3093846"/>
                  <a:pt x="9248248" y="2943584"/>
                  <a:pt x="9231134" y="2692587"/>
                </a:cubicBezTo>
                <a:cubicBezTo>
                  <a:pt x="8880583" y="2680881"/>
                  <a:pt x="8653068" y="2690432"/>
                  <a:pt x="8479456" y="2692587"/>
                </a:cubicBezTo>
                <a:cubicBezTo>
                  <a:pt x="8305844" y="2694742"/>
                  <a:pt x="8260239" y="2711545"/>
                  <a:pt x="8097023" y="2692587"/>
                </a:cubicBezTo>
                <a:cubicBezTo>
                  <a:pt x="7933807" y="2673629"/>
                  <a:pt x="7663882" y="2662549"/>
                  <a:pt x="7437657" y="2692587"/>
                </a:cubicBezTo>
                <a:cubicBezTo>
                  <a:pt x="7211432" y="2722625"/>
                  <a:pt x="7078241" y="2706740"/>
                  <a:pt x="6962913" y="2692587"/>
                </a:cubicBezTo>
                <a:cubicBezTo>
                  <a:pt x="6847585" y="2678434"/>
                  <a:pt x="6426350" y="2728000"/>
                  <a:pt x="6211234" y="2692587"/>
                </a:cubicBezTo>
                <a:cubicBezTo>
                  <a:pt x="5996118" y="2657174"/>
                  <a:pt x="5954027" y="2695907"/>
                  <a:pt x="5736490" y="2692587"/>
                </a:cubicBezTo>
                <a:cubicBezTo>
                  <a:pt x="5518953" y="2689267"/>
                  <a:pt x="5236180" y="2671125"/>
                  <a:pt x="4984812" y="2692587"/>
                </a:cubicBezTo>
                <a:cubicBezTo>
                  <a:pt x="4733444" y="2714049"/>
                  <a:pt x="4759779" y="2692999"/>
                  <a:pt x="4602380" y="2692587"/>
                </a:cubicBezTo>
                <a:cubicBezTo>
                  <a:pt x="4444981" y="2692175"/>
                  <a:pt x="4060803" y="2704797"/>
                  <a:pt x="3850702" y="2692587"/>
                </a:cubicBezTo>
                <a:cubicBezTo>
                  <a:pt x="3640601" y="2680377"/>
                  <a:pt x="3532355" y="2716105"/>
                  <a:pt x="3375958" y="2692587"/>
                </a:cubicBezTo>
                <a:cubicBezTo>
                  <a:pt x="3219561" y="2669069"/>
                  <a:pt x="3137741" y="2690472"/>
                  <a:pt x="2993525" y="2692587"/>
                </a:cubicBezTo>
                <a:cubicBezTo>
                  <a:pt x="2849309" y="2694702"/>
                  <a:pt x="2625490" y="2690905"/>
                  <a:pt x="2518781" y="2692587"/>
                </a:cubicBezTo>
                <a:cubicBezTo>
                  <a:pt x="2412072" y="2694269"/>
                  <a:pt x="2136779" y="2666090"/>
                  <a:pt x="1767103" y="2692587"/>
                </a:cubicBezTo>
                <a:cubicBezTo>
                  <a:pt x="1397427" y="2719084"/>
                  <a:pt x="1471523" y="2674082"/>
                  <a:pt x="1292359" y="2692587"/>
                </a:cubicBezTo>
                <a:cubicBezTo>
                  <a:pt x="1113195" y="2711092"/>
                  <a:pt x="1092899" y="2691050"/>
                  <a:pt x="909926" y="2692587"/>
                </a:cubicBezTo>
                <a:cubicBezTo>
                  <a:pt x="726953" y="2694124"/>
                  <a:pt x="230240" y="2664041"/>
                  <a:pt x="0" y="2692587"/>
                </a:cubicBezTo>
                <a:cubicBezTo>
                  <a:pt x="11294" y="2517052"/>
                  <a:pt x="179" y="2355396"/>
                  <a:pt x="0" y="2168436"/>
                </a:cubicBezTo>
                <a:cubicBezTo>
                  <a:pt x="-179" y="1981476"/>
                  <a:pt x="-8210" y="1882819"/>
                  <a:pt x="0" y="1687964"/>
                </a:cubicBezTo>
                <a:cubicBezTo>
                  <a:pt x="8210" y="1493109"/>
                  <a:pt x="14090" y="1274154"/>
                  <a:pt x="0" y="1141974"/>
                </a:cubicBezTo>
                <a:cubicBezTo>
                  <a:pt x="-14090" y="1009794"/>
                  <a:pt x="8181" y="652014"/>
                  <a:pt x="0" y="50862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>
                      <a:gd name="adj1" fmla="val 68223"/>
                      <a:gd name="adj2" fmla="val 1982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080000" rtlCol="0" anchor="ctr"/>
          <a:lstStyle/>
          <a:p>
            <a:endParaRPr lang="nl-NL" sz="2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4C19716-3C19-9CF6-79E1-D2A5B13429C6}"/>
              </a:ext>
            </a:extLst>
          </p:cNvPr>
          <p:cNvSpPr/>
          <p:nvPr/>
        </p:nvSpPr>
        <p:spPr>
          <a:xfrm>
            <a:off x="1423859" y="4763806"/>
            <a:ext cx="1800000" cy="443617"/>
          </a:xfrm>
          <a:prstGeom prst="rect">
            <a:avLst/>
          </a:prstGeom>
          <a:solidFill>
            <a:srgbClr val="F07E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bg1"/>
                </a:solidFill>
              </a:rPr>
              <a:t>Zelfde taal vergunningen*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C3750C0-46CE-2BB0-9E66-9276EAD037AB}"/>
              </a:ext>
            </a:extLst>
          </p:cNvPr>
          <p:cNvSpPr/>
          <p:nvPr/>
        </p:nvSpPr>
        <p:spPr>
          <a:xfrm>
            <a:off x="3359697" y="3376053"/>
            <a:ext cx="4752428" cy="648806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Landelijk </a:t>
            </a:r>
            <a:r>
              <a:rPr lang="nl-NL" sz="1200" dirty="0">
                <a:solidFill>
                  <a:schemeClr val="tx1"/>
                </a:solidFill>
              </a:rPr>
              <a:t>proces</a:t>
            </a: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 vergunningen </a:t>
            </a:r>
          </a:p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inclusief data gebaseerde vergunning registratie* 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A5594E3-C410-C47C-CCC3-EA1C0D25C898}"/>
              </a:ext>
            </a:extLst>
          </p:cNvPr>
          <p:cNvSpPr/>
          <p:nvPr/>
        </p:nvSpPr>
        <p:spPr>
          <a:xfrm>
            <a:off x="8255791" y="3376053"/>
            <a:ext cx="1800000" cy="648806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Interactieve vergunning*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01883B51-A66D-EEC7-5B80-901F9B5C0D8E}"/>
              </a:ext>
            </a:extLst>
          </p:cNvPr>
          <p:cNvSpPr/>
          <p:nvPr/>
        </p:nvSpPr>
        <p:spPr>
          <a:xfrm>
            <a:off x="8261497" y="4121925"/>
            <a:ext cx="1800000" cy="432001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Geautomatiseerde controles in proces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E0D3DD6-D44F-59DD-85B3-146BD45AAD02}"/>
              </a:ext>
            </a:extLst>
          </p:cNvPr>
          <p:cNvSpPr/>
          <p:nvPr/>
        </p:nvSpPr>
        <p:spPr>
          <a:xfrm>
            <a:off x="5347497" y="4128981"/>
            <a:ext cx="2764627" cy="432001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Vergunningen* zoeken </a:t>
            </a:r>
            <a:br>
              <a:rPr lang="nl-NL" sz="1300" dirty="0">
                <a:solidFill>
                  <a:schemeClr val="tx1"/>
                </a:solidFill>
              </a:rPr>
            </a:br>
            <a:r>
              <a:rPr lang="nl-NL" sz="1300" dirty="0">
                <a:solidFill>
                  <a:schemeClr val="tx1"/>
                </a:solidFill>
              </a:rPr>
              <a:t>(pdf en later </a:t>
            </a:r>
            <a:r>
              <a:rPr lang="nl-NL" sz="1300" dirty="0" err="1">
                <a:solidFill>
                  <a:schemeClr val="tx1"/>
                </a:solidFill>
              </a:rPr>
              <a:t>obv</a:t>
            </a:r>
            <a:r>
              <a:rPr lang="nl-NL" sz="1300" dirty="0">
                <a:solidFill>
                  <a:schemeClr val="tx1"/>
                </a:solidFill>
              </a:rPr>
              <a:t> data)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C063EA5-E43E-7BEB-DFFA-3FEBAA96B5DF}"/>
              </a:ext>
            </a:extLst>
          </p:cNvPr>
          <p:cNvSpPr/>
          <p:nvPr/>
        </p:nvSpPr>
        <p:spPr>
          <a:xfrm>
            <a:off x="3362302" y="4141594"/>
            <a:ext cx="1889685" cy="432001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Vergunning* uniform publiceren (wetgeving)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DE4491F-7E7B-DE9F-2DB3-8793D24CD1D5}"/>
              </a:ext>
            </a:extLst>
          </p:cNvPr>
          <p:cNvSpPr/>
          <p:nvPr/>
        </p:nvSpPr>
        <p:spPr>
          <a:xfrm>
            <a:off x="3359696" y="4766301"/>
            <a:ext cx="3150223" cy="441121"/>
          </a:xfrm>
          <a:prstGeom prst="rect">
            <a:avLst/>
          </a:prstGeom>
          <a:solidFill>
            <a:srgbClr val="F07E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bg1"/>
                </a:solidFill>
              </a:rPr>
              <a:t>Wetgeving Data vergunning*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6EC75FE-746D-6179-4B7C-9D86BFD832DB}"/>
              </a:ext>
            </a:extLst>
          </p:cNvPr>
          <p:cNvSpPr/>
          <p:nvPr/>
        </p:nvSpPr>
        <p:spPr>
          <a:xfrm>
            <a:off x="1423859" y="3376053"/>
            <a:ext cx="1800000" cy="432001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b="1" dirty="0">
                <a:solidFill>
                  <a:schemeClr val="tx1"/>
                </a:solidFill>
              </a:rPr>
              <a:t>Proef 1</a:t>
            </a:r>
            <a:r>
              <a:rPr lang="nl-NL" sz="1300" dirty="0">
                <a:solidFill>
                  <a:schemeClr val="tx1"/>
                </a:solidFill>
              </a:rPr>
              <a:t>: data-gebaseerde vergunning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F1DB8F5-0F32-A841-75BF-A3E71CBEF924}"/>
              </a:ext>
            </a:extLst>
          </p:cNvPr>
          <p:cNvSpPr/>
          <p:nvPr/>
        </p:nvSpPr>
        <p:spPr>
          <a:xfrm>
            <a:off x="1423859" y="4141594"/>
            <a:ext cx="1800000" cy="432001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b="1" dirty="0">
                <a:solidFill>
                  <a:schemeClr val="tx1"/>
                </a:solidFill>
              </a:rPr>
              <a:t>Proef 2: </a:t>
            </a:r>
            <a:r>
              <a:rPr lang="nl-NL" sz="1300" dirty="0">
                <a:solidFill>
                  <a:schemeClr val="tx1"/>
                </a:solidFill>
              </a:rPr>
              <a:t>verkenning landelijke data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CCE2F52F-D733-BA82-4C0A-AC3BF152481F}"/>
              </a:ext>
            </a:extLst>
          </p:cNvPr>
          <p:cNvSpPr/>
          <p:nvPr/>
        </p:nvSpPr>
        <p:spPr>
          <a:xfrm>
            <a:off x="263352" y="3140968"/>
            <a:ext cx="959445" cy="2222904"/>
          </a:xfrm>
          <a:prstGeom prst="rect">
            <a:avLst/>
          </a:prstGeom>
          <a:solidFill>
            <a:schemeClr val="accent5">
              <a:lumMod val="5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Lopende initiatieven </a:t>
            </a:r>
          </a:p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(AADV, LRSO, </a:t>
            </a:r>
          </a:p>
          <a:p>
            <a:pPr algn="ctr">
              <a:lnSpc>
                <a:spcPts val="16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MBA, etc.)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DA887653-DF22-A67B-C242-99FC52305A0A}"/>
              </a:ext>
            </a:extLst>
          </p:cNvPr>
          <p:cNvSpPr/>
          <p:nvPr/>
        </p:nvSpPr>
        <p:spPr>
          <a:xfrm>
            <a:off x="3295165" y="1340768"/>
            <a:ext cx="4889067" cy="4816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Basis</a:t>
            </a:r>
          </a:p>
        </p:txBody>
      </p:sp>
      <p:sp>
        <p:nvSpPr>
          <p:cNvPr id="29" name="Rechthoek 48">
            <a:extLst>
              <a:ext uri="{FF2B5EF4-FFF2-40B4-BE49-F238E27FC236}">
                <a16:creationId xmlns:a16="http://schemas.microsoft.com/office/drawing/2014/main" id="{4371DCB7-2D7B-84E4-F83E-8FC74B1AB7EC}"/>
              </a:ext>
            </a:extLst>
          </p:cNvPr>
          <p:cNvSpPr/>
          <p:nvPr/>
        </p:nvSpPr>
        <p:spPr>
          <a:xfrm>
            <a:off x="3407389" y="1956158"/>
            <a:ext cx="4357542" cy="432000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Inzicht in ‘dat wat iemand mag’ </a:t>
            </a:r>
            <a:br>
              <a:rPr lang="nl-NL" sz="1300" dirty="0">
                <a:solidFill>
                  <a:schemeClr val="tx1"/>
                </a:solidFill>
              </a:rPr>
            </a:br>
            <a:r>
              <a:rPr lang="nl-NL" sz="1300" dirty="0">
                <a:solidFill>
                  <a:schemeClr val="tx1"/>
                </a:solidFill>
              </a:rPr>
              <a:t>(steeds meer door vorderen conversie lopende vergunningen)</a:t>
            </a:r>
          </a:p>
        </p:txBody>
      </p:sp>
      <p:sp>
        <p:nvSpPr>
          <p:cNvPr id="30" name="Rechthoek 51">
            <a:extLst>
              <a:ext uri="{FF2B5EF4-FFF2-40B4-BE49-F238E27FC236}">
                <a16:creationId xmlns:a16="http://schemas.microsoft.com/office/drawing/2014/main" id="{5C84AED0-CBC0-B334-2262-FA457EA0D3AE}"/>
              </a:ext>
            </a:extLst>
          </p:cNvPr>
          <p:cNvSpPr/>
          <p:nvPr/>
        </p:nvSpPr>
        <p:spPr>
          <a:xfrm>
            <a:off x="4117941" y="2509528"/>
            <a:ext cx="5769429" cy="432000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Stapsgewijze uitrol data gebaseerde vergunning* / responsieve aanvraag als basis voor efficiënter en effectiever vergunnen* en robuuste informatiepositie</a:t>
            </a:r>
          </a:p>
        </p:txBody>
      </p:sp>
      <p:sp>
        <p:nvSpPr>
          <p:cNvPr id="31" name="Rechthoek 2">
            <a:extLst>
              <a:ext uri="{FF2B5EF4-FFF2-40B4-BE49-F238E27FC236}">
                <a16:creationId xmlns:a16="http://schemas.microsoft.com/office/drawing/2014/main" id="{696BD641-EBC2-329C-BB46-19D754C51EA0}"/>
              </a:ext>
            </a:extLst>
          </p:cNvPr>
          <p:cNvSpPr/>
          <p:nvPr/>
        </p:nvSpPr>
        <p:spPr>
          <a:xfrm>
            <a:off x="1422583" y="1958316"/>
            <a:ext cx="1801022" cy="983212"/>
          </a:xfrm>
          <a:prstGeom prst="roundRect">
            <a:avLst>
              <a:gd name="adj" fmla="val 7079"/>
            </a:avLst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>
                <a:solidFill>
                  <a:schemeClr val="tx1"/>
                </a:solidFill>
              </a:rPr>
              <a:t>Nut, noodzaak en mogelijkheden van landelijke vergunning* informatiepositie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65C18CB-5094-160A-E109-00C929A80F9B}"/>
              </a:ext>
            </a:extLst>
          </p:cNvPr>
          <p:cNvSpPr/>
          <p:nvPr/>
        </p:nvSpPr>
        <p:spPr>
          <a:xfrm>
            <a:off x="6606410" y="4766301"/>
            <a:ext cx="3450404" cy="442800"/>
          </a:xfrm>
          <a:prstGeom prst="rect">
            <a:avLst/>
          </a:prstGeom>
          <a:solidFill>
            <a:srgbClr val="F07E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300" dirty="0"/>
              <a:t>Integratie DSO (timing te bepalen)</a:t>
            </a:r>
          </a:p>
        </p:txBody>
      </p:sp>
      <p:pic>
        <p:nvPicPr>
          <p:cNvPr id="34" name="Picture 1">
            <a:extLst>
              <a:ext uri="{FF2B5EF4-FFF2-40B4-BE49-F238E27FC236}">
                <a16:creationId xmlns:a16="http://schemas.microsoft.com/office/drawing/2014/main" id="{4E0718D7-193C-3886-B15B-DF590DE39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" y="802967"/>
            <a:ext cx="598099" cy="37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201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AB824-4271-F32E-8EEC-FD51CE13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 anchor="ctr">
            <a:normAutofit/>
          </a:bodyPr>
          <a:lstStyle/>
          <a:p>
            <a:r>
              <a:rPr lang="nl-NL" dirty="0"/>
              <a:t>Vragen</a:t>
            </a:r>
          </a:p>
        </p:txBody>
      </p:sp>
      <p:pic>
        <p:nvPicPr>
          <p:cNvPr id="7" name="Picture 4" descr="Veel vraagtekens op een zwarte achtergrond">
            <a:extLst>
              <a:ext uri="{FF2B5EF4-FFF2-40B4-BE49-F238E27FC236}">
                <a16:creationId xmlns:a16="http://schemas.microsoft.com/office/drawing/2014/main" id="{77E51443-FF6B-B866-038C-F26D0ADF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96" b="3219"/>
          <a:stretch/>
        </p:blipFill>
        <p:spPr>
          <a:xfrm>
            <a:off x="719998" y="1674000"/>
            <a:ext cx="9540000" cy="4561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57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D6C93-A395-2824-E297-74CD92BE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896FA2-E8BE-82E5-89DB-F921470BE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Stelling 1: Stelselpartijen moeten (wettelijk) verplicht worden te voldoen aan de stelselafspraken, anders gaat het geen succes worden.</a:t>
            </a:r>
          </a:p>
          <a:p>
            <a:endParaRPr lang="nl-NL" dirty="0"/>
          </a:p>
          <a:p>
            <a:r>
              <a:rPr lang="nl-NL" dirty="0"/>
              <a:t>Stelling 2: Er is een grote behoefte aan een landelijke informatiepositie op gebied van VTH, omdat …</a:t>
            </a:r>
          </a:p>
        </p:txBody>
      </p:sp>
    </p:spTree>
    <p:extLst>
      <p:ext uri="{BB962C8B-B14F-4D97-AF65-F5344CB8AC3E}">
        <p14:creationId xmlns:p14="http://schemas.microsoft.com/office/powerpoint/2010/main" val="358166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53540-4A0B-46D5-7BA1-4DB1A625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Wil je meer weten?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B8ACDC1-6D5A-3391-C385-45F3AAE03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www.versterkingvth.nl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E035C3E5-4560-D469-A9FA-1EAA2365A9C8}"/>
              </a:ext>
            </a:extLst>
          </p:cNvPr>
          <p:cNvSpPr/>
          <p:nvPr/>
        </p:nvSpPr>
        <p:spPr>
          <a:xfrm>
            <a:off x="4611414" y="4030114"/>
            <a:ext cx="7275786" cy="2307771"/>
          </a:xfrm>
          <a:prstGeom prst="roundRect">
            <a:avLst>
              <a:gd name="adj" fmla="val 574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800" dirty="0"/>
              <a:t>Dag voor de Leefomgeving: VTH in actie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2000" dirty="0"/>
              <a:t>Zien hoeveel er gebeurt in het VTH-stelsel en wat we nog meer kunnen doen voor een veilige, gezonde, en schone leefomgeving 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dirty="0"/>
              <a:t>30 september, Gooiland Hilversum</a:t>
            </a:r>
            <a:br>
              <a:rPr lang="nl-NL" dirty="0"/>
            </a:br>
            <a:r>
              <a:rPr lang="nl-NL" dirty="0"/>
              <a:t>Georganiseerd door ILT, Omgevingsdienst NL en IBP VTH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dirty="0"/>
              <a:t>Aanmelden kan door een mail te sturen naar </a:t>
            </a:r>
            <a:r>
              <a:rPr lang="nl-NL" dirty="0" err="1"/>
              <a:t>PostbusIBPVTH@minienw.nl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22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7E38B2A-C1E9-CA93-11DD-570C3D395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Reserve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EE331957-39D9-EACC-7FE6-EBF144B2C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140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schermopname, Lettertype, Merk&#10;&#10;Automatisch gegenereerde beschrijving">
            <a:extLst>
              <a:ext uri="{FF2B5EF4-FFF2-40B4-BE49-F238E27FC236}">
                <a16:creationId xmlns:a16="http://schemas.microsoft.com/office/drawing/2014/main" id="{D0DB2CFF-81B7-A3C6-EF20-5661D5C68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9602" y="2200589"/>
            <a:ext cx="5856429" cy="342648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99CDE4-BA27-B79E-CFDC-E6B5FBA1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Business Case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2F6E26E-B65E-28AB-C968-F2B54D52C2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Reductie beheerlasten door (her)gebruik van standaarden en gezamenlijke voorzieningen</a:t>
            </a:r>
          </a:p>
          <a:p>
            <a:r>
              <a:rPr lang="nl-NL" dirty="0"/>
              <a:t>Betere analyses, uniforme werkwijzen en data registratie leiden tot verbetering effectiviteit en efficiency </a:t>
            </a:r>
          </a:p>
          <a:p>
            <a:r>
              <a:rPr lang="nl-NL" dirty="0"/>
              <a:t>Landelijke informatiepositie als basis voor betere analyses, beleid, monitoring, benchmarking, etc.</a:t>
            </a:r>
          </a:p>
          <a:p>
            <a:r>
              <a:rPr lang="nl-NL" dirty="0"/>
              <a:t>Beter inzicht in relevante informatie over leefomgeving</a:t>
            </a:r>
          </a:p>
        </p:txBody>
      </p:sp>
    </p:spTree>
    <p:extLst>
      <p:ext uri="{BB962C8B-B14F-4D97-AF65-F5344CB8AC3E}">
        <p14:creationId xmlns:p14="http://schemas.microsoft.com/office/powerpoint/2010/main" val="410717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CCE65-6D2B-E8B1-AF27-040BA0BD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Roadmap heeft gevolgen voor stelselpartners en organisaties</a:t>
            </a:r>
          </a:p>
        </p:txBody>
      </p:sp>
      <p:pic>
        <p:nvPicPr>
          <p:cNvPr id="5" name="Tijdelijke aanduiding voor inhoud 4" descr="afbeelding schema impact per roadmap onderwerp">
            <a:extLst>
              <a:ext uri="{FF2B5EF4-FFF2-40B4-BE49-F238E27FC236}">
                <a16:creationId xmlns:a16="http://schemas.microsoft.com/office/drawing/2014/main" id="{35772F4F-FD4F-22BE-56EC-342481EA6A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2088356"/>
            <a:ext cx="4953000" cy="3060700"/>
          </a:xfrm>
          <a:prstGeom prst="rect">
            <a:avLst/>
          </a:prstGeom>
        </p:spPr>
      </p:pic>
      <p:pic>
        <p:nvPicPr>
          <p:cNvPr id="6" name="Tijdelijke aanduiding voor inhoud 5" descr="afbeelding schema impact per stelselpartner">
            <a:extLst>
              <a:ext uri="{FF2B5EF4-FFF2-40B4-BE49-F238E27FC236}">
                <a16:creationId xmlns:a16="http://schemas.microsoft.com/office/drawing/2014/main" id="{1E77DABD-EC00-A98E-AEC2-531C64181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3" y="2088356"/>
            <a:ext cx="4953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5">
            <a:extLst>
              <a:ext uri="{FF2B5EF4-FFF2-40B4-BE49-F238E27FC236}">
                <a16:creationId xmlns:a16="http://schemas.microsoft.com/office/drawing/2014/main" id="{8BA1DDC1-A5B9-1622-CDC3-A28833C17DB7}"/>
              </a:ext>
            </a:extLst>
          </p:cNvPr>
          <p:cNvSpPr/>
          <p:nvPr/>
        </p:nvSpPr>
        <p:spPr>
          <a:xfrm>
            <a:off x="285753" y="5866296"/>
            <a:ext cx="11642895" cy="34143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 rtlCol="0" anchor="b" anchorCtr="0"/>
          <a:lstStyle/>
          <a:p>
            <a:pPr algn="just">
              <a:tabLst>
                <a:tab pos="34925" algn="l"/>
                <a:tab pos="4487863" algn="ctr"/>
                <a:tab pos="9104313" algn="r"/>
              </a:tabLst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	                           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		              	           2029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D9099-7BB5-C406-15A2-F9D9D548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4472" y="2913"/>
            <a:ext cx="18475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67EF0FC-F2A0-ECD1-1C0F-589E8BAFFC82}"/>
              </a:ext>
            </a:extLst>
          </p:cNvPr>
          <p:cNvSpPr/>
          <p:nvPr/>
        </p:nvSpPr>
        <p:spPr>
          <a:xfrm>
            <a:off x="10582898" y="2470704"/>
            <a:ext cx="1404318" cy="3245216"/>
          </a:xfrm>
          <a:prstGeom prst="roundRect">
            <a:avLst/>
          </a:prstGeom>
          <a:solidFill>
            <a:srgbClr val="96C83F">
              <a:alpha val="76229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nl-NL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Toekomstbeeld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 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Verplichtingen van initiatiefnemers en de mate waaraan wordt voldoen zijn inzichtelijk.  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Standaard processen met gezamenlijke voorzieningen en registratie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Calibri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87FE13-E06A-D573-BCBC-5570FCE15CEC}"/>
              </a:ext>
            </a:extLst>
          </p:cNvPr>
          <p:cNvSpPr/>
          <p:nvPr/>
        </p:nvSpPr>
        <p:spPr>
          <a:xfrm>
            <a:off x="8202565" y="1730405"/>
            <a:ext cx="1918883" cy="48669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Optimalisatie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19C9157-B7D5-CEB6-4EE1-72D6107E004E}"/>
              </a:ext>
            </a:extLst>
          </p:cNvPr>
          <p:cNvSpPr/>
          <p:nvPr/>
        </p:nvSpPr>
        <p:spPr>
          <a:xfrm>
            <a:off x="1249921" y="1730405"/>
            <a:ext cx="1924586" cy="48669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Gezamenlijk vertrekpunt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131DE2D-DADA-2041-8E9F-8A091E4F677B}"/>
              </a:ext>
            </a:extLst>
          </p:cNvPr>
          <p:cNvSpPr/>
          <p:nvPr/>
        </p:nvSpPr>
        <p:spPr>
          <a:xfrm>
            <a:off x="1341282" y="5859935"/>
            <a:ext cx="8734255" cy="737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72000" tIns="36000" rIns="72000" bIns="36000" rtlCol="0" anchor="ctr" anchorCtr="0"/>
          <a:lstStyle/>
          <a:p>
            <a:pPr algn="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IV bouwblokken</a:t>
            </a:r>
          </a:p>
        </p:txBody>
      </p:sp>
      <p:sp>
        <p:nvSpPr>
          <p:cNvPr id="19" name="Pijl: rechts 6">
            <a:extLst>
              <a:ext uri="{FF2B5EF4-FFF2-40B4-BE49-F238E27FC236}">
                <a16:creationId xmlns:a16="http://schemas.microsoft.com/office/drawing/2014/main" id="{16EBC853-934A-BECD-1EA3-D7794222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1282" y="3081953"/>
            <a:ext cx="9448124" cy="3028089"/>
          </a:xfrm>
          <a:custGeom>
            <a:avLst/>
            <a:gdLst>
              <a:gd name="connsiteX0" fmla="*/ 0 w 9448124"/>
              <a:gd name="connsiteY0" fmla="*/ 358904 h 3028089"/>
              <a:gd name="connsiteX1" fmla="*/ 676666 w 9448124"/>
              <a:gd name="connsiteY1" fmla="*/ 358904 h 3028089"/>
              <a:gd name="connsiteX2" fmla="*/ 1353332 w 9448124"/>
              <a:gd name="connsiteY2" fmla="*/ 358904 h 3028089"/>
              <a:gd name="connsiteX3" fmla="*/ 1766099 w 9448124"/>
              <a:gd name="connsiteY3" fmla="*/ 358904 h 3028089"/>
              <a:gd name="connsiteX4" fmla="*/ 2442765 w 9448124"/>
              <a:gd name="connsiteY4" fmla="*/ 358904 h 3028089"/>
              <a:gd name="connsiteX5" fmla="*/ 3295365 w 9448124"/>
              <a:gd name="connsiteY5" fmla="*/ 358904 h 3028089"/>
              <a:gd name="connsiteX6" fmla="*/ 3884064 w 9448124"/>
              <a:gd name="connsiteY6" fmla="*/ 358904 h 3028089"/>
              <a:gd name="connsiteX7" fmla="*/ 4472764 w 9448124"/>
              <a:gd name="connsiteY7" fmla="*/ 358904 h 3028089"/>
              <a:gd name="connsiteX8" fmla="*/ 5149430 w 9448124"/>
              <a:gd name="connsiteY8" fmla="*/ 358904 h 3028089"/>
              <a:gd name="connsiteX9" fmla="*/ 5914063 w 9448124"/>
              <a:gd name="connsiteY9" fmla="*/ 358904 h 3028089"/>
              <a:gd name="connsiteX10" fmla="*/ 6678696 w 9448124"/>
              <a:gd name="connsiteY10" fmla="*/ 358904 h 3028089"/>
              <a:gd name="connsiteX11" fmla="*/ 7443329 w 9448124"/>
              <a:gd name="connsiteY11" fmla="*/ 358904 h 3028089"/>
              <a:gd name="connsiteX12" fmla="*/ 8796661 w 9448124"/>
              <a:gd name="connsiteY12" fmla="*/ 358904 h 3028089"/>
              <a:gd name="connsiteX13" fmla="*/ 8796661 w 9448124"/>
              <a:gd name="connsiteY13" fmla="*/ 0 h 3028089"/>
              <a:gd name="connsiteX14" fmla="*/ 9013815 w 9448124"/>
              <a:gd name="connsiteY14" fmla="*/ 504682 h 3028089"/>
              <a:gd name="connsiteX15" fmla="*/ 9230970 w 9448124"/>
              <a:gd name="connsiteY15" fmla="*/ 1009363 h 3028089"/>
              <a:gd name="connsiteX16" fmla="*/ 9448124 w 9448124"/>
              <a:gd name="connsiteY16" fmla="*/ 1514045 h 3028089"/>
              <a:gd name="connsiteX17" fmla="*/ 9230970 w 9448124"/>
              <a:gd name="connsiteY17" fmla="*/ 2018726 h 3028089"/>
              <a:gd name="connsiteX18" fmla="*/ 9033359 w 9448124"/>
              <a:gd name="connsiteY18" fmla="*/ 2477986 h 3028089"/>
              <a:gd name="connsiteX19" fmla="*/ 8796661 w 9448124"/>
              <a:gd name="connsiteY19" fmla="*/ 3028089 h 3028089"/>
              <a:gd name="connsiteX20" fmla="*/ 8796661 w 9448124"/>
              <a:gd name="connsiteY20" fmla="*/ 2669185 h 3028089"/>
              <a:gd name="connsiteX21" fmla="*/ 8295928 w 9448124"/>
              <a:gd name="connsiteY21" fmla="*/ 2669185 h 3028089"/>
              <a:gd name="connsiteX22" fmla="*/ 7883162 w 9448124"/>
              <a:gd name="connsiteY22" fmla="*/ 2669185 h 3028089"/>
              <a:gd name="connsiteX23" fmla="*/ 7294462 w 9448124"/>
              <a:gd name="connsiteY23" fmla="*/ 2669185 h 3028089"/>
              <a:gd name="connsiteX24" fmla="*/ 6529829 w 9448124"/>
              <a:gd name="connsiteY24" fmla="*/ 2669185 h 3028089"/>
              <a:gd name="connsiteX25" fmla="*/ 6029096 w 9448124"/>
              <a:gd name="connsiteY25" fmla="*/ 2669185 h 3028089"/>
              <a:gd name="connsiteX26" fmla="*/ 5176497 w 9448124"/>
              <a:gd name="connsiteY26" fmla="*/ 2669185 h 3028089"/>
              <a:gd name="connsiteX27" fmla="*/ 4323897 w 9448124"/>
              <a:gd name="connsiteY27" fmla="*/ 2669185 h 3028089"/>
              <a:gd name="connsiteX28" fmla="*/ 3647231 w 9448124"/>
              <a:gd name="connsiteY28" fmla="*/ 2669185 h 3028089"/>
              <a:gd name="connsiteX29" fmla="*/ 2794632 w 9448124"/>
              <a:gd name="connsiteY29" fmla="*/ 2669185 h 3028089"/>
              <a:gd name="connsiteX30" fmla="*/ 2117965 w 9448124"/>
              <a:gd name="connsiteY30" fmla="*/ 2669185 h 3028089"/>
              <a:gd name="connsiteX31" fmla="*/ 1353332 w 9448124"/>
              <a:gd name="connsiteY31" fmla="*/ 2669185 h 3028089"/>
              <a:gd name="connsiteX32" fmla="*/ 940566 w 9448124"/>
              <a:gd name="connsiteY32" fmla="*/ 2669185 h 3028089"/>
              <a:gd name="connsiteX33" fmla="*/ 0 w 9448124"/>
              <a:gd name="connsiteY33" fmla="*/ 2669185 h 3028089"/>
              <a:gd name="connsiteX34" fmla="*/ 0 w 9448124"/>
              <a:gd name="connsiteY34" fmla="*/ 2114718 h 3028089"/>
              <a:gd name="connsiteX35" fmla="*/ 0 w 9448124"/>
              <a:gd name="connsiteY35" fmla="*/ 1560250 h 3028089"/>
              <a:gd name="connsiteX36" fmla="*/ 0 w 9448124"/>
              <a:gd name="connsiteY36" fmla="*/ 1028885 h 3028089"/>
              <a:gd name="connsiteX37" fmla="*/ 0 w 9448124"/>
              <a:gd name="connsiteY37" fmla="*/ 358904 h 30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48124" h="3028089" fill="none" extrusionOk="0">
                <a:moveTo>
                  <a:pt x="0" y="358904"/>
                </a:moveTo>
                <a:cubicBezTo>
                  <a:pt x="167701" y="365793"/>
                  <a:pt x="369918" y="365282"/>
                  <a:pt x="676666" y="358904"/>
                </a:cubicBezTo>
                <a:cubicBezTo>
                  <a:pt x="983414" y="352526"/>
                  <a:pt x="1129918" y="379619"/>
                  <a:pt x="1353332" y="358904"/>
                </a:cubicBezTo>
                <a:cubicBezTo>
                  <a:pt x="1576746" y="338189"/>
                  <a:pt x="1575001" y="348261"/>
                  <a:pt x="1766099" y="358904"/>
                </a:cubicBezTo>
                <a:cubicBezTo>
                  <a:pt x="1957197" y="369547"/>
                  <a:pt x="2292172" y="386579"/>
                  <a:pt x="2442765" y="358904"/>
                </a:cubicBezTo>
                <a:cubicBezTo>
                  <a:pt x="2593358" y="331229"/>
                  <a:pt x="2980784" y="350796"/>
                  <a:pt x="3295365" y="358904"/>
                </a:cubicBezTo>
                <a:cubicBezTo>
                  <a:pt x="3609946" y="367012"/>
                  <a:pt x="3744890" y="363432"/>
                  <a:pt x="3884064" y="358904"/>
                </a:cubicBezTo>
                <a:cubicBezTo>
                  <a:pt x="4023238" y="354376"/>
                  <a:pt x="4244560" y="354834"/>
                  <a:pt x="4472764" y="358904"/>
                </a:cubicBezTo>
                <a:cubicBezTo>
                  <a:pt x="4700968" y="362974"/>
                  <a:pt x="4967125" y="342652"/>
                  <a:pt x="5149430" y="358904"/>
                </a:cubicBezTo>
                <a:cubicBezTo>
                  <a:pt x="5331735" y="375156"/>
                  <a:pt x="5754108" y="376261"/>
                  <a:pt x="5914063" y="358904"/>
                </a:cubicBezTo>
                <a:cubicBezTo>
                  <a:pt x="6074018" y="341547"/>
                  <a:pt x="6482767" y="396303"/>
                  <a:pt x="6678696" y="358904"/>
                </a:cubicBezTo>
                <a:cubicBezTo>
                  <a:pt x="6874625" y="321505"/>
                  <a:pt x="7285143" y="341358"/>
                  <a:pt x="7443329" y="358904"/>
                </a:cubicBezTo>
                <a:cubicBezTo>
                  <a:pt x="7601515" y="376450"/>
                  <a:pt x="8298530" y="423423"/>
                  <a:pt x="8796661" y="358904"/>
                </a:cubicBezTo>
                <a:cubicBezTo>
                  <a:pt x="8811264" y="190420"/>
                  <a:pt x="8803085" y="131709"/>
                  <a:pt x="8796661" y="0"/>
                </a:cubicBezTo>
                <a:cubicBezTo>
                  <a:pt x="8881173" y="132136"/>
                  <a:pt x="8989671" y="379704"/>
                  <a:pt x="9013815" y="504682"/>
                </a:cubicBezTo>
                <a:cubicBezTo>
                  <a:pt x="9037959" y="629660"/>
                  <a:pt x="9157905" y="810171"/>
                  <a:pt x="9230970" y="1009363"/>
                </a:cubicBezTo>
                <a:cubicBezTo>
                  <a:pt x="9304034" y="1208555"/>
                  <a:pt x="9360107" y="1330764"/>
                  <a:pt x="9448124" y="1514045"/>
                </a:cubicBezTo>
                <a:cubicBezTo>
                  <a:pt x="9375385" y="1751785"/>
                  <a:pt x="9301943" y="1883543"/>
                  <a:pt x="9230970" y="2018726"/>
                </a:cubicBezTo>
                <a:cubicBezTo>
                  <a:pt x="9159997" y="2153909"/>
                  <a:pt x="9107665" y="2265740"/>
                  <a:pt x="9033359" y="2477986"/>
                </a:cubicBezTo>
                <a:cubicBezTo>
                  <a:pt x="8959053" y="2690232"/>
                  <a:pt x="8900924" y="2835793"/>
                  <a:pt x="8796661" y="3028089"/>
                </a:cubicBezTo>
                <a:cubicBezTo>
                  <a:pt x="8811579" y="2953485"/>
                  <a:pt x="8781830" y="2823187"/>
                  <a:pt x="8796661" y="2669185"/>
                </a:cubicBezTo>
                <a:cubicBezTo>
                  <a:pt x="8554840" y="2665129"/>
                  <a:pt x="8450188" y="2658785"/>
                  <a:pt x="8295928" y="2669185"/>
                </a:cubicBezTo>
                <a:cubicBezTo>
                  <a:pt x="8141668" y="2679585"/>
                  <a:pt x="8018020" y="2685775"/>
                  <a:pt x="7883162" y="2669185"/>
                </a:cubicBezTo>
                <a:cubicBezTo>
                  <a:pt x="7748304" y="2652595"/>
                  <a:pt x="7505803" y="2660518"/>
                  <a:pt x="7294462" y="2669185"/>
                </a:cubicBezTo>
                <a:cubicBezTo>
                  <a:pt x="7083121" y="2677852"/>
                  <a:pt x="6771350" y="2696536"/>
                  <a:pt x="6529829" y="2669185"/>
                </a:cubicBezTo>
                <a:cubicBezTo>
                  <a:pt x="6288308" y="2641834"/>
                  <a:pt x="6148101" y="2663068"/>
                  <a:pt x="6029096" y="2669185"/>
                </a:cubicBezTo>
                <a:cubicBezTo>
                  <a:pt x="5910091" y="2675302"/>
                  <a:pt x="5409321" y="2632134"/>
                  <a:pt x="5176497" y="2669185"/>
                </a:cubicBezTo>
                <a:cubicBezTo>
                  <a:pt x="4943673" y="2706236"/>
                  <a:pt x="4612698" y="2670265"/>
                  <a:pt x="4323897" y="2669185"/>
                </a:cubicBezTo>
                <a:cubicBezTo>
                  <a:pt x="4035096" y="2668105"/>
                  <a:pt x="3917642" y="2661332"/>
                  <a:pt x="3647231" y="2669185"/>
                </a:cubicBezTo>
                <a:cubicBezTo>
                  <a:pt x="3376820" y="2677038"/>
                  <a:pt x="3093324" y="2703003"/>
                  <a:pt x="2794632" y="2669185"/>
                </a:cubicBezTo>
                <a:cubicBezTo>
                  <a:pt x="2495940" y="2635367"/>
                  <a:pt x="2422031" y="2681674"/>
                  <a:pt x="2117965" y="2669185"/>
                </a:cubicBezTo>
                <a:cubicBezTo>
                  <a:pt x="1813899" y="2656696"/>
                  <a:pt x="1531108" y="2676770"/>
                  <a:pt x="1353332" y="2669185"/>
                </a:cubicBezTo>
                <a:cubicBezTo>
                  <a:pt x="1175556" y="2661600"/>
                  <a:pt x="1098244" y="2655302"/>
                  <a:pt x="940566" y="2669185"/>
                </a:cubicBezTo>
                <a:cubicBezTo>
                  <a:pt x="782888" y="2683068"/>
                  <a:pt x="425906" y="2646626"/>
                  <a:pt x="0" y="2669185"/>
                </a:cubicBezTo>
                <a:cubicBezTo>
                  <a:pt x="25684" y="2516287"/>
                  <a:pt x="3345" y="2280404"/>
                  <a:pt x="0" y="2114718"/>
                </a:cubicBezTo>
                <a:cubicBezTo>
                  <a:pt x="-3345" y="1949032"/>
                  <a:pt x="3873" y="1764730"/>
                  <a:pt x="0" y="1560250"/>
                </a:cubicBezTo>
                <a:cubicBezTo>
                  <a:pt x="-3873" y="1355770"/>
                  <a:pt x="6422" y="1216669"/>
                  <a:pt x="0" y="1028885"/>
                </a:cubicBezTo>
                <a:cubicBezTo>
                  <a:pt x="-6422" y="841101"/>
                  <a:pt x="-942" y="510491"/>
                  <a:pt x="0" y="358904"/>
                </a:cubicBezTo>
                <a:close/>
              </a:path>
              <a:path w="9448124" h="3028089" stroke="0" extrusionOk="0">
                <a:moveTo>
                  <a:pt x="0" y="358904"/>
                </a:moveTo>
                <a:cubicBezTo>
                  <a:pt x="286281" y="384256"/>
                  <a:pt x="353769" y="333106"/>
                  <a:pt x="588700" y="358904"/>
                </a:cubicBezTo>
                <a:cubicBezTo>
                  <a:pt x="823631" y="384702"/>
                  <a:pt x="880108" y="365568"/>
                  <a:pt x="1001466" y="358904"/>
                </a:cubicBezTo>
                <a:cubicBezTo>
                  <a:pt x="1122824" y="352240"/>
                  <a:pt x="1551457" y="397997"/>
                  <a:pt x="1854065" y="358904"/>
                </a:cubicBezTo>
                <a:cubicBezTo>
                  <a:pt x="2156673" y="319811"/>
                  <a:pt x="2160597" y="363812"/>
                  <a:pt x="2442765" y="358904"/>
                </a:cubicBezTo>
                <a:cubicBezTo>
                  <a:pt x="2724933" y="353996"/>
                  <a:pt x="2773222" y="336802"/>
                  <a:pt x="3031465" y="358904"/>
                </a:cubicBezTo>
                <a:cubicBezTo>
                  <a:pt x="3289708" y="381006"/>
                  <a:pt x="3472472" y="387539"/>
                  <a:pt x="3884064" y="358904"/>
                </a:cubicBezTo>
                <a:cubicBezTo>
                  <a:pt x="4295656" y="330269"/>
                  <a:pt x="4189890" y="365453"/>
                  <a:pt x="4384797" y="358904"/>
                </a:cubicBezTo>
                <a:cubicBezTo>
                  <a:pt x="4579704" y="352355"/>
                  <a:pt x="4877405" y="335885"/>
                  <a:pt x="5237397" y="358904"/>
                </a:cubicBezTo>
                <a:cubicBezTo>
                  <a:pt x="5597389" y="381923"/>
                  <a:pt x="5729101" y="364893"/>
                  <a:pt x="6089996" y="358904"/>
                </a:cubicBezTo>
                <a:cubicBezTo>
                  <a:pt x="6450891" y="352915"/>
                  <a:pt x="6442751" y="357757"/>
                  <a:pt x="6766662" y="358904"/>
                </a:cubicBezTo>
                <a:cubicBezTo>
                  <a:pt x="7090573" y="360051"/>
                  <a:pt x="7263744" y="357323"/>
                  <a:pt x="7619262" y="358904"/>
                </a:cubicBezTo>
                <a:cubicBezTo>
                  <a:pt x="7974780" y="360485"/>
                  <a:pt x="8052894" y="331131"/>
                  <a:pt x="8207961" y="358904"/>
                </a:cubicBezTo>
                <a:cubicBezTo>
                  <a:pt x="8363028" y="386677"/>
                  <a:pt x="8579074" y="354627"/>
                  <a:pt x="8796661" y="358904"/>
                </a:cubicBezTo>
                <a:cubicBezTo>
                  <a:pt x="8789271" y="198777"/>
                  <a:pt x="8792516" y="150303"/>
                  <a:pt x="8796661" y="0"/>
                </a:cubicBezTo>
                <a:cubicBezTo>
                  <a:pt x="8868424" y="186741"/>
                  <a:pt x="8975766" y="377944"/>
                  <a:pt x="9013815" y="504682"/>
                </a:cubicBezTo>
                <a:cubicBezTo>
                  <a:pt x="9051864" y="631419"/>
                  <a:pt x="9147191" y="787792"/>
                  <a:pt x="9230970" y="1009363"/>
                </a:cubicBezTo>
                <a:cubicBezTo>
                  <a:pt x="9314748" y="1230934"/>
                  <a:pt x="9385219" y="1332464"/>
                  <a:pt x="9448124" y="1514045"/>
                </a:cubicBezTo>
                <a:cubicBezTo>
                  <a:pt x="9351414" y="1746381"/>
                  <a:pt x="9335308" y="1787603"/>
                  <a:pt x="9230970" y="2018726"/>
                </a:cubicBezTo>
                <a:cubicBezTo>
                  <a:pt x="9126632" y="2249849"/>
                  <a:pt x="9098165" y="2300479"/>
                  <a:pt x="9026845" y="2493127"/>
                </a:cubicBezTo>
                <a:cubicBezTo>
                  <a:pt x="8955524" y="2685775"/>
                  <a:pt x="8866501" y="2897784"/>
                  <a:pt x="8796661" y="3028089"/>
                </a:cubicBezTo>
                <a:cubicBezTo>
                  <a:pt x="8808893" y="2932691"/>
                  <a:pt x="8802497" y="2808340"/>
                  <a:pt x="8796661" y="2669185"/>
                </a:cubicBezTo>
                <a:cubicBezTo>
                  <a:pt x="8695544" y="2661237"/>
                  <a:pt x="8451637" y="2645338"/>
                  <a:pt x="8295928" y="2669185"/>
                </a:cubicBezTo>
                <a:cubicBezTo>
                  <a:pt x="8140219" y="2693032"/>
                  <a:pt x="8003558" y="2653635"/>
                  <a:pt x="7883162" y="2669185"/>
                </a:cubicBezTo>
                <a:cubicBezTo>
                  <a:pt x="7762766" y="2684735"/>
                  <a:pt x="7634868" y="2681083"/>
                  <a:pt x="7470395" y="2669185"/>
                </a:cubicBezTo>
                <a:cubicBezTo>
                  <a:pt x="7305922" y="2657287"/>
                  <a:pt x="7125306" y="2684868"/>
                  <a:pt x="6793729" y="2669185"/>
                </a:cubicBezTo>
                <a:cubicBezTo>
                  <a:pt x="6462152" y="2653502"/>
                  <a:pt x="6433350" y="2688762"/>
                  <a:pt x="6292996" y="2669185"/>
                </a:cubicBezTo>
                <a:cubicBezTo>
                  <a:pt x="6152642" y="2649608"/>
                  <a:pt x="5746067" y="2651196"/>
                  <a:pt x="5528363" y="2669185"/>
                </a:cubicBezTo>
                <a:cubicBezTo>
                  <a:pt x="5310659" y="2687174"/>
                  <a:pt x="5221867" y="2692231"/>
                  <a:pt x="5027630" y="2669185"/>
                </a:cubicBezTo>
                <a:cubicBezTo>
                  <a:pt x="4833393" y="2646139"/>
                  <a:pt x="4538090" y="2644162"/>
                  <a:pt x="4262997" y="2669185"/>
                </a:cubicBezTo>
                <a:cubicBezTo>
                  <a:pt x="3987904" y="2694208"/>
                  <a:pt x="4004077" y="2689427"/>
                  <a:pt x="3850231" y="2669185"/>
                </a:cubicBezTo>
                <a:cubicBezTo>
                  <a:pt x="3696385" y="2648943"/>
                  <a:pt x="3262391" y="2690817"/>
                  <a:pt x="3085598" y="2669185"/>
                </a:cubicBezTo>
                <a:cubicBezTo>
                  <a:pt x="2908805" y="2647553"/>
                  <a:pt x="2746057" y="2667042"/>
                  <a:pt x="2584865" y="2669185"/>
                </a:cubicBezTo>
                <a:cubicBezTo>
                  <a:pt x="2423673" y="2671328"/>
                  <a:pt x="2354006" y="2665493"/>
                  <a:pt x="2172099" y="2669185"/>
                </a:cubicBezTo>
                <a:cubicBezTo>
                  <a:pt x="1990192" y="2672877"/>
                  <a:pt x="1913466" y="2651222"/>
                  <a:pt x="1671366" y="2669185"/>
                </a:cubicBezTo>
                <a:cubicBezTo>
                  <a:pt x="1429266" y="2687148"/>
                  <a:pt x="1242361" y="2686398"/>
                  <a:pt x="906733" y="2669185"/>
                </a:cubicBezTo>
                <a:cubicBezTo>
                  <a:pt x="571105" y="2651972"/>
                  <a:pt x="450722" y="2676785"/>
                  <a:pt x="0" y="2669185"/>
                </a:cubicBezTo>
                <a:cubicBezTo>
                  <a:pt x="-23148" y="2538100"/>
                  <a:pt x="-3691" y="2362350"/>
                  <a:pt x="0" y="2160923"/>
                </a:cubicBezTo>
                <a:cubicBezTo>
                  <a:pt x="3691" y="1959496"/>
                  <a:pt x="-16236" y="1865288"/>
                  <a:pt x="0" y="1652661"/>
                </a:cubicBezTo>
                <a:cubicBezTo>
                  <a:pt x="16236" y="1440034"/>
                  <a:pt x="-19890" y="1199757"/>
                  <a:pt x="0" y="1051988"/>
                </a:cubicBezTo>
                <a:cubicBezTo>
                  <a:pt x="19890" y="904219"/>
                  <a:pt x="31155" y="662604"/>
                  <a:pt x="0" y="358904"/>
                </a:cubicBezTo>
                <a:close/>
              </a:path>
            </a:pathLst>
          </a:custGeom>
          <a:solidFill>
            <a:srgbClr val="005694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>
                      <a:gd name="adj1" fmla="val 76295"/>
                      <a:gd name="adj2" fmla="val 2151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080000" rtlCol="0" anchor="ctr"/>
          <a:lstStyle/>
          <a:p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5C7082-2CC8-D62F-479D-57F587C690A4}"/>
              </a:ext>
            </a:extLst>
          </p:cNvPr>
          <p:cNvSpPr/>
          <p:nvPr/>
        </p:nvSpPr>
        <p:spPr>
          <a:xfrm>
            <a:off x="204784" y="3411664"/>
            <a:ext cx="921794" cy="2304255"/>
          </a:xfrm>
          <a:prstGeom prst="rect">
            <a:avLst/>
          </a:prstGeom>
          <a:solidFill>
            <a:srgbClr val="005694">
              <a:alpha val="3652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>
              <a:lnSpc>
                <a:spcPts val="1600"/>
              </a:lnSpc>
            </a:pPr>
            <a:r>
              <a:rPr lang="nl-NL" sz="1200" b="1" dirty="0"/>
              <a:t>Lopende initiatieven </a:t>
            </a:r>
          </a:p>
          <a:p>
            <a:pPr algn="ctr">
              <a:lnSpc>
                <a:spcPts val="1600"/>
              </a:lnSpc>
            </a:pPr>
            <a:endParaRPr lang="nl-NL" sz="1200" b="1" dirty="0"/>
          </a:p>
          <a:p>
            <a:pPr algn="ctr">
              <a:lnSpc>
                <a:spcPts val="1600"/>
              </a:lnSpc>
            </a:pPr>
            <a:r>
              <a:rPr lang="nl-NL" sz="1200" dirty="0"/>
              <a:t>AMICE, LAVS, etc.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145DC161-C6EC-D0EE-F657-4F4DF6F454EB}"/>
              </a:ext>
            </a:extLst>
          </p:cNvPr>
          <p:cNvSpPr/>
          <p:nvPr/>
        </p:nvSpPr>
        <p:spPr>
          <a:xfrm>
            <a:off x="1416051" y="2394045"/>
            <a:ext cx="1800000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Inzicht in (diversiteit) verplichtingen initiatiefnemers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345242B-3989-81FD-BA07-628E99E83AC6}"/>
              </a:ext>
            </a:extLst>
          </p:cNvPr>
          <p:cNvSpPr/>
          <p:nvPr/>
        </p:nvSpPr>
        <p:spPr>
          <a:xfrm>
            <a:off x="1416050" y="5958876"/>
            <a:ext cx="1800001" cy="5061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Begrippenkader, informatiemodel, etc.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81E42DF-426E-1ED6-C764-A29D66F1D299}"/>
              </a:ext>
            </a:extLst>
          </p:cNvPr>
          <p:cNvSpPr/>
          <p:nvPr/>
        </p:nvSpPr>
        <p:spPr>
          <a:xfrm>
            <a:off x="1415480" y="5191269"/>
            <a:ext cx="1800000" cy="38063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Dezelfde taal (definities, processen, etc.)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FAC2634E-26FF-366C-FC58-51B621378626}"/>
              </a:ext>
            </a:extLst>
          </p:cNvPr>
          <p:cNvSpPr/>
          <p:nvPr/>
        </p:nvSpPr>
        <p:spPr>
          <a:xfrm>
            <a:off x="1415480" y="3627687"/>
            <a:ext cx="1800000" cy="936303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Inventarisatie verplichtingen initiatiefnemers en bestaande voorzieningen incl. informatie analyse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D33AD5-0C41-0179-9F7A-6011BB7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>
            <a:normAutofit/>
          </a:bodyPr>
          <a:lstStyle/>
          <a:p>
            <a:r>
              <a:rPr lang="nl-NL" dirty="0"/>
              <a:t>2. Van geen verplichtingen tot zorgvuldige uitvoering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DCA0279E-5E0C-EB74-8FFD-5084D354A7B2}"/>
              </a:ext>
            </a:extLst>
          </p:cNvPr>
          <p:cNvSpPr/>
          <p:nvPr/>
        </p:nvSpPr>
        <p:spPr>
          <a:xfrm>
            <a:off x="1415680" y="4687213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Proef: verplichtingen initiatiefnemer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0717CBB-4D27-0AE9-7A42-5C46F6284E57}"/>
              </a:ext>
            </a:extLst>
          </p:cNvPr>
          <p:cNvSpPr/>
          <p:nvPr/>
        </p:nvSpPr>
        <p:spPr>
          <a:xfrm>
            <a:off x="3292009" y="1730405"/>
            <a:ext cx="4893527" cy="486694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Basis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CEAE439-7B5E-97F2-0B50-9E4B64916C02}"/>
              </a:ext>
            </a:extLst>
          </p:cNvPr>
          <p:cNvSpPr/>
          <p:nvPr/>
        </p:nvSpPr>
        <p:spPr>
          <a:xfrm>
            <a:off x="3359696" y="3627688"/>
            <a:ext cx="2337518" cy="444705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Standaardisatie van processen en registraties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3A91F07-0DC3-E910-CCF4-CA9081D50F58}"/>
              </a:ext>
            </a:extLst>
          </p:cNvPr>
          <p:cNvSpPr/>
          <p:nvPr/>
        </p:nvSpPr>
        <p:spPr>
          <a:xfrm>
            <a:off x="3366207" y="4164808"/>
            <a:ext cx="2337518" cy="975047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Ontwikkelen van landelijke registratie van verplichtingen initiatiefnemers inclusief koppeling naar de registratie ‘wat iemand mag’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DA30A85A-E5E9-2D26-F4AA-EC9A60DD6021}"/>
              </a:ext>
            </a:extLst>
          </p:cNvPr>
          <p:cNvSpPr/>
          <p:nvPr/>
        </p:nvSpPr>
        <p:spPr>
          <a:xfrm>
            <a:off x="5821226" y="4163992"/>
            <a:ext cx="2290998" cy="700490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Ontwikkelen van generieke voorziening (nader te bepalen op basis van inventarisatie)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F17AC950-A22B-0652-0E12-19E628881BE9}"/>
              </a:ext>
            </a:extLst>
          </p:cNvPr>
          <p:cNvSpPr/>
          <p:nvPr/>
        </p:nvSpPr>
        <p:spPr>
          <a:xfrm>
            <a:off x="8256588" y="4166621"/>
            <a:ext cx="1800000" cy="697862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Externe koppeling beschikbaar voor initiatiefnemers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75FB3F67-CF1E-5C17-CD73-25792F31CD5F}"/>
              </a:ext>
            </a:extLst>
          </p:cNvPr>
          <p:cNvSpPr/>
          <p:nvPr/>
        </p:nvSpPr>
        <p:spPr>
          <a:xfrm>
            <a:off x="5821226" y="3627688"/>
            <a:ext cx="2290997" cy="444705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Aanpassen wetgeving (onbekend)</a:t>
            </a:r>
          </a:p>
        </p:txBody>
      </p:sp>
      <p:sp>
        <p:nvSpPr>
          <p:cNvPr id="47" name="Rechthoek 2">
            <a:extLst>
              <a:ext uri="{FF2B5EF4-FFF2-40B4-BE49-F238E27FC236}">
                <a16:creationId xmlns:a16="http://schemas.microsoft.com/office/drawing/2014/main" id="{C623C485-75DC-D455-90F9-9FFC71032EA2}"/>
              </a:ext>
            </a:extLst>
          </p:cNvPr>
          <p:cNvSpPr/>
          <p:nvPr/>
        </p:nvSpPr>
        <p:spPr>
          <a:xfrm>
            <a:off x="3376149" y="2403319"/>
            <a:ext cx="2317138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Uniformeren van de activiteiten die samenhangen met verplichtingen</a:t>
            </a:r>
          </a:p>
        </p:txBody>
      </p:sp>
      <p:sp>
        <p:nvSpPr>
          <p:cNvPr id="48" name="Rechthoek 2">
            <a:extLst>
              <a:ext uri="{FF2B5EF4-FFF2-40B4-BE49-F238E27FC236}">
                <a16:creationId xmlns:a16="http://schemas.microsoft.com/office/drawing/2014/main" id="{0B5B3640-DF94-4D72-3DAE-52123DC92D9C}"/>
              </a:ext>
            </a:extLst>
          </p:cNvPr>
          <p:cNvSpPr/>
          <p:nvPr/>
        </p:nvSpPr>
        <p:spPr>
          <a:xfrm>
            <a:off x="5795086" y="2394045"/>
            <a:ext cx="2317138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Generieke voorzieningen in plaats van thematische </a:t>
            </a:r>
            <a:r>
              <a:rPr lang="nl-NL" sz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voorzioeningen</a:t>
            </a:r>
            <a:endParaRPr lang="nl-NL" sz="12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510EF814-2219-D832-224A-56773530C4D8}"/>
              </a:ext>
            </a:extLst>
          </p:cNvPr>
          <p:cNvSpPr/>
          <p:nvPr/>
        </p:nvSpPr>
        <p:spPr>
          <a:xfrm>
            <a:off x="5821227" y="4956081"/>
            <a:ext cx="2290997" cy="615822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Opbouwen (invullen) van de landelijke registratie van ‘verplichtingen initiatiefnemers’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7CB20E-3338-75F5-AE82-6727C50A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444024" y="2764027"/>
            <a:ext cx="598099" cy="36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23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5E18FD-B578-258B-1036-3033311A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3820" y="2047393"/>
            <a:ext cx="8960527" cy="1088896"/>
            <a:chOff x="1109783" y="1566213"/>
            <a:chExt cx="9499334" cy="1286723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5D1E3B-7678-62AB-1FDA-F943007F50BA}"/>
                </a:ext>
              </a:extLst>
            </p:cNvPr>
            <p:cNvSpPr/>
            <p:nvPr/>
          </p:nvSpPr>
          <p:spPr>
            <a:xfrm>
              <a:off x="1109783" y="1592221"/>
              <a:ext cx="9256765" cy="12607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108000" tIns="180000" rIns="180000" bIns="36000" rtlCol="0" anchor="t" anchorCtr="0"/>
            <a:lstStyle/>
            <a:p>
              <a:pPr algn="r"/>
              <a:endParaRPr lang="nl-NL" sz="13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02D72F-7FEA-3E47-E2DF-D0BEC02F3F52}"/>
                </a:ext>
              </a:extLst>
            </p:cNvPr>
            <p:cNvSpPr txBox="1"/>
            <p:nvPr/>
          </p:nvSpPr>
          <p:spPr>
            <a:xfrm>
              <a:off x="9456989" y="1566213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chemeClr val="tx1"/>
                  </a:solidFill>
                </a:rPr>
                <a:t>Waarde</a:t>
              </a:r>
              <a:endParaRPr lang="en-NL" sz="14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D9099-7BB5-C406-15A2-F9D9D548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4472" y="2913"/>
            <a:ext cx="18475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67EF0FC-F2A0-ECD1-1C0F-589E8BAFFC82}"/>
              </a:ext>
            </a:extLst>
          </p:cNvPr>
          <p:cNvSpPr/>
          <p:nvPr/>
        </p:nvSpPr>
        <p:spPr>
          <a:xfrm>
            <a:off x="10582898" y="2254680"/>
            <a:ext cx="1345750" cy="3245216"/>
          </a:xfrm>
          <a:prstGeom prst="roundRect">
            <a:avLst/>
          </a:prstGeom>
          <a:solidFill>
            <a:srgbClr val="96C83F">
              <a:alpha val="76229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nl-NL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Toekomstbeeld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 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Risicogericht toezicht door robuuste informatiepositie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Regio- en discipline overstijgend samenwerken</a:t>
            </a:r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Calibri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Uniforme werkwijze voor verbetering informatiepositie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Calibri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87FE13-E06A-D573-BCBC-5570FCE15CEC}"/>
              </a:ext>
            </a:extLst>
          </p:cNvPr>
          <p:cNvSpPr/>
          <p:nvPr/>
        </p:nvSpPr>
        <p:spPr>
          <a:xfrm>
            <a:off x="8202565" y="1514380"/>
            <a:ext cx="1918883" cy="48669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Optimalisatie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19C9157-B7D5-CEB6-4EE1-72D6107E004E}"/>
              </a:ext>
            </a:extLst>
          </p:cNvPr>
          <p:cNvSpPr/>
          <p:nvPr/>
        </p:nvSpPr>
        <p:spPr>
          <a:xfrm>
            <a:off x="1249921" y="1514380"/>
            <a:ext cx="1924586" cy="48669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Gezamenlijk vertrekpunt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131DE2D-DADA-2041-8E9F-8A091E4F677B}"/>
              </a:ext>
            </a:extLst>
          </p:cNvPr>
          <p:cNvSpPr/>
          <p:nvPr/>
        </p:nvSpPr>
        <p:spPr>
          <a:xfrm>
            <a:off x="1341282" y="5643911"/>
            <a:ext cx="8734255" cy="737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72000" tIns="36000" rIns="72000" bIns="36000" rtlCol="0" anchor="ctr" anchorCtr="0"/>
          <a:lstStyle/>
          <a:p>
            <a:pPr algn="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IV bouwblokken</a:t>
            </a:r>
          </a:p>
        </p:txBody>
      </p:sp>
      <p:sp>
        <p:nvSpPr>
          <p:cNvPr id="19" name="Pijl: rechts 6">
            <a:extLst>
              <a:ext uri="{FF2B5EF4-FFF2-40B4-BE49-F238E27FC236}">
                <a16:creationId xmlns:a16="http://schemas.microsoft.com/office/drawing/2014/main" id="{16EBC853-934A-BECD-1EA3-D7794222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1282" y="2865929"/>
            <a:ext cx="9448124" cy="3028089"/>
          </a:xfrm>
          <a:custGeom>
            <a:avLst/>
            <a:gdLst>
              <a:gd name="connsiteX0" fmla="*/ 0 w 9448124"/>
              <a:gd name="connsiteY0" fmla="*/ 358904 h 3028089"/>
              <a:gd name="connsiteX1" fmla="*/ 676666 w 9448124"/>
              <a:gd name="connsiteY1" fmla="*/ 358904 h 3028089"/>
              <a:gd name="connsiteX2" fmla="*/ 1353332 w 9448124"/>
              <a:gd name="connsiteY2" fmla="*/ 358904 h 3028089"/>
              <a:gd name="connsiteX3" fmla="*/ 1766099 w 9448124"/>
              <a:gd name="connsiteY3" fmla="*/ 358904 h 3028089"/>
              <a:gd name="connsiteX4" fmla="*/ 2442765 w 9448124"/>
              <a:gd name="connsiteY4" fmla="*/ 358904 h 3028089"/>
              <a:gd name="connsiteX5" fmla="*/ 3295365 w 9448124"/>
              <a:gd name="connsiteY5" fmla="*/ 358904 h 3028089"/>
              <a:gd name="connsiteX6" fmla="*/ 3884064 w 9448124"/>
              <a:gd name="connsiteY6" fmla="*/ 358904 h 3028089"/>
              <a:gd name="connsiteX7" fmla="*/ 4472764 w 9448124"/>
              <a:gd name="connsiteY7" fmla="*/ 358904 h 3028089"/>
              <a:gd name="connsiteX8" fmla="*/ 5149430 w 9448124"/>
              <a:gd name="connsiteY8" fmla="*/ 358904 h 3028089"/>
              <a:gd name="connsiteX9" fmla="*/ 5914063 w 9448124"/>
              <a:gd name="connsiteY9" fmla="*/ 358904 h 3028089"/>
              <a:gd name="connsiteX10" fmla="*/ 6678696 w 9448124"/>
              <a:gd name="connsiteY10" fmla="*/ 358904 h 3028089"/>
              <a:gd name="connsiteX11" fmla="*/ 7443329 w 9448124"/>
              <a:gd name="connsiteY11" fmla="*/ 358904 h 3028089"/>
              <a:gd name="connsiteX12" fmla="*/ 8796661 w 9448124"/>
              <a:gd name="connsiteY12" fmla="*/ 358904 h 3028089"/>
              <a:gd name="connsiteX13" fmla="*/ 8796661 w 9448124"/>
              <a:gd name="connsiteY13" fmla="*/ 0 h 3028089"/>
              <a:gd name="connsiteX14" fmla="*/ 9013815 w 9448124"/>
              <a:gd name="connsiteY14" fmla="*/ 504682 h 3028089"/>
              <a:gd name="connsiteX15" fmla="*/ 9230970 w 9448124"/>
              <a:gd name="connsiteY15" fmla="*/ 1009363 h 3028089"/>
              <a:gd name="connsiteX16" fmla="*/ 9448124 w 9448124"/>
              <a:gd name="connsiteY16" fmla="*/ 1514045 h 3028089"/>
              <a:gd name="connsiteX17" fmla="*/ 9230970 w 9448124"/>
              <a:gd name="connsiteY17" fmla="*/ 2018726 h 3028089"/>
              <a:gd name="connsiteX18" fmla="*/ 9033359 w 9448124"/>
              <a:gd name="connsiteY18" fmla="*/ 2477986 h 3028089"/>
              <a:gd name="connsiteX19" fmla="*/ 8796661 w 9448124"/>
              <a:gd name="connsiteY19" fmla="*/ 3028089 h 3028089"/>
              <a:gd name="connsiteX20" fmla="*/ 8796661 w 9448124"/>
              <a:gd name="connsiteY20" fmla="*/ 2669185 h 3028089"/>
              <a:gd name="connsiteX21" fmla="*/ 8295928 w 9448124"/>
              <a:gd name="connsiteY21" fmla="*/ 2669185 h 3028089"/>
              <a:gd name="connsiteX22" fmla="*/ 7883162 w 9448124"/>
              <a:gd name="connsiteY22" fmla="*/ 2669185 h 3028089"/>
              <a:gd name="connsiteX23" fmla="*/ 7294462 w 9448124"/>
              <a:gd name="connsiteY23" fmla="*/ 2669185 h 3028089"/>
              <a:gd name="connsiteX24" fmla="*/ 6529829 w 9448124"/>
              <a:gd name="connsiteY24" fmla="*/ 2669185 h 3028089"/>
              <a:gd name="connsiteX25" fmla="*/ 6029096 w 9448124"/>
              <a:gd name="connsiteY25" fmla="*/ 2669185 h 3028089"/>
              <a:gd name="connsiteX26" fmla="*/ 5176497 w 9448124"/>
              <a:gd name="connsiteY26" fmla="*/ 2669185 h 3028089"/>
              <a:gd name="connsiteX27" fmla="*/ 4323897 w 9448124"/>
              <a:gd name="connsiteY27" fmla="*/ 2669185 h 3028089"/>
              <a:gd name="connsiteX28" fmla="*/ 3647231 w 9448124"/>
              <a:gd name="connsiteY28" fmla="*/ 2669185 h 3028089"/>
              <a:gd name="connsiteX29" fmla="*/ 2794632 w 9448124"/>
              <a:gd name="connsiteY29" fmla="*/ 2669185 h 3028089"/>
              <a:gd name="connsiteX30" fmla="*/ 2117965 w 9448124"/>
              <a:gd name="connsiteY30" fmla="*/ 2669185 h 3028089"/>
              <a:gd name="connsiteX31" fmla="*/ 1353332 w 9448124"/>
              <a:gd name="connsiteY31" fmla="*/ 2669185 h 3028089"/>
              <a:gd name="connsiteX32" fmla="*/ 940566 w 9448124"/>
              <a:gd name="connsiteY32" fmla="*/ 2669185 h 3028089"/>
              <a:gd name="connsiteX33" fmla="*/ 0 w 9448124"/>
              <a:gd name="connsiteY33" fmla="*/ 2669185 h 3028089"/>
              <a:gd name="connsiteX34" fmla="*/ 0 w 9448124"/>
              <a:gd name="connsiteY34" fmla="*/ 2114718 h 3028089"/>
              <a:gd name="connsiteX35" fmla="*/ 0 w 9448124"/>
              <a:gd name="connsiteY35" fmla="*/ 1560250 h 3028089"/>
              <a:gd name="connsiteX36" fmla="*/ 0 w 9448124"/>
              <a:gd name="connsiteY36" fmla="*/ 1028885 h 3028089"/>
              <a:gd name="connsiteX37" fmla="*/ 0 w 9448124"/>
              <a:gd name="connsiteY37" fmla="*/ 358904 h 30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48124" h="3028089" fill="none" extrusionOk="0">
                <a:moveTo>
                  <a:pt x="0" y="358904"/>
                </a:moveTo>
                <a:cubicBezTo>
                  <a:pt x="167701" y="365793"/>
                  <a:pt x="369918" y="365282"/>
                  <a:pt x="676666" y="358904"/>
                </a:cubicBezTo>
                <a:cubicBezTo>
                  <a:pt x="983414" y="352526"/>
                  <a:pt x="1129918" y="379619"/>
                  <a:pt x="1353332" y="358904"/>
                </a:cubicBezTo>
                <a:cubicBezTo>
                  <a:pt x="1576746" y="338189"/>
                  <a:pt x="1575001" y="348261"/>
                  <a:pt x="1766099" y="358904"/>
                </a:cubicBezTo>
                <a:cubicBezTo>
                  <a:pt x="1957197" y="369547"/>
                  <a:pt x="2292172" y="386579"/>
                  <a:pt x="2442765" y="358904"/>
                </a:cubicBezTo>
                <a:cubicBezTo>
                  <a:pt x="2593358" y="331229"/>
                  <a:pt x="2980784" y="350796"/>
                  <a:pt x="3295365" y="358904"/>
                </a:cubicBezTo>
                <a:cubicBezTo>
                  <a:pt x="3609946" y="367012"/>
                  <a:pt x="3744890" y="363432"/>
                  <a:pt x="3884064" y="358904"/>
                </a:cubicBezTo>
                <a:cubicBezTo>
                  <a:pt x="4023238" y="354376"/>
                  <a:pt x="4244560" y="354834"/>
                  <a:pt x="4472764" y="358904"/>
                </a:cubicBezTo>
                <a:cubicBezTo>
                  <a:pt x="4700968" y="362974"/>
                  <a:pt x="4967125" y="342652"/>
                  <a:pt x="5149430" y="358904"/>
                </a:cubicBezTo>
                <a:cubicBezTo>
                  <a:pt x="5331735" y="375156"/>
                  <a:pt x="5754108" y="376261"/>
                  <a:pt x="5914063" y="358904"/>
                </a:cubicBezTo>
                <a:cubicBezTo>
                  <a:pt x="6074018" y="341547"/>
                  <a:pt x="6482767" y="396303"/>
                  <a:pt x="6678696" y="358904"/>
                </a:cubicBezTo>
                <a:cubicBezTo>
                  <a:pt x="6874625" y="321505"/>
                  <a:pt x="7285143" y="341358"/>
                  <a:pt x="7443329" y="358904"/>
                </a:cubicBezTo>
                <a:cubicBezTo>
                  <a:pt x="7601515" y="376450"/>
                  <a:pt x="8298530" y="423423"/>
                  <a:pt x="8796661" y="358904"/>
                </a:cubicBezTo>
                <a:cubicBezTo>
                  <a:pt x="8811264" y="190420"/>
                  <a:pt x="8803085" y="131709"/>
                  <a:pt x="8796661" y="0"/>
                </a:cubicBezTo>
                <a:cubicBezTo>
                  <a:pt x="8881173" y="132136"/>
                  <a:pt x="8989671" y="379704"/>
                  <a:pt x="9013815" y="504682"/>
                </a:cubicBezTo>
                <a:cubicBezTo>
                  <a:pt x="9037959" y="629660"/>
                  <a:pt x="9157905" y="810171"/>
                  <a:pt x="9230970" y="1009363"/>
                </a:cubicBezTo>
                <a:cubicBezTo>
                  <a:pt x="9304034" y="1208555"/>
                  <a:pt x="9360107" y="1330764"/>
                  <a:pt x="9448124" y="1514045"/>
                </a:cubicBezTo>
                <a:cubicBezTo>
                  <a:pt x="9375385" y="1751785"/>
                  <a:pt x="9301943" y="1883543"/>
                  <a:pt x="9230970" y="2018726"/>
                </a:cubicBezTo>
                <a:cubicBezTo>
                  <a:pt x="9159997" y="2153909"/>
                  <a:pt x="9107665" y="2265740"/>
                  <a:pt x="9033359" y="2477986"/>
                </a:cubicBezTo>
                <a:cubicBezTo>
                  <a:pt x="8959053" y="2690232"/>
                  <a:pt x="8900924" y="2835793"/>
                  <a:pt x="8796661" y="3028089"/>
                </a:cubicBezTo>
                <a:cubicBezTo>
                  <a:pt x="8811579" y="2953485"/>
                  <a:pt x="8781830" y="2823187"/>
                  <a:pt x="8796661" y="2669185"/>
                </a:cubicBezTo>
                <a:cubicBezTo>
                  <a:pt x="8554840" y="2665129"/>
                  <a:pt x="8450188" y="2658785"/>
                  <a:pt x="8295928" y="2669185"/>
                </a:cubicBezTo>
                <a:cubicBezTo>
                  <a:pt x="8141668" y="2679585"/>
                  <a:pt x="8018020" y="2685775"/>
                  <a:pt x="7883162" y="2669185"/>
                </a:cubicBezTo>
                <a:cubicBezTo>
                  <a:pt x="7748304" y="2652595"/>
                  <a:pt x="7505803" y="2660518"/>
                  <a:pt x="7294462" y="2669185"/>
                </a:cubicBezTo>
                <a:cubicBezTo>
                  <a:pt x="7083121" y="2677852"/>
                  <a:pt x="6771350" y="2696536"/>
                  <a:pt x="6529829" y="2669185"/>
                </a:cubicBezTo>
                <a:cubicBezTo>
                  <a:pt x="6288308" y="2641834"/>
                  <a:pt x="6148101" y="2663068"/>
                  <a:pt x="6029096" y="2669185"/>
                </a:cubicBezTo>
                <a:cubicBezTo>
                  <a:pt x="5910091" y="2675302"/>
                  <a:pt x="5409321" y="2632134"/>
                  <a:pt x="5176497" y="2669185"/>
                </a:cubicBezTo>
                <a:cubicBezTo>
                  <a:pt x="4943673" y="2706236"/>
                  <a:pt x="4612698" y="2670265"/>
                  <a:pt x="4323897" y="2669185"/>
                </a:cubicBezTo>
                <a:cubicBezTo>
                  <a:pt x="4035096" y="2668105"/>
                  <a:pt x="3917642" y="2661332"/>
                  <a:pt x="3647231" y="2669185"/>
                </a:cubicBezTo>
                <a:cubicBezTo>
                  <a:pt x="3376820" y="2677038"/>
                  <a:pt x="3093324" y="2703003"/>
                  <a:pt x="2794632" y="2669185"/>
                </a:cubicBezTo>
                <a:cubicBezTo>
                  <a:pt x="2495940" y="2635367"/>
                  <a:pt x="2422031" y="2681674"/>
                  <a:pt x="2117965" y="2669185"/>
                </a:cubicBezTo>
                <a:cubicBezTo>
                  <a:pt x="1813899" y="2656696"/>
                  <a:pt x="1531108" y="2676770"/>
                  <a:pt x="1353332" y="2669185"/>
                </a:cubicBezTo>
                <a:cubicBezTo>
                  <a:pt x="1175556" y="2661600"/>
                  <a:pt x="1098244" y="2655302"/>
                  <a:pt x="940566" y="2669185"/>
                </a:cubicBezTo>
                <a:cubicBezTo>
                  <a:pt x="782888" y="2683068"/>
                  <a:pt x="425906" y="2646626"/>
                  <a:pt x="0" y="2669185"/>
                </a:cubicBezTo>
                <a:cubicBezTo>
                  <a:pt x="25684" y="2516287"/>
                  <a:pt x="3345" y="2280404"/>
                  <a:pt x="0" y="2114718"/>
                </a:cubicBezTo>
                <a:cubicBezTo>
                  <a:pt x="-3345" y="1949032"/>
                  <a:pt x="3873" y="1764730"/>
                  <a:pt x="0" y="1560250"/>
                </a:cubicBezTo>
                <a:cubicBezTo>
                  <a:pt x="-3873" y="1355770"/>
                  <a:pt x="6422" y="1216669"/>
                  <a:pt x="0" y="1028885"/>
                </a:cubicBezTo>
                <a:cubicBezTo>
                  <a:pt x="-6422" y="841101"/>
                  <a:pt x="-942" y="510491"/>
                  <a:pt x="0" y="358904"/>
                </a:cubicBezTo>
                <a:close/>
              </a:path>
              <a:path w="9448124" h="3028089" stroke="0" extrusionOk="0">
                <a:moveTo>
                  <a:pt x="0" y="358904"/>
                </a:moveTo>
                <a:cubicBezTo>
                  <a:pt x="286281" y="384256"/>
                  <a:pt x="353769" y="333106"/>
                  <a:pt x="588700" y="358904"/>
                </a:cubicBezTo>
                <a:cubicBezTo>
                  <a:pt x="823631" y="384702"/>
                  <a:pt x="880108" y="365568"/>
                  <a:pt x="1001466" y="358904"/>
                </a:cubicBezTo>
                <a:cubicBezTo>
                  <a:pt x="1122824" y="352240"/>
                  <a:pt x="1551457" y="397997"/>
                  <a:pt x="1854065" y="358904"/>
                </a:cubicBezTo>
                <a:cubicBezTo>
                  <a:pt x="2156673" y="319811"/>
                  <a:pt x="2160597" y="363812"/>
                  <a:pt x="2442765" y="358904"/>
                </a:cubicBezTo>
                <a:cubicBezTo>
                  <a:pt x="2724933" y="353996"/>
                  <a:pt x="2773222" y="336802"/>
                  <a:pt x="3031465" y="358904"/>
                </a:cubicBezTo>
                <a:cubicBezTo>
                  <a:pt x="3289708" y="381006"/>
                  <a:pt x="3472472" y="387539"/>
                  <a:pt x="3884064" y="358904"/>
                </a:cubicBezTo>
                <a:cubicBezTo>
                  <a:pt x="4295656" y="330269"/>
                  <a:pt x="4189890" y="365453"/>
                  <a:pt x="4384797" y="358904"/>
                </a:cubicBezTo>
                <a:cubicBezTo>
                  <a:pt x="4579704" y="352355"/>
                  <a:pt x="4877405" y="335885"/>
                  <a:pt x="5237397" y="358904"/>
                </a:cubicBezTo>
                <a:cubicBezTo>
                  <a:pt x="5597389" y="381923"/>
                  <a:pt x="5729101" y="364893"/>
                  <a:pt x="6089996" y="358904"/>
                </a:cubicBezTo>
                <a:cubicBezTo>
                  <a:pt x="6450891" y="352915"/>
                  <a:pt x="6442751" y="357757"/>
                  <a:pt x="6766662" y="358904"/>
                </a:cubicBezTo>
                <a:cubicBezTo>
                  <a:pt x="7090573" y="360051"/>
                  <a:pt x="7263744" y="357323"/>
                  <a:pt x="7619262" y="358904"/>
                </a:cubicBezTo>
                <a:cubicBezTo>
                  <a:pt x="7974780" y="360485"/>
                  <a:pt x="8052894" y="331131"/>
                  <a:pt x="8207961" y="358904"/>
                </a:cubicBezTo>
                <a:cubicBezTo>
                  <a:pt x="8363028" y="386677"/>
                  <a:pt x="8579074" y="354627"/>
                  <a:pt x="8796661" y="358904"/>
                </a:cubicBezTo>
                <a:cubicBezTo>
                  <a:pt x="8789271" y="198777"/>
                  <a:pt x="8792516" y="150303"/>
                  <a:pt x="8796661" y="0"/>
                </a:cubicBezTo>
                <a:cubicBezTo>
                  <a:pt x="8868424" y="186741"/>
                  <a:pt x="8975766" y="377944"/>
                  <a:pt x="9013815" y="504682"/>
                </a:cubicBezTo>
                <a:cubicBezTo>
                  <a:pt x="9051864" y="631419"/>
                  <a:pt x="9147191" y="787792"/>
                  <a:pt x="9230970" y="1009363"/>
                </a:cubicBezTo>
                <a:cubicBezTo>
                  <a:pt x="9314748" y="1230934"/>
                  <a:pt x="9385219" y="1332464"/>
                  <a:pt x="9448124" y="1514045"/>
                </a:cubicBezTo>
                <a:cubicBezTo>
                  <a:pt x="9351414" y="1746381"/>
                  <a:pt x="9335308" y="1787603"/>
                  <a:pt x="9230970" y="2018726"/>
                </a:cubicBezTo>
                <a:cubicBezTo>
                  <a:pt x="9126632" y="2249849"/>
                  <a:pt x="9098165" y="2300479"/>
                  <a:pt x="9026845" y="2493127"/>
                </a:cubicBezTo>
                <a:cubicBezTo>
                  <a:pt x="8955524" y="2685775"/>
                  <a:pt x="8866501" y="2897784"/>
                  <a:pt x="8796661" y="3028089"/>
                </a:cubicBezTo>
                <a:cubicBezTo>
                  <a:pt x="8808893" y="2932691"/>
                  <a:pt x="8802497" y="2808340"/>
                  <a:pt x="8796661" y="2669185"/>
                </a:cubicBezTo>
                <a:cubicBezTo>
                  <a:pt x="8695544" y="2661237"/>
                  <a:pt x="8451637" y="2645338"/>
                  <a:pt x="8295928" y="2669185"/>
                </a:cubicBezTo>
                <a:cubicBezTo>
                  <a:pt x="8140219" y="2693032"/>
                  <a:pt x="8003558" y="2653635"/>
                  <a:pt x="7883162" y="2669185"/>
                </a:cubicBezTo>
                <a:cubicBezTo>
                  <a:pt x="7762766" y="2684735"/>
                  <a:pt x="7634868" y="2681083"/>
                  <a:pt x="7470395" y="2669185"/>
                </a:cubicBezTo>
                <a:cubicBezTo>
                  <a:pt x="7305922" y="2657287"/>
                  <a:pt x="7125306" y="2684868"/>
                  <a:pt x="6793729" y="2669185"/>
                </a:cubicBezTo>
                <a:cubicBezTo>
                  <a:pt x="6462152" y="2653502"/>
                  <a:pt x="6433350" y="2688762"/>
                  <a:pt x="6292996" y="2669185"/>
                </a:cubicBezTo>
                <a:cubicBezTo>
                  <a:pt x="6152642" y="2649608"/>
                  <a:pt x="5746067" y="2651196"/>
                  <a:pt x="5528363" y="2669185"/>
                </a:cubicBezTo>
                <a:cubicBezTo>
                  <a:pt x="5310659" y="2687174"/>
                  <a:pt x="5221867" y="2692231"/>
                  <a:pt x="5027630" y="2669185"/>
                </a:cubicBezTo>
                <a:cubicBezTo>
                  <a:pt x="4833393" y="2646139"/>
                  <a:pt x="4538090" y="2644162"/>
                  <a:pt x="4262997" y="2669185"/>
                </a:cubicBezTo>
                <a:cubicBezTo>
                  <a:pt x="3987904" y="2694208"/>
                  <a:pt x="4004077" y="2689427"/>
                  <a:pt x="3850231" y="2669185"/>
                </a:cubicBezTo>
                <a:cubicBezTo>
                  <a:pt x="3696385" y="2648943"/>
                  <a:pt x="3262391" y="2690817"/>
                  <a:pt x="3085598" y="2669185"/>
                </a:cubicBezTo>
                <a:cubicBezTo>
                  <a:pt x="2908805" y="2647553"/>
                  <a:pt x="2746057" y="2667042"/>
                  <a:pt x="2584865" y="2669185"/>
                </a:cubicBezTo>
                <a:cubicBezTo>
                  <a:pt x="2423673" y="2671328"/>
                  <a:pt x="2354006" y="2665493"/>
                  <a:pt x="2172099" y="2669185"/>
                </a:cubicBezTo>
                <a:cubicBezTo>
                  <a:pt x="1990192" y="2672877"/>
                  <a:pt x="1913466" y="2651222"/>
                  <a:pt x="1671366" y="2669185"/>
                </a:cubicBezTo>
                <a:cubicBezTo>
                  <a:pt x="1429266" y="2687148"/>
                  <a:pt x="1242361" y="2686398"/>
                  <a:pt x="906733" y="2669185"/>
                </a:cubicBezTo>
                <a:cubicBezTo>
                  <a:pt x="571105" y="2651972"/>
                  <a:pt x="450722" y="2676785"/>
                  <a:pt x="0" y="2669185"/>
                </a:cubicBezTo>
                <a:cubicBezTo>
                  <a:pt x="-23148" y="2538100"/>
                  <a:pt x="-3691" y="2362350"/>
                  <a:pt x="0" y="2160923"/>
                </a:cubicBezTo>
                <a:cubicBezTo>
                  <a:pt x="3691" y="1959496"/>
                  <a:pt x="-16236" y="1865288"/>
                  <a:pt x="0" y="1652661"/>
                </a:cubicBezTo>
                <a:cubicBezTo>
                  <a:pt x="16236" y="1440034"/>
                  <a:pt x="-19890" y="1199757"/>
                  <a:pt x="0" y="1051988"/>
                </a:cubicBezTo>
                <a:cubicBezTo>
                  <a:pt x="19890" y="904219"/>
                  <a:pt x="31155" y="662604"/>
                  <a:pt x="0" y="358904"/>
                </a:cubicBezTo>
                <a:close/>
              </a:path>
            </a:pathLst>
          </a:custGeom>
          <a:solidFill>
            <a:srgbClr val="005694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>
                      <a:gd name="adj1" fmla="val 76295"/>
                      <a:gd name="adj2" fmla="val 2151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080000" rtlCol="0" anchor="ctr"/>
          <a:lstStyle/>
          <a:p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5C7082-2CC8-D62F-479D-57F587C690A4}"/>
              </a:ext>
            </a:extLst>
          </p:cNvPr>
          <p:cNvSpPr/>
          <p:nvPr/>
        </p:nvSpPr>
        <p:spPr>
          <a:xfrm>
            <a:off x="204784" y="3195640"/>
            <a:ext cx="921794" cy="2304255"/>
          </a:xfrm>
          <a:prstGeom prst="rect">
            <a:avLst/>
          </a:prstGeom>
          <a:solidFill>
            <a:srgbClr val="005694">
              <a:alpha val="3652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>
              <a:lnSpc>
                <a:spcPts val="1600"/>
              </a:lnSpc>
            </a:pPr>
            <a:r>
              <a:rPr lang="nl-NL" sz="1200" b="1" dirty="0"/>
              <a:t>Lopende initiatieven </a:t>
            </a:r>
          </a:p>
          <a:p>
            <a:pPr algn="ctr">
              <a:lnSpc>
                <a:spcPts val="1600"/>
              </a:lnSpc>
            </a:pPr>
            <a:r>
              <a:rPr lang="nl-NL" sz="1200" dirty="0"/>
              <a:t>GIR, Inspectieview datalabs, risicomodel, datakwaliteit toezicht, ODRU app, Blik, e-</a:t>
            </a:r>
            <a:r>
              <a:rPr lang="nl-NL" sz="1200" dirty="0" err="1"/>
              <a:t>noses</a:t>
            </a:r>
            <a:r>
              <a:rPr lang="nl-NL" sz="1200" dirty="0"/>
              <a:t>, drones, </a:t>
            </a:r>
            <a:r>
              <a:rPr lang="nl-NL" sz="1200" dirty="0" err="1"/>
              <a:t>etc</a:t>
            </a:r>
            <a:r>
              <a:rPr lang="nl-NL" sz="1200" dirty="0"/>
              <a:t> </a:t>
            </a:r>
          </a:p>
        </p:txBody>
      </p:sp>
      <p:sp>
        <p:nvSpPr>
          <p:cNvPr id="13" name="Rechthoek 2">
            <a:extLst>
              <a:ext uri="{FF2B5EF4-FFF2-40B4-BE49-F238E27FC236}">
                <a16:creationId xmlns:a16="http://schemas.microsoft.com/office/drawing/2014/main" id="{070FC4AB-4D3F-44CF-6C42-B9E407412B20}"/>
              </a:ext>
            </a:extLst>
          </p:cNvPr>
          <p:cNvSpPr/>
          <p:nvPr/>
        </p:nvSpPr>
        <p:spPr>
          <a:xfrm>
            <a:off x="8256240" y="2314211"/>
            <a:ext cx="1728192" cy="691449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Van dynamisch naar voorspellende risicomodellen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145DC161-C6EC-D0EE-F657-4F4DF6F454EB}"/>
              </a:ext>
            </a:extLst>
          </p:cNvPr>
          <p:cNvSpPr/>
          <p:nvPr/>
        </p:nvSpPr>
        <p:spPr>
          <a:xfrm>
            <a:off x="1416051" y="2178021"/>
            <a:ext cx="1800000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Samenwerken in stelsel leidt tot verbetering effectiviteit</a:t>
            </a:r>
          </a:p>
        </p:txBody>
      </p:sp>
      <p:sp>
        <p:nvSpPr>
          <p:cNvPr id="23" name="Rechthoek 11">
            <a:extLst>
              <a:ext uri="{FF2B5EF4-FFF2-40B4-BE49-F238E27FC236}">
                <a16:creationId xmlns:a16="http://schemas.microsoft.com/office/drawing/2014/main" id="{F44A8E58-A372-EB5B-68F9-9C316FE11547}"/>
              </a:ext>
            </a:extLst>
          </p:cNvPr>
          <p:cNvSpPr/>
          <p:nvPr/>
        </p:nvSpPr>
        <p:spPr>
          <a:xfrm>
            <a:off x="3359696" y="4412766"/>
            <a:ext cx="2162306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</a:rPr>
              <a:t>Stelselafspraken werkwijze met ondersteunende vragenlijsten</a:t>
            </a:r>
          </a:p>
        </p:txBody>
      </p:sp>
      <p:sp>
        <p:nvSpPr>
          <p:cNvPr id="25" name="Rechthoek 11">
            <a:extLst>
              <a:ext uri="{FF2B5EF4-FFF2-40B4-BE49-F238E27FC236}">
                <a16:creationId xmlns:a16="http://schemas.microsoft.com/office/drawing/2014/main" id="{61012A83-70DC-F0E7-28B8-5609DF3DA7F2}"/>
              </a:ext>
            </a:extLst>
          </p:cNvPr>
          <p:cNvSpPr/>
          <p:nvPr/>
        </p:nvSpPr>
        <p:spPr>
          <a:xfrm>
            <a:off x="5802494" y="4412766"/>
            <a:ext cx="2309629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Werken in een </a:t>
            </a:r>
          </a:p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gezamenlijke toezichtruimte</a:t>
            </a:r>
          </a:p>
        </p:txBody>
      </p:sp>
      <p:sp>
        <p:nvSpPr>
          <p:cNvPr id="21" name="Rechthoek 11">
            <a:extLst>
              <a:ext uri="{FF2B5EF4-FFF2-40B4-BE49-F238E27FC236}">
                <a16:creationId xmlns:a16="http://schemas.microsoft.com/office/drawing/2014/main" id="{309080DE-1103-C529-C656-F63515E59254}"/>
              </a:ext>
            </a:extLst>
          </p:cNvPr>
          <p:cNvSpPr/>
          <p:nvPr/>
        </p:nvSpPr>
        <p:spPr>
          <a:xfrm>
            <a:off x="8270011" y="3390636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Proef: Voorspelmodel Toezicht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940437E-7381-BBB4-4007-EFEA6FDE3EBA}"/>
              </a:ext>
            </a:extLst>
          </p:cNvPr>
          <p:cNvSpPr/>
          <p:nvPr/>
        </p:nvSpPr>
        <p:spPr>
          <a:xfrm>
            <a:off x="3381677" y="6003951"/>
            <a:ext cx="2891306" cy="2530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Afspraken over </a:t>
            </a:r>
            <a:r>
              <a:rPr lang="nl-NL" sz="1200" dirty="0"/>
              <a:t>technologische</a:t>
            </a:r>
            <a:r>
              <a:rPr lang="nl-NL" sz="1200" dirty="0">
                <a:latin typeface="Arial Nova" panose="020B0504020202020204" pitchFamily="34" charset="0"/>
              </a:rPr>
              <a:t> uitwisseling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345242B-3989-81FD-BA07-628E99E83AC6}"/>
              </a:ext>
            </a:extLst>
          </p:cNvPr>
          <p:cNvSpPr/>
          <p:nvPr/>
        </p:nvSpPr>
        <p:spPr>
          <a:xfrm>
            <a:off x="1416050" y="5742852"/>
            <a:ext cx="1800001" cy="5061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Begrippenkader, informatiemodel, etc.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D40EF49-6368-08A4-6BC9-C619A0D92663}"/>
              </a:ext>
            </a:extLst>
          </p:cNvPr>
          <p:cNvSpPr/>
          <p:nvPr/>
        </p:nvSpPr>
        <p:spPr>
          <a:xfrm>
            <a:off x="6456040" y="5742852"/>
            <a:ext cx="1656082" cy="5061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Samenwerking functionaliteit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81E42DF-426E-1ED6-C764-A29D66F1D299}"/>
              </a:ext>
            </a:extLst>
          </p:cNvPr>
          <p:cNvSpPr/>
          <p:nvPr/>
        </p:nvSpPr>
        <p:spPr>
          <a:xfrm>
            <a:off x="1416051" y="4412766"/>
            <a:ext cx="1800000" cy="38063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Dezelfde taal en werkwijze</a:t>
            </a:r>
            <a:br>
              <a:rPr lang="nl-NL" sz="1200" dirty="0">
                <a:latin typeface="Arial Nova" panose="020B0504020202020204" pitchFamily="34" charset="0"/>
              </a:rPr>
            </a:br>
            <a:r>
              <a:rPr lang="nl-NL" sz="1200" dirty="0">
                <a:latin typeface="Arial Nova" panose="020B0504020202020204" pitchFamily="34" charset="0"/>
              </a:rPr>
              <a:t>(incl. data afspraken)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D00198C-2640-0A00-25C2-A236B1BE210D}"/>
              </a:ext>
            </a:extLst>
          </p:cNvPr>
          <p:cNvSpPr/>
          <p:nvPr/>
        </p:nvSpPr>
        <p:spPr>
          <a:xfrm>
            <a:off x="1416051" y="4923831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Praktijkvoorbeelden Toezicht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FAC2634E-26FF-366C-FC58-51B621378626}"/>
              </a:ext>
            </a:extLst>
          </p:cNvPr>
          <p:cNvSpPr/>
          <p:nvPr/>
        </p:nvSpPr>
        <p:spPr>
          <a:xfrm>
            <a:off x="1416051" y="3901701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b="1" dirty="0">
                <a:solidFill>
                  <a:schemeClr val="tx1"/>
                </a:solidFill>
              </a:rPr>
              <a:t>Proef: </a:t>
            </a:r>
            <a:r>
              <a:rPr lang="nl-NL" sz="1300" dirty="0">
                <a:solidFill>
                  <a:schemeClr val="tx1"/>
                </a:solidFill>
              </a:rPr>
              <a:t>risicomodel uitvoering</a:t>
            </a:r>
          </a:p>
        </p:txBody>
      </p:sp>
      <p:sp>
        <p:nvSpPr>
          <p:cNvPr id="36" name="Rechthoek 11">
            <a:extLst>
              <a:ext uri="{FF2B5EF4-FFF2-40B4-BE49-F238E27FC236}">
                <a16:creationId xmlns:a16="http://schemas.microsoft.com/office/drawing/2014/main" id="{F221864C-FB75-7011-1E03-1D40CCC0557C}"/>
              </a:ext>
            </a:extLst>
          </p:cNvPr>
          <p:cNvSpPr/>
          <p:nvPr/>
        </p:nvSpPr>
        <p:spPr>
          <a:xfrm>
            <a:off x="3359696" y="3901701"/>
            <a:ext cx="2162306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b="1" dirty="0">
                <a:solidFill>
                  <a:schemeClr val="tx1"/>
                </a:solidFill>
              </a:rPr>
              <a:t>Proef:</a:t>
            </a:r>
            <a:r>
              <a:rPr lang="nl-NL" sz="1300" dirty="0">
                <a:solidFill>
                  <a:schemeClr val="tx1"/>
                </a:solidFill>
              </a:rPr>
              <a:t> </a:t>
            </a:r>
            <a:r>
              <a:rPr lang="nl-NL" sz="1300" dirty="0" err="1">
                <a:solidFill>
                  <a:schemeClr val="tx1"/>
                </a:solidFill>
              </a:rPr>
              <a:t>citizen</a:t>
            </a:r>
            <a:r>
              <a:rPr lang="nl-NL" sz="1300" dirty="0">
                <a:solidFill>
                  <a:schemeClr val="tx1"/>
                </a:solidFill>
              </a:rPr>
              <a:t> en </a:t>
            </a:r>
            <a:br>
              <a:rPr lang="nl-NL" sz="1300" dirty="0">
                <a:solidFill>
                  <a:schemeClr val="tx1"/>
                </a:solidFill>
              </a:rPr>
            </a:br>
            <a:r>
              <a:rPr lang="nl-NL" sz="1300" dirty="0">
                <a:solidFill>
                  <a:schemeClr val="tx1"/>
                </a:solidFill>
              </a:rPr>
              <a:t>sensor data</a:t>
            </a:r>
          </a:p>
        </p:txBody>
      </p:sp>
      <p:sp>
        <p:nvSpPr>
          <p:cNvPr id="2" name="Rechthoek 11">
            <a:extLst>
              <a:ext uri="{FF2B5EF4-FFF2-40B4-BE49-F238E27FC236}">
                <a16:creationId xmlns:a16="http://schemas.microsoft.com/office/drawing/2014/main" id="{5C11D6CD-D6BD-4B42-DAAC-DB0C5A811A23}"/>
              </a:ext>
            </a:extLst>
          </p:cNvPr>
          <p:cNvSpPr/>
          <p:nvPr/>
        </p:nvSpPr>
        <p:spPr>
          <a:xfrm>
            <a:off x="8270011" y="4412766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Ketenaanpak en ketentoezicht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4C29571-938E-CC10-A315-7C8B04F11992}"/>
              </a:ext>
            </a:extLst>
          </p:cNvPr>
          <p:cNvSpPr/>
          <p:nvPr/>
        </p:nvSpPr>
        <p:spPr>
          <a:xfrm>
            <a:off x="3382099" y="5739621"/>
            <a:ext cx="2892395" cy="2530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Functionaliteit informatie positie op locatie</a:t>
            </a:r>
          </a:p>
        </p:txBody>
      </p:sp>
      <p:sp>
        <p:nvSpPr>
          <p:cNvPr id="4" name="Rechthoek 11">
            <a:extLst>
              <a:ext uri="{FF2B5EF4-FFF2-40B4-BE49-F238E27FC236}">
                <a16:creationId xmlns:a16="http://schemas.microsoft.com/office/drawing/2014/main" id="{C49415BA-B3A8-C158-C938-8D42BD115F70}"/>
              </a:ext>
            </a:extLst>
          </p:cNvPr>
          <p:cNvSpPr/>
          <p:nvPr/>
        </p:nvSpPr>
        <p:spPr>
          <a:xfrm>
            <a:off x="8270011" y="3901701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Meten van effectiviteit modellen</a:t>
            </a:r>
          </a:p>
        </p:txBody>
      </p:sp>
      <p:sp>
        <p:nvSpPr>
          <p:cNvPr id="7" name="Rechthoek 11">
            <a:extLst>
              <a:ext uri="{FF2B5EF4-FFF2-40B4-BE49-F238E27FC236}">
                <a16:creationId xmlns:a16="http://schemas.microsoft.com/office/drawing/2014/main" id="{23904AED-3D66-695C-8393-438C64980592}"/>
              </a:ext>
            </a:extLst>
          </p:cNvPr>
          <p:cNvSpPr/>
          <p:nvPr/>
        </p:nvSpPr>
        <p:spPr>
          <a:xfrm>
            <a:off x="3359696" y="3390636"/>
            <a:ext cx="2162306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  <a:cs typeface="Adelle Sans Devanagari" panose="02000503000000020004" pitchFamily="2" charset="-78"/>
              </a:rPr>
              <a:t>Risicomodel(</a:t>
            </a:r>
            <a:r>
              <a:rPr lang="nl-NL" sz="1300" dirty="0" err="1">
                <a:solidFill>
                  <a:schemeClr val="tx1"/>
                </a:solidFill>
                <a:cs typeface="Adelle Sans Devanagari" panose="02000503000000020004" pitchFamily="2" charset="-78"/>
              </a:rPr>
              <a:t>len</a:t>
            </a:r>
            <a:r>
              <a:rPr lang="nl-NL" sz="1300" dirty="0">
                <a:solidFill>
                  <a:schemeClr val="tx1"/>
                </a:solidFill>
                <a:cs typeface="Adelle Sans Devanagari" panose="02000503000000020004" pitchFamily="2" charset="-78"/>
              </a:rPr>
              <a:t>) uitvoering (stelselversie)</a:t>
            </a:r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4E1B9EAF-251F-36C9-61D6-25D8D134F4B2}"/>
              </a:ext>
            </a:extLst>
          </p:cNvPr>
          <p:cNvSpPr/>
          <p:nvPr/>
        </p:nvSpPr>
        <p:spPr>
          <a:xfrm>
            <a:off x="5802495" y="3390636"/>
            <a:ext cx="2309627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Dynamisch risicomodel</a:t>
            </a:r>
          </a:p>
        </p:txBody>
      </p:sp>
      <p:sp>
        <p:nvSpPr>
          <p:cNvPr id="17" name="Rechthoek 11">
            <a:extLst>
              <a:ext uri="{FF2B5EF4-FFF2-40B4-BE49-F238E27FC236}">
                <a16:creationId xmlns:a16="http://schemas.microsoft.com/office/drawing/2014/main" id="{F54A31DF-8C53-EEEA-E82B-EE50BE7F0F09}"/>
              </a:ext>
            </a:extLst>
          </p:cNvPr>
          <p:cNvSpPr/>
          <p:nvPr/>
        </p:nvSpPr>
        <p:spPr>
          <a:xfrm>
            <a:off x="8270011" y="4923831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Aansluiten data strafrecht</a:t>
            </a:r>
          </a:p>
        </p:txBody>
      </p:sp>
      <p:sp>
        <p:nvSpPr>
          <p:cNvPr id="27" name="Rechthoek 11">
            <a:extLst>
              <a:ext uri="{FF2B5EF4-FFF2-40B4-BE49-F238E27FC236}">
                <a16:creationId xmlns:a16="http://schemas.microsoft.com/office/drawing/2014/main" id="{8BC59230-B2A7-1836-3267-6761BDE13AA7}"/>
              </a:ext>
            </a:extLst>
          </p:cNvPr>
          <p:cNvSpPr/>
          <p:nvPr/>
        </p:nvSpPr>
        <p:spPr>
          <a:xfrm>
            <a:off x="5802495" y="4923831"/>
            <a:ext cx="2309629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Stelselaanpak </a:t>
            </a:r>
            <a:br>
              <a:rPr lang="nl-NL" sz="1300" dirty="0">
                <a:solidFill>
                  <a:schemeClr val="tx1"/>
                </a:solidFill>
              </a:rPr>
            </a:br>
            <a:r>
              <a:rPr lang="nl-NL" sz="1300" dirty="0">
                <a:solidFill>
                  <a:schemeClr val="tx1"/>
                </a:solidFill>
              </a:rPr>
              <a:t>bedrijvenbestand</a:t>
            </a:r>
          </a:p>
        </p:txBody>
      </p:sp>
      <p:sp>
        <p:nvSpPr>
          <p:cNvPr id="28" name="Rechthoek 2">
            <a:extLst>
              <a:ext uri="{FF2B5EF4-FFF2-40B4-BE49-F238E27FC236}">
                <a16:creationId xmlns:a16="http://schemas.microsoft.com/office/drawing/2014/main" id="{31F7B455-E12A-3FFA-6D32-45EB88AEA9E6}"/>
              </a:ext>
            </a:extLst>
          </p:cNvPr>
          <p:cNvSpPr/>
          <p:nvPr/>
        </p:nvSpPr>
        <p:spPr>
          <a:xfrm>
            <a:off x="3377185" y="2178217"/>
            <a:ext cx="1494679" cy="827249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Risicomodellen ondersteunen in uitvoering</a:t>
            </a:r>
          </a:p>
        </p:txBody>
      </p:sp>
      <p:sp>
        <p:nvSpPr>
          <p:cNvPr id="29" name="Rechthoek 2">
            <a:extLst>
              <a:ext uri="{FF2B5EF4-FFF2-40B4-BE49-F238E27FC236}">
                <a16:creationId xmlns:a16="http://schemas.microsoft.com/office/drawing/2014/main" id="{6AC86811-BE51-16B6-B2EF-64D44999A872}"/>
              </a:ext>
            </a:extLst>
          </p:cNvPr>
          <p:cNvSpPr/>
          <p:nvPr/>
        </p:nvSpPr>
        <p:spPr>
          <a:xfrm>
            <a:off x="5077001" y="2178217"/>
            <a:ext cx="1330899" cy="827249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Betere risicomodellen door meer/betere data</a:t>
            </a:r>
          </a:p>
        </p:txBody>
      </p:sp>
      <p:sp>
        <p:nvSpPr>
          <p:cNvPr id="38" name="Rechthoek 2">
            <a:extLst>
              <a:ext uri="{FF2B5EF4-FFF2-40B4-BE49-F238E27FC236}">
                <a16:creationId xmlns:a16="http://schemas.microsoft.com/office/drawing/2014/main" id="{5850704B-B270-5254-06AF-1403AA06236E}"/>
              </a:ext>
            </a:extLst>
          </p:cNvPr>
          <p:cNvSpPr/>
          <p:nvPr/>
        </p:nvSpPr>
        <p:spPr>
          <a:xfrm>
            <a:off x="6622604" y="2178217"/>
            <a:ext cx="1489518" cy="827248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Discipline en regio- overstijgend samenwerken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D33AD5-0C41-0179-9F7A-6011BB7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>
            <a:normAutofit/>
          </a:bodyPr>
          <a:lstStyle/>
          <a:p>
            <a:r>
              <a:rPr lang="nl-NL" dirty="0"/>
              <a:t>3. Van ongezien naar interventie</a:t>
            </a:r>
          </a:p>
        </p:txBody>
      </p:sp>
      <p:sp>
        <p:nvSpPr>
          <p:cNvPr id="37" name="Rechthoek 11">
            <a:extLst>
              <a:ext uri="{FF2B5EF4-FFF2-40B4-BE49-F238E27FC236}">
                <a16:creationId xmlns:a16="http://schemas.microsoft.com/office/drawing/2014/main" id="{AB239545-3AA4-71B2-36C9-0FE6F8D245D2}"/>
              </a:ext>
            </a:extLst>
          </p:cNvPr>
          <p:cNvSpPr/>
          <p:nvPr/>
        </p:nvSpPr>
        <p:spPr>
          <a:xfrm>
            <a:off x="3359696" y="4923831"/>
            <a:ext cx="2162306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Registratie </a:t>
            </a:r>
            <a:br>
              <a:rPr lang="nl-NL" sz="1300" dirty="0">
                <a:solidFill>
                  <a:schemeClr val="tx1"/>
                </a:solidFill>
              </a:rPr>
            </a:br>
            <a:r>
              <a:rPr lang="nl-NL" sz="1300" dirty="0">
                <a:solidFill>
                  <a:schemeClr val="tx1"/>
                </a:solidFill>
              </a:rPr>
              <a:t>‘dat wat iemand doet’  </a:t>
            </a:r>
          </a:p>
        </p:txBody>
      </p:sp>
      <p:sp>
        <p:nvSpPr>
          <p:cNvPr id="39" name="Rechthoek 11">
            <a:extLst>
              <a:ext uri="{FF2B5EF4-FFF2-40B4-BE49-F238E27FC236}">
                <a16:creationId xmlns:a16="http://schemas.microsoft.com/office/drawing/2014/main" id="{5EAA2250-2AD1-D574-CE39-5E3377F168C7}"/>
              </a:ext>
            </a:extLst>
          </p:cNvPr>
          <p:cNvSpPr/>
          <p:nvPr/>
        </p:nvSpPr>
        <p:spPr>
          <a:xfrm>
            <a:off x="5802495" y="3901701"/>
            <a:ext cx="2309629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b="1" dirty="0">
                <a:solidFill>
                  <a:schemeClr val="tx1"/>
                </a:solidFill>
              </a:rPr>
              <a:t>Proef</a:t>
            </a:r>
            <a:r>
              <a:rPr lang="nl-NL" sz="1300" dirty="0">
                <a:solidFill>
                  <a:schemeClr val="tx1"/>
                </a:solidFill>
              </a:rPr>
              <a:t> effectiviteit modellen, ketenaanpak, ketentoezicht, etc.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DCA0279E-5E0C-EB74-8FFD-5084D354A7B2}"/>
              </a:ext>
            </a:extLst>
          </p:cNvPr>
          <p:cNvSpPr/>
          <p:nvPr/>
        </p:nvSpPr>
        <p:spPr>
          <a:xfrm>
            <a:off x="1416051" y="3390636"/>
            <a:ext cx="1800000" cy="380634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Toekomstbeeld</a:t>
            </a:r>
            <a:br>
              <a:rPr lang="nl-NL" sz="1200" dirty="0">
                <a:solidFill>
                  <a:schemeClr val="tx1"/>
                </a:solidFill>
              </a:rPr>
            </a:br>
            <a:r>
              <a:rPr lang="nl-NL" sz="1000" dirty="0">
                <a:solidFill>
                  <a:schemeClr val="tx1"/>
                </a:solidFill>
              </a:rPr>
              <a:t>Toezicht-Handhaving-Opsporing</a:t>
            </a:r>
          </a:p>
        </p:txBody>
      </p:sp>
      <p:sp>
        <p:nvSpPr>
          <p:cNvPr id="18" name="Rechthoek 15">
            <a:extLst>
              <a:ext uri="{FF2B5EF4-FFF2-40B4-BE49-F238E27FC236}">
                <a16:creationId xmlns:a16="http://schemas.microsoft.com/office/drawing/2014/main" id="{8BA1DDC1-A5B9-1622-CDC3-A28833C17DB7}"/>
              </a:ext>
            </a:extLst>
          </p:cNvPr>
          <p:cNvSpPr/>
          <p:nvPr/>
        </p:nvSpPr>
        <p:spPr>
          <a:xfrm>
            <a:off x="285753" y="5650272"/>
            <a:ext cx="11642895" cy="34143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 rtlCol="0" anchor="b" anchorCtr="0"/>
          <a:lstStyle/>
          <a:p>
            <a:pPr algn="just">
              <a:tabLst>
                <a:tab pos="34925" algn="l"/>
                <a:tab pos="4487863" algn="ctr"/>
                <a:tab pos="9104313" algn="r"/>
              </a:tabLst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	                           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		              	           2029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0717CBB-4D27-0AE9-7A42-5C46F6284E57}"/>
              </a:ext>
            </a:extLst>
          </p:cNvPr>
          <p:cNvSpPr/>
          <p:nvPr/>
        </p:nvSpPr>
        <p:spPr>
          <a:xfrm>
            <a:off x="3292009" y="1514380"/>
            <a:ext cx="4893527" cy="486694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Basis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090C32B-F07B-33E0-DE5F-FA687158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444024" y="2548003"/>
            <a:ext cx="598099" cy="36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72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75CB0-E0DF-CB46-BA4A-12271B5E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workshop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BCB1408-39A2-F240-B988-522E90E2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11167202" cy="45615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/>
              <a:t>Introductie: Waarom zitten jullie hier?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Digitaal VTH-stelsel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Aanleiding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Toekomstbeeld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Roadmap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Stellingen en Vragen 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 marL="0" indent="0">
              <a:lnSpc>
                <a:spcPct val="100000"/>
              </a:lnSpc>
              <a:buNone/>
            </a:pPr>
            <a:endParaRPr lang="nl-NL" sz="2400" dirty="0"/>
          </a:p>
          <a:p>
            <a:endParaRPr lang="en-GB" dirty="0"/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829A2384-373A-8633-C97D-343BCD578C84}"/>
              </a:ext>
            </a:extLst>
          </p:cNvPr>
          <p:cNvSpPr/>
          <p:nvPr/>
        </p:nvSpPr>
        <p:spPr>
          <a:xfrm>
            <a:off x="4611414" y="4343400"/>
            <a:ext cx="7275786" cy="2307771"/>
          </a:xfrm>
          <a:prstGeom prst="roundRect">
            <a:avLst>
              <a:gd name="adj" fmla="val 574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800" dirty="0"/>
              <a:t>Dag voor de Leefomgeving: VTH in actie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2000" dirty="0"/>
              <a:t>Zien hoeveel er gebeurt in het VTH-stelsel en wat we nog meer kunnen doen voor een veilige, gezonde, en schone leefomgeving 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dirty="0"/>
              <a:t>30 september, Gooiland Hilversum</a:t>
            </a:r>
            <a:br>
              <a:rPr lang="nl-NL" dirty="0"/>
            </a:br>
            <a:r>
              <a:rPr lang="nl-NL" dirty="0"/>
              <a:t>Georganiseerd door ILT, Omgevingsdienst NL en IBP VTH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dirty="0"/>
              <a:t>Aanmelden kan door een mail te sturen naar </a:t>
            </a:r>
            <a:r>
              <a:rPr lang="nl-NL" dirty="0" err="1"/>
              <a:t>PostbusIBPVTH@minienw.nl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829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5E18FD-B578-258B-1036-3033311A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3820" y="2191409"/>
            <a:ext cx="8960527" cy="1088896"/>
            <a:chOff x="1109783" y="1566213"/>
            <a:chExt cx="9499334" cy="1286723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5D1E3B-7678-62AB-1FDA-F943007F50BA}"/>
                </a:ext>
              </a:extLst>
            </p:cNvPr>
            <p:cNvSpPr/>
            <p:nvPr/>
          </p:nvSpPr>
          <p:spPr>
            <a:xfrm>
              <a:off x="1109783" y="1592221"/>
              <a:ext cx="9256765" cy="12607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108000" tIns="180000" rIns="180000" bIns="36000" rtlCol="0" anchor="t" anchorCtr="0"/>
            <a:lstStyle/>
            <a:p>
              <a:pPr algn="r"/>
              <a:endParaRPr lang="nl-NL" sz="13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02D72F-7FEA-3E47-E2DF-D0BEC02F3F52}"/>
                </a:ext>
              </a:extLst>
            </p:cNvPr>
            <p:cNvSpPr txBox="1"/>
            <p:nvPr/>
          </p:nvSpPr>
          <p:spPr>
            <a:xfrm>
              <a:off x="9456989" y="1566213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chemeClr val="tx1"/>
                  </a:solidFill>
                </a:rPr>
                <a:t>Waarde</a:t>
              </a:r>
              <a:endParaRPr lang="en-NL" sz="14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D9099-7BB5-C406-15A2-F9D9D548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4472" y="2913"/>
            <a:ext cx="18475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87FE13-E06A-D573-BCBC-5570FCE15CEC}"/>
              </a:ext>
            </a:extLst>
          </p:cNvPr>
          <p:cNvSpPr/>
          <p:nvPr/>
        </p:nvSpPr>
        <p:spPr>
          <a:xfrm>
            <a:off x="8202565" y="1658397"/>
            <a:ext cx="1918883" cy="44773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Optimalisatie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19C9157-B7D5-CEB6-4EE1-72D6107E004E}"/>
              </a:ext>
            </a:extLst>
          </p:cNvPr>
          <p:cNvSpPr/>
          <p:nvPr/>
        </p:nvSpPr>
        <p:spPr>
          <a:xfrm>
            <a:off x="1249921" y="1658397"/>
            <a:ext cx="1924586" cy="44773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Gezamenlijk vertrekpunt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131DE2D-DADA-2041-8E9F-8A091E4F677B}"/>
              </a:ext>
            </a:extLst>
          </p:cNvPr>
          <p:cNvSpPr/>
          <p:nvPr/>
        </p:nvSpPr>
        <p:spPr>
          <a:xfrm>
            <a:off x="1343820" y="5787927"/>
            <a:ext cx="8731717" cy="737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72000" tIns="36000" rIns="72000" bIns="36000" rtlCol="0" anchor="ctr" anchorCtr="0"/>
          <a:lstStyle/>
          <a:p>
            <a:pPr algn="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IV bouwblokken</a:t>
            </a:r>
          </a:p>
        </p:txBody>
      </p:sp>
      <p:sp>
        <p:nvSpPr>
          <p:cNvPr id="19" name="Pijl: rechts 6">
            <a:extLst>
              <a:ext uri="{FF2B5EF4-FFF2-40B4-BE49-F238E27FC236}">
                <a16:creationId xmlns:a16="http://schemas.microsoft.com/office/drawing/2014/main" id="{16EBC853-934A-BECD-1EA3-D7794222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3025" y="3009945"/>
            <a:ext cx="9446381" cy="3028089"/>
          </a:xfrm>
          <a:custGeom>
            <a:avLst/>
            <a:gdLst>
              <a:gd name="connsiteX0" fmla="*/ 0 w 9446381"/>
              <a:gd name="connsiteY0" fmla="*/ 358904 h 3028089"/>
              <a:gd name="connsiteX1" fmla="*/ 676532 w 9446381"/>
              <a:gd name="connsiteY1" fmla="*/ 358904 h 3028089"/>
              <a:gd name="connsiteX2" fmla="*/ 1353064 w 9446381"/>
              <a:gd name="connsiteY2" fmla="*/ 358904 h 3028089"/>
              <a:gd name="connsiteX3" fmla="*/ 1765749 w 9446381"/>
              <a:gd name="connsiteY3" fmla="*/ 358904 h 3028089"/>
              <a:gd name="connsiteX4" fmla="*/ 2442281 w 9446381"/>
              <a:gd name="connsiteY4" fmla="*/ 358904 h 3028089"/>
              <a:gd name="connsiteX5" fmla="*/ 3294712 w 9446381"/>
              <a:gd name="connsiteY5" fmla="*/ 358904 h 3028089"/>
              <a:gd name="connsiteX6" fmla="*/ 3883295 w 9446381"/>
              <a:gd name="connsiteY6" fmla="*/ 358904 h 3028089"/>
              <a:gd name="connsiteX7" fmla="*/ 4471878 w 9446381"/>
              <a:gd name="connsiteY7" fmla="*/ 358904 h 3028089"/>
              <a:gd name="connsiteX8" fmla="*/ 5148410 w 9446381"/>
              <a:gd name="connsiteY8" fmla="*/ 358904 h 3028089"/>
              <a:gd name="connsiteX9" fmla="*/ 5912891 w 9446381"/>
              <a:gd name="connsiteY9" fmla="*/ 358904 h 3028089"/>
              <a:gd name="connsiteX10" fmla="*/ 6677372 w 9446381"/>
              <a:gd name="connsiteY10" fmla="*/ 358904 h 3028089"/>
              <a:gd name="connsiteX11" fmla="*/ 7441854 w 9446381"/>
              <a:gd name="connsiteY11" fmla="*/ 358904 h 3028089"/>
              <a:gd name="connsiteX12" fmla="*/ 8794918 w 9446381"/>
              <a:gd name="connsiteY12" fmla="*/ 358904 h 3028089"/>
              <a:gd name="connsiteX13" fmla="*/ 8794918 w 9446381"/>
              <a:gd name="connsiteY13" fmla="*/ 0 h 3028089"/>
              <a:gd name="connsiteX14" fmla="*/ 9012072 w 9446381"/>
              <a:gd name="connsiteY14" fmla="*/ 504682 h 3028089"/>
              <a:gd name="connsiteX15" fmla="*/ 9229227 w 9446381"/>
              <a:gd name="connsiteY15" fmla="*/ 1009363 h 3028089"/>
              <a:gd name="connsiteX16" fmla="*/ 9446381 w 9446381"/>
              <a:gd name="connsiteY16" fmla="*/ 1514045 h 3028089"/>
              <a:gd name="connsiteX17" fmla="*/ 9229227 w 9446381"/>
              <a:gd name="connsiteY17" fmla="*/ 2018726 h 3028089"/>
              <a:gd name="connsiteX18" fmla="*/ 9031616 w 9446381"/>
              <a:gd name="connsiteY18" fmla="*/ 2477986 h 3028089"/>
              <a:gd name="connsiteX19" fmla="*/ 8794918 w 9446381"/>
              <a:gd name="connsiteY19" fmla="*/ 3028089 h 3028089"/>
              <a:gd name="connsiteX20" fmla="*/ 8794918 w 9446381"/>
              <a:gd name="connsiteY20" fmla="*/ 2669185 h 3028089"/>
              <a:gd name="connsiteX21" fmla="*/ 8294284 w 9446381"/>
              <a:gd name="connsiteY21" fmla="*/ 2669185 h 3028089"/>
              <a:gd name="connsiteX22" fmla="*/ 7881600 w 9446381"/>
              <a:gd name="connsiteY22" fmla="*/ 2669185 h 3028089"/>
              <a:gd name="connsiteX23" fmla="*/ 7293017 w 9446381"/>
              <a:gd name="connsiteY23" fmla="*/ 2669185 h 3028089"/>
              <a:gd name="connsiteX24" fmla="*/ 6528535 w 9446381"/>
              <a:gd name="connsiteY24" fmla="*/ 2669185 h 3028089"/>
              <a:gd name="connsiteX25" fmla="*/ 6027901 w 9446381"/>
              <a:gd name="connsiteY25" fmla="*/ 2669185 h 3028089"/>
              <a:gd name="connsiteX26" fmla="*/ 5175471 w 9446381"/>
              <a:gd name="connsiteY26" fmla="*/ 2669185 h 3028089"/>
              <a:gd name="connsiteX27" fmla="*/ 4323040 w 9446381"/>
              <a:gd name="connsiteY27" fmla="*/ 2669185 h 3028089"/>
              <a:gd name="connsiteX28" fmla="*/ 3646508 w 9446381"/>
              <a:gd name="connsiteY28" fmla="*/ 2669185 h 3028089"/>
              <a:gd name="connsiteX29" fmla="*/ 2794078 w 9446381"/>
              <a:gd name="connsiteY29" fmla="*/ 2669185 h 3028089"/>
              <a:gd name="connsiteX30" fmla="*/ 2117546 w 9446381"/>
              <a:gd name="connsiteY30" fmla="*/ 2669185 h 3028089"/>
              <a:gd name="connsiteX31" fmla="*/ 1353064 w 9446381"/>
              <a:gd name="connsiteY31" fmla="*/ 2669185 h 3028089"/>
              <a:gd name="connsiteX32" fmla="*/ 940380 w 9446381"/>
              <a:gd name="connsiteY32" fmla="*/ 2669185 h 3028089"/>
              <a:gd name="connsiteX33" fmla="*/ 0 w 9446381"/>
              <a:gd name="connsiteY33" fmla="*/ 2669185 h 3028089"/>
              <a:gd name="connsiteX34" fmla="*/ 0 w 9446381"/>
              <a:gd name="connsiteY34" fmla="*/ 2114718 h 3028089"/>
              <a:gd name="connsiteX35" fmla="*/ 0 w 9446381"/>
              <a:gd name="connsiteY35" fmla="*/ 1560250 h 3028089"/>
              <a:gd name="connsiteX36" fmla="*/ 0 w 9446381"/>
              <a:gd name="connsiteY36" fmla="*/ 1028885 h 3028089"/>
              <a:gd name="connsiteX37" fmla="*/ 0 w 9446381"/>
              <a:gd name="connsiteY37" fmla="*/ 358904 h 30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46381" h="3028089" fill="none" extrusionOk="0">
                <a:moveTo>
                  <a:pt x="0" y="358904"/>
                </a:moveTo>
                <a:cubicBezTo>
                  <a:pt x="201871" y="388125"/>
                  <a:pt x="372242" y="352482"/>
                  <a:pt x="676532" y="358904"/>
                </a:cubicBezTo>
                <a:cubicBezTo>
                  <a:pt x="980822" y="365326"/>
                  <a:pt x="1021798" y="327621"/>
                  <a:pt x="1353064" y="358904"/>
                </a:cubicBezTo>
                <a:cubicBezTo>
                  <a:pt x="1684330" y="390187"/>
                  <a:pt x="1620475" y="363565"/>
                  <a:pt x="1765749" y="358904"/>
                </a:cubicBezTo>
                <a:cubicBezTo>
                  <a:pt x="1911024" y="354243"/>
                  <a:pt x="2230438" y="333211"/>
                  <a:pt x="2442281" y="358904"/>
                </a:cubicBezTo>
                <a:cubicBezTo>
                  <a:pt x="2654124" y="384597"/>
                  <a:pt x="3068636" y="377224"/>
                  <a:pt x="3294712" y="358904"/>
                </a:cubicBezTo>
                <a:cubicBezTo>
                  <a:pt x="3520788" y="340584"/>
                  <a:pt x="3750997" y="354460"/>
                  <a:pt x="3883295" y="358904"/>
                </a:cubicBezTo>
                <a:cubicBezTo>
                  <a:pt x="4015593" y="363348"/>
                  <a:pt x="4280447" y="376979"/>
                  <a:pt x="4471878" y="358904"/>
                </a:cubicBezTo>
                <a:cubicBezTo>
                  <a:pt x="4663309" y="340829"/>
                  <a:pt x="4939949" y="384701"/>
                  <a:pt x="5148410" y="358904"/>
                </a:cubicBezTo>
                <a:cubicBezTo>
                  <a:pt x="5356871" y="333107"/>
                  <a:pt x="5569266" y="371999"/>
                  <a:pt x="5912891" y="358904"/>
                </a:cubicBezTo>
                <a:cubicBezTo>
                  <a:pt x="6256516" y="345809"/>
                  <a:pt x="6507533" y="369065"/>
                  <a:pt x="6677372" y="358904"/>
                </a:cubicBezTo>
                <a:cubicBezTo>
                  <a:pt x="6847211" y="348743"/>
                  <a:pt x="7263276" y="350142"/>
                  <a:pt x="7441854" y="358904"/>
                </a:cubicBezTo>
                <a:cubicBezTo>
                  <a:pt x="7620432" y="367666"/>
                  <a:pt x="8295252" y="333878"/>
                  <a:pt x="8794918" y="358904"/>
                </a:cubicBezTo>
                <a:cubicBezTo>
                  <a:pt x="8809521" y="190420"/>
                  <a:pt x="8801342" y="131709"/>
                  <a:pt x="8794918" y="0"/>
                </a:cubicBezTo>
                <a:cubicBezTo>
                  <a:pt x="8879430" y="132136"/>
                  <a:pt x="8987928" y="379704"/>
                  <a:pt x="9012072" y="504682"/>
                </a:cubicBezTo>
                <a:cubicBezTo>
                  <a:pt x="9036216" y="629660"/>
                  <a:pt x="9156162" y="810171"/>
                  <a:pt x="9229227" y="1009363"/>
                </a:cubicBezTo>
                <a:cubicBezTo>
                  <a:pt x="9302291" y="1208555"/>
                  <a:pt x="9358364" y="1330764"/>
                  <a:pt x="9446381" y="1514045"/>
                </a:cubicBezTo>
                <a:cubicBezTo>
                  <a:pt x="9373642" y="1751785"/>
                  <a:pt x="9300200" y="1883543"/>
                  <a:pt x="9229227" y="2018726"/>
                </a:cubicBezTo>
                <a:cubicBezTo>
                  <a:pt x="9158254" y="2153909"/>
                  <a:pt x="9105922" y="2265740"/>
                  <a:pt x="9031616" y="2477986"/>
                </a:cubicBezTo>
                <a:cubicBezTo>
                  <a:pt x="8957310" y="2690232"/>
                  <a:pt x="8899181" y="2835793"/>
                  <a:pt x="8794918" y="3028089"/>
                </a:cubicBezTo>
                <a:cubicBezTo>
                  <a:pt x="8809836" y="2953485"/>
                  <a:pt x="8780087" y="2823187"/>
                  <a:pt x="8794918" y="2669185"/>
                </a:cubicBezTo>
                <a:cubicBezTo>
                  <a:pt x="8577048" y="2685714"/>
                  <a:pt x="8426745" y="2645171"/>
                  <a:pt x="8294284" y="2669185"/>
                </a:cubicBezTo>
                <a:cubicBezTo>
                  <a:pt x="8161823" y="2693199"/>
                  <a:pt x="8048019" y="2662956"/>
                  <a:pt x="7881600" y="2669185"/>
                </a:cubicBezTo>
                <a:cubicBezTo>
                  <a:pt x="7715181" y="2675414"/>
                  <a:pt x="7525451" y="2651180"/>
                  <a:pt x="7293017" y="2669185"/>
                </a:cubicBezTo>
                <a:cubicBezTo>
                  <a:pt x="7060583" y="2687190"/>
                  <a:pt x="6897022" y="2664592"/>
                  <a:pt x="6528535" y="2669185"/>
                </a:cubicBezTo>
                <a:cubicBezTo>
                  <a:pt x="6160048" y="2673778"/>
                  <a:pt x="6141088" y="2682776"/>
                  <a:pt x="6027901" y="2669185"/>
                </a:cubicBezTo>
                <a:cubicBezTo>
                  <a:pt x="5914714" y="2655594"/>
                  <a:pt x="5524666" y="2705584"/>
                  <a:pt x="5175471" y="2669185"/>
                </a:cubicBezTo>
                <a:cubicBezTo>
                  <a:pt x="4826276" y="2632787"/>
                  <a:pt x="4590055" y="2686241"/>
                  <a:pt x="4323040" y="2669185"/>
                </a:cubicBezTo>
                <a:cubicBezTo>
                  <a:pt x="4056025" y="2652129"/>
                  <a:pt x="3787501" y="2655901"/>
                  <a:pt x="3646508" y="2669185"/>
                </a:cubicBezTo>
                <a:cubicBezTo>
                  <a:pt x="3505515" y="2682469"/>
                  <a:pt x="2980536" y="2643113"/>
                  <a:pt x="2794078" y="2669185"/>
                </a:cubicBezTo>
                <a:cubicBezTo>
                  <a:pt x="2607620" y="2695258"/>
                  <a:pt x="2337750" y="2643854"/>
                  <a:pt x="2117546" y="2669185"/>
                </a:cubicBezTo>
                <a:cubicBezTo>
                  <a:pt x="1897342" y="2694516"/>
                  <a:pt x="1630935" y="2666672"/>
                  <a:pt x="1353064" y="2669185"/>
                </a:cubicBezTo>
                <a:cubicBezTo>
                  <a:pt x="1075193" y="2671698"/>
                  <a:pt x="1137404" y="2663819"/>
                  <a:pt x="940380" y="2669185"/>
                </a:cubicBezTo>
                <a:cubicBezTo>
                  <a:pt x="743356" y="2674551"/>
                  <a:pt x="361912" y="2690391"/>
                  <a:pt x="0" y="2669185"/>
                </a:cubicBezTo>
                <a:cubicBezTo>
                  <a:pt x="25684" y="2516287"/>
                  <a:pt x="3345" y="2280404"/>
                  <a:pt x="0" y="2114718"/>
                </a:cubicBezTo>
                <a:cubicBezTo>
                  <a:pt x="-3345" y="1949032"/>
                  <a:pt x="3873" y="1764730"/>
                  <a:pt x="0" y="1560250"/>
                </a:cubicBezTo>
                <a:cubicBezTo>
                  <a:pt x="-3873" y="1355770"/>
                  <a:pt x="6422" y="1216669"/>
                  <a:pt x="0" y="1028885"/>
                </a:cubicBezTo>
                <a:cubicBezTo>
                  <a:pt x="-6422" y="841101"/>
                  <a:pt x="-942" y="510491"/>
                  <a:pt x="0" y="358904"/>
                </a:cubicBezTo>
                <a:close/>
              </a:path>
              <a:path w="9446381" h="3028089" stroke="0" extrusionOk="0">
                <a:moveTo>
                  <a:pt x="0" y="358904"/>
                </a:moveTo>
                <a:cubicBezTo>
                  <a:pt x="181052" y="383874"/>
                  <a:pt x="322180" y="333409"/>
                  <a:pt x="588583" y="358904"/>
                </a:cubicBezTo>
                <a:cubicBezTo>
                  <a:pt x="854986" y="384399"/>
                  <a:pt x="889024" y="358086"/>
                  <a:pt x="1001268" y="358904"/>
                </a:cubicBezTo>
                <a:cubicBezTo>
                  <a:pt x="1113512" y="359722"/>
                  <a:pt x="1598833" y="388986"/>
                  <a:pt x="1853698" y="358904"/>
                </a:cubicBezTo>
                <a:cubicBezTo>
                  <a:pt x="2108563" y="328823"/>
                  <a:pt x="2268924" y="365936"/>
                  <a:pt x="2442281" y="358904"/>
                </a:cubicBezTo>
                <a:cubicBezTo>
                  <a:pt x="2615638" y="351872"/>
                  <a:pt x="2799087" y="333794"/>
                  <a:pt x="3030864" y="358904"/>
                </a:cubicBezTo>
                <a:cubicBezTo>
                  <a:pt x="3262641" y="384014"/>
                  <a:pt x="3612704" y="367690"/>
                  <a:pt x="3883295" y="358904"/>
                </a:cubicBezTo>
                <a:cubicBezTo>
                  <a:pt x="4153886" y="350118"/>
                  <a:pt x="4206060" y="352691"/>
                  <a:pt x="4383928" y="358904"/>
                </a:cubicBezTo>
                <a:cubicBezTo>
                  <a:pt x="4561796" y="365117"/>
                  <a:pt x="4926798" y="343279"/>
                  <a:pt x="5236359" y="358904"/>
                </a:cubicBezTo>
                <a:cubicBezTo>
                  <a:pt x="5545920" y="374529"/>
                  <a:pt x="5732999" y="357602"/>
                  <a:pt x="6088789" y="358904"/>
                </a:cubicBezTo>
                <a:cubicBezTo>
                  <a:pt x="6444579" y="360207"/>
                  <a:pt x="6528241" y="348678"/>
                  <a:pt x="6765322" y="358904"/>
                </a:cubicBezTo>
                <a:cubicBezTo>
                  <a:pt x="7002403" y="369130"/>
                  <a:pt x="7262950" y="361691"/>
                  <a:pt x="7617752" y="358904"/>
                </a:cubicBezTo>
                <a:cubicBezTo>
                  <a:pt x="7972554" y="356118"/>
                  <a:pt x="7954616" y="383348"/>
                  <a:pt x="8206335" y="358904"/>
                </a:cubicBezTo>
                <a:cubicBezTo>
                  <a:pt x="8458054" y="334460"/>
                  <a:pt x="8509941" y="333459"/>
                  <a:pt x="8794918" y="358904"/>
                </a:cubicBezTo>
                <a:cubicBezTo>
                  <a:pt x="8787528" y="198777"/>
                  <a:pt x="8790773" y="150303"/>
                  <a:pt x="8794918" y="0"/>
                </a:cubicBezTo>
                <a:cubicBezTo>
                  <a:pt x="8866681" y="186741"/>
                  <a:pt x="8974023" y="377944"/>
                  <a:pt x="9012072" y="504682"/>
                </a:cubicBezTo>
                <a:cubicBezTo>
                  <a:pt x="9050121" y="631419"/>
                  <a:pt x="9145448" y="787792"/>
                  <a:pt x="9229227" y="1009363"/>
                </a:cubicBezTo>
                <a:cubicBezTo>
                  <a:pt x="9313005" y="1230934"/>
                  <a:pt x="9383476" y="1332464"/>
                  <a:pt x="9446381" y="1514045"/>
                </a:cubicBezTo>
                <a:cubicBezTo>
                  <a:pt x="9349671" y="1746381"/>
                  <a:pt x="9333565" y="1787603"/>
                  <a:pt x="9229227" y="2018726"/>
                </a:cubicBezTo>
                <a:cubicBezTo>
                  <a:pt x="9124889" y="2249849"/>
                  <a:pt x="9096422" y="2300479"/>
                  <a:pt x="9025102" y="2493127"/>
                </a:cubicBezTo>
                <a:cubicBezTo>
                  <a:pt x="8953781" y="2685775"/>
                  <a:pt x="8864758" y="2897784"/>
                  <a:pt x="8794918" y="3028089"/>
                </a:cubicBezTo>
                <a:cubicBezTo>
                  <a:pt x="8807150" y="2932691"/>
                  <a:pt x="8800754" y="2808340"/>
                  <a:pt x="8794918" y="2669185"/>
                </a:cubicBezTo>
                <a:cubicBezTo>
                  <a:pt x="8681071" y="2659051"/>
                  <a:pt x="8445487" y="2684869"/>
                  <a:pt x="8294284" y="2669185"/>
                </a:cubicBezTo>
                <a:cubicBezTo>
                  <a:pt x="8143081" y="2653501"/>
                  <a:pt x="7975660" y="2658472"/>
                  <a:pt x="7881600" y="2669185"/>
                </a:cubicBezTo>
                <a:cubicBezTo>
                  <a:pt x="7787540" y="2679898"/>
                  <a:pt x="7652790" y="2656841"/>
                  <a:pt x="7468915" y="2669185"/>
                </a:cubicBezTo>
                <a:cubicBezTo>
                  <a:pt x="7285040" y="2681529"/>
                  <a:pt x="7119261" y="2694385"/>
                  <a:pt x="6792383" y="2669185"/>
                </a:cubicBezTo>
                <a:cubicBezTo>
                  <a:pt x="6465505" y="2643985"/>
                  <a:pt x="6451264" y="2652542"/>
                  <a:pt x="6291749" y="2669185"/>
                </a:cubicBezTo>
                <a:cubicBezTo>
                  <a:pt x="6132234" y="2685828"/>
                  <a:pt x="5876384" y="2646885"/>
                  <a:pt x="5527268" y="2669185"/>
                </a:cubicBezTo>
                <a:cubicBezTo>
                  <a:pt x="5178152" y="2691485"/>
                  <a:pt x="5241844" y="2689138"/>
                  <a:pt x="5026634" y="2669185"/>
                </a:cubicBezTo>
                <a:cubicBezTo>
                  <a:pt x="4811424" y="2649232"/>
                  <a:pt x="4470822" y="2693392"/>
                  <a:pt x="4262153" y="2669185"/>
                </a:cubicBezTo>
                <a:cubicBezTo>
                  <a:pt x="4053484" y="2644978"/>
                  <a:pt x="4047658" y="2679663"/>
                  <a:pt x="3849468" y="2669185"/>
                </a:cubicBezTo>
                <a:cubicBezTo>
                  <a:pt x="3651278" y="2658707"/>
                  <a:pt x="3345996" y="2701090"/>
                  <a:pt x="3084987" y="2669185"/>
                </a:cubicBezTo>
                <a:cubicBezTo>
                  <a:pt x="2823978" y="2637280"/>
                  <a:pt x="2818312" y="2645343"/>
                  <a:pt x="2584353" y="2669185"/>
                </a:cubicBezTo>
                <a:cubicBezTo>
                  <a:pt x="2350394" y="2693027"/>
                  <a:pt x="2295423" y="2676219"/>
                  <a:pt x="2171668" y="2669185"/>
                </a:cubicBezTo>
                <a:cubicBezTo>
                  <a:pt x="2047913" y="2662151"/>
                  <a:pt x="1875268" y="2676086"/>
                  <a:pt x="1671034" y="2669185"/>
                </a:cubicBezTo>
                <a:cubicBezTo>
                  <a:pt x="1466800" y="2662284"/>
                  <a:pt x="1192310" y="2641268"/>
                  <a:pt x="906553" y="2669185"/>
                </a:cubicBezTo>
                <a:cubicBezTo>
                  <a:pt x="620796" y="2697102"/>
                  <a:pt x="301938" y="2682820"/>
                  <a:pt x="0" y="2669185"/>
                </a:cubicBezTo>
                <a:cubicBezTo>
                  <a:pt x="-23148" y="2538100"/>
                  <a:pt x="-3691" y="2362350"/>
                  <a:pt x="0" y="2160923"/>
                </a:cubicBezTo>
                <a:cubicBezTo>
                  <a:pt x="3691" y="1959496"/>
                  <a:pt x="-16236" y="1865288"/>
                  <a:pt x="0" y="1652661"/>
                </a:cubicBezTo>
                <a:cubicBezTo>
                  <a:pt x="16236" y="1440034"/>
                  <a:pt x="-19890" y="1199757"/>
                  <a:pt x="0" y="1051988"/>
                </a:cubicBezTo>
                <a:cubicBezTo>
                  <a:pt x="19890" y="904219"/>
                  <a:pt x="31155" y="662604"/>
                  <a:pt x="0" y="358904"/>
                </a:cubicBezTo>
                <a:close/>
              </a:path>
            </a:pathLst>
          </a:custGeom>
          <a:solidFill>
            <a:srgbClr val="005694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>
                      <a:gd name="adj1" fmla="val 76295"/>
                      <a:gd name="adj2" fmla="val 2151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080000" rtlCol="0" anchor="ctr"/>
          <a:lstStyle/>
          <a:p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5C7082-2CC8-D62F-479D-57F587C690A4}"/>
              </a:ext>
            </a:extLst>
          </p:cNvPr>
          <p:cNvSpPr/>
          <p:nvPr/>
        </p:nvSpPr>
        <p:spPr>
          <a:xfrm>
            <a:off x="204784" y="3339656"/>
            <a:ext cx="921794" cy="2304255"/>
          </a:xfrm>
          <a:prstGeom prst="rect">
            <a:avLst/>
          </a:prstGeom>
          <a:solidFill>
            <a:srgbClr val="005694">
              <a:alpha val="3652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>
              <a:lnSpc>
                <a:spcPts val="1600"/>
              </a:lnSpc>
            </a:pPr>
            <a:r>
              <a:rPr lang="nl-NL" sz="1200" b="1" dirty="0"/>
              <a:t>Lopende initiatieven </a:t>
            </a:r>
          </a:p>
          <a:p>
            <a:pPr algn="ctr">
              <a:lnSpc>
                <a:spcPts val="1600"/>
              </a:lnSpc>
            </a:pPr>
            <a:endParaRPr lang="nl-NL" sz="1200" dirty="0"/>
          </a:p>
          <a:p>
            <a:pPr algn="ctr">
              <a:lnSpc>
                <a:spcPts val="1600"/>
              </a:lnSpc>
            </a:pPr>
            <a:r>
              <a:rPr lang="nl-NL" sz="1200" dirty="0"/>
              <a:t>I-GO, diverse datalabs, Zicht op NL,</a:t>
            </a:r>
          </a:p>
          <a:p>
            <a:pPr algn="ctr">
              <a:lnSpc>
                <a:spcPts val="1600"/>
              </a:lnSpc>
            </a:pPr>
            <a:r>
              <a:rPr lang="nl-NL" sz="1200" dirty="0"/>
              <a:t>Datakwaliteit toezicht,</a:t>
            </a:r>
          </a:p>
          <a:p>
            <a:pPr algn="ctr">
              <a:lnSpc>
                <a:spcPts val="1600"/>
              </a:lnSpc>
            </a:pPr>
            <a:r>
              <a:rPr lang="nl-NL" sz="1200" dirty="0"/>
              <a:t>Etc.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145DC161-C6EC-D0EE-F657-4F4DF6F454EB}"/>
              </a:ext>
            </a:extLst>
          </p:cNvPr>
          <p:cNvSpPr/>
          <p:nvPr/>
        </p:nvSpPr>
        <p:spPr>
          <a:xfrm>
            <a:off x="1416051" y="2322037"/>
            <a:ext cx="1800000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Gevoel bij eisen stelselproces voor opbouw informatiepositie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D33AD5-0C41-0179-9F7A-6011BB7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>
            <a:normAutofit/>
          </a:bodyPr>
          <a:lstStyle/>
          <a:p>
            <a:r>
              <a:rPr lang="nl-NL" dirty="0"/>
              <a:t>4. Van onbekend tot robuuste informatiepositie</a:t>
            </a:r>
          </a:p>
        </p:txBody>
      </p:sp>
      <p:sp>
        <p:nvSpPr>
          <p:cNvPr id="18" name="Rechthoek 15">
            <a:extLst>
              <a:ext uri="{FF2B5EF4-FFF2-40B4-BE49-F238E27FC236}">
                <a16:creationId xmlns:a16="http://schemas.microsoft.com/office/drawing/2014/main" id="{8BA1DDC1-A5B9-1622-CDC3-A28833C17DB7}"/>
              </a:ext>
            </a:extLst>
          </p:cNvPr>
          <p:cNvSpPr/>
          <p:nvPr/>
        </p:nvSpPr>
        <p:spPr>
          <a:xfrm>
            <a:off x="285753" y="5794288"/>
            <a:ext cx="11642895" cy="34143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 rtlCol="0" anchor="b" anchorCtr="0"/>
          <a:lstStyle/>
          <a:p>
            <a:pPr algn="just">
              <a:tabLst>
                <a:tab pos="34925" algn="l"/>
                <a:tab pos="4487863" algn="ctr"/>
                <a:tab pos="9104313" algn="r"/>
              </a:tabLst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	                           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		              	           2029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0717CBB-4D27-0AE9-7A42-5C46F6284E57}"/>
              </a:ext>
            </a:extLst>
          </p:cNvPr>
          <p:cNvSpPr/>
          <p:nvPr/>
        </p:nvSpPr>
        <p:spPr>
          <a:xfrm>
            <a:off x="3292009" y="1658397"/>
            <a:ext cx="4893527" cy="44773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Basis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31296AF-E2F3-B991-F995-EBEBBA7D53DF}"/>
              </a:ext>
            </a:extLst>
          </p:cNvPr>
          <p:cNvSpPr/>
          <p:nvPr/>
        </p:nvSpPr>
        <p:spPr>
          <a:xfrm>
            <a:off x="1424514" y="4185566"/>
            <a:ext cx="1800000" cy="360000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Proef: Samen informatie positie opbouwen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239EB53A-5219-6F53-8954-80B4B9348AE2}"/>
              </a:ext>
            </a:extLst>
          </p:cNvPr>
          <p:cNvSpPr/>
          <p:nvPr/>
        </p:nvSpPr>
        <p:spPr>
          <a:xfrm>
            <a:off x="3359150" y="4347767"/>
            <a:ext cx="4752975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(thematische) bronnen ontsluiten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8620D6D9-C01D-C59C-E650-E0C587825419}"/>
              </a:ext>
            </a:extLst>
          </p:cNvPr>
          <p:cNvSpPr/>
          <p:nvPr/>
        </p:nvSpPr>
        <p:spPr>
          <a:xfrm>
            <a:off x="3359150" y="3951723"/>
            <a:ext cx="3092300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Stelselproces: ontwikkelen informatie positie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FE93D320-66D5-1EB4-1C36-A01CADA7BB02}"/>
              </a:ext>
            </a:extLst>
          </p:cNvPr>
          <p:cNvSpPr/>
          <p:nvPr/>
        </p:nvSpPr>
        <p:spPr>
          <a:xfrm>
            <a:off x="3359150" y="3555679"/>
            <a:ext cx="4752769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Data compliant (doelbinding, AVG, autorisaties)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D40098B5-61B8-9B2B-E3F0-6B79F7F1903F}"/>
              </a:ext>
            </a:extLst>
          </p:cNvPr>
          <p:cNvSpPr/>
          <p:nvPr/>
        </p:nvSpPr>
        <p:spPr>
          <a:xfrm>
            <a:off x="8261494" y="3552935"/>
            <a:ext cx="1795319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Monitoren en borgen data </a:t>
            </a:r>
            <a:r>
              <a:rPr lang="nl-NL" sz="1200" dirty="0" err="1">
                <a:latin typeface="Arial Nova" panose="020B0504020202020204" pitchFamily="34" charset="0"/>
              </a:rPr>
              <a:t>compliancy</a:t>
            </a:r>
            <a:endParaRPr lang="nl-NL" sz="1200" dirty="0">
              <a:latin typeface="Arial Nova" panose="020B0504020202020204" pitchFamily="34" charset="0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9BB0DC5F-705D-E0F6-0E21-87FFBCF7EAFA}"/>
              </a:ext>
            </a:extLst>
          </p:cNvPr>
          <p:cNvSpPr/>
          <p:nvPr/>
        </p:nvSpPr>
        <p:spPr>
          <a:xfrm>
            <a:off x="3359696" y="4743811"/>
            <a:ext cx="4752974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Ontwikkelen van informatieproducten (analyses, etc.)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A646A8F5-C374-D8AA-DAF3-6E7702BF74FE}"/>
              </a:ext>
            </a:extLst>
          </p:cNvPr>
          <p:cNvSpPr/>
          <p:nvPr/>
        </p:nvSpPr>
        <p:spPr>
          <a:xfrm>
            <a:off x="3359150" y="5139855"/>
            <a:ext cx="1944762" cy="36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Monitor datakwaliteit </a:t>
            </a:r>
            <a:b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(standaard stelselanalyses)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44634592-DF88-9980-AFD0-04064B030B97}"/>
              </a:ext>
            </a:extLst>
          </p:cNvPr>
          <p:cNvSpPr/>
          <p:nvPr/>
        </p:nvSpPr>
        <p:spPr>
          <a:xfrm>
            <a:off x="1424514" y="5139855"/>
            <a:ext cx="1800000" cy="36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Inventarisatie gegevens-leveringen, verplichtingen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541C0795-B7E6-F97C-9AC4-6B6DD88D7448}"/>
              </a:ext>
            </a:extLst>
          </p:cNvPr>
          <p:cNvSpPr/>
          <p:nvPr/>
        </p:nvSpPr>
        <p:spPr>
          <a:xfrm>
            <a:off x="5437079" y="5139855"/>
            <a:ext cx="2675045" cy="36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Ontwikkelen van stelselanalyses ??? Hoe dit in samenhang brengen met andere </a:t>
            </a:r>
            <a:r>
              <a:rPr lang="nl-NL" sz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roadmaps</a:t>
            </a:r>
            <a:endParaRPr lang="nl-NL" sz="12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AD9505A3-B1A0-017E-7031-1DBB9B386F8E}"/>
              </a:ext>
            </a:extLst>
          </p:cNvPr>
          <p:cNvSpPr/>
          <p:nvPr/>
        </p:nvSpPr>
        <p:spPr>
          <a:xfrm>
            <a:off x="1415480" y="3555679"/>
            <a:ext cx="1800000" cy="512742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Toekomstbeeld informatiepositie met visie platformen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BE624677-B2E1-2CDD-0F4B-169F2F4DABD6}"/>
              </a:ext>
            </a:extLst>
          </p:cNvPr>
          <p:cNvSpPr/>
          <p:nvPr/>
        </p:nvSpPr>
        <p:spPr>
          <a:xfrm>
            <a:off x="1424514" y="4662711"/>
            <a:ext cx="1800000" cy="360000"/>
          </a:xfrm>
          <a:prstGeom prst="rect">
            <a:avLst/>
          </a:prstGeom>
          <a:solidFill>
            <a:srgbClr val="E7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Proef: thematische data ontsluiten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506A69BF-2BA9-9A99-006D-85025770109F}"/>
              </a:ext>
            </a:extLst>
          </p:cNvPr>
          <p:cNvSpPr/>
          <p:nvPr/>
        </p:nvSpPr>
        <p:spPr>
          <a:xfrm>
            <a:off x="3359696" y="5859935"/>
            <a:ext cx="4748400" cy="21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Platform functies voor ontwikkel/publiceren informatieproducten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965E780A-F051-CC3B-7C3C-65F78BB2370A}"/>
              </a:ext>
            </a:extLst>
          </p:cNvPr>
          <p:cNvSpPr/>
          <p:nvPr/>
        </p:nvSpPr>
        <p:spPr>
          <a:xfrm>
            <a:off x="3359696" y="6074930"/>
            <a:ext cx="4749354" cy="21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Platform functies voor data uitwisseling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CE6448AB-699B-BF9A-9515-77492DBB60CD}"/>
              </a:ext>
            </a:extLst>
          </p:cNvPr>
          <p:cNvSpPr/>
          <p:nvPr/>
        </p:nvSpPr>
        <p:spPr>
          <a:xfrm>
            <a:off x="3359696" y="6252991"/>
            <a:ext cx="4748400" cy="21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Platform functies voor data registratie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1ED1AF02-7246-9898-1D62-B12AD0F879AE}"/>
              </a:ext>
            </a:extLst>
          </p:cNvPr>
          <p:cNvSpPr/>
          <p:nvPr/>
        </p:nvSpPr>
        <p:spPr>
          <a:xfrm>
            <a:off x="1424217" y="5905908"/>
            <a:ext cx="1791463" cy="4931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Afspraken technologische uitwisseling</a:t>
            </a:r>
          </a:p>
        </p:txBody>
      </p:sp>
      <p:sp>
        <p:nvSpPr>
          <p:cNvPr id="60" name="Rechthoek 2">
            <a:extLst>
              <a:ext uri="{FF2B5EF4-FFF2-40B4-BE49-F238E27FC236}">
                <a16:creationId xmlns:a16="http://schemas.microsoft.com/office/drawing/2014/main" id="{A7A6D281-643B-1217-52E5-C14590C5DD0F}"/>
              </a:ext>
            </a:extLst>
          </p:cNvPr>
          <p:cNvSpPr/>
          <p:nvPr/>
        </p:nvSpPr>
        <p:spPr>
          <a:xfrm>
            <a:off x="3359149" y="2317086"/>
            <a:ext cx="4752975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Informatiepositie ontwikkelen en beschikbaar stellen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beleidsmakers gebruiken dit in Big8 proces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toezichthouders bij maken brancheplan/prioriteringslijst/inspectie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vergunningverleners bij het bepalen van kaders en mogelijkheden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A5D0D390-7AD8-039B-E60A-AD53D9B25666}"/>
              </a:ext>
            </a:extLst>
          </p:cNvPr>
          <p:cNvSpPr/>
          <p:nvPr/>
        </p:nvSpPr>
        <p:spPr>
          <a:xfrm>
            <a:off x="8261494" y="4091983"/>
            <a:ext cx="1795393" cy="530108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(thematische) bronnen ontsluiten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67EF0FC-F2A0-ECD1-1C0F-589E8BAFFC82}"/>
              </a:ext>
            </a:extLst>
          </p:cNvPr>
          <p:cNvSpPr/>
          <p:nvPr/>
        </p:nvSpPr>
        <p:spPr>
          <a:xfrm>
            <a:off x="10582898" y="2398696"/>
            <a:ext cx="1404318" cy="3245216"/>
          </a:xfrm>
          <a:prstGeom prst="roundRect">
            <a:avLst/>
          </a:prstGeom>
          <a:solidFill>
            <a:srgbClr val="96C83F">
              <a:alpha val="76229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nl-NL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Toekomstbeeld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Gezamenlijk vertrekpunt VTH (markt/bedrijven, bevoegdheden) 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Data- analyse platform met geautoriseerde toegang, data apk, anonimiseren, etc.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Landelijke informatiepositie met doelbinding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11BBE-AFAA-0C91-70DF-6C4000602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444024" y="2692019"/>
            <a:ext cx="598099" cy="36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321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5E18FD-B578-258B-1036-3033311A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3820" y="2191409"/>
            <a:ext cx="8960527" cy="1088896"/>
            <a:chOff x="1109783" y="1566213"/>
            <a:chExt cx="9499334" cy="1286723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5D1E3B-7678-62AB-1FDA-F943007F50BA}"/>
                </a:ext>
              </a:extLst>
            </p:cNvPr>
            <p:cNvSpPr/>
            <p:nvPr/>
          </p:nvSpPr>
          <p:spPr>
            <a:xfrm>
              <a:off x="1109783" y="1592221"/>
              <a:ext cx="9256765" cy="12607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108000" tIns="180000" rIns="180000" bIns="36000" rtlCol="0" anchor="t" anchorCtr="0"/>
            <a:lstStyle/>
            <a:p>
              <a:pPr algn="r"/>
              <a:endParaRPr lang="nl-NL" sz="13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02D72F-7FEA-3E47-E2DF-D0BEC02F3F52}"/>
                </a:ext>
              </a:extLst>
            </p:cNvPr>
            <p:cNvSpPr txBox="1"/>
            <p:nvPr/>
          </p:nvSpPr>
          <p:spPr>
            <a:xfrm>
              <a:off x="9456989" y="1566213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chemeClr val="tx1"/>
                  </a:solidFill>
                </a:rPr>
                <a:t>Waarde</a:t>
              </a:r>
              <a:endParaRPr lang="en-NL" sz="14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D9099-7BB5-C406-15A2-F9D9D548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4472" y="2913"/>
            <a:ext cx="18475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87FE13-E06A-D573-BCBC-5570FCE15CEC}"/>
              </a:ext>
            </a:extLst>
          </p:cNvPr>
          <p:cNvSpPr/>
          <p:nvPr/>
        </p:nvSpPr>
        <p:spPr>
          <a:xfrm>
            <a:off x="8202565" y="1658397"/>
            <a:ext cx="1918883" cy="4464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Optimalisatie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19C9157-B7D5-CEB6-4EE1-72D6107E004E}"/>
              </a:ext>
            </a:extLst>
          </p:cNvPr>
          <p:cNvSpPr/>
          <p:nvPr/>
        </p:nvSpPr>
        <p:spPr>
          <a:xfrm>
            <a:off x="1249921" y="1658397"/>
            <a:ext cx="1924586" cy="4464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Gezamenlijk vertrekpunt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131DE2D-DADA-2041-8E9F-8A091E4F677B}"/>
              </a:ext>
            </a:extLst>
          </p:cNvPr>
          <p:cNvSpPr/>
          <p:nvPr/>
        </p:nvSpPr>
        <p:spPr>
          <a:xfrm>
            <a:off x="1343025" y="5787927"/>
            <a:ext cx="8732512" cy="737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72000" tIns="36000" rIns="72000" bIns="36000" rtlCol="0" anchor="ctr" anchorCtr="0"/>
          <a:lstStyle/>
          <a:p>
            <a:pPr algn="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IV bouwblokken</a:t>
            </a:r>
          </a:p>
        </p:txBody>
      </p:sp>
      <p:sp>
        <p:nvSpPr>
          <p:cNvPr id="19" name="Pijl: rechts 6">
            <a:extLst>
              <a:ext uri="{FF2B5EF4-FFF2-40B4-BE49-F238E27FC236}">
                <a16:creationId xmlns:a16="http://schemas.microsoft.com/office/drawing/2014/main" id="{16EBC853-934A-BECD-1EA3-D7794222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3820" y="3009945"/>
            <a:ext cx="9445586" cy="3028089"/>
          </a:xfrm>
          <a:custGeom>
            <a:avLst/>
            <a:gdLst>
              <a:gd name="connsiteX0" fmla="*/ 0 w 9445586"/>
              <a:gd name="connsiteY0" fmla="*/ 358904 h 3028089"/>
              <a:gd name="connsiteX1" fmla="*/ 676471 w 9445586"/>
              <a:gd name="connsiteY1" fmla="*/ 358904 h 3028089"/>
              <a:gd name="connsiteX2" fmla="*/ 1352942 w 9445586"/>
              <a:gd name="connsiteY2" fmla="*/ 358904 h 3028089"/>
              <a:gd name="connsiteX3" fmla="*/ 1765589 w 9445586"/>
              <a:gd name="connsiteY3" fmla="*/ 358904 h 3028089"/>
              <a:gd name="connsiteX4" fmla="*/ 2442060 w 9445586"/>
              <a:gd name="connsiteY4" fmla="*/ 358904 h 3028089"/>
              <a:gd name="connsiteX5" fmla="*/ 3294414 w 9445586"/>
              <a:gd name="connsiteY5" fmla="*/ 358904 h 3028089"/>
              <a:gd name="connsiteX6" fmla="*/ 3882944 w 9445586"/>
              <a:gd name="connsiteY6" fmla="*/ 358904 h 3028089"/>
              <a:gd name="connsiteX7" fmla="*/ 4471473 w 9445586"/>
              <a:gd name="connsiteY7" fmla="*/ 358904 h 3028089"/>
              <a:gd name="connsiteX8" fmla="*/ 5147944 w 9445586"/>
              <a:gd name="connsiteY8" fmla="*/ 358904 h 3028089"/>
              <a:gd name="connsiteX9" fmla="*/ 5912357 w 9445586"/>
              <a:gd name="connsiteY9" fmla="*/ 358904 h 3028089"/>
              <a:gd name="connsiteX10" fmla="*/ 6676769 w 9445586"/>
              <a:gd name="connsiteY10" fmla="*/ 358904 h 3028089"/>
              <a:gd name="connsiteX11" fmla="*/ 7441181 w 9445586"/>
              <a:gd name="connsiteY11" fmla="*/ 358904 h 3028089"/>
              <a:gd name="connsiteX12" fmla="*/ 8794123 w 9445586"/>
              <a:gd name="connsiteY12" fmla="*/ 358904 h 3028089"/>
              <a:gd name="connsiteX13" fmla="*/ 8794123 w 9445586"/>
              <a:gd name="connsiteY13" fmla="*/ 0 h 3028089"/>
              <a:gd name="connsiteX14" fmla="*/ 9011277 w 9445586"/>
              <a:gd name="connsiteY14" fmla="*/ 504682 h 3028089"/>
              <a:gd name="connsiteX15" fmla="*/ 9228432 w 9445586"/>
              <a:gd name="connsiteY15" fmla="*/ 1009363 h 3028089"/>
              <a:gd name="connsiteX16" fmla="*/ 9445586 w 9445586"/>
              <a:gd name="connsiteY16" fmla="*/ 1514045 h 3028089"/>
              <a:gd name="connsiteX17" fmla="*/ 9228432 w 9445586"/>
              <a:gd name="connsiteY17" fmla="*/ 2018726 h 3028089"/>
              <a:gd name="connsiteX18" fmla="*/ 9030821 w 9445586"/>
              <a:gd name="connsiteY18" fmla="*/ 2477986 h 3028089"/>
              <a:gd name="connsiteX19" fmla="*/ 8794123 w 9445586"/>
              <a:gd name="connsiteY19" fmla="*/ 3028089 h 3028089"/>
              <a:gd name="connsiteX20" fmla="*/ 8794123 w 9445586"/>
              <a:gd name="connsiteY20" fmla="*/ 2669185 h 3028089"/>
              <a:gd name="connsiteX21" fmla="*/ 8293534 w 9445586"/>
              <a:gd name="connsiteY21" fmla="*/ 2669185 h 3028089"/>
              <a:gd name="connsiteX22" fmla="*/ 7880887 w 9445586"/>
              <a:gd name="connsiteY22" fmla="*/ 2669185 h 3028089"/>
              <a:gd name="connsiteX23" fmla="*/ 7292357 w 9445586"/>
              <a:gd name="connsiteY23" fmla="*/ 2669185 h 3028089"/>
              <a:gd name="connsiteX24" fmla="*/ 6527945 w 9445586"/>
              <a:gd name="connsiteY24" fmla="*/ 2669185 h 3028089"/>
              <a:gd name="connsiteX25" fmla="*/ 6027357 w 9445586"/>
              <a:gd name="connsiteY25" fmla="*/ 2669185 h 3028089"/>
              <a:gd name="connsiteX26" fmla="*/ 5175003 w 9445586"/>
              <a:gd name="connsiteY26" fmla="*/ 2669185 h 3028089"/>
              <a:gd name="connsiteX27" fmla="*/ 4322650 w 9445586"/>
              <a:gd name="connsiteY27" fmla="*/ 2669185 h 3028089"/>
              <a:gd name="connsiteX28" fmla="*/ 3646179 w 9445586"/>
              <a:gd name="connsiteY28" fmla="*/ 2669185 h 3028089"/>
              <a:gd name="connsiteX29" fmla="*/ 2793825 w 9445586"/>
              <a:gd name="connsiteY29" fmla="*/ 2669185 h 3028089"/>
              <a:gd name="connsiteX30" fmla="*/ 2117354 w 9445586"/>
              <a:gd name="connsiteY30" fmla="*/ 2669185 h 3028089"/>
              <a:gd name="connsiteX31" fmla="*/ 1352942 w 9445586"/>
              <a:gd name="connsiteY31" fmla="*/ 2669185 h 3028089"/>
              <a:gd name="connsiteX32" fmla="*/ 940295 w 9445586"/>
              <a:gd name="connsiteY32" fmla="*/ 2669185 h 3028089"/>
              <a:gd name="connsiteX33" fmla="*/ 0 w 9445586"/>
              <a:gd name="connsiteY33" fmla="*/ 2669185 h 3028089"/>
              <a:gd name="connsiteX34" fmla="*/ 0 w 9445586"/>
              <a:gd name="connsiteY34" fmla="*/ 2114718 h 3028089"/>
              <a:gd name="connsiteX35" fmla="*/ 0 w 9445586"/>
              <a:gd name="connsiteY35" fmla="*/ 1560250 h 3028089"/>
              <a:gd name="connsiteX36" fmla="*/ 0 w 9445586"/>
              <a:gd name="connsiteY36" fmla="*/ 1028885 h 3028089"/>
              <a:gd name="connsiteX37" fmla="*/ 0 w 9445586"/>
              <a:gd name="connsiteY37" fmla="*/ 358904 h 30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45586" h="3028089" fill="none" extrusionOk="0">
                <a:moveTo>
                  <a:pt x="0" y="358904"/>
                </a:moveTo>
                <a:cubicBezTo>
                  <a:pt x="291717" y="362050"/>
                  <a:pt x="355179" y="353298"/>
                  <a:pt x="676471" y="358904"/>
                </a:cubicBezTo>
                <a:cubicBezTo>
                  <a:pt x="997763" y="364510"/>
                  <a:pt x="1157401" y="359517"/>
                  <a:pt x="1352942" y="358904"/>
                </a:cubicBezTo>
                <a:cubicBezTo>
                  <a:pt x="1548483" y="358291"/>
                  <a:pt x="1680885" y="374744"/>
                  <a:pt x="1765589" y="358904"/>
                </a:cubicBezTo>
                <a:cubicBezTo>
                  <a:pt x="1850293" y="343064"/>
                  <a:pt x="2276624" y="377166"/>
                  <a:pt x="2442060" y="358904"/>
                </a:cubicBezTo>
                <a:cubicBezTo>
                  <a:pt x="2607496" y="340642"/>
                  <a:pt x="3108663" y="397939"/>
                  <a:pt x="3294414" y="358904"/>
                </a:cubicBezTo>
                <a:cubicBezTo>
                  <a:pt x="3480165" y="319869"/>
                  <a:pt x="3723439" y="330129"/>
                  <a:pt x="3882944" y="358904"/>
                </a:cubicBezTo>
                <a:cubicBezTo>
                  <a:pt x="4042449" y="387680"/>
                  <a:pt x="4297014" y="355621"/>
                  <a:pt x="4471473" y="358904"/>
                </a:cubicBezTo>
                <a:cubicBezTo>
                  <a:pt x="4645932" y="362187"/>
                  <a:pt x="5001866" y="330156"/>
                  <a:pt x="5147944" y="358904"/>
                </a:cubicBezTo>
                <a:cubicBezTo>
                  <a:pt x="5294022" y="387652"/>
                  <a:pt x="5589187" y="346012"/>
                  <a:pt x="5912357" y="358904"/>
                </a:cubicBezTo>
                <a:cubicBezTo>
                  <a:pt x="6235527" y="371796"/>
                  <a:pt x="6393581" y="391411"/>
                  <a:pt x="6676769" y="358904"/>
                </a:cubicBezTo>
                <a:cubicBezTo>
                  <a:pt x="6959957" y="326397"/>
                  <a:pt x="7130165" y="337570"/>
                  <a:pt x="7441181" y="358904"/>
                </a:cubicBezTo>
                <a:cubicBezTo>
                  <a:pt x="7752197" y="380238"/>
                  <a:pt x="8478580" y="354721"/>
                  <a:pt x="8794123" y="358904"/>
                </a:cubicBezTo>
                <a:cubicBezTo>
                  <a:pt x="8808726" y="190420"/>
                  <a:pt x="8800547" y="131709"/>
                  <a:pt x="8794123" y="0"/>
                </a:cubicBezTo>
                <a:cubicBezTo>
                  <a:pt x="8878635" y="132136"/>
                  <a:pt x="8987133" y="379704"/>
                  <a:pt x="9011277" y="504682"/>
                </a:cubicBezTo>
                <a:cubicBezTo>
                  <a:pt x="9035421" y="629660"/>
                  <a:pt x="9155367" y="810171"/>
                  <a:pt x="9228432" y="1009363"/>
                </a:cubicBezTo>
                <a:cubicBezTo>
                  <a:pt x="9301496" y="1208555"/>
                  <a:pt x="9357569" y="1330764"/>
                  <a:pt x="9445586" y="1514045"/>
                </a:cubicBezTo>
                <a:cubicBezTo>
                  <a:pt x="9372847" y="1751785"/>
                  <a:pt x="9299405" y="1883543"/>
                  <a:pt x="9228432" y="2018726"/>
                </a:cubicBezTo>
                <a:cubicBezTo>
                  <a:pt x="9157459" y="2153909"/>
                  <a:pt x="9105127" y="2265740"/>
                  <a:pt x="9030821" y="2477986"/>
                </a:cubicBezTo>
                <a:cubicBezTo>
                  <a:pt x="8956515" y="2690232"/>
                  <a:pt x="8898386" y="2835793"/>
                  <a:pt x="8794123" y="3028089"/>
                </a:cubicBezTo>
                <a:cubicBezTo>
                  <a:pt x="8809041" y="2953485"/>
                  <a:pt x="8779292" y="2823187"/>
                  <a:pt x="8794123" y="2669185"/>
                </a:cubicBezTo>
                <a:cubicBezTo>
                  <a:pt x="8614367" y="2649550"/>
                  <a:pt x="8525209" y="2679894"/>
                  <a:pt x="8293534" y="2669185"/>
                </a:cubicBezTo>
                <a:cubicBezTo>
                  <a:pt x="8061859" y="2658476"/>
                  <a:pt x="7973887" y="2684780"/>
                  <a:pt x="7880887" y="2669185"/>
                </a:cubicBezTo>
                <a:cubicBezTo>
                  <a:pt x="7787887" y="2653590"/>
                  <a:pt x="7567453" y="2695689"/>
                  <a:pt x="7292357" y="2669185"/>
                </a:cubicBezTo>
                <a:cubicBezTo>
                  <a:pt x="7017261" y="2642682"/>
                  <a:pt x="6865595" y="2649784"/>
                  <a:pt x="6527945" y="2669185"/>
                </a:cubicBezTo>
                <a:cubicBezTo>
                  <a:pt x="6190295" y="2688586"/>
                  <a:pt x="6158997" y="2682771"/>
                  <a:pt x="6027357" y="2669185"/>
                </a:cubicBezTo>
                <a:cubicBezTo>
                  <a:pt x="5895717" y="2655599"/>
                  <a:pt x="5487161" y="2696139"/>
                  <a:pt x="5175003" y="2669185"/>
                </a:cubicBezTo>
                <a:cubicBezTo>
                  <a:pt x="4862845" y="2642231"/>
                  <a:pt x="4736866" y="2667332"/>
                  <a:pt x="4322650" y="2669185"/>
                </a:cubicBezTo>
                <a:cubicBezTo>
                  <a:pt x="3908434" y="2671038"/>
                  <a:pt x="3856910" y="2652826"/>
                  <a:pt x="3646179" y="2669185"/>
                </a:cubicBezTo>
                <a:cubicBezTo>
                  <a:pt x="3435448" y="2685544"/>
                  <a:pt x="3211174" y="2697281"/>
                  <a:pt x="2793825" y="2669185"/>
                </a:cubicBezTo>
                <a:cubicBezTo>
                  <a:pt x="2376476" y="2641089"/>
                  <a:pt x="2299665" y="2694412"/>
                  <a:pt x="2117354" y="2669185"/>
                </a:cubicBezTo>
                <a:cubicBezTo>
                  <a:pt x="1935043" y="2643958"/>
                  <a:pt x="1710504" y="2702986"/>
                  <a:pt x="1352942" y="2669185"/>
                </a:cubicBezTo>
                <a:cubicBezTo>
                  <a:pt x="995380" y="2635384"/>
                  <a:pt x="1055368" y="2661082"/>
                  <a:pt x="940295" y="2669185"/>
                </a:cubicBezTo>
                <a:cubicBezTo>
                  <a:pt x="825222" y="2677288"/>
                  <a:pt x="203719" y="2648617"/>
                  <a:pt x="0" y="2669185"/>
                </a:cubicBezTo>
                <a:cubicBezTo>
                  <a:pt x="25684" y="2516287"/>
                  <a:pt x="3345" y="2280404"/>
                  <a:pt x="0" y="2114718"/>
                </a:cubicBezTo>
                <a:cubicBezTo>
                  <a:pt x="-3345" y="1949032"/>
                  <a:pt x="3873" y="1764730"/>
                  <a:pt x="0" y="1560250"/>
                </a:cubicBezTo>
                <a:cubicBezTo>
                  <a:pt x="-3873" y="1355770"/>
                  <a:pt x="6422" y="1216669"/>
                  <a:pt x="0" y="1028885"/>
                </a:cubicBezTo>
                <a:cubicBezTo>
                  <a:pt x="-6422" y="841101"/>
                  <a:pt x="-942" y="510491"/>
                  <a:pt x="0" y="358904"/>
                </a:cubicBezTo>
                <a:close/>
              </a:path>
              <a:path w="9445586" h="3028089" stroke="0" extrusionOk="0">
                <a:moveTo>
                  <a:pt x="0" y="358904"/>
                </a:moveTo>
                <a:cubicBezTo>
                  <a:pt x="293391" y="340481"/>
                  <a:pt x="467877" y="338143"/>
                  <a:pt x="588530" y="358904"/>
                </a:cubicBezTo>
                <a:cubicBezTo>
                  <a:pt x="709183" y="379666"/>
                  <a:pt x="812291" y="378088"/>
                  <a:pt x="1001177" y="358904"/>
                </a:cubicBezTo>
                <a:cubicBezTo>
                  <a:pt x="1190063" y="339720"/>
                  <a:pt x="1479455" y="350725"/>
                  <a:pt x="1853531" y="358904"/>
                </a:cubicBezTo>
                <a:cubicBezTo>
                  <a:pt x="2227607" y="367083"/>
                  <a:pt x="2223876" y="366916"/>
                  <a:pt x="2442060" y="358904"/>
                </a:cubicBezTo>
                <a:cubicBezTo>
                  <a:pt x="2660244" y="350892"/>
                  <a:pt x="2890805" y="337028"/>
                  <a:pt x="3030590" y="358904"/>
                </a:cubicBezTo>
                <a:cubicBezTo>
                  <a:pt x="3170375" y="380781"/>
                  <a:pt x="3655737" y="376429"/>
                  <a:pt x="3882944" y="358904"/>
                </a:cubicBezTo>
                <a:cubicBezTo>
                  <a:pt x="4110151" y="341379"/>
                  <a:pt x="4198352" y="359496"/>
                  <a:pt x="4383532" y="358904"/>
                </a:cubicBezTo>
                <a:cubicBezTo>
                  <a:pt x="4568712" y="358312"/>
                  <a:pt x="4926673" y="346647"/>
                  <a:pt x="5235886" y="358904"/>
                </a:cubicBezTo>
                <a:cubicBezTo>
                  <a:pt x="5545099" y="371161"/>
                  <a:pt x="5851314" y="346737"/>
                  <a:pt x="6088239" y="358904"/>
                </a:cubicBezTo>
                <a:cubicBezTo>
                  <a:pt x="6325164" y="371071"/>
                  <a:pt x="6554427" y="389296"/>
                  <a:pt x="6764710" y="358904"/>
                </a:cubicBezTo>
                <a:cubicBezTo>
                  <a:pt x="6974993" y="328512"/>
                  <a:pt x="7238586" y="355669"/>
                  <a:pt x="7617063" y="358904"/>
                </a:cubicBezTo>
                <a:cubicBezTo>
                  <a:pt x="7995540" y="362139"/>
                  <a:pt x="8071099" y="375251"/>
                  <a:pt x="8205593" y="358904"/>
                </a:cubicBezTo>
                <a:cubicBezTo>
                  <a:pt x="8340087" y="342558"/>
                  <a:pt x="8622072" y="366170"/>
                  <a:pt x="8794123" y="358904"/>
                </a:cubicBezTo>
                <a:cubicBezTo>
                  <a:pt x="8786733" y="198777"/>
                  <a:pt x="8789978" y="150303"/>
                  <a:pt x="8794123" y="0"/>
                </a:cubicBezTo>
                <a:cubicBezTo>
                  <a:pt x="8865886" y="186741"/>
                  <a:pt x="8973228" y="377944"/>
                  <a:pt x="9011277" y="504682"/>
                </a:cubicBezTo>
                <a:cubicBezTo>
                  <a:pt x="9049326" y="631419"/>
                  <a:pt x="9144653" y="787792"/>
                  <a:pt x="9228432" y="1009363"/>
                </a:cubicBezTo>
                <a:cubicBezTo>
                  <a:pt x="9312210" y="1230934"/>
                  <a:pt x="9382681" y="1332464"/>
                  <a:pt x="9445586" y="1514045"/>
                </a:cubicBezTo>
                <a:cubicBezTo>
                  <a:pt x="9348876" y="1746381"/>
                  <a:pt x="9332770" y="1787603"/>
                  <a:pt x="9228432" y="2018726"/>
                </a:cubicBezTo>
                <a:cubicBezTo>
                  <a:pt x="9124094" y="2249849"/>
                  <a:pt x="9095627" y="2300479"/>
                  <a:pt x="9024307" y="2493127"/>
                </a:cubicBezTo>
                <a:cubicBezTo>
                  <a:pt x="8952986" y="2685775"/>
                  <a:pt x="8863963" y="2897784"/>
                  <a:pt x="8794123" y="3028089"/>
                </a:cubicBezTo>
                <a:cubicBezTo>
                  <a:pt x="8806355" y="2932691"/>
                  <a:pt x="8799959" y="2808340"/>
                  <a:pt x="8794123" y="2669185"/>
                </a:cubicBezTo>
                <a:cubicBezTo>
                  <a:pt x="8633434" y="2689894"/>
                  <a:pt x="8524584" y="2689153"/>
                  <a:pt x="8293534" y="2669185"/>
                </a:cubicBezTo>
                <a:cubicBezTo>
                  <a:pt x="8062484" y="2649217"/>
                  <a:pt x="7987154" y="2674151"/>
                  <a:pt x="7880887" y="2669185"/>
                </a:cubicBezTo>
                <a:cubicBezTo>
                  <a:pt x="7774620" y="2664219"/>
                  <a:pt x="7612746" y="2676769"/>
                  <a:pt x="7468240" y="2669185"/>
                </a:cubicBezTo>
                <a:cubicBezTo>
                  <a:pt x="7323734" y="2661601"/>
                  <a:pt x="7024097" y="2679995"/>
                  <a:pt x="6791769" y="2669185"/>
                </a:cubicBezTo>
                <a:cubicBezTo>
                  <a:pt x="6559441" y="2658375"/>
                  <a:pt x="6404736" y="2663377"/>
                  <a:pt x="6291180" y="2669185"/>
                </a:cubicBezTo>
                <a:cubicBezTo>
                  <a:pt x="6177624" y="2674993"/>
                  <a:pt x="5831406" y="2673010"/>
                  <a:pt x="5526768" y="2669185"/>
                </a:cubicBezTo>
                <a:cubicBezTo>
                  <a:pt x="5222130" y="2665360"/>
                  <a:pt x="5191914" y="2655272"/>
                  <a:pt x="5026180" y="2669185"/>
                </a:cubicBezTo>
                <a:cubicBezTo>
                  <a:pt x="4860446" y="2683098"/>
                  <a:pt x="4440720" y="2705290"/>
                  <a:pt x="4261767" y="2669185"/>
                </a:cubicBezTo>
                <a:cubicBezTo>
                  <a:pt x="4082814" y="2633080"/>
                  <a:pt x="3967143" y="2654106"/>
                  <a:pt x="3849120" y="2669185"/>
                </a:cubicBezTo>
                <a:cubicBezTo>
                  <a:pt x="3731097" y="2684264"/>
                  <a:pt x="3279815" y="2692105"/>
                  <a:pt x="3084708" y="2669185"/>
                </a:cubicBezTo>
                <a:cubicBezTo>
                  <a:pt x="2889601" y="2646265"/>
                  <a:pt x="2810098" y="2644483"/>
                  <a:pt x="2584119" y="2669185"/>
                </a:cubicBezTo>
                <a:cubicBezTo>
                  <a:pt x="2358140" y="2693887"/>
                  <a:pt x="2348864" y="2684711"/>
                  <a:pt x="2171472" y="2669185"/>
                </a:cubicBezTo>
                <a:cubicBezTo>
                  <a:pt x="1994080" y="2653659"/>
                  <a:pt x="1816849" y="2687315"/>
                  <a:pt x="1670883" y="2669185"/>
                </a:cubicBezTo>
                <a:cubicBezTo>
                  <a:pt x="1524917" y="2651055"/>
                  <a:pt x="1169589" y="2676553"/>
                  <a:pt x="906471" y="2669185"/>
                </a:cubicBezTo>
                <a:cubicBezTo>
                  <a:pt x="643353" y="2661817"/>
                  <a:pt x="382181" y="2693604"/>
                  <a:pt x="0" y="2669185"/>
                </a:cubicBezTo>
                <a:cubicBezTo>
                  <a:pt x="-23148" y="2538100"/>
                  <a:pt x="-3691" y="2362350"/>
                  <a:pt x="0" y="2160923"/>
                </a:cubicBezTo>
                <a:cubicBezTo>
                  <a:pt x="3691" y="1959496"/>
                  <a:pt x="-16236" y="1865288"/>
                  <a:pt x="0" y="1652661"/>
                </a:cubicBezTo>
                <a:cubicBezTo>
                  <a:pt x="16236" y="1440034"/>
                  <a:pt x="-19890" y="1199757"/>
                  <a:pt x="0" y="1051988"/>
                </a:cubicBezTo>
                <a:cubicBezTo>
                  <a:pt x="19890" y="904219"/>
                  <a:pt x="31155" y="662604"/>
                  <a:pt x="0" y="358904"/>
                </a:cubicBezTo>
                <a:close/>
              </a:path>
            </a:pathLst>
          </a:custGeom>
          <a:solidFill>
            <a:srgbClr val="005694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>
                      <a:gd name="adj1" fmla="val 76295"/>
                      <a:gd name="adj2" fmla="val 2151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080000" rtlCol="0" anchor="ctr"/>
          <a:lstStyle/>
          <a:p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5C7082-2CC8-D62F-479D-57F587C690A4}"/>
              </a:ext>
            </a:extLst>
          </p:cNvPr>
          <p:cNvSpPr/>
          <p:nvPr/>
        </p:nvSpPr>
        <p:spPr>
          <a:xfrm>
            <a:off x="204784" y="3339656"/>
            <a:ext cx="921794" cy="2304255"/>
          </a:xfrm>
          <a:prstGeom prst="rect">
            <a:avLst/>
          </a:prstGeom>
          <a:solidFill>
            <a:srgbClr val="005694">
              <a:alpha val="3652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>
              <a:lnSpc>
                <a:spcPts val="1600"/>
              </a:lnSpc>
            </a:pPr>
            <a:r>
              <a:rPr lang="nl-NL" sz="1200" b="1" dirty="0"/>
              <a:t>Lopende initiatieven </a:t>
            </a:r>
          </a:p>
          <a:p>
            <a:pPr algn="ctr">
              <a:lnSpc>
                <a:spcPts val="1600"/>
              </a:lnSpc>
            </a:pPr>
            <a:endParaRPr lang="nl-NL" sz="1200" dirty="0"/>
          </a:p>
          <a:p>
            <a:pPr algn="ctr">
              <a:lnSpc>
                <a:spcPts val="1600"/>
              </a:lnSpc>
            </a:pPr>
            <a:r>
              <a:rPr lang="nl-NL" sz="1200" dirty="0"/>
              <a:t>IBP P5, datalabs, risico-modellen, IBRA, </a:t>
            </a:r>
            <a:br>
              <a:rPr lang="nl-NL" sz="1200" dirty="0"/>
            </a:br>
            <a:r>
              <a:rPr lang="nl-NL" sz="1200" dirty="0"/>
              <a:t>e-</a:t>
            </a:r>
            <a:r>
              <a:rPr lang="nl-NL" sz="1200" dirty="0" err="1"/>
              <a:t>noses</a:t>
            </a:r>
            <a:r>
              <a:rPr lang="nl-NL" sz="1200" dirty="0"/>
              <a:t>, drones, etc.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145DC161-C6EC-D0EE-F657-4F4DF6F454EB}"/>
              </a:ext>
            </a:extLst>
          </p:cNvPr>
          <p:cNvSpPr/>
          <p:nvPr/>
        </p:nvSpPr>
        <p:spPr>
          <a:xfrm>
            <a:off x="1416051" y="2322037"/>
            <a:ext cx="1800000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Overzicht en samenhang Big8 stelselproducten incl. duiding van lopende ontwikkelingen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D33AD5-0C41-0179-9F7A-6011BB7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77" y="360000"/>
            <a:ext cx="9133421" cy="1023030"/>
          </a:xfrm>
        </p:spPr>
        <p:txBody>
          <a:bodyPr>
            <a:normAutofit fontScale="90000"/>
          </a:bodyPr>
          <a:lstStyle/>
          <a:p>
            <a:r>
              <a:rPr lang="nl-NL" dirty="0"/>
              <a:t>5. Van beleidsdoelstelling tot samenhangende uitvoering</a:t>
            </a:r>
          </a:p>
        </p:txBody>
      </p:sp>
      <p:sp>
        <p:nvSpPr>
          <p:cNvPr id="18" name="Rechthoek 15">
            <a:extLst>
              <a:ext uri="{FF2B5EF4-FFF2-40B4-BE49-F238E27FC236}">
                <a16:creationId xmlns:a16="http://schemas.microsoft.com/office/drawing/2014/main" id="{8BA1DDC1-A5B9-1622-CDC3-A28833C17DB7}"/>
              </a:ext>
            </a:extLst>
          </p:cNvPr>
          <p:cNvSpPr/>
          <p:nvPr/>
        </p:nvSpPr>
        <p:spPr>
          <a:xfrm>
            <a:off x="285753" y="5794288"/>
            <a:ext cx="11642895" cy="34143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 rtlCol="0" anchor="b" anchorCtr="0"/>
          <a:lstStyle/>
          <a:p>
            <a:pPr algn="just">
              <a:tabLst>
                <a:tab pos="34925" algn="l"/>
                <a:tab pos="4487863" algn="ctr"/>
                <a:tab pos="9104313" algn="r"/>
              </a:tabLst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	                           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		              	           2029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0717CBB-4D27-0AE9-7A42-5C46F6284E57}"/>
              </a:ext>
            </a:extLst>
          </p:cNvPr>
          <p:cNvSpPr/>
          <p:nvPr/>
        </p:nvSpPr>
        <p:spPr>
          <a:xfrm>
            <a:off x="3292009" y="1658396"/>
            <a:ext cx="4893527" cy="48669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Basis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67EF0FC-F2A0-ECD1-1C0F-589E8BAFFC82}"/>
              </a:ext>
            </a:extLst>
          </p:cNvPr>
          <p:cNvSpPr/>
          <p:nvPr/>
        </p:nvSpPr>
        <p:spPr>
          <a:xfrm>
            <a:off x="10582898" y="2398696"/>
            <a:ext cx="1404318" cy="3245216"/>
          </a:xfrm>
          <a:prstGeom prst="roundRect">
            <a:avLst/>
          </a:prstGeom>
          <a:solidFill>
            <a:srgbClr val="96C83F">
              <a:alpha val="76229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nl-NL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Toekomstbeeld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Hergebruik van expertise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Integrale aanpak </a:t>
            </a:r>
            <a:r>
              <a:rPr lang="nl-NL" sz="1200" dirty="0" err="1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tbv</a:t>
            </a: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 uitvoering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Voldoende data om modellen te valideren en meerjarige programma’s te ontwikkelen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6626BB6-2236-172C-1C66-C357EA3F9711}"/>
              </a:ext>
            </a:extLst>
          </p:cNvPr>
          <p:cNvSpPr/>
          <p:nvPr/>
        </p:nvSpPr>
        <p:spPr>
          <a:xfrm>
            <a:off x="1415480" y="5938472"/>
            <a:ext cx="1800000" cy="43770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Begrippenkader, informatiemodel, etc.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CC4BD3A-2C9F-FFC4-E011-C2542FCE8E8C}"/>
              </a:ext>
            </a:extLst>
          </p:cNvPr>
          <p:cNvSpPr/>
          <p:nvPr/>
        </p:nvSpPr>
        <p:spPr>
          <a:xfrm>
            <a:off x="3359696" y="5914696"/>
            <a:ext cx="1723372" cy="25191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Zaaktype catalogus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ACB9E6-4375-AFE7-8912-B4795C787885}"/>
              </a:ext>
            </a:extLst>
          </p:cNvPr>
          <p:cNvSpPr/>
          <p:nvPr/>
        </p:nvSpPr>
        <p:spPr>
          <a:xfrm>
            <a:off x="5187023" y="5917849"/>
            <a:ext cx="1800000" cy="50756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Landelijke ontsluiting databronnen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133F6A8E-0CE3-1FB2-3461-90458899E55B}"/>
              </a:ext>
            </a:extLst>
          </p:cNvPr>
          <p:cNvSpPr/>
          <p:nvPr/>
        </p:nvSpPr>
        <p:spPr>
          <a:xfrm>
            <a:off x="5903500" y="2795611"/>
            <a:ext cx="2202510" cy="388418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Uitvoeringsprogramma sluiten op elkaar aan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6549E259-9E8E-40F5-0966-AA0D0294DD44}"/>
              </a:ext>
            </a:extLst>
          </p:cNvPr>
          <p:cNvSpPr/>
          <p:nvPr/>
        </p:nvSpPr>
        <p:spPr>
          <a:xfrm>
            <a:off x="3359694" y="2798275"/>
            <a:ext cx="2016225" cy="388419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Hergebruik van ontwikkelde inzichten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E77789C-42CA-004E-EBAB-E1A37B90C04D}"/>
              </a:ext>
            </a:extLst>
          </p:cNvPr>
          <p:cNvSpPr/>
          <p:nvPr/>
        </p:nvSpPr>
        <p:spPr>
          <a:xfrm>
            <a:off x="1415480" y="3555679"/>
            <a:ext cx="1800000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Dezelfde taal: </a:t>
            </a:r>
            <a:br>
              <a:rPr lang="nl-NL" sz="1200" dirty="0">
                <a:latin typeface="Arial Nova" panose="020B0504020202020204" pitchFamily="34" charset="0"/>
              </a:rPr>
            </a:br>
            <a:r>
              <a:rPr lang="nl-NL" sz="1200" dirty="0">
                <a:latin typeface="Arial Nova" panose="020B0504020202020204" pitchFamily="34" charset="0"/>
              </a:rPr>
              <a:t>stelsel begrippen, processen en producten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C87836F-A625-2B31-6DE1-707E161CF5BF}"/>
              </a:ext>
            </a:extLst>
          </p:cNvPr>
          <p:cNvSpPr/>
          <p:nvPr/>
        </p:nvSpPr>
        <p:spPr>
          <a:xfrm>
            <a:off x="4947822" y="4664646"/>
            <a:ext cx="1506813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Benchmark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61C3B59-0012-8B7C-C220-1F4AB2AA03BD}"/>
              </a:ext>
            </a:extLst>
          </p:cNvPr>
          <p:cNvSpPr/>
          <p:nvPr/>
        </p:nvSpPr>
        <p:spPr>
          <a:xfrm>
            <a:off x="6528047" y="4671007"/>
            <a:ext cx="1584077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Monitoringsstatistiek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FE245506-ED53-AC3B-2898-DF2B00FDD6CC}"/>
              </a:ext>
            </a:extLst>
          </p:cNvPr>
          <p:cNvSpPr/>
          <p:nvPr/>
        </p:nvSpPr>
        <p:spPr>
          <a:xfrm>
            <a:off x="3359696" y="3576316"/>
            <a:ext cx="4741623" cy="411411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Ontwikkelmethode informatieproducten </a:t>
            </a:r>
          </a:p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(o.a. steekproef, validatie, algoritme registratie, etc.)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8FC5EC0-48DB-274E-5A83-9D7964185DD2}"/>
              </a:ext>
            </a:extLst>
          </p:cNvPr>
          <p:cNvSpPr/>
          <p:nvPr/>
        </p:nvSpPr>
        <p:spPr>
          <a:xfrm>
            <a:off x="8261493" y="4473757"/>
            <a:ext cx="1795319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Uitvoeringsprogramma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D75295D-9658-DE78-9C7A-D6ADC4D87F54}"/>
              </a:ext>
            </a:extLst>
          </p:cNvPr>
          <p:cNvSpPr/>
          <p:nvPr/>
        </p:nvSpPr>
        <p:spPr>
          <a:xfrm>
            <a:off x="3359695" y="4282214"/>
            <a:ext cx="2834927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Risicomodel (meer)jarig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BC57C7C2-A1EB-8E4E-06BB-A946B4375316}"/>
              </a:ext>
            </a:extLst>
          </p:cNvPr>
          <p:cNvSpPr/>
          <p:nvPr/>
        </p:nvSpPr>
        <p:spPr>
          <a:xfrm>
            <a:off x="3359696" y="4664646"/>
            <a:ext cx="1512168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Omgevingsanalyse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6AE95D6-4A04-60D8-ABFE-5AFB84A9DCA2}"/>
              </a:ext>
            </a:extLst>
          </p:cNvPr>
          <p:cNvSpPr/>
          <p:nvPr/>
        </p:nvSpPr>
        <p:spPr>
          <a:xfrm>
            <a:off x="6312125" y="4286552"/>
            <a:ext cx="1800000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Beleidsregister/monitor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CDEC6D8-501D-8252-6D37-8476ADED6393}"/>
              </a:ext>
            </a:extLst>
          </p:cNvPr>
          <p:cNvSpPr/>
          <p:nvPr/>
        </p:nvSpPr>
        <p:spPr>
          <a:xfrm>
            <a:off x="8271493" y="4045747"/>
            <a:ext cx="1785320" cy="288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Meerjarenprogramma</a:t>
            </a:r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5D3E3AF5-E472-0098-5FBD-C7BC4DBF19CE}"/>
              </a:ext>
            </a:extLst>
          </p:cNvPr>
          <p:cNvSpPr/>
          <p:nvPr/>
        </p:nvSpPr>
        <p:spPr>
          <a:xfrm>
            <a:off x="4892289" y="2276181"/>
            <a:ext cx="1779974" cy="43200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Landelijke modellen per branche</a:t>
            </a:r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86CBF972-24A1-BFB7-4401-502E58EC9A5D}"/>
              </a:ext>
            </a:extLst>
          </p:cNvPr>
          <p:cNvSpPr/>
          <p:nvPr/>
        </p:nvSpPr>
        <p:spPr>
          <a:xfrm>
            <a:off x="8263095" y="2541320"/>
            <a:ext cx="1743815" cy="43200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Outcome</a:t>
            </a: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 gerichte beleidscyclus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71CA739-FC61-43FF-9FD7-6CC1F2A70A6F}"/>
              </a:ext>
            </a:extLst>
          </p:cNvPr>
          <p:cNvSpPr/>
          <p:nvPr/>
        </p:nvSpPr>
        <p:spPr>
          <a:xfrm>
            <a:off x="1415480" y="4346972"/>
            <a:ext cx="1808945" cy="386953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risicomodel beleid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E734CD6-A31A-6962-31BA-A3CD0A895DE1}"/>
              </a:ext>
            </a:extLst>
          </p:cNvPr>
          <p:cNvSpPr/>
          <p:nvPr/>
        </p:nvSpPr>
        <p:spPr>
          <a:xfrm>
            <a:off x="3359696" y="6184085"/>
            <a:ext cx="1723372" cy="25191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Parameter registratie</a:t>
            </a:r>
          </a:p>
        </p:txBody>
      </p:sp>
    </p:spTree>
    <p:extLst>
      <p:ext uri="{BB962C8B-B14F-4D97-AF65-F5344CB8AC3E}">
        <p14:creationId xmlns:p14="http://schemas.microsoft.com/office/powerpoint/2010/main" val="2701324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CD9099-7BB5-C406-15A2-F9D9D548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4472" y="2913"/>
            <a:ext cx="18475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87FE13-E06A-D573-BCBC-5570FCE15CEC}"/>
              </a:ext>
            </a:extLst>
          </p:cNvPr>
          <p:cNvSpPr/>
          <p:nvPr/>
        </p:nvSpPr>
        <p:spPr>
          <a:xfrm>
            <a:off x="8202565" y="1730405"/>
            <a:ext cx="1918883" cy="4478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Optimalisatie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19C9157-B7D5-CEB6-4EE1-72D6107E004E}"/>
              </a:ext>
            </a:extLst>
          </p:cNvPr>
          <p:cNvSpPr/>
          <p:nvPr/>
        </p:nvSpPr>
        <p:spPr>
          <a:xfrm>
            <a:off x="1249921" y="1730405"/>
            <a:ext cx="1924586" cy="4478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Gezamenlijk vertrekpunt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131DE2D-DADA-2041-8E9F-8A091E4F677B}"/>
              </a:ext>
            </a:extLst>
          </p:cNvPr>
          <p:cNvSpPr/>
          <p:nvPr/>
        </p:nvSpPr>
        <p:spPr>
          <a:xfrm>
            <a:off x="1343025" y="5859935"/>
            <a:ext cx="8732512" cy="737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72000" tIns="36000" rIns="72000" bIns="36000" rtlCol="0" anchor="ctr" anchorCtr="0"/>
          <a:lstStyle/>
          <a:p>
            <a:pPr algn="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IV bouwblokken</a:t>
            </a:r>
          </a:p>
        </p:txBody>
      </p:sp>
      <p:sp>
        <p:nvSpPr>
          <p:cNvPr id="19" name="Pijl: rechts 6">
            <a:extLst>
              <a:ext uri="{FF2B5EF4-FFF2-40B4-BE49-F238E27FC236}">
                <a16:creationId xmlns:a16="http://schemas.microsoft.com/office/drawing/2014/main" id="{16EBC853-934A-BECD-1EA3-D7794222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3820" y="3081953"/>
            <a:ext cx="9445586" cy="3028089"/>
          </a:xfrm>
          <a:custGeom>
            <a:avLst/>
            <a:gdLst>
              <a:gd name="connsiteX0" fmla="*/ 0 w 9445586"/>
              <a:gd name="connsiteY0" fmla="*/ 358904 h 3028089"/>
              <a:gd name="connsiteX1" fmla="*/ 676471 w 9445586"/>
              <a:gd name="connsiteY1" fmla="*/ 358904 h 3028089"/>
              <a:gd name="connsiteX2" fmla="*/ 1352942 w 9445586"/>
              <a:gd name="connsiteY2" fmla="*/ 358904 h 3028089"/>
              <a:gd name="connsiteX3" fmla="*/ 1765589 w 9445586"/>
              <a:gd name="connsiteY3" fmla="*/ 358904 h 3028089"/>
              <a:gd name="connsiteX4" fmla="*/ 2442060 w 9445586"/>
              <a:gd name="connsiteY4" fmla="*/ 358904 h 3028089"/>
              <a:gd name="connsiteX5" fmla="*/ 3294414 w 9445586"/>
              <a:gd name="connsiteY5" fmla="*/ 358904 h 3028089"/>
              <a:gd name="connsiteX6" fmla="*/ 3882944 w 9445586"/>
              <a:gd name="connsiteY6" fmla="*/ 358904 h 3028089"/>
              <a:gd name="connsiteX7" fmla="*/ 4471473 w 9445586"/>
              <a:gd name="connsiteY7" fmla="*/ 358904 h 3028089"/>
              <a:gd name="connsiteX8" fmla="*/ 5147944 w 9445586"/>
              <a:gd name="connsiteY8" fmla="*/ 358904 h 3028089"/>
              <a:gd name="connsiteX9" fmla="*/ 5912357 w 9445586"/>
              <a:gd name="connsiteY9" fmla="*/ 358904 h 3028089"/>
              <a:gd name="connsiteX10" fmla="*/ 6676769 w 9445586"/>
              <a:gd name="connsiteY10" fmla="*/ 358904 h 3028089"/>
              <a:gd name="connsiteX11" fmla="*/ 7441181 w 9445586"/>
              <a:gd name="connsiteY11" fmla="*/ 358904 h 3028089"/>
              <a:gd name="connsiteX12" fmla="*/ 8794123 w 9445586"/>
              <a:gd name="connsiteY12" fmla="*/ 358904 h 3028089"/>
              <a:gd name="connsiteX13" fmla="*/ 8794123 w 9445586"/>
              <a:gd name="connsiteY13" fmla="*/ 0 h 3028089"/>
              <a:gd name="connsiteX14" fmla="*/ 9011277 w 9445586"/>
              <a:gd name="connsiteY14" fmla="*/ 504682 h 3028089"/>
              <a:gd name="connsiteX15" fmla="*/ 9228432 w 9445586"/>
              <a:gd name="connsiteY15" fmla="*/ 1009363 h 3028089"/>
              <a:gd name="connsiteX16" fmla="*/ 9445586 w 9445586"/>
              <a:gd name="connsiteY16" fmla="*/ 1514045 h 3028089"/>
              <a:gd name="connsiteX17" fmla="*/ 9228432 w 9445586"/>
              <a:gd name="connsiteY17" fmla="*/ 2018726 h 3028089"/>
              <a:gd name="connsiteX18" fmla="*/ 9030821 w 9445586"/>
              <a:gd name="connsiteY18" fmla="*/ 2477986 h 3028089"/>
              <a:gd name="connsiteX19" fmla="*/ 8794123 w 9445586"/>
              <a:gd name="connsiteY19" fmla="*/ 3028089 h 3028089"/>
              <a:gd name="connsiteX20" fmla="*/ 8794123 w 9445586"/>
              <a:gd name="connsiteY20" fmla="*/ 2669185 h 3028089"/>
              <a:gd name="connsiteX21" fmla="*/ 8293534 w 9445586"/>
              <a:gd name="connsiteY21" fmla="*/ 2669185 h 3028089"/>
              <a:gd name="connsiteX22" fmla="*/ 7880887 w 9445586"/>
              <a:gd name="connsiteY22" fmla="*/ 2669185 h 3028089"/>
              <a:gd name="connsiteX23" fmla="*/ 7292357 w 9445586"/>
              <a:gd name="connsiteY23" fmla="*/ 2669185 h 3028089"/>
              <a:gd name="connsiteX24" fmla="*/ 6527945 w 9445586"/>
              <a:gd name="connsiteY24" fmla="*/ 2669185 h 3028089"/>
              <a:gd name="connsiteX25" fmla="*/ 6027357 w 9445586"/>
              <a:gd name="connsiteY25" fmla="*/ 2669185 h 3028089"/>
              <a:gd name="connsiteX26" fmla="*/ 5175003 w 9445586"/>
              <a:gd name="connsiteY26" fmla="*/ 2669185 h 3028089"/>
              <a:gd name="connsiteX27" fmla="*/ 4322650 w 9445586"/>
              <a:gd name="connsiteY27" fmla="*/ 2669185 h 3028089"/>
              <a:gd name="connsiteX28" fmla="*/ 3646179 w 9445586"/>
              <a:gd name="connsiteY28" fmla="*/ 2669185 h 3028089"/>
              <a:gd name="connsiteX29" fmla="*/ 2793825 w 9445586"/>
              <a:gd name="connsiteY29" fmla="*/ 2669185 h 3028089"/>
              <a:gd name="connsiteX30" fmla="*/ 2117354 w 9445586"/>
              <a:gd name="connsiteY30" fmla="*/ 2669185 h 3028089"/>
              <a:gd name="connsiteX31" fmla="*/ 1352942 w 9445586"/>
              <a:gd name="connsiteY31" fmla="*/ 2669185 h 3028089"/>
              <a:gd name="connsiteX32" fmla="*/ 940295 w 9445586"/>
              <a:gd name="connsiteY32" fmla="*/ 2669185 h 3028089"/>
              <a:gd name="connsiteX33" fmla="*/ 0 w 9445586"/>
              <a:gd name="connsiteY33" fmla="*/ 2669185 h 3028089"/>
              <a:gd name="connsiteX34" fmla="*/ 0 w 9445586"/>
              <a:gd name="connsiteY34" fmla="*/ 2114718 h 3028089"/>
              <a:gd name="connsiteX35" fmla="*/ 0 w 9445586"/>
              <a:gd name="connsiteY35" fmla="*/ 1560250 h 3028089"/>
              <a:gd name="connsiteX36" fmla="*/ 0 w 9445586"/>
              <a:gd name="connsiteY36" fmla="*/ 1028885 h 3028089"/>
              <a:gd name="connsiteX37" fmla="*/ 0 w 9445586"/>
              <a:gd name="connsiteY37" fmla="*/ 358904 h 30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45586" h="3028089" fill="none" extrusionOk="0">
                <a:moveTo>
                  <a:pt x="0" y="358904"/>
                </a:moveTo>
                <a:cubicBezTo>
                  <a:pt x="291717" y="362050"/>
                  <a:pt x="355179" y="353298"/>
                  <a:pt x="676471" y="358904"/>
                </a:cubicBezTo>
                <a:cubicBezTo>
                  <a:pt x="997763" y="364510"/>
                  <a:pt x="1157401" y="359517"/>
                  <a:pt x="1352942" y="358904"/>
                </a:cubicBezTo>
                <a:cubicBezTo>
                  <a:pt x="1548483" y="358291"/>
                  <a:pt x="1680885" y="374744"/>
                  <a:pt x="1765589" y="358904"/>
                </a:cubicBezTo>
                <a:cubicBezTo>
                  <a:pt x="1850293" y="343064"/>
                  <a:pt x="2276624" y="377166"/>
                  <a:pt x="2442060" y="358904"/>
                </a:cubicBezTo>
                <a:cubicBezTo>
                  <a:pt x="2607496" y="340642"/>
                  <a:pt x="3108663" y="397939"/>
                  <a:pt x="3294414" y="358904"/>
                </a:cubicBezTo>
                <a:cubicBezTo>
                  <a:pt x="3480165" y="319869"/>
                  <a:pt x="3723439" y="330129"/>
                  <a:pt x="3882944" y="358904"/>
                </a:cubicBezTo>
                <a:cubicBezTo>
                  <a:pt x="4042449" y="387680"/>
                  <a:pt x="4297014" y="355621"/>
                  <a:pt x="4471473" y="358904"/>
                </a:cubicBezTo>
                <a:cubicBezTo>
                  <a:pt x="4645932" y="362187"/>
                  <a:pt x="5001866" y="330156"/>
                  <a:pt x="5147944" y="358904"/>
                </a:cubicBezTo>
                <a:cubicBezTo>
                  <a:pt x="5294022" y="387652"/>
                  <a:pt x="5589187" y="346012"/>
                  <a:pt x="5912357" y="358904"/>
                </a:cubicBezTo>
                <a:cubicBezTo>
                  <a:pt x="6235527" y="371796"/>
                  <a:pt x="6393581" y="391411"/>
                  <a:pt x="6676769" y="358904"/>
                </a:cubicBezTo>
                <a:cubicBezTo>
                  <a:pt x="6959957" y="326397"/>
                  <a:pt x="7130165" y="337570"/>
                  <a:pt x="7441181" y="358904"/>
                </a:cubicBezTo>
                <a:cubicBezTo>
                  <a:pt x="7752197" y="380238"/>
                  <a:pt x="8478580" y="354721"/>
                  <a:pt x="8794123" y="358904"/>
                </a:cubicBezTo>
                <a:cubicBezTo>
                  <a:pt x="8808726" y="190420"/>
                  <a:pt x="8800547" y="131709"/>
                  <a:pt x="8794123" y="0"/>
                </a:cubicBezTo>
                <a:cubicBezTo>
                  <a:pt x="8878635" y="132136"/>
                  <a:pt x="8987133" y="379704"/>
                  <a:pt x="9011277" y="504682"/>
                </a:cubicBezTo>
                <a:cubicBezTo>
                  <a:pt x="9035421" y="629660"/>
                  <a:pt x="9155367" y="810171"/>
                  <a:pt x="9228432" y="1009363"/>
                </a:cubicBezTo>
                <a:cubicBezTo>
                  <a:pt x="9301496" y="1208555"/>
                  <a:pt x="9357569" y="1330764"/>
                  <a:pt x="9445586" y="1514045"/>
                </a:cubicBezTo>
                <a:cubicBezTo>
                  <a:pt x="9372847" y="1751785"/>
                  <a:pt x="9299405" y="1883543"/>
                  <a:pt x="9228432" y="2018726"/>
                </a:cubicBezTo>
                <a:cubicBezTo>
                  <a:pt x="9157459" y="2153909"/>
                  <a:pt x="9105127" y="2265740"/>
                  <a:pt x="9030821" y="2477986"/>
                </a:cubicBezTo>
                <a:cubicBezTo>
                  <a:pt x="8956515" y="2690232"/>
                  <a:pt x="8898386" y="2835793"/>
                  <a:pt x="8794123" y="3028089"/>
                </a:cubicBezTo>
                <a:cubicBezTo>
                  <a:pt x="8809041" y="2953485"/>
                  <a:pt x="8779292" y="2823187"/>
                  <a:pt x="8794123" y="2669185"/>
                </a:cubicBezTo>
                <a:cubicBezTo>
                  <a:pt x="8614367" y="2649550"/>
                  <a:pt x="8525209" y="2679894"/>
                  <a:pt x="8293534" y="2669185"/>
                </a:cubicBezTo>
                <a:cubicBezTo>
                  <a:pt x="8061859" y="2658476"/>
                  <a:pt x="7973887" y="2684780"/>
                  <a:pt x="7880887" y="2669185"/>
                </a:cubicBezTo>
                <a:cubicBezTo>
                  <a:pt x="7787887" y="2653590"/>
                  <a:pt x="7567453" y="2695689"/>
                  <a:pt x="7292357" y="2669185"/>
                </a:cubicBezTo>
                <a:cubicBezTo>
                  <a:pt x="7017261" y="2642682"/>
                  <a:pt x="6865595" y="2649784"/>
                  <a:pt x="6527945" y="2669185"/>
                </a:cubicBezTo>
                <a:cubicBezTo>
                  <a:pt x="6190295" y="2688586"/>
                  <a:pt x="6158997" y="2682771"/>
                  <a:pt x="6027357" y="2669185"/>
                </a:cubicBezTo>
                <a:cubicBezTo>
                  <a:pt x="5895717" y="2655599"/>
                  <a:pt x="5487161" y="2696139"/>
                  <a:pt x="5175003" y="2669185"/>
                </a:cubicBezTo>
                <a:cubicBezTo>
                  <a:pt x="4862845" y="2642231"/>
                  <a:pt x="4736866" y="2667332"/>
                  <a:pt x="4322650" y="2669185"/>
                </a:cubicBezTo>
                <a:cubicBezTo>
                  <a:pt x="3908434" y="2671038"/>
                  <a:pt x="3856910" y="2652826"/>
                  <a:pt x="3646179" y="2669185"/>
                </a:cubicBezTo>
                <a:cubicBezTo>
                  <a:pt x="3435448" y="2685544"/>
                  <a:pt x="3211174" y="2697281"/>
                  <a:pt x="2793825" y="2669185"/>
                </a:cubicBezTo>
                <a:cubicBezTo>
                  <a:pt x="2376476" y="2641089"/>
                  <a:pt x="2299665" y="2694412"/>
                  <a:pt x="2117354" y="2669185"/>
                </a:cubicBezTo>
                <a:cubicBezTo>
                  <a:pt x="1935043" y="2643958"/>
                  <a:pt x="1710504" y="2702986"/>
                  <a:pt x="1352942" y="2669185"/>
                </a:cubicBezTo>
                <a:cubicBezTo>
                  <a:pt x="995380" y="2635384"/>
                  <a:pt x="1055368" y="2661082"/>
                  <a:pt x="940295" y="2669185"/>
                </a:cubicBezTo>
                <a:cubicBezTo>
                  <a:pt x="825222" y="2677288"/>
                  <a:pt x="203719" y="2648617"/>
                  <a:pt x="0" y="2669185"/>
                </a:cubicBezTo>
                <a:cubicBezTo>
                  <a:pt x="25684" y="2516287"/>
                  <a:pt x="3345" y="2280404"/>
                  <a:pt x="0" y="2114718"/>
                </a:cubicBezTo>
                <a:cubicBezTo>
                  <a:pt x="-3345" y="1949032"/>
                  <a:pt x="3873" y="1764730"/>
                  <a:pt x="0" y="1560250"/>
                </a:cubicBezTo>
                <a:cubicBezTo>
                  <a:pt x="-3873" y="1355770"/>
                  <a:pt x="6422" y="1216669"/>
                  <a:pt x="0" y="1028885"/>
                </a:cubicBezTo>
                <a:cubicBezTo>
                  <a:pt x="-6422" y="841101"/>
                  <a:pt x="-942" y="510491"/>
                  <a:pt x="0" y="358904"/>
                </a:cubicBezTo>
                <a:close/>
              </a:path>
              <a:path w="9445586" h="3028089" stroke="0" extrusionOk="0">
                <a:moveTo>
                  <a:pt x="0" y="358904"/>
                </a:moveTo>
                <a:cubicBezTo>
                  <a:pt x="293391" y="340481"/>
                  <a:pt x="467877" y="338143"/>
                  <a:pt x="588530" y="358904"/>
                </a:cubicBezTo>
                <a:cubicBezTo>
                  <a:pt x="709183" y="379666"/>
                  <a:pt x="812291" y="378088"/>
                  <a:pt x="1001177" y="358904"/>
                </a:cubicBezTo>
                <a:cubicBezTo>
                  <a:pt x="1190063" y="339720"/>
                  <a:pt x="1479455" y="350725"/>
                  <a:pt x="1853531" y="358904"/>
                </a:cubicBezTo>
                <a:cubicBezTo>
                  <a:pt x="2227607" y="367083"/>
                  <a:pt x="2223876" y="366916"/>
                  <a:pt x="2442060" y="358904"/>
                </a:cubicBezTo>
                <a:cubicBezTo>
                  <a:pt x="2660244" y="350892"/>
                  <a:pt x="2890805" y="337028"/>
                  <a:pt x="3030590" y="358904"/>
                </a:cubicBezTo>
                <a:cubicBezTo>
                  <a:pt x="3170375" y="380781"/>
                  <a:pt x="3655737" y="376429"/>
                  <a:pt x="3882944" y="358904"/>
                </a:cubicBezTo>
                <a:cubicBezTo>
                  <a:pt x="4110151" y="341379"/>
                  <a:pt x="4198352" y="359496"/>
                  <a:pt x="4383532" y="358904"/>
                </a:cubicBezTo>
                <a:cubicBezTo>
                  <a:pt x="4568712" y="358312"/>
                  <a:pt x="4926673" y="346647"/>
                  <a:pt x="5235886" y="358904"/>
                </a:cubicBezTo>
                <a:cubicBezTo>
                  <a:pt x="5545099" y="371161"/>
                  <a:pt x="5851314" y="346737"/>
                  <a:pt x="6088239" y="358904"/>
                </a:cubicBezTo>
                <a:cubicBezTo>
                  <a:pt x="6325164" y="371071"/>
                  <a:pt x="6554427" y="389296"/>
                  <a:pt x="6764710" y="358904"/>
                </a:cubicBezTo>
                <a:cubicBezTo>
                  <a:pt x="6974993" y="328512"/>
                  <a:pt x="7238586" y="355669"/>
                  <a:pt x="7617063" y="358904"/>
                </a:cubicBezTo>
                <a:cubicBezTo>
                  <a:pt x="7995540" y="362139"/>
                  <a:pt x="8071099" y="375251"/>
                  <a:pt x="8205593" y="358904"/>
                </a:cubicBezTo>
                <a:cubicBezTo>
                  <a:pt x="8340087" y="342558"/>
                  <a:pt x="8622072" y="366170"/>
                  <a:pt x="8794123" y="358904"/>
                </a:cubicBezTo>
                <a:cubicBezTo>
                  <a:pt x="8786733" y="198777"/>
                  <a:pt x="8789978" y="150303"/>
                  <a:pt x="8794123" y="0"/>
                </a:cubicBezTo>
                <a:cubicBezTo>
                  <a:pt x="8865886" y="186741"/>
                  <a:pt x="8973228" y="377944"/>
                  <a:pt x="9011277" y="504682"/>
                </a:cubicBezTo>
                <a:cubicBezTo>
                  <a:pt x="9049326" y="631419"/>
                  <a:pt x="9144653" y="787792"/>
                  <a:pt x="9228432" y="1009363"/>
                </a:cubicBezTo>
                <a:cubicBezTo>
                  <a:pt x="9312210" y="1230934"/>
                  <a:pt x="9382681" y="1332464"/>
                  <a:pt x="9445586" y="1514045"/>
                </a:cubicBezTo>
                <a:cubicBezTo>
                  <a:pt x="9348876" y="1746381"/>
                  <a:pt x="9332770" y="1787603"/>
                  <a:pt x="9228432" y="2018726"/>
                </a:cubicBezTo>
                <a:cubicBezTo>
                  <a:pt x="9124094" y="2249849"/>
                  <a:pt x="9095627" y="2300479"/>
                  <a:pt x="9024307" y="2493127"/>
                </a:cubicBezTo>
                <a:cubicBezTo>
                  <a:pt x="8952986" y="2685775"/>
                  <a:pt x="8863963" y="2897784"/>
                  <a:pt x="8794123" y="3028089"/>
                </a:cubicBezTo>
                <a:cubicBezTo>
                  <a:pt x="8806355" y="2932691"/>
                  <a:pt x="8799959" y="2808340"/>
                  <a:pt x="8794123" y="2669185"/>
                </a:cubicBezTo>
                <a:cubicBezTo>
                  <a:pt x="8633434" y="2689894"/>
                  <a:pt x="8524584" y="2689153"/>
                  <a:pt x="8293534" y="2669185"/>
                </a:cubicBezTo>
                <a:cubicBezTo>
                  <a:pt x="8062484" y="2649217"/>
                  <a:pt x="7987154" y="2674151"/>
                  <a:pt x="7880887" y="2669185"/>
                </a:cubicBezTo>
                <a:cubicBezTo>
                  <a:pt x="7774620" y="2664219"/>
                  <a:pt x="7612746" y="2676769"/>
                  <a:pt x="7468240" y="2669185"/>
                </a:cubicBezTo>
                <a:cubicBezTo>
                  <a:pt x="7323734" y="2661601"/>
                  <a:pt x="7024097" y="2679995"/>
                  <a:pt x="6791769" y="2669185"/>
                </a:cubicBezTo>
                <a:cubicBezTo>
                  <a:pt x="6559441" y="2658375"/>
                  <a:pt x="6404736" y="2663377"/>
                  <a:pt x="6291180" y="2669185"/>
                </a:cubicBezTo>
                <a:cubicBezTo>
                  <a:pt x="6177624" y="2674993"/>
                  <a:pt x="5831406" y="2673010"/>
                  <a:pt x="5526768" y="2669185"/>
                </a:cubicBezTo>
                <a:cubicBezTo>
                  <a:pt x="5222130" y="2665360"/>
                  <a:pt x="5191914" y="2655272"/>
                  <a:pt x="5026180" y="2669185"/>
                </a:cubicBezTo>
                <a:cubicBezTo>
                  <a:pt x="4860446" y="2683098"/>
                  <a:pt x="4440720" y="2705290"/>
                  <a:pt x="4261767" y="2669185"/>
                </a:cubicBezTo>
                <a:cubicBezTo>
                  <a:pt x="4082814" y="2633080"/>
                  <a:pt x="3967143" y="2654106"/>
                  <a:pt x="3849120" y="2669185"/>
                </a:cubicBezTo>
                <a:cubicBezTo>
                  <a:pt x="3731097" y="2684264"/>
                  <a:pt x="3279815" y="2692105"/>
                  <a:pt x="3084708" y="2669185"/>
                </a:cubicBezTo>
                <a:cubicBezTo>
                  <a:pt x="2889601" y="2646265"/>
                  <a:pt x="2810098" y="2644483"/>
                  <a:pt x="2584119" y="2669185"/>
                </a:cubicBezTo>
                <a:cubicBezTo>
                  <a:pt x="2358140" y="2693887"/>
                  <a:pt x="2348864" y="2684711"/>
                  <a:pt x="2171472" y="2669185"/>
                </a:cubicBezTo>
                <a:cubicBezTo>
                  <a:pt x="1994080" y="2653659"/>
                  <a:pt x="1816849" y="2687315"/>
                  <a:pt x="1670883" y="2669185"/>
                </a:cubicBezTo>
                <a:cubicBezTo>
                  <a:pt x="1524917" y="2651055"/>
                  <a:pt x="1169589" y="2676553"/>
                  <a:pt x="906471" y="2669185"/>
                </a:cubicBezTo>
                <a:cubicBezTo>
                  <a:pt x="643353" y="2661817"/>
                  <a:pt x="382181" y="2693604"/>
                  <a:pt x="0" y="2669185"/>
                </a:cubicBezTo>
                <a:cubicBezTo>
                  <a:pt x="-23148" y="2538100"/>
                  <a:pt x="-3691" y="2362350"/>
                  <a:pt x="0" y="2160923"/>
                </a:cubicBezTo>
                <a:cubicBezTo>
                  <a:pt x="3691" y="1959496"/>
                  <a:pt x="-16236" y="1865288"/>
                  <a:pt x="0" y="1652661"/>
                </a:cubicBezTo>
                <a:cubicBezTo>
                  <a:pt x="16236" y="1440034"/>
                  <a:pt x="-19890" y="1199757"/>
                  <a:pt x="0" y="1051988"/>
                </a:cubicBezTo>
                <a:cubicBezTo>
                  <a:pt x="19890" y="904219"/>
                  <a:pt x="31155" y="662604"/>
                  <a:pt x="0" y="358904"/>
                </a:cubicBezTo>
                <a:close/>
              </a:path>
            </a:pathLst>
          </a:custGeom>
          <a:solidFill>
            <a:srgbClr val="005694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>
                      <a:gd name="adj1" fmla="val 76295"/>
                      <a:gd name="adj2" fmla="val 2151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080000" rtlCol="0" anchor="ctr"/>
          <a:lstStyle/>
          <a:p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5C7082-2CC8-D62F-479D-57F587C690A4}"/>
              </a:ext>
            </a:extLst>
          </p:cNvPr>
          <p:cNvSpPr/>
          <p:nvPr/>
        </p:nvSpPr>
        <p:spPr>
          <a:xfrm>
            <a:off x="204784" y="3437179"/>
            <a:ext cx="921794" cy="2317637"/>
          </a:xfrm>
          <a:prstGeom prst="rect">
            <a:avLst/>
          </a:prstGeom>
          <a:solidFill>
            <a:srgbClr val="005694">
              <a:alpha val="3652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>
              <a:lnSpc>
                <a:spcPts val="1600"/>
              </a:lnSpc>
            </a:pPr>
            <a:r>
              <a:rPr lang="nl-NL" sz="1200" b="1" dirty="0"/>
              <a:t>Lopende initiatieven </a:t>
            </a:r>
          </a:p>
          <a:p>
            <a:pPr algn="ctr">
              <a:lnSpc>
                <a:spcPts val="1600"/>
              </a:lnSpc>
            </a:pPr>
            <a:endParaRPr lang="nl-NL" sz="1200" dirty="0"/>
          </a:p>
          <a:p>
            <a:pPr algn="ctr">
              <a:lnSpc>
                <a:spcPts val="1600"/>
              </a:lnSpc>
            </a:pPr>
            <a:r>
              <a:rPr lang="nl-NL" sz="1200" dirty="0"/>
              <a:t>IPLO, DSO, VNG/IPO</a:t>
            </a:r>
          </a:p>
          <a:p>
            <a:pPr algn="ctr">
              <a:lnSpc>
                <a:spcPts val="1600"/>
              </a:lnSpc>
            </a:pPr>
            <a:r>
              <a:rPr lang="nl-NL" sz="1200" dirty="0"/>
              <a:t>Kennisnet</a:t>
            </a:r>
          </a:p>
          <a:p>
            <a:pPr algn="ctr">
              <a:lnSpc>
                <a:spcPts val="1600"/>
              </a:lnSpc>
            </a:pPr>
            <a:endParaRPr lang="nl-NL" sz="1200" dirty="0"/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145DC161-C6EC-D0EE-F657-4F4DF6F454EB}"/>
              </a:ext>
            </a:extLst>
          </p:cNvPr>
          <p:cNvSpPr/>
          <p:nvPr/>
        </p:nvSpPr>
        <p:spPr>
          <a:xfrm>
            <a:off x="1416051" y="2394045"/>
            <a:ext cx="1800000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Overzicht en samenhang Big8 stelselproducten incl. duiding van lopende ontwikkelingen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D33AD5-0C41-0179-9F7A-6011BB7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>
            <a:normAutofit/>
          </a:bodyPr>
          <a:lstStyle/>
          <a:p>
            <a:r>
              <a:rPr lang="nl-NL" dirty="0"/>
              <a:t>6. Van kennisontwikkeling tot kennis evaluatie</a:t>
            </a:r>
          </a:p>
        </p:txBody>
      </p:sp>
      <p:sp>
        <p:nvSpPr>
          <p:cNvPr id="18" name="Rechthoek 15">
            <a:extLst>
              <a:ext uri="{FF2B5EF4-FFF2-40B4-BE49-F238E27FC236}">
                <a16:creationId xmlns:a16="http://schemas.microsoft.com/office/drawing/2014/main" id="{8BA1DDC1-A5B9-1622-CDC3-A28833C17DB7}"/>
              </a:ext>
            </a:extLst>
          </p:cNvPr>
          <p:cNvSpPr/>
          <p:nvPr/>
        </p:nvSpPr>
        <p:spPr>
          <a:xfrm>
            <a:off x="285753" y="5866296"/>
            <a:ext cx="11642895" cy="34143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 rtlCol="0" anchor="b" anchorCtr="0"/>
          <a:lstStyle/>
          <a:p>
            <a:pPr algn="just">
              <a:tabLst>
                <a:tab pos="34925" algn="l"/>
                <a:tab pos="4487863" algn="ctr"/>
                <a:tab pos="9104313" algn="r"/>
              </a:tabLst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	                           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		              	           2029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0717CBB-4D27-0AE9-7A42-5C46F6284E57}"/>
              </a:ext>
            </a:extLst>
          </p:cNvPr>
          <p:cNvSpPr/>
          <p:nvPr/>
        </p:nvSpPr>
        <p:spPr>
          <a:xfrm>
            <a:off x="3292009" y="1730405"/>
            <a:ext cx="4893527" cy="48669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Basis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67EF0FC-F2A0-ECD1-1C0F-589E8BAFFC82}"/>
              </a:ext>
            </a:extLst>
          </p:cNvPr>
          <p:cNvSpPr/>
          <p:nvPr/>
        </p:nvSpPr>
        <p:spPr>
          <a:xfrm>
            <a:off x="10582898" y="2470704"/>
            <a:ext cx="1404318" cy="3245216"/>
          </a:xfrm>
          <a:prstGeom prst="roundRect">
            <a:avLst/>
          </a:prstGeom>
          <a:solidFill>
            <a:srgbClr val="96C83F">
              <a:alpha val="76229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nl-NL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Toekomstbeeld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 err="1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Kennis-infrastructuur</a:t>
            </a: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 stelsel ter ondersteuning van kennisproces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Informatiepositie beschikbaar voor kennisproces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Kennis gebaseerde toepassingen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6626BB6-2236-172C-1C66-C357EA3F9711}"/>
              </a:ext>
            </a:extLst>
          </p:cNvPr>
          <p:cNvSpPr/>
          <p:nvPr/>
        </p:nvSpPr>
        <p:spPr>
          <a:xfrm>
            <a:off x="1415480" y="6010480"/>
            <a:ext cx="1800000" cy="43770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Begrippenkader, informatiemodel, etc.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E77789C-42CA-004E-EBAB-E1A37B90C04D}"/>
              </a:ext>
            </a:extLst>
          </p:cNvPr>
          <p:cNvSpPr/>
          <p:nvPr/>
        </p:nvSpPr>
        <p:spPr>
          <a:xfrm>
            <a:off x="1415480" y="3627687"/>
            <a:ext cx="1800000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Dezelfde taal, begrippen met betrekking tot kennis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8DBE9DA-9978-D9B1-994E-00DC81471051}"/>
              </a:ext>
            </a:extLst>
          </p:cNvPr>
          <p:cNvSpPr/>
          <p:nvPr/>
        </p:nvSpPr>
        <p:spPr>
          <a:xfrm>
            <a:off x="1415480" y="4387842"/>
            <a:ext cx="1800000" cy="625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1 (digitaal) kennismanagement (vastleggen en delen)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CE1EC3D-ABC6-B4E3-9FA0-E6DF1D12B9C7}"/>
              </a:ext>
            </a:extLst>
          </p:cNvPr>
          <p:cNvSpPr/>
          <p:nvPr/>
        </p:nvSpPr>
        <p:spPr>
          <a:xfrm>
            <a:off x="3359696" y="3627686"/>
            <a:ext cx="2089343" cy="503999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Stelselproces ‘kennismanagement’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D2218AC-A926-3B72-8B68-9E32C20BD3DB}"/>
              </a:ext>
            </a:extLst>
          </p:cNvPr>
          <p:cNvSpPr/>
          <p:nvPr/>
        </p:nvSpPr>
        <p:spPr>
          <a:xfrm>
            <a:off x="3359696" y="4387842"/>
            <a:ext cx="2085555" cy="503999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Kennisinfrastructuur Uitvoering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7D410AE-8AB9-C030-0842-2B3341B76E10}"/>
              </a:ext>
            </a:extLst>
          </p:cNvPr>
          <p:cNvSpPr/>
          <p:nvPr/>
        </p:nvSpPr>
        <p:spPr>
          <a:xfrm>
            <a:off x="1415480" y="5108720"/>
            <a:ext cx="1800000" cy="463183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Inventarisatie informatiebehoefte kennis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63094A7F-34DE-C642-28F5-8B8F04AB0CA9}"/>
              </a:ext>
            </a:extLst>
          </p:cNvPr>
          <p:cNvSpPr/>
          <p:nvPr/>
        </p:nvSpPr>
        <p:spPr>
          <a:xfrm>
            <a:off x="3359696" y="5978215"/>
            <a:ext cx="2051808" cy="432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Data koppeling met bedrijfsvoering systemen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C4AC3B54-D0EB-A789-E947-8C55EC799F40}"/>
              </a:ext>
            </a:extLst>
          </p:cNvPr>
          <p:cNvSpPr/>
          <p:nvPr/>
        </p:nvSpPr>
        <p:spPr>
          <a:xfrm>
            <a:off x="8266592" y="4387293"/>
            <a:ext cx="1790828" cy="54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4 (digitaal) kennismanagement (ontwikkelen en evaluatie)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60798A5E-D8D0-ECE6-F253-A24ADA968A64}"/>
              </a:ext>
            </a:extLst>
          </p:cNvPr>
          <p:cNvSpPr/>
          <p:nvPr/>
        </p:nvSpPr>
        <p:spPr>
          <a:xfrm>
            <a:off x="5562753" y="4387842"/>
            <a:ext cx="2540099" cy="503999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3 (digitaal) kennismanagement </a:t>
            </a:r>
            <a:br>
              <a:rPr lang="nl-NL" sz="1300" dirty="0">
                <a:solidFill>
                  <a:schemeClr val="tx1"/>
                </a:solidFill>
              </a:rPr>
            </a:br>
            <a:r>
              <a:rPr lang="nl-NL" sz="1300" dirty="0">
                <a:solidFill>
                  <a:schemeClr val="tx1"/>
                </a:solidFill>
              </a:rPr>
              <a:t>(digitaal toepassen)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3EDB96D8-BC8E-8843-86A2-AC8E57A7D84F}"/>
              </a:ext>
            </a:extLst>
          </p:cNvPr>
          <p:cNvSpPr/>
          <p:nvPr/>
        </p:nvSpPr>
        <p:spPr>
          <a:xfrm>
            <a:off x="5529006" y="5978215"/>
            <a:ext cx="2590450" cy="432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Kennisdelen met data afspraken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F39E8D5C-C486-88B2-0DAA-4E2D0DC73417}"/>
              </a:ext>
            </a:extLst>
          </p:cNvPr>
          <p:cNvSpPr/>
          <p:nvPr/>
        </p:nvSpPr>
        <p:spPr>
          <a:xfrm>
            <a:off x="3376147" y="5108720"/>
            <a:ext cx="1362437" cy="463183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Kennis vastleggen thema 1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C2C738B6-E899-4402-DEA6-47C2F3318E42}"/>
              </a:ext>
            </a:extLst>
          </p:cNvPr>
          <p:cNvSpPr/>
          <p:nvPr/>
        </p:nvSpPr>
        <p:spPr>
          <a:xfrm>
            <a:off x="5021595" y="5108720"/>
            <a:ext cx="1362437" cy="463183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Kennis vastleggen thema 2</a:t>
            </a:r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6185ADEA-9772-FE4C-EB36-D999ADB81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89359" y="5113564"/>
            <a:ext cx="1422865" cy="530347"/>
            <a:chOff x="6113925" y="4187749"/>
            <a:chExt cx="1422865" cy="530347"/>
          </a:xfrm>
        </p:grpSpPr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B0917A82-6E1C-EBFF-447F-4A794BA6DD89}"/>
                </a:ext>
              </a:extLst>
            </p:cNvPr>
            <p:cNvSpPr/>
            <p:nvPr/>
          </p:nvSpPr>
          <p:spPr>
            <a:xfrm>
              <a:off x="6174353" y="4254913"/>
              <a:ext cx="1362437" cy="463183"/>
            </a:xfrm>
            <a:prstGeom prst="rect">
              <a:avLst/>
            </a:prstGeom>
            <a:solidFill>
              <a:srgbClr val="E8AC0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lnSpc>
                  <a:spcPts val="1300"/>
                </a:lnSpc>
              </a:pPr>
              <a:r>
                <a:rPr lang="nl-NL" sz="1300" dirty="0">
                  <a:solidFill>
                    <a:schemeClr val="tx1"/>
                  </a:solidFill>
                </a:rPr>
                <a:t>Kennis vastleggen thema 3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9B3E2092-A94C-A972-B7D5-C74EF02C28DD}"/>
                </a:ext>
              </a:extLst>
            </p:cNvPr>
            <p:cNvSpPr/>
            <p:nvPr/>
          </p:nvSpPr>
          <p:spPr>
            <a:xfrm>
              <a:off x="6113925" y="4187749"/>
              <a:ext cx="1362437" cy="463183"/>
            </a:xfrm>
            <a:prstGeom prst="rect">
              <a:avLst/>
            </a:prstGeom>
            <a:solidFill>
              <a:srgbClr val="E8AC0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lnSpc>
                  <a:spcPts val="1300"/>
                </a:lnSpc>
              </a:pPr>
              <a:r>
                <a:rPr lang="nl-NL" sz="1300" dirty="0">
                  <a:solidFill>
                    <a:schemeClr val="tx1"/>
                  </a:solidFill>
                </a:rPr>
                <a:t>Kennis vastleggen thema 3</a:t>
              </a:r>
            </a:p>
          </p:txBody>
        </p:sp>
      </p:grpSp>
      <p:sp>
        <p:nvSpPr>
          <p:cNvPr id="53" name="Rechthoek 52">
            <a:extLst>
              <a:ext uri="{FF2B5EF4-FFF2-40B4-BE49-F238E27FC236}">
                <a16:creationId xmlns:a16="http://schemas.microsoft.com/office/drawing/2014/main" id="{97D5F28F-1F30-7F7F-FB76-AB6A7F69FD63}"/>
              </a:ext>
            </a:extLst>
          </p:cNvPr>
          <p:cNvSpPr/>
          <p:nvPr/>
        </p:nvSpPr>
        <p:spPr>
          <a:xfrm>
            <a:off x="5572125" y="3627686"/>
            <a:ext cx="2540099" cy="503999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2 (digitaal) kennismanagement </a:t>
            </a:r>
            <a:br>
              <a:rPr lang="nl-NL" sz="1300" dirty="0">
                <a:solidFill>
                  <a:schemeClr val="tx1"/>
                </a:solidFill>
              </a:rPr>
            </a:br>
            <a:r>
              <a:rPr lang="nl-NL" sz="1300" dirty="0">
                <a:solidFill>
                  <a:schemeClr val="tx1"/>
                </a:solidFill>
              </a:rPr>
              <a:t>(nulpunten registratie)</a:t>
            </a:r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7CF30FC5-83FB-D645-4159-E3D27C0D198E}"/>
              </a:ext>
            </a:extLst>
          </p:cNvPr>
          <p:cNvSpPr/>
          <p:nvPr/>
        </p:nvSpPr>
        <p:spPr>
          <a:xfrm>
            <a:off x="3376147" y="2394045"/>
            <a:ext cx="2381558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Kennis voor meerdere kennis thema’s samenbrengen en delen op kennisplatform (infrastructuur).</a:t>
            </a: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FD7E3D48-8468-6595-875A-6697EAF6F648}"/>
              </a:ext>
            </a:extLst>
          </p:cNvPr>
          <p:cNvSpPr/>
          <p:nvPr/>
        </p:nvSpPr>
        <p:spPr>
          <a:xfrm>
            <a:off x="5875207" y="2394045"/>
            <a:ext cx="2250452" cy="827640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Inzicht in de mogelijkheden van kennis ontwikkelen en kennis toepassen.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3D0C898-89FD-2B36-453E-65D5CE2DDC84}"/>
              </a:ext>
            </a:extLst>
          </p:cNvPr>
          <p:cNvSpPr/>
          <p:nvPr/>
        </p:nvSpPr>
        <p:spPr>
          <a:xfrm>
            <a:off x="8256240" y="3644841"/>
            <a:ext cx="1790828" cy="503999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Vervolg proef 2 en 3 (</a:t>
            </a:r>
            <a:r>
              <a:rPr lang="nl-NL" sz="1300" dirty="0" err="1">
                <a:solidFill>
                  <a:schemeClr val="tx1"/>
                </a:solidFill>
              </a:rPr>
              <a:t>ntb</a:t>
            </a:r>
            <a:r>
              <a:rPr lang="nl-NL" sz="13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A89DB7AB-7BC3-1AF0-CDE8-2E6B6852A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66592" y="5111416"/>
            <a:ext cx="1854856" cy="530347"/>
            <a:chOff x="6113925" y="4187749"/>
            <a:chExt cx="1422865" cy="530347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9CC93AB-CA8D-870F-E47B-5888CEED580A}"/>
                </a:ext>
              </a:extLst>
            </p:cNvPr>
            <p:cNvSpPr/>
            <p:nvPr/>
          </p:nvSpPr>
          <p:spPr>
            <a:xfrm>
              <a:off x="6174353" y="4254913"/>
              <a:ext cx="1362437" cy="463183"/>
            </a:xfrm>
            <a:prstGeom prst="rect">
              <a:avLst/>
            </a:prstGeom>
            <a:solidFill>
              <a:srgbClr val="E8AC0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lnSpc>
                  <a:spcPts val="1300"/>
                </a:lnSpc>
              </a:pPr>
              <a:r>
                <a:rPr lang="nl-NL" sz="1300" dirty="0">
                  <a:solidFill>
                    <a:schemeClr val="tx1"/>
                  </a:solidFill>
                </a:rPr>
                <a:t>Kennis vastleggen thema 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6FF9513-7204-DE7A-307E-21B2A3A5DE3E}"/>
                </a:ext>
              </a:extLst>
            </p:cNvPr>
            <p:cNvSpPr/>
            <p:nvPr/>
          </p:nvSpPr>
          <p:spPr>
            <a:xfrm>
              <a:off x="6113925" y="4187749"/>
              <a:ext cx="1362437" cy="463183"/>
            </a:xfrm>
            <a:prstGeom prst="rect">
              <a:avLst/>
            </a:prstGeom>
            <a:solidFill>
              <a:srgbClr val="E8AC0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lnSpc>
                  <a:spcPts val="1300"/>
                </a:lnSpc>
              </a:pPr>
              <a:r>
                <a:rPr lang="nl-NL" sz="1300" dirty="0">
                  <a:solidFill>
                    <a:schemeClr val="tx1"/>
                  </a:solidFill>
                </a:rPr>
                <a:t>Kennis vastleggen </a:t>
              </a:r>
            </a:p>
            <a:p>
              <a:pPr algn="ctr">
                <a:lnSpc>
                  <a:spcPts val="1300"/>
                </a:lnSpc>
              </a:pPr>
              <a:r>
                <a:rPr lang="nl-NL" sz="1300" dirty="0">
                  <a:solidFill>
                    <a:schemeClr val="tx1"/>
                  </a:solidFill>
                </a:rPr>
                <a:t>thema 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901746-2A9E-F396-657A-F1B5BBAD1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444024" y="2764027"/>
            <a:ext cx="598099" cy="36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95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CD9099-7BB5-C406-15A2-F9D9D548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4472" y="2913"/>
            <a:ext cx="18475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87FE13-E06A-D573-BCBC-5570FCE15CEC}"/>
              </a:ext>
            </a:extLst>
          </p:cNvPr>
          <p:cNvSpPr/>
          <p:nvPr/>
        </p:nvSpPr>
        <p:spPr>
          <a:xfrm>
            <a:off x="8202565" y="1675734"/>
            <a:ext cx="1918883" cy="461432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Optimalisatie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19C9157-B7D5-CEB6-4EE1-72D6107E004E}"/>
              </a:ext>
            </a:extLst>
          </p:cNvPr>
          <p:cNvSpPr/>
          <p:nvPr/>
        </p:nvSpPr>
        <p:spPr>
          <a:xfrm>
            <a:off x="1249921" y="1675734"/>
            <a:ext cx="1924586" cy="461432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Gezamenlijk vertrekpunt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131DE2D-DADA-2041-8E9F-8A091E4F677B}"/>
              </a:ext>
            </a:extLst>
          </p:cNvPr>
          <p:cNvSpPr/>
          <p:nvPr/>
        </p:nvSpPr>
        <p:spPr>
          <a:xfrm>
            <a:off x="1343025" y="5805264"/>
            <a:ext cx="8732512" cy="737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72000" tIns="36000" rIns="72000" bIns="36000" rtlCol="0" anchor="ctr" anchorCtr="0"/>
          <a:lstStyle/>
          <a:p>
            <a:pPr algn="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IV bouwblokken</a:t>
            </a:r>
          </a:p>
        </p:txBody>
      </p:sp>
      <p:sp>
        <p:nvSpPr>
          <p:cNvPr id="19" name="Pijl: rechts 6">
            <a:extLst>
              <a:ext uri="{FF2B5EF4-FFF2-40B4-BE49-F238E27FC236}">
                <a16:creationId xmlns:a16="http://schemas.microsoft.com/office/drawing/2014/main" id="{16EBC853-934A-BECD-1EA3-D7794222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3025" y="3027282"/>
            <a:ext cx="9446381" cy="3028089"/>
          </a:xfrm>
          <a:custGeom>
            <a:avLst/>
            <a:gdLst>
              <a:gd name="connsiteX0" fmla="*/ 0 w 9446381"/>
              <a:gd name="connsiteY0" fmla="*/ 358904 h 3028089"/>
              <a:gd name="connsiteX1" fmla="*/ 676532 w 9446381"/>
              <a:gd name="connsiteY1" fmla="*/ 358904 h 3028089"/>
              <a:gd name="connsiteX2" fmla="*/ 1353064 w 9446381"/>
              <a:gd name="connsiteY2" fmla="*/ 358904 h 3028089"/>
              <a:gd name="connsiteX3" fmla="*/ 1765749 w 9446381"/>
              <a:gd name="connsiteY3" fmla="*/ 358904 h 3028089"/>
              <a:gd name="connsiteX4" fmla="*/ 2442281 w 9446381"/>
              <a:gd name="connsiteY4" fmla="*/ 358904 h 3028089"/>
              <a:gd name="connsiteX5" fmla="*/ 3294712 w 9446381"/>
              <a:gd name="connsiteY5" fmla="*/ 358904 h 3028089"/>
              <a:gd name="connsiteX6" fmla="*/ 3883295 w 9446381"/>
              <a:gd name="connsiteY6" fmla="*/ 358904 h 3028089"/>
              <a:gd name="connsiteX7" fmla="*/ 4471878 w 9446381"/>
              <a:gd name="connsiteY7" fmla="*/ 358904 h 3028089"/>
              <a:gd name="connsiteX8" fmla="*/ 5148410 w 9446381"/>
              <a:gd name="connsiteY8" fmla="*/ 358904 h 3028089"/>
              <a:gd name="connsiteX9" fmla="*/ 5912891 w 9446381"/>
              <a:gd name="connsiteY9" fmla="*/ 358904 h 3028089"/>
              <a:gd name="connsiteX10" fmla="*/ 6677372 w 9446381"/>
              <a:gd name="connsiteY10" fmla="*/ 358904 h 3028089"/>
              <a:gd name="connsiteX11" fmla="*/ 7441854 w 9446381"/>
              <a:gd name="connsiteY11" fmla="*/ 358904 h 3028089"/>
              <a:gd name="connsiteX12" fmla="*/ 8794918 w 9446381"/>
              <a:gd name="connsiteY12" fmla="*/ 358904 h 3028089"/>
              <a:gd name="connsiteX13" fmla="*/ 8794918 w 9446381"/>
              <a:gd name="connsiteY13" fmla="*/ 0 h 3028089"/>
              <a:gd name="connsiteX14" fmla="*/ 9012072 w 9446381"/>
              <a:gd name="connsiteY14" fmla="*/ 504682 h 3028089"/>
              <a:gd name="connsiteX15" fmla="*/ 9229227 w 9446381"/>
              <a:gd name="connsiteY15" fmla="*/ 1009363 h 3028089"/>
              <a:gd name="connsiteX16" fmla="*/ 9446381 w 9446381"/>
              <a:gd name="connsiteY16" fmla="*/ 1514045 h 3028089"/>
              <a:gd name="connsiteX17" fmla="*/ 9229227 w 9446381"/>
              <a:gd name="connsiteY17" fmla="*/ 2018726 h 3028089"/>
              <a:gd name="connsiteX18" fmla="*/ 9031616 w 9446381"/>
              <a:gd name="connsiteY18" fmla="*/ 2477986 h 3028089"/>
              <a:gd name="connsiteX19" fmla="*/ 8794918 w 9446381"/>
              <a:gd name="connsiteY19" fmla="*/ 3028089 h 3028089"/>
              <a:gd name="connsiteX20" fmla="*/ 8794918 w 9446381"/>
              <a:gd name="connsiteY20" fmla="*/ 2669185 h 3028089"/>
              <a:gd name="connsiteX21" fmla="*/ 8294284 w 9446381"/>
              <a:gd name="connsiteY21" fmla="*/ 2669185 h 3028089"/>
              <a:gd name="connsiteX22" fmla="*/ 7881600 w 9446381"/>
              <a:gd name="connsiteY22" fmla="*/ 2669185 h 3028089"/>
              <a:gd name="connsiteX23" fmla="*/ 7293017 w 9446381"/>
              <a:gd name="connsiteY23" fmla="*/ 2669185 h 3028089"/>
              <a:gd name="connsiteX24" fmla="*/ 6528535 w 9446381"/>
              <a:gd name="connsiteY24" fmla="*/ 2669185 h 3028089"/>
              <a:gd name="connsiteX25" fmla="*/ 6027901 w 9446381"/>
              <a:gd name="connsiteY25" fmla="*/ 2669185 h 3028089"/>
              <a:gd name="connsiteX26" fmla="*/ 5175471 w 9446381"/>
              <a:gd name="connsiteY26" fmla="*/ 2669185 h 3028089"/>
              <a:gd name="connsiteX27" fmla="*/ 4323040 w 9446381"/>
              <a:gd name="connsiteY27" fmla="*/ 2669185 h 3028089"/>
              <a:gd name="connsiteX28" fmla="*/ 3646508 w 9446381"/>
              <a:gd name="connsiteY28" fmla="*/ 2669185 h 3028089"/>
              <a:gd name="connsiteX29" fmla="*/ 2794078 w 9446381"/>
              <a:gd name="connsiteY29" fmla="*/ 2669185 h 3028089"/>
              <a:gd name="connsiteX30" fmla="*/ 2117546 w 9446381"/>
              <a:gd name="connsiteY30" fmla="*/ 2669185 h 3028089"/>
              <a:gd name="connsiteX31" fmla="*/ 1353064 w 9446381"/>
              <a:gd name="connsiteY31" fmla="*/ 2669185 h 3028089"/>
              <a:gd name="connsiteX32" fmla="*/ 940380 w 9446381"/>
              <a:gd name="connsiteY32" fmla="*/ 2669185 h 3028089"/>
              <a:gd name="connsiteX33" fmla="*/ 0 w 9446381"/>
              <a:gd name="connsiteY33" fmla="*/ 2669185 h 3028089"/>
              <a:gd name="connsiteX34" fmla="*/ 0 w 9446381"/>
              <a:gd name="connsiteY34" fmla="*/ 2114718 h 3028089"/>
              <a:gd name="connsiteX35" fmla="*/ 0 w 9446381"/>
              <a:gd name="connsiteY35" fmla="*/ 1560250 h 3028089"/>
              <a:gd name="connsiteX36" fmla="*/ 0 w 9446381"/>
              <a:gd name="connsiteY36" fmla="*/ 1028885 h 3028089"/>
              <a:gd name="connsiteX37" fmla="*/ 0 w 9446381"/>
              <a:gd name="connsiteY37" fmla="*/ 358904 h 302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46381" h="3028089" fill="none" extrusionOk="0">
                <a:moveTo>
                  <a:pt x="0" y="358904"/>
                </a:moveTo>
                <a:cubicBezTo>
                  <a:pt x="201871" y="388125"/>
                  <a:pt x="372242" y="352482"/>
                  <a:pt x="676532" y="358904"/>
                </a:cubicBezTo>
                <a:cubicBezTo>
                  <a:pt x="980822" y="365326"/>
                  <a:pt x="1021798" y="327621"/>
                  <a:pt x="1353064" y="358904"/>
                </a:cubicBezTo>
                <a:cubicBezTo>
                  <a:pt x="1684330" y="390187"/>
                  <a:pt x="1620475" y="363565"/>
                  <a:pt x="1765749" y="358904"/>
                </a:cubicBezTo>
                <a:cubicBezTo>
                  <a:pt x="1911024" y="354243"/>
                  <a:pt x="2230438" y="333211"/>
                  <a:pt x="2442281" y="358904"/>
                </a:cubicBezTo>
                <a:cubicBezTo>
                  <a:pt x="2654124" y="384597"/>
                  <a:pt x="3068636" y="377224"/>
                  <a:pt x="3294712" y="358904"/>
                </a:cubicBezTo>
                <a:cubicBezTo>
                  <a:pt x="3520788" y="340584"/>
                  <a:pt x="3750997" y="354460"/>
                  <a:pt x="3883295" y="358904"/>
                </a:cubicBezTo>
                <a:cubicBezTo>
                  <a:pt x="4015593" y="363348"/>
                  <a:pt x="4280447" y="376979"/>
                  <a:pt x="4471878" y="358904"/>
                </a:cubicBezTo>
                <a:cubicBezTo>
                  <a:pt x="4663309" y="340829"/>
                  <a:pt x="4939949" y="384701"/>
                  <a:pt x="5148410" y="358904"/>
                </a:cubicBezTo>
                <a:cubicBezTo>
                  <a:pt x="5356871" y="333107"/>
                  <a:pt x="5569266" y="371999"/>
                  <a:pt x="5912891" y="358904"/>
                </a:cubicBezTo>
                <a:cubicBezTo>
                  <a:pt x="6256516" y="345809"/>
                  <a:pt x="6507533" y="369065"/>
                  <a:pt x="6677372" y="358904"/>
                </a:cubicBezTo>
                <a:cubicBezTo>
                  <a:pt x="6847211" y="348743"/>
                  <a:pt x="7263276" y="350142"/>
                  <a:pt x="7441854" y="358904"/>
                </a:cubicBezTo>
                <a:cubicBezTo>
                  <a:pt x="7620432" y="367666"/>
                  <a:pt x="8295252" y="333878"/>
                  <a:pt x="8794918" y="358904"/>
                </a:cubicBezTo>
                <a:cubicBezTo>
                  <a:pt x="8809521" y="190420"/>
                  <a:pt x="8801342" y="131709"/>
                  <a:pt x="8794918" y="0"/>
                </a:cubicBezTo>
                <a:cubicBezTo>
                  <a:pt x="8879430" y="132136"/>
                  <a:pt x="8987928" y="379704"/>
                  <a:pt x="9012072" y="504682"/>
                </a:cubicBezTo>
                <a:cubicBezTo>
                  <a:pt x="9036216" y="629660"/>
                  <a:pt x="9156162" y="810171"/>
                  <a:pt x="9229227" y="1009363"/>
                </a:cubicBezTo>
                <a:cubicBezTo>
                  <a:pt x="9302291" y="1208555"/>
                  <a:pt x="9358364" y="1330764"/>
                  <a:pt x="9446381" y="1514045"/>
                </a:cubicBezTo>
                <a:cubicBezTo>
                  <a:pt x="9373642" y="1751785"/>
                  <a:pt x="9300200" y="1883543"/>
                  <a:pt x="9229227" y="2018726"/>
                </a:cubicBezTo>
                <a:cubicBezTo>
                  <a:pt x="9158254" y="2153909"/>
                  <a:pt x="9105922" y="2265740"/>
                  <a:pt x="9031616" y="2477986"/>
                </a:cubicBezTo>
                <a:cubicBezTo>
                  <a:pt x="8957310" y="2690232"/>
                  <a:pt x="8899181" y="2835793"/>
                  <a:pt x="8794918" y="3028089"/>
                </a:cubicBezTo>
                <a:cubicBezTo>
                  <a:pt x="8809836" y="2953485"/>
                  <a:pt x="8780087" y="2823187"/>
                  <a:pt x="8794918" y="2669185"/>
                </a:cubicBezTo>
                <a:cubicBezTo>
                  <a:pt x="8577048" y="2685714"/>
                  <a:pt x="8426745" y="2645171"/>
                  <a:pt x="8294284" y="2669185"/>
                </a:cubicBezTo>
                <a:cubicBezTo>
                  <a:pt x="8161823" y="2693199"/>
                  <a:pt x="8048019" y="2662956"/>
                  <a:pt x="7881600" y="2669185"/>
                </a:cubicBezTo>
                <a:cubicBezTo>
                  <a:pt x="7715181" y="2675414"/>
                  <a:pt x="7525451" y="2651180"/>
                  <a:pt x="7293017" y="2669185"/>
                </a:cubicBezTo>
                <a:cubicBezTo>
                  <a:pt x="7060583" y="2687190"/>
                  <a:pt x="6897022" y="2664592"/>
                  <a:pt x="6528535" y="2669185"/>
                </a:cubicBezTo>
                <a:cubicBezTo>
                  <a:pt x="6160048" y="2673778"/>
                  <a:pt x="6141088" y="2682776"/>
                  <a:pt x="6027901" y="2669185"/>
                </a:cubicBezTo>
                <a:cubicBezTo>
                  <a:pt x="5914714" y="2655594"/>
                  <a:pt x="5524666" y="2705584"/>
                  <a:pt x="5175471" y="2669185"/>
                </a:cubicBezTo>
                <a:cubicBezTo>
                  <a:pt x="4826276" y="2632787"/>
                  <a:pt x="4590055" y="2686241"/>
                  <a:pt x="4323040" y="2669185"/>
                </a:cubicBezTo>
                <a:cubicBezTo>
                  <a:pt x="4056025" y="2652129"/>
                  <a:pt x="3787501" y="2655901"/>
                  <a:pt x="3646508" y="2669185"/>
                </a:cubicBezTo>
                <a:cubicBezTo>
                  <a:pt x="3505515" y="2682469"/>
                  <a:pt x="2980536" y="2643113"/>
                  <a:pt x="2794078" y="2669185"/>
                </a:cubicBezTo>
                <a:cubicBezTo>
                  <a:pt x="2607620" y="2695258"/>
                  <a:pt x="2337750" y="2643854"/>
                  <a:pt x="2117546" y="2669185"/>
                </a:cubicBezTo>
                <a:cubicBezTo>
                  <a:pt x="1897342" y="2694516"/>
                  <a:pt x="1630935" y="2666672"/>
                  <a:pt x="1353064" y="2669185"/>
                </a:cubicBezTo>
                <a:cubicBezTo>
                  <a:pt x="1075193" y="2671698"/>
                  <a:pt x="1137404" y="2663819"/>
                  <a:pt x="940380" y="2669185"/>
                </a:cubicBezTo>
                <a:cubicBezTo>
                  <a:pt x="743356" y="2674551"/>
                  <a:pt x="361912" y="2690391"/>
                  <a:pt x="0" y="2669185"/>
                </a:cubicBezTo>
                <a:cubicBezTo>
                  <a:pt x="25684" y="2516287"/>
                  <a:pt x="3345" y="2280404"/>
                  <a:pt x="0" y="2114718"/>
                </a:cubicBezTo>
                <a:cubicBezTo>
                  <a:pt x="-3345" y="1949032"/>
                  <a:pt x="3873" y="1764730"/>
                  <a:pt x="0" y="1560250"/>
                </a:cubicBezTo>
                <a:cubicBezTo>
                  <a:pt x="-3873" y="1355770"/>
                  <a:pt x="6422" y="1216669"/>
                  <a:pt x="0" y="1028885"/>
                </a:cubicBezTo>
                <a:cubicBezTo>
                  <a:pt x="-6422" y="841101"/>
                  <a:pt x="-942" y="510491"/>
                  <a:pt x="0" y="358904"/>
                </a:cubicBezTo>
                <a:close/>
              </a:path>
              <a:path w="9446381" h="3028089" stroke="0" extrusionOk="0">
                <a:moveTo>
                  <a:pt x="0" y="358904"/>
                </a:moveTo>
                <a:cubicBezTo>
                  <a:pt x="181052" y="383874"/>
                  <a:pt x="322180" y="333409"/>
                  <a:pt x="588583" y="358904"/>
                </a:cubicBezTo>
                <a:cubicBezTo>
                  <a:pt x="854986" y="384399"/>
                  <a:pt x="889024" y="358086"/>
                  <a:pt x="1001268" y="358904"/>
                </a:cubicBezTo>
                <a:cubicBezTo>
                  <a:pt x="1113512" y="359722"/>
                  <a:pt x="1598833" y="388986"/>
                  <a:pt x="1853698" y="358904"/>
                </a:cubicBezTo>
                <a:cubicBezTo>
                  <a:pt x="2108563" y="328823"/>
                  <a:pt x="2268924" y="365936"/>
                  <a:pt x="2442281" y="358904"/>
                </a:cubicBezTo>
                <a:cubicBezTo>
                  <a:pt x="2615638" y="351872"/>
                  <a:pt x="2799087" y="333794"/>
                  <a:pt x="3030864" y="358904"/>
                </a:cubicBezTo>
                <a:cubicBezTo>
                  <a:pt x="3262641" y="384014"/>
                  <a:pt x="3612704" y="367690"/>
                  <a:pt x="3883295" y="358904"/>
                </a:cubicBezTo>
                <a:cubicBezTo>
                  <a:pt x="4153886" y="350118"/>
                  <a:pt x="4206060" y="352691"/>
                  <a:pt x="4383928" y="358904"/>
                </a:cubicBezTo>
                <a:cubicBezTo>
                  <a:pt x="4561796" y="365117"/>
                  <a:pt x="4926798" y="343279"/>
                  <a:pt x="5236359" y="358904"/>
                </a:cubicBezTo>
                <a:cubicBezTo>
                  <a:pt x="5545920" y="374529"/>
                  <a:pt x="5732999" y="357602"/>
                  <a:pt x="6088789" y="358904"/>
                </a:cubicBezTo>
                <a:cubicBezTo>
                  <a:pt x="6444579" y="360207"/>
                  <a:pt x="6528241" y="348678"/>
                  <a:pt x="6765322" y="358904"/>
                </a:cubicBezTo>
                <a:cubicBezTo>
                  <a:pt x="7002403" y="369130"/>
                  <a:pt x="7262950" y="361691"/>
                  <a:pt x="7617752" y="358904"/>
                </a:cubicBezTo>
                <a:cubicBezTo>
                  <a:pt x="7972554" y="356118"/>
                  <a:pt x="7954616" y="383348"/>
                  <a:pt x="8206335" y="358904"/>
                </a:cubicBezTo>
                <a:cubicBezTo>
                  <a:pt x="8458054" y="334460"/>
                  <a:pt x="8509941" y="333459"/>
                  <a:pt x="8794918" y="358904"/>
                </a:cubicBezTo>
                <a:cubicBezTo>
                  <a:pt x="8787528" y="198777"/>
                  <a:pt x="8790773" y="150303"/>
                  <a:pt x="8794918" y="0"/>
                </a:cubicBezTo>
                <a:cubicBezTo>
                  <a:pt x="8866681" y="186741"/>
                  <a:pt x="8974023" y="377944"/>
                  <a:pt x="9012072" y="504682"/>
                </a:cubicBezTo>
                <a:cubicBezTo>
                  <a:pt x="9050121" y="631419"/>
                  <a:pt x="9145448" y="787792"/>
                  <a:pt x="9229227" y="1009363"/>
                </a:cubicBezTo>
                <a:cubicBezTo>
                  <a:pt x="9313005" y="1230934"/>
                  <a:pt x="9383476" y="1332464"/>
                  <a:pt x="9446381" y="1514045"/>
                </a:cubicBezTo>
                <a:cubicBezTo>
                  <a:pt x="9349671" y="1746381"/>
                  <a:pt x="9333565" y="1787603"/>
                  <a:pt x="9229227" y="2018726"/>
                </a:cubicBezTo>
                <a:cubicBezTo>
                  <a:pt x="9124889" y="2249849"/>
                  <a:pt x="9096422" y="2300479"/>
                  <a:pt x="9025102" y="2493127"/>
                </a:cubicBezTo>
                <a:cubicBezTo>
                  <a:pt x="8953781" y="2685775"/>
                  <a:pt x="8864758" y="2897784"/>
                  <a:pt x="8794918" y="3028089"/>
                </a:cubicBezTo>
                <a:cubicBezTo>
                  <a:pt x="8807150" y="2932691"/>
                  <a:pt x="8800754" y="2808340"/>
                  <a:pt x="8794918" y="2669185"/>
                </a:cubicBezTo>
                <a:cubicBezTo>
                  <a:pt x="8681071" y="2659051"/>
                  <a:pt x="8445487" y="2684869"/>
                  <a:pt x="8294284" y="2669185"/>
                </a:cubicBezTo>
                <a:cubicBezTo>
                  <a:pt x="8143081" y="2653501"/>
                  <a:pt x="7975660" y="2658472"/>
                  <a:pt x="7881600" y="2669185"/>
                </a:cubicBezTo>
                <a:cubicBezTo>
                  <a:pt x="7787540" y="2679898"/>
                  <a:pt x="7652790" y="2656841"/>
                  <a:pt x="7468915" y="2669185"/>
                </a:cubicBezTo>
                <a:cubicBezTo>
                  <a:pt x="7285040" y="2681529"/>
                  <a:pt x="7119261" y="2694385"/>
                  <a:pt x="6792383" y="2669185"/>
                </a:cubicBezTo>
                <a:cubicBezTo>
                  <a:pt x="6465505" y="2643985"/>
                  <a:pt x="6451264" y="2652542"/>
                  <a:pt x="6291749" y="2669185"/>
                </a:cubicBezTo>
                <a:cubicBezTo>
                  <a:pt x="6132234" y="2685828"/>
                  <a:pt x="5876384" y="2646885"/>
                  <a:pt x="5527268" y="2669185"/>
                </a:cubicBezTo>
                <a:cubicBezTo>
                  <a:pt x="5178152" y="2691485"/>
                  <a:pt x="5241844" y="2689138"/>
                  <a:pt x="5026634" y="2669185"/>
                </a:cubicBezTo>
                <a:cubicBezTo>
                  <a:pt x="4811424" y="2649232"/>
                  <a:pt x="4470822" y="2693392"/>
                  <a:pt x="4262153" y="2669185"/>
                </a:cubicBezTo>
                <a:cubicBezTo>
                  <a:pt x="4053484" y="2644978"/>
                  <a:pt x="4047658" y="2679663"/>
                  <a:pt x="3849468" y="2669185"/>
                </a:cubicBezTo>
                <a:cubicBezTo>
                  <a:pt x="3651278" y="2658707"/>
                  <a:pt x="3345996" y="2701090"/>
                  <a:pt x="3084987" y="2669185"/>
                </a:cubicBezTo>
                <a:cubicBezTo>
                  <a:pt x="2823978" y="2637280"/>
                  <a:pt x="2818312" y="2645343"/>
                  <a:pt x="2584353" y="2669185"/>
                </a:cubicBezTo>
                <a:cubicBezTo>
                  <a:pt x="2350394" y="2693027"/>
                  <a:pt x="2295423" y="2676219"/>
                  <a:pt x="2171668" y="2669185"/>
                </a:cubicBezTo>
                <a:cubicBezTo>
                  <a:pt x="2047913" y="2662151"/>
                  <a:pt x="1875268" y="2676086"/>
                  <a:pt x="1671034" y="2669185"/>
                </a:cubicBezTo>
                <a:cubicBezTo>
                  <a:pt x="1466800" y="2662284"/>
                  <a:pt x="1192310" y="2641268"/>
                  <a:pt x="906553" y="2669185"/>
                </a:cubicBezTo>
                <a:cubicBezTo>
                  <a:pt x="620796" y="2697102"/>
                  <a:pt x="301938" y="2682820"/>
                  <a:pt x="0" y="2669185"/>
                </a:cubicBezTo>
                <a:cubicBezTo>
                  <a:pt x="-23148" y="2538100"/>
                  <a:pt x="-3691" y="2362350"/>
                  <a:pt x="0" y="2160923"/>
                </a:cubicBezTo>
                <a:cubicBezTo>
                  <a:pt x="3691" y="1959496"/>
                  <a:pt x="-16236" y="1865288"/>
                  <a:pt x="0" y="1652661"/>
                </a:cubicBezTo>
                <a:cubicBezTo>
                  <a:pt x="16236" y="1440034"/>
                  <a:pt x="-19890" y="1199757"/>
                  <a:pt x="0" y="1051988"/>
                </a:cubicBezTo>
                <a:cubicBezTo>
                  <a:pt x="19890" y="904219"/>
                  <a:pt x="31155" y="662604"/>
                  <a:pt x="0" y="358904"/>
                </a:cubicBezTo>
                <a:close/>
              </a:path>
            </a:pathLst>
          </a:custGeom>
          <a:solidFill>
            <a:srgbClr val="005694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>
                      <a:gd name="adj1" fmla="val 76295"/>
                      <a:gd name="adj2" fmla="val 2151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080000" rtlCol="0" anchor="ctr"/>
          <a:lstStyle/>
          <a:p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5C7082-2CC8-D62F-479D-57F587C690A4}"/>
              </a:ext>
            </a:extLst>
          </p:cNvPr>
          <p:cNvSpPr/>
          <p:nvPr/>
        </p:nvSpPr>
        <p:spPr>
          <a:xfrm>
            <a:off x="204784" y="3356993"/>
            <a:ext cx="921794" cy="2304255"/>
          </a:xfrm>
          <a:prstGeom prst="rect">
            <a:avLst/>
          </a:prstGeom>
          <a:solidFill>
            <a:srgbClr val="005694">
              <a:alpha val="3652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>
              <a:lnSpc>
                <a:spcPts val="1600"/>
              </a:lnSpc>
            </a:pPr>
            <a:r>
              <a:rPr lang="nl-NL" sz="1200" b="1" dirty="0"/>
              <a:t>Lopende initiatieven </a:t>
            </a:r>
          </a:p>
          <a:p>
            <a:pPr algn="ctr">
              <a:lnSpc>
                <a:spcPts val="1600"/>
              </a:lnSpc>
            </a:pPr>
            <a:endParaRPr lang="nl-NL" sz="1200" dirty="0"/>
          </a:p>
          <a:p>
            <a:pPr algn="ctr">
              <a:lnSpc>
                <a:spcPts val="1600"/>
              </a:lnSpc>
            </a:pPr>
            <a:r>
              <a:rPr lang="nl-NL" sz="1200" dirty="0"/>
              <a:t>Staat van VTH, Definitie van </a:t>
            </a:r>
            <a:r>
              <a:rPr lang="nl-NL" sz="1200" dirty="0" err="1"/>
              <a:t>KSF’en</a:t>
            </a:r>
            <a:r>
              <a:rPr lang="nl-NL" sz="1200" dirty="0"/>
              <a:t> stelsel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D33AD5-0C41-0179-9F7A-6011BB7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77" y="360000"/>
            <a:ext cx="9133421" cy="1023030"/>
          </a:xfrm>
        </p:spPr>
        <p:txBody>
          <a:bodyPr>
            <a:normAutofit fontScale="90000"/>
          </a:bodyPr>
          <a:lstStyle/>
          <a:p>
            <a:r>
              <a:rPr lang="nl-NL" dirty="0"/>
              <a:t>7. Van ongericht naar ingericht naar bijgestuurd</a:t>
            </a:r>
          </a:p>
        </p:txBody>
      </p:sp>
      <p:sp>
        <p:nvSpPr>
          <p:cNvPr id="18" name="Rechthoek 15">
            <a:extLst>
              <a:ext uri="{FF2B5EF4-FFF2-40B4-BE49-F238E27FC236}">
                <a16:creationId xmlns:a16="http://schemas.microsoft.com/office/drawing/2014/main" id="{8BA1DDC1-A5B9-1622-CDC3-A28833C17DB7}"/>
              </a:ext>
            </a:extLst>
          </p:cNvPr>
          <p:cNvSpPr/>
          <p:nvPr/>
        </p:nvSpPr>
        <p:spPr>
          <a:xfrm>
            <a:off x="285753" y="5811625"/>
            <a:ext cx="11642895" cy="341434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 rtlCol="0" anchor="b" anchorCtr="0"/>
          <a:lstStyle/>
          <a:p>
            <a:pPr algn="just">
              <a:tabLst>
                <a:tab pos="34925" algn="l"/>
                <a:tab pos="4487863" algn="ctr"/>
                <a:tab pos="9104313" algn="r"/>
              </a:tabLst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	                           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		              	           2029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0717CBB-4D27-0AE9-7A42-5C46F6284E57}"/>
              </a:ext>
            </a:extLst>
          </p:cNvPr>
          <p:cNvSpPr/>
          <p:nvPr/>
        </p:nvSpPr>
        <p:spPr>
          <a:xfrm>
            <a:off x="3292009" y="1675734"/>
            <a:ext cx="4893527" cy="49936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Basis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67EF0FC-F2A0-ECD1-1C0F-589E8BAFFC82}"/>
              </a:ext>
            </a:extLst>
          </p:cNvPr>
          <p:cNvSpPr/>
          <p:nvPr/>
        </p:nvSpPr>
        <p:spPr>
          <a:xfrm>
            <a:off x="10582898" y="2416033"/>
            <a:ext cx="1404318" cy="3245216"/>
          </a:xfrm>
          <a:prstGeom prst="roundRect">
            <a:avLst/>
          </a:prstGeom>
          <a:solidFill>
            <a:srgbClr val="96C83F">
              <a:alpha val="76229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nl-NL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Toekomstbeeld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Digitaal Stelsel geeft continue inzicht in werking stelsel* met onderliggende informatiepositie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Inzicht in systeem controle en –falen**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  <a:ea typeface="Calibri"/>
                <a:cs typeface="Times New Roman"/>
              </a:rPr>
              <a:t>Transparant richting maatschappij***</a:t>
            </a: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Times New Roman"/>
            </a:endParaRPr>
          </a:p>
          <a:p>
            <a:pPr algn="ctr"/>
            <a:endParaRPr lang="nl-NL" sz="1200" dirty="0">
              <a:solidFill>
                <a:schemeClr val="tx1"/>
              </a:solidFill>
              <a:latin typeface="Arial Nova" panose="020B0504020202020204" pitchFamily="34" charset="0"/>
              <a:ea typeface="Calibri"/>
              <a:cs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6626BB6-2236-172C-1C66-C357EA3F9711}"/>
              </a:ext>
            </a:extLst>
          </p:cNvPr>
          <p:cNvSpPr/>
          <p:nvPr/>
        </p:nvSpPr>
        <p:spPr>
          <a:xfrm>
            <a:off x="1415480" y="5955809"/>
            <a:ext cx="1800000" cy="43770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Begrippenkader, informatiemodel, etc.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A59FA0A-9191-0582-9BC9-29F689B6AD42}"/>
              </a:ext>
            </a:extLst>
          </p:cNvPr>
          <p:cNvSpPr/>
          <p:nvPr/>
        </p:nvSpPr>
        <p:spPr>
          <a:xfrm>
            <a:off x="1433258" y="4595577"/>
            <a:ext cx="1800000" cy="409204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1: Dashboard Staat van VTH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87873502-E65C-9DD2-F182-67689EDEB582}"/>
              </a:ext>
            </a:extLst>
          </p:cNvPr>
          <p:cNvSpPr/>
          <p:nvPr/>
        </p:nvSpPr>
        <p:spPr>
          <a:xfrm>
            <a:off x="1416050" y="2593412"/>
            <a:ext cx="1799630" cy="547556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Gezamenlijk beeld ‘werking van VTH stelsel’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607F4ED-DE1A-31E7-4415-DDF2E59080D0}"/>
              </a:ext>
            </a:extLst>
          </p:cNvPr>
          <p:cNvSpPr/>
          <p:nvPr/>
        </p:nvSpPr>
        <p:spPr>
          <a:xfrm>
            <a:off x="3359696" y="4089088"/>
            <a:ext cx="2088468" cy="396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Digitale uitvraag inclusief koppeling naar dashboard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AE3A705-6201-E47A-14E6-4B22E7EDFD86}"/>
              </a:ext>
            </a:extLst>
          </p:cNvPr>
          <p:cNvSpPr/>
          <p:nvPr/>
        </p:nvSpPr>
        <p:spPr>
          <a:xfrm>
            <a:off x="3359696" y="3573016"/>
            <a:ext cx="2084680" cy="396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Dashboard staat van VTH (inclusief statistiek)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D200044-D50E-E291-EF2E-45637195195F}"/>
              </a:ext>
            </a:extLst>
          </p:cNvPr>
          <p:cNvSpPr/>
          <p:nvPr/>
        </p:nvSpPr>
        <p:spPr>
          <a:xfrm>
            <a:off x="1433258" y="4139447"/>
            <a:ext cx="1800000" cy="352882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Operationaliseren </a:t>
            </a:r>
            <a:r>
              <a:rPr lang="nl-NL" sz="1300" dirty="0" err="1">
                <a:solidFill>
                  <a:schemeClr val="tx1"/>
                </a:solidFill>
              </a:rPr>
              <a:t>KSF’en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0A43A76-9EC6-5B8C-ADC5-FA8A8EF57C0A}"/>
              </a:ext>
            </a:extLst>
          </p:cNvPr>
          <p:cNvSpPr/>
          <p:nvPr/>
        </p:nvSpPr>
        <p:spPr>
          <a:xfrm>
            <a:off x="1433258" y="3573016"/>
            <a:ext cx="1800000" cy="4631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300"/>
              </a:lnSpc>
            </a:pPr>
            <a:r>
              <a:rPr lang="nl-NL" sz="1200" dirty="0">
                <a:latin typeface="Arial Nova" panose="020B0504020202020204" pitchFamily="34" charset="0"/>
              </a:rPr>
              <a:t>Dezelfde taal, begrippen bedrijfsvoering, etc.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CBA5825-4AC3-2E38-379C-8932B8216FB1}"/>
              </a:ext>
            </a:extLst>
          </p:cNvPr>
          <p:cNvSpPr/>
          <p:nvPr/>
        </p:nvSpPr>
        <p:spPr>
          <a:xfrm>
            <a:off x="3367145" y="5959356"/>
            <a:ext cx="2051808" cy="432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nl-NL" sz="1200" dirty="0">
                <a:latin typeface="Arial Nova" panose="020B0504020202020204" pitchFamily="34" charset="0"/>
              </a:rPr>
              <a:t>Data koppeling met bedrijfsvoering systemen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98A8548-AAA0-6461-ECD9-3823838F8A96}"/>
              </a:ext>
            </a:extLst>
          </p:cNvPr>
          <p:cNvSpPr/>
          <p:nvPr/>
        </p:nvSpPr>
        <p:spPr>
          <a:xfrm>
            <a:off x="1433258" y="5108028"/>
            <a:ext cx="1800000" cy="409204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Verkenning dashboard interne sturing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9E451199-D665-D6B3-C8F6-E25FF82361A5}"/>
              </a:ext>
            </a:extLst>
          </p:cNvPr>
          <p:cNvSpPr/>
          <p:nvPr/>
        </p:nvSpPr>
        <p:spPr>
          <a:xfrm>
            <a:off x="5590127" y="3573016"/>
            <a:ext cx="2522097" cy="54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Dashboard ‘Staat van VTH’</a:t>
            </a:r>
          </a:p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beschikbaar voor publiek incl. open data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B9D6FE1-473A-FC3E-A3A1-ED373F2D9BEE}"/>
              </a:ext>
            </a:extLst>
          </p:cNvPr>
          <p:cNvSpPr/>
          <p:nvPr/>
        </p:nvSpPr>
        <p:spPr>
          <a:xfrm>
            <a:off x="3359696" y="4605160"/>
            <a:ext cx="2084681" cy="396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Verkenning inzicht in systeem controle- en falen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EAB13EE-61AC-E5FF-9B7A-43EC1FC2CEEA}"/>
              </a:ext>
            </a:extLst>
          </p:cNvPr>
          <p:cNvSpPr/>
          <p:nvPr/>
        </p:nvSpPr>
        <p:spPr>
          <a:xfrm>
            <a:off x="5590126" y="4275124"/>
            <a:ext cx="2522098" cy="54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Dashboard doorontwikkeling met</a:t>
            </a:r>
          </a:p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data koppeling, nieuwe parameters, robuustheidcriteria, </a:t>
            </a:r>
            <a:r>
              <a:rPr lang="nl-NL" sz="1300" dirty="0" err="1">
                <a:solidFill>
                  <a:schemeClr val="tx1"/>
                </a:solidFill>
              </a:rPr>
              <a:t>etc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A88AAC1-26D3-B225-F0D9-077FC49F34E4}"/>
              </a:ext>
            </a:extLst>
          </p:cNvPr>
          <p:cNvSpPr/>
          <p:nvPr/>
        </p:nvSpPr>
        <p:spPr>
          <a:xfrm>
            <a:off x="5590125" y="4977232"/>
            <a:ext cx="2522099" cy="54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3: Dashboard ‘systeem controle- en falen’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153653E6-3DB4-6605-E27C-AB173CF39F93}"/>
              </a:ext>
            </a:extLst>
          </p:cNvPr>
          <p:cNvSpPr/>
          <p:nvPr/>
        </p:nvSpPr>
        <p:spPr>
          <a:xfrm>
            <a:off x="8256240" y="4977232"/>
            <a:ext cx="1800299" cy="540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Versie dashboard ‘systeem falen’ met analyse mogelijkheden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926C12D8-7EC1-B801-B16E-C6E44A9E0F38}"/>
              </a:ext>
            </a:extLst>
          </p:cNvPr>
          <p:cNvSpPr/>
          <p:nvPr/>
        </p:nvSpPr>
        <p:spPr>
          <a:xfrm>
            <a:off x="8256240" y="3573016"/>
            <a:ext cx="1800299" cy="531343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Geïntegreerd Dashboard</a:t>
            </a:r>
          </a:p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Werking VTH Stelsel</a:t>
            </a:r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A8010E5A-8B13-C486-AFBA-0FCCE63DC3EA}"/>
              </a:ext>
            </a:extLst>
          </p:cNvPr>
          <p:cNvSpPr/>
          <p:nvPr/>
        </p:nvSpPr>
        <p:spPr>
          <a:xfrm>
            <a:off x="5658692" y="2593412"/>
            <a:ext cx="2452768" cy="547556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Altijd Actuele ‘Staat van VTH’ </a:t>
            </a:r>
            <a:b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met publicatie versie</a:t>
            </a:r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828EDB36-6FDF-B7CF-5222-C4A715EEE17E}"/>
              </a:ext>
            </a:extLst>
          </p:cNvPr>
          <p:cNvSpPr/>
          <p:nvPr/>
        </p:nvSpPr>
        <p:spPr>
          <a:xfrm>
            <a:off x="3359150" y="2593413"/>
            <a:ext cx="2152155" cy="547555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Gestandaardiseerde uitvraag staat van VTH</a:t>
            </a:r>
          </a:p>
        </p:txBody>
      </p:sp>
      <p:sp>
        <p:nvSpPr>
          <p:cNvPr id="39" name="Afgeronde rechthoek 38">
            <a:extLst>
              <a:ext uri="{FF2B5EF4-FFF2-40B4-BE49-F238E27FC236}">
                <a16:creationId xmlns:a16="http://schemas.microsoft.com/office/drawing/2014/main" id="{9009C09C-B0A5-3902-D9BF-17F320B6B1A9}"/>
              </a:ext>
            </a:extLst>
          </p:cNvPr>
          <p:cNvSpPr/>
          <p:nvPr/>
        </p:nvSpPr>
        <p:spPr>
          <a:xfrm>
            <a:off x="8256589" y="2593412"/>
            <a:ext cx="1727843" cy="547556"/>
          </a:xfrm>
          <a:prstGeom prst="roundRect">
            <a:avLst/>
          </a:prstGeom>
          <a:solidFill>
            <a:srgbClr val="96C83F">
              <a:alpha val="76742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Dashboard </a:t>
            </a:r>
            <a:b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nl-NL" sz="1200" dirty="0">
                <a:solidFill>
                  <a:schemeClr val="tx1"/>
                </a:solidFill>
                <a:latin typeface="Arial Nova" panose="020B0504020202020204" pitchFamily="34" charset="0"/>
              </a:rPr>
              <a:t>‘Werking VTH Stelsel’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ABF5439-2AC9-F4DB-7C15-A8820603A72D}"/>
              </a:ext>
            </a:extLst>
          </p:cNvPr>
          <p:cNvSpPr/>
          <p:nvPr/>
        </p:nvSpPr>
        <p:spPr>
          <a:xfrm>
            <a:off x="3359697" y="5121232"/>
            <a:ext cx="2084680" cy="396000"/>
          </a:xfrm>
          <a:prstGeom prst="rect">
            <a:avLst/>
          </a:prstGeom>
          <a:solidFill>
            <a:srgbClr val="E8AC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300"/>
              </a:lnSpc>
            </a:pPr>
            <a:r>
              <a:rPr lang="nl-NL" sz="1300" dirty="0">
                <a:solidFill>
                  <a:schemeClr val="tx1"/>
                </a:solidFill>
              </a:rPr>
              <a:t>Proef 2: Dashboard interne sturing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32C315-BCFF-9EB2-EDCC-584977F7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444024" y="2709356"/>
            <a:ext cx="598099" cy="36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04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78E0C-604A-9F83-19F2-8F9B29ED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 dirty="0"/>
              <a:t>IBP VTH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EAE5D1-24CF-DDD4-AFDF-B8FEB2406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9540000" cy="4561527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Interbestuurlijk Programma Versterking VTH Stelsel </a:t>
            </a:r>
          </a:p>
          <a:p>
            <a:pPr lvl="1"/>
            <a:r>
              <a:rPr lang="nl-NL" dirty="0"/>
              <a:t>Betrokken zijn: Rijk (</a:t>
            </a:r>
            <a:r>
              <a:rPr lang="nl-NL" dirty="0" err="1"/>
              <a:t>IenW</a:t>
            </a:r>
            <a:r>
              <a:rPr lang="nl-NL" dirty="0"/>
              <a:t>/ILT, </a:t>
            </a:r>
            <a:r>
              <a:rPr lang="nl-NL" dirty="0" err="1"/>
              <a:t>JenV</a:t>
            </a:r>
            <a:r>
              <a:rPr lang="nl-NL" dirty="0"/>
              <a:t>/OM en BZK), IPO, VNG,  Omgevingsdienst NL en Waterschappen</a:t>
            </a:r>
          </a:p>
          <a:p>
            <a:r>
              <a:rPr lang="nl-NL" dirty="0"/>
              <a:t>Aanleiding</a:t>
            </a:r>
          </a:p>
          <a:p>
            <a:pPr lvl="1"/>
            <a:r>
              <a:rPr lang="nl-NL" dirty="0"/>
              <a:t>Aanbevelingen van de commissie Van Aartsen en de </a:t>
            </a:r>
          </a:p>
          <a:p>
            <a:pPr lvl="1"/>
            <a:r>
              <a:rPr lang="nl-NL" dirty="0"/>
              <a:t>Rapporten van de Algemene Rekenkamer</a:t>
            </a:r>
          </a:p>
          <a:p>
            <a:pPr lvl="1"/>
            <a:r>
              <a:rPr lang="nl-NL" dirty="0"/>
              <a:t>Breed gevoeld besef van urgentie om VTH-stelsel te versterken</a:t>
            </a:r>
          </a:p>
          <a:p>
            <a:r>
              <a:rPr lang="nl-NL" dirty="0"/>
              <a:t>Uitvoering</a:t>
            </a:r>
          </a:p>
          <a:p>
            <a:pPr lvl="1"/>
            <a:r>
              <a:rPr lang="nl-NL" dirty="0"/>
              <a:t>2022 t/m 2024</a:t>
            </a:r>
          </a:p>
          <a:p>
            <a:pPr lvl="1"/>
            <a:r>
              <a:rPr lang="nl-NL" dirty="0"/>
              <a:t>In 6 pijlers, waarvan pijler 3 gaat over informatievoorziening</a:t>
            </a:r>
          </a:p>
          <a:p>
            <a:r>
              <a:rPr lang="nl-NL" dirty="0"/>
              <a:t>Afbakening</a:t>
            </a:r>
          </a:p>
          <a:p>
            <a:pPr lvl="1"/>
            <a:r>
              <a:rPr lang="nl-NL" dirty="0"/>
              <a:t>Uitvoering van milieutaken onder de Omgevingswet waarvoor provincies, gemeenten, waterschappen het bevoegd gezag zijn.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97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C081EAA-F3A4-DC0A-9558-CDAD0328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 anchor="ctr">
            <a:normAutofit/>
          </a:bodyPr>
          <a:lstStyle/>
          <a:p>
            <a:r>
              <a:rPr lang="nl-NL" dirty="0"/>
              <a:t>Digitaal VTH-Stelsel?</a:t>
            </a:r>
            <a:br>
              <a:rPr lang="nl-NL" dirty="0"/>
            </a:br>
            <a:r>
              <a:rPr lang="nl-NL" sz="2400" i="1" dirty="0"/>
              <a:t>Sept 2023 – onderzoek naar vitaliteit IV landschap</a:t>
            </a:r>
            <a:endParaRPr lang="nl-NL" dirty="0"/>
          </a:p>
        </p:txBody>
      </p:sp>
      <p:graphicFrame>
        <p:nvGraphicFramePr>
          <p:cNvPr id="9" name="Tijdelijke aanduiding voor inhoud 1">
            <a:extLst>
              <a:ext uri="{FF2B5EF4-FFF2-40B4-BE49-F238E27FC236}">
                <a16:creationId xmlns:a16="http://schemas.microsoft.com/office/drawing/2014/main" id="{37E4A17C-F6B8-EDC9-34EB-4A309861A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19484"/>
              </p:ext>
            </p:extLst>
          </p:nvPr>
        </p:nvGraphicFramePr>
        <p:xfrm>
          <a:off x="516798" y="1674000"/>
          <a:ext cx="9540000" cy="456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06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73594-37F7-AAC8-2305-BDCC4A15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Uitdaging: </a:t>
            </a:r>
            <a:r>
              <a:rPr lang="nl-NL" i="1" dirty="0"/>
              <a:t>‘van ik naar wij’</a:t>
            </a:r>
            <a:endParaRPr lang="nl-NL" dirty="0"/>
          </a:p>
        </p:txBody>
      </p:sp>
      <p:pic>
        <p:nvPicPr>
          <p:cNvPr id="15" name="Tijdelijke aanduiding voor inhoud 14" descr="Afbeelding met tekst, diagram, schermopname, clipart&#10;&#10;Automatisch gegenereerde beschrijving">
            <a:extLst>
              <a:ext uri="{FF2B5EF4-FFF2-40B4-BE49-F238E27FC236}">
                <a16:creationId xmlns:a16="http://schemas.microsoft.com/office/drawing/2014/main" id="{A291EAA3-3483-45B6-C10E-8F492C6729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219" b="-1211"/>
          <a:stretch/>
        </p:blipFill>
        <p:spPr>
          <a:xfrm>
            <a:off x="6495370" y="2088000"/>
            <a:ext cx="4430485" cy="4140000"/>
          </a:xfrm>
        </p:spPr>
      </p:pic>
      <p:pic>
        <p:nvPicPr>
          <p:cNvPr id="17" name="Afbeelding 16" descr="Afbeelding met cirkel, tekenfilm, geel, clipart&#10;&#10;Automatisch gegenereerde beschrijving">
            <a:extLst>
              <a:ext uri="{FF2B5EF4-FFF2-40B4-BE49-F238E27FC236}">
                <a16:creationId xmlns:a16="http://schemas.microsoft.com/office/drawing/2014/main" id="{7A202C4C-17B5-9CB6-73F4-9BF83BCD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90" y="589725"/>
            <a:ext cx="1922445" cy="800549"/>
          </a:xfrm>
          <a:prstGeom prst="rect">
            <a:avLst/>
          </a:prstGeom>
        </p:spPr>
      </p:pic>
      <p:pic>
        <p:nvPicPr>
          <p:cNvPr id="6" name="Tijdelijke aanduiding voor inhoud 5" descr="Afbeelding met cirkel, tekening, tekenfilm, schets&#10;&#10;Automatisch gegenereerde beschrijving">
            <a:extLst>
              <a:ext uri="{FF2B5EF4-FFF2-40B4-BE49-F238E27FC236}">
                <a16:creationId xmlns:a16="http://schemas.microsoft.com/office/drawing/2014/main" id="{26C69503-2F43-D44D-74B4-62B310E555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280385" y="2365327"/>
            <a:ext cx="6192454" cy="3931563"/>
          </a:xfrm>
        </p:spPr>
      </p:pic>
    </p:spTree>
    <p:extLst>
      <p:ext uri="{BB962C8B-B14F-4D97-AF65-F5344CB8AC3E}">
        <p14:creationId xmlns:p14="http://schemas.microsoft.com/office/powerpoint/2010/main" val="213174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rije vorm 23">
            <a:extLst>
              <a:ext uri="{FF2B5EF4-FFF2-40B4-BE49-F238E27FC236}">
                <a16:creationId xmlns:a16="http://schemas.microsoft.com/office/drawing/2014/main" id="{15EF7285-DD04-2CD2-8784-ED812C243C06}"/>
              </a:ext>
            </a:extLst>
          </p:cNvPr>
          <p:cNvSpPr/>
          <p:nvPr/>
        </p:nvSpPr>
        <p:spPr>
          <a:xfrm>
            <a:off x="7387774" y="2125981"/>
            <a:ext cx="2389666" cy="3872544"/>
          </a:xfrm>
          <a:custGeom>
            <a:avLst/>
            <a:gdLst>
              <a:gd name="connsiteX0" fmla="*/ 0 w 2639254"/>
              <a:gd name="connsiteY0" fmla="*/ 263925 h 4683124"/>
              <a:gd name="connsiteX1" fmla="*/ 263925 w 2639254"/>
              <a:gd name="connsiteY1" fmla="*/ 0 h 4683124"/>
              <a:gd name="connsiteX2" fmla="*/ 2375329 w 2639254"/>
              <a:gd name="connsiteY2" fmla="*/ 0 h 4683124"/>
              <a:gd name="connsiteX3" fmla="*/ 2639254 w 2639254"/>
              <a:gd name="connsiteY3" fmla="*/ 263925 h 4683124"/>
              <a:gd name="connsiteX4" fmla="*/ 2639254 w 2639254"/>
              <a:gd name="connsiteY4" fmla="*/ 4419199 h 4683124"/>
              <a:gd name="connsiteX5" fmla="*/ 2375329 w 2639254"/>
              <a:gd name="connsiteY5" fmla="*/ 4683124 h 4683124"/>
              <a:gd name="connsiteX6" fmla="*/ 263925 w 2639254"/>
              <a:gd name="connsiteY6" fmla="*/ 4683124 h 4683124"/>
              <a:gd name="connsiteX7" fmla="*/ 0 w 2639254"/>
              <a:gd name="connsiteY7" fmla="*/ 4419199 h 4683124"/>
              <a:gd name="connsiteX8" fmla="*/ 0 w 2639254"/>
              <a:gd name="connsiteY8" fmla="*/ 263925 h 46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254" h="4683124">
                <a:moveTo>
                  <a:pt x="0" y="263925"/>
                </a:moveTo>
                <a:cubicBezTo>
                  <a:pt x="0" y="118163"/>
                  <a:pt x="118163" y="0"/>
                  <a:pt x="263925" y="0"/>
                </a:cubicBezTo>
                <a:lnTo>
                  <a:pt x="2375329" y="0"/>
                </a:lnTo>
                <a:cubicBezTo>
                  <a:pt x="2521091" y="0"/>
                  <a:pt x="2639254" y="118163"/>
                  <a:pt x="2639254" y="263925"/>
                </a:cubicBezTo>
                <a:lnTo>
                  <a:pt x="2639254" y="4419199"/>
                </a:lnTo>
                <a:cubicBezTo>
                  <a:pt x="2639254" y="4564961"/>
                  <a:pt x="2521091" y="4683124"/>
                  <a:pt x="2375329" y="4683124"/>
                </a:cubicBezTo>
                <a:lnTo>
                  <a:pt x="263925" y="4683124"/>
                </a:lnTo>
                <a:cubicBezTo>
                  <a:pt x="118163" y="4683124"/>
                  <a:pt x="0" y="4564961"/>
                  <a:pt x="0" y="4419199"/>
                </a:cubicBezTo>
                <a:lnTo>
                  <a:pt x="0" y="26392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44000" tIns="72000" rIns="72000" bIns="72000" numCol="1" spcCol="1270" anchor="t" anchorCtr="1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>
                <a:solidFill>
                  <a:schemeClr val="bg1"/>
                </a:solidFill>
              </a:rPr>
              <a:t>Enkele voorbeelden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nl-NL" sz="1200" kern="1200" dirty="0">
                <a:solidFill>
                  <a:schemeClr val="bg1"/>
                </a:solidFill>
              </a:rPr>
              <a:t>Register Activiteiten, vergund en gemeld (MBA register, LMA, DSO uitbreiding)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nl-NL" sz="1200" kern="1200" dirty="0">
                <a:solidFill>
                  <a:schemeClr val="bg1"/>
                </a:solidFill>
              </a:rPr>
              <a:t>Register Contour en effect (REV)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nl-NL" sz="1200" kern="1200" dirty="0">
                <a:solidFill>
                  <a:schemeClr val="bg1"/>
                </a:solidFill>
              </a:rPr>
              <a:t>Functie Samenwerken (GIR of DSO Samenwerk functie)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nl-NL" sz="1200" kern="1200" dirty="0">
                <a:solidFill>
                  <a:schemeClr val="bg1"/>
                </a:solidFill>
              </a:rPr>
              <a:t>Register Inspecties, bevindingen en overtredingen (Inspectieview)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nl-NL" sz="1200" kern="1200" dirty="0" err="1">
                <a:solidFill>
                  <a:schemeClr val="bg1"/>
                </a:solidFill>
              </a:rPr>
              <a:t>Openbaarmaken</a:t>
            </a:r>
            <a:r>
              <a:rPr lang="nl-NL" sz="1200" kern="1200" dirty="0">
                <a:solidFill>
                  <a:schemeClr val="bg1"/>
                </a:solidFill>
              </a:rPr>
              <a:t> (LVBB, INSPIRE)</a:t>
            </a:r>
          </a:p>
        </p:txBody>
      </p:sp>
      <p:sp>
        <p:nvSpPr>
          <p:cNvPr id="14" name="Vrije vorm 13" descr="Variant 3&#10;Gestandaardiseerd digitaal VTH-stelsel met gedeelde i-voorzieningen&#10;Kerndata gedeeld, aaneengesloten werkzaamheden en processen gestandaardiseerd&#10;Gemeenschappelijke functionaliteiten (i-voorzieningen) beschikbaar;&#10;Stelselpartner voorziet zelf in NIET ontbrekende voorzieningen&#10;Complete oplossing voor alle beoogde resultaten&#10;">
            <a:extLst>
              <a:ext uri="{FF2B5EF4-FFF2-40B4-BE49-F238E27FC236}">
                <a16:creationId xmlns:a16="http://schemas.microsoft.com/office/drawing/2014/main" id="{12A2E042-4E80-7C70-B9DC-D627EA4BC589}"/>
              </a:ext>
            </a:extLst>
          </p:cNvPr>
          <p:cNvSpPr/>
          <p:nvPr/>
        </p:nvSpPr>
        <p:spPr>
          <a:xfrm>
            <a:off x="3999392" y="2068991"/>
            <a:ext cx="3344836" cy="3872544"/>
          </a:xfrm>
          <a:custGeom>
            <a:avLst/>
            <a:gdLst>
              <a:gd name="connsiteX0" fmla="*/ 0 w 2639254"/>
              <a:gd name="connsiteY0" fmla="*/ 263925 h 4683124"/>
              <a:gd name="connsiteX1" fmla="*/ 263925 w 2639254"/>
              <a:gd name="connsiteY1" fmla="*/ 0 h 4683124"/>
              <a:gd name="connsiteX2" fmla="*/ 2375329 w 2639254"/>
              <a:gd name="connsiteY2" fmla="*/ 0 h 4683124"/>
              <a:gd name="connsiteX3" fmla="*/ 2639254 w 2639254"/>
              <a:gd name="connsiteY3" fmla="*/ 263925 h 4683124"/>
              <a:gd name="connsiteX4" fmla="*/ 2639254 w 2639254"/>
              <a:gd name="connsiteY4" fmla="*/ 4419199 h 4683124"/>
              <a:gd name="connsiteX5" fmla="*/ 2375329 w 2639254"/>
              <a:gd name="connsiteY5" fmla="*/ 4683124 h 4683124"/>
              <a:gd name="connsiteX6" fmla="*/ 263925 w 2639254"/>
              <a:gd name="connsiteY6" fmla="*/ 4683124 h 4683124"/>
              <a:gd name="connsiteX7" fmla="*/ 0 w 2639254"/>
              <a:gd name="connsiteY7" fmla="*/ 4419199 h 4683124"/>
              <a:gd name="connsiteX8" fmla="*/ 0 w 2639254"/>
              <a:gd name="connsiteY8" fmla="*/ 263925 h 46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254" h="4683124">
                <a:moveTo>
                  <a:pt x="0" y="263925"/>
                </a:moveTo>
                <a:cubicBezTo>
                  <a:pt x="0" y="118163"/>
                  <a:pt x="118163" y="0"/>
                  <a:pt x="263925" y="0"/>
                </a:cubicBezTo>
                <a:lnTo>
                  <a:pt x="2375329" y="0"/>
                </a:lnTo>
                <a:cubicBezTo>
                  <a:pt x="2521091" y="0"/>
                  <a:pt x="2639254" y="118163"/>
                  <a:pt x="2639254" y="263925"/>
                </a:cubicBezTo>
                <a:lnTo>
                  <a:pt x="2639254" y="4419199"/>
                </a:lnTo>
                <a:cubicBezTo>
                  <a:pt x="2639254" y="4564961"/>
                  <a:pt x="2521091" y="4683124"/>
                  <a:pt x="2375329" y="4683124"/>
                </a:cubicBezTo>
                <a:lnTo>
                  <a:pt x="263925" y="4683124"/>
                </a:lnTo>
                <a:cubicBezTo>
                  <a:pt x="118163" y="4683124"/>
                  <a:pt x="0" y="4564961"/>
                  <a:pt x="0" y="4419199"/>
                </a:cubicBezTo>
                <a:lnTo>
                  <a:pt x="0" y="26392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800" kern="1200" dirty="0">
                <a:solidFill>
                  <a:schemeClr val="tx1"/>
                </a:solidFill>
              </a:rPr>
              <a:t>Variant 3</a:t>
            </a:r>
          </a:p>
          <a:p>
            <a:pPr marL="231775" lvl="1" indent="-231775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nl-NL" kern="1200" dirty="0">
                <a:solidFill>
                  <a:schemeClr val="tx1"/>
                </a:solidFill>
              </a:rPr>
              <a:t>Gestandaardiseerd digitaal VTH-stelsel met gedeelde i-voorzieningen</a:t>
            </a:r>
          </a:p>
          <a:p>
            <a:pPr marL="231775" lvl="1" indent="-2317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1400" kern="1200" dirty="0">
                <a:solidFill>
                  <a:schemeClr val="tx1"/>
                </a:solidFill>
              </a:rPr>
              <a:t>Kerndata gedeeld, aaneengesloten werkzaamheden en processen gestandaardiseerd</a:t>
            </a:r>
          </a:p>
          <a:p>
            <a:pPr marL="231775" lvl="1" indent="-2317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1400" kern="1200" dirty="0">
                <a:solidFill>
                  <a:schemeClr val="tx1"/>
                </a:solidFill>
              </a:rPr>
              <a:t>Gemeenschappelijke functionaliteiten (i-voorzieningen) beschikbaar;</a:t>
            </a:r>
          </a:p>
          <a:p>
            <a:pPr marL="231775" lvl="1" indent="-2317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1400" dirty="0">
                <a:solidFill>
                  <a:schemeClr val="tx1"/>
                </a:solidFill>
              </a:rPr>
              <a:t>Stelselpartner voorziet zelf in NIET ontbrekende voorzieningen</a:t>
            </a:r>
            <a:endParaRPr lang="nl-NL" sz="1400" kern="1200" dirty="0">
              <a:solidFill>
                <a:schemeClr val="tx1"/>
              </a:solidFill>
            </a:endParaRPr>
          </a:p>
          <a:p>
            <a:pPr marL="231775" lvl="1" indent="-231775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1400" kern="1200" dirty="0">
                <a:solidFill>
                  <a:schemeClr val="tx1"/>
                </a:solidFill>
              </a:rPr>
              <a:t>Complete oplossing voor alle beoogde resultaten</a:t>
            </a:r>
          </a:p>
        </p:txBody>
      </p:sp>
      <p:sp>
        <p:nvSpPr>
          <p:cNvPr id="4" name="Rechthoek 3" descr="toekomstbeeld digitaal VTH-stelsel: feb 24 : gestandaardiseerd VTH stelsel met ">
            <a:extLst>
              <a:ext uri="{FF2B5EF4-FFF2-40B4-BE49-F238E27FC236}">
                <a16:creationId xmlns:a16="http://schemas.microsoft.com/office/drawing/2014/main" id="{58E3B14A-6134-F6BD-A4DE-25F7C9826317}"/>
              </a:ext>
            </a:extLst>
          </p:cNvPr>
          <p:cNvSpPr/>
          <p:nvPr/>
        </p:nvSpPr>
        <p:spPr>
          <a:xfrm>
            <a:off x="4072965" y="1881823"/>
            <a:ext cx="5831840" cy="424688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 descr="Toekomstbeeld digitaal VTH-stelsel:&#10;Feb 24: gestandaardiseerd VTH stelsel met gedeelde i-voorzieningen. ">
            <a:extLst>
              <a:ext uri="{FF2B5EF4-FFF2-40B4-BE49-F238E27FC236}">
                <a16:creationId xmlns:a16="http://schemas.microsoft.com/office/drawing/2014/main" id="{86BE5144-E688-10D2-7A9E-121C9844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Toekomstbeeld digitaal VTH-stelsel:</a:t>
            </a:r>
            <a:br>
              <a:rPr lang="nl-NL" dirty="0"/>
            </a:br>
            <a:r>
              <a:rPr lang="nl-NL" sz="2700" i="1" dirty="0"/>
              <a:t>Feb 24: gestandaardiseerd VTH stelsel met gedeelde i-voorzieningen</a:t>
            </a:r>
            <a:endParaRPr lang="nl-NL" dirty="0"/>
          </a:p>
        </p:txBody>
      </p:sp>
      <p:sp>
        <p:nvSpPr>
          <p:cNvPr id="5" name="Vrije vorm 4" descr="Variant 4&#10;Digitaal VTH stelsel volledig voorzienend&#10;">
            <a:extLst>
              <a:ext uri="{FF2B5EF4-FFF2-40B4-BE49-F238E27FC236}">
                <a16:creationId xmlns:a16="http://schemas.microsoft.com/office/drawing/2014/main" id="{127B3415-ADDA-9073-4141-D8B601B69318}"/>
              </a:ext>
            </a:extLst>
          </p:cNvPr>
          <p:cNvSpPr/>
          <p:nvPr/>
        </p:nvSpPr>
        <p:spPr>
          <a:xfrm>
            <a:off x="10224371" y="3334871"/>
            <a:ext cx="1466204" cy="2548172"/>
          </a:xfrm>
          <a:custGeom>
            <a:avLst/>
            <a:gdLst>
              <a:gd name="connsiteX0" fmla="*/ 0 w 2639254"/>
              <a:gd name="connsiteY0" fmla="*/ 263925 h 4683124"/>
              <a:gd name="connsiteX1" fmla="*/ 263925 w 2639254"/>
              <a:gd name="connsiteY1" fmla="*/ 0 h 4683124"/>
              <a:gd name="connsiteX2" fmla="*/ 2375329 w 2639254"/>
              <a:gd name="connsiteY2" fmla="*/ 0 h 4683124"/>
              <a:gd name="connsiteX3" fmla="*/ 2639254 w 2639254"/>
              <a:gd name="connsiteY3" fmla="*/ 263925 h 4683124"/>
              <a:gd name="connsiteX4" fmla="*/ 2639254 w 2639254"/>
              <a:gd name="connsiteY4" fmla="*/ 4419199 h 4683124"/>
              <a:gd name="connsiteX5" fmla="*/ 2375329 w 2639254"/>
              <a:gd name="connsiteY5" fmla="*/ 4683124 h 4683124"/>
              <a:gd name="connsiteX6" fmla="*/ 263925 w 2639254"/>
              <a:gd name="connsiteY6" fmla="*/ 4683124 h 4683124"/>
              <a:gd name="connsiteX7" fmla="*/ 0 w 2639254"/>
              <a:gd name="connsiteY7" fmla="*/ 4419199 h 4683124"/>
              <a:gd name="connsiteX8" fmla="*/ 0 w 2639254"/>
              <a:gd name="connsiteY8" fmla="*/ 263925 h 46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254" h="4683124">
                <a:moveTo>
                  <a:pt x="0" y="263925"/>
                </a:moveTo>
                <a:cubicBezTo>
                  <a:pt x="0" y="118163"/>
                  <a:pt x="118163" y="0"/>
                  <a:pt x="263925" y="0"/>
                </a:cubicBezTo>
                <a:lnTo>
                  <a:pt x="2375329" y="0"/>
                </a:lnTo>
                <a:cubicBezTo>
                  <a:pt x="2521091" y="0"/>
                  <a:pt x="2639254" y="118163"/>
                  <a:pt x="2639254" y="263925"/>
                </a:cubicBezTo>
                <a:lnTo>
                  <a:pt x="2639254" y="4419199"/>
                </a:lnTo>
                <a:cubicBezTo>
                  <a:pt x="2639254" y="4564961"/>
                  <a:pt x="2521091" y="4683124"/>
                  <a:pt x="2375329" y="4683124"/>
                </a:cubicBezTo>
                <a:lnTo>
                  <a:pt x="263925" y="4683124"/>
                </a:lnTo>
                <a:cubicBezTo>
                  <a:pt x="118163" y="4683124"/>
                  <a:pt x="0" y="4564961"/>
                  <a:pt x="0" y="4419199"/>
                </a:cubicBezTo>
                <a:lnTo>
                  <a:pt x="0" y="26392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800" kern="1200" dirty="0">
                <a:solidFill>
                  <a:schemeClr val="tx1"/>
                </a:solidFill>
              </a:rPr>
              <a:t>Variant 4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dirty="0">
                <a:solidFill>
                  <a:schemeClr val="tx1"/>
                </a:solidFill>
              </a:rPr>
              <a:t>Digitaal VTH stelsel volledig </a:t>
            </a:r>
            <a:r>
              <a:rPr lang="nl-NL" dirty="0" err="1">
                <a:solidFill>
                  <a:schemeClr val="tx1"/>
                </a:solidFill>
              </a:rPr>
              <a:t>voorzienend</a:t>
            </a:r>
            <a:endParaRPr lang="nl-NL" dirty="0">
              <a:solidFill>
                <a:schemeClr val="tx1"/>
              </a:solidFill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2800" kern="1200" dirty="0">
              <a:solidFill>
                <a:schemeClr val="tx1"/>
              </a:solidFill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 dirty="0">
              <a:solidFill>
                <a:schemeClr val="tx1"/>
              </a:solidFill>
            </a:endParaRPr>
          </a:p>
        </p:txBody>
      </p:sp>
      <p:sp>
        <p:nvSpPr>
          <p:cNvPr id="6" name="Vrije vorm 5" descr="Variant 1&#10;Huidige stelsel met enkele kleine aanpassingen&#10;">
            <a:extLst>
              <a:ext uri="{FF2B5EF4-FFF2-40B4-BE49-F238E27FC236}">
                <a16:creationId xmlns:a16="http://schemas.microsoft.com/office/drawing/2014/main" id="{558AA865-3D48-B9F2-3076-BA0D8C7595AF}"/>
              </a:ext>
            </a:extLst>
          </p:cNvPr>
          <p:cNvSpPr/>
          <p:nvPr/>
        </p:nvSpPr>
        <p:spPr>
          <a:xfrm>
            <a:off x="574998" y="3334871"/>
            <a:ext cx="1466204" cy="2548172"/>
          </a:xfrm>
          <a:custGeom>
            <a:avLst/>
            <a:gdLst>
              <a:gd name="connsiteX0" fmla="*/ 0 w 2639254"/>
              <a:gd name="connsiteY0" fmla="*/ 263925 h 4683124"/>
              <a:gd name="connsiteX1" fmla="*/ 263925 w 2639254"/>
              <a:gd name="connsiteY1" fmla="*/ 0 h 4683124"/>
              <a:gd name="connsiteX2" fmla="*/ 2375329 w 2639254"/>
              <a:gd name="connsiteY2" fmla="*/ 0 h 4683124"/>
              <a:gd name="connsiteX3" fmla="*/ 2639254 w 2639254"/>
              <a:gd name="connsiteY3" fmla="*/ 263925 h 4683124"/>
              <a:gd name="connsiteX4" fmla="*/ 2639254 w 2639254"/>
              <a:gd name="connsiteY4" fmla="*/ 4419199 h 4683124"/>
              <a:gd name="connsiteX5" fmla="*/ 2375329 w 2639254"/>
              <a:gd name="connsiteY5" fmla="*/ 4683124 h 4683124"/>
              <a:gd name="connsiteX6" fmla="*/ 263925 w 2639254"/>
              <a:gd name="connsiteY6" fmla="*/ 4683124 h 4683124"/>
              <a:gd name="connsiteX7" fmla="*/ 0 w 2639254"/>
              <a:gd name="connsiteY7" fmla="*/ 4419199 h 4683124"/>
              <a:gd name="connsiteX8" fmla="*/ 0 w 2639254"/>
              <a:gd name="connsiteY8" fmla="*/ 263925 h 46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254" h="4683124">
                <a:moveTo>
                  <a:pt x="0" y="263925"/>
                </a:moveTo>
                <a:cubicBezTo>
                  <a:pt x="0" y="118163"/>
                  <a:pt x="118163" y="0"/>
                  <a:pt x="263925" y="0"/>
                </a:cubicBezTo>
                <a:lnTo>
                  <a:pt x="2375329" y="0"/>
                </a:lnTo>
                <a:cubicBezTo>
                  <a:pt x="2521091" y="0"/>
                  <a:pt x="2639254" y="118163"/>
                  <a:pt x="2639254" y="263925"/>
                </a:cubicBezTo>
                <a:lnTo>
                  <a:pt x="2639254" y="4419199"/>
                </a:lnTo>
                <a:cubicBezTo>
                  <a:pt x="2639254" y="4564961"/>
                  <a:pt x="2521091" y="4683124"/>
                  <a:pt x="2375329" y="4683124"/>
                </a:cubicBezTo>
                <a:lnTo>
                  <a:pt x="263925" y="4683124"/>
                </a:lnTo>
                <a:cubicBezTo>
                  <a:pt x="118163" y="4683124"/>
                  <a:pt x="0" y="4564961"/>
                  <a:pt x="0" y="4419199"/>
                </a:cubicBezTo>
                <a:lnTo>
                  <a:pt x="0" y="26392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800" kern="1200" dirty="0">
                <a:solidFill>
                  <a:schemeClr val="tx1"/>
                </a:solidFill>
              </a:rPr>
              <a:t>Variant 1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dirty="0">
                <a:solidFill>
                  <a:schemeClr val="tx1"/>
                </a:solidFill>
              </a:rPr>
              <a:t>Huidige stelsel met enkele kleine aanpassingen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3200" kern="1200" dirty="0">
              <a:solidFill>
                <a:schemeClr val="tx1"/>
              </a:solidFill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 dirty="0">
              <a:solidFill>
                <a:schemeClr val="tx1"/>
              </a:solidFill>
            </a:endParaRPr>
          </a:p>
        </p:txBody>
      </p:sp>
      <p:sp>
        <p:nvSpPr>
          <p:cNvPr id="7" name="Vrije vorm 6" descr="Variant 2&#10;Huidige stelsel met standaarden&#10;">
            <a:extLst>
              <a:ext uri="{FF2B5EF4-FFF2-40B4-BE49-F238E27FC236}">
                <a16:creationId xmlns:a16="http://schemas.microsoft.com/office/drawing/2014/main" id="{71AC3522-09B1-84A7-CD7B-47010B88075E}"/>
              </a:ext>
            </a:extLst>
          </p:cNvPr>
          <p:cNvSpPr/>
          <p:nvPr/>
        </p:nvSpPr>
        <p:spPr>
          <a:xfrm>
            <a:off x="2287195" y="3334871"/>
            <a:ext cx="1466204" cy="2548172"/>
          </a:xfrm>
          <a:custGeom>
            <a:avLst/>
            <a:gdLst>
              <a:gd name="connsiteX0" fmla="*/ 0 w 2639254"/>
              <a:gd name="connsiteY0" fmla="*/ 263925 h 4683124"/>
              <a:gd name="connsiteX1" fmla="*/ 263925 w 2639254"/>
              <a:gd name="connsiteY1" fmla="*/ 0 h 4683124"/>
              <a:gd name="connsiteX2" fmla="*/ 2375329 w 2639254"/>
              <a:gd name="connsiteY2" fmla="*/ 0 h 4683124"/>
              <a:gd name="connsiteX3" fmla="*/ 2639254 w 2639254"/>
              <a:gd name="connsiteY3" fmla="*/ 263925 h 4683124"/>
              <a:gd name="connsiteX4" fmla="*/ 2639254 w 2639254"/>
              <a:gd name="connsiteY4" fmla="*/ 4419199 h 4683124"/>
              <a:gd name="connsiteX5" fmla="*/ 2375329 w 2639254"/>
              <a:gd name="connsiteY5" fmla="*/ 4683124 h 4683124"/>
              <a:gd name="connsiteX6" fmla="*/ 263925 w 2639254"/>
              <a:gd name="connsiteY6" fmla="*/ 4683124 h 4683124"/>
              <a:gd name="connsiteX7" fmla="*/ 0 w 2639254"/>
              <a:gd name="connsiteY7" fmla="*/ 4419199 h 4683124"/>
              <a:gd name="connsiteX8" fmla="*/ 0 w 2639254"/>
              <a:gd name="connsiteY8" fmla="*/ 263925 h 46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254" h="4683124">
                <a:moveTo>
                  <a:pt x="0" y="263925"/>
                </a:moveTo>
                <a:cubicBezTo>
                  <a:pt x="0" y="118163"/>
                  <a:pt x="118163" y="0"/>
                  <a:pt x="263925" y="0"/>
                </a:cubicBezTo>
                <a:lnTo>
                  <a:pt x="2375329" y="0"/>
                </a:lnTo>
                <a:cubicBezTo>
                  <a:pt x="2521091" y="0"/>
                  <a:pt x="2639254" y="118163"/>
                  <a:pt x="2639254" y="263925"/>
                </a:cubicBezTo>
                <a:lnTo>
                  <a:pt x="2639254" y="4419199"/>
                </a:lnTo>
                <a:cubicBezTo>
                  <a:pt x="2639254" y="4564961"/>
                  <a:pt x="2521091" y="4683124"/>
                  <a:pt x="2375329" y="4683124"/>
                </a:cubicBezTo>
                <a:lnTo>
                  <a:pt x="263925" y="4683124"/>
                </a:lnTo>
                <a:cubicBezTo>
                  <a:pt x="118163" y="4683124"/>
                  <a:pt x="0" y="4564961"/>
                  <a:pt x="0" y="4419199"/>
                </a:cubicBezTo>
                <a:lnTo>
                  <a:pt x="0" y="26392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800" kern="1200" dirty="0">
                <a:solidFill>
                  <a:schemeClr val="tx1"/>
                </a:solidFill>
              </a:rPr>
              <a:t>Variant 2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dirty="0">
                <a:solidFill>
                  <a:schemeClr val="tx1"/>
                </a:solidFill>
              </a:rPr>
              <a:t>Huidige stelsel met standaarden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2800" kern="1200" dirty="0">
              <a:solidFill>
                <a:schemeClr val="tx1"/>
              </a:solidFill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EC5F2-BF81-3F1E-F096-F24A2EFF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9540000" cy="1260000"/>
          </a:xfrm>
        </p:spPr>
        <p:txBody>
          <a:bodyPr/>
          <a:lstStyle/>
          <a:p>
            <a:r>
              <a:rPr lang="nl-NL" dirty="0"/>
              <a:t>Uitgangspunten voor toekomstbeeld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738140C-B075-F532-2423-66DAC38E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74000"/>
            <a:ext cx="9540000" cy="4561527"/>
          </a:xfrm>
        </p:spPr>
        <p:txBody>
          <a:bodyPr>
            <a:normAutofit/>
          </a:bodyPr>
          <a:lstStyle/>
          <a:p>
            <a:r>
              <a:rPr lang="nl-NL" dirty="0"/>
              <a:t>Ambities in lijn met huidige vitaliteit: informatiseren en </a:t>
            </a:r>
            <a:r>
              <a:rPr lang="nl-NL" dirty="0" err="1"/>
              <a:t>platformiseren</a:t>
            </a:r>
            <a:endParaRPr lang="nl-NL" dirty="0"/>
          </a:p>
          <a:p>
            <a:r>
              <a:rPr lang="nl-NL" dirty="0"/>
              <a:t>Tijdshorizon van 5 jaar (met doorkijk naar 10); </a:t>
            </a:r>
          </a:p>
          <a:p>
            <a:r>
              <a:rPr lang="nl-NL" dirty="0"/>
              <a:t>(her)gebruik van bestaande ontwikkelingen, voorzieningen en standaarden;</a:t>
            </a:r>
          </a:p>
          <a:p>
            <a:r>
              <a:rPr lang="nl-NL" dirty="0"/>
              <a:t>Aansluiten bij aanverwante als DSO en Zicht op NL</a:t>
            </a:r>
          </a:p>
          <a:p>
            <a:pPr lvl="0"/>
            <a:r>
              <a:rPr lang="nl-NL" dirty="0"/>
              <a:t>Minimale reikwijdte van digitaal VTH-stelsel = scope IBP-VTH</a:t>
            </a:r>
          </a:p>
          <a:p>
            <a:pPr lvl="0"/>
            <a:r>
              <a:rPr lang="nl-NL" dirty="0"/>
              <a:t>Respect voor autonomie van stelselpartijen</a:t>
            </a:r>
          </a:p>
          <a:p>
            <a:pPr lvl="0"/>
            <a:r>
              <a:rPr lang="nl-NL" dirty="0"/>
              <a:t>Werken onder architectuur</a:t>
            </a:r>
          </a:p>
        </p:txBody>
      </p:sp>
    </p:spTree>
    <p:extLst>
      <p:ext uri="{BB962C8B-B14F-4D97-AF65-F5344CB8AC3E}">
        <p14:creationId xmlns:p14="http://schemas.microsoft.com/office/powerpoint/2010/main" val="76054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F4C48-FD36-8E3B-DC31-E8008DC5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Stelselpartners zijn ambitieus</a:t>
            </a:r>
            <a:br>
              <a:rPr lang="nl-NL" i="1" dirty="0"/>
            </a:br>
            <a:r>
              <a:rPr lang="nl-NL" sz="2400" i="1" dirty="0"/>
              <a:t>April 24: Inventarisatie ambities stelselpartners in kader van roadmap</a:t>
            </a:r>
            <a:endParaRPr lang="nl-NL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57128E-A8AA-D996-25AB-35F598C3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kern="1200" dirty="0"/>
              <a:t>Informatiepositie om ….</a:t>
            </a:r>
          </a:p>
          <a:p>
            <a:pPr marL="171450" lvl="1" indent="-171450" defTabSz="711200">
              <a:spcBef>
                <a:spcPct val="0"/>
              </a:spcBef>
              <a:spcAft>
                <a:spcPct val="15000"/>
              </a:spcAft>
            </a:pPr>
            <a:r>
              <a:rPr lang="nl-NL" sz="2800" dirty="0"/>
              <a:t>Datakwaliteit</a:t>
            </a:r>
          </a:p>
          <a:p>
            <a:pPr marL="171450" lvl="1" indent="-171450" defTabSz="711200">
              <a:spcBef>
                <a:spcPct val="0"/>
              </a:spcBef>
              <a:spcAft>
                <a:spcPct val="15000"/>
              </a:spcAft>
            </a:pPr>
            <a:r>
              <a:rPr lang="nl-NL" sz="2800" dirty="0"/>
              <a:t>Basis </a:t>
            </a:r>
            <a:r>
              <a:rPr lang="nl-NL" sz="2800" kern="1200" dirty="0"/>
              <a:t>op Orde en voldoen aan verplichtingen</a:t>
            </a:r>
          </a:p>
          <a:p>
            <a:pPr marL="171450" lvl="1" indent="-171450" defTabSz="711200">
              <a:spcBef>
                <a:spcPct val="0"/>
              </a:spcBef>
              <a:spcAft>
                <a:spcPct val="15000"/>
              </a:spcAft>
            </a:pPr>
            <a:r>
              <a:rPr lang="nl-NL" sz="2800" dirty="0"/>
              <a:t>Uniformeren MBA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kern="1200" dirty="0"/>
              <a:t>Hergebruik van bestaande voorzieningen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kern="1200" dirty="0"/>
              <a:t>Datagedreven vergunningen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kern="1200" dirty="0"/>
              <a:t>Standaard informatiemodel en data uitwisseling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kern="1200" dirty="0"/>
              <a:t>Samenhang Beleid en Uitvoering en bijbehorende informatieproducten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kern="1200" dirty="0"/>
              <a:t>Dashboards, kennisinfrastructuur, koppeling strafrechtketen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2107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BP VTH D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C38"/>
      </a:accent1>
      <a:accent2>
        <a:srgbClr val="96C840"/>
      </a:accent2>
      <a:accent3>
        <a:srgbClr val="F07E26"/>
      </a:accent3>
      <a:accent4>
        <a:srgbClr val="005693"/>
      </a:accent4>
      <a:accent5>
        <a:srgbClr val="00A9F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P VTH_Basispresentatie" id="{B52A2E3B-FF67-B943-AD01-9A6748B405ED}" vid="{E8AFFEE0-48AF-D043-BA82-63D26484E01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cb69a0-6d0b-4a0f-9d9e-8e4da96cfbca" xsi:nil="true"/>
    <lcf76f155ced4ddcb4097134ff3c332f xmlns="ef9c2e84-6c27-4776-917c-9c3cd17db71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5" ma:contentTypeDescription="Een nieuw document maken." ma:contentTypeScope="" ma:versionID="729d3b9e17c7e79754d9a47f01a22196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bc0485bbb4214c8d4da0042ff8bfd6f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8EDB7-7A84-40C9-B1CC-A646CC7BE63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730b798e-94f2-40c6-a137-ab5c0ef0f228"/>
    <ds:schemaRef ds:uri="922e5296-38d7-45b7-b501-d2a59642b47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39cb69a0-6d0b-4a0f-9d9e-8e4da96cfbca"/>
    <ds:schemaRef ds:uri="ef9c2e84-6c27-4776-917c-9c3cd17db71c"/>
  </ds:schemaRefs>
</ds:datastoreItem>
</file>

<file path=customXml/itemProps2.xml><?xml version="1.0" encoding="utf-8"?>
<ds:datastoreItem xmlns:ds="http://schemas.openxmlformats.org/officeDocument/2006/customXml" ds:itemID="{3A7BDAC3-D865-4B5F-902C-95B6A95C1D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BCC7B-6FCA-4110-964A-3872C37AB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c2e84-6c27-4776-917c-9c3cd17db71c"/>
    <ds:schemaRef ds:uri="39cb69a0-6d0b-4a0f-9d9e-8e4da96cf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2280</TotalTime>
  <Words>2731</Words>
  <Application>Microsoft Office PowerPoint</Application>
  <PresentationFormat>Breedbeeld</PresentationFormat>
  <Paragraphs>450</Paragraphs>
  <Slides>33</Slides>
  <Notes>7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Adelle Sans Devanagari</vt:lpstr>
      <vt:lpstr>Arial</vt:lpstr>
      <vt:lpstr>Arial Nova</vt:lpstr>
      <vt:lpstr>Calibri</vt:lpstr>
      <vt:lpstr>Wingdings</vt:lpstr>
      <vt:lpstr>Kantoorthema</vt:lpstr>
      <vt:lpstr>Digitaal VTH-Stelsel ‘van ik naar wij’</vt:lpstr>
      <vt:lpstr>Opzet workshop</vt:lpstr>
      <vt:lpstr>Opzet workshop</vt:lpstr>
      <vt:lpstr>IBP VTH</vt:lpstr>
      <vt:lpstr>Digitaal VTH-Stelsel? Sept 2023 – onderzoek naar vitaliteit IV landschap</vt:lpstr>
      <vt:lpstr>Uitdaging: ‘van ik naar wij’</vt:lpstr>
      <vt:lpstr>Toekomstbeeld digitaal VTH-stelsel: Feb 24: gestandaardiseerd VTH stelsel met gedeelde i-voorzieningen</vt:lpstr>
      <vt:lpstr>Uitgangspunten voor toekomstbeeld</vt:lpstr>
      <vt:lpstr>Stelselpartners zijn ambitieus April 24: Inventarisatie ambities stelselpartners in kader van roadmap</vt:lpstr>
      <vt:lpstr>Toekomstbeeld ‘van ik naar wij’ op basis van ambities van stelselpartijen</vt:lpstr>
      <vt:lpstr>Hoe bereiken we toekomstbeeld</vt:lpstr>
      <vt:lpstr>Dit toekomstbeeld bereiken door:</vt:lpstr>
      <vt:lpstr>Activiteiten in digitaal VTH-stelsel  ordenen via waardeketen</vt:lpstr>
      <vt:lpstr>Toekomstbeeld realiseren in 3 stappen</vt:lpstr>
      <vt:lpstr>Rol van proeven (pilots)</vt:lpstr>
      <vt:lpstr>Stappen naar roadmap</vt:lpstr>
      <vt:lpstr>Van initiatief naar publicatie</vt:lpstr>
      <vt:lpstr>Uitdagingen:  van initiatief naar publicatie</vt:lpstr>
      <vt:lpstr>Toekomstbeeld:  van initiatief naar publicatie</vt:lpstr>
      <vt:lpstr>Roadmap: Van initiatief naar publicatie</vt:lpstr>
      <vt:lpstr>Roadmap: van initiatief naar publicatie</vt:lpstr>
      <vt:lpstr>Vragen</vt:lpstr>
      <vt:lpstr>Stellingen</vt:lpstr>
      <vt:lpstr>Wil je meer weten?</vt:lpstr>
      <vt:lpstr>Reserve</vt:lpstr>
      <vt:lpstr>Business Case</vt:lpstr>
      <vt:lpstr>Roadmap heeft gevolgen voor stelselpartners en organisaties</vt:lpstr>
      <vt:lpstr>2. Van geen verplichtingen tot zorgvuldige uitvoering</vt:lpstr>
      <vt:lpstr>3. Van ongezien naar interventie</vt:lpstr>
      <vt:lpstr>4. Van onbekend tot robuuste informatiepositie</vt:lpstr>
      <vt:lpstr>5. Van beleidsdoelstelling tot samenhangende uitvoering</vt:lpstr>
      <vt:lpstr>6. Van kennisontwikkeling tot kennis evaluatie</vt:lpstr>
      <vt:lpstr>7. Van ongericht naar ingericht naar bijgestuurd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</dc:title>
  <dc:creator>Johan Kramer</dc:creator>
  <cp:lastModifiedBy>Degeling, Ageeth (RWS WVL)</cp:lastModifiedBy>
  <cp:revision>16</cp:revision>
  <dcterms:created xsi:type="dcterms:W3CDTF">2024-05-15T05:56:22Z</dcterms:created>
  <dcterms:modified xsi:type="dcterms:W3CDTF">2024-07-19T06:16:36Z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0x010100309F9ADF8036B446A2A6F5FB497C0CAB</vt:lpwstr>
  </property>
  <property fmtid="{D5CDD505-2E9C-101B-9397-08002B2CF9AE}" pid="3" name="MediaServiceImageTags">
    <vt:lpwstr/>
  </property>
</Properties>
</file>