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19"/>
  </p:notesMasterIdLst>
  <p:handoutMasterIdLst>
    <p:handoutMasterId r:id="rId20"/>
  </p:handoutMasterIdLst>
  <p:sldIdLst>
    <p:sldId id="291" r:id="rId5"/>
    <p:sldId id="298" r:id="rId6"/>
    <p:sldId id="299" r:id="rId7"/>
    <p:sldId id="300" r:id="rId8"/>
    <p:sldId id="301" r:id="rId9"/>
    <p:sldId id="303" r:id="rId10"/>
    <p:sldId id="304" r:id="rId11"/>
    <p:sldId id="305" r:id="rId12"/>
    <p:sldId id="306" r:id="rId13"/>
    <p:sldId id="307" r:id="rId14"/>
    <p:sldId id="311" r:id="rId15"/>
    <p:sldId id="308" r:id="rId16"/>
    <p:sldId id="312" r:id="rId17"/>
    <p:sldId id="297" r:id="rId18"/>
  </p:sldIdLst>
  <p:sldSz cx="12192000" cy="6858000"/>
  <p:notesSz cx="7102475"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822" autoAdjust="0"/>
  </p:normalViewPr>
  <p:slideViewPr>
    <p:cSldViewPr snapToGrid="0" snapToObjects="1" showGuides="1">
      <p:cViewPr varScale="1">
        <p:scale>
          <a:sx n="94" d="100"/>
          <a:sy n="94" d="100"/>
        </p:scale>
        <p:origin x="252" y="90"/>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p:scale>
          <a:sx n="66" d="100"/>
          <a:sy n="66" d="100"/>
        </p:scale>
        <p:origin x="2312" y="-6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a:t>Wie stellen</a:t>
            </a:r>
            <a:r>
              <a:rPr lang="nl-NL" b="1" baseline="0"/>
              <a:t> de bodem</a:t>
            </a:r>
            <a:r>
              <a:rPr lang="nl-NL" b="1"/>
              <a:t>vragen </a:t>
            </a:r>
            <a:r>
              <a:rPr lang="nl-NL" b="1" baseline="0"/>
              <a:t>(2024</a:t>
            </a:r>
            <a:r>
              <a:rPr lang="nl-NL" baseline="0"/>
              <a:t>)</a:t>
            </a:r>
            <a:endParaRPr lang="nl-NL"/>
          </a:p>
        </c:rich>
      </c:tx>
      <c:layout>
        <c:manualLayout>
          <c:xMode val="edge"/>
          <c:yMode val="edge"/>
          <c:x val="0.2169264423053395"/>
          <c:y val="8.196721311475410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6695604938754941"/>
          <c:y val="0.22242211249017602"/>
          <c:w val="0.46608790122490129"/>
          <c:h val="0.70615389178047661"/>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6B3E-483E-83D5-B4EBAF3940B6}"/>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6B3E-483E-83D5-B4EBAF3940B6}"/>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6B3E-483E-83D5-B4EBAF3940B6}"/>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7-6B3E-483E-83D5-B4EBAF3940B6}"/>
              </c:ext>
            </c:extLst>
          </c:dPt>
          <c:dPt>
            <c:idx val="4"/>
            <c:bubble3D val="0"/>
            <c:spPr>
              <a:solidFill>
                <a:srgbClr val="0070C0"/>
              </a:solidFill>
              <a:ln w="19050">
                <a:solidFill>
                  <a:schemeClr val="lt1"/>
                </a:solidFill>
              </a:ln>
              <a:effectLst/>
            </c:spPr>
            <c:extLst>
              <c:ext xmlns:c16="http://schemas.microsoft.com/office/drawing/2014/chart" uri="{C3380CC4-5D6E-409C-BE32-E72D297353CC}">
                <c16:uniqueId val="{00000009-6B3E-483E-83D5-B4EBAF3940B6}"/>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6B3E-483E-83D5-B4EBAF3940B6}"/>
              </c:ext>
            </c:extLst>
          </c:dPt>
          <c:dPt>
            <c:idx val="6"/>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D-6B3E-483E-83D5-B4EBAF3940B6}"/>
              </c:ext>
            </c:extLst>
          </c:dPt>
          <c:dPt>
            <c:idx val="7"/>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F-6B3E-483E-83D5-B4EBAF3940B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B3E-483E-83D5-B4EBAF3940B6}"/>
              </c:ext>
            </c:extLst>
          </c:dPt>
          <c:dPt>
            <c:idx val="9"/>
            <c:bubble3D val="0"/>
            <c:spPr>
              <a:solidFill>
                <a:srgbClr val="FFC000"/>
              </a:solidFill>
              <a:ln w="19050">
                <a:solidFill>
                  <a:schemeClr val="lt1"/>
                </a:solidFill>
              </a:ln>
              <a:effectLst/>
            </c:spPr>
            <c:extLst>
              <c:ext xmlns:c16="http://schemas.microsoft.com/office/drawing/2014/chart" uri="{C3380CC4-5D6E-409C-BE32-E72D297353CC}">
                <c16:uniqueId val="{00000013-6B3E-483E-83D5-B4EBAF3940B6}"/>
              </c:ext>
            </c:extLst>
          </c:dPt>
          <c:dLbls>
            <c:dLbl>
              <c:idx val="4"/>
              <c:layout>
                <c:manualLayout>
                  <c:x val="-0.12181479179614667"/>
                  <c:y val="0.1762295081967213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3E-483E-83D5-B4EBAF3940B6}"/>
                </c:ext>
              </c:extLst>
            </c:dLbl>
            <c:dLbl>
              <c:idx val="5"/>
              <c:layout>
                <c:manualLayout>
                  <c:x val="-0.13921690490988192"/>
                  <c:y val="7.78688524590163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800193791810828"/>
                      <c:h val="0.10333548470375629"/>
                    </c:manualLayout>
                  </c15:layout>
                </c:ext>
                <c:ext xmlns:c16="http://schemas.microsoft.com/office/drawing/2014/chart" uri="{C3380CC4-5D6E-409C-BE32-E72D297353CC}">
                  <c16:uniqueId val="{0000000B-6B3E-483E-83D5-B4EBAF3940B6}"/>
                </c:ext>
              </c:extLst>
            </c:dLbl>
            <c:dLbl>
              <c:idx val="6"/>
              <c:layout>
                <c:manualLayout>
                  <c:x val="-0.12430080795525174"/>
                  <c:y val="-4.098360655737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3E-483E-83D5-B4EBAF3940B6}"/>
                </c:ext>
              </c:extLst>
            </c:dLbl>
            <c:dLbl>
              <c:idx val="7"/>
              <c:layout>
                <c:manualLayout>
                  <c:x val="4.4748290863890615E-2"/>
                  <c:y val="-2.04918032786885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3E-483E-83D5-B4EBAF3940B6}"/>
                </c:ext>
              </c:extLst>
            </c:dLbl>
            <c:dLbl>
              <c:idx val="8"/>
              <c:delete val="1"/>
              <c:extLst>
                <c:ext xmlns:c15="http://schemas.microsoft.com/office/drawing/2012/chart" uri="{CE6537A1-D6FC-4f65-9D91-7224C49458BB}"/>
                <c:ext xmlns:c16="http://schemas.microsoft.com/office/drawing/2014/chart" uri="{C3380CC4-5D6E-409C-BE32-E72D297353CC}">
                  <c16:uniqueId val="{00000011-6B3E-483E-83D5-B4EBAF3940B6}"/>
                </c:ext>
              </c:extLst>
            </c:dLbl>
            <c:dLbl>
              <c:idx val="9"/>
              <c:layout>
                <c:manualLayout>
                  <c:x val="9.1982597886886175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B3E-483E-83D5-B4EBAF3940B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nl-N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Blad2!$A$75:$A$84</c:f>
              <c:strCache>
                <c:ptCount val="10"/>
                <c:pt idx="0">
                  <c:v>Adviesbureau</c:v>
                </c:pt>
                <c:pt idx="1">
                  <c:v>Bedrijf</c:v>
                </c:pt>
                <c:pt idx="2">
                  <c:v>Gemeente</c:v>
                </c:pt>
                <c:pt idx="3">
                  <c:v>Omgevingsdienst</c:v>
                </c:pt>
                <c:pt idx="4">
                  <c:v>Provincie</c:v>
                </c:pt>
                <c:pt idx="5">
                  <c:v>Waterschap</c:v>
                </c:pt>
                <c:pt idx="6">
                  <c:v>Rijksoverheid</c:v>
                </c:pt>
                <c:pt idx="7">
                  <c:v>Rijkswaterstaat</c:v>
                </c:pt>
                <c:pt idx="8">
                  <c:v>Onderwijs</c:v>
                </c:pt>
                <c:pt idx="9">
                  <c:v>Particulier</c:v>
                </c:pt>
              </c:strCache>
            </c:strRef>
          </c:cat>
          <c:val>
            <c:numRef>
              <c:f>Blad2!$N$75:$N$84</c:f>
              <c:numCache>
                <c:formatCode>General</c:formatCode>
                <c:ptCount val="10"/>
                <c:pt idx="0">
                  <c:v>393</c:v>
                </c:pt>
                <c:pt idx="1">
                  <c:v>460</c:v>
                </c:pt>
                <c:pt idx="2">
                  <c:v>158</c:v>
                </c:pt>
                <c:pt idx="3">
                  <c:v>579</c:v>
                </c:pt>
                <c:pt idx="4">
                  <c:v>23</c:v>
                </c:pt>
                <c:pt idx="5">
                  <c:v>22</c:v>
                </c:pt>
                <c:pt idx="6">
                  <c:v>35</c:v>
                </c:pt>
                <c:pt idx="7">
                  <c:v>66</c:v>
                </c:pt>
                <c:pt idx="8">
                  <c:v>4</c:v>
                </c:pt>
                <c:pt idx="9">
                  <c:v>36</c:v>
                </c:pt>
              </c:numCache>
            </c:numRef>
          </c:val>
          <c:extLst>
            <c:ext xmlns:c16="http://schemas.microsoft.com/office/drawing/2014/chart" uri="{C3380CC4-5D6E-409C-BE32-E72D297353CC}">
              <c16:uniqueId val="{00000014-6B3E-483E-83D5-B4EBAF3940B6}"/>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nl-NL" b="1"/>
              <a:t>Ontwikkeling aantal</a:t>
            </a:r>
            <a:r>
              <a:rPr lang="nl-NL" b="1" baseline="0"/>
              <a:t> bodemvragen (2019 - heden)</a:t>
            </a:r>
            <a:endParaRPr lang="nl-NL" b="1"/>
          </a:p>
        </c:rich>
      </c:tx>
      <c:layout>
        <c:manualLayout>
          <c:xMode val="edge"/>
          <c:yMode val="edge"/>
          <c:x val="0.18573886990541277"/>
          <c:y val="2.26500566251415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1"/>
          <c:order val="0"/>
          <c:tx>
            <c:v>overige bodem regelgeving</c:v>
          </c:tx>
          <c:spPr>
            <a:solidFill>
              <a:srgbClr val="C00000"/>
            </a:solidFill>
            <a:ln>
              <a:noFill/>
            </a:ln>
            <a:effectLst/>
          </c:spPr>
          <c:invertIfNegative val="0"/>
          <c:cat>
            <c:strRef>
              <c:f>Blad1!$B$46:$W$46</c:f>
              <c:strCache>
                <c:ptCount val="22"/>
                <c:pt idx="0">
                  <c:v>2019-1</c:v>
                </c:pt>
                <c:pt idx="1">
                  <c:v>2019-2</c:v>
                </c:pt>
                <c:pt idx="2">
                  <c:v>2019-3</c:v>
                </c:pt>
                <c:pt idx="3">
                  <c:v>2019-4</c:v>
                </c:pt>
                <c:pt idx="4">
                  <c:v>2020-1</c:v>
                </c:pt>
                <c:pt idx="5">
                  <c:v>2020-2</c:v>
                </c:pt>
                <c:pt idx="6">
                  <c:v>2020-3</c:v>
                </c:pt>
                <c:pt idx="7">
                  <c:v>2020-4</c:v>
                </c:pt>
                <c:pt idx="8">
                  <c:v>2021-1</c:v>
                </c:pt>
                <c:pt idx="9">
                  <c:v>2021-2</c:v>
                </c:pt>
                <c:pt idx="10">
                  <c:v>2021-3</c:v>
                </c:pt>
                <c:pt idx="11">
                  <c:v>2021-4</c:v>
                </c:pt>
                <c:pt idx="12">
                  <c:v>2022--1</c:v>
                </c:pt>
                <c:pt idx="13">
                  <c:v>2022-2</c:v>
                </c:pt>
                <c:pt idx="14">
                  <c:v>2022-3</c:v>
                </c:pt>
                <c:pt idx="15">
                  <c:v>2022-4</c:v>
                </c:pt>
                <c:pt idx="16">
                  <c:v>2023-1</c:v>
                </c:pt>
                <c:pt idx="17">
                  <c:v>2023-2</c:v>
                </c:pt>
                <c:pt idx="18">
                  <c:v>2023-3</c:v>
                </c:pt>
                <c:pt idx="19">
                  <c:v>2023-4</c:v>
                </c:pt>
                <c:pt idx="20">
                  <c:v>2024-1</c:v>
                </c:pt>
                <c:pt idx="21">
                  <c:v>2024-2</c:v>
                </c:pt>
              </c:strCache>
            </c:strRef>
          </c:cat>
          <c:val>
            <c:numRef>
              <c:f>Blad1!$B$47:$W$47</c:f>
              <c:numCache>
                <c:formatCode>General</c:formatCode>
                <c:ptCount val="22"/>
                <c:pt idx="0">
                  <c:v>729</c:v>
                </c:pt>
                <c:pt idx="1">
                  <c:v>705</c:v>
                </c:pt>
                <c:pt idx="2">
                  <c:v>1135</c:v>
                </c:pt>
                <c:pt idx="3">
                  <c:v>1198</c:v>
                </c:pt>
                <c:pt idx="4">
                  <c:v>894</c:v>
                </c:pt>
                <c:pt idx="5">
                  <c:v>598</c:v>
                </c:pt>
                <c:pt idx="6">
                  <c:v>779</c:v>
                </c:pt>
                <c:pt idx="7">
                  <c:v>821</c:v>
                </c:pt>
                <c:pt idx="8">
                  <c:v>832</c:v>
                </c:pt>
                <c:pt idx="9">
                  <c:v>779</c:v>
                </c:pt>
                <c:pt idx="10">
                  <c:v>642</c:v>
                </c:pt>
                <c:pt idx="11">
                  <c:v>699</c:v>
                </c:pt>
                <c:pt idx="12">
                  <c:v>669</c:v>
                </c:pt>
                <c:pt idx="13">
                  <c:v>592</c:v>
                </c:pt>
                <c:pt idx="14">
                  <c:v>501</c:v>
                </c:pt>
                <c:pt idx="15">
                  <c:v>640</c:v>
                </c:pt>
                <c:pt idx="16">
                  <c:v>630</c:v>
                </c:pt>
                <c:pt idx="17">
                  <c:v>567</c:v>
                </c:pt>
                <c:pt idx="18">
                  <c:v>534</c:v>
                </c:pt>
                <c:pt idx="19">
                  <c:v>543</c:v>
                </c:pt>
                <c:pt idx="20">
                  <c:v>614</c:v>
                </c:pt>
                <c:pt idx="21">
                  <c:v>426</c:v>
                </c:pt>
              </c:numCache>
            </c:numRef>
          </c:val>
          <c:extLst>
            <c:ext xmlns:c16="http://schemas.microsoft.com/office/drawing/2014/chart" uri="{C3380CC4-5D6E-409C-BE32-E72D297353CC}">
              <c16:uniqueId val="{00000000-CD27-440D-A6AE-5318968D7D94}"/>
            </c:ext>
          </c:extLst>
        </c:ser>
        <c:ser>
          <c:idx val="2"/>
          <c:order val="1"/>
          <c:tx>
            <c:strRef>
              <c:f>Blad1!$A$48</c:f>
              <c:strCache>
                <c:ptCount val="1"/>
                <c:pt idx="0">
                  <c:v>Omgevingswet</c:v>
                </c:pt>
              </c:strCache>
            </c:strRef>
          </c:tx>
          <c:spPr>
            <a:solidFill>
              <a:srgbClr val="0070C0"/>
            </a:solidFill>
            <a:ln>
              <a:noFill/>
            </a:ln>
            <a:effectLst/>
          </c:spPr>
          <c:invertIfNegative val="0"/>
          <c:cat>
            <c:strRef>
              <c:f>Blad1!$B$46:$W$46</c:f>
              <c:strCache>
                <c:ptCount val="22"/>
                <c:pt idx="0">
                  <c:v>2019-1</c:v>
                </c:pt>
                <c:pt idx="1">
                  <c:v>2019-2</c:v>
                </c:pt>
                <c:pt idx="2">
                  <c:v>2019-3</c:v>
                </c:pt>
                <c:pt idx="3">
                  <c:v>2019-4</c:v>
                </c:pt>
                <c:pt idx="4">
                  <c:v>2020-1</c:v>
                </c:pt>
                <c:pt idx="5">
                  <c:v>2020-2</c:v>
                </c:pt>
                <c:pt idx="6">
                  <c:v>2020-3</c:v>
                </c:pt>
                <c:pt idx="7">
                  <c:v>2020-4</c:v>
                </c:pt>
                <c:pt idx="8">
                  <c:v>2021-1</c:v>
                </c:pt>
                <c:pt idx="9">
                  <c:v>2021-2</c:v>
                </c:pt>
                <c:pt idx="10">
                  <c:v>2021-3</c:v>
                </c:pt>
                <c:pt idx="11">
                  <c:v>2021-4</c:v>
                </c:pt>
                <c:pt idx="12">
                  <c:v>2022--1</c:v>
                </c:pt>
                <c:pt idx="13">
                  <c:v>2022-2</c:v>
                </c:pt>
                <c:pt idx="14">
                  <c:v>2022-3</c:v>
                </c:pt>
                <c:pt idx="15">
                  <c:v>2022-4</c:v>
                </c:pt>
                <c:pt idx="16">
                  <c:v>2023-1</c:v>
                </c:pt>
                <c:pt idx="17">
                  <c:v>2023-2</c:v>
                </c:pt>
                <c:pt idx="18">
                  <c:v>2023-3</c:v>
                </c:pt>
                <c:pt idx="19">
                  <c:v>2023-4</c:v>
                </c:pt>
                <c:pt idx="20">
                  <c:v>2024-1</c:v>
                </c:pt>
                <c:pt idx="21">
                  <c:v>2024-2</c:v>
                </c:pt>
              </c:strCache>
            </c:strRef>
          </c:cat>
          <c:val>
            <c:numRef>
              <c:f>Blad1!$B$48:$W$48</c:f>
              <c:numCache>
                <c:formatCode>General</c:formatCode>
                <c:ptCount val="22"/>
                <c:pt idx="0">
                  <c:v>5</c:v>
                </c:pt>
                <c:pt idx="1">
                  <c:v>18</c:v>
                </c:pt>
                <c:pt idx="2">
                  <c:v>10</c:v>
                </c:pt>
                <c:pt idx="3">
                  <c:v>22</c:v>
                </c:pt>
                <c:pt idx="4">
                  <c:v>47</c:v>
                </c:pt>
                <c:pt idx="5">
                  <c:v>33</c:v>
                </c:pt>
                <c:pt idx="6">
                  <c:v>29</c:v>
                </c:pt>
                <c:pt idx="7">
                  <c:v>33</c:v>
                </c:pt>
                <c:pt idx="8">
                  <c:v>61</c:v>
                </c:pt>
                <c:pt idx="9">
                  <c:v>55</c:v>
                </c:pt>
                <c:pt idx="10">
                  <c:v>59</c:v>
                </c:pt>
                <c:pt idx="11">
                  <c:v>65</c:v>
                </c:pt>
                <c:pt idx="12">
                  <c:v>115</c:v>
                </c:pt>
                <c:pt idx="13">
                  <c:v>100</c:v>
                </c:pt>
                <c:pt idx="14">
                  <c:v>123</c:v>
                </c:pt>
                <c:pt idx="15">
                  <c:v>93</c:v>
                </c:pt>
                <c:pt idx="16">
                  <c:v>72</c:v>
                </c:pt>
                <c:pt idx="17">
                  <c:v>107</c:v>
                </c:pt>
                <c:pt idx="18">
                  <c:v>173</c:v>
                </c:pt>
                <c:pt idx="19">
                  <c:v>463</c:v>
                </c:pt>
                <c:pt idx="20">
                  <c:v>1180</c:v>
                </c:pt>
                <c:pt idx="21">
                  <c:v>728</c:v>
                </c:pt>
              </c:numCache>
            </c:numRef>
          </c:val>
          <c:extLst>
            <c:ext xmlns:c16="http://schemas.microsoft.com/office/drawing/2014/chart" uri="{C3380CC4-5D6E-409C-BE32-E72D297353CC}">
              <c16:uniqueId val="{00000001-CD27-440D-A6AE-5318968D7D94}"/>
            </c:ext>
          </c:extLst>
        </c:ser>
        <c:dLbls>
          <c:showLegendKey val="0"/>
          <c:showVal val="0"/>
          <c:showCatName val="0"/>
          <c:showSerName val="0"/>
          <c:showPercent val="0"/>
          <c:showBubbleSize val="0"/>
        </c:dLbls>
        <c:gapWidth val="150"/>
        <c:overlap val="100"/>
        <c:axId val="424266208"/>
        <c:axId val="422596496"/>
      </c:barChart>
      <c:catAx>
        <c:axId val="4242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422596496"/>
        <c:crosses val="autoZero"/>
        <c:auto val="1"/>
        <c:lblAlgn val="ctr"/>
        <c:lblOffset val="100"/>
        <c:noMultiLvlLbl val="0"/>
      </c:catAx>
      <c:valAx>
        <c:axId val="42259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42426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nl-NL"/>
          </a:p>
        </p:txBody>
      </p:sp>
      <p:sp>
        <p:nvSpPr>
          <p:cNvPr id="3" name="Tijdelijke aanduiding voor datum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FDC8DB60-9960-7E4E-BA4A-B29DFB46F3EE}" type="datetime1">
              <a:rPr lang="nl-NL" smtClean="0"/>
              <a:t>8-7-2024</a:t>
            </a:fld>
            <a:endParaRPr lang="nl-NL"/>
          </a:p>
        </p:txBody>
      </p:sp>
      <p:sp>
        <p:nvSpPr>
          <p:cNvPr id="4" name="Tijdelijke aanduiding voor voettekst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nl-NL"/>
          </a:p>
        </p:txBody>
      </p:sp>
      <p:sp>
        <p:nvSpPr>
          <p:cNvPr id="3" name="Tijdelijke aanduiding voor datum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D7443F22-96A7-2946-9F02-228CB8E4306F}" type="datetime1">
              <a:rPr lang="nl-NL" smtClean="0"/>
              <a:t>8-7-2024</a:t>
            </a:fld>
            <a:endParaRPr lang="nl-NL"/>
          </a:p>
        </p:txBody>
      </p:sp>
      <p:sp>
        <p:nvSpPr>
          <p:cNvPr id="4" name="Tijdelijke aanduiding voor dia-afbeelding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endParaRPr lang="nl-NL"/>
          </a:p>
        </p:txBody>
      </p:sp>
      <p:sp>
        <p:nvSpPr>
          <p:cNvPr id="5" name="Tijdelijke aanduiding voor notities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15929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220837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Onderdeel 2 van de presentatie (ervaringen vanuit de praktijk van </a:t>
            </a:r>
            <a:r>
              <a:rPr lang="nl-NL" dirty="0" err="1"/>
              <a:t>OD’s</a:t>
            </a:r>
            <a:r>
              <a:rPr lang="nl-NL" dirty="0"/>
              <a:t> (Omgevingsdienst Midden-Holland) kon als gevolg van ziekte niet doorgaan</a:t>
            </a: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3702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IPLO is</a:t>
            </a:r>
          </a:p>
          <a:p>
            <a:r>
              <a:rPr lang="nl-NL" dirty="0"/>
              <a:t>- De Centrale ingang Informatie &amp; Vragen over de  OW/DSO en Leefomgeving (voor overheden en ander professionals)</a:t>
            </a:r>
          </a:p>
          <a:p>
            <a:r>
              <a:rPr lang="nl-NL" dirty="0"/>
              <a:t>- Experts geven Juridische &amp; praktische uitleg</a:t>
            </a:r>
          </a:p>
          <a:p>
            <a:r>
              <a:rPr lang="nl-NL" dirty="0"/>
              <a:t>- Daarbij verbinden zij het stelsel OW&amp;DSO MET vakinhoudelijk expertise </a:t>
            </a:r>
            <a:r>
              <a:rPr lang="nl-NL" dirty="0" err="1"/>
              <a:t>vd</a:t>
            </a:r>
            <a:r>
              <a:rPr lang="nl-NL" dirty="0"/>
              <a:t> Leefomgeving (zoals Bodem, Luchtemissies en Veiligheid)</a:t>
            </a:r>
          </a:p>
          <a:p>
            <a:r>
              <a:rPr lang="nl-NL" dirty="0"/>
              <a:t>Dat doen we met de Website, Helpdesk en door Kennisinbreng bij implementatie-initiatieven (zoals Functiegericht oefenen en de Werkplaatsen)</a:t>
            </a:r>
          </a:p>
          <a:p>
            <a:endParaRPr lang="nl-NL" dirty="0"/>
          </a:p>
          <a:p>
            <a:r>
              <a:rPr lang="nl-NL" dirty="0"/>
              <a:t>Informeren en ontsluiten van kennis </a:t>
            </a:r>
          </a:p>
          <a:p>
            <a:r>
              <a:rPr lang="nl-NL" dirty="0"/>
              <a:t>IPLO informeert en ontsluit kennis over de Leefomgeving, Omgevingswet en Digitaal Stelsel Omgevingswet (DSO) via de websites IPLO en ADS. </a:t>
            </a:r>
          </a:p>
          <a:p>
            <a:r>
              <a:rPr lang="nl-NL" dirty="0"/>
              <a:t>Het betreft informatie over de Leefomgeving, juridische en praktische uitleg van de Omgevingswet, de werking van Digitaal Stelsel Omgevingswet (DSO) in de praktijk en informatie over de beschikbare services van de DSO-LV en storingsmeldingen.</a:t>
            </a:r>
          </a:p>
          <a:p>
            <a:endParaRPr lang="nl-NL" dirty="0"/>
          </a:p>
          <a:p>
            <a:r>
              <a:rPr lang="nl-NL" dirty="0"/>
              <a:t>Beantwoorden van vragen</a:t>
            </a:r>
          </a:p>
          <a:p>
            <a:r>
              <a:rPr lang="nl-NL" dirty="0"/>
              <a:t>IPLO-helpdesk is de centrale ingang voor alle vragen over de Leefomgeving, Omgevingswet en Digitaal Stelsel Omgevingswet (DSO). IPLO beantwoordt vragen direct of in afstemming met de samenwerkingspartners. IPLO brengt daarbij kennis over de Omgevingswet/DSO samen met inhoudelijke expertise (Milieu, Bodem, Water, Geluid, Lucht, </a:t>
            </a:r>
            <a:r>
              <a:rPr lang="nl-NL" dirty="0" err="1"/>
              <a:t>etc</a:t>
            </a:r>
            <a:r>
              <a:rPr lang="nl-NL" dirty="0"/>
              <a:t>) en geeft zo (integraal) uitleg over het toepassen van de Omgevingswet in de praktijk.</a:t>
            </a: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314863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80295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305401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256378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74564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28432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3667958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4C583E-C42D-492E-926E-7F565EA36D1D}" type="datetimeFigureOut">
              <a:rPr lang="nl-NL" smtClean="0"/>
              <a:t>8-7-2024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0F9BD9-C696-4215-BD2F-2014D4CB127F}" type="slidenum">
              <a:rPr lang="nl-NL" smtClean="0"/>
              <a:t>‹nr.›</a:t>
            </a:fld>
            <a:endParaRPr lang="nl-NL"/>
          </a:p>
        </p:txBody>
      </p:sp>
    </p:spTree>
    <p:extLst>
      <p:ext uri="{BB962C8B-B14F-4D97-AF65-F5344CB8AC3E}">
        <p14:creationId xmlns:p14="http://schemas.microsoft.com/office/powerpoint/2010/main" val="449680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624000" y="1295999"/>
            <a:ext cx="11203200" cy="400111"/>
          </a:xfrm>
        </p:spPr>
        <p:txBody>
          <a:bodyPr/>
          <a:lstStyle>
            <a:lvl1pPr>
              <a:defRPr/>
            </a:lvl1pPr>
          </a:lstStyle>
          <a:p>
            <a:r>
              <a:rPr lang="en-US" noProof="0" dirty="0" err="1"/>
              <a:t>Klik om de stijl te bewerken</a:t>
            </a:r>
            <a:endParaRPr lang="nl-NL" noProof="0" dirty="0"/>
          </a:p>
        </p:txBody>
      </p:sp>
      <p:sp>
        <p:nvSpPr>
          <p:cNvPr id="7" name="Tijdelijke aanduiding voor tekst 6"/>
          <p:cNvSpPr>
            <a:spLocks noGrp="1"/>
          </p:cNvSpPr>
          <p:nvPr>
            <p:ph type="body" sz="quarter" idx="11"/>
          </p:nvPr>
        </p:nvSpPr>
        <p:spPr>
          <a:xfrm>
            <a:off x="624417" y="2070000"/>
            <a:ext cx="11203200" cy="4140000"/>
          </a:xfrm>
        </p:spPr>
        <p:txBody>
          <a:bodyPr/>
          <a:lstStyle>
            <a:lvl4pPr marL="1274731" indent="-285744">
              <a:buFont typeface="Verdana" pitchFamily="34" charset="0"/>
              <a:buChar char="–"/>
              <a:defRPr sz="1800"/>
            </a:lvl4pPr>
            <a:lvl5pPr marL="1631910" indent="-285744">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
        <p:nvSpPr>
          <p:cNvPr id="4" name="Date Placeholder 1" descr="Date"/>
          <p:cNvSpPr>
            <a:spLocks noGrp="1"/>
          </p:cNvSpPr>
          <p:nvPr>
            <p:ph type="dt" sz="half" idx="12"/>
          </p:nvPr>
        </p:nvSpPr>
        <p:spPr/>
        <p:txBody>
          <a:bodyPr/>
          <a:lstStyle>
            <a:lvl1pPr>
              <a:defRPr>
                <a:ea typeface="ＭＳ Ｐゴシック" pitchFamily="34" charset="-128"/>
              </a:defRPr>
            </a:lvl1pPr>
          </a:lstStyle>
          <a:p>
            <a:pPr>
              <a:defRPr/>
            </a:pPr>
            <a:fld id="{41FB5579-27BC-4E16-AF33-8665B80C3346}" type="datetime4">
              <a:rPr lang="nl-NL"/>
              <a:pPr>
                <a:defRPr/>
              </a:pPr>
              <a:t>8 juli 2024</a:t>
            </a:fld>
            <a:endParaRPr lang="nl-NL" dirty="0"/>
          </a:p>
        </p:txBody>
      </p:sp>
    </p:spTree>
    <p:extLst>
      <p:ext uri="{BB962C8B-B14F-4D97-AF65-F5344CB8AC3E}">
        <p14:creationId xmlns:p14="http://schemas.microsoft.com/office/powerpoint/2010/main" val="369005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8/7/24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1"/>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www.expertisebodemenondergrond.nl/herijking-regelgeving-voor-een-meer-vitale-bodem/"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iplo.nl/thema/bodem"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iplo.nl/thema/bodem"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iplo.nl/thema/bodem/bodembescherming/melden-bodemactiviteiten-via-omgevingsloket/" TargetMode="Externa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hyperlink" Target="https://iplo.nl/thema/bodem/nieuws-bodem/2024/wegwijzer-omgevingswet-aangevuld-vragen-bodem/" TargetMode="External"/><Relationship Id="rId4" Type="http://schemas.openxmlformats.org/officeDocument/2006/relationships/hyperlink" Target="https://iplo.nl/thema/bodem/bodembescherming/melden-bodemactiviteiten-via-omgevingsloket/instructievideo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356144" y="1171764"/>
            <a:ext cx="5559048" cy="1235234"/>
          </a:xfrm>
        </p:spPr>
        <p:txBody>
          <a:bodyPr>
            <a:normAutofit fontScale="90000"/>
          </a:bodyPr>
          <a:lstStyle/>
          <a:p>
            <a:r>
              <a:rPr lang="nl-NL" dirty="0">
                <a:ea typeface="Verdana"/>
              </a:rPr>
              <a:t>Eerste ervaringen met bodem onder de Omgevingswet </a:t>
            </a:r>
            <a:br>
              <a:rPr lang="nl-NL" dirty="0">
                <a:ea typeface="Verdana"/>
              </a:rPr>
            </a:br>
            <a:br>
              <a:rPr lang="nl-NL" dirty="0">
                <a:ea typeface="Verdana"/>
              </a:rPr>
            </a:br>
            <a:br>
              <a:rPr lang="nl-NL" dirty="0">
                <a:ea typeface="Verdana"/>
              </a:rPr>
            </a:br>
            <a:r>
              <a:rPr lang="nl-NL" dirty="0" err="1">
                <a:ea typeface="Verdana"/>
              </a:rPr>
              <a:t>Schakeldag</a:t>
            </a:r>
            <a:br>
              <a:rPr lang="nl-NL" dirty="0">
                <a:ea typeface="Verdana"/>
              </a:rPr>
            </a:br>
            <a:br>
              <a:rPr lang="nl-NL" dirty="0">
                <a:ea typeface="Verdana"/>
              </a:rPr>
            </a:br>
            <a:br>
              <a:rPr lang="nl-NL" dirty="0">
                <a:ea typeface="Verdana"/>
              </a:rPr>
            </a:br>
            <a:br>
              <a:rPr lang="nl-NL" dirty="0">
                <a:ea typeface="Verdana"/>
              </a:rPr>
            </a:br>
            <a:r>
              <a:rPr lang="nl-NL" dirty="0">
                <a:ea typeface="Verdana"/>
              </a:rPr>
              <a:t>Informatiepunt Leefomgeving</a:t>
            </a:r>
            <a:endParaRPr lang="nl-NL" dirty="0"/>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sz="2400" dirty="0"/>
          </a:p>
          <a:p>
            <a:endParaRPr lang="nl-NL" sz="2400" dirty="0"/>
          </a:p>
          <a:p>
            <a:endParaRPr lang="nl-NL" sz="2000" dirty="0"/>
          </a:p>
          <a:p>
            <a:r>
              <a:rPr lang="nl-NL" sz="2400" dirty="0"/>
              <a:t>27 juni 2024</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728" y="789002"/>
            <a:ext cx="10972800" cy="663123"/>
          </a:xfrm>
        </p:spPr>
        <p:txBody>
          <a:bodyPr/>
          <a:lstStyle/>
          <a:p>
            <a:r>
              <a:rPr lang="nl-NL" dirty="0"/>
              <a:t>Observatie 3: omgaan met decentralisatie</a:t>
            </a:r>
          </a:p>
        </p:txBody>
      </p:sp>
      <p:sp>
        <p:nvSpPr>
          <p:cNvPr id="3" name="Tijdelijke aanduiding voor inhoud 2"/>
          <p:cNvSpPr>
            <a:spLocks noGrp="1"/>
          </p:cNvSpPr>
          <p:nvPr>
            <p:ph idx="1"/>
          </p:nvPr>
        </p:nvSpPr>
        <p:spPr>
          <a:xfrm>
            <a:off x="438728" y="1690070"/>
            <a:ext cx="11057212" cy="4903985"/>
          </a:xfrm>
        </p:spPr>
        <p:txBody>
          <a:bodyPr>
            <a:normAutofit/>
          </a:bodyPr>
          <a:lstStyle/>
          <a:p>
            <a:r>
              <a:rPr lang="nl-NL" sz="1800" u="sng" dirty="0"/>
              <a:t>Bedrijfsleven:</a:t>
            </a:r>
          </a:p>
          <a:p>
            <a:pPr marL="285750" indent="-285750">
              <a:buFont typeface="Arial" panose="020B0604020202020204" pitchFamily="34" charset="0"/>
              <a:buChar char="•"/>
            </a:pPr>
            <a:r>
              <a:rPr lang="nl-NL" sz="1800" dirty="0"/>
              <a:t>Bevoegde overheden interpreteren rijksregels verschillend </a:t>
            </a:r>
          </a:p>
          <a:p>
            <a:pPr marL="285750" indent="-285750">
              <a:buFont typeface="Arial" panose="020B0604020202020204" pitchFamily="34" charset="0"/>
              <a:buChar char="•"/>
            </a:pPr>
            <a:r>
              <a:rPr lang="nl-NL" sz="1800" dirty="0"/>
              <a:t>Wanneer is sanering nodig? Wanneer </a:t>
            </a:r>
            <a:r>
              <a:rPr lang="nl-NL" sz="1800" dirty="0" err="1"/>
              <a:t>toevalsvondst</a:t>
            </a:r>
            <a:r>
              <a:rPr lang="nl-NL" sz="1800" dirty="0"/>
              <a:t>?</a:t>
            </a:r>
          </a:p>
          <a:p>
            <a:pPr marL="285750" indent="-285750">
              <a:buFont typeface="Arial" panose="020B0604020202020204" pitchFamily="34" charset="0"/>
              <a:buChar char="•"/>
            </a:pPr>
            <a:r>
              <a:rPr lang="nl-NL" sz="1800" dirty="0"/>
              <a:t>Gaan regels verschillen per gemeente/provincie? </a:t>
            </a:r>
          </a:p>
          <a:p>
            <a:pPr marL="742939" lvl="1" indent="-285750">
              <a:buFont typeface="Arial" panose="020B0604020202020204" pitchFamily="34" charset="0"/>
              <a:buChar char="•"/>
            </a:pPr>
            <a:r>
              <a:rPr lang="nl-NL" sz="1800" dirty="0"/>
              <a:t>Hoe kom ik erachter? Veel uitzoekwerk bij advisering en voorbereiding projecten </a:t>
            </a:r>
          </a:p>
          <a:p>
            <a:pPr marL="742939" lvl="1" indent="-285750">
              <a:buFont typeface="Arial" panose="020B0604020202020204" pitchFamily="34" charset="0"/>
              <a:buChar char="•"/>
            </a:pPr>
            <a:r>
              <a:rPr lang="nl-NL" sz="1800" dirty="0"/>
              <a:t>O.a. voor grondwater, kleinschalig graven, bouwen, toepassen bouwstoffen</a:t>
            </a:r>
          </a:p>
          <a:p>
            <a:pPr marL="285750" indent="-285750">
              <a:buFont typeface="Arial" panose="020B0604020202020204" pitchFamily="34" charset="0"/>
              <a:buChar char="•"/>
            </a:pPr>
            <a:r>
              <a:rPr lang="nl-NL" sz="1800" dirty="0"/>
              <a:t>Toetsen resultaten bodemonderzoek. Welke normen toetsen?</a:t>
            </a:r>
          </a:p>
          <a:p>
            <a:pPr marL="285750" indent="-285750">
              <a:buFont typeface="Arial" panose="020B0604020202020204" pitchFamily="34" charset="0"/>
              <a:buChar char="•"/>
            </a:pPr>
            <a:endParaRPr lang="nl-NL" sz="1800" dirty="0"/>
          </a:p>
          <a:p>
            <a:r>
              <a:rPr lang="nl-NL" sz="1800" u="sng" dirty="0"/>
              <a:t>Decentrale overheden:</a:t>
            </a:r>
          </a:p>
          <a:p>
            <a:pPr marL="285750" indent="-285750">
              <a:buFont typeface="Arial" panose="020B0604020202020204" pitchFamily="34" charset="0"/>
              <a:buChar char="•"/>
            </a:pPr>
            <a:r>
              <a:rPr lang="nl-NL" sz="1800" dirty="0"/>
              <a:t>Vragen over eigen regels (bouwen en RO) en dat van andere bestuurslagen</a:t>
            </a:r>
          </a:p>
          <a:p>
            <a:pPr marL="285750" indent="-285750">
              <a:buFont typeface="Arial" panose="020B0604020202020204" pitchFamily="34" charset="0"/>
              <a:buChar char="•"/>
            </a:pPr>
            <a:r>
              <a:rPr lang="nl-NL" sz="1800" dirty="0"/>
              <a:t>Omgang met verontreiniging waarbij geen saneringsplicht geldt, inzet </a:t>
            </a:r>
            <a:r>
              <a:rPr lang="nl-NL" sz="1800" dirty="0" err="1"/>
              <a:t>toevalsvondst</a:t>
            </a:r>
            <a:r>
              <a:rPr lang="nl-NL" sz="1800" dirty="0"/>
              <a:t>?</a:t>
            </a:r>
          </a:p>
          <a:p>
            <a:pPr marL="285750" indent="-285750">
              <a:buFont typeface="Arial" panose="020B0604020202020204" pitchFamily="34" charset="0"/>
              <a:buChar char="•"/>
            </a:pPr>
            <a:r>
              <a:rPr lang="nl-NL" sz="1800" dirty="0"/>
              <a:t>Meeste gemeenten stellen overzetten regels naar omgevingsplan nog even uit </a:t>
            </a:r>
            <a:br>
              <a:rPr lang="nl-NL" sz="1800" dirty="0"/>
            </a:br>
            <a:r>
              <a:rPr lang="nl-NL" sz="1800" dirty="0"/>
              <a:t>(lange overgangsperiode tot 1 januari 2032)</a:t>
            </a:r>
          </a:p>
          <a:p>
            <a:pPr marL="285750" indent="-285750">
              <a:buFont typeface="Arial" panose="020B0604020202020204" pitchFamily="34" charset="0"/>
              <a:buChar char="•"/>
            </a:pPr>
            <a:r>
              <a:rPr lang="nl-NL" sz="1800" dirty="0"/>
              <a:t>Aanpassen / maken beleidsregels onder Omgevingswet</a:t>
            </a:r>
          </a:p>
        </p:txBody>
      </p:sp>
      <p:pic>
        <p:nvPicPr>
          <p:cNvPr id="6" name="Afbeelding 5" descr="Figuur bestuurlijke afwegingsruimte. Deze figuur laat aan de hand van een soort mengpaneel zien dat overheden ruimte hebben om aan de knoppen te zitten en normen hoger of lager kunnen zetten."/>
          <p:cNvPicPr/>
          <p:nvPr/>
        </p:nvPicPr>
        <p:blipFill>
          <a:blip r:embed="rId3">
            <a:extLst>
              <a:ext uri="{28A0092B-C50C-407E-A947-70E740481C1C}">
                <a14:useLocalDpi xmlns:a14="http://schemas.microsoft.com/office/drawing/2010/main" val="0"/>
              </a:ext>
            </a:extLst>
          </a:blip>
          <a:srcRect/>
          <a:stretch>
            <a:fillRect/>
          </a:stretch>
        </p:blipFill>
        <p:spPr bwMode="auto">
          <a:xfrm>
            <a:off x="8566110" y="1262183"/>
            <a:ext cx="3337379" cy="1787508"/>
          </a:xfrm>
          <a:prstGeom prst="rect">
            <a:avLst/>
          </a:prstGeom>
          <a:noFill/>
          <a:ln>
            <a:noFill/>
          </a:ln>
        </p:spPr>
      </p:pic>
    </p:spTree>
    <p:extLst>
      <p:ext uri="{BB962C8B-B14F-4D97-AF65-F5344CB8AC3E}">
        <p14:creationId xmlns:p14="http://schemas.microsoft.com/office/powerpoint/2010/main" val="344367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Tot slot: hoe gaat IPLO om met knelpunten/</a:t>
            </a:r>
            <a:r>
              <a:rPr lang="nl-NL" dirty="0" err="1"/>
              <a:t>wensem</a:t>
            </a:r>
            <a:endParaRPr lang="nl-NL" dirty="0"/>
          </a:p>
        </p:txBody>
      </p:sp>
      <p:sp>
        <p:nvSpPr>
          <p:cNvPr id="6" name="Tijdelijke aanduiding voor inhoud 2"/>
          <p:cNvSpPr>
            <a:spLocks noGrp="1"/>
          </p:cNvSpPr>
          <p:nvPr>
            <p:ph idx="1"/>
          </p:nvPr>
        </p:nvSpPr>
        <p:spPr>
          <a:xfrm>
            <a:off x="601133" y="1733121"/>
            <a:ext cx="11057212" cy="4772988"/>
          </a:xfrm>
        </p:spPr>
        <p:txBody>
          <a:bodyPr>
            <a:normAutofit fontScale="92500" lnSpcReduction="20000"/>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err="1"/>
              <a:t>Vraagstukken</a:t>
            </a:r>
            <a:r>
              <a:rPr lang="en-GB" sz="1800" dirty="0"/>
              <a:t> </a:t>
            </a:r>
            <a:r>
              <a:rPr lang="en-GB" sz="1800" dirty="0" err="1"/>
              <a:t>komen</a:t>
            </a:r>
            <a:r>
              <a:rPr lang="en-GB" sz="1800" dirty="0"/>
              <a:t> </a:t>
            </a:r>
            <a:r>
              <a:rPr lang="en-GB" sz="1800" dirty="0" err="1"/>
              <a:t>bij</a:t>
            </a:r>
            <a:r>
              <a:rPr lang="en-GB" sz="1800" dirty="0"/>
              <a:t> </a:t>
            </a:r>
            <a:r>
              <a:rPr lang="en-GB" sz="1800" dirty="0" err="1"/>
              <a:t>ons</a:t>
            </a:r>
            <a:r>
              <a:rPr lang="en-GB" sz="1800" dirty="0"/>
              <a:t> </a:t>
            </a:r>
            <a:r>
              <a:rPr lang="en-GB" sz="1800" dirty="0" err="1"/>
              <a:t>binnen</a:t>
            </a:r>
            <a:r>
              <a:rPr lang="en-GB" sz="1800" dirty="0"/>
              <a:t> via IPLO / </a:t>
            </a:r>
            <a:r>
              <a:rPr lang="en-GB" sz="1800" dirty="0" err="1"/>
              <a:t>andere</a:t>
            </a:r>
            <a:r>
              <a:rPr lang="en-GB" sz="1800" dirty="0"/>
              <a:t> routes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Verduidelijking</a:t>
            </a:r>
            <a:r>
              <a:rPr lang="en-GB" sz="1800" dirty="0"/>
              <a:t> op IPLO.nl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Signalen</a:t>
            </a:r>
            <a:r>
              <a:rPr lang="en-GB" sz="1800" dirty="0"/>
              <a:t> / </a:t>
            </a:r>
            <a:r>
              <a:rPr lang="en-GB" sz="1800" dirty="0" err="1"/>
              <a:t>beelden</a:t>
            </a:r>
            <a:r>
              <a:rPr lang="en-GB" sz="1800" dirty="0"/>
              <a:t> </a:t>
            </a:r>
            <a:r>
              <a:rPr lang="en-GB" sz="1800" dirty="0" err="1"/>
              <a:t>geven</a:t>
            </a:r>
            <a:r>
              <a:rPr lang="en-GB" sz="1800" dirty="0"/>
              <a:t> we door </a:t>
            </a:r>
            <a:r>
              <a:rPr lang="en-GB" sz="1800" dirty="0" err="1"/>
              <a:t>aan</a:t>
            </a:r>
            <a:r>
              <a:rPr lang="en-GB" sz="1800" dirty="0"/>
              <a:t> </a:t>
            </a:r>
            <a:r>
              <a:rPr lang="en-GB" sz="1800" dirty="0" err="1"/>
              <a:t>ministerie</a:t>
            </a:r>
            <a:r>
              <a:rPr lang="en-GB" sz="1800" dirty="0"/>
              <a:t> van I&amp;W (of </a:t>
            </a:r>
            <a:r>
              <a:rPr lang="en-GB" sz="1800" dirty="0" err="1"/>
              <a:t>andere</a:t>
            </a:r>
            <a:r>
              <a:rPr lang="en-GB" sz="1800" dirty="0"/>
              <a:t> </a:t>
            </a:r>
            <a:r>
              <a:rPr lang="en-GB" sz="1800" dirty="0" err="1"/>
              <a:t>organisaties</a:t>
            </a:r>
            <a:r>
              <a:rPr lang="en-GB" sz="1800" dirty="0"/>
              <a: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Bespreken</a:t>
            </a:r>
            <a:r>
              <a:rPr lang="en-GB" sz="1800" dirty="0"/>
              <a:t> </a:t>
            </a:r>
            <a:r>
              <a:rPr lang="en-GB" sz="1800" dirty="0" err="1"/>
              <a:t>vraagstukken</a:t>
            </a:r>
            <a:r>
              <a:rPr lang="en-GB" sz="1800" dirty="0"/>
              <a:t> in </a:t>
            </a:r>
            <a:r>
              <a:rPr lang="en-GB" sz="1800" dirty="0" err="1"/>
              <a:t>werkgroep</a:t>
            </a:r>
            <a:r>
              <a:rPr lang="en-GB" sz="1800" dirty="0"/>
              <a:t> </a:t>
            </a:r>
            <a:r>
              <a:rPr lang="en-GB" sz="1800" dirty="0" err="1"/>
              <a:t>Bodemregels</a:t>
            </a:r>
            <a:r>
              <a:rPr lang="en-GB" sz="1800" dirty="0"/>
              <a:t> in de Ow (</a:t>
            </a:r>
            <a:r>
              <a:rPr lang="en-GB" sz="1800" dirty="0" err="1"/>
              <a:t>onder</a:t>
            </a:r>
            <a:r>
              <a:rPr lang="en-GB" sz="1800" dirty="0"/>
              <a:t> BO/DO/AO Bodem)</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Voor</a:t>
            </a:r>
            <a:r>
              <a:rPr lang="en-GB" sz="1800" dirty="0"/>
              <a:t> </a:t>
            </a:r>
            <a:r>
              <a:rPr lang="en-GB" sz="1800" dirty="0" err="1"/>
              <a:t>sommige</a:t>
            </a:r>
            <a:r>
              <a:rPr lang="en-GB" sz="1800" dirty="0"/>
              <a:t> </a:t>
            </a:r>
            <a:r>
              <a:rPr lang="en-GB" sz="1800" dirty="0" err="1"/>
              <a:t>vraagstukken</a:t>
            </a:r>
            <a:r>
              <a:rPr lang="en-GB" sz="1800" dirty="0"/>
              <a:t> (</a:t>
            </a:r>
            <a:r>
              <a:rPr lang="en-GB" sz="1800" dirty="0" err="1"/>
              <a:t>en</a:t>
            </a:r>
            <a:r>
              <a:rPr lang="en-GB" sz="1800" dirty="0"/>
              <a:t> </a:t>
            </a:r>
            <a:r>
              <a:rPr lang="en-GB" sz="1800" dirty="0" err="1"/>
              <a:t>herstel</a:t>
            </a:r>
            <a:r>
              <a:rPr lang="en-GB" sz="1800" dirty="0"/>
              <a:t> </a:t>
            </a:r>
            <a:r>
              <a:rPr lang="en-GB" sz="1800" dirty="0" err="1"/>
              <a:t>foutjes</a:t>
            </a:r>
            <a:r>
              <a:rPr lang="en-GB" sz="1800" dirty="0"/>
              <a:t>) </a:t>
            </a:r>
            <a:r>
              <a:rPr lang="en-GB" sz="1800" dirty="0" err="1"/>
              <a:t>aanpassing</a:t>
            </a:r>
            <a:r>
              <a:rPr lang="en-GB" sz="1800" dirty="0"/>
              <a:t> </a:t>
            </a:r>
            <a:r>
              <a:rPr lang="en-GB" sz="1800" dirty="0" err="1"/>
              <a:t>regelgeving</a:t>
            </a: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Verzamelbesluit</a:t>
            </a:r>
            <a:r>
              <a:rPr lang="en-GB" sz="1800" dirty="0"/>
              <a:t> 2025 </a:t>
            </a:r>
            <a:r>
              <a:rPr lang="en-GB" sz="1800" dirty="0" err="1"/>
              <a:t>en</a:t>
            </a:r>
            <a:r>
              <a:rPr lang="en-GB" sz="1800" dirty="0"/>
              <a:t> </a:t>
            </a:r>
            <a:r>
              <a:rPr lang="en-GB" sz="1800" dirty="0" err="1"/>
              <a:t>wijziging</a:t>
            </a:r>
            <a:r>
              <a:rPr lang="en-GB" sz="1800" dirty="0"/>
              <a:t> </a:t>
            </a:r>
            <a:r>
              <a:rPr lang="en-GB" sz="1800" dirty="0" err="1"/>
              <a:t>Rbk</a:t>
            </a:r>
            <a:r>
              <a:rPr lang="en-GB" sz="1800" dirty="0"/>
              <a:t> 2022 in procedure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Verzamelbesluit</a:t>
            </a:r>
            <a:r>
              <a:rPr lang="en-GB" sz="1800" dirty="0"/>
              <a:t> 2026 in </a:t>
            </a:r>
            <a:r>
              <a:rPr lang="en-GB" sz="1800" dirty="0" err="1"/>
              <a:t>voorbereiding</a:t>
            </a: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err="1"/>
              <a:t>Grotere</a:t>
            </a:r>
            <a:r>
              <a:rPr lang="en-GB" sz="1800" dirty="0"/>
              <a:t> </a:t>
            </a:r>
            <a:r>
              <a:rPr lang="en-GB" sz="1800" dirty="0" err="1"/>
              <a:t>vraagstukken</a:t>
            </a:r>
            <a:r>
              <a:rPr lang="en-GB" sz="1800" dirty="0"/>
              <a:t> </a:t>
            </a:r>
            <a:r>
              <a:rPr lang="en-GB" sz="1800" dirty="0" err="1"/>
              <a:t>geagendeerd</a:t>
            </a:r>
            <a:r>
              <a:rPr lang="en-GB" sz="1800" dirty="0"/>
              <a:t> </a:t>
            </a:r>
            <a:r>
              <a:rPr lang="en-GB" sz="1800" dirty="0" err="1"/>
              <a:t>binnen</a:t>
            </a:r>
            <a:r>
              <a:rPr lang="en-GB" sz="1800" dirty="0"/>
              <a:t> I&amp;W-project </a:t>
            </a:r>
            <a:r>
              <a:rPr lang="en-GB" sz="1800" dirty="0" err="1"/>
              <a:t>herijking</a:t>
            </a:r>
            <a:r>
              <a:rPr lang="en-GB" sz="1800" dirty="0"/>
              <a:t> </a:t>
            </a:r>
            <a:r>
              <a:rPr lang="en-GB" sz="1800" dirty="0" err="1"/>
              <a:t>bodemregelgeving</a:t>
            </a:r>
            <a:br>
              <a:rPr lang="en-GB" sz="1800" dirty="0"/>
            </a:br>
            <a:r>
              <a:rPr lang="nl-NL" sz="1800" dirty="0">
                <a:hlinkClick r:id="rId2"/>
              </a:rPr>
              <a:t>Herijking regelgeving voor een meer vitale bodem (expertisebodemenondergrond.nl)</a:t>
            </a:r>
            <a:endParaRPr lang="en-GB" dirty="0"/>
          </a:p>
        </p:txBody>
      </p:sp>
    </p:spTree>
    <p:extLst>
      <p:ext uri="{BB962C8B-B14F-4D97-AF65-F5344CB8AC3E}">
        <p14:creationId xmlns:p14="http://schemas.microsoft.com/office/powerpoint/2010/main" val="120307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Samengevat</a:t>
            </a:r>
          </a:p>
        </p:txBody>
      </p:sp>
      <p:sp>
        <p:nvSpPr>
          <p:cNvPr id="3" name="Tijdelijke aanduiding voor inhoud 2"/>
          <p:cNvSpPr>
            <a:spLocks noGrp="1"/>
          </p:cNvSpPr>
          <p:nvPr>
            <p:ph idx="1"/>
          </p:nvPr>
        </p:nvSpPr>
        <p:spPr>
          <a:xfrm>
            <a:off x="548685" y="1801829"/>
            <a:ext cx="11057212" cy="4542987"/>
          </a:xfrm>
        </p:spPr>
        <p:txBody>
          <a:bodyPr>
            <a:normAutofit/>
          </a:bodyPr>
          <a:lstStyle/>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Melden via het Omgevingsloket is wennen, klachten van zowel initiatiefnemers en overheid</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Praktijk moet wennen aan nieuwe regels/stelsel, maar kan er redelijk mee uit de voeten (de wereld loopt niet vast, geen signalen over stagnatie)</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Oude discussiepunten laaien weer op , ook nieuwe interpretatievragen </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Weerstand vanuit bedrijfsleven t.o.v. regels milieuverklaringen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Decentralisatie is lastig voor (landelijk opererend) bedrijfsleven</a:t>
            </a:r>
          </a:p>
          <a:p>
            <a:pPr marL="285750" indent="-285750">
              <a:buFont typeface="Arial" panose="020B0604020202020204" pitchFamily="34" charset="0"/>
              <a:buChar char="•"/>
            </a:pPr>
            <a:endParaRPr lang="nl-NL" sz="1800" dirty="0"/>
          </a:p>
        </p:txBody>
      </p:sp>
      <p:pic>
        <p:nvPicPr>
          <p:cNvPr id="6" name="Afbeelding 5" descr="De foto illustreert het spreekwoord 'oude wijn in nieuwe zakken'."/>
          <p:cNvPicPr/>
          <p:nvPr/>
        </p:nvPicPr>
        <p:blipFill rotWithShape="1">
          <a:blip r:embed="rId2">
            <a:extLst>
              <a:ext uri="{28A0092B-C50C-407E-A947-70E740481C1C}">
                <a14:useLocalDpi xmlns:a14="http://schemas.microsoft.com/office/drawing/2010/main" val="0"/>
              </a:ext>
            </a:extLst>
          </a:blip>
          <a:srcRect l="8599" r="50221"/>
          <a:stretch/>
        </p:blipFill>
        <p:spPr bwMode="auto">
          <a:xfrm>
            <a:off x="9202208" y="3428999"/>
            <a:ext cx="2371725" cy="26993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227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normAutofit/>
          </a:bodyPr>
          <a:lstStyle/>
          <a:p>
            <a:endParaRPr lang="en-GB" sz="2000" b="1" dirty="0"/>
          </a:p>
          <a:p>
            <a:r>
              <a:rPr lang="en-GB" sz="2000" dirty="0"/>
              <a:t>&gt; </a:t>
            </a:r>
            <a:r>
              <a:rPr lang="en-GB" sz="2000" dirty="0" err="1"/>
              <a:t>Bezoek</a:t>
            </a:r>
            <a:r>
              <a:rPr lang="en-GB" sz="2000" dirty="0"/>
              <a:t> </a:t>
            </a:r>
            <a:r>
              <a:rPr lang="en-GB" sz="2000" dirty="0" err="1"/>
              <a:t>regelmatig</a:t>
            </a:r>
            <a:r>
              <a:rPr lang="en-GB" sz="2000" dirty="0"/>
              <a:t> IPLO-website: </a:t>
            </a:r>
            <a:r>
              <a:rPr lang="en-GB" sz="2000" dirty="0">
                <a:hlinkClick r:id="rId2"/>
              </a:rPr>
              <a:t>www.iplo.nl/thema/bodem</a:t>
            </a:r>
            <a:br>
              <a:rPr lang="en-GB" sz="2000" dirty="0"/>
            </a:br>
            <a:br>
              <a:rPr lang="en-GB" sz="2000" dirty="0"/>
            </a:br>
            <a:r>
              <a:rPr lang="en-GB" sz="2000" dirty="0"/>
              <a:t>&gt; </a:t>
            </a:r>
            <a:r>
              <a:rPr lang="nl-NL" sz="2000" dirty="0">
                <a:sym typeface="Wingdings" panose="05000000000000000000" pitchFamily="2" charset="2"/>
              </a:rPr>
              <a:t>Helpdesk IPLO: </a:t>
            </a:r>
          </a:p>
          <a:p>
            <a:pPr lvl="1"/>
            <a:r>
              <a:rPr lang="nl-NL" sz="2000" dirty="0">
                <a:sym typeface="Wingdings" panose="05000000000000000000" pitchFamily="2" charset="2"/>
              </a:rPr>
              <a:t>telefonische helpdesk (09.00 tot 17.00 uur): tel.nr. 088 797 07 90.</a:t>
            </a:r>
          </a:p>
          <a:p>
            <a:pPr lvl="1"/>
            <a:r>
              <a:rPr lang="nl-NL" sz="2000" dirty="0">
                <a:sym typeface="Wingdings" panose="05000000000000000000" pitchFamily="2" charset="2"/>
              </a:rPr>
              <a:t>Digitaal : https://iplo.nl/contact/vragenformulier/</a:t>
            </a:r>
          </a:p>
          <a:p>
            <a:endParaRPr lang="nl-NL" sz="2000" dirty="0"/>
          </a:p>
          <a:p>
            <a:endParaRPr lang="nl-NL" sz="2000" dirty="0"/>
          </a:p>
        </p:txBody>
      </p:sp>
      <p:pic>
        <p:nvPicPr>
          <p:cNvPr id="6" name="Afbeelding 5" descr="De figuur illustreert een wegwijzer."/>
          <p:cNvPicPr>
            <a:picLocks noChangeAspect="1"/>
          </p:cNvPicPr>
          <p:nvPr/>
        </p:nvPicPr>
        <p:blipFill>
          <a:blip r:embed="rId3"/>
          <a:stretch>
            <a:fillRect/>
          </a:stretch>
        </p:blipFill>
        <p:spPr>
          <a:xfrm>
            <a:off x="5190565" y="4214792"/>
            <a:ext cx="1666446" cy="1666446"/>
          </a:xfrm>
          <a:prstGeom prst="rect">
            <a:avLst/>
          </a:prstGeom>
        </p:spPr>
      </p:pic>
    </p:spTree>
    <p:extLst>
      <p:ext uri="{BB962C8B-B14F-4D97-AF65-F5344CB8AC3E}">
        <p14:creationId xmlns:p14="http://schemas.microsoft.com/office/powerpoint/2010/main" val="180498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837829"/>
            <a:ext cx="10972800" cy="663123"/>
          </a:xfrm>
        </p:spPr>
        <p:txBody>
          <a:bodyPr/>
          <a:lstStyle/>
          <a:p>
            <a:r>
              <a:rPr lang="nl-NL" dirty="0"/>
              <a:t>Doel en inhoud sessie</a:t>
            </a:r>
          </a:p>
        </p:txBody>
      </p:sp>
      <p:sp>
        <p:nvSpPr>
          <p:cNvPr id="3" name="Tijdelijke aanduiding voor inhoud 2"/>
          <p:cNvSpPr>
            <a:spLocks noGrp="1"/>
          </p:cNvSpPr>
          <p:nvPr>
            <p:ph idx="1"/>
          </p:nvPr>
        </p:nvSpPr>
        <p:spPr>
          <a:xfrm>
            <a:off x="601133" y="1733121"/>
            <a:ext cx="11057212" cy="4621026"/>
          </a:xfrm>
        </p:spPr>
        <p:txBody>
          <a:bodyPr>
            <a:normAutofit fontScale="92500" lnSpcReduction="20000"/>
          </a:bodyPr>
          <a:lstStyle/>
          <a:p>
            <a:r>
              <a:rPr lang="nl-NL" sz="2100" u="sng" dirty="0"/>
              <a:t>Doel sessie:</a:t>
            </a:r>
          </a:p>
          <a:p>
            <a:pPr marL="285750" indent="-285750">
              <a:buFont typeface="Arial" panose="020B0604020202020204" pitchFamily="34" charset="0"/>
              <a:buChar char="•"/>
            </a:pPr>
            <a:r>
              <a:rPr lang="nl-NL" sz="2100" dirty="0"/>
              <a:t>Delen én ophalen van observaties en </a:t>
            </a:r>
            <a:br>
              <a:rPr lang="nl-NL" sz="2100" dirty="0"/>
            </a:br>
            <a:r>
              <a:rPr lang="nl-NL" sz="2100" dirty="0"/>
              <a:t>signalen over eerste ervaringen met </a:t>
            </a:r>
            <a:br>
              <a:rPr lang="nl-NL" sz="2100" dirty="0"/>
            </a:br>
            <a:r>
              <a:rPr lang="nl-NL" sz="2100" dirty="0"/>
              <a:t>bodem onder de Omgevingswet</a:t>
            </a:r>
          </a:p>
          <a:p>
            <a:pPr marL="342900" indent="-342900">
              <a:buFont typeface="+mj-lt"/>
              <a:buAutoNum type="arabicPeriod"/>
            </a:pPr>
            <a:endParaRPr lang="nl-NL" sz="2000" dirty="0"/>
          </a:p>
          <a:p>
            <a:r>
              <a:rPr lang="nl-NL" sz="2000" u="sng" dirty="0"/>
              <a:t>Inhoud sessie:</a:t>
            </a:r>
          </a:p>
          <a:p>
            <a:endParaRPr lang="nl-NL" sz="2000" u="sng" dirty="0"/>
          </a:p>
          <a:p>
            <a:pPr marL="342900" indent="-342900">
              <a:buFont typeface="+mj-lt"/>
              <a:buAutoNum type="arabicPeriod"/>
            </a:pPr>
            <a:r>
              <a:rPr lang="nl-NL" sz="2000" dirty="0"/>
              <a:t>Inleiding: perspectief vanuit het IPLO</a:t>
            </a:r>
          </a:p>
          <a:p>
            <a:pPr marL="800100" lvl="1" indent="-342900">
              <a:buFont typeface="Arial" panose="020B0604020202020204" pitchFamily="34" charset="0"/>
              <a:buChar char="•"/>
            </a:pPr>
            <a:r>
              <a:rPr lang="nl-NL" sz="2000" dirty="0"/>
              <a:t>Wat is/doet het IPLO</a:t>
            </a:r>
          </a:p>
          <a:p>
            <a:pPr marL="800100" lvl="1" indent="-342900">
              <a:buFont typeface="Arial" panose="020B0604020202020204" pitchFamily="34" charset="0"/>
              <a:buChar char="•"/>
            </a:pPr>
            <a:r>
              <a:rPr lang="nl-NL" sz="2000" dirty="0"/>
              <a:t>Wat zijn de belangrijkste wijzigingen voor bodem</a:t>
            </a:r>
          </a:p>
          <a:p>
            <a:pPr marL="800100" lvl="1" indent="-342900">
              <a:buFont typeface="Arial" panose="020B0604020202020204" pitchFamily="34" charset="0"/>
              <a:buChar char="•"/>
            </a:pPr>
            <a:r>
              <a:rPr lang="nl-NL" sz="2000" dirty="0"/>
              <a:t>Observaties na 6 maanden werken met de Ow</a:t>
            </a:r>
          </a:p>
          <a:p>
            <a:pPr marL="342900" indent="-342900">
              <a:buFont typeface="+mj-lt"/>
              <a:buAutoNum type="arabicPeriod"/>
            </a:pPr>
            <a:endParaRPr lang="nl-NL" sz="2000" dirty="0"/>
          </a:p>
          <a:p>
            <a:pPr marL="342900" indent="-342900">
              <a:lnSpc>
                <a:spcPct val="110000"/>
              </a:lnSpc>
              <a:buFont typeface="+mj-lt"/>
              <a:buAutoNum type="arabicPeriod"/>
            </a:pPr>
            <a:r>
              <a:rPr lang="nl-NL" sz="2000" strike="sngStrike" dirty="0"/>
              <a:t>Ervaringen vanuit de praktijk van </a:t>
            </a:r>
            <a:r>
              <a:rPr lang="nl-NL" sz="2000" strike="sngStrike" dirty="0" err="1"/>
              <a:t>OD’s</a:t>
            </a:r>
            <a:r>
              <a:rPr lang="nl-NL" sz="2000" strike="sngStrike" dirty="0"/>
              <a:t> (Omgevingsdienst Midden-Holland)</a:t>
            </a:r>
          </a:p>
          <a:p>
            <a:pPr>
              <a:lnSpc>
                <a:spcPct val="110000"/>
              </a:lnSpc>
            </a:pPr>
            <a:endParaRPr lang="nl-NL" sz="2000" strike="sngStrike" dirty="0">
              <a:solidFill>
                <a:srgbClr val="FF0000"/>
              </a:solidFill>
            </a:endParaRPr>
          </a:p>
          <a:p>
            <a:pPr marL="457200" indent="-457200">
              <a:buFont typeface="+mj-lt"/>
              <a:buAutoNum type="arabicPeriod" startAt="3"/>
            </a:pPr>
            <a:r>
              <a:rPr lang="nl-NL" sz="2000" dirty="0"/>
              <a:t>In gesprek met elkaar aan de hand van </a:t>
            </a:r>
            <a:r>
              <a:rPr lang="nl-NL" sz="2000" dirty="0" err="1"/>
              <a:t>mentimeter</a:t>
            </a:r>
            <a:r>
              <a:rPr lang="nl-NL" sz="2000" dirty="0"/>
              <a:t> </a:t>
            </a:r>
          </a:p>
          <a:p>
            <a:pPr marL="285750" indent="-285750">
              <a:buFont typeface="Arial" panose="020B0604020202020204" pitchFamily="34" charset="0"/>
              <a:buChar char="•"/>
            </a:pPr>
            <a:endParaRPr lang="nl-NL" sz="1800" dirty="0"/>
          </a:p>
        </p:txBody>
      </p:sp>
      <p:pic>
        <p:nvPicPr>
          <p:cNvPr id="6" name="Afbeelding 5" descr="Activiteiten in de bodem onder de Omgevingswet&#10;Deze figuur illustreert via een dwarsdoorsnede van de bodem welke wateractiviteiten en milieubelastende activiteiten zoal in de bodem voorkomen. Voorbeelden van wateractiviteiten zijn lozen en onttrekken. Voorbeelden van milieubelastende activiteiten zijn graven in de bodem, opslaan van grond of baggerspecie, toepassen van grond of baggerspecie, toepassen van bouwstoffen en bodemenergiesystemen. Bij andere milieubelastende activiteiten zijn bodembeschermende voorzieningen nodig."/>
          <p:cNvPicPr/>
          <p:nvPr/>
        </p:nvPicPr>
        <p:blipFill>
          <a:blip r:embed="rId3">
            <a:extLst>
              <a:ext uri="{28A0092B-C50C-407E-A947-70E740481C1C}">
                <a14:useLocalDpi xmlns:a14="http://schemas.microsoft.com/office/drawing/2010/main" val="0"/>
              </a:ext>
            </a:extLst>
          </a:blip>
          <a:srcRect/>
          <a:stretch>
            <a:fillRect/>
          </a:stretch>
        </p:blipFill>
        <p:spPr bwMode="auto">
          <a:xfrm>
            <a:off x="6372808" y="335902"/>
            <a:ext cx="5673012" cy="3526970"/>
          </a:xfrm>
          <a:prstGeom prst="rect">
            <a:avLst/>
          </a:prstGeom>
          <a:noFill/>
          <a:ln>
            <a:noFill/>
          </a:ln>
        </p:spPr>
      </p:pic>
    </p:spTree>
    <p:extLst>
      <p:ext uri="{BB962C8B-B14F-4D97-AF65-F5344CB8AC3E}">
        <p14:creationId xmlns:p14="http://schemas.microsoft.com/office/powerpoint/2010/main" val="407001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894263"/>
            <a:ext cx="10972800" cy="663123"/>
          </a:xfrm>
        </p:spPr>
        <p:txBody>
          <a:bodyPr>
            <a:normAutofit fontScale="90000"/>
          </a:bodyPr>
          <a:lstStyle/>
          <a:p>
            <a:r>
              <a:rPr lang="nl-NL" dirty="0"/>
              <a:t>Wat is/doet het Informatiepunt Leefomgeving (IPLO) ?</a:t>
            </a:r>
          </a:p>
        </p:txBody>
      </p:sp>
      <p:sp>
        <p:nvSpPr>
          <p:cNvPr id="3" name="Tijdelijke aanduiding voor inhoud 2"/>
          <p:cNvSpPr>
            <a:spLocks noGrp="1"/>
          </p:cNvSpPr>
          <p:nvPr>
            <p:ph idx="1"/>
          </p:nvPr>
        </p:nvSpPr>
        <p:spPr>
          <a:xfrm>
            <a:off x="601133" y="1500952"/>
            <a:ext cx="11057212" cy="4924753"/>
          </a:xfrm>
        </p:spPr>
        <p:txBody>
          <a:bodyPr>
            <a:normAutofit/>
          </a:bodyPr>
          <a:lstStyle/>
          <a:p>
            <a:pPr marL="285750" indent="-285750">
              <a:buFont typeface="Arial" panose="020B0604020202020204" pitchFamily="34" charset="0"/>
              <a:buChar char="•"/>
            </a:pPr>
            <a:r>
              <a:rPr lang="nl-NL" sz="1800" dirty="0"/>
              <a:t>Uitleg over Omgevingswet en samenhangende regelgeving, </a:t>
            </a:r>
            <a:br>
              <a:rPr lang="nl-NL" sz="1800" dirty="0"/>
            </a:br>
            <a:r>
              <a:rPr lang="nl-NL" sz="1800" dirty="0"/>
              <a:t>het Omgevingsloket en andere (digitale) instrumenten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Helpdesk (telefonisch/digitaal) en website www.iplo.nl</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Gericht op professionals (overheid en bedrijven)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In de plaats van voormalige helpdesk </a:t>
            </a:r>
            <a:br>
              <a:rPr lang="nl-NL" sz="1800" dirty="0"/>
            </a:br>
            <a:r>
              <a:rPr lang="nl-NL" sz="1800" dirty="0"/>
              <a:t>Bouwregelgeving, </a:t>
            </a:r>
            <a:r>
              <a:rPr lang="nl-NL" sz="1800" dirty="0" err="1"/>
              <a:t>InfoMil</a:t>
            </a:r>
            <a:r>
              <a:rPr lang="nl-NL" sz="1800" dirty="0"/>
              <a:t>, Water en Bodem+</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Opvangen en adresseren van signalen en knelpunten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Themapagina bodem: </a:t>
            </a:r>
            <a:r>
              <a:rPr lang="nl-NL" sz="1800" dirty="0">
                <a:hlinkClick r:id="rId3"/>
              </a:rPr>
              <a:t>www.iplo.nl/thema/bodem</a:t>
            </a:r>
            <a:endParaRPr lang="nl-NL" sz="1800" dirty="0"/>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Eerste kwartaal 2024: 13.500 vragen </a:t>
            </a:r>
          </a:p>
          <a:p>
            <a:pPr marL="285750" indent="-285750">
              <a:buFont typeface="Arial" panose="020B0604020202020204" pitchFamily="34" charset="0"/>
              <a:buChar char="•"/>
            </a:pPr>
            <a:endParaRPr lang="nl-NL" sz="1800" dirty="0"/>
          </a:p>
        </p:txBody>
      </p:sp>
      <p:pic>
        <p:nvPicPr>
          <p:cNvPr id="6" name="Afbeelding 5" descr="Uitsnede van de themapagina bodem van de website van het Informatiepunt Leefomgeving: www.iplo.nl/thema/bodem"/>
          <p:cNvPicPr/>
          <p:nvPr/>
        </p:nvPicPr>
        <p:blipFill rotWithShape="1">
          <a:blip r:embed="rId4"/>
          <a:srcRect l="31526" t="9210" r="33201" b="17499"/>
          <a:stretch/>
        </p:blipFill>
        <p:spPr bwMode="auto">
          <a:xfrm>
            <a:off x="8100482" y="1712671"/>
            <a:ext cx="3855543" cy="45013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03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834564"/>
            <a:ext cx="10972800" cy="663123"/>
          </a:xfrm>
        </p:spPr>
        <p:txBody>
          <a:bodyPr/>
          <a:lstStyle/>
          <a:p>
            <a:r>
              <a:rPr lang="nl-NL" dirty="0"/>
              <a:t>Statistieken bodemvragen</a:t>
            </a:r>
          </a:p>
        </p:txBody>
      </p:sp>
      <p:graphicFrame>
        <p:nvGraphicFramePr>
          <p:cNvPr id="6" name="Grafiek 5" descr="Grafiektitel: wie stellen de bodemvragen (2024). De taartdiagram laat de verdeling van de aantallen vragen per type organisatie zien. De grafiek laat zien dat de helft van de vragen is gesteld door overheden, vooral omgevingsdiensten en gemeenten. De andere helft is gesteld door het bedrijfsleven.">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410562350"/>
              </p:ext>
            </p:extLst>
          </p:nvPr>
        </p:nvGraphicFramePr>
        <p:xfrm>
          <a:off x="238071" y="1992280"/>
          <a:ext cx="5596255" cy="3638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 8">
            <a:extLst>
              <a:ext uri="{FF2B5EF4-FFF2-40B4-BE49-F238E27FC236}">
                <a16:creationId xmlns:a16="http://schemas.microsoft.com/office/drawing/2014/main" id="{843863B3-9267-EB28-5A03-2A2C8C3EA4CC}"/>
              </a:ext>
            </a:extLst>
          </p:cNvPr>
          <p:cNvGraphicFramePr>
            <a:graphicFrameLocks noGrp="1"/>
          </p:cNvGraphicFramePr>
          <p:nvPr>
            <p:extLst>
              <p:ext uri="{D42A27DB-BD31-4B8C-83A1-F6EECF244321}">
                <p14:modId xmlns:p14="http://schemas.microsoft.com/office/powerpoint/2010/main" val="448449516"/>
              </p:ext>
            </p:extLst>
          </p:nvPr>
        </p:nvGraphicFramePr>
        <p:xfrm>
          <a:off x="6385842" y="766439"/>
          <a:ext cx="5011395" cy="1905000"/>
        </p:xfrm>
        <a:graphic>
          <a:graphicData uri="http://schemas.openxmlformats.org/drawingml/2006/table">
            <a:tbl>
              <a:tblPr firstRow="1">
                <a:tableStyleId>{5C22544A-7EE6-4342-B048-85BDC9FD1C3A}</a:tableStyleId>
              </a:tblPr>
              <a:tblGrid>
                <a:gridCol w="4083691">
                  <a:extLst>
                    <a:ext uri="{9D8B030D-6E8A-4147-A177-3AD203B41FA5}">
                      <a16:colId xmlns:a16="http://schemas.microsoft.com/office/drawing/2014/main" val="3882863482"/>
                    </a:ext>
                  </a:extLst>
                </a:gridCol>
                <a:gridCol w="927704">
                  <a:extLst>
                    <a:ext uri="{9D8B030D-6E8A-4147-A177-3AD203B41FA5}">
                      <a16:colId xmlns:a16="http://schemas.microsoft.com/office/drawing/2014/main" val="989463300"/>
                    </a:ext>
                  </a:extLst>
                </a:gridCol>
              </a:tblGrid>
              <a:tr h="78282">
                <a:tc>
                  <a:txBody>
                    <a:bodyPr/>
                    <a:lstStyle/>
                    <a:p>
                      <a:pPr algn="l" fontAlgn="b"/>
                      <a:r>
                        <a:rPr lang="nl-NL" sz="1200" b="1" i="0" u="none" strike="noStrike" dirty="0">
                          <a:solidFill>
                            <a:srgbClr val="000000"/>
                          </a:solidFill>
                          <a:effectLst/>
                          <a:latin typeface="Verdana" panose="020B0604030504040204" pitchFamily="34" charset="0"/>
                        </a:rPr>
                        <a:t>Waar graan de vragen over</a:t>
                      </a:r>
                    </a:p>
                  </a:txBody>
                  <a:tcPr marL="7620" marR="7620" marT="7620" marB="0" anchor="b"/>
                </a:tc>
                <a:tc>
                  <a:txBody>
                    <a:bodyPr/>
                    <a:lstStyle/>
                    <a:p>
                      <a:pPr algn="l" fontAlgn="b"/>
                      <a:endParaRPr lang="nl-NL" sz="1200" b="1" i="0" u="none" strike="noStrike" dirty="0">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1436771366"/>
                  </a:ext>
                </a:extLst>
              </a:tr>
              <a:tr h="78282">
                <a:tc>
                  <a:txBody>
                    <a:bodyPr/>
                    <a:lstStyle/>
                    <a:p>
                      <a:pPr algn="l" fontAlgn="b"/>
                      <a:r>
                        <a:rPr lang="nl-NL" sz="1200" b="1" u="none" strike="noStrike" dirty="0">
                          <a:effectLst/>
                        </a:rPr>
                        <a:t>Onderwerpen</a:t>
                      </a:r>
                      <a:endParaRPr lang="nl-NL" sz="1200" b="1" i="0" u="none" strike="noStrike" dirty="0">
                        <a:solidFill>
                          <a:srgbClr val="000000"/>
                        </a:solidFill>
                        <a:effectLst/>
                        <a:latin typeface="Verdana" panose="020B0604030504040204" pitchFamily="34" charset="0"/>
                      </a:endParaRPr>
                    </a:p>
                  </a:txBody>
                  <a:tcPr marL="7620" marR="7620" marT="7620" marB="0" anchor="b"/>
                </a:tc>
                <a:tc>
                  <a:txBody>
                    <a:bodyPr/>
                    <a:lstStyle/>
                    <a:p>
                      <a:pPr algn="l" fontAlgn="b"/>
                      <a:r>
                        <a:rPr lang="nl-NL" sz="1200" b="1" u="none" strike="noStrike" dirty="0">
                          <a:effectLst/>
                        </a:rPr>
                        <a:t>Percentage</a:t>
                      </a:r>
                      <a:endParaRPr lang="nl-NL" sz="1200" b="1" i="0" u="none" strike="noStrike" dirty="0">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2325943398"/>
                  </a:ext>
                </a:extLst>
              </a:tr>
              <a:tr h="172731">
                <a:tc>
                  <a:txBody>
                    <a:bodyPr/>
                    <a:lstStyle/>
                    <a:p>
                      <a:pPr algn="l" fontAlgn="b"/>
                      <a:r>
                        <a:rPr lang="nl-NL" sz="1200" u="none" strike="noStrike" dirty="0">
                          <a:effectLst/>
                        </a:rPr>
                        <a:t>Omgaan met bodemverontreiniging</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a:effectLst/>
                        </a:rPr>
                        <a:t>28%</a:t>
                      </a:r>
                      <a:endParaRPr lang="nl-NL" sz="1200" b="0" i="0" u="none" strike="noStrike">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4206403129"/>
                  </a:ext>
                </a:extLst>
              </a:tr>
              <a:tr h="179980">
                <a:tc>
                  <a:txBody>
                    <a:bodyPr/>
                    <a:lstStyle/>
                    <a:p>
                      <a:pPr algn="l" fontAlgn="b"/>
                      <a:r>
                        <a:rPr lang="nl-NL" sz="1200" u="none" strike="noStrike" dirty="0">
                          <a:effectLst/>
                        </a:rPr>
                        <a:t>Opslaan en toepassen van grond, baggerspecie en bouwstoffen</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a:effectLst/>
                        </a:rPr>
                        <a:t>21%</a:t>
                      </a:r>
                      <a:endParaRPr lang="nl-NL" sz="1200" b="0" i="0" u="none" strike="noStrike">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1742391694"/>
                  </a:ext>
                </a:extLst>
              </a:tr>
              <a:tr h="172731">
                <a:tc>
                  <a:txBody>
                    <a:bodyPr/>
                    <a:lstStyle/>
                    <a:p>
                      <a:pPr algn="l" fontAlgn="b"/>
                      <a:r>
                        <a:rPr lang="nl-NL" sz="1200" u="none" strike="noStrike" dirty="0">
                          <a:effectLst/>
                        </a:rPr>
                        <a:t>Bodembescherming bij </a:t>
                      </a:r>
                      <a:r>
                        <a:rPr lang="nl-NL" sz="1200" u="none" strike="noStrike" dirty="0" err="1">
                          <a:effectLst/>
                        </a:rPr>
                        <a:t>mba's</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a:effectLst/>
                        </a:rPr>
                        <a:t>12%</a:t>
                      </a:r>
                      <a:endParaRPr lang="nl-NL" sz="1200" b="0" i="0" u="none" strike="noStrike">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2366544766"/>
                  </a:ext>
                </a:extLst>
              </a:tr>
              <a:tr h="172731">
                <a:tc>
                  <a:txBody>
                    <a:bodyPr/>
                    <a:lstStyle/>
                    <a:p>
                      <a:pPr algn="l" fontAlgn="b"/>
                      <a:r>
                        <a:rPr lang="nl-NL" sz="1200" u="none" strike="noStrike" dirty="0">
                          <a:effectLst/>
                        </a:rPr>
                        <a:t>Grondwater en bodemenergie</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a:effectLst/>
                        </a:rPr>
                        <a:t>4%</a:t>
                      </a:r>
                      <a:endParaRPr lang="nl-NL" sz="1200" b="0" i="0" u="none" strike="noStrike">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3425863562"/>
                  </a:ext>
                </a:extLst>
              </a:tr>
              <a:tr h="172731">
                <a:tc>
                  <a:txBody>
                    <a:bodyPr/>
                    <a:lstStyle/>
                    <a:p>
                      <a:pPr algn="l" fontAlgn="b"/>
                      <a:r>
                        <a:rPr lang="nl-NL" sz="1200" u="none" strike="noStrike" dirty="0">
                          <a:effectLst/>
                        </a:rPr>
                        <a:t>Besluit bodemkwaliteit</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a:effectLst/>
                        </a:rPr>
                        <a:t>13%</a:t>
                      </a:r>
                      <a:endParaRPr lang="nl-NL" sz="1200" b="0" i="0" u="none" strike="noStrike">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757395502"/>
                  </a:ext>
                </a:extLst>
              </a:tr>
              <a:tr h="172731">
                <a:tc>
                  <a:txBody>
                    <a:bodyPr/>
                    <a:lstStyle/>
                    <a:p>
                      <a:pPr algn="l" fontAlgn="b"/>
                      <a:r>
                        <a:rPr lang="nl-NL" sz="1200" u="none" strike="noStrike" dirty="0">
                          <a:effectLst/>
                        </a:rPr>
                        <a:t>Wettelijke taken</a:t>
                      </a:r>
                      <a:endParaRPr lang="nl-NL" sz="1200" b="0" i="0" u="none" strike="noStrike" dirty="0">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dirty="0">
                          <a:effectLst/>
                        </a:rPr>
                        <a:t>11%</a:t>
                      </a:r>
                      <a:endParaRPr lang="nl-NL" sz="1200" b="0" i="0" u="none" strike="noStrike" dirty="0">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3861866537"/>
                  </a:ext>
                </a:extLst>
              </a:tr>
              <a:tr h="172731">
                <a:tc>
                  <a:txBody>
                    <a:bodyPr/>
                    <a:lstStyle/>
                    <a:p>
                      <a:pPr algn="l" fontAlgn="b"/>
                      <a:r>
                        <a:rPr lang="nl-NL" sz="1200" u="none" strike="noStrike">
                          <a:effectLst/>
                        </a:rPr>
                        <a:t>Beoordelingsrichtlijnen</a:t>
                      </a:r>
                      <a:endParaRPr lang="nl-NL" sz="1200" b="0" i="0" u="none" strike="noStrike">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dirty="0">
                          <a:effectLst/>
                        </a:rPr>
                        <a:t>5%</a:t>
                      </a:r>
                      <a:endParaRPr lang="nl-NL" sz="1200" b="0" i="0" u="none" strike="noStrike" dirty="0">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2271069634"/>
                  </a:ext>
                </a:extLst>
              </a:tr>
              <a:tr h="172731">
                <a:tc>
                  <a:txBody>
                    <a:bodyPr/>
                    <a:lstStyle/>
                    <a:p>
                      <a:pPr algn="l" fontAlgn="b"/>
                      <a:r>
                        <a:rPr lang="nl-NL" sz="1200" u="none" strike="noStrike">
                          <a:effectLst/>
                        </a:rPr>
                        <a:t>Overige (informatiebeheer en oude regels)</a:t>
                      </a:r>
                      <a:endParaRPr lang="nl-NL" sz="1200" b="0" i="0" u="none" strike="noStrike">
                        <a:solidFill>
                          <a:srgbClr val="000000"/>
                        </a:solidFill>
                        <a:effectLst/>
                        <a:latin typeface="Verdana" panose="020B0604030504040204" pitchFamily="34" charset="0"/>
                      </a:endParaRPr>
                    </a:p>
                  </a:txBody>
                  <a:tcPr marL="7620" marR="7620" marT="7620" marB="0" anchor="b"/>
                </a:tc>
                <a:tc>
                  <a:txBody>
                    <a:bodyPr/>
                    <a:lstStyle/>
                    <a:p>
                      <a:pPr algn="r" fontAlgn="b"/>
                      <a:r>
                        <a:rPr lang="nl-NL" sz="1200" u="none" strike="noStrike" dirty="0">
                          <a:effectLst/>
                        </a:rPr>
                        <a:t>6%</a:t>
                      </a:r>
                      <a:endParaRPr lang="nl-NL" sz="1200" b="0" i="0" u="none" strike="noStrike" dirty="0">
                        <a:solidFill>
                          <a:srgbClr val="00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3383248542"/>
                  </a:ext>
                </a:extLst>
              </a:tr>
            </a:tbl>
          </a:graphicData>
        </a:graphic>
      </p:graphicFrame>
      <p:graphicFrame>
        <p:nvGraphicFramePr>
          <p:cNvPr id="8" name="Grafiek 7" descr="Grafiektitel: Ontwikkeling aantal bodemvragen (2019-heden). De grafiek laat de aantallen vragen per kwartaal zien vanaf 2019 tot en met het tweede kwartaal van 2024. In de grafiek is onderscheid gemaakt tussen de vragen over de Omgevingswet en vragen over de overige bodem regelgeving. vanaf het eerste kwartaal van 2024 is een forste stijging van het aantal vragen zichtbaar. In het tweede kwartaal van 2024 is al een daling zichtbaar.">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767062993"/>
              </p:ext>
            </p:extLst>
          </p:nvPr>
        </p:nvGraphicFramePr>
        <p:xfrm>
          <a:off x="5420968" y="2969597"/>
          <a:ext cx="5699443" cy="3848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990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546" y="953081"/>
            <a:ext cx="10972800" cy="663123"/>
          </a:xfrm>
        </p:spPr>
        <p:txBody>
          <a:bodyPr/>
          <a:lstStyle/>
          <a:p>
            <a:r>
              <a:rPr lang="nl-NL" dirty="0"/>
              <a:t>Belangrijkste wijzigingen voor bodem</a:t>
            </a:r>
          </a:p>
        </p:txBody>
      </p:sp>
      <p:sp>
        <p:nvSpPr>
          <p:cNvPr id="3" name="Tijdelijke aanduiding voor inhoud 2"/>
          <p:cNvSpPr>
            <a:spLocks noGrp="1"/>
          </p:cNvSpPr>
          <p:nvPr>
            <p:ph idx="1"/>
          </p:nvPr>
        </p:nvSpPr>
        <p:spPr>
          <a:xfrm>
            <a:off x="601134" y="1616204"/>
            <a:ext cx="11057212" cy="4854492"/>
          </a:xfrm>
        </p:spPr>
        <p:txBody>
          <a:bodyPr>
            <a:normAutofit fontScale="92500" lnSpcReduction="10000"/>
          </a:bodyPr>
          <a:lstStyle/>
          <a:p>
            <a:pPr marL="285750" indent="-285750">
              <a:buFont typeface="Arial" panose="020B0604020202020204" pitchFamily="34" charset="0"/>
              <a:buChar char="•"/>
            </a:pPr>
            <a:r>
              <a:rPr lang="nl-NL" sz="1800" dirty="0"/>
              <a:t>Van Wet bodembescherming (</a:t>
            </a:r>
            <a:r>
              <a:rPr lang="nl-NL" sz="1800" dirty="0" err="1"/>
              <a:t>Wbb</a:t>
            </a:r>
            <a:r>
              <a:rPr lang="nl-NL" sz="1800" dirty="0"/>
              <a:t>) naar Besluit activiteiten leefomgeving (Bal)</a:t>
            </a:r>
          </a:p>
          <a:p>
            <a:pPr marL="742939" lvl="1" indent="-285750">
              <a:buFont typeface="Arial" panose="020B0604020202020204" pitchFamily="34" charset="0"/>
              <a:buChar char="•"/>
            </a:pPr>
            <a:r>
              <a:rPr lang="nl-NL" sz="1700" dirty="0"/>
              <a:t>werken met algemene regels (</a:t>
            </a:r>
            <a:r>
              <a:rPr lang="nl-NL" sz="1700" dirty="0" err="1"/>
              <a:t>mba’s</a:t>
            </a:r>
            <a:r>
              <a:rPr lang="nl-NL" sz="1700" dirty="0"/>
              <a:t>) + maatwerk i.p.v. saneringsbeschikking (SP/EV/NZ)</a:t>
            </a:r>
          </a:p>
          <a:p>
            <a:pPr marL="742939" lvl="1" indent="-285750">
              <a:buFont typeface="Arial" panose="020B0604020202020204" pitchFamily="34" charset="0"/>
              <a:buChar char="•"/>
            </a:pPr>
            <a:r>
              <a:rPr lang="nl-NL" sz="1700" dirty="0"/>
              <a:t>Splitsing regels </a:t>
            </a:r>
            <a:r>
              <a:rPr lang="nl-NL" sz="1700" dirty="0" err="1"/>
              <a:t>mba’s</a:t>
            </a:r>
            <a:r>
              <a:rPr lang="nl-NL" sz="1700" dirty="0"/>
              <a:t> graven in de bodem en saneren van de bodem </a:t>
            </a:r>
          </a:p>
          <a:p>
            <a:pPr marL="742939" lvl="1" indent="-285750">
              <a:buFont typeface="Arial" panose="020B0604020202020204" pitchFamily="34" charset="0"/>
              <a:buChar char="•"/>
            </a:pPr>
            <a:r>
              <a:rPr lang="nl-NL" sz="1700" dirty="0"/>
              <a:t>maar ook nog overgangsrecht (Aanvullingswet bodem): </a:t>
            </a:r>
            <a:r>
              <a:rPr lang="nl-NL" sz="1700" dirty="0" err="1"/>
              <a:t>Wbb</a:t>
            </a:r>
            <a:r>
              <a:rPr lang="nl-NL" sz="1700" dirty="0"/>
              <a:t> blijft gelden</a:t>
            </a:r>
          </a:p>
          <a:p>
            <a:pPr marL="742939" lvl="1" indent="-285750">
              <a:buFont typeface="Arial" panose="020B0604020202020204" pitchFamily="34" charset="0"/>
              <a:buChar char="•"/>
            </a:pPr>
            <a:r>
              <a:rPr lang="nl-NL" sz="1700" dirty="0"/>
              <a:t>Geen centrale saneringsplicht, maar overgelaten aan decentrale overheden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Van Activiteitenbesluit naar Bal: </a:t>
            </a:r>
          </a:p>
          <a:p>
            <a:pPr marL="742939" lvl="1" indent="-285750">
              <a:buFont typeface="Arial" panose="020B0604020202020204" pitchFamily="34" charset="0"/>
              <a:buChar char="•"/>
            </a:pPr>
            <a:r>
              <a:rPr lang="nl-NL" sz="1800" dirty="0"/>
              <a:t>regels aan activiteiten </a:t>
            </a:r>
            <a:r>
              <a:rPr lang="nl-NL" sz="1800" dirty="0" err="1"/>
              <a:t>ipv</a:t>
            </a:r>
            <a:r>
              <a:rPr lang="nl-NL" sz="1800" dirty="0"/>
              <a:t> inrichtingen, deels decentraal</a:t>
            </a:r>
          </a:p>
          <a:p>
            <a:pPr marL="742939" lvl="1" indent="-285750">
              <a:buFont typeface="Arial" panose="020B0604020202020204" pitchFamily="34" charset="0"/>
              <a:buChar char="•"/>
            </a:pPr>
            <a:r>
              <a:rPr lang="nl-NL" sz="1800" dirty="0"/>
              <a:t>Niet altijd meer </a:t>
            </a:r>
            <a:r>
              <a:rPr lang="nl-NL" sz="1800" dirty="0" err="1"/>
              <a:t>nulsituatie</a:t>
            </a:r>
            <a:r>
              <a:rPr lang="nl-NL" sz="1800" dirty="0"/>
              <a:t> onderzoek verplicht</a:t>
            </a:r>
          </a:p>
          <a:p>
            <a:pPr marL="742939" lvl="1" indent="-285750">
              <a:buFont typeface="Arial" panose="020B0604020202020204" pitchFamily="34" charset="0"/>
              <a:buChar char="•"/>
            </a:pPr>
            <a:r>
              <a:rPr lang="nl-NL" sz="1800" dirty="0" err="1"/>
              <a:t>Vloeistofkerend</a:t>
            </a:r>
            <a:r>
              <a:rPr lang="nl-NL" sz="1800" dirty="0"/>
              <a:t> -&gt; aaneengesloten- of elementenvoorziening</a:t>
            </a:r>
          </a:p>
          <a:p>
            <a:pPr marL="742939" lvl="1" indent="-285750">
              <a:buFont typeface="Arial" panose="020B0604020202020204" pitchFamily="34" charset="0"/>
              <a:buChar char="•"/>
            </a:pPr>
            <a:r>
              <a:rPr lang="nl-NL" sz="1800" dirty="0"/>
              <a:t>Certificering: bedrijfsriool wel; bovengrondse dieseltanks niet</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Van Besluit bodemkwaliteit (</a:t>
            </a:r>
            <a:r>
              <a:rPr lang="nl-NL" sz="1800" dirty="0" err="1"/>
              <a:t>Bbk</a:t>
            </a:r>
            <a:r>
              <a:rPr lang="nl-NL" sz="1800" dirty="0"/>
              <a:t>) naar Bal én </a:t>
            </a:r>
            <a:r>
              <a:rPr lang="nl-NL" sz="1800" dirty="0" err="1"/>
              <a:t>Bbk</a:t>
            </a:r>
            <a:endParaRPr lang="nl-NL" sz="1800" dirty="0"/>
          </a:p>
          <a:p>
            <a:pPr marL="742939" lvl="1" indent="-285750">
              <a:buFont typeface="Arial" panose="020B0604020202020204" pitchFamily="34" charset="0"/>
              <a:buChar char="•"/>
            </a:pPr>
            <a:r>
              <a:rPr lang="nl-NL" sz="1800" dirty="0"/>
              <a:t>Afschaffen IBC bouwstoffen, verspreiden baggerspecie aangrenzend perceel</a:t>
            </a:r>
          </a:p>
          <a:p>
            <a:pPr marL="742939" lvl="1" indent="-285750">
              <a:buFont typeface="Arial" panose="020B0604020202020204" pitchFamily="34" charset="0"/>
              <a:buChar char="•"/>
            </a:pPr>
            <a:r>
              <a:rPr lang="nl-NL" sz="1800" dirty="0"/>
              <a:t>Tijdelijke opslag onder </a:t>
            </a:r>
            <a:r>
              <a:rPr lang="nl-NL" sz="1800" dirty="0" err="1"/>
              <a:t>mba</a:t>
            </a:r>
            <a:r>
              <a:rPr lang="nl-NL" sz="1800" dirty="0"/>
              <a:t> opslaan van grond of baggerspecie</a:t>
            </a:r>
          </a:p>
          <a:p>
            <a:pPr marL="742939" lvl="1" indent="-285750">
              <a:buFont typeface="Arial" panose="020B0604020202020204" pitchFamily="34" charset="0"/>
              <a:buChar char="•"/>
            </a:pPr>
            <a:r>
              <a:rPr lang="nl-NL" sz="1800" dirty="0"/>
              <a:t>Namen kwaliteitsklassen </a:t>
            </a:r>
          </a:p>
          <a:p>
            <a:pPr marL="742939" lvl="1" indent="-285750">
              <a:buFont typeface="Arial" panose="020B0604020202020204" pitchFamily="34" charset="0"/>
              <a:buChar char="•"/>
            </a:pPr>
            <a:r>
              <a:rPr lang="nl-NL" sz="1800" dirty="0"/>
              <a:t>Regels milieuverklaringen verduidelijkt in Regeling bodemkwaliteit 2022</a:t>
            </a:r>
          </a:p>
          <a:p>
            <a:pPr marL="742939" lvl="1" indent="-285750">
              <a:buFont typeface="Arial" panose="020B0604020202020204" pitchFamily="34" charset="0"/>
              <a:buChar char="•"/>
            </a:pPr>
            <a:endParaRPr lang="nl-NL" sz="1800" dirty="0"/>
          </a:p>
          <a:p>
            <a:pPr marL="285750" indent="-285750">
              <a:buFont typeface="Arial" panose="020B0604020202020204" pitchFamily="34" charset="0"/>
              <a:buChar char="•"/>
            </a:pPr>
            <a:endParaRPr lang="nl-NL" sz="1800" dirty="0"/>
          </a:p>
        </p:txBody>
      </p:sp>
    </p:spTree>
    <p:extLst>
      <p:ext uri="{BB962C8B-B14F-4D97-AF65-F5344CB8AC3E}">
        <p14:creationId xmlns:p14="http://schemas.microsoft.com/office/powerpoint/2010/main" val="147336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Eerste observaties na inwerkingtreding Omgevingswet</a:t>
            </a:r>
          </a:p>
        </p:txBody>
      </p:sp>
      <p:pic>
        <p:nvPicPr>
          <p:cNvPr id="5" name="Afbeelding 4" descr="Figuur met de tekst: De nieuwe Omgevingswet: Eenvoudig Be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14" y="2856415"/>
            <a:ext cx="4747891" cy="3159505"/>
          </a:xfrm>
          <a:prstGeom prst="rect">
            <a:avLst/>
          </a:prstGeom>
        </p:spPr>
      </p:pic>
      <p:sp>
        <p:nvSpPr>
          <p:cNvPr id="6" name="Tijdelijke aanduiding voor inhoud 2" descr="Figuur met de tekst: Of toch ingewikkeld anders?"/>
          <p:cNvSpPr txBox="1">
            <a:spLocks/>
          </p:cNvSpPr>
          <p:nvPr/>
        </p:nvSpPr>
        <p:spPr>
          <a:xfrm>
            <a:off x="6378695" y="2856414"/>
            <a:ext cx="5066716" cy="3159505"/>
          </a:xfrm>
          <a:prstGeom prst="rect">
            <a:avLst/>
          </a:prstGeom>
          <a:solidFill>
            <a:schemeClr val="bg1">
              <a:lumMod val="85000"/>
            </a:schemeClr>
          </a:solidFill>
        </p:spPr>
        <p:txBody>
          <a:bodyPr/>
          <a:lstStyle>
            <a:lvl1pPr marL="0"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189"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377"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566"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754"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71289"/>
            <a:endParaRPr lang="nl-NL" dirty="0">
              <a:solidFill>
                <a:srgbClr val="002060"/>
              </a:solidFill>
            </a:endParaRPr>
          </a:p>
          <a:p>
            <a:pPr marL="71289" algn="ctr"/>
            <a:r>
              <a:rPr lang="nl-NL" sz="3600" b="1" dirty="0">
                <a:solidFill>
                  <a:srgbClr val="002060"/>
                </a:solidFill>
              </a:rPr>
              <a:t>of toch</a:t>
            </a:r>
            <a:br>
              <a:rPr lang="nl-NL" sz="3600" b="1" dirty="0">
                <a:solidFill>
                  <a:srgbClr val="002060"/>
                </a:solidFill>
              </a:rPr>
            </a:br>
            <a:endParaRPr lang="nl-NL" sz="3600" b="1" dirty="0">
              <a:solidFill>
                <a:srgbClr val="002060"/>
              </a:solidFill>
            </a:endParaRPr>
          </a:p>
          <a:p>
            <a:pPr marL="71289" algn="ctr"/>
            <a:r>
              <a:rPr lang="nl-NL" sz="3600" b="1" i="1" dirty="0">
                <a:solidFill>
                  <a:srgbClr val="002060"/>
                </a:solidFill>
                <a:latin typeface="Verdana" panose="020B0604030504040204" pitchFamily="34" charset="0"/>
                <a:ea typeface="Verdana" panose="020B0604030504040204" pitchFamily="34" charset="0"/>
              </a:rPr>
              <a:t>Ingewikkeld </a:t>
            </a:r>
            <a:br>
              <a:rPr lang="nl-NL" sz="3600" b="1" i="1" dirty="0">
                <a:solidFill>
                  <a:srgbClr val="002060"/>
                </a:solidFill>
                <a:latin typeface="Verdana" panose="020B0604030504040204" pitchFamily="34" charset="0"/>
                <a:ea typeface="Verdana" panose="020B0604030504040204" pitchFamily="34" charset="0"/>
              </a:rPr>
            </a:br>
            <a:r>
              <a:rPr lang="nl-NL" sz="3600" b="1" i="1" dirty="0">
                <a:solidFill>
                  <a:srgbClr val="002060"/>
                </a:solidFill>
                <a:latin typeface="Verdana" panose="020B0604030504040204" pitchFamily="34" charset="0"/>
                <a:ea typeface="Verdana" panose="020B0604030504040204" pitchFamily="34" charset="0"/>
              </a:rPr>
              <a:t>Anders</a:t>
            </a:r>
            <a:r>
              <a:rPr lang="nl-NL" sz="3600" i="1" dirty="0">
                <a:solidFill>
                  <a:srgbClr val="002060"/>
                </a:solidFill>
                <a:latin typeface="Verdana" panose="020B0604030504040204" pitchFamily="34" charset="0"/>
                <a:ea typeface="Verdana" panose="020B0604030504040204" pitchFamily="34" charset="0"/>
              </a:rPr>
              <a:t> </a:t>
            </a:r>
            <a:r>
              <a:rPr lang="nl-NL" sz="3600" b="1" i="1" dirty="0">
                <a:solidFill>
                  <a:srgbClr val="00206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16056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966" y="1295999"/>
            <a:ext cx="11416234" cy="477893"/>
          </a:xfrm>
        </p:spPr>
        <p:txBody>
          <a:bodyPr>
            <a:normAutofit fontScale="90000"/>
          </a:bodyPr>
          <a:lstStyle/>
          <a:p>
            <a:r>
              <a:rPr lang="nl-NL" dirty="0"/>
              <a:t>Observatie 1: melden (bodem)activiteiten via Omgevingsloket</a:t>
            </a:r>
          </a:p>
        </p:txBody>
      </p:sp>
      <p:sp>
        <p:nvSpPr>
          <p:cNvPr id="3" name="Tijdelijke aanduiding voor tekst 2"/>
          <p:cNvSpPr>
            <a:spLocks noGrp="1"/>
          </p:cNvSpPr>
          <p:nvPr>
            <p:ph type="body" sz="quarter" idx="11"/>
          </p:nvPr>
        </p:nvSpPr>
        <p:spPr>
          <a:xfrm>
            <a:off x="624416" y="2070000"/>
            <a:ext cx="11111923" cy="4436108"/>
          </a:xfrm>
        </p:spPr>
        <p:txBody>
          <a:bodyPr>
            <a:normAutofit/>
          </a:bodyPr>
          <a:lstStyle/>
          <a:p>
            <a:r>
              <a:rPr lang="nl-NL" sz="1800" u="sng" dirty="0"/>
              <a:t>Initiatiefnemers:</a:t>
            </a:r>
          </a:p>
          <a:p>
            <a:pPr marL="285750" indent="-285750">
              <a:buFont typeface="Arial" panose="020B0604020202020204" pitchFamily="34" charset="0"/>
              <a:buChar char="•"/>
            </a:pPr>
            <a:r>
              <a:rPr lang="nl-NL" sz="1800" dirty="0"/>
              <a:t>Overgang van meldpunt bodemkwaliteit en BUS/</a:t>
            </a:r>
            <a:r>
              <a:rPr lang="nl-NL" sz="1800" dirty="0" err="1"/>
              <a:t>Wbb</a:t>
            </a:r>
            <a:r>
              <a:rPr lang="nl-NL" sz="1800" dirty="0"/>
              <a:t>-formulieren naar Omgevingsloket</a:t>
            </a:r>
          </a:p>
          <a:p>
            <a:pPr marL="285750" indent="-285750">
              <a:buFont typeface="Arial" panose="020B0604020202020204" pitchFamily="34" charset="0"/>
              <a:buChar char="•"/>
            </a:pPr>
            <a:r>
              <a:rPr lang="nl-NL" sz="1800" dirty="0"/>
              <a:t>Wennen aan het systeem (inloggen, machtigen), vindbaarheid activiteiten</a:t>
            </a:r>
          </a:p>
          <a:p>
            <a:pPr marL="285750" indent="-285750">
              <a:buFont typeface="Arial" panose="020B0604020202020204" pitchFamily="34" charset="0"/>
              <a:buChar char="•"/>
            </a:pPr>
            <a:r>
              <a:rPr lang="nl-NL" sz="1800" dirty="0"/>
              <a:t>Knip tussen meld- en informatieplicht, soms meerdere activiteiten tegelijkertijd</a:t>
            </a:r>
          </a:p>
          <a:p>
            <a:pPr marL="285750" indent="-285750">
              <a:buFont typeface="Arial" panose="020B0604020202020204" pitchFamily="34" charset="0"/>
              <a:buChar char="•"/>
            </a:pPr>
            <a:r>
              <a:rPr lang="nl-NL" sz="1800" dirty="0"/>
              <a:t>Vragen worden niet altijd begrepen</a:t>
            </a:r>
          </a:p>
          <a:p>
            <a:pPr marL="285750" indent="-285750">
              <a:buFont typeface="Arial" panose="020B0604020202020204" pitchFamily="34" charset="0"/>
              <a:buChar char="•"/>
            </a:pPr>
            <a:r>
              <a:rPr lang="nl-NL" sz="1800" dirty="0" err="1"/>
              <a:t>Vergunningcheck</a:t>
            </a:r>
            <a:r>
              <a:rPr lang="nl-NL" sz="1800" dirty="0"/>
              <a:t> niet altijd ervaren als hulpmiddel</a:t>
            </a:r>
          </a:p>
          <a:p>
            <a:pPr marL="285750" indent="-285750">
              <a:buFont typeface="Arial" panose="020B0604020202020204" pitchFamily="34" charset="0"/>
              <a:buChar char="•"/>
            </a:pPr>
            <a:endParaRPr lang="nl-NL" sz="1800" dirty="0"/>
          </a:p>
          <a:p>
            <a:r>
              <a:rPr lang="nl-NL" sz="1800" u="sng" dirty="0"/>
              <a:t>Decentrale overheden:</a:t>
            </a:r>
          </a:p>
          <a:p>
            <a:pPr marL="285750" indent="-285750">
              <a:buFont typeface="Arial" panose="020B0604020202020204" pitchFamily="34" charset="0"/>
              <a:buChar char="•"/>
            </a:pPr>
            <a:r>
              <a:rPr lang="nl-NL" sz="1800" dirty="0"/>
              <a:t>Veel (en onvolledig ingevulde) meldingen</a:t>
            </a:r>
          </a:p>
          <a:p>
            <a:pPr marL="285750" indent="-285750">
              <a:buFont typeface="Arial" panose="020B0604020202020204" pitchFamily="34" charset="0"/>
              <a:buChar char="•"/>
            </a:pPr>
            <a:r>
              <a:rPr lang="nl-NL" sz="1800" dirty="0"/>
              <a:t>Ontbrekende melding of informatieplicht: </a:t>
            </a:r>
            <a:br>
              <a:rPr lang="nl-NL" sz="1800" dirty="0"/>
            </a:br>
            <a:r>
              <a:rPr lang="nl-NL" sz="1800" dirty="0"/>
              <a:t>bewuste keuze of niet?</a:t>
            </a:r>
          </a:p>
          <a:p>
            <a:pPr marL="285750" indent="-285750">
              <a:buFont typeface="Arial" panose="020B0604020202020204" pitchFamily="34" charset="0"/>
              <a:buChar char="•"/>
            </a:pPr>
            <a:r>
              <a:rPr lang="nl-NL" sz="1800" dirty="0"/>
              <a:t>Bal vraagt (soms) te weinig info voor T&amp;H </a:t>
            </a:r>
          </a:p>
          <a:p>
            <a:pPr marL="285750" indent="-285750">
              <a:buFont typeface="Arial" panose="020B0604020202020204" pitchFamily="34" charset="0"/>
              <a:buChar char="•"/>
            </a:pPr>
            <a:r>
              <a:rPr lang="nl-NL" sz="1800" dirty="0"/>
              <a:t>Veel vragen van initiatiefnemers aan </a:t>
            </a:r>
            <a:r>
              <a:rPr lang="nl-NL" sz="1800" dirty="0" err="1"/>
              <a:t>OD’s</a:t>
            </a:r>
            <a:endParaRPr lang="nl-NL" sz="1800" dirty="0"/>
          </a:p>
        </p:txBody>
      </p:sp>
      <p:pic>
        <p:nvPicPr>
          <p:cNvPr id="6" name="Afbeelding 5" descr="Figuur met de homepagina van de website van het Omgevingsloket">
            <a:extLst>
              <a:ext uri="{C183D7F6-B498-43B3-948B-1728B52AA6E4}">
                <adec:decorative xmlns:adec="http://schemas.microsoft.com/office/drawing/2017/decorative" val="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01502" y="4204868"/>
            <a:ext cx="5090498" cy="2714265"/>
          </a:xfrm>
          <a:prstGeom prst="rect">
            <a:avLst/>
          </a:prstGeom>
          <a:noFill/>
          <a:ln>
            <a:noFill/>
          </a:ln>
        </p:spPr>
      </p:pic>
    </p:spTree>
    <p:extLst>
      <p:ext uri="{BB962C8B-B14F-4D97-AF65-F5344CB8AC3E}">
        <p14:creationId xmlns:p14="http://schemas.microsoft.com/office/powerpoint/2010/main" val="91400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403" y="1106127"/>
            <a:ext cx="11914598" cy="771921"/>
          </a:xfrm>
        </p:spPr>
        <p:txBody>
          <a:bodyPr>
            <a:normAutofit fontScale="90000"/>
          </a:bodyPr>
          <a:lstStyle/>
          <a:p>
            <a:r>
              <a:rPr lang="nl-NL" dirty="0"/>
              <a:t>Observatie 1: melden (bodem)activiteiten via Omgevingsloket</a:t>
            </a:r>
          </a:p>
        </p:txBody>
      </p:sp>
      <p:sp>
        <p:nvSpPr>
          <p:cNvPr id="3" name="Tijdelijke aanduiding voor inhoud 2"/>
          <p:cNvSpPr>
            <a:spLocks noGrp="1"/>
          </p:cNvSpPr>
          <p:nvPr>
            <p:ph idx="1"/>
          </p:nvPr>
        </p:nvSpPr>
        <p:spPr>
          <a:xfrm>
            <a:off x="277403" y="1853153"/>
            <a:ext cx="6575249" cy="4536237"/>
          </a:xfrm>
        </p:spPr>
        <p:txBody>
          <a:bodyPr>
            <a:normAutofit fontScale="85000" lnSpcReduction="10000"/>
          </a:bodyPr>
          <a:lstStyle/>
          <a:p>
            <a:pPr marL="95050"/>
            <a:r>
              <a:rPr lang="nl-NL" sz="2400" dirty="0"/>
              <a:t>Wensenlijst aanpassingen Omgevingsloket</a:t>
            </a:r>
          </a:p>
          <a:p>
            <a:pPr marL="95050"/>
            <a:endParaRPr lang="nl-NL" sz="2400" dirty="0"/>
          </a:p>
          <a:p>
            <a:pPr marL="95050"/>
            <a:r>
              <a:rPr lang="nl-NL" sz="2400" dirty="0"/>
              <a:t>Communicatie vanuit IPLO (bodem):</a:t>
            </a:r>
          </a:p>
          <a:p>
            <a:pPr marL="800089" lvl="1" indent="-342900">
              <a:buFont typeface="Arial" panose="020B0604020202020204" pitchFamily="34" charset="0"/>
              <a:buChar char="•"/>
            </a:pPr>
            <a:r>
              <a:rPr lang="nl-NL" sz="2400" dirty="0">
                <a:hlinkClick r:id="rId3"/>
              </a:rPr>
              <a:t>Melden bodemactiviteiten via het Omgevingsloket (iplo.nl)</a:t>
            </a:r>
            <a:endParaRPr lang="nl-NL" sz="2400" dirty="0"/>
          </a:p>
          <a:p>
            <a:pPr marL="800089" lvl="1" indent="-342900">
              <a:buFont typeface="Arial" panose="020B0604020202020204" pitchFamily="34" charset="0"/>
              <a:buChar char="•"/>
            </a:pPr>
            <a:r>
              <a:rPr lang="nl-NL" sz="2400" dirty="0">
                <a:hlinkClick r:id="rId4"/>
              </a:rPr>
              <a:t>Instructievideo's meld- en informatieplicht bodemactiviteiten (iplo.nl)</a:t>
            </a:r>
            <a:endParaRPr lang="nl-NL" sz="2400" dirty="0"/>
          </a:p>
          <a:p>
            <a:pPr marL="800089" lvl="1" indent="-342900">
              <a:buFont typeface="Arial" panose="020B0604020202020204" pitchFamily="34" charset="0"/>
              <a:buChar char="•"/>
            </a:pPr>
            <a:r>
              <a:rPr lang="nl-NL" sz="2400" dirty="0"/>
              <a:t>Helpcentrum DSO en </a:t>
            </a:r>
            <a:r>
              <a:rPr lang="nl-NL" sz="2400" dirty="0">
                <a:hlinkClick r:id="rId5"/>
              </a:rPr>
              <a:t>wegwijzer Omgevingswet aangevuld met vragen over bodem (iplo.nl)</a:t>
            </a:r>
            <a:endParaRPr lang="nl-NL" sz="2400" dirty="0"/>
          </a:p>
          <a:p>
            <a:pPr marL="800089" lvl="1" indent="-342900">
              <a:buFont typeface="Arial" panose="020B0604020202020204" pitchFamily="34" charset="0"/>
              <a:buChar char="•"/>
            </a:pPr>
            <a:r>
              <a:rPr lang="nl-NL" sz="2400" dirty="0"/>
              <a:t>Stroomschema’s diverse activiteiten</a:t>
            </a:r>
          </a:p>
          <a:p>
            <a:pPr marL="95050"/>
            <a:br>
              <a:rPr lang="nl-NL" sz="2400" dirty="0"/>
            </a:br>
            <a:r>
              <a:rPr lang="nl-NL" sz="2400" dirty="0"/>
              <a:t>Informatievoorziening vanuit decentrale overheden en brancheorganisaties </a:t>
            </a:r>
          </a:p>
        </p:txBody>
      </p:sp>
      <p:pic>
        <p:nvPicPr>
          <p:cNvPr id="5" name="Afbeelding 4" descr="Figuur met de weergave van de webpagina 'Melden bodemactiviteiten via het Omgevingsloket' op de website van het Informatiepunt Leefomgeving: https://iplo.nl/thema/bodem/bodembescherming/melden-bodemactiviteiten-via-dso/"/>
          <p:cNvPicPr/>
          <p:nvPr/>
        </p:nvPicPr>
        <p:blipFill rotWithShape="1">
          <a:blip r:embed="rId6"/>
          <a:srcRect l="23700" t="10386" r="25374" b="6330"/>
          <a:stretch/>
        </p:blipFill>
        <p:spPr bwMode="auto">
          <a:xfrm>
            <a:off x="6852652" y="1853152"/>
            <a:ext cx="4623582" cy="453623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6" name="Afbeelding 5" descr="Figuur met een uitsnede van het Stroomschema graven in de bodem op de website van het Informatiepunt Leefomgeving: https://iplo.nl/thema/bodem/bodembescherming/melden-bodemactiviteiten-via-dso/stroomschema-graven-bodem/"/>
          <p:cNvPicPr/>
          <p:nvPr/>
        </p:nvPicPr>
        <p:blipFill rotWithShape="1">
          <a:blip r:embed="rId7"/>
          <a:srcRect l="31966" t="27435" r="36949" b="32000"/>
          <a:stretch/>
        </p:blipFill>
        <p:spPr bwMode="auto">
          <a:xfrm>
            <a:off x="8743308" y="4345970"/>
            <a:ext cx="3448693" cy="2224524"/>
          </a:xfrm>
          <a:prstGeom prst="rect">
            <a:avLst/>
          </a:prstGeom>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852" y="1015278"/>
            <a:ext cx="10972800" cy="663123"/>
          </a:xfrm>
        </p:spPr>
        <p:txBody>
          <a:bodyPr/>
          <a:lstStyle/>
          <a:p>
            <a:r>
              <a:rPr lang="nl-NL" dirty="0"/>
              <a:t>Observatie 2: wennen aan de nieuwe regels</a:t>
            </a:r>
          </a:p>
        </p:txBody>
      </p:sp>
      <p:sp>
        <p:nvSpPr>
          <p:cNvPr id="3" name="Tijdelijke aanduiding voor inhoud 2"/>
          <p:cNvSpPr>
            <a:spLocks noGrp="1"/>
          </p:cNvSpPr>
          <p:nvPr>
            <p:ph idx="1"/>
          </p:nvPr>
        </p:nvSpPr>
        <p:spPr>
          <a:xfrm>
            <a:off x="455660" y="1912507"/>
            <a:ext cx="6745999" cy="4702897"/>
          </a:xfrm>
        </p:spPr>
        <p:txBody>
          <a:bodyPr>
            <a:normAutofit/>
          </a:bodyPr>
          <a:lstStyle/>
          <a:p>
            <a:r>
              <a:rPr lang="nl-NL" sz="1800" u="sng" dirty="0"/>
              <a:t>Vanuit bedrijfsleven en (decentrale) overheden:</a:t>
            </a:r>
          </a:p>
          <a:p>
            <a:pPr marL="285750" indent="-285750">
              <a:buFont typeface="Arial" panose="020B0604020202020204" pitchFamily="34" charset="0"/>
              <a:buChar char="•"/>
            </a:pPr>
            <a:r>
              <a:rPr lang="nl-NL" sz="1800" dirty="0"/>
              <a:t>Overgang </a:t>
            </a:r>
            <a:r>
              <a:rPr lang="nl-NL" sz="1800" dirty="0" err="1"/>
              <a:t>Wbb</a:t>
            </a:r>
            <a:r>
              <a:rPr lang="nl-NL" sz="1800" dirty="0"/>
              <a:t>/</a:t>
            </a:r>
            <a:r>
              <a:rPr lang="nl-NL" sz="1800" dirty="0" err="1"/>
              <a:t>Bbk</a:t>
            </a:r>
            <a:r>
              <a:rPr lang="nl-NL" sz="1800" dirty="0"/>
              <a:t> naar regels in het Bal en </a:t>
            </a:r>
            <a:r>
              <a:rPr lang="nl-NL" sz="1800" dirty="0" err="1"/>
              <a:t>Bbk</a:t>
            </a:r>
            <a:endParaRPr lang="nl-NL" sz="1800" dirty="0"/>
          </a:p>
          <a:p>
            <a:pPr marL="285750" indent="-285750">
              <a:buFont typeface="Arial" panose="020B0604020202020204" pitchFamily="34" charset="0"/>
              <a:buChar char="•"/>
            </a:pPr>
            <a:r>
              <a:rPr lang="nl-NL" sz="1800" dirty="0"/>
              <a:t>Overgangsrecht, verschillende interpretaties,</a:t>
            </a:r>
            <a:br>
              <a:rPr lang="nl-NL" sz="1800" dirty="0"/>
            </a:br>
            <a:r>
              <a:rPr lang="nl-NL" sz="1800" dirty="0"/>
              <a:t>samenloop oude en nieuwe regels </a:t>
            </a:r>
          </a:p>
          <a:p>
            <a:pPr marL="285750" indent="-285750">
              <a:buFont typeface="Arial" panose="020B0604020202020204" pitchFamily="34" charset="0"/>
              <a:buChar char="•"/>
            </a:pPr>
            <a:r>
              <a:rPr lang="nl-NL" sz="1800" dirty="0"/>
              <a:t>Nieuwe regels voor graven en saneren, </a:t>
            </a:r>
            <a:br>
              <a:rPr lang="nl-NL" sz="1800" dirty="0"/>
            </a:br>
            <a:r>
              <a:rPr lang="nl-NL" sz="1800" dirty="0"/>
              <a:t>bijv. omgaan met ondergrens, wanneer saneren?</a:t>
            </a:r>
          </a:p>
          <a:p>
            <a:pPr marL="285750" indent="-285750">
              <a:buFont typeface="Arial" panose="020B0604020202020204" pitchFamily="34" charset="0"/>
              <a:buChar char="•"/>
            </a:pPr>
            <a:r>
              <a:rPr lang="nl-NL" sz="1800" dirty="0"/>
              <a:t>Nieuwe regels voor opslaan van grond</a:t>
            </a:r>
          </a:p>
          <a:p>
            <a:pPr marL="285750" indent="-285750">
              <a:buFont typeface="Arial" panose="020B0604020202020204" pitchFamily="34" charset="0"/>
              <a:buChar char="•"/>
            </a:pPr>
            <a:r>
              <a:rPr lang="nl-NL" sz="1800" dirty="0"/>
              <a:t>Structuur Bal, samenhang met andere </a:t>
            </a:r>
            <a:r>
              <a:rPr lang="nl-NL" sz="1800" dirty="0" err="1"/>
              <a:t>mba’s</a:t>
            </a:r>
            <a:endParaRPr lang="nl-NL" sz="1800" dirty="0"/>
          </a:p>
          <a:p>
            <a:pPr marL="285750" indent="-285750">
              <a:buFont typeface="Arial" panose="020B0604020202020204" pitchFamily="34" charset="0"/>
              <a:buChar char="•"/>
            </a:pPr>
            <a:r>
              <a:rPr lang="nl-NL" sz="1800" dirty="0"/>
              <a:t>Milieuverklaringen bodemkwaliteit (</a:t>
            </a:r>
            <a:r>
              <a:rPr lang="nl-NL" sz="1800" dirty="0" err="1"/>
              <a:t>Rbk</a:t>
            </a:r>
            <a:r>
              <a:rPr lang="nl-NL" sz="1800" dirty="0"/>
              <a:t> 2022): </a:t>
            </a:r>
            <a:br>
              <a:rPr lang="nl-NL" sz="1800" dirty="0"/>
            </a:br>
            <a:r>
              <a:rPr lang="nl-NL" sz="1800" dirty="0"/>
              <a:t>nut &amp; noodzaak, verantwoordelijkheden</a:t>
            </a:r>
          </a:p>
          <a:p>
            <a:pPr marL="285750" indent="-285750">
              <a:buFont typeface="Arial" panose="020B0604020202020204" pitchFamily="34" charset="0"/>
              <a:buChar char="•"/>
            </a:pPr>
            <a:r>
              <a:rPr lang="nl-NL" sz="1800" dirty="0" err="1"/>
              <a:t>Bodembeschermende</a:t>
            </a:r>
            <a:r>
              <a:rPr lang="nl-NL" sz="1800" dirty="0"/>
              <a:t> voorzieningen, eindonderzoek </a:t>
            </a:r>
          </a:p>
          <a:p>
            <a:pPr marL="285750" indent="-285750">
              <a:buFont typeface="Arial" panose="020B0604020202020204" pitchFamily="34" charset="0"/>
              <a:buChar char="•"/>
            </a:pPr>
            <a:r>
              <a:rPr lang="nl-NL" sz="1800" dirty="0"/>
              <a:t>Interpretatievragen (grijze gebieden): </a:t>
            </a:r>
            <a:br>
              <a:rPr lang="nl-NL" sz="1800" dirty="0"/>
            </a:br>
            <a:r>
              <a:rPr lang="nl-NL" sz="1800" dirty="0"/>
              <a:t>Opvallend! Ook oude discussies weer terug</a:t>
            </a:r>
          </a:p>
          <a:p>
            <a:pPr marL="285750" indent="-285750">
              <a:buFont typeface="Arial" panose="020B0604020202020204" pitchFamily="34" charset="0"/>
              <a:buChar char="•"/>
            </a:pPr>
            <a:r>
              <a:rPr lang="nl-NL" sz="1800" dirty="0"/>
              <a:t>Vragen worden steeds complexer</a:t>
            </a:r>
          </a:p>
          <a:p>
            <a:endParaRPr lang="nl-NL" sz="1800" dirty="0"/>
          </a:p>
        </p:txBody>
      </p:sp>
      <p:pic>
        <p:nvPicPr>
          <p:cNvPr id="6" name="Afbeelding 5" descr="Figuur met een uitsnede van de webpagina met de Veelgestelde vragen graven en saneren op de website van het Informatiepunt Leefomgeving: https://iplo.nl/thema/bodem/bodembescherming/bodemvoorschriften/graven-saneren-toepassen/veelgestelde-vragen-graven-saneren/"/>
          <p:cNvPicPr/>
          <p:nvPr/>
        </p:nvPicPr>
        <p:blipFill rotWithShape="1">
          <a:blip r:embed="rId3"/>
          <a:srcRect l="30464" t="27151" r="36319" b="30524"/>
          <a:stretch/>
        </p:blipFill>
        <p:spPr bwMode="auto">
          <a:xfrm>
            <a:off x="7304926" y="1756714"/>
            <a:ext cx="4561726" cy="2907753"/>
          </a:xfrm>
          <a:prstGeom prst="rect">
            <a:avLst/>
          </a:prstGeom>
          <a:ln>
            <a:noFill/>
          </a:ln>
          <a:extLst>
            <a:ext uri="{53640926-AAD7-44D8-BBD7-CCE9431645EC}">
              <a14:shadowObscured xmlns:a14="http://schemas.microsoft.com/office/drawing/2010/main"/>
            </a:ext>
          </a:extLst>
        </p:spPr>
      </p:pic>
      <p:pic>
        <p:nvPicPr>
          <p:cNvPr id="7" name="Afbeelding 6" descr="Uitsnede van de webpagina over de Milieuverklaring bodemkwaliteit op de website van het Informatiepunt Leefomgeving: https://iplo.nl/thema/bodem/regelgeving/hergebruik-bouwstoffen-grond-baggerspecie/milieuverklaring-bodemkwaliteit/"/>
          <p:cNvPicPr/>
          <p:nvPr/>
        </p:nvPicPr>
        <p:blipFill rotWithShape="1">
          <a:blip r:embed="rId4"/>
          <a:srcRect l="32407" t="27827" r="39815" b="54340"/>
          <a:stretch/>
        </p:blipFill>
        <p:spPr bwMode="auto">
          <a:xfrm>
            <a:off x="7515393" y="4936406"/>
            <a:ext cx="4058540" cy="13513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59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96D1EC48F114D9C41549A18174502" ma:contentTypeVersion="14" ma:contentTypeDescription="Een nieuw document maken." ma:contentTypeScope="" ma:versionID="7dfb7e2cb711f9ba78be133225424182">
  <xsd:schema xmlns:xsd="http://www.w3.org/2001/XMLSchema" xmlns:xs="http://www.w3.org/2001/XMLSchema" xmlns:p="http://schemas.microsoft.com/office/2006/metadata/properties" xmlns:ns2="e09e1018-7816-43d3-972d-bfb69cc81f21" xmlns:ns3="a73f3b37-24f7-4b77-909a-6dda8383b43c" targetNamespace="http://schemas.microsoft.com/office/2006/metadata/properties" ma:root="true" ma:fieldsID="cd4af0fdfa9182f04e6b21196c901cf2" ns2:_="" ns3:_="">
    <xsd:import namespace="e09e1018-7816-43d3-972d-bfb69cc81f21"/>
    <xsd:import namespace="a73f3b37-24f7-4b77-909a-6dda8383b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e1018-7816-43d3-972d-bfb69cc81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21506a7f-7336-4ec3-aaea-0298be48c7c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3f3b37-24f7-4b77-909a-6dda8383b4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d81d096-e1ff-488a-84da-7a723252a79a}" ma:internalName="TaxCatchAll" ma:showField="CatchAllData" ma:web="a73f3b37-24f7-4b77-909a-6dda8383b4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9e1018-7816-43d3-972d-bfb69cc81f21">
      <Terms xmlns="http://schemas.microsoft.com/office/infopath/2007/PartnerControls"/>
    </lcf76f155ced4ddcb4097134ff3c332f>
    <TaxCatchAll xmlns="a73f3b37-24f7-4b77-909a-6dda8383b4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A48BC8-6889-44A3-A463-020C2CAF5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e1018-7816-43d3-972d-bfb69cc81f21"/>
    <ds:schemaRef ds:uri="a73f3b37-24f7-4b77-909a-6dda8383b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31D4FC-FD38-4977-ACAC-FEED94C59EAB}">
  <ds:schemaRefs>
    <ds:schemaRef ds:uri="e09e1018-7816-43d3-972d-bfb69cc81f21"/>
    <ds:schemaRef ds:uri="http://schemas.microsoft.com/office/2006/documentManagement/types"/>
    <ds:schemaRef ds:uri="http://www.w3.org/XML/1998/namespace"/>
    <ds:schemaRef ds:uri="a73f3b37-24f7-4b77-909a-6dda8383b43c"/>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4B9364F-C84F-4763-83BA-CFE0C812BC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1357</TotalTime>
  <Words>1292</Words>
  <Application>Microsoft Office PowerPoint</Application>
  <PresentationFormat>Breedbeeld</PresentationFormat>
  <Paragraphs>186</Paragraphs>
  <Slides>14</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ＭＳ Ｐゴシック</vt:lpstr>
      <vt:lpstr>Arial</vt:lpstr>
      <vt:lpstr>Calibri</vt:lpstr>
      <vt:lpstr>Verdana</vt:lpstr>
      <vt:lpstr>Wingdings</vt:lpstr>
      <vt:lpstr>Aangepast ontwerp</vt:lpstr>
      <vt:lpstr>Eerste ervaringen met bodem onder de Omgevingswet    Schakeldag    Informatiepunt Leefomgeving</vt:lpstr>
      <vt:lpstr>Doel en inhoud sessie</vt:lpstr>
      <vt:lpstr>Wat is/doet het Informatiepunt Leefomgeving (IPLO) ?</vt:lpstr>
      <vt:lpstr>Statistieken bodemvragen</vt:lpstr>
      <vt:lpstr>Belangrijkste wijzigingen voor bodem</vt:lpstr>
      <vt:lpstr>Eerste observaties na inwerkingtreding Omgevingswet</vt:lpstr>
      <vt:lpstr>Observatie 1: melden (bodem)activiteiten via Omgevingsloket</vt:lpstr>
      <vt:lpstr>Observatie 1: melden (bodem)activiteiten via Omgevingsloket</vt:lpstr>
      <vt:lpstr>Observatie 2: wennen aan de nieuwe regels</vt:lpstr>
      <vt:lpstr>Observatie 3: omgaan met decentralisatie</vt:lpstr>
      <vt:lpstr>Tot slot: hoe gaat IPLO om met knelpunten/wensem</vt:lpstr>
      <vt:lpstr>Samengevat</vt:lpstr>
      <vt:lpstr>Vragen?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Bodem eerste ervaringen onder de Omgevingswet - Schakeldag 27 juni 2024</dc:title>
  <dc:subject>Bodem Omgevingswet eerste ervaringen Schakeldag</dc:subject>
  <dc:creator>Tuinenburg Ariane (RWS WVL)</dc:creator>
  <cp:keywords>Bodem Omgevingswet eerste ervaringen Schakeldag</cp:keywords>
  <cp:lastModifiedBy>Velden, Rob van der (RWS WVL)</cp:lastModifiedBy>
  <cp:revision>89</cp:revision>
  <dcterms:created xsi:type="dcterms:W3CDTF">2023-08-22T12:47:17Z</dcterms:created>
  <dcterms:modified xsi:type="dcterms:W3CDTF">2024-07-08T19:45:28Z</dcterms:modified>
  <cp:category>Bodem Omgevingswet eerste ervaringen Schakeldag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0x0101005F796D1EC48F114D9C41549A18174502</vt:lpwstr>
  </property>
</Properties>
</file>