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1"/>
    <p:sldMasterId id="2147483713" r:id="rId2"/>
  </p:sldMasterIdLst>
  <p:notesMasterIdLst>
    <p:notesMasterId r:id="rId29"/>
  </p:notesMasterIdLst>
  <p:handoutMasterIdLst>
    <p:handoutMasterId r:id="rId30"/>
  </p:handoutMasterIdLst>
  <p:sldIdLst>
    <p:sldId id="291" r:id="rId3"/>
    <p:sldId id="278" r:id="rId4"/>
    <p:sldId id="285" r:id="rId5"/>
    <p:sldId id="298" r:id="rId6"/>
    <p:sldId id="299" r:id="rId7"/>
    <p:sldId id="300" r:id="rId8"/>
    <p:sldId id="301" r:id="rId9"/>
    <p:sldId id="302" r:id="rId10"/>
    <p:sldId id="306" r:id="rId11"/>
    <p:sldId id="303" r:id="rId12"/>
    <p:sldId id="304" r:id="rId13"/>
    <p:sldId id="307" r:id="rId14"/>
    <p:sldId id="308" r:id="rId15"/>
    <p:sldId id="309" r:id="rId16"/>
    <p:sldId id="310" r:id="rId17"/>
    <p:sldId id="311" r:id="rId18"/>
    <p:sldId id="312" r:id="rId19"/>
    <p:sldId id="314" r:id="rId20"/>
    <p:sldId id="317" r:id="rId21"/>
    <p:sldId id="315" r:id="rId22"/>
    <p:sldId id="316" r:id="rId23"/>
    <p:sldId id="319" r:id="rId24"/>
    <p:sldId id="318" r:id="rId25"/>
    <p:sldId id="320" r:id="rId26"/>
    <p:sldId id="280" r:id="rId27"/>
    <p:sldId id="297" r:id="rId28"/>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3" userDrawn="1">
          <p15:clr>
            <a:srgbClr val="A4A3A4"/>
          </p15:clr>
        </p15:guide>
        <p15:guide id="2" orient="horz" pos="1141" userDrawn="1">
          <p15:clr>
            <a:srgbClr val="A4A3A4"/>
          </p15:clr>
        </p15:guide>
        <p15:guide id="3" orient="horz" pos="2286" userDrawn="1">
          <p15:clr>
            <a:srgbClr val="A4A3A4"/>
          </p15:clr>
        </p15:guide>
        <p15:guide id="4" pos="3856" userDrawn="1">
          <p15:clr>
            <a:srgbClr val="A4A3A4"/>
          </p15:clr>
        </p15:guide>
        <p15:guide id="5" pos="3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70C"/>
    <a:srgbClr val="2B5781"/>
    <a:srgbClr val="275937"/>
    <a:srgbClr val="E17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1346" autoAdjust="0"/>
  </p:normalViewPr>
  <p:slideViewPr>
    <p:cSldViewPr snapToGrid="0" snapToObjects="1" showGuides="1">
      <p:cViewPr varScale="1">
        <p:scale>
          <a:sx n="69" d="100"/>
          <a:sy n="69" d="100"/>
        </p:scale>
        <p:origin x="1212" y="84"/>
      </p:cViewPr>
      <p:guideLst>
        <p:guide orient="horz" pos="3863"/>
        <p:guide orient="horz" pos="1141"/>
        <p:guide orient="horz" pos="2286"/>
        <p:guide pos="3856"/>
        <p:guide pos="372"/>
      </p:guideLst>
    </p:cSldViewPr>
  </p:slideViewPr>
  <p:outlineViewPr>
    <p:cViewPr>
      <p:scale>
        <a:sx n="33" d="100"/>
        <a:sy n="33" d="100"/>
      </p:scale>
      <p:origin x="0" y="-10974"/>
    </p:cViewPr>
  </p:outlineViewPr>
  <p:notesTextViewPr>
    <p:cViewPr>
      <p:scale>
        <a:sx n="100" d="100"/>
        <a:sy n="100" d="100"/>
      </p:scale>
      <p:origin x="0" y="0"/>
    </p:cViewPr>
  </p:notesTextViewPr>
  <p:notesViewPr>
    <p:cSldViewPr snapToGrid="0" snapToObjects="1" showGuides="1">
      <p:cViewPr varScale="1">
        <p:scale>
          <a:sx n="151" d="100"/>
          <a:sy n="151" d="100"/>
        </p:scale>
        <p:origin x="479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8DB60-9960-7E4E-BA4A-B29DFB46F3EE}" type="datetime1">
              <a:rPr lang="nl-NL" smtClean="0"/>
              <a:t>30-7-2024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70EAE8-FB6A-B847-B804-B8BC08416A0C}" type="slidenum">
              <a:rPr lang="nl-NL" smtClean="0"/>
              <a:t>‹nr.›</a:t>
            </a:fld>
            <a:endParaRPr lang="nl-NL"/>
          </a:p>
        </p:txBody>
      </p:sp>
    </p:spTree>
    <p:extLst>
      <p:ext uri="{BB962C8B-B14F-4D97-AF65-F5344CB8AC3E}">
        <p14:creationId xmlns:p14="http://schemas.microsoft.com/office/powerpoint/2010/main" val="1924335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43F22-96A7-2946-9F02-228CB8E4306F}" type="datetime1">
              <a:rPr lang="nl-NL" smtClean="0"/>
              <a:t>30-7-2024</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6D882-3718-4F40-87D5-7C3050DB7ED2}" type="slidenum">
              <a:rPr lang="nl-NL" smtClean="0"/>
              <a:t>‹nr.›</a:t>
            </a:fld>
            <a:endParaRPr lang="nl-NL"/>
          </a:p>
        </p:txBody>
      </p:sp>
    </p:spTree>
    <p:extLst>
      <p:ext uri="{BB962C8B-B14F-4D97-AF65-F5344CB8AC3E}">
        <p14:creationId xmlns:p14="http://schemas.microsoft.com/office/powerpoint/2010/main" val="22798587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27 juni</a:t>
            </a:r>
            <a:r>
              <a:rPr lang="nl-NL" baseline="0" dirty="0"/>
              <a:t> 2024</a:t>
            </a:r>
          </a:p>
          <a:p>
            <a:r>
              <a:rPr lang="nl-NL" baseline="0" dirty="0"/>
              <a:t>Gemaakt door Mandy Taal</a:t>
            </a:r>
          </a:p>
          <a:p>
            <a:endParaRPr lang="nl-NL" baseline="0" dirty="0"/>
          </a:p>
          <a:p>
            <a:r>
              <a:rPr lang="nl-NL" baseline="0" dirty="0"/>
              <a:t>Gepresenteerd door Verona Visser en Sofie Silva</a:t>
            </a:r>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a:t>
            </a:fld>
            <a:endParaRPr lang="nl-NL"/>
          </a:p>
        </p:txBody>
      </p:sp>
    </p:spTree>
    <p:extLst>
      <p:ext uri="{BB962C8B-B14F-4D97-AF65-F5344CB8AC3E}">
        <p14:creationId xmlns:p14="http://schemas.microsoft.com/office/powerpoint/2010/main" val="54352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Welke maatregelen hebben</a:t>
            </a:r>
            <a:r>
              <a:rPr lang="nl-NL" baseline="0" dirty="0"/>
              <a:t> jullie bedacht?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76926C7-7238-F746-9E6B-F2B28724394C}" type="slidenum">
              <a:rPr kumimoji="0" lang="nl-NL"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24</a:t>
            </a:fld>
            <a:endParaRPr kumimoji="0" lang="nl-NL"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83978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25</a:t>
            </a:fld>
            <a:endParaRPr lang="nl-NL"/>
          </a:p>
        </p:txBody>
      </p:sp>
    </p:spTree>
    <p:extLst>
      <p:ext uri="{BB962C8B-B14F-4D97-AF65-F5344CB8AC3E}">
        <p14:creationId xmlns:p14="http://schemas.microsoft.com/office/powerpoint/2010/main" val="3309447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26</a:t>
            </a:fld>
            <a:endParaRPr lang="nl-NL"/>
          </a:p>
        </p:txBody>
      </p:sp>
    </p:spTree>
    <p:extLst>
      <p:ext uri="{BB962C8B-B14F-4D97-AF65-F5344CB8AC3E}">
        <p14:creationId xmlns:p14="http://schemas.microsoft.com/office/powerpoint/2010/main" val="1317697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2</a:t>
            </a:fld>
            <a:endParaRPr lang="nl-NL"/>
          </a:p>
        </p:txBody>
      </p:sp>
    </p:spTree>
    <p:extLst>
      <p:ext uri="{BB962C8B-B14F-4D97-AF65-F5344CB8AC3E}">
        <p14:creationId xmlns:p14="http://schemas.microsoft.com/office/powerpoint/2010/main" val="3161211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Beschrijving in één zin per ramp</a:t>
            </a:r>
          </a:p>
          <a:p>
            <a:endParaRPr lang="nl-NL" dirty="0"/>
          </a:p>
          <a:p>
            <a:r>
              <a:rPr lang="nl-NL" dirty="0" err="1"/>
              <a:t>Vuurrwerkramp</a:t>
            </a:r>
            <a:r>
              <a:rPr lang="nl-NL" dirty="0"/>
              <a:t> </a:t>
            </a:r>
            <a:r>
              <a:rPr lang="nl-NL" dirty="0">
                <a:sym typeface="Wingdings" panose="05000000000000000000" pitchFamily="2" charset="2"/>
              </a:rPr>
              <a:t> </a:t>
            </a:r>
            <a:r>
              <a:rPr lang="en-US" dirty="0"/>
              <a:t>2000</a:t>
            </a:r>
            <a:r>
              <a:rPr lang="nl-NL" dirty="0"/>
              <a:t>,</a:t>
            </a:r>
            <a:r>
              <a:rPr lang="nl-NL" baseline="0" dirty="0"/>
              <a:t> </a:t>
            </a:r>
            <a:r>
              <a:rPr lang="en-US" dirty="0" err="1"/>
              <a:t>Bedrijf</a:t>
            </a:r>
            <a:r>
              <a:rPr lang="en-US" dirty="0"/>
              <a:t> SE Fireworks</a:t>
            </a:r>
            <a:r>
              <a:rPr lang="nl-NL" dirty="0"/>
              <a:t>,</a:t>
            </a:r>
            <a:r>
              <a:rPr lang="nl-NL" baseline="0" dirty="0"/>
              <a:t> </a:t>
            </a:r>
            <a:r>
              <a:rPr lang="en-US" dirty="0"/>
              <a:t>950 </a:t>
            </a:r>
            <a:r>
              <a:rPr lang="en-US" dirty="0" err="1"/>
              <a:t>mensen</a:t>
            </a:r>
            <a:r>
              <a:rPr lang="en-US" dirty="0"/>
              <a:t> </a:t>
            </a:r>
            <a:r>
              <a:rPr lang="en-US" dirty="0" err="1"/>
              <a:t>gewond</a:t>
            </a:r>
            <a:r>
              <a:rPr lang="nl-NL" dirty="0"/>
              <a:t>,</a:t>
            </a:r>
            <a:r>
              <a:rPr lang="nl-NL" baseline="0" dirty="0"/>
              <a:t> </a:t>
            </a:r>
            <a:r>
              <a:rPr lang="en-US" dirty="0"/>
              <a:t>200 </a:t>
            </a:r>
            <a:r>
              <a:rPr lang="en-US" dirty="0" err="1"/>
              <a:t>woningen</a:t>
            </a:r>
            <a:r>
              <a:rPr lang="en-US" dirty="0"/>
              <a:t> </a:t>
            </a:r>
            <a:r>
              <a:rPr lang="en-US" dirty="0" err="1"/>
              <a:t>verwoest</a:t>
            </a:r>
            <a:r>
              <a:rPr lang="nl-NL" dirty="0"/>
              <a:t>,</a:t>
            </a:r>
            <a:r>
              <a:rPr lang="nl-NL" baseline="0" dirty="0"/>
              <a:t> </a:t>
            </a:r>
            <a:r>
              <a:rPr lang="en-US" dirty="0"/>
              <a:t>23 </a:t>
            </a:r>
            <a:r>
              <a:rPr lang="en-US" dirty="0" err="1"/>
              <a:t>doden</a:t>
            </a:r>
            <a:r>
              <a:rPr lang="en-US" dirty="0"/>
              <a:t> </a:t>
            </a:r>
            <a:r>
              <a:rPr lang="en-US" dirty="0" err="1"/>
              <a:t>waaronder</a:t>
            </a:r>
            <a:r>
              <a:rPr lang="en-US" dirty="0"/>
              <a:t> 4 </a:t>
            </a:r>
            <a:r>
              <a:rPr lang="en-US" dirty="0" err="1"/>
              <a:t>brandweermannen</a:t>
            </a:r>
            <a:endParaRPr lang="en-US" dirty="0">
              <a:ea typeface="Calibri"/>
              <a:cs typeface="Calibri"/>
            </a:endParaRP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Chemiepack </a:t>
            </a:r>
            <a:r>
              <a:rPr lang="nl-NL" dirty="0">
                <a:sym typeface="Wingdings" panose="05000000000000000000" pitchFamily="2" charset="2"/>
              </a:rPr>
              <a:t> </a:t>
            </a:r>
            <a:r>
              <a:rPr lang="nl-NL" dirty="0"/>
              <a:t>brand – geen doden wel gewonden </a:t>
            </a:r>
          </a:p>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7</a:t>
            </a:fld>
            <a:endParaRPr lang="nl-NL"/>
          </a:p>
        </p:txBody>
      </p:sp>
    </p:spTree>
    <p:extLst>
      <p:ext uri="{BB962C8B-B14F-4D97-AF65-F5344CB8AC3E}">
        <p14:creationId xmlns:p14="http://schemas.microsoft.com/office/powerpoint/2010/main" val="2708791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11</a:t>
            </a:fld>
            <a:endParaRPr lang="nl-NL"/>
          </a:p>
        </p:txBody>
      </p:sp>
    </p:spTree>
    <p:extLst>
      <p:ext uri="{BB962C8B-B14F-4D97-AF65-F5344CB8AC3E}">
        <p14:creationId xmlns:p14="http://schemas.microsoft.com/office/powerpoint/2010/main" val="1609757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33333"/>
                </a:solidFill>
                <a:effectLst/>
                <a:latin typeface="Asap"/>
              </a:rPr>
              <a:t>Bij het vaststellen van het omgevingsplan moeten gemeenten voldoen aan regels over externe veiligheid. Enerzijds moeten ze in het omgevingsplan een grenswaarde in acht nemen voor het plaatsgebonden risico. Dit speelt bij het toelaten van milieubelastende activiteiten en bij het toedelen van locaties voor kwetsbare gebouwen en locaties en zeer kwetsbare gebouwen. Daarnaast moeten gemeenten in het omgevingsplan voor beperkt kwetsbare gebouwen en locaties rekening houden met de standaardwaarde voor het plaatsgebonden risico. </a:t>
            </a:r>
          </a:p>
          <a:p>
            <a:pPr algn="l"/>
            <a:endParaRPr lang="en-US" b="0" i="0" dirty="0">
              <a:solidFill>
                <a:srgbClr val="333333"/>
              </a:solidFill>
              <a:effectLst/>
              <a:latin typeface="Asap"/>
            </a:endParaRPr>
          </a:p>
          <a:p>
            <a:pPr algn="l"/>
            <a:endParaRPr lang="nl-NL" b="0" i="0" dirty="0">
              <a:solidFill>
                <a:srgbClr val="333333"/>
              </a:solidFill>
              <a:effectLst/>
              <a:latin typeface="Asap"/>
            </a:endParaRPr>
          </a:p>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12</a:t>
            </a:fld>
            <a:endParaRPr lang="nl-NL"/>
          </a:p>
        </p:txBody>
      </p:sp>
    </p:spTree>
    <p:extLst>
      <p:ext uri="{BB962C8B-B14F-4D97-AF65-F5344CB8AC3E}">
        <p14:creationId xmlns:p14="http://schemas.microsoft.com/office/powerpoint/2010/main" val="3509720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bijlage VI van </a:t>
            </a:r>
            <a:r>
              <a:rPr lang="nl-NL" dirty="0" err="1"/>
              <a:t>Bkl</a:t>
            </a:r>
            <a:r>
              <a:rPr lang="nl-NL" dirty="0"/>
              <a:t> staan de categorieën opgenoemd met verwijzing naar woonfunctie/bijeenkomstfunctie/industriefunctie. Die begrippen zijn toegelicht in bijlage I van BBL, onderdeel B. Begrippen: gebruiksfuncties </a:t>
            </a:r>
          </a:p>
          <a:p>
            <a:r>
              <a:rPr lang="nl-NL" dirty="0"/>
              <a:t>Zoals: bijeenkomstfunctie: gebruiksfunctie voor het samenkomen van personen voor kunst, cultuur, godsdienst, communicatie, kinderopvang, het verstrekken van consumpties voor het gebruik </a:t>
            </a:r>
          </a:p>
          <a:p>
            <a:r>
              <a:rPr lang="nl-NL" dirty="0"/>
              <a:t>plaatse, ontspanning of het aanschouwen van sport; </a:t>
            </a:r>
          </a:p>
          <a:p>
            <a:endParaRPr lang="nl-NL" dirty="0"/>
          </a:p>
          <a:p>
            <a:endParaRPr lang="nl-NL" dirty="0"/>
          </a:p>
          <a:p>
            <a:r>
              <a:rPr lang="nl-NL" dirty="0"/>
              <a:t>De instructieregels voor het omgevingsplan regelen alleen minimumeisen. Het staat het bevoegd gezag vrij om een beperkt kwetsbaar gebouw te behandelen als een kwetsbaar gebouw of als een zeer kwetsbaar gebouw, en een kwetsbaar gebouw als een zeer kwetsbaar gebouw. Ook kan het bevoegd gezag een beperkt kwetsbare locatie in de regels van het omgevingsplan behandelen als een kwetsbare locatie. Ook geldt dat als een gebouw of locatie onder meerdere categorieën valt en het omgevingsplan voor dat gebouw of die locatie geen onderscheid maakt naar gebruiksfunctie, voor de beoordeling van de mate van kwetsbaarheid van het gebouw of de locatie dient te worden uitgegaan van de meest kwetsbare categorie.</a:t>
            </a:r>
          </a:p>
          <a:p>
            <a:endParaRPr lang="nl-NL" dirty="0"/>
          </a:p>
          <a:p>
            <a:r>
              <a:rPr lang="nl-NL" dirty="0"/>
              <a:t>Soms zijn gebouwen heel groot en liggen ze deels binnen en deels buiten de afstand voor het plaatsgebonden risico. Dat is goed mogelijk door compartimentering van gebruiksfuncties. Een gebouw is namelijk alleen beperkt kwetsbaar, kwetsbaar of zeer kwetsbaar voor zover het betreft de gebruiksfuncties aangewezen in bijlage VI. Daarmee hoeft niet het hele gebouw te worden beschermd. Een voorbeeld hiervan is een groot distributiecentrum waarbij de </a:t>
            </a:r>
            <a:r>
              <a:rPr lang="nl-NL" dirty="0" err="1"/>
              <a:t>kantoor-functie</a:t>
            </a:r>
            <a:r>
              <a:rPr lang="nl-NL" dirty="0"/>
              <a:t> en winkelfunctie in een deel van het gebouw zijn ondergebracht en de loods (industriefunctie) in het overige gedeelte. Bij compartimentering kan dan een beperkt kwetsbaar compartiment (de loods) ontstaan binnen de afstand voor het plaatsgebonden risico en een kwetsbaar </a:t>
            </a:r>
            <a:r>
              <a:rPr lang="nl-NL" dirty="0" err="1"/>
              <a:t>compar-timent</a:t>
            </a:r>
            <a:r>
              <a:rPr lang="nl-NL" dirty="0"/>
              <a:t> daarbuiten (kantoor en bezoekersgebouw). Een ander voorbeeld is het gebouwencomplex van een academisch ziekenhuis, dat te </a:t>
            </a:r>
            <a:r>
              <a:rPr lang="nl-NL" dirty="0" err="1"/>
              <a:t>comparti-menteren</a:t>
            </a:r>
            <a:r>
              <a:rPr lang="nl-NL" dirty="0"/>
              <a:t> is naar een zeer kwetsbaar deel (de gezondheidsfunctie met </a:t>
            </a:r>
            <a:r>
              <a:rPr lang="nl-NL" dirty="0" err="1"/>
              <a:t>bedgebied</a:t>
            </a:r>
            <a:r>
              <a:rPr lang="nl-NL" dirty="0"/>
              <a:t>) en naar een kwetsbaar deel (de rest, waar bijvoorbeeld onderwijsfuncties zijn ondergebracht).</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14</a:t>
            </a:fld>
            <a:endParaRPr lang="nl-NL"/>
          </a:p>
        </p:txBody>
      </p:sp>
    </p:spTree>
    <p:extLst>
      <p:ext uri="{BB962C8B-B14F-4D97-AF65-F5344CB8AC3E}">
        <p14:creationId xmlns:p14="http://schemas.microsoft.com/office/powerpoint/2010/main" val="238138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vernieuwing onder de OW en omgevingsveiligheid. </a:t>
            </a:r>
          </a:p>
          <a:p>
            <a:r>
              <a:rPr lang="nl-NL" dirty="0"/>
              <a:t>Het groepsrisico blijft een opdracht tot nadenken, afwegen en verantwoorden. Maar de nieuwe vormgeving met aandachtsgebieden maakt de bestuurlijke afweging minder technisch</a:t>
            </a:r>
          </a:p>
          <a:p>
            <a:r>
              <a:rPr lang="nl-NL" dirty="0"/>
              <a:t>Dit zijn effectafstanden in tegenstelling tot de risicogerichte aanpak onder huidige wetgeving. Daarvan werd gezegd dat dit te ingewikkeld was en vooral een rekenkundige exercitie werd door te relateren aan </a:t>
            </a:r>
            <a:r>
              <a:rPr lang="nl-NL" dirty="0" err="1"/>
              <a:t>orienterende</a:t>
            </a:r>
            <a:r>
              <a:rPr lang="nl-NL" dirty="0"/>
              <a:t> waarde. Nu maken de schillen zichtbaar tot waar welke gevaren een zodanig effect hebben dat mensen extra beschermd zouden moeten worden: tot waar reikt het effectgebied voor brand, explosie en gifwolk. Ook maakt het schillenmodel concreet waartegen bescherming nodig is (aparte schillen voor brand, explosie, gifwolk).</a:t>
            </a:r>
          </a:p>
          <a:p>
            <a:endParaRPr lang="nl-NL" dirty="0"/>
          </a:p>
          <a:p>
            <a:r>
              <a:rPr lang="nl-NL" dirty="0"/>
              <a:t>Er is een onderscheid tussen drie soorten gevaren: warmtestraling (brand), overdruk (explosie) en concentratie giftige stoffen in de lucht (gifwolk). Daarmee zijn er ook drie typen aandachtsgebieden:</a:t>
            </a:r>
          </a:p>
          <a:p>
            <a:r>
              <a:rPr lang="nl-NL" dirty="0"/>
              <a:t>brandaandachtsgebied</a:t>
            </a:r>
          </a:p>
          <a:p>
            <a:r>
              <a:rPr lang="nl-NL" dirty="0"/>
              <a:t>explosieaandachtsgebied</a:t>
            </a:r>
          </a:p>
          <a:p>
            <a:r>
              <a:rPr lang="nl-NL" dirty="0"/>
              <a:t>gifwolkaandachtsgebied</a:t>
            </a:r>
          </a:p>
          <a:p>
            <a:r>
              <a:rPr lang="nl-NL" dirty="0"/>
              <a:t>De aandachtsgebieden zijn een kenmerk van een activiteit met externe veiligheidsrisico’s. Ze gelden vanaf het begin van het verrichten van de activiteit. Een aandachtsgebied hoeft de gemeente niet eerst in het omgevingsplan aan te wijzen.</a:t>
            </a:r>
          </a:p>
          <a:p>
            <a:endParaRPr lang="nl-NL" dirty="0"/>
          </a:p>
          <a:p>
            <a:r>
              <a:rPr lang="nl-NL" dirty="0"/>
              <a:t>Voor meer toelichting verwijzen we naar uitleg op de IPLO-website. Daar zijn ook publicaties te vinden die gaan over veilig ontwerpen van de omgeving, voorbeelden hoe om te gaan met AG in omgevingsplan, over modernisering omgevingsveiligheid en verwijzing naar </a:t>
            </a:r>
            <a:r>
              <a:rPr lang="nl-NL" dirty="0" err="1"/>
              <a:t>faq’s</a:t>
            </a:r>
            <a:r>
              <a:rPr lang="nl-NL" dirty="0"/>
              <a:t> op Relevant over AG en VG</a:t>
            </a:r>
          </a:p>
          <a:p>
            <a:endParaRPr lang="nl-NL" dirty="0"/>
          </a:p>
          <a:p>
            <a:r>
              <a:rPr lang="nl-NL" dirty="0"/>
              <a:t>1. Een brandaandachtsgebied is de locatie begrensd door de afstand, waar als gevolg van een ongewoon voorval dat leidt tot een plasbrand of een fakkelbrand de warmtestraling ten hoogste 10 kW/m2 is. </a:t>
            </a:r>
          </a:p>
          <a:p>
            <a:r>
              <a:rPr lang="nl-NL" dirty="0"/>
              <a:t>2. Een explosieaandachtsgebied is de locatie begrensd door de afstand, waar als gevolg van een ongewoon voorval dat leidt tot: </a:t>
            </a:r>
          </a:p>
          <a:p>
            <a:r>
              <a:rPr lang="nl-NL" dirty="0"/>
              <a:t>a. een kokende vloeistof-gasexpansie-explosie (</a:t>
            </a:r>
            <a:r>
              <a:rPr lang="nl-NL" dirty="0" err="1"/>
              <a:t>Boiling</a:t>
            </a:r>
            <a:r>
              <a:rPr lang="nl-NL" dirty="0"/>
              <a:t> Liquid </a:t>
            </a:r>
            <a:r>
              <a:rPr lang="nl-NL" dirty="0" err="1"/>
              <a:t>Expanding</a:t>
            </a:r>
            <a:r>
              <a:rPr lang="nl-NL" dirty="0"/>
              <a:t> </a:t>
            </a:r>
            <a:r>
              <a:rPr lang="nl-NL" dirty="0" err="1"/>
              <a:t>Vapor</a:t>
            </a:r>
            <a:r>
              <a:rPr lang="nl-NL" dirty="0"/>
              <a:t> </a:t>
            </a:r>
            <a:r>
              <a:rPr lang="nl-NL" dirty="0" err="1"/>
              <a:t>Explosion</a:t>
            </a:r>
            <a:r>
              <a:rPr lang="nl-NL" dirty="0"/>
              <a:t>, BLEVE) de warmtestraling ten hoogste 35 kW/m2 is; of </a:t>
            </a:r>
          </a:p>
          <a:p>
            <a:r>
              <a:rPr lang="nl-NL" dirty="0"/>
              <a:t>b. een explosie, anders dan onder a, de overdruk ten hoogste 10 kPa is. </a:t>
            </a:r>
          </a:p>
          <a:p>
            <a:r>
              <a:rPr lang="nl-NL" dirty="0"/>
              <a:t>3. Een gifwolkaandachtsgebied is de locatie begrensd door de afstand, waar als gevolg van een ongewoon voorval dat leidt tot een gifwolk, personen in een gebouw overlijden door blootstelling aan ten hoogste de bij ministeriële regeling vastgestelde concentratie van een gevaarlijke stof gedurende een daarbij aangegeven periode. </a:t>
            </a:r>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18</a:t>
            </a:fld>
            <a:endParaRPr lang="nl-NL"/>
          </a:p>
        </p:txBody>
      </p:sp>
    </p:spTree>
    <p:extLst>
      <p:ext uri="{BB962C8B-B14F-4D97-AF65-F5344CB8AC3E}">
        <p14:creationId xmlns:p14="http://schemas.microsoft.com/office/powerpoint/2010/main" val="2264479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000000"/>
                </a:solidFill>
                <a:effectLst/>
                <a:latin typeface="Asap"/>
              </a:rPr>
              <a:t>Binnen een aandachtsgebied moet de gemeente rekening houden met het groepsrisico. Ook gaat het om het afwegen van beschermende maatregelen voor mensen die in dat gebied wonen, werken of recreëren. De aandachtsgebieden gelden zodra de activiteit wordt verricht.</a:t>
            </a:r>
          </a:p>
          <a:p>
            <a:pPr algn="l"/>
            <a:r>
              <a:rPr lang="nl-NL" b="0" i="0" dirty="0">
                <a:solidFill>
                  <a:srgbClr val="000000"/>
                </a:solidFill>
                <a:effectLst/>
                <a:latin typeface="Asap"/>
              </a:rPr>
              <a:t>In artikel 5.15 staat: binnen AG rekening houden met GR</a:t>
            </a:r>
          </a:p>
          <a:p>
            <a:pPr algn="l"/>
            <a:r>
              <a:rPr lang="nl-NL" b="0" i="0" dirty="0">
                <a:solidFill>
                  <a:srgbClr val="000000"/>
                </a:solidFill>
                <a:effectLst/>
                <a:latin typeface="Asap"/>
              </a:rPr>
              <a:t>Opties uit 5.15 zijn:</a:t>
            </a:r>
          </a:p>
          <a:p>
            <a:pPr algn="l"/>
            <a:r>
              <a:rPr lang="nl-NL" b="0" i="0" dirty="0">
                <a:solidFill>
                  <a:srgbClr val="000000"/>
                </a:solidFill>
                <a:effectLst/>
                <a:latin typeface="Asap"/>
              </a:rPr>
              <a:t>De ruimtelijke ontwikkeling vindt buiten het aandachtsgebied plaats.</a:t>
            </a:r>
          </a:p>
          <a:p>
            <a:pPr algn="l"/>
            <a:r>
              <a:rPr lang="nl-NL" b="0" i="0" dirty="0">
                <a:solidFill>
                  <a:srgbClr val="000000"/>
                </a:solidFill>
                <a:effectLst/>
                <a:latin typeface="Asap"/>
              </a:rPr>
              <a:t>maatregelen waardoor de kans op het dodelijk letsel voor tien of meer personen in een gebouw en in het verlengde daarvan, schade aan milieu en economie, tot een maatschappelijk verantwoorde kleine kans wordt gereduceerd</a:t>
            </a:r>
          </a:p>
          <a:p>
            <a:pPr algn="l"/>
            <a:r>
              <a:rPr lang="nl-NL" b="0" i="0" dirty="0">
                <a:solidFill>
                  <a:srgbClr val="000000"/>
                </a:solidFill>
                <a:effectLst/>
                <a:latin typeface="Asap"/>
              </a:rPr>
              <a:t>Effectmaatregel: opvanggeul of aarden wal</a:t>
            </a:r>
          </a:p>
          <a:p>
            <a:pPr algn="l"/>
            <a:r>
              <a:rPr lang="nl-NL" b="0" i="0" dirty="0">
                <a:solidFill>
                  <a:srgbClr val="000000"/>
                </a:solidFill>
                <a:effectLst/>
                <a:latin typeface="Asap"/>
              </a:rPr>
              <a:t>Brongerichte maatregel: venstertijden, snelle signalering, snelle doormelding, adequate informatievoorziening aan de omliggende ontvangers</a:t>
            </a:r>
          </a:p>
          <a:p>
            <a:pPr algn="l"/>
            <a:endParaRPr lang="nl-NL" b="0" i="0" dirty="0">
              <a:solidFill>
                <a:srgbClr val="000000"/>
              </a:solidFill>
              <a:effectLst/>
              <a:latin typeface="Asap"/>
            </a:endParaRPr>
          </a:p>
          <a:p>
            <a:pPr algn="l"/>
            <a:r>
              <a:rPr lang="nl-NL" b="0" i="0" dirty="0">
                <a:solidFill>
                  <a:srgbClr val="000000"/>
                </a:solidFill>
                <a:effectLst/>
                <a:latin typeface="Asap"/>
              </a:rPr>
              <a:t>Dichthedenbeleid: ter voorkoming van potentieel grote aantallen slachtoffers; berekening GR is een optie</a:t>
            </a:r>
          </a:p>
          <a:p>
            <a:pPr algn="l"/>
            <a:endParaRPr lang="nl-NL" b="0" i="0" dirty="0">
              <a:solidFill>
                <a:srgbClr val="000000"/>
              </a:solidFill>
              <a:effectLst/>
              <a:latin typeface="Asap"/>
            </a:endParaRPr>
          </a:p>
          <a:p>
            <a:pPr algn="l"/>
            <a:r>
              <a:rPr lang="nl-NL" b="0" i="0" dirty="0">
                <a:solidFill>
                  <a:srgbClr val="000000"/>
                </a:solidFill>
                <a:effectLst/>
                <a:latin typeface="Asap"/>
              </a:rPr>
              <a:t>Omgekeerd moet ook een bestuurlijke afweging plaatsvinden bij het toelaten van een activiteit met gevaarlijke stoffen die een aandachtsgebied met zich meebrengt.</a:t>
            </a:r>
          </a:p>
          <a:p>
            <a:pPr algn="l"/>
            <a:r>
              <a:rPr lang="nl-NL" b="0" i="0" dirty="0">
                <a:solidFill>
                  <a:srgbClr val="000000"/>
                </a:solidFill>
                <a:effectLst/>
                <a:latin typeface="Asap"/>
              </a:rPr>
              <a:t>Eigen afwegingsruimte bij nieuwe ruimtelijke ontwikkelingen binnen een aandachtsgebied, zolang het gaat om een locatie buiten de afstand van de grenswaarde voor het plaatsgebonden risico</a:t>
            </a:r>
          </a:p>
          <a:p>
            <a:pPr algn="l"/>
            <a:endParaRPr lang="nl-NL" b="0" i="0" dirty="0">
              <a:solidFill>
                <a:srgbClr val="000000"/>
              </a:solidFill>
              <a:effectLst/>
              <a:latin typeface="Asap"/>
            </a:endParaRPr>
          </a:p>
          <a:p>
            <a:endParaRPr lang="nl-NL" dirty="0"/>
          </a:p>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19</a:t>
            </a:fld>
            <a:endParaRPr lang="nl-NL"/>
          </a:p>
        </p:txBody>
      </p:sp>
    </p:spTree>
    <p:extLst>
      <p:ext uri="{BB962C8B-B14F-4D97-AF65-F5344CB8AC3E}">
        <p14:creationId xmlns:p14="http://schemas.microsoft.com/office/powerpoint/2010/main" val="2752063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De</a:t>
            </a:r>
            <a:r>
              <a:rPr lang="nl-NL" baseline="0" dirty="0"/>
              <a:t> stofeigenschappen van Waterstof zijn anders dan die van LPG. Waterstof heeft een lagere energiedichtheid waardoor de effecten van een mogelijke explosie binnen de omvang van het brandaandachtsgebied blijven.</a:t>
            </a:r>
            <a:endParaRPr lang="nl-NL" dirty="0"/>
          </a:p>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23</a:t>
            </a:fld>
            <a:endParaRPr lang="nl-NL"/>
          </a:p>
        </p:txBody>
      </p:sp>
    </p:spTree>
    <p:extLst>
      <p:ext uri="{BB962C8B-B14F-4D97-AF65-F5344CB8AC3E}">
        <p14:creationId xmlns:p14="http://schemas.microsoft.com/office/powerpoint/2010/main" val="2538696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6CAFB3-B952-5E41-8366-D28F5BBD163D}"/>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41975253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3612BFF-8B8D-A445-BE85-25A4D5787366}"/>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Tree>
    <p:extLst>
      <p:ext uri="{BB962C8B-B14F-4D97-AF65-F5344CB8AC3E}">
        <p14:creationId xmlns:p14="http://schemas.microsoft.com/office/powerpoint/2010/main" val="22199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9F7C79B-7513-0040-807E-BCD64B44B92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2181187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9EE069-E041-7D4E-AF5F-769655BE0B2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40467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816870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9C7D7F-C5E1-0140-BB57-0FBAD667583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575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BE2A5B-4D60-474A-9000-DB2D4E89182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a:xfrm>
            <a:off x="601133" y="1169391"/>
            <a:ext cx="4981736" cy="663123"/>
          </a:xfrm>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181876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C612CF5-18B5-914F-B3E0-D3BD0CF3F51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Tree>
    <p:extLst>
      <p:ext uri="{BB962C8B-B14F-4D97-AF65-F5344CB8AC3E}">
        <p14:creationId xmlns:p14="http://schemas.microsoft.com/office/powerpoint/2010/main" val="1078953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D9D6F7E-172C-1F44-81E6-052D9B58844C}"/>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665215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1"/>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0B660F8D-0194-1549-9A85-B8585C341D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7E23BE38-388B-B84F-B596-4361C8FFEE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5"/>
            <a:ext cx="3660392" cy="1563389"/>
          </a:xfrm>
          <a:prstGeom prst="rect">
            <a:avLst/>
          </a:prstGeom>
        </p:spPr>
      </p:pic>
    </p:spTree>
    <p:extLst>
      <p:ext uri="{BB962C8B-B14F-4D97-AF65-F5344CB8AC3E}">
        <p14:creationId xmlns:p14="http://schemas.microsoft.com/office/powerpoint/2010/main" val="28749663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5220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29349296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92"/>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4"/>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8"/>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8"/>
            <a:ext cx="5004000" cy="1613786"/>
          </a:xfrm>
        </p:spPr>
        <p:txBody>
          <a:bodyPr lIns="104400" tIns="90000" rIns="90000" bIns="46800"/>
          <a:lstStyle>
            <a:lvl1pPr marL="0" indent="0" algn="l">
              <a:buNone/>
              <a:defRPr sz="2400">
                <a:solidFill>
                  <a:schemeClr val="bg1"/>
                </a:solidFill>
              </a:defRPr>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46B8B84C-376E-994B-A5F9-91418E6845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6C2F8E9-252A-884A-A559-1D42CD8FB1FC}"/>
              </a:ext>
            </a:extLst>
          </p:cNvPr>
          <p:cNvSpPr>
            <a:spLocks noGrp="1"/>
          </p:cNvSpPr>
          <p:nvPr>
            <p:ph type="pic" sz="quarter" idx="22"/>
          </p:nvPr>
        </p:nvSpPr>
        <p:spPr>
          <a:xfrm>
            <a:off x="1"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endParaRPr lang="nl-NL" dirty="0"/>
          </a:p>
        </p:txBody>
      </p:sp>
      <p:pic>
        <p:nvPicPr>
          <p:cNvPr id="14" name="Afbeelding 13">
            <a:extLst>
              <a:ext uri="{FF2B5EF4-FFF2-40B4-BE49-F238E27FC236}">
                <a16:creationId xmlns:a16="http://schemas.microsoft.com/office/drawing/2014/main" id="{3A8D1DE4-A09D-ED49-8B1B-03D7088976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5"/>
            <a:ext cx="3660392" cy="1563389"/>
          </a:xfrm>
          <a:prstGeom prst="rect">
            <a:avLst/>
          </a:prstGeom>
        </p:spPr>
      </p:pic>
    </p:spTree>
    <p:extLst>
      <p:ext uri="{BB962C8B-B14F-4D97-AF65-F5344CB8AC3E}">
        <p14:creationId xmlns:p14="http://schemas.microsoft.com/office/powerpoint/2010/main" val="2346296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3"/>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1"/>
            <a:ext cx="10923906" cy="664319"/>
          </a:xfrm>
        </p:spPr>
        <p:txBody>
          <a:bodyPr lIns="72000" tIns="90000">
            <a:normAutofit/>
          </a:bodyPr>
          <a:lstStyle>
            <a:lvl1pPr marL="0" indent="0" algn="l">
              <a:buNone/>
              <a:defRPr sz="2400">
                <a:solidFill>
                  <a:schemeClr val="tx1"/>
                </a:solidFill>
              </a:defRPr>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7"/>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5C01093-6876-FF4B-A205-0797E4219E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2AA80F83-76D5-4442-B68B-A643B29E2FA3}"/>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buClr>
                <a:schemeClr val="tx1"/>
              </a:buClr>
              <a:defRPr lang="nl-NL" dirty="0">
                <a:solidFill>
                  <a:schemeClr val="tx1"/>
                </a:solidFill>
              </a:defRPr>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04101062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92"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4"/>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D6DC891B-0BBD-3E4B-A301-653F943C4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CC01ABBA-4376-CE44-A51E-00DFACFA86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5"/>
            <a:ext cx="3660392" cy="1563389"/>
          </a:xfrm>
          <a:prstGeom prst="rect">
            <a:avLst/>
          </a:prstGeom>
        </p:spPr>
      </p:pic>
    </p:spTree>
    <p:extLst>
      <p:ext uri="{BB962C8B-B14F-4D97-AF65-F5344CB8AC3E}">
        <p14:creationId xmlns:p14="http://schemas.microsoft.com/office/powerpoint/2010/main" val="2808711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92"/>
          </a:p>
        </p:txBody>
      </p:sp>
      <p:sp>
        <p:nvSpPr>
          <p:cNvPr id="2" name="Titel 1"/>
          <p:cNvSpPr>
            <a:spLocks noGrp="1"/>
          </p:cNvSpPr>
          <p:nvPr>
            <p:ph type="title"/>
          </p:nvPr>
        </p:nvSpPr>
        <p:spPr>
          <a:xfrm>
            <a:off x="635000" y="1879601"/>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7"/>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E3D8C70-0B24-9C4E-A803-F7009FF2D2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4" name="Afbeelding 13">
            <a:extLst>
              <a:ext uri="{FF2B5EF4-FFF2-40B4-BE49-F238E27FC236}">
                <a16:creationId xmlns:a16="http://schemas.microsoft.com/office/drawing/2014/main" id="{5EC85681-AB2A-C448-B63F-6E7DA8D874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5"/>
            <a:ext cx="3660392" cy="1563389"/>
          </a:xfrm>
          <a:prstGeom prst="rect">
            <a:avLst/>
          </a:prstGeom>
        </p:spPr>
      </p:pic>
    </p:spTree>
    <p:extLst>
      <p:ext uri="{BB962C8B-B14F-4D97-AF65-F5344CB8AC3E}">
        <p14:creationId xmlns:p14="http://schemas.microsoft.com/office/powerpoint/2010/main" val="2472327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92"/>
          </a:p>
        </p:txBody>
      </p:sp>
      <p:sp>
        <p:nvSpPr>
          <p:cNvPr id="20" name="Titel 1"/>
          <p:cNvSpPr>
            <a:spLocks noGrp="1"/>
          </p:cNvSpPr>
          <p:nvPr>
            <p:ph type="title"/>
          </p:nvPr>
        </p:nvSpPr>
        <p:spPr>
          <a:xfrm>
            <a:off x="635000" y="2636839"/>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186" indent="0">
              <a:buNone/>
              <a:defRPr/>
            </a:lvl2pPr>
            <a:lvl3pPr marL="629971" indent="0">
              <a:buNone/>
              <a:defRPr/>
            </a:lvl3pPr>
            <a:lvl4pPr marL="943156" indent="0">
              <a:buNone/>
              <a:defRPr/>
            </a:lvl4pPr>
            <a:lvl5pPr marL="1259942"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186" indent="0">
              <a:buNone/>
              <a:defRPr/>
            </a:lvl2pPr>
            <a:lvl3pPr marL="629971" indent="0">
              <a:buNone/>
              <a:defRPr/>
            </a:lvl3pPr>
            <a:lvl4pPr marL="943156" indent="0">
              <a:buNone/>
              <a:defRPr/>
            </a:lvl4pPr>
            <a:lvl5pPr marL="1259942"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186" indent="0">
              <a:buNone/>
              <a:defRPr/>
            </a:lvl2pPr>
            <a:lvl3pPr marL="629971" indent="0">
              <a:buNone/>
              <a:defRPr/>
            </a:lvl3pPr>
            <a:lvl4pPr marL="943156" indent="0">
              <a:buNone/>
              <a:defRPr/>
            </a:lvl4pPr>
            <a:lvl5pPr marL="1259942"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186" indent="0">
              <a:buNone/>
              <a:defRPr/>
            </a:lvl2pPr>
            <a:lvl3pPr marL="629971" indent="0">
              <a:buNone/>
              <a:defRPr/>
            </a:lvl3pPr>
            <a:lvl4pPr marL="943156" indent="0">
              <a:buNone/>
              <a:defRPr/>
            </a:lvl4pPr>
            <a:lvl5pPr marL="1259942"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186" indent="0">
              <a:buNone/>
              <a:defRPr/>
            </a:lvl2pPr>
            <a:lvl3pPr marL="629971" indent="0">
              <a:buNone/>
              <a:defRPr/>
            </a:lvl3pPr>
            <a:lvl4pPr marL="943156" indent="0">
              <a:buNone/>
              <a:defRPr/>
            </a:lvl4pPr>
            <a:lvl5pPr marL="1259942"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lvl1pPr>
              <a:defRPr>
                <a:solidFill>
                  <a:schemeClr val="bg1">
                    <a:lumMod val="65000"/>
                  </a:schemeClr>
                </a:solidFill>
              </a:defRPr>
            </a:lvl1pPr>
          </a:lstStyle>
          <a:p>
            <a:endParaRPr lang="nl-NL" dirty="0"/>
          </a:p>
        </p:txBody>
      </p:sp>
      <p:sp>
        <p:nvSpPr>
          <p:cNvPr id="9" name="Tijdelijke aanduiding voor voettekst 8"/>
          <p:cNvSpPr>
            <a:spLocks noGrp="1"/>
          </p:cNvSpPr>
          <p:nvPr>
            <p:ph type="ftr" sz="quarter" idx="21"/>
          </p:nvPr>
        </p:nvSpPr>
        <p:spPr/>
        <p:txBody>
          <a:bodyPr/>
          <a:lstStyle>
            <a:lvl1pPr>
              <a:defRPr>
                <a:solidFill>
                  <a:schemeClr val="bg1">
                    <a:lumMod val="65000"/>
                  </a:schemeClr>
                </a:solidFill>
              </a:defRPr>
            </a:lvl1p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6"/>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D815D00C-C7D7-DC44-8D0D-FE716DCD2C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03737588"/>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92"/>
          </a:p>
        </p:txBody>
      </p:sp>
      <p:sp>
        <p:nvSpPr>
          <p:cNvPr id="11" name="Tijdelijke aanduiding voor tekst 11"/>
          <p:cNvSpPr>
            <a:spLocks noGrp="1"/>
          </p:cNvSpPr>
          <p:nvPr>
            <p:ph type="body" sz="quarter" idx="13"/>
          </p:nvPr>
        </p:nvSpPr>
        <p:spPr>
          <a:xfrm>
            <a:off x="6553200" y="2289601"/>
            <a:ext cx="5004000" cy="3931813"/>
          </a:xfrm>
        </p:spPr>
        <p:txBody>
          <a:bodyPr/>
          <a:lstStyle>
            <a:lvl1pPr marL="457179" indent="-457179">
              <a:buClr>
                <a:schemeClr val="bg1"/>
              </a:buClr>
              <a:buFont typeface="+mj-lt"/>
              <a:buAutoNum type="arabicPeriod"/>
              <a:defRPr>
                <a:solidFill>
                  <a:schemeClr val="bg1"/>
                </a:solidFill>
              </a:defRPr>
            </a:lvl1pPr>
            <a:lvl2pPr marL="683968" indent="-21599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A91C355E-6E70-0A46-B795-FD910DE422B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020586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92"/>
          </a:p>
        </p:txBody>
      </p:sp>
      <p:sp>
        <p:nvSpPr>
          <p:cNvPr id="2" name="Titel 1"/>
          <p:cNvSpPr>
            <a:spLocks noGrp="1"/>
          </p:cNvSpPr>
          <p:nvPr>
            <p:ph type="title"/>
          </p:nvPr>
        </p:nvSpPr>
        <p:spPr>
          <a:xfrm>
            <a:off x="635000" y="2636838"/>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5000" y="4221163"/>
            <a:ext cx="5003801" cy="2000251"/>
          </a:xfrm>
        </p:spPr>
        <p:txBody>
          <a:bodyPr tIns="90000" rIns="100800"/>
          <a:lstStyle>
            <a:lvl1pPr marL="0" indent="0" algn="r">
              <a:buNone/>
              <a:defRPr sz="2400">
                <a:solidFill>
                  <a:schemeClr val="bg1"/>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5000" y="1171575"/>
            <a:ext cx="5003801" cy="1463674"/>
          </a:xfrm>
        </p:spPr>
        <p:txBody>
          <a:bodyPr rIns="0" anchor="b" anchorCtr="0">
            <a:normAutofit/>
          </a:bodyPr>
          <a:lstStyle>
            <a:lvl1pPr marL="0" indent="0" algn="r">
              <a:buNone/>
              <a:defRPr sz="9599" b="1" i="0">
                <a:solidFill>
                  <a:schemeClr val="bg1"/>
                </a:solidFill>
              </a:defRPr>
            </a:lvl1pPr>
            <a:lvl2pPr marL="313186" indent="0" algn="r">
              <a:buNone/>
              <a:defRPr/>
            </a:lvl2pPr>
            <a:lvl3pPr marL="629971" indent="0" algn="r">
              <a:buNone/>
              <a:defRPr/>
            </a:lvl3pPr>
            <a:lvl4pPr marL="943156" indent="0" algn="r">
              <a:buNone/>
              <a:defRPr/>
            </a:lvl4pPr>
            <a:lvl5pPr marL="1259942"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lvl1pPr>
              <a:defRPr>
                <a:solidFill>
                  <a:schemeClr val="bg1">
                    <a:lumMod val="65000"/>
                  </a:schemeClr>
                </a:solidFill>
              </a:defRPr>
            </a:lvl1pPr>
          </a:lstStyle>
          <a:p>
            <a:endParaRPr lang="nl-NL" dirty="0"/>
          </a:p>
        </p:txBody>
      </p:sp>
      <p:sp>
        <p:nvSpPr>
          <p:cNvPr id="12" name="Tijdelijke aanduiding voor voettekst 11"/>
          <p:cNvSpPr>
            <a:spLocks noGrp="1"/>
          </p:cNvSpPr>
          <p:nvPr>
            <p:ph type="ftr" sz="quarter" idx="15"/>
          </p:nvPr>
        </p:nvSpPr>
        <p:spPr/>
        <p:txBody>
          <a:bodyPr/>
          <a:lstStyle>
            <a:lvl1pPr>
              <a:defRPr>
                <a:solidFill>
                  <a:schemeClr val="bg1">
                    <a:lumMod val="65000"/>
                  </a:schemeClr>
                </a:solidFill>
              </a:defRPr>
            </a:lvl1p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B0A3098-83E2-4E4B-8810-7E5E75AE97D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5704909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5747059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62423681"/>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72905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7CBC099-CCD2-3C47-AD87-7F5EFB280463}"/>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13" name="Afbeelding 12">
            <a:extLst>
              <a:ext uri="{FF2B5EF4-FFF2-40B4-BE49-F238E27FC236}">
                <a16:creationId xmlns:a16="http://schemas.microsoft.com/office/drawing/2014/main" id="{E77F28CE-3807-4F4B-962D-474278733B72}"/>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8463921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04763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4"/>
            <a:ext cx="5003800" cy="2793999"/>
          </a:xfrm>
        </p:spPr>
        <p:txBody>
          <a:bodyPr anchor="t" anchorCtr="0">
            <a:normAutofit/>
          </a:bodyPr>
          <a:lstStyle>
            <a:lvl1pPr marL="0" indent="0">
              <a:buNone/>
              <a:defRPr sz="20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4"/>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38618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1"/>
                </a:solidFill>
              </a:defRPr>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1">
                    <a:lumMod val="65000"/>
                  </a:schemeClr>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1">
                    <a:lumMod val="65000"/>
                  </a:schemeClr>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35770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9"/>
          </a:xfrm>
        </p:spPr>
        <p:txBody>
          <a:bodyPr lIns="162000" tIns="90000">
            <a:normAutofit/>
          </a:bodyPr>
          <a:lstStyle>
            <a:lvl1pPr marL="0" indent="0" algn="l">
              <a:buNone/>
              <a:defRPr sz="2400">
                <a:solidFill>
                  <a:schemeClr val="tx1"/>
                </a:solidFill>
              </a:defRPr>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604072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7"/>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dirty="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1"/>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ED6F77E-FFE0-AB46-BF4D-6C1EEF3BD1B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1563496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92"/>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lvl1pPr>
              <a:defRPr>
                <a:solidFill>
                  <a:schemeClr val="bg1">
                    <a:lumMod val="65000"/>
                  </a:schemeClr>
                </a:solidFill>
              </a:defRPr>
            </a:lvl1pPr>
          </a:lstStyle>
          <a:p>
            <a:endParaRPr lang="nl-NL" dirty="0"/>
          </a:p>
        </p:txBody>
      </p:sp>
      <p:sp>
        <p:nvSpPr>
          <p:cNvPr id="14" name="Tijdelijke aanduiding voor voettekst 13"/>
          <p:cNvSpPr>
            <a:spLocks noGrp="1"/>
          </p:cNvSpPr>
          <p:nvPr>
            <p:ph type="ftr" sz="quarter" idx="12"/>
          </p:nvPr>
        </p:nvSpPr>
        <p:spPr/>
        <p:txBody>
          <a:bodyPr/>
          <a:lstStyle>
            <a:lvl1pPr>
              <a:defRPr>
                <a:solidFill>
                  <a:schemeClr val="bg1">
                    <a:lumMod val="65000"/>
                  </a:schemeClr>
                </a:solidFill>
              </a:defRPr>
            </a:lvl1p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2FE34897-656E-D24A-B5C8-368571FB3B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1603774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4"/>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0"/>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4142454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92"/>
          </a:p>
        </p:txBody>
      </p:sp>
      <p:sp>
        <p:nvSpPr>
          <p:cNvPr id="10" name="Tijdelijke aanduiding voor tekst 9"/>
          <p:cNvSpPr>
            <a:spLocks noGrp="1"/>
          </p:cNvSpPr>
          <p:nvPr>
            <p:ph type="body" sz="quarter" idx="15"/>
          </p:nvPr>
        </p:nvSpPr>
        <p:spPr>
          <a:xfrm>
            <a:off x="635000" y="2289601"/>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lvl1pPr>
              <a:defRPr>
                <a:solidFill>
                  <a:schemeClr val="bg1">
                    <a:lumMod val="65000"/>
                  </a:schemeClr>
                </a:solidFill>
              </a:defRPr>
            </a:lvl1pPr>
          </a:lstStyle>
          <a:p>
            <a:endParaRPr lang="nl-NL" dirty="0"/>
          </a:p>
        </p:txBody>
      </p:sp>
      <p:sp>
        <p:nvSpPr>
          <p:cNvPr id="21" name="Tijdelijke aanduiding voor voettekst 20"/>
          <p:cNvSpPr>
            <a:spLocks noGrp="1"/>
          </p:cNvSpPr>
          <p:nvPr>
            <p:ph type="ftr" sz="quarter" idx="26"/>
          </p:nvPr>
        </p:nvSpPr>
        <p:spPr/>
        <p:txBody>
          <a:bodyPr/>
          <a:lstStyle>
            <a:lvl1pPr>
              <a:defRPr>
                <a:solidFill>
                  <a:schemeClr val="bg1">
                    <a:lumMod val="65000"/>
                  </a:schemeClr>
                </a:solidFill>
              </a:defRPr>
            </a:lvl1p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0"/>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60FB6CFD-9EA3-2D46-B72F-63AC898356E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1786890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1"/>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0"/>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1776423504"/>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92"/>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8"/>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4F01E6C2-CD86-4C4B-A751-B19F6263B7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5701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9B19B-C344-0D42-81F4-64B43FAE8D5D}"/>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6" name="Afbeelding 5">
            <a:extLst>
              <a:ext uri="{FF2B5EF4-FFF2-40B4-BE49-F238E27FC236}">
                <a16:creationId xmlns:a16="http://schemas.microsoft.com/office/drawing/2014/main" id="{D4AF8A1A-4A3E-584A-A9A1-B9AF37AAC0C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11" name="Afbeelding 10">
            <a:extLst>
              <a:ext uri="{FF2B5EF4-FFF2-40B4-BE49-F238E27FC236}">
                <a16:creationId xmlns:a16="http://schemas.microsoft.com/office/drawing/2014/main" id="{4AE6D71D-11A7-9F49-9E1B-C6D812DC6BF3}"/>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5620518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8"/>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92" dirty="0"/>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8"/>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lvl1pPr>
              <a:defRPr>
                <a:solidFill>
                  <a:schemeClr val="bg1">
                    <a:lumMod val="65000"/>
                  </a:schemeClr>
                </a:solidFill>
              </a:defRPr>
            </a:lvl1pPr>
          </a:lstStyle>
          <a:p>
            <a:endParaRPr lang="nl-NL" dirty="0"/>
          </a:p>
        </p:txBody>
      </p:sp>
      <p:sp>
        <p:nvSpPr>
          <p:cNvPr id="10" name="Tijdelijke aanduiding voor voettekst 9"/>
          <p:cNvSpPr>
            <a:spLocks noGrp="1"/>
          </p:cNvSpPr>
          <p:nvPr>
            <p:ph type="ftr" sz="quarter" idx="15"/>
          </p:nvPr>
        </p:nvSpPr>
        <p:spPr/>
        <p:txBody>
          <a:bodyPr/>
          <a:lstStyle>
            <a:lvl1pPr>
              <a:defRPr>
                <a:solidFill>
                  <a:schemeClr val="bg1">
                    <a:lumMod val="65000"/>
                  </a:schemeClr>
                </a:solidFill>
              </a:defRPr>
            </a:lvl1pPr>
          </a:lstStyle>
          <a:p>
            <a:endParaRPr lang="nl-NL" dirty="0"/>
          </a:p>
        </p:txBody>
      </p:sp>
      <p:sp>
        <p:nvSpPr>
          <p:cNvPr id="11" name="Tijdelijke aanduiding voor dianummer 10"/>
          <p:cNvSpPr>
            <a:spLocks noGrp="1"/>
          </p:cNvSpPr>
          <p:nvPr>
            <p:ph type="sldNum" sz="quarter" idx="16"/>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251796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1"/>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tx1"/>
              </a:buClr>
              <a:tabLst>
                <a:tab pos="1619175" algn="l"/>
              </a:tabLst>
              <a:defRPr>
                <a:solidFill>
                  <a:schemeClr val="tx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6" y="3888001"/>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1"/>
            <a:ext cx="5004000" cy="2333413"/>
          </a:xfrm>
        </p:spPr>
        <p:txBody>
          <a:bodyPr tIns="50400" numCol="1" spcCol="468000" anchor="t" anchorCtr="0"/>
          <a:lstStyle>
            <a:lvl1pPr>
              <a:buClr>
                <a:schemeClr val="tx1"/>
              </a:buClr>
              <a:defRPr>
                <a:solidFill>
                  <a:schemeClr val="tx1"/>
                </a:solidFill>
              </a:defRPr>
            </a:lvl1pPr>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89273066"/>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1"/>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1"/>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1"/>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91450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1"/>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tx1"/>
              </a:buClr>
              <a:tabLst>
                <a:tab pos="1619175" algn="l"/>
              </a:tabLst>
              <a:defRPr>
                <a:solidFill>
                  <a:schemeClr val="tx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1"/>
            <a:ext cx="10923588" cy="2333413"/>
          </a:xfrm>
        </p:spPr>
        <p:txBody>
          <a:bodyPr tIns="50400" numCol="2" spcCol="468000"/>
          <a:lstStyle>
            <a:lvl1pPr>
              <a:buClr>
                <a:schemeClr val="tx1"/>
              </a:buClr>
              <a:defRPr>
                <a:solidFill>
                  <a:schemeClr val="tx1"/>
                </a:solidFill>
              </a:defRPr>
            </a:lvl1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49339996"/>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1"/>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1"/>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501032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4"/>
            <a:ext cx="12192000" cy="3430587"/>
          </a:xfrm>
          <a:prstGeom prst="rect">
            <a:avLst/>
          </a:prstGeom>
          <a:noFill/>
        </p:spPr>
        <p:txBody>
          <a:bodyPr vert="horz" wrap="square" lIns="720000" tIns="1152000" rIns="91440" bIns="45720" rtlCol="0">
            <a:noAutofit/>
          </a:bodyPr>
          <a:lstStyle>
            <a:lvl1pPr>
              <a:buClr>
                <a:schemeClr val="tx1"/>
              </a:buClr>
              <a:defRPr lang="nl-NL" dirty="0">
                <a:solidFill>
                  <a:schemeClr val="tx1"/>
                </a:solidFill>
              </a:defRPr>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45513611"/>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4"/>
            <a:ext cx="12192000" cy="3430587"/>
          </a:xfrm>
          <a:prstGeom prst="rect">
            <a:avLst/>
          </a:prstGeom>
          <a:noFill/>
        </p:spPr>
        <p:txBody>
          <a:bodyPr vert="horz" wrap="square" lIns="720000" tIns="1152000" rIns="91440" bIns="45720" rtlCol="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8118426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4429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186" indent="0">
              <a:buNone/>
              <a:defRPr/>
            </a:lvl2pPr>
            <a:lvl3pPr marL="629971" indent="0">
              <a:buNone/>
              <a:defRPr/>
            </a:lvl3pPr>
            <a:lvl4pPr marL="943156" indent="0">
              <a:buNone/>
              <a:defRPr/>
            </a:lvl4pPr>
            <a:lvl5pPr marL="1259942" indent="0">
              <a:buNone/>
              <a:defRPr/>
            </a:lvl5pPr>
          </a:lstStyle>
          <a:p>
            <a:pPr lvl="0"/>
            <a:r>
              <a:rPr lang="nl-NL"/>
              <a:t>Klikken om de tekststijl van het model te bewerken</a:t>
            </a:r>
          </a:p>
        </p:txBody>
      </p:sp>
    </p:spTree>
    <p:extLst>
      <p:ext uri="{BB962C8B-B14F-4D97-AF65-F5344CB8AC3E}">
        <p14:creationId xmlns:p14="http://schemas.microsoft.com/office/powerpoint/2010/main" val="29343851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5981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9" name="Afbeelding 8">
            <a:extLst>
              <a:ext uri="{FF2B5EF4-FFF2-40B4-BE49-F238E27FC236}">
                <a16:creationId xmlns:a16="http://schemas.microsoft.com/office/drawing/2014/main" id="{1EF75599-F1CF-3C43-89DE-9AFFD388489D}"/>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10147242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186" indent="0">
              <a:buNone/>
              <a:defRPr sz="1800"/>
            </a:lvl2pPr>
            <a:lvl3pPr marL="629971" indent="0">
              <a:buNone/>
              <a:defRPr sz="1600"/>
            </a:lvl3pPr>
            <a:lvl4pPr marL="943156" indent="0">
              <a:buNone/>
              <a:defRPr sz="1600"/>
            </a:lvl4pPr>
            <a:lvl5pPr marL="1259942"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186221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92" dirty="0"/>
          </a:p>
        </p:txBody>
      </p:sp>
      <p:sp>
        <p:nvSpPr>
          <p:cNvPr id="10" name="Tijdelijke aanduiding voor tekst 9"/>
          <p:cNvSpPr>
            <a:spLocks noGrp="1"/>
          </p:cNvSpPr>
          <p:nvPr>
            <p:ph type="body" sz="quarter" idx="14"/>
          </p:nvPr>
        </p:nvSpPr>
        <p:spPr>
          <a:xfrm>
            <a:off x="6550024" y="2289600"/>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800"/>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C958710-A035-984C-9963-9997447062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0830301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92"/>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2"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2"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2"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E085C342-F410-1C42-BBE9-52289EFE77B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7880439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92"/>
          </a:p>
        </p:txBody>
      </p:sp>
      <p:sp>
        <p:nvSpPr>
          <p:cNvPr id="2" name="Titel 1"/>
          <p:cNvSpPr>
            <a:spLocks noGrp="1"/>
          </p:cNvSpPr>
          <p:nvPr>
            <p:ph type="title" hasCustomPrompt="1"/>
          </p:nvPr>
        </p:nvSpPr>
        <p:spPr>
          <a:xfrm>
            <a:off x="635000" y="2565401"/>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6"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6"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6"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4"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4"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4"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lvl1pPr>
              <a:defRPr>
                <a:solidFill>
                  <a:schemeClr val="bg1">
                    <a:lumMod val="65000"/>
                  </a:schemeClr>
                </a:solidFill>
              </a:defRPr>
            </a:lvl1pPr>
          </a:lstStyle>
          <a:p>
            <a:endParaRPr lang="nl-NL" dirty="0"/>
          </a:p>
        </p:txBody>
      </p:sp>
      <p:sp>
        <p:nvSpPr>
          <p:cNvPr id="8" name="Tijdelijke aanduiding voor voettekst 7"/>
          <p:cNvSpPr>
            <a:spLocks noGrp="1"/>
          </p:cNvSpPr>
          <p:nvPr>
            <p:ph type="ftr" sz="quarter" idx="23"/>
          </p:nvPr>
        </p:nvSpPr>
        <p:spPr/>
        <p:txBody>
          <a:bodyPr/>
          <a:lstStyle>
            <a:lvl1pPr>
              <a:defRPr>
                <a:solidFill>
                  <a:schemeClr val="bg1">
                    <a:lumMod val="65000"/>
                  </a:schemeClr>
                </a:solidFill>
              </a:defRPr>
            </a:lvl1p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2C36848C-75BB-B944-BBD6-880B1B12C7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8282550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8"/>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2"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2"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2"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1">
                    <a:lumMod val="65000"/>
                  </a:schemeClr>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1">
                    <a:lumMod val="65000"/>
                  </a:schemeClr>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E2424C08-D06D-F64A-B964-B229C0F5B8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595784848"/>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Volgdia met opsomm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4000" y="1295999"/>
            <a:ext cx="11203200" cy="400110"/>
          </a:xfrm>
        </p:spPr>
        <p:txBody>
          <a:bodyPr/>
          <a:lstStyle>
            <a:lvl1pPr>
              <a:defRPr/>
            </a:lvl1pPr>
          </a:lstStyle>
          <a:p>
            <a:r>
              <a:rPr lang="nl-NL" noProof="0" dirty="0" err="1"/>
              <a:t>Klik</a:t>
            </a:r>
            <a:r>
              <a:rPr lang="nl-NL" noProof="0" dirty="0"/>
              <a:t> </a:t>
            </a:r>
            <a:r>
              <a:rPr lang="nl-NL" noProof="0" dirty="0" err="1"/>
              <a:t>om</a:t>
            </a:r>
            <a:r>
              <a:rPr lang="nl-NL" noProof="0" dirty="0"/>
              <a:t> </a:t>
            </a:r>
            <a:r>
              <a:rPr lang="nl-NL" noProof="0" dirty="0" err="1"/>
              <a:t>een</a:t>
            </a:r>
            <a:r>
              <a:rPr lang="nl-NL" noProof="0" dirty="0"/>
              <a:t> </a:t>
            </a:r>
            <a:r>
              <a:rPr lang="nl-NL" noProof="0" dirty="0" err="1"/>
              <a:t>titel</a:t>
            </a:r>
            <a:r>
              <a:rPr lang="nl-NL" noProof="0" dirty="0"/>
              <a:t> </a:t>
            </a:r>
            <a:r>
              <a:rPr lang="nl-NL" noProof="0" dirty="0" err="1"/>
              <a:t>te</a:t>
            </a:r>
            <a:r>
              <a:rPr lang="nl-NL" noProof="0" dirty="0"/>
              <a:t> </a:t>
            </a:r>
            <a:r>
              <a:rPr lang="nl-NL" noProof="0" dirty="0" err="1"/>
              <a:t>maken</a:t>
            </a:r>
            <a:endParaRPr lang="nl-NL" noProof="0" dirty="0"/>
          </a:p>
        </p:txBody>
      </p:sp>
      <p:sp>
        <p:nvSpPr>
          <p:cNvPr id="3" name="Tijdelijke aanduiding voor datum 2"/>
          <p:cNvSpPr>
            <a:spLocks noGrp="1"/>
          </p:cNvSpPr>
          <p:nvPr>
            <p:ph type="dt" sz="half" idx="10"/>
          </p:nvPr>
        </p:nvSpPr>
        <p:spPr/>
        <p:txBody>
          <a:bodyPr/>
          <a:lstStyle/>
          <a:p>
            <a:fld id="{F49EEED1-3B2D-4DF3-84FC-6A29FAA80043}" type="datetime4">
              <a:rPr lang="nl-NL" smtClean="0">
                <a:solidFill>
                  <a:srgbClr val="000000"/>
                </a:solidFill>
              </a:rPr>
              <a:pPr/>
              <a:t>30 juli 2024</a:t>
            </a:fld>
            <a:endParaRPr lang="nl-NL" dirty="0">
              <a:solidFill>
                <a:srgbClr val="000000"/>
              </a:solidFill>
            </a:endParaRPr>
          </a:p>
        </p:txBody>
      </p:sp>
      <p:sp>
        <p:nvSpPr>
          <p:cNvPr id="7" name="Tijdelijke aanduiding voor tekst 6"/>
          <p:cNvSpPr>
            <a:spLocks noGrp="1"/>
          </p:cNvSpPr>
          <p:nvPr>
            <p:ph type="body" sz="quarter" idx="11"/>
          </p:nvPr>
        </p:nvSpPr>
        <p:spPr>
          <a:xfrm>
            <a:off x="624417" y="2070000"/>
            <a:ext cx="11203200" cy="4140000"/>
          </a:xfrm>
        </p:spPr>
        <p:txBody>
          <a:bodyPr/>
          <a:lstStyle>
            <a:lvl4pPr marL="1274704" indent="-285737">
              <a:buFont typeface="Verdana" pitchFamily="34" charset="0"/>
              <a:buChar char="–"/>
              <a:defRPr sz="1800"/>
            </a:lvl4pPr>
            <a:lvl5pPr marL="1631875" indent="-285737">
              <a:buFont typeface="Verdana" pitchFamily="34" charset="0"/>
              <a:buChar char="»"/>
              <a:defRPr/>
            </a:lvl5pPr>
          </a:lstStyle>
          <a:p>
            <a:pPr lvl="0"/>
            <a:r>
              <a:rPr lang="nl-NL" noProof="0" dirty="0" err="1"/>
              <a:t>Klik</a:t>
            </a:r>
            <a:r>
              <a:rPr lang="nl-NL" noProof="0" dirty="0"/>
              <a:t> </a:t>
            </a:r>
            <a:r>
              <a:rPr lang="nl-NL" noProof="0" dirty="0" err="1"/>
              <a:t>om</a:t>
            </a:r>
            <a:r>
              <a:rPr lang="nl-NL" noProof="0" dirty="0"/>
              <a:t> de </a:t>
            </a:r>
            <a:r>
              <a:rPr lang="nl-NL" noProof="0" dirty="0" err="1"/>
              <a:t>modelstijlen</a:t>
            </a:r>
            <a:r>
              <a:rPr lang="nl-NL" noProof="0" dirty="0"/>
              <a:t> </a:t>
            </a:r>
            <a:r>
              <a:rPr lang="nl-NL" noProof="0" dirty="0" err="1"/>
              <a:t>te</a:t>
            </a:r>
            <a:r>
              <a:rPr lang="nl-NL" noProof="0" dirty="0"/>
              <a:t> </a:t>
            </a:r>
            <a:r>
              <a:rPr lang="nl-NL" noProof="0" dirty="0" err="1"/>
              <a:t>bewerken</a:t>
            </a:r>
            <a:endParaRPr lang="nl-NL" noProof="0" dirty="0"/>
          </a:p>
          <a:p>
            <a:pPr lvl="1"/>
            <a:r>
              <a:rPr lang="nl-NL" noProof="0" dirty="0" err="1"/>
              <a:t>Tweede</a:t>
            </a:r>
            <a:r>
              <a:rPr lang="nl-NL" noProof="0" dirty="0"/>
              <a:t> </a:t>
            </a:r>
            <a:r>
              <a:rPr lang="nl-NL" noProof="0" dirty="0" err="1"/>
              <a:t>niveau</a:t>
            </a:r>
            <a:endParaRPr lang="nl-NL" noProof="0" dirty="0"/>
          </a:p>
          <a:p>
            <a:pPr lvl="2"/>
            <a:r>
              <a:rPr lang="nl-NL" noProof="0" dirty="0" err="1"/>
              <a:t>Derde</a:t>
            </a:r>
            <a:r>
              <a:rPr lang="nl-NL" noProof="0" dirty="0"/>
              <a:t> </a:t>
            </a:r>
            <a:r>
              <a:rPr lang="nl-NL" noProof="0" dirty="0" err="1"/>
              <a:t>niveau</a:t>
            </a:r>
            <a:endParaRPr lang="nl-NL" noProof="0" dirty="0"/>
          </a:p>
          <a:p>
            <a:pPr lvl="3"/>
            <a:r>
              <a:rPr lang="nl-NL" noProof="0" dirty="0" err="1"/>
              <a:t>Vierde</a:t>
            </a:r>
            <a:r>
              <a:rPr lang="nl-NL" noProof="0" dirty="0"/>
              <a:t> </a:t>
            </a:r>
            <a:r>
              <a:rPr lang="nl-NL" noProof="0" dirty="0" err="1"/>
              <a:t>niveau</a:t>
            </a:r>
            <a:endParaRPr lang="nl-NL" noProof="0" dirty="0"/>
          </a:p>
          <a:p>
            <a:pPr lvl="4"/>
            <a:r>
              <a:rPr lang="nl-NL" noProof="0" dirty="0" err="1"/>
              <a:t>Vijfde</a:t>
            </a:r>
            <a:r>
              <a:rPr lang="nl-NL" noProof="0" dirty="0"/>
              <a:t> </a:t>
            </a:r>
            <a:r>
              <a:rPr lang="nl-NL" noProof="0" dirty="0" err="1"/>
              <a:t>niveau</a:t>
            </a:r>
            <a:endParaRPr lang="nl-NL" noProof="0" dirty="0"/>
          </a:p>
        </p:txBody>
      </p:sp>
    </p:spTree>
    <p:extLst>
      <p:ext uri="{BB962C8B-B14F-4D97-AF65-F5344CB8AC3E}">
        <p14:creationId xmlns:p14="http://schemas.microsoft.com/office/powerpoint/2010/main" val="4429630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1" y="1844676"/>
            <a:ext cx="53467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844676"/>
            <a:ext cx="53467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nl-NL" dirty="0" err="1"/>
              <a:t>Titel</a:t>
            </a:r>
            <a:r>
              <a:rPr lang="nl-NL" dirty="0"/>
              <a:t> | </a:t>
            </a:r>
            <a:r>
              <a:rPr lang="nl-NL" dirty="0" err="1"/>
              <a:t>Date_Text</a:t>
            </a:r>
            <a:endParaRPr lang="nl-NL" dirty="0"/>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EA42A785-64EA-4B8F-81CD-7A67EAD0729B}" type="slidenum">
              <a:rPr lang="nl-NL"/>
              <a:pPr/>
              <a:t>‹nr.›</a:t>
            </a:fld>
            <a:endParaRPr lang="nl-NL"/>
          </a:p>
        </p:txBody>
      </p:sp>
    </p:spTree>
    <p:extLst>
      <p:ext uri="{BB962C8B-B14F-4D97-AF65-F5344CB8AC3E}">
        <p14:creationId xmlns:p14="http://schemas.microsoft.com/office/powerpoint/2010/main" val="2090660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43827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225913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7" name="Rechthoek 6">
            <a:extLst>
              <a:ext uri="{FF2B5EF4-FFF2-40B4-BE49-F238E27FC236}">
                <a16:creationId xmlns:a16="http://schemas.microsoft.com/office/drawing/2014/main" id="{E18E1D89-AC64-E14C-A351-0097B0BA1A06}"/>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279312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D71E858-B10F-3F46-9281-6B6F1FFFB29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37337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41"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theme" Target="../theme/theme2.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8" Type="http://schemas.openxmlformats.org/officeDocument/2006/relationships/slideLayout" Target="../slideLayouts/slideLayout25.xml"/><Relationship Id="rId3" Type="http://schemas.openxmlformats.org/officeDocument/2006/relationships/slideLayout" Target="../slideLayouts/slideLayout20.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30/7/24</a:t>
            </a:fld>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19"/>
          <a:stretch>
            <a:fillRect/>
          </a:stretch>
        </p:blipFill>
        <p:spPr>
          <a:xfrm>
            <a:off x="415288" y="73590"/>
            <a:ext cx="2709572" cy="788994"/>
          </a:xfrm>
          <a:prstGeom prst="rect">
            <a:avLst/>
          </a:prstGeom>
        </p:spPr>
      </p:pic>
    </p:spTree>
    <p:extLst>
      <p:ext uri="{BB962C8B-B14F-4D97-AF65-F5344CB8AC3E}">
        <p14:creationId xmlns:p14="http://schemas.microsoft.com/office/powerpoint/2010/main" val="4142678147"/>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09" r:id="rId3"/>
    <p:sldLayoutId id="2147483711" r:id="rId4"/>
    <p:sldLayoutId id="2147483697" r:id="rId5"/>
    <p:sldLayoutId id="2147483700" r:id="rId6"/>
    <p:sldLayoutId id="2147483701" r:id="rId7"/>
    <p:sldLayoutId id="2147483702" r:id="rId8"/>
    <p:sldLayoutId id="2147483690" r:id="rId9"/>
    <p:sldLayoutId id="2147483695" r:id="rId10"/>
    <p:sldLayoutId id="2147483704" r:id="rId11"/>
    <p:sldLayoutId id="2147483691" r:id="rId12"/>
    <p:sldLayoutId id="2147483705" r:id="rId13"/>
    <p:sldLayoutId id="2147483706" r:id="rId14"/>
    <p:sldLayoutId id="2147483692" r:id="rId15"/>
    <p:sldLayoutId id="2147483693" r:id="rId16"/>
    <p:sldLayoutId id="2147483694" r:id="rId17"/>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4"/>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200"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00808B11-D078-144E-BFA9-BB483B794E93}"/>
              </a:ext>
            </a:extLst>
          </p:cNvPr>
          <p:cNvPicPr>
            <a:picLocks noChangeAspect="1"/>
          </p:cNvPicPr>
          <p:nvPr userDrawn="1"/>
        </p:nvPicPr>
        <p:blipFill rotWithShape="1">
          <a:blip r:embed="rId41"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4157453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Lst>
  <p:hf hdr="0"/>
  <p:txStyles>
    <p:titleStyle>
      <a:lvl1pPr algn="l" defTabSz="914358"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785" indent="-316785" algn="l" defTabSz="914358"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29971" indent="-316785" algn="l" defTabSz="914358"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756" indent="-316785" algn="l" defTabSz="914358"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59942" indent="-316785" algn="l" defTabSz="914358"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727" indent="-316785" algn="l" defTabSz="914358"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89912" indent="-316785" algn="l" defTabSz="914358"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1997" indent="-71997" algn="l" defTabSz="914358"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1997" indent="-71997" algn="l" defTabSz="914358"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5990" indent="-143993" algn="l" defTabSz="914358"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iplo.nl/thema/externe-veilighei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registerexterneveiligheid.nl/" TargetMode="External"/><Relationship Id="rId5" Type="http://schemas.openxmlformats.org/officeDocument/2006/relationships/hyperlink" Target="https://www.rivm.nl/omgevingsveiligheid/handboek" TargetMode="External"/><Relationship Id="rId4" Type="http://schemas.openxmlformats.org/officeDocument/2006/relationships/hyperlink" Target="https://iplo.nl/contact/vragenformuli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body" sz="quarter" idx="11"/>
          </p:nvPr>
        </p:nvSpPr>
        <p:spPr/>
        <p:txBody>
          <a:bodyPr/>
          <a:lstStyle/>
          <a:p>
            <a:r>
              <a:rPr lang="nl-NL" sz="1600" dirty="0"/>
              <a:t>Verona Visser/ Mandy taal</a:t>
            </a:r>
          </a:p>
          <a:p>
            <a:r>
              <a:rPr lang="nl-NL" sz="1600" dirty="0"/>
              <a:t>Sofie Silva</a:t>
            </a:r>
          </a:p>
        </p:txBody>
      </p:sp>
      <p:sp>
        <p:nvSpPr>
          <p:cNvPr id="3" name="Titel 2"/>
          <p:cNvSpPr>
            <a:spLocks noGrp="1"/>
          </p:cNvSpPr>
          <p:nvPr>
            <p:ph type="ctrTitle"/>
          </p:nvPr>
        </p:nvSpPr>
        <p:spPr>
          <a:xfrm>
            <a:off x="6356351" y="2524410"/>
            <a:ext cx="5353512" cy="2705292"/>
          </a:xfrm>
        </p:spPr>
        <p:txBody>
          <a:bodyPr>
            <a:normAutofit/>
          </a:bodyPr>
          <a:lstStyle/>
          <a:p>
            <a:r>
              <a:rPr lang="nl-NL" dirty="0"/>
              <a:t>Externe veiligheid  Omgevingsveiligheid in de Omgevingswet voor '</a:t>
            </a:r>
            <a:r>
              <a:rPr lang="nl-NL" dirty="0" err="1"/>
              <a:t>dummies</a:t>
            </a:r>
            <a:r>
              <a:rPr lang="nl-NL" dirty="0"/>
              <a:t>'</a:t>
            </a:r>
            <a:br>
              <a:rPr lang="nl-NL" dirty="0"/>
            </a:br>
            <a:endParaRPr lang="nl-NL" dirty="0"/>
          </a:p>
        </p:txBody>
      </p:sp>
      <p:pic>
        <p:nvPicPr>
          <p:cNvPr id="5" name="Afbeelding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0146" y="-79330"/>
            <a:ext cx="3153924" cy="1171196"/>
          </a:xfrm>
          <a:prstGeom prst="rect">
            <a:avLst/>
          </a:prstGeom>
        </p:spPr>
      </p:pic>
    </p:spTree>
    <p:extLst>
      <p:ext uri="{BB962C8B-B14F-4D97-AF65-F5344CB8AC3E}">
        <p14:creationId xmlns:p14="http://schemas.microsoft.com/office/powerpoint/2010/main" val="61585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Casus: </a:t>
            </a:r>
            <a:r>
              <a:rPr lang="en-US" dirty="0" err="1"/>
              <a:t>omgaan</a:t>
            </a:r>
            <a:r>
              <a:rPr lang="en-US" dirty="0"/>
              <a:t> met </a:t>
            </a:r>
            <a:r>
              <a:rPr lang="en-US" dirty="0" err="1"/>
              <a:t>omgevingsveiligheid</a:t>
            </a:r>
            <a:r>
              <a:rPr lang="en-US" dirty="0"/>
              <a:t> </a:t>
            </a:r>
            <a:r>
              <a:rPr lang="en-US" dirty="0" err="1"/>
              <a:t>bij</a:t>
            </a:r>
            <a:r>
              <a:rPr lang="en-US" dirty="0"/>
              <a:t> het </a:t>
            </a:r>
            <a:r>
              <a:rPr lang="en-US" dirty="0" err="1"/>
              <a:t>vergunnen</a:t>
            </a:r>
            <a:r>
              <a:rPr lang="en-US" dirty="0"/>
              <a:t> van </a:t>
            </a:r>
            <a:r>
              <a:rPr lang="en-US" dirty="0" err="1"/>
              <a:t>activiteiten</a:t>
            </a:r>
            <a:br>
              <a:rPr lang="nl-NL" dirty="0">
                <a:latin typeface="Asap"/>
                <a:cs typeface="Asap"/>
              </a:rPr>
            </a:br>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tekst 3"/>
          <p:cNvSpPr>
            <a:spLocks noGrp="1"/>
          </p:cNvSpPr>
          <p:nvPr>
            <p:ph type="body" sz="quarter" idx="12"/>
          </p:nvPr>
        </p:nvSpPr>
        <p:spPr>
          <a:xfrm>
            <a:off x="601134" y="2042556"/>
            <a:ext cx="10964333" cy="4074467"/>
          </a:xfrm>
        </p:spPr>
        <p:txBody>
          <a:bodyPr>
            <a:normAutofit/>
          </a:bodyPr>
          <a:lstStyle/>
          <a:p>
            <a:pPr marL="527050" marR="5080" indent="-514350">
              <a:lnSpc>
                <a:spcPct val="118100"/>
              </a:lnSpc>
              <a:spcBef>
                <a:spcPts val="95"/>
              </a:spcBef>
              <a:buFont typeface="+mj-lt"/>
              <a:buAutoNum type="arabicPeriod"/>
            </a:pPr>
            <a:r>
              <a:rPr lang="nl-NL" sz="2000" dirty="0">
                <a:solidFill>
                  <a:srgbClr val="275837"/>
                </a:solidFill>
                <a:latin typeface="Asap"/>
                <a:cs typeface="Asap"/>
              </a:rPr>
              <a:t>Kom met elkaar (groepje van 5) tot een overzicht van aandachtspunten voor het beoordelen van het aspect externe veiligheid bij de vergunningaanvraag. </a:t>
            </a:r>
          </a:p>
          <a:p>
            <a:pPr marL="527050" marR="5080" indent="-514350">
              <a:lnSpc>
                <a:spcPct val="118100"/>
              </a:lnSpc>
              <a:spcBef>
                <a:spcPts val="95"/>
              </a:spcBef>
              <a:buFont typeface="+mj-lt"/>
              <a:buAutoNum type="arabicPeriod"/>
            </a:pPr>
            <a:r>
              <a:rPr lang="nl-NL" sz="2000" dirty="0">
                <a:solidFill>
                  <a:srgbClr val="275837"/>
                </a:solidFill>
                <a:latin typeface="Asap"/>
                <a:cs typeface="Asap"/>
              </a:rPr>
              <a:t>Geef de aandachtspunten op een poster weer </a:t>
            </a:r>
          </a:p>
          <a:p>
            <a:pPr marL="527050" marR="5080" indent="-514350">
              <a:lnSpc>
                <a:spcPct val="118100"/>
              </a:lnSpc>
              <a:spcBef>
                <a:spcPts val="95"/>
              </a:spcBef>
              <a:buFont typeface="+mj-lt"/>
              <a:buAutoNum type="arabicPeriod"/>
            </a:pPr>
            <a:r>
              <a:rPr lang="nl-NL" sz="2000" dirty="0">
                <a:solidFill>
                  <a:srgbClr val="275837"/>
                </a:solidFill>
                <a:latin typeface="Asap"/>
                <a:cs typeface="Asap"/>
              </a:rPr>
              <a:t>Binnen 10 minuten</a:t>
            </a:r>
          </a:p>
          <a:p>
            <a:pPr marL="527050" marR="5080" indent="-514350">
              <a:lnSpc>
                <a:spcPct val="118100"/>
              </a:lnSpc>
              <a:spcBef>
                <a:spcPts val="95"/>
              </a:spcBef>
              <a:buFont typeface="+mj-lt"/>
              <a:buAutoNum type="arabicPeriod"/>
            </a:pPr>
            <a:r>
              <a:rPr lang="nl-NL" sz="2000" dirty="0">
                <a:solidFill>
                  <a:srgbClr val="275837"/>
                </a:solidFill>
                <a:latin typeface="Asap"/>
                <a:cs typeface="Asap"/>
              </a:rPr>
              <a:t>Elk hokje is in werkelijkheid 10 bij 10 meter</a:t>
            </a:r>
          </a:p>
          <a:p>
            <a:pPr marL="527050" marR="5080" indent="-514350">
              <a:lnSpc>
                <a:spcPct val="118100"/>
              </a:lnSpc>
              <a:spcBef>
                <a:spcPts val="95"/>
              </a:spcBef>
              <a:buFont typeface="+mj-lt"/>
              <a:buAutoNum type="arabicPeriod"/>
            </a:pPr>
            <a:r>
              <a:rPr lang="nl-NL" sz="2000" dirty="0">
                <a:solidFill>
                  <a:srgbClr val="275837"/>
                </a:solidFill>
                <a:latin typeface="Asap"/>
                <a:cs typeface="Asap"/>
              </a:rPr>
              <a:t>Bewaar je poster</a:t>
            </a:r>
          </a:p>
          <a:p>
            <a:pPr marL="527050" marR="5080" indent="-514350">
              <a:lnSpc>
                <a:spcPct val="118100"/>
              </a:lnSpc>
              <a:spcBef>
                <a:spcPts val="95"/>
              </a:spcBef>
              <a:buFont typeface="+mj-lt"/>
              <a:buAutoNum type="arabicPeriod"/>
            </a:pPr>
            <a:r>
              <a:rPr lang="nl-NL" sz="2000" dirty="0">
                <a:solidFill>
                  <a:srgbClr val="275837"/>
                </a:solidFill>
                <a:latin typeface="Asap"/>
                <a:cs typeface="Asap"/>
              </a:rPr>
              <a:t>Waarom zijn dit volgens jullie belangrijke aandachtspunten?</a:t>
            </a: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latin typeface="Asap"/>
              <a:cs typeface="Asap"/>
            </a:endParaRPr>
          </a:p>
          <a:p>
            <a:endParaRPr lang="nl-NL" sz="2000" dirty="0"/>
          </a:p>
        </p:txBody>
      </p:sp>
    </p:spTree>
    <p:extLst>
      <p:ext uri="{BB962C8B-B14F-4D97-AF65-F5344CB8AC3E}">
        <p14:creationId xmlns:p14="http://schemas.microsoft.com/office/powerpoint/2010/main" val="554089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Plaatsgebonden risico I</a:t>
            </a:r>
            <a:br>
              <a:rPr lang="nl-NL" dirty="0">
                <a:latin typeface="Asap"/>
                <a:cs typeface="Asap"/>
              </a:rPr>
            </a:br>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tekst 3"/>
          <p:cNvSpPr>
            <a:spLocks noGrp="1"/>
          </p:cNvSpPr>
          <p:nvPr>
            <p:ph type="body" sz="quarter" idx="12"/>
          </p:nvPr>
        </p:nvSpPr>
        <p:spPr>
          <a:xfrm>
            <a:off x="601134" y="1832514"/>
            <a:ext cx="10964333" cy="4284509"/>
          </a:xfrm>
        </p:spPr>
        <p:txBody>
          <a:bodyPr>
            <a:normAutofit/>
          </a:bodyPr>
          <a:lstStyle/>
          <a:p>
            <a:pPr marL="12700" marR="5080">
              <a:lnSpc>
                <a:spcPct val="118100"/>
              </a:lnSpc>
              <a:spcBef>
                <a:spcPts val="95"/>
              </a:spcBef>
            </a:pPr>
            <a:r>
              <a:rPr lang="nl-NL" sz="2000" dirty="0">
                <a:solidFill>
                  <a:srgbClr val="275837"/>
                </a:solidFill>
                <a:latin typeface="Asap"/>
                <a:cs typeface="Asap"/>
              </a:rPr>
              <a:t>Artikel 5.6 </a:t>
            </a:r>
            <a:r>
              <a:rPr lang="nl-NL" sz="2000" dirty="0" err="1">
                <a:solidFill>
                  <a:srgbClr val="275837"/>
                </a:solidFill>
                <a:latin typeface="Asap"/>
                <a:cs typeface="Asap"/>
              </a:rPr>
              <a:t>Bkl</a:t>
            </a:r>
            <a:r>
              <a:rPr lang="nl-NL" sz="2000" dirty="0">
                <a:solidFill>
                  <a:srgbClr val="275837"/>
                </a:solidFill>
                <a:latin typeface="Asap"/>
                <a:cs typeface="Asap"/>
              </a:rPr>
              <a:t> Plaatsgebonden risico</a:t>
            </a:r>
          </a:p>
          <a:p>
            <a:pPr marL="12700" marR="5080">
              <a:lnSpc>
                <a:spcPct val="118100"/>
              </a:lnSpc>
              <a:spcBef>
                <a:spcPts val="95"/>
              </a:spcBef>
            </a:pPr>
            <a:r>
              <a:rPr lang="nl-NL" sz="2000" dirty="0">
                <a:solidFill>
                  <a:srgbClr val="275837"/>
                </a:solidFill>
                <a:latin typeface="Asap"/>
                <a:cs typeface="Asap"/>
              </a:rPr>
              <a:t>Het plaatsgebonden risico is </a:t>
            </a:r>
            <a:r>
              <a:rPr lang="nl-NL" sz="2000" b="1" dirty="0">
                <a:solidFill>
                  <a:srgbClr val="275837"/>
                </a:solidFill>
                <a:latin typeface="Asap"/>
                <a:cs typeface="Asap"/>
              </a:rPr>
              <a:t>de kans op het overlijden </a:t>
            </a:r>
            <a:r>
              <a:rPr lang="nl-NL" sz="2000" dirty="0">
                <a:solidFill>
                  <a:srgbClr val="275837"/>
                </a:solidFill>
                <a:latin typeface="Asap"/>
                <a:cs typeface="Asap"/>
              </a:rPr>
              <a:t>van een </a:t>
            </a:r>
            <a:r>
              <a:rPr lang="nl-NL" sz="2000" b="1" dirty="0">
                <a:solidFill>
                  <a:srgbClr val="275837"/>
                </a:solidFill>
                <a:latin typeface="Asap"/>
                <a:cs typeface="Asap"/>
              </a:rPr>
              <a:t>onbeschermd</a:t>
            </a:r>
            <a:r>
              <a:rPr lang="nl-NL" sz="2000" dirty="0">
                <a:solidFill>
                  <a:srgbClr val="275837"/>
                </a:solidFill>
                <a:latin typeface="Asap"/>
                <a:cs typeface="Asap"/>
              </a:rPr>
              <a:t> en </a:t>
            </a:r>
            <a:r>
              <a:rPr lang="nl-NL" sz="2000" b="1" dirty="0">
                <a:solidFill>
                  <a:srgbClr val="275837"/>
                </a:solidFill>
                <a:latin typeface="Asap"/>
                <a:cs typeface="Asap"/>
              </a:rPr>
              <a:t>continu aanwezig persoon </a:t>
            </a:r>
            <a:r>
              <a:rPr lang="nl-NL" sz="2000" dirty="0">
                <a:solidFill>
                  <a:srgbClr val="275837"/>
                </a:solidFill>
                <a:latin typeface="Asap"/>
                <a:cs typeface="Asap"/>
              </a:rPr>
              <a:t>buiten de begrenzing van de locatie waar een activiteit wordt verricht als rechtstreeks gevolg van een ongewoon voorval veroorzaakt door die activiteit.</a:t>
            </a: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latin typeface="Asap"/>
              <a:cs typeface="Asap"/>
            </a:endParaRPr>
          </a:p>
          <a:p>
            <a:endParaRPr lang="nl-NL" sz="2000" dirty="0"/>
          </a:p>
        </p:txBody>
      </p:sp>
    </p:spTree>
    <p:extLst>
      <p:ext uri="{BB962C8B-B14F-4D97-AF65-F5344CB8AC3E}">
        <p14:creationId xmlns:p14="http://schemas.microsoft.com/office/powerpoint/2010/main" val="1792778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Plaatsgebonden risico II</a:t>
            </a:r>
            <a:br>
              <a:rPr lang="nl-NL" dirty="0">
                <a:latin typeface="Asap"/>
                <a:cs typeface="Asap"/>
              </a:rPr>
            </a:br>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tekst 3"/>
          <p:cNvSpPr>
            <a:spLocks noGrp="1"/>
          </p:cNvSpPr>
          <p:nvPr>
            <p:ph type="body" sz="quarter" idx="12"/>
          </p:nvPr>
        </p:nvSpPr>
        <p:spPr/>
        <p:txBody>
          <a:bodyPr>
            <a:normAutofit/>
          </a:bodyPr>
          <a:lstStyle/>
          <a:p>
            <a:pPr marL="12700" marR="5080">
              <a:lnSpc>
                <a:spcPct val="118100"/>
              </a:lnSpc>
              <a:spcBef>
                <a:spcPts val="95"/>
              </a:spcBef>
            </a:pPr>
            <a:r>
              <a:rPr lang="nl-NL" sz="2000" dirty="0">
                <a:solidFill>
                  <a:srgbClr val="275837"/>
                </a:solidFill>
                <a:latin typeface="Asap"/>
                <a:cs typeface="Asap"/>
              </a:rPr>
              <a:t>Plaatsgebonden risico</a:t>
            </a:r>
          </a:p>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Asap"/>
                <a:cs typeface="Asap"/>
              </a:rPr>
              <a:t>1 op de 1.000.000 per jaar </a:t>
            </a:r>
          </a:p>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Asap"/>
                <a:cs typeface="Asap"/>
              </a:rPr>
              <a:t>Grenswaarde voor kwetsbare en zeer kwetsbare gebouwen en kwetsbare locaties.</a:t>
            </a:r>
          </a:p>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Asap"/>
                <a:cs typeface="Asap"/>
              </a:rPr>
              <a:t>Rekening houden met voor beperkt kwetsbare gebouwen en beperkt kwetsbare locaties</a:t>
            </a: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latin typeface="Asap"/>
              <a:cs typeface="Asap"/>
            </a:endParaRPr>
          </a:p>
          <a:p>
            <a:endParaRPr lang="nl-NL" sz="2000" dirty="0"/>
          </a:p>
        </p:txBody>
      </p:sp>
    </p:spTree>
    <p:extLst>
      <p:ext uri="{BB962C8B-B14F-4D97-AF65-F5344CB8AC3E}">
        <p14:creationId xmlns:p14="http://schemas.microsoft.com/office/powerpoint/2010/main" val="841780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Kwetsbare gebouwen en locaties I</a:t>
            </a:r>
            <a:br>
              <a:rPr lang="nl-NL" dirty="0">
                <a:latin typeface="Asap"/>
                <a:cs typeface="Asap"/>
              </a:rPr>
            </a:br>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tekst 3"/>
          <p:cNvSpPr>
            <a:spLocks noGrp="1"/>
          </p:cNvSpPr>
          <p:nvPr>
            <p:ph type="body" sz="quarter" idx="12"/>
          </p:nvPr>
        </p:nvSpPr>
        <p:spPr/>
        <p:txBody>
          <a:bodyPr>
            <a:normAutofit/>
          </a:bodyPr>
          <a:lstStyle/>
          <a:p>
            <a:pPr marL="12700" marR="5080">
              <a:lnSpc>
                <a:spcPct val="118100"/>
              </a:lnSpc>
              <a:spcBef>
                <a:spcPts val="95"/>
              </a:spcBef>
            </a:pPr>
            <a:r>
              <a:rPr lang="nl-NL" sz="2000" dirty="0">
                <a:solidFill>
                  <a:srgbClr val="275837"/>
                </a:solidFill>
                <a:latin typeface="Asap"/>
                <a:cs typeface="Asap"/>
              </a:rPr>
              <a:t>Gebouwen en locaties zijn ingedeeld in 3 categorieën:</a:t>
            </a:r>
          </a:p>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Asap"/>
                <a:cs typeface="Asap"/>
              </a:rPr>
              <a:t>zeer kwetsbaar (ziekenhuis, kinderdagverblijf)</a:t>
            </a:r>
          </a:p>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Asap"/>
                <a:cs typeface="Asap"/>
              </a:rPr>
              <a:t>kwetsbaar (huizen)</a:t>
            </a:r>
          </a:p>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Asap"/>
                <a:cs typeface="Asap"/>
              </a:rPr>
              <a:t>beperkt kwetsbaar (kantoor &lt;1.500 m</a:t>
            </a:r>
            <a:r>
              <a:rPr lang="nl-NL" sz="2000" baseline="30000" dirty="0">
                <a:solidFill>
                  <a:srgbClr val="275837"/>
                </a:solidFill>
                <a:latin typeface="Asap"/>
                <a:cs typeface="Asap"/>
              </a:rPr>
              <a:t>2</a:t>
            </a:r>
            <a:r>
              <a:rPr lang="nl-NL" sz="2000" dirty="0">
                <a:solidFill>
                  <a:srgbClr val="275837"/>
                </a:solidFill>
                <a:latin typeface="Asap"/>
                <a:cs typeface="Asap"/>
              </a:rPr>
              <a:t>)</a:t>
            </a:r>
          </a:p>
          <a:p>
            <a:pPr marL="12700" marR="5080">
              <a:lnSpc>
                <a:spcPct val="118100"/>
              </a:lnSpc>
              <a:spcBef>
                <a:spcPts val="95"/>
              </a:spcBef>
            </a:pPr>
            <a:r>
              <a:rPr lang="nl-NL" sz="2000" dirty="0">
                <a:solidFill>
                  <a:srgbClr val="275837"/>
                </a:solidFill>
                <a:latin typeface="Asap"/>
                <a:cs typeface="Asap"/>
              </a:rPr>
              <a:t>Overwegingen bij kwetsbaarheid :</a:t>
            </a:r>
          </a:p>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Asap"/>
                <a:cs typeface="Asap"/>
              </a:rPr>
              <a:t>het aantal personen dat gelijktijdig aanwezig is</a:t>
            </a:r>
          </a:p>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Asap"/>
                <a:cs typeface="Asap"/>
              </a:rPr>
              <a:t>de aanwezigheidsduur van personen</a:t>
            </a:r>
          </a:p>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Asap"/>
                <a:cs typeface="Asap"/>
              </a:rPr>
              <a:t>in hoeverre personen zichzelf in veiligheid kunnen brengen bij een incident</a:t>
            </a: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latin typeface="Asap"/>
              <a:cs typeface="Asap"/>
            </a:endParaRPr>
          </a:p>
          <a:p>
            <a:endParaRPr lang="nl-NL" sz="2000" dirty="0"/>
          </a:p>
        </p:txBody>
      </p:sp>
    </p:spTree>
    <p:extLst>
      <p:ext uri="{BB962C8B-B14F-4D97-AF65-F5344CB8AC3E}">
        <p14:creationId xmlns:p14="http://schemas.microsoft.com/office/powerpoint/2010/main" val="2821216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Kwetsbare gebouwen en locaties II</a:t>
            </a:r>
            <a:br>
              <a:rPr lang="nl-NL" dirty="0">
                <a:latin typeface="Asap"/>
                <a:cs typeface="Asap"/>
              </a:rPr>
            </a:br>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tekst 3"/>
          <p:cNvSpPr>
            <a:spLocks noGrp="1"/>
          </p:cNvSpPr>
          <p:nvPr>
            <p:ph type="body" sz="quarter" idx="12"/>
          </p:nvPr>
        </p:nvSpPr>
        <p:spPr/>
        <p:txBody>
          <a:bodyPr>
            <a:normAutofit/>
          </a:bodyPr>
          <a:lstStyle/>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Asap"/>
                <a:cs typeface="Asap"/>
              </a:rPr>
              <a:t>Besluit kwaliteit leefomgeving stelt minimumeisen: bevoegd gezag mag functies als ‘meer kwetsbaar’ indelen</a:t>
            </a:r>
          </a:p>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Asap"/>
                <a:cs typeface="Asap"/>
              </a:rPr>
              <a:t>Kwetsbaarheid per functie niet per gebouw</a:t>
            </a: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latin typeface="Asap"/>
              <a:cs typeface="Asap"/>
            </a:endParaRPr>
          </a:p>
        </p:txBody>
      </p:sp>
    </p:spTree>
    <p:extLst>
      <p:ext uri="{BB962C8B-B14F-4D97-AF65-F5344CB8AC3E}">
        <p14:creationId xmlns:p14="http://schemas.microsoft.com/office/powerpoint/2010/main" val="4189502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cs typeface="Asap"/>
              </a:rPr>
              <a:t>Plaatsgebonden risico LPG</a:t>
            </a:r>
            <a:br>
              <a:rPr lang="nl-NL" dirty="0">
                <a:latin typeface="Asap"/>
                <a:cs typeface="Asap"/>
              </a:rPr>
            </a:br>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tekst 3"/>
          <p:cNvSpPr>
            <a:spLocks noGrp="1"/>
          </p:cNvSpPr>
          <p:nvPr>
            <p:ph type="body" sz="quarter" idx="12"/>
          </p:nvPr>
        </p:nvSpPr>
        <p:spPr/>
        <p:txBody>
          <a:bodyPr/>
          <a:lstStyle/>
          <a:p>
            <a:endParaRPr lang="nl-NL"/>
          </a:p>
        </p:txBody>
      </p:sp>
      <p:pic>
        <p:nvPicPr>
          <p:cNvPr id="5" name="Afbeelding 4" descr="In tabel 4.472c staat de veiligheidsafstand vanaf het vulpunt, de bovengrondse vloeistofvoerende leiding en de aansluitpunten van die leiding en pomp. Ook staat er de afstand in vanaf de bovengrondse opslagtank en de tankzuil.&#10;"/>
          <p:cNvPicPr>
            <a:picLocks noChangeAspect="1"/>
          </p:cNvPicPr>
          <p:nvPr/>
        </p:nvPicPr>
        <p:blipFill rotWithShape="1">
          <a:blip r:embed="rId2"/>
          <a:srcRect l="29374" t="21000" r="6251" b="43000"/>
          <a:stretch/>
        </p:blipFill>
        <p:spPr>
          <a:xfrm>
            <a:off x="409203" y="1811338"/>
            <a:ext cx="11348194" cy="3966359"/>
          </a:xfrm>
          <a:prstGeom prst="rect">
            <a:avLst/>
          </a:prstGeom>
        </p:spPr>
      </p:pic>
    </p:spTree>
    <p:extLst>
      <p:ext uri="{BB962C8B-B14F-4D97-AF65-F5344CB8AC3E}">
        <p14:creationId xmlns:p14="http://schemas.microsoft.com/office/powerpoint/2010/main" val="1779214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cs typeface="Asap"/>
              </a:rPr>
              <a:t>Plaatsgebonden risico Waterstof</a:t>
            </a:r>
            <a:br>
              <a:rPr lang="nl-NL" dirty="0">
                <a:latin typeface="Asap"/>
                <a:cs typeface="Asap"/>
              </a:rPr>
            </a:br>
            <a:endParaRPr lang="nl-NL" dirty="0"/>
          </a:p>
        </p:txBody>
      </p:sp>
      <p:sp>
        <p:nvSpPr>
          <p:cNvPr id="3" name="Tijdelijke aanduiding voor voettekst 2"/>
          <p:cNvSpPr>
            <a:spLocks noGrp="1"/>
          </p:cNvSpPr>
          <p:nvPr>
            <p:ph type="ftr" sz="quarter" idx="11"/>
          </p:nvPr>
        </p:nvSpPr>
        <p:spPr/>
        <p:txBody>
          <a:bodyPr/>
          <a:lstStyle/>
          <a:p>
            <a:endParaRPr lang="nl-NL" dirty="0"/>
          </a:p>
        </p:txBody>
      </p:sp>
      <p:pic>
        <p:nvPicPr>
          <p:cNvPr id="5" name="Afbeelding 4" descr=" De afstanden voor het plaatsgebonden risico zijn opgenomen in bijlage VII onderdeel B5 van het Besluit kwaliteit leefomgeving (Bkl)."/>
          <p:cNvPicPr>
            <a:picLocks noChangeAspect="1"/>
          </p:cNvPicPr>
          <p:nvPr/>
        </p:nvPicPr>
        <p:blipFill rotWithShape="1">
          <a:blip r:embed="rId2"/>
          <a:srcRect l="29295" t="36514" r="7230" b="46254"/>
          <a:stretch/>
        </p:blipFill>
        <p:spPr>
          <a:xfrm>
            <a:off x="534867" y="2194971"/>
            <a:ext cx="11657133" cy="1977828"/>
          </a:xfrm>
          <a:prstGeom prst="rect">
            <a:avLst/>
          </a:prstGeom>
        </p:spPr>
      </p:pic>
    </p:spTree>
    <p:extLst>
      <p:ext uri="{BB962C8B-B14F-4D97-AF65-F5344CB8AC3E}">
        <p14:creationId xmlns:p14="http://schemas.microsoft.com/office/powerpoint/2010/main" val="1439107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06BF257-547E-4B9B-A7F3-6CC7752F1E0B}"/>
              </a:ext>
              <a:ext uri="{C183D7F6-B498-43B3-948B-1728B52AA6E4}">
                <adec:decorative xmlns:adec="http://schemas.microsoft.com/office/drawing/2017/decorative" val="1"/>
              </a:ext>
            </a:extLst>
          </p:cNvPr>
          <p:cNvSpPr/>
          <p:nvPr/>
        </p:nvSpPr>
        <p:spPr>
          <a:xfrm>
            <a:off x="5204361" y="242"/>
            <a:ext cx="1877306" cy="76477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914358"/>
            <a:endParaRPr lang="nl-NL">
              <a:solidFill>
                <a:srgbClr val="000000"/>
              </a:solidFill>
              <a:latin typeface="Verdana"/>
            </a:endParaRPr>
          </a:p>
        </p:txBody>
      </p:sp>
      <p:graphicFrame>
        <p:nvGraphicFramePr>
          <p:cNvPr id="4" name="Tabel 3"/>
          <p:cNvGraphicFramePr>
            <a:graphicFrameLocks noGrp="1"/>
          </p:cNvGraphicFramePr>
          <p:nvPr/>
        </p:nvGraphicFramePr>
        <p:xfrm>
          <a:off x="13190" y="241"/>
          <a:ext cx="12178380" cy="10424046"/>
        </p:xfrm>
        <a:graphic>
          <a:graphicData uri="http://schemas.openxmlformats.org/drawingml/2006/table">
            <a:tbl>
              <a:tblPr firstRow="1" bandRow="1">
                <a:tableStyleId>{5940675A-B579-460E-94D1-54222C63F5DA}</a:tableStyleId>
              </a:tblPr>
              <a:tblGrid>
                <a:gridCol w="435855">
                  <a:extLst>
                    <a:ext uri="{9D8B030D-6E8A-4147-A177-3AD203B41FA5}">
                      <a16:colId xmlns:a16="http://schemas.microsoft.com/office/drawing/2014/main" val="20000"/>
                    </a:ext>
                  </a:extLst>
                </a:gridCol>
                <a:gridCol w="435855">
                  <a:extLst>
                    <a:ext uri="{9D8B030D-6E8A-4147-A177-3AD203B41FA5}">
                      <a16:colId xmlns:a16="http://schemas.microsoft.com/office/drawing/2014/main" val="20001"/>
                    </a:ext>
                  </a:extLst>
                </a:gridCol>
                <a:gridCol w="410294">
                  <a:extLst>
                    <a:ext uri="{9D8B030D-6E8A-4147-A177-3AD203B41FA5}">
                      <a16:colId xmlns:a16="http://schemas.microsoft.com/office/drawing/2014/main" val="20002"/>
                    </a:ext>
                  </a:extLst>
                </a:gridCol>
                <a:gridCol w="435855">
                  <a:extLst>
                    <a:ext uri="{9D8B030D-6E8A-4147-A177-3AD203B41FA5}">
                      <a16:colId xmlns:a16="http://schemas.microsoft.com/office/drawing/2014/main" val="20003"/>
                    </a:ext>
                  </a:extLst>
                </a:gridCol>
                <a:gridCol w="435855">
                  <a:extLst>
                    <a:ext uri="{9D8B030D-6E8A-4147-A177-3AD203B41FA5}">
                      <a16:colId xmlns:a16="http://schemas.microsoft.com/office/drawing/2014/main" val="20004"/>
                    </a:ext>
                  </a:extLst>
                </a:gridCol>
                <a:gridCol w="435855">
                  <a:extLst>
                    <a:ext uri="{9D8B030D-6E8A-4147-A177-3AD203B41FA5}">
                      <a16:colId xmlns:a16="http://schemas.microsoft.com/office/drawing/2014/main" val="20005"/>
                    </a:ext>
                  </a:extLst>
                </a:gridCol>
                <a:gridCol w="435855">
                  <a:extLst>
                    <a:ext uri="{9D8B030D-6E8A-4147-A177-3AD203B41FA5}">
                      <a16:colId xmlns:a16="http://schemas.microsoft.com/office/drawing/2014/main" val="20006"/>
                    </a:ext>
                  </a:extLst>
                </a:gridCol>
                <a:gridCol w="435855">
                  <a:extLst>
                    <a:ext uri="{9D8B030D-6E8A-4147-A177-3AD203B41FA5}">
                      <a16:colId xmlns:a16="http://schemas.microsoft.com/office/drawing/2014/main" val="20007"/>
                    </a:ext>
                  </a:extLst>
                </a:gridCol>
                <a:gridCol w="435855">
                  <a:extLst>
                    <a:ext uri="{9D8B030D-6E8A-4147-A177-3AD203B41FA5}">
                      <a16:colId xmlns:a16="http://schemas.microsoft.com/office/drawing/2014/main" val="20008"/>
                    </a:ext>
                  </a:extLst>
                </a:gridCol>
                <a:gridCol w="465851">
                  <a:extLst>
                    <a:ext uri="{9D8B030D-6E8A-4147-A177-3AD203B41FA5}">
                      <a16:colId xmlns:a16="http://schemas.microsoft.com/office/drawing/2014/main" val="20009"/>
                    </a:ext>
                  </a:extLst>
                </a:gridCol>
                <a:gridCol w="405860">
                  <a:extLst>
                    <a:ext uri="{9D8B030D-6E8A-4147-A177-3AD203B41FA5}">
                      <a16:colId xmlns:a16="http://schemas.microsoft.com/office/drawing/2014/main" val="20010"/>
                    </a:ext>
                  </a:extLst>
                </a:gridCol>
                <a:gridCol w="435855">
                  <a:extLst>
                    <a:ext uri="{9D8B030D-6E8A-4147-A177-3AD203B41FA5}">
                      <a16:colId xmlns:a16="http://schemas.microsoft.com/office/drawing/2014/main" val="20011"/>
                    </a:ext>
                  </a:extLst>
                </a:gridCol>
                <a:gridCol w="435855">
                  <a:extLst>
                    <a:ext uri="{9D8B030D-6E8A-4147-A177-3AD203B41FA5}">
                      <a16:colId xmlns:a16="http://schemas.microsoft.com/office/drawing/2014/main" val="20012"/>
                    </a:ext>
                  </a:extLst>
                </a:gridCol>
                <a:gridCol w="435855">
                  <a:extLst>
                    <a:ext uri="{9D8B030D-6E8A-4147-A177-3AD203B41FA5}">
                      <a16:colId xmlns:a16="http://schemas.microsoft.com/office/drawing/2014/main" val="20013"/>
                    </a:ext>
                  </a:extLst>
                </a:gridCol>
                <a:gridCol w="435855">
                  <a:extLst>
                    <a:ext uri="{9D8B030D-6E8A-4147-A177-3AD203B41FA5}">
                      <a16:colId xmlns:a16="http://schemas.microsoft.com/office/drawing/2014/main" val="20014"/>
                    </a:ext>
                  </a:extLst>
                </a:gridCol>
                <a:gridCol w="435855">
                  <a:extLst>
                    <a:ext uri="{9D8B030D-6E8A-4147-A177-3AD203B41FA5}">
                      <a16:colId xmlns:a16="http://schemas.microsoft.com/office/drawing/2014/main" val="20015"/>
                    </a:ext>
                  </a:extLst>
                </a:gridCol>
                <a:gridCol w="435855">
                  <a:extLst>
                    <a:ext uri="{9D8B030D-6E8A-4147-A177-3AD203B41FA5}">
                      <a16:colId xmlns:a16="http://schemas.microsoft.com/office/drawing/2014/main" val="20016"/>
                    </a:ext>
                  </a:extLst>
                </a:gridCol>
                <a:gridCol w="435855">
                  <a:extLst>
                    <a:ext uri="{9D8B030D-6E8A-4147-A177-3AD203B41FA5}">
                      <a16:colId xmlns:a16="http://schemas.microsoft.com/office/drawing/2014/main" val="20017"/>
                    </a:ext>
                  </a:extLst>
                </a:gridCol>
                <a:gridCol w="435855">
                  <a:extLst>
                    <a:ext uri="{9D8B030D-6E8A-4147-A177-3AD203B41FA5}">
                      <a16:colId xmlns:a16="http://schemas.microsoft.com/office/drawing/2014/main" val="20018"/>
                    </a:ext>
                  </a:extLst>
                </a:gridCol>
                <a:gridCol w="435855">
                  <a:extLst>
                    <a:ext uri="{9D8B030D-6E8A-4147-A177-3AD203B41FA5}">
                      <a16:colId xmlns:a16="http://schemas.microsoft.com/office/drawing/2014/main" val="20019"/>
                    </a:ext>
                  </a:extLst>
                </a:gridCol>
                <a:gridCol w="435855">
                  <a:extLst>
                    <a:ext uri="{9D8B030D-6E8A-4147-A177-3AD203B41FA5}">
                      <a16:colId xmlns:a16="http://schemas.microsoft.com/office/drawing/2014/main" val="20020"/>
                    </a:ext>
                  </a:extLst>
                </a:gridCol>
                <a:gridCol w="435855">
                  <a:extLst>
                    <a:ext uri="{9D8B030D-6E8A-4147-A177-3AD203B41FA5}">
                      <a16:colId xmlns:a16="http://schemas.microsoft.com/office/drawing/2014/main" val="20021"/>
                    </a:ext>
                  </a:extLst>
                </a:gridCol>
                <a:gridCol w="435855">
                  <a:extLst>
                    <a:ext uri="{9D8B030D-6E8A-4147-A177-3AD203B41FA5}">
                      <a16:colId xmlns:a16="http://schemas.microsoft.com/office/drawing/2014/main" val="20022"/>
                    </a:ext>
                  </a:extLst>
                </a:gridCol>
                <a:gridCol w="435855">
                  <a:extLst>
                    <a:ext uri="{9D8B030D-6E8A-4147-A177-3AD203B41FA5}">
                      <a16:colId xmlns:a16="http://schemas.microsoft.com/office/drawing/2014/main" val="20023"/>
                    </a:ext>
                  </a:extLst>
                </a:gridCol>
                <a:gridCol w="435855">
                  <a:extLst>
                    <a:ext uri="{9D8B030D-6E8A-4147-A177-3AD203B41FA5}">
                      <a16:colId xmlns:a16="http://schemas.microsoft.com/office/drawing/2014/main" val="20024"/>
                    </a:ext>
                  </a:extLst>
                </a:gridCol>
                <a:gridCol w="435855">
                  <a:extLst>
                    <a:ext uri="{9D8B030D-6E8A-4147-A177-3AD203B41FA5}">
                      <a16:colId xmlns:a16="http://schemas.microsoft.com/office/drawing/2014/main" val="20025"/>
                    </a:ext>
                  </a:extLst>
                </a:gridCol>
                <a:gridCol w="435855">
                  <a:extLst>
                    <a:ext uri="{9D8B030D-6E8A-4147-A177-3AD203B41FA5}">
                      <a16:colId xmlns:a16="http://schemas.microsoft.com/office/drawing/2014/main" val="20026"/>
                    </a:ext>
                  </a:extLst>
                </a:gridCol>
                <a:gridCol w="435855">
                  <a:extLst>
                    <a:ext uri="{9D8B030D-6E8A-4147-A177-3AD203B41FA5}">
                      <a16:colId xmlns:a16="http://schemas.microsoft.com/office/drawing/2014/main" val="20027"/>
                    </a:ext>
                  </a:extLst>
                </a:gridCol>
              </a:tblGrid>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extLst>
                  <a:ext uri="{0D108BD9-81ED-4DB2-BD59-A6C34878D82A}">
                    <a16:rowId xmlns:a16="http://schemas.microsoft.com/office/drawing/2014/main" val="10000"/>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extLst>
                  <a:ext uri="{0D108BD9-81ED-4DB2-BD59-A6C34878D82A}">
                    <a16:rowId xmlns:a16="http://schemas.microsoft.com/office/drawing/2014/main" val="10001"/>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extLst>
                  <a:ext uri="{0D108BD9-81ED-4DB2-BD59-A6C34878D82A}">
                    <a16:rowId xmlns:a16="http://schemas.microsoft.com/office/drawing/2014/main" val="10002"/>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03"/>
                  </a:ext>
                </a:extLst>
              </a:tr>
              <a:tr h="544269">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04"/>
                  </a:ext>
                </a:extLst>
              </a:tr>
              <a:tr h="544269">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05"/>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06"/>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07"/>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08"/>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09"/>
                  </a:ext>
                </a:extLst>
              </a:tr>
              <a:tr h="544269">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extLst>
                  <a:ext uri="{0D108BD9-81ED-4DB2-BD59-A6C34878D82A}">
                    <a16:rowId xmlns:a16="http://schemas.microsoft.com/office/drawing/2014/main" val="10010"/>
                  </a:ext>
                </a:extLst>
              </a:tr>
              <a:tr h="544269">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extLst>
                  <a:ext uri="{0D108BD9-81ED-4DB2-BD59-A6C34878D82A}">
                    <a16:rowId xmlns:a16="http://schemas.microsoft.com/office/drawing/2014/main" val="10011"/>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extLst>
                  <a:ext uri="{0D108BD9-81ED-4DB2-BD59-A6C34878D82A}">
                    <a16:rowId xmlns:a16="http://schemas.microsoft.com/office/drawing/2014/main" val="10012"/>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13"/>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extLst>
                  <a:ext uri="{0D108BD9-81ED-4DB2-BD59-A6C34878D82A}">
                    <a16:rowId xmlns:a16="http://schemas.microsoft.com/office/drawing/2014/main" val="10014"/>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15"/>
                  </a:ext>
                </a:extLst>
              </a:tr>
              <a:tr h="544269">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extLst>
                  <a:ext uri="{0D108BD9-81ED-4DB2-BD59-A6C34878D82A}">
                    <a16:rowId xmlns:a16="http://schemas.microsoft.com/office/drawing/2014/main" val="10016"/>
                  </a:ext>
                </a:extLst>
              </a:tr>
              <a:tr h="544269">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17"/>
                  </a:ext>
                </a:extLst>
              </a:tr>
              <a:tr h="544269">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extLst>
                  <a:ext uri="{0D108BD9-81ED-4DB2-BD59-A6C34878D82A}">
                    <a16:rowId xmlns:a16="http://schemas.microsoft.com/office/drawing/2014/main" val="10018"/>
                  </a:ext>
                </a:extLst>
              </a:tr>
            </a:tbl>
          </a:graphicData>
        </a:graphic>
      </p:graphicFrame>
      <p:sp>
        <p:nvSpPr>
          <p:cNvPr id="20" name="Rechthoek 19"/>
          <p:cNvSpPr/>
          <p:nvPr/>
        </p:nvSpPr>
        <p:spPr>
          <a:xfrm>
            <a:off x="26696" y="5507280"/>
            <a:ext cx="3911246" cy="74017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r>
              <a:rPr lang="en-US" sz="2000" dirty="0" err="1">
                <a:ln w="0"/>
                <a:solidFill>
                  <a:srgbClr val="000000"/>
                </a:solidFill>
                <a:effectLst>
                  <a:outerShdw blurRad="38100" dist="19050" dir="2700000" algn="tl" rotWithShape="0">
                    <a:srgbClr val="000000">
                      <a:alpha val="40000"/>
                    </a:srgbClr>
                  </a:outerShdw>
                </a:effectLst>
                <a:latin typeface="Verdana"/>
              </a:rPr>
              <a:t>Huizen</a:t>
            </a:r>
            <a:endParaRPr lang="nl-NL" sz="2000" dirty="0">
              <a:ln w="0"/>
              <a:solidFill>
                <a:srgbClr val="000000"/>
              </a:solidFill>
              <a:effectLst>
                <a:outerShdw blurRad="38100" dist="19050" dir="2700000" algn="tl" rotWithShape="0">
                  <a:srgbClr val="000000">
                    <a:alpha val="40000"/>
                  </a:srgbClr>
                </a:outerShdw>
              </a:effectLst>
              <a:latin typeface="Verdana"/>
            </a:endParaRPr>
          </a:p>
        </p:txBody>
      </p:sp>
      <p:pic>
        <p:nvPicPr>
          <p:cNvPr id="21" name="Afbeelding 20">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760701" y="5491540"/>
            <a:ext cx="3925889" cy="755917"/>
          </a:xfrm>
          <a:prstGeom prst="rect">
            <a:avLst/>
          </a:prstGeom>
        </p:spPr>
      </p:pic>
      <p:sp>
        <p:nvSpPr>
          <p:cNvPr id="22" name="Rechthoek 21"/>
          <p:cNvSpPr/>
          <p:nvPr/>
        </p:nvSpPr>
        <p:spPr>
          <a:xfrm rot="5400000">
            <a:off x="9825428" y="3117966"/>
            <a:ext cx="2933646" cy="1050631"/>
          </a:xfrm>
          <a:prstGeom prst="rect">
            <a:avLst/>
          </a:prstGeom>
          <a:solidFill>
            <a:srgbClr val="A723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r>
              <a:rPr lang="en-US" sz="2000" dirty="0" err="1">
                <a:ln w="0"/>
                <a:solidFill>
                  <a:srgbClr val="000000"/>
                </a:solidFill>
                <a:effectLst>
                  <a:outerShdw blurRad="38100" dist="19050" dir="2700000" algn="tl" rotWithShape="0">
                    <a:srgbClr val="000000">
                      <a:alpha val="40000"/>
                    </a:srgbClr>
                  </a:outerShdw>
                </a:effectLst>
                <a:latin typeface="Verdana"/>
              </a:rPr>
              <a:t>Appartementen</a:t>
            </a:r>
            <a:endParaRPr lang="nl-NL" sz="2000" dirty="0">
              <a:ln w="0"/>
              <a:solidFill>
                <a:srgbClr val="000000"/>
              </a:solidFill>
              <a:effectLst>
                <a:outerShdw blurRad="38100" dist="19050" dir="2700000" algn="tl" rotWithShape="0">
                  <a:srgbClr val="000000">
                    <a:alpha val="40000"/>
                  </a:srgbClr>
                </a:outerShdw>
              </a:effectLst>
              <a:latin typeface="Verdana"/>
            </a:endParaRPr>
          </a:p>
        </p:txBody>
      </p:sp>
      <p:sp>
        <p:nvSpPr>
          <p:cNvPr id="23" name="Rechthoek 22"/>
          <p:cNvSpPr/>
          <p:nvPr/>
        </p:nvSpPr>
        <p:spPr>
          <a:xfrm rot="5400000">
            <a:off x="8015438" y="3098985"/>
            <a:ext cx="2881068" cy="1088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r>
              <a:rPr lang="en-US" sz="2000" dirty="0" err="1">
                <a:ln w="0"/>
                <a:solidFill>
                  <a:srgbClr val="000000"/>
                </a:solidFill>
                <a:effectLst>
                  <a:outerShdw blurRad="38100" dist="19050" dir="2700000" algn="tl" rotWithShape="0">
                    <a:srgbClr val="000000">
                      <a:alpha val="40000"/>
                    </a:srgbClr>
                  </a:outerShdw>
                </a:effectLst>
                <a:latin typeface="Verdana"/>
              </a:rPr>
              <a:t>Kantoren</a:t>
            </a:r>
            <a:endParaRPr lang="nl-NL" sz="2000" dirty="0">
              <a:ln w="0"/>
              <a:solidFill>
                <a:srgbClr val="000000"/>
              </a:solidFill>
              <a:effectLst>
                <a:outerShdw blurRad="38100" dist="19050" dir="2700000" algn="tl" rotWithShape="0">
                  <a:srgbClr val="000000">
                    <a:alpha val="40000"/>
                  </a:srgbClr>
                </a:outerShdw>
              </a:effectLst>
              <a:latin typeface="Verdana"/>
            </a:endParaRPr>
          </a:p>
        </p:txBody>
      </p:sp>
      <p:graphicFrame>
        <p:nvGraphicFramePr>
          <p:cNvPr id="3" name="Tabel 3">
            <a:extLst>
              <a:ext uri="{FF2B5EF4-FFF2-40B4-BE49-F238E27FC236}">
                <a16:creationId xmlns:a16="http://schemas.microsoft.com/office/drawing/2014/main" id="{A7A945E8-CBE6-73F5-6FDA-25C8444572B6}"/>
              </a:ext>
            </a:extLst>
          </p:cNvPr>
          <p:cNvGraphicFramePr>
            <a:graphicFrameLocks noGrp="1"/>
          </p:cNvGraphicFramePr>
          <p:nvPr/>
        </p:nvGraphicFramePr>
        <p:xfrm>
          <a:off x="13182" y="-20336"/>
          <a:ext cx="12178382" cy="10424046"/>
        </p:xfrm>
        <a:graphic>
          <a:graphicData uri="http://schemas.openxmlformats.org/drawingml/2006/table">
            <a:tbl>
              <a:tblPr firstRow="1" bandRow="1">
                <a:tableStyleId>{5940675A-B579-460E-94D1-54222C63F5DA}</a:tableStyleId>
              </a:tblPr>
              <a:tblGrid>
                <a:gridCol w="435855">
                  <a:extLst>
                    <a:ext uri="{9D8B030D-6E8A-4147-A177-3AD203B41FA5}">
                      <a16:colId xmlns:a16="http://schemas.microsoft.com/office/drawing/2014/main" val="20000"/>
                    </a:ext>
                  </a:extLst>
                </a:gridCol>
                <a:gridCol w="435855">
                  <a:extLst>
                    <a:ext uri="{9D8B030D-6E8A-4147-A177-3AD203B41FA5}">
                      <a16:colId xmlns:a16="http://schemas.microsoft.com/office/drawing/2014/main" val="20001"/>
                    </a:ext>
                  </a:extLst>
                </a:gridCol>
                <a:gridCol w="410294">
                  <a:extLst>
                    <a:ext uri="{9D8B030D-6E8A-4147-A177-3AD203B41FA5}">
                      <a16:colId xmlns:a16="http://schemas.microsoft.com/office/drawing/2014/main" val="20002"/>
                    </a:ext>
                  </a:extLst>
                </a:gridCol>
                <a:gridCol w="435855">
                  <a:extLst>
                    <a:ext uri="{9D8B030D-6E8A-4147-A177-3AD203B41FA5}">
                      <a16:colId xmlns:a16="http://schemas.microsoft.com/office/drawing/2014/main" val="20003"/>
                    </a:ext>
                  </a:extLst>
                </a:gridCol>
                <a:gridCol w="435855">
                  <a:extLst>
                    <a:ext uri="{9D8B030D-6E8A-4147-A177-3AD203B41FA5}">
                      <a16:colId xmlns:a16="http://schemas.microsoft.com/office/drawing/2014/main" val="20004"/>
                    </a:ext>
                  </a:extLst>
                </a:gridCol>
                <a:gridCol w="398130">
                  <a:extLst>
                    <a:ext uri="{9D8B030D-6E8A-4147-A177-3AD203B41FA5}">
                      <a16:colId xmlns:a16="http://schemas.microsoft.com/office/drawing/2014/main" val="20005"/>
                    </a:ext>
                  </a:extLst>
                </a:gridCol>
                <a:gridCol w="473581">
                  <a:extLst>
                    <a:ext uri="{9D8B030D-6E8A-4147-A177-3AD203B41FA5}">
                      <a16:colId xmlns:a16="http://schemas.microsoft.com/office/drawing/2014/main" val="20006"/>
                    </a:ext>
                  </a:extLst>
                </a:gridCol>
                <a:gridCol w="435855">
                  <a:extLst>
                    <a:ext uri="{9D8B030D-6E8A-4147-A177-3AD203B41FA5}">
                      <a16:colId xmlns:a16="http://schemas.microsoft.com/office/drawing/2014/main" val="20007"/>
                    </a:ext>
                  </a:extLst>
                </a:gridCol>
                <a:gridCol w="435855">
                  <a:extLst>
                    <a:ext uri="{9D8B030D-6E8A-4147-A177-3AD203B41FA5}">
                      <a16:colId xmlns:a16="http://schemas.microsoft.com/office/drawing/2014/main" val="20008"/>
                    </a:ext>
                  </a:extLst>
                </a:gridCol>
                <a:gridCol w="465851">
                  <a:extLst>
                    <a:ext uri="{9D8B030D-6E8A-4147-A177-3AD203B41FA5}">
                      <a16:colId xmlns:a16="http://schemas.microsoft.com/office/drawing/2014/main" val="20009"/>
                    </a:ext>
                  </a:extLst>
                </a:gridCol>
                <a:gridCol w="405860">
                  <a:extLst>
                    <a:ext uri="{9D8B030D-6E8A-4147-A177-3AD203B41FA5}">
                      <a16:colId xmlns:a16="http://schemas.microsoft.com/office/drawing/2014/main" val="20010"/>
                    </a:ext>
                  </a:extLst>
                </a:gridCol>
                <a:gridCol w="435855">
                  <a:extLst>
                    <a:ext uri="{9D8B030D-6E8A-4147-A177-3AD203B41FA5}">
                      <a16:colId xmlns:a16="http://schemas.microsoft.com/office/drawing/2014/main" val="20011"/>
                    </a:ext>
                  </a:extLst>
                </a:gridCol>
                <a:gridCol w="435855">
                  <a:extLst>
                    <a:ext uri="{9D8B030D-6E8A-4147-A177-3AD203B41FA5}">
                      <a16:colId xmlns:a16="http://schemas.microsoft.com/office/drawing/2014/main" val="20012"/>
                    </a:ext>
                  </a:extLst>
                </a:gridCol>
                <a:gridCol w="435855">
                  <a:extLst>
                    <a:ext uri="{9D8B030D-6E8A-4147-A177-3AD203B41FA5}">
                      <a16:colId xmlns:a16="http://schemas.microsoft.com/office/drawing/2014/main" val="20013"/>
                    </a:ext>
                  </a:extLst>
                </a:gridCol>
                <a:gridCol w="435855">
                  <a:extLst>
                    <a:ext uri="{9D8B030D-6E8A-4147-A177-3AD203B41FA5}">
                      <a16:colId xmlns:a16="http://schemas.microsoft.com/office/drawing/2014/main" val="20014"/>
                    </a:ext>
                  </a:extLst>
                </a:gridCol>
                <a:gridCol w="435855">
                  <a:extLst>
                    <a:ext uri="{9D8B030D-6E8A-4147-A177-3AD203B41FA5}">
                      <a16:colId xmlns:a16="http://schemas.microsoft.com/office/drawing/2014/main" val="20015"/>
                    </a:ext>
                  </a:extLst>
                </a:gridCol>
                <a:gridCol w="435855">
                  <a:extLst>
                    <a:ext uri="{9D8B030D-6E8A-4147-A177-3AD203B41FA5}">
                      <a16:colId xmlns:a16="http://schemas.microsoft.com/office/drawing/2014/main" val="20016"/>
                    </a:ext>
                  </a:extLst>
                </a:gridCol>
                <a:gridCol w="397420">
                  <a:extLst>
                    <a:ext uri="{9D8B030D-6E8A-4147-A177-3AD203B41FA5}">
                      <a16:colId xmlns:a16="http://schemas.microsoft.com/office/drawing/2014/main" val="20017"/>
                    </a:ext>
                  </a:extLst>
                </a:gridCol>
                <a:gridCol w="474291">
                  <a:extLst>
                    <a:ext uri="{9D8B030D-6E8A-4147-A177-3AD203B41FA5}">
                      <a16:colId xmlns:a16="http://schemas.microsoft.com/office/drawing/2014/main" val="20018"/>
                    </a:ext>
                  </a:extLst>
                </a:gridCol>
                <a:gridCol w="435855">
                  <a:extLst>
                    <a:ext uri="{9D8B030D-6E8A-4147-A177-3AD203B41FA5}">
                      <a16:colId xmlns:a16="http://schemas.microsoft.com/office/drawing/2014/main" val="20019"/>
                    </a:ext>
                  </a:extLst>
                </a:gridCol>
                <a:gridCol w="435855">
                  <a:extLst>
                    <a:ext uri="{9D8B030D-6E8A-4147-A177-3AD203B41FA5}">
                      <a16:colId xmlns:a16="http://schemas.microsoft.com/office/drawing/2014/main" val="20020"/>
                    </a:ext>
                  </a:extLst>
                </a:gridCol>
                <a:gridCol w="435855">
                  <a:extLst>
                    <a:ext uri="{9D8B030D-6E8A-4147-A177-3AD203B41FA5}">
                      <a16:colId xmlns:a16="http://schemas.microsoft.com/office/drawing/2014/main" val="20021"/>
                    </a:ext>
                  </a:extLst>
                </a:gridCol>
                <a:gridCol w="435855">
                  <a:extLst>
                    <a:ext uri="{9D8B030D-6E8A-4147-A177-3AD203B41FA5}">
                      <a16:colId xmlns:a16="http://schemas.microsoft.com/office/drawing/2014/main" val="20022"/>
                    </a:ext>
                  </a:extLst>
                </a:gridCol>
                <a:gridCol w="435855">
                  <a:extLst>
                    <a:ext uri="{9D8B030D-6E8A-4147-A177-3AD203B41FA5}">
                      <a16:colId xmlns:a16="http://schemas.microsoft.com/office/drawing/2014/main" val="20023"/>
                    </a:ext>
                  </a:extLst>
                </a:gridCol>
                <a:gridCol w="435855">
                  <a:extLst>
                    <a:ext uri="{9D8B030D-6E8A-4147-A177-3AD203B41FA5}">
                      <a16:colId xmlns:a16="http://schemas.microsoft.com/office/drawing/2014/main" val="20024"/>
                    </a:ext>
                  </a:extLst>
                </a:gridCol>
                <a:gridCol w="435855">
                  <a:extLst>
                    <a:ext uri="{9D8B030D-6E8A-4147-A177-3AD203B41FA5}">
                      <a16:colId xmlns:a16="http://schemas.microsoft.com/office/drawing/2014/main" val="20025"/>
                    </a:ext>
                  </a:extLst>
                </a:gridCol>
                <a:gridCol w="435855">
                  <a:extLst>
                    <a:ext uri="{9D8B030D-6E8A-4147-A177-3AD203B41FA5}">
                      <a16:colId xmlns:a16="http://schemas.microsoft.com/office/drawing/2014/main" val="20026"/>
                    </a:ext>
                  </a:extLst>
                </a:gridCol>
                <a:gridCol w="435855">
                  <a:extLst>
                    <a:ext uri="{9D8B030D-6E8A-4147-A177-3AD203B41FA5}">
                      <a16:colId xmlns:a16="http://schemas.microsoft.com/office/drawing/2014/main" val="20027"/>
                    </a:ext>
                  </a:extLst>
                </a:gridCol>
              </a:tblGrid>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extLst>
                  <a:ext uri="{0D108BD9-81ED-4DB2-BD59-A6C34878D82A}">
                    <a16:rowId xmlns:a16="http://schemas.microsoft.com/office/drawing/2014/main" val="10000"/>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extLst>
                  <a:ext uri="{0D108BD9-81ED-4DB2-BD59-A6C34878D82A}">
                    <a16:rowId xmlns:a16="http://schemas.microsoft.com/office/drawing/2014/main" val="10001"/>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extLst>
                  <a:ext uri="{0D108BD9-81ED-4DB2-BD59-A6C34878D82A}">
                    <a16:rowId xmlns:a16="http://schemas.microsoft.com/office/drawing/2014/main" val="10002"/>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03"/>
                  </a:ext>
                </a:extLst>
              </a:tr>
              <a:tr h="544269">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04"/>
                  </a:ext>
                </a:extLst>
              </a:tr>
              <a:tr h="544269">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05"/>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06"/>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07"/>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08"/>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09"/>
                  </a:ext>
                </a:extLst>
              </a:tr>
              <a:tr h="544269">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extLst>
                  <a:ext uri="{0D108BD9-81ED-4DB2-BD59-A6C34878D82A}">
                    <a16:rowId xmlns:a16="http://schemas.microsoft.com/office/drawing/2014/main" val="10010"/>
                  </a:ext>
                </a:extLst>
              </a:tr>
              <a:tr h="544269">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extLst>
                  <a:ext uri="{0D108BD9-81ED-4DB2-BD59-A6C34878D82A}">
                    <a16:rowId xmlns:a16="http://schemas.microsoft.com/office/drawing/2014/main" val="10011"/>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extLst>
                  <a:ext uri="{0D108BD9-81ED-4DB2-BD59-A6C34878D82A}">
                    <a16:rowId xmlns:a16="http://schemas.microsoft.com/office/drawing/2014/main" val="10012"/>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13"/>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extLst>
                  <a:ext uri="{0D108BD9-81ED-4DB2-BD59-A6C34878D82A}">
                    <a16:rowId xmlns:a16="http://schemas.microsoft.com/office/drawing/2014/main" val="10014"/>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15"/>
                  </a:ext>
                </a:extLst>
              </a:tr>
              <a:tr h="544269">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extLst>
                  <a:ext uri="{0D108BD9-81ED-4DB2-BD59-A6C34878D82A}">
                    <a16:rowId xmlns:a16="http://schemas.microsoft.com/office/drawing/2014/main" val="10016"/>
                  </a:ext>
                </a:extLst>
              </a:tr>
              <a:tr h="544269">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17"/>
                  </a:ext>
                </a:extLst>
              </a:tr>
              <a:tr h="544269">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extLst>
                  <a:ext uri="{0D108BD9-81ED-4DB2-BD59-A6C34878D82A}">
                    <a16:rowId xmlns:a16="http://schemas.microsoft.com/office/drawing/2014/main" val="10018"/>
                  </a:ext>
                </a:extLst>
              </a:tr>
            </a:tbl>
          </a:graphicData>
        </a:graphic>
      </p:graphicFrame>
      <p:sp>
        <p:nvSpPr>
          <p:cNvPr id="6" name="Ovaal 16">
            <a:extLst>
              <a:ext uri="{FF2B5EF4-FFF2-40B4-BE49-F238E27FC236}">
                <a16:creationId xmlns:a16="http://schemas.microsoft.com/office/drawing/2014/main" id="{18C1D71A-F6E3-5705-16D0-48AF78845821}"/>
              </a:ext>
              <a:ext uri="{C183D7F6-B498-43B3-948B-1728B52AA6E4}">
                <adec:decorative xmlns:adec="http://schemas.microsoft.com/office/drawing/2017/decorative" val="1"/>
              </a:ext>
            </a:extLst>
          </p:cNvPr>
          <p:cNvSpPr/>
          <p:nvPr/>
        </p:nvSpPr>
        <p:spPr>
          <a:xfrm>
            <a:off x="5350980" y="1977658"/>
            <a:ext cx="2825714" cy="2823854"/>
          </a:xfrm>
          <a:prstGeom prst="ellipse">
            <a:avLst/>
          </a:prstGeom>
          <a:noFill/>
          <a:ln w="349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endParaRPr lang="nl-NL">
              <a:solidFill>
                <a:srgbClr val="FFFFFF"/>
              </a:solidFill>
              <a:latin typeface="Verdana"/>
            </a:endParaRPr>
          </a:p>
        </p:txBody>
      </p:sp>
      <p:sp>
        <p:nvSpPr>
          <p:cNvPr id="9" name="Ovaal 4">
            <a:extLst>
              <a:ext uri="{FF2B5EF4-FFF2-40B4-BE49-F238E27FC236}">
                <a16:creationId xmlns:a16="http://schemas.microsoft.com/office/drawing/2014/main" id="{343E77C6-EB37-AEB9-D4FF-85A4584CCEE8}"/>
              </a:ext>
              <a:ext uri="{C183D7F6-B498-43B3-948B-1728B52AA6E4}">
                <adec:decorative xmlns:adec="http://schemas.microsoft.com/office/drawing/2017/decorative" val="1"/>
              </a:ext>
            </a:extLst>
          </p:cNvPr>
          <p:cNvSpPr/>
          <p:nvPr/>
        </p:nvSpPr>
        <p:spPr>
          <a:xfrm>
            <a:off x="1507382" y="1977658"/>
            <a:ext cx="3166311" cy="3132446"/>
          </a:xfrm>
          <a:prstGeom prst="ellipse">
            <a:avLst/>
          </a:prstGeom>
          <a:noFill/>
          <a:ln w="349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endParaRPr lang="nl-NL">
              <a:solidFill>
                <a:srgbClr val="FFFFFF"/>
              </a:solidFill>
              <a:latin typeface="Verdana"/>
            </a:endParaRPr>
          </a:p>
        </p:txBody>
      </p:sp>
      <p:sp>
        <p:nvSpPr>
          <p:cNvPr id="10" name="Tekstvak 12">
            <a:extLst>
              <a:ext uri="{FF2B5EF4-FFF2-40B4-BE49-F238E27FC236}">
                <a16:creationId xmlns:a16="http://schemas.microsoft.com/office/drawing/2014/main" id="{F9F1215B-AE38-1184-1ADF-14294ACB39A2}"/>
              </a:ext>
            </a:extLst>
          </p:cNvPr>
          <p:cNvSpPr txBox="1"/>
          <p:nvPr/>
        </p:nvSpPr>
        <p:spPr>
          <a:xfrm>
            <a:off x="2523310" y="3231962"/>
            <a:ext cx="1811740" cy="1569660"/>
          </a:xfrm>
          <a:prstGeom prst="rect">
            <a:avLst/>
          </a:prstGeom>
          <a:solidFill>
            <a:srgbClr val="FF0000"/>
          </a:solidFill>
        </p:spPr>
        <p:txBody>
          <a:bodyPr wrap="square" rtlCol="0">
            <a:spAutoFit/>
          </a:bodyPr>
          <a:lstStyle/>
          <a:p>
            <a:pPr algn="ctr" defTabSz="914358"/>
            <a:endParaRPr lang="en-US" sz="2400" b="1" dirty="0">
              <a:solidFill>
                <a:srgbClr val="000000"/>
              </a:solidFill>
              <a:latin typeface="Verdana"/>
            </a:endParaRPr>
          </a:p>
          <a:p>
            <a:pPr algn="ctr" defTabSz="914358"/>
            <a:r>
              <a:rPr lang="en-US" sz="2400" b="1" dirty="0" err="1">
                <a:solidFill>
                  <a:srgbClr val="000000"/>
                </a:solidFill>
                <a:latin typeface="Verdana"/>
              </a:rPr>
              <a:t>Tanken</a:t>
            </a:r>
            <a:r>
              <a:rPr lang="en-US" sz="2400" b="1" dirty="0">
                <a:solidFill>
                  <a:srgbClr val="000000"/>
                </a:solidFill>
                <a:latin typeface="Verdana"/>
              </a:rPr>
              <a:t> LPG</a:t>
            </a:r>
          </a:p>
          <a:p>
            <a:pPr algn="ctr" defTabSz="914358"/>
            <a:endParaRPr lang="nl-NL" sz="2400" b="1" dirty="0">
              <a:solidFill>
                <a:srgbClr val="000000"/>
              </a:solidFill>
              <a:latin typeface="Verdana"/>
            </a:endParaRPr>
          </a:p>
        </p:txBody>
      </p:sp>
      <p:sp>
        <p:nvSpPr>
          <p:cNvPr id="11" name="Tekstvak 8">
            <a:extLst>
              <a:ext uri="{FF2B5EF4-FFF2-40B4-BE49-F238E27FC236}">
                <a16:creationId xmlns:a16="http://schemas.microsoft.com/office/drawing/2014/main" id="{06486505-4AD0-6253-4473-DB8BD7437500}"/>
              </a:ext>
            </a:extLst>
          </p:cNvPr>
          <p:cNvSpPr txBox="1"/>
          <p:nvPr/>
        </p:nvSpPr>
        <p:spPr>
          <a:xfrm>
            <a:off x="5204353" y="3231962"/>
            <a:ext cx="1877306" cy="1569660"/>
          </a:xfrm>
          <a:prstGeom prst="rect">
            <a:avLst/>
          </a:prstGeom>
          <a:solidFill>
            <a:srgbClr val="FF0000"/>
          </a:solidFill>
        </p:spPr>
        <p:txBody>
          <a:bodyPr wrap="square" rtlCol="0">
            <a:spAutoFit/>
          </a:bodyPr>
          <a:lstStyle/>
          <a:p>
            <a:pPr algn="ctr" defTabSz="914358"/>
            <a:endParaRPr lang="en-US" sz="2400" b="1" dirty="0">
              <a:solidFill>
                <a:srgbClr val="000000"/>
              </a:solidFill>
              <a:latin typeface="Verdana"/>
            </a:endParaRPr>
          </a:p>
          <a:p>
            <a:pPr algn="ctr" defTabSz="914358"/>
            <a:r>
              <a:rPr lang="en-US" sz="2400" b="1" dirty="0" err="1">
                <a:solidFill>
                  <a:srgbClr val="000000"/>
                </a:solidFill>
                <a:latin typeface="Verdana"/>
              </a:rPr>
              <a:t>Tanken</a:t>
            </a:r>
            <a:r>
              <a:rPr lang="en-US" sz="2400" b="1" dirty="0">
                <a:solidFill>
                  <a:srgbClr val="000000"/>
                </a:solidFill>
                <a:latin typeface="Verdana"/>
              </a:rPr>
              <a:t> </a:t>
            </a:r>
            <a:r>
              <a:rPr lang="en-US" sz="2400" b="1" dirty="0" err="1">
                <a:solidFill>
                  <a:srgbClr val="000000"/>
                </a:solidFill>
                <a:latin typeface="Verdana"/>
              </a:rPr>
              <a:t>waterstof</a:t>
            </a:r>
            <a:endParaRPr lang="en-US" sz="2400" b="1" dirty="0">
              <a:solidFill>
                <a:srgbClr val="000000"/>
              </a:solidFill>
              <a:latin typeface="Verdana"/>
            </a:endParaRPr>
          </a:p>
          <a:p>
            <a:pPr algn="ctr" defTabSz="914358"/>
            <a:endParaRPr lang="nl-NL" sz="2400" b="1" dirty="0">
              <a:solidFill>
                <a:srgbClr val="000000"/>
              </a:solidFill>
              <a:latin typeface="Verdana"/>
            </a:endParaRPr>
          </a:p>
        </p:txBody>
      </p:sp>
      <p:sp>
        <p:nvSpPr>
          <p:cNvPr id="12" name="Rechthoek 2">
            <a:extLst>
              <a:ext uri="{FF2B5EF4-FFF2-40B4-BE49-F238E27FC236}">
                <a16:creationId xmlns:a16="http://schemas.microsoft.com/office/drawing/2014/main" id="{7FF49062-3980-7B31-42C3-065180D09827}"/>
              </a:ext>
              <a:ext uri="{C183D7F6-B498-43B3-948B-1728B52AA6E4}">
                <adec:decorative xmlns:adec="http://schemas.microsoft.com/office/drawing/2017/decorative" val="1"/>
              </a:ext>
            </a:extLst>
          </p:cNvPr>
          <p:cNvSpPr/>
          <p:nvPr/>
        </p:nvSpPr>
        <p:spPr>
          <a:xfrm>
            <a:off x="2794224" y="3327813"/>
            <a:ext cx="304779" cy="25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endParaRPr lang="nl-NL">
              <a:solidFill>
                <a:srgbClr val="FFFFFF"/>
              </a:solidFill>
              <a:latin typeface="Verdana"/>
            </a:endParaRPr>
          </a:p>
        </p:txBody>
      </p:sp>
      <p:sp>
        <p:nvSpPr>
          <p:cNvPr id="14" name="Rechthoek 9">
            <a:extLst>
              <a:ext uri="{FF2B5EF4-FFF2-40B4-BE49-F238E27FC236}">
                <a16:creationId xmlns:a16="http://schemas.microsoft.com/office/drawing/2014/main" id="{EAE92A6B-A968-A1C6-EF0B-182D9F9458B8}"/>
              </a:ext>
              <a:ext uri="{C183D7F6-B498-43B3-948B-1728B52AA6E4}">
                <adec:decorative xmlns:adec="http://schemas.microsoft.com/office/drawing/2017/decorative" val="1"/>
              </a:ext>
            </a:extLst>
          </p:cNvPr>
          <p:cNvSpPr/>
          <p:nvPr/>
        </p:nvSpPr>
        <p:spPr>
          <a:xfrm>
            <a:off x="6523855" y="3327813"/>
            <a:ext cx="316501" cy="25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endParaRPr lang="nl-NL">
              <a:solidFill>
                <a:srgbClr val="FFFFFF"/>
              </a:solidFill>
              <a:latin typeface="Verdana"/>
            </a:endParaRPr>
          </a:p>
        </p:txBody>
      </p:sp>
      <p:sp>
        <p:nvSpPr>
          <p:cNvPr id="29" name="Rechthoek 19">
            <a:extLst>
              <a:ext uri="{FF2B5EF4-FFF2-40B4-BE49-F238E27FC236}">
                <a16:creationId xmlns:a16="http://schemas.microsoft.com/office/drawing/2014/main" id="{466E0F73-34D6-158A-A3AC-39D361F1B84A}"/>
              </a:ext>
            </a:extLst>
          </p:cNvPr>
          <p:cNvSpPr/>
          <p:nvPr/>
        </p:nvSpPr>
        <p:spPr>
          <a:xfrm rot="16200000">
            <a:off x="-1550329" y="1544623"/>
            <a:ext cx="3911246" cy="74017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r>
              <a:rPr lang="en-US" sz="2000" dirty="0" err="1">
                <a:ln w="0"/>
                <a:solidFill>
                  <a:srgbClr val="000000"/>
                </a:solidFill>
                <a:effectLst>
                  <a:outerShdw blurRad="38100" dist="19050" dir="2700000" algn="tl" rotWithShape="0">
                    <a:srgbClr val="000000">
                      <a:alpha val="40000"/>
                    </a:srgbClr>
                  </a:outerShdw>
                </a:effectLst>
                <a:latin typeface="Verdana"/>
              </a:rPr>
              <a:t>Huizen</a:t>
            </a:r>
            <a:endParaRPr lang="nl-NL" sz="2000" dirty="0">
              <a:ln w="0"/>
              <a:solidFill>
                <a:srgbClr val="000000"/>
              </a:solidFill>
              <a:effectLst>
                <a:outerShdw blurRad="38100" dist="19050" dir="2700000" algn="tl" rotWithShape="0">
                  <a:srgbClr val="000000">
                    <a:alpha val="40000"/>
                  </a:srgbClr>
                </a:outerShdw>
              </a:effectLst>
              <a:latin typeface="Verdana"/>
            </a:endParaRPr>
          </a:p>
        </p:txBody>
      </p:sp>
      <p:pic>
        <p:nvPicPr>
          <p:cNvPr id="30" name="Afbeelding 20">
            <a:extLst>
              <a:ext uri="{FF2B5EF4-FFF2-40B4-BE49-F238E27FC236}">
                <a16:creationId xmlns:a16="http://schemas.microsoft.com/office/drawing/2014/main" id="{D992CAE6-E5C1-91D0-A6E5-DDBE53AF404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112262" y="5481347"/>
            <a:ext cx="3106611" cy="755917"/>
          </a:xfrm>
          <a:prstGeom prst="rect">
            <a:avLst/>
          </a:prstGeom>
        </p:spPr>
      </p:pic>
      <p:sp>
        <p:nvSpPr>
          <p:cNvPr id="35" name="Rechthoek 22">
            <a:extLst>
              <a:ext uri="{FF2B5EF4-FFF2-40B4-BE49-F238E27FC236}">
                <a16:creationId xmlns:a16="http://schemas.microsoft.com/office/drawing/2014/main" id="{79DBBC0E-53B1-8E05-B75A-CFA3A2003ACF}"/>
              </a:ext>
            </a:extLst>
          </p:cNvPr>
          <p:cNvSpPr/>
          <p:nvPr/>
        </p:nvSpPr>
        <p:spPr>
          <a:xfrm>
            <a:off x="9251737" y="220719"/>
            <a:ext cx="2881068" cy="1088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r>
              <a:rPr lang="en-US" sz="2000" dirty="0" err="1">
                <a:ln w="0"/>
                <a:solidFill>
                  <a:srgbClr val="000000"/>
                </a:solidFill>
                <a:effectLst>
                  <a:outerShdw blurRad="38100" dist="19050" dir="2700000" algn="tl" rotWithShape="0">
                    <a:srgbClr val="000000">
                      <a:alpha val="40000"/>
                    </a:srgbClr>
                  </a:outerShdw>
                </a:effectLst>
                <a:latin typeface="Verdana"/>
              </a:rPr>
              <a:t>Kantoren</a:t>
            </a:r>
            <a:endParaRPr lang="nl-NL" sz="2000" dirty="0">
              <a:ln w="0"/>
              <a:solidFill>
                <a:srgbClr val="000000"/>
              </a:solidFill>
              <a:effectLst>
                <a:outerShdw blurRad="38100" dist="19050" dir="2700000" algn="tl" rotWithShape="0">
                  <a:srgbClr val="000000">
                    <a:alpha val="40000"/>
                  </a:srgbClr>
                </a:outerShdw>
              </a:effectLst>
              <a:latin typeface="Verdana"/>
            </a:endParaRPr>
          </a:p>
        </p:txBody>
      </p:sp>
      <p:sp>
        <p:nvSpPr>
          <p:cNvPr id="37" name="Rechthoek 22">
            <a:extLst>
              <a:ext uri="{FF2B5EF4-FFF2-40B4-BE49-F238E27FC236}">
                <a16:creationId xmlns:a16="http://schemas.microsoft.com/office/drawing/2014/main" id="{2074A92D-F1A1-5868-EC33-B618167B1C2B}"/>
              </a:ext>
            </a:extLst>
          </p:cNvPr>
          <p:cNvSpPr/>
          <p:nvPr/>
        </p:nvSpPr>
        <p:spPr>
          <a:xfrm>
            <a:off x="3320167" y="161870"/>
            <a:ext cx="2881068" cy="1023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r>
              <a:rPr lang="en-US" sz="2000" dirty="0" err="1">
                <a:ln w="0"/>
                <a:solidFill>
                  <a:srgbClr val="000000"/>
                </a:solidFill>
                <a:effectLst>
                  <a:outerShdw blurRad="38100" dist="19050" dir="2700000" algn="tl" rotWithShape="0">
                    <a:srgbClr val="000000">
                      <a:alpha val="40000"/>
                    </a:srgbClr>
                  </a:outerShdw>
                </a:effectLst>
                <a:latin typeface="Verdana"/>
              </a:rPr>
              <a:t>Kantoren</a:t>
            </a:r>
            <a:r>
              <a:rPr lang="en-US" sz="2000" dirty="0">
                <a:ln w="0"/>
                <a:solidFill>
                  <a:srgbClr val="000000"/>
                </a:solidFill>
                <a:effectLst>
                  <a:outerShdw blurRad="38100" dist="19050" dir="2700000" algn="tl" rotWithShape="0">
                    <a:srgbClr val="000000">
                      <a:alpha val="40000"/>
                    </a:srgbClr>
                  </a:outerShdw>
                </a:effectLst>
                <a:latin typeface="Verdana"/>
              </a:rPr>
              <a:t> </a:t>
            </a:r>
            <a:endParaRPr lang="nl-NL" sz="2000" dirty="0">
              <a:ln w="0"/>
              <a:solidFill>
                <a:srgbClr val="000000"/>
              </a:solidFill>
              <a:effectLst>
                <a:outerShdw blurRad="38100" dist="19050" dir="2700000" algn="tl" rotWithShape="0">
                  <a:srgbClr val="000000">
                    <a:alpha val="40000"/>
                  </a:srgbClr>
                </a:outerShdw>
              </a:effectLst>
              <a:latin typeface="Verdana"/>
            </a:endParaRPr>
          </a:p>
        </p:txBody>
      </p:sp>
      <p:sp>
        <p:nvSpPr>
          <p:cNvPr id="13" name="Tekstvak 49">
            <a:extLst>
              <a:ext uri="{FF2B5EF4-FFF2-40B4-BE49-F238E27FC236}">
                <a16:creationId xmlns:a16="http://schemas.microsoft.com/office/drawing/2014/main" id="{9F3A39C2-16AA-2DEC-C23F-5BBDE1A2776E}"/>
              </a:ext>
            </a:extLst>
          </p:cNvPr>
          <p:cNvSpPr txBox="1"/>
          <p:nvPr/>
        </p:nvSpPr>
        <p:spPr>
          <a:xfrm>
            <a:off x="6147144" y="153028"/>
            <a:ext cx="2129895" cy="1015663"/>
          </a:xfrm>
          <a:prstGeom prst="rect">
            <a:avLst/>
          </a:prstGeom>
          <a:solidFill>
            <a:schemeClr val="accent5">
              <a:lumMod val="60000"/>
              <a:lumOff val="40000"/>
            </a:schemeClr>
          </a:solidFill>
        </p:spPr>
        <p:txBody>
          <a:bodyPr wrap="square" rtlCol="0">
            <a:spAutoFit/>
          </a:bodyPr>
          <a:lstStyle/>
          <a:p>
            <a:pPr algn="ctr" defTabSz="914358"/>
            <a:endParaRPr lang="nl-NL" sz="2000" dirty="0">
              <a:solidFill>
                <a:srgbClr val="000000"/>
              </a:solidFill>
              <a:latin typeface="Verdana"/>
            </a:endParaRPr>
          </a:p>
          <a:p>
            <a:pPr algn="ctr" defTabSz="914358"/>
            <a:r>
              <a:rPr lang="nl-NL" sz="2000" dirty="0">
                <a:solidFill>
                  <a:srgbClr val="000000"/>
                </a:solidFill>
                <a:latin typeface="Verdana"/>
              </a:rPr>
              <a:t>Crèche</a:t>
            </a:r>
          </a:p>
          <a:p>
            <a:pPr algn="ctr" defTabSz="914358"/>
            <a:endParaRPr lang="nl-NL" sz="2000" dirty="0">
              <a:solidFill>
                <a:srgbClr val="000000"/>
              </a:solidFill>
              <a:latin typeface="Verdana"/>
            </a:endParaRPr>
          </a:p>
        </p:txBody>
      </p:sp>
      <p:sp>
        <p:nvSpPr>
          <p:cNvPr id="2" name="Titel 1">
            <a:extLst>
              <a:ext uri="{FF2B5EF4-FFF2-40B4-BE49-F238E27FC236}">
                <a16:creationId xmlns:a16="http://schemas.microsoft.com/office/drawing/2014/main" id="{F16D1A0B-7DDF-15FB-9D7B-0AC5A5964F54}"/>
              </a:ext>
            </a:extLst>
          </p:cNvPr>
          <p:cNvSpPr>
            <a:spLocks noGrp="1"/>
          </p:cNvSpPr>
          <p:nvPr>
            <p:ph type="title"/>
          </p:nvPr>
        </p:nvSpPr>
        <p:spPr>
          <a:xfrm>
            <a:off x="0" y="-1043215"/>
            <a:ext cx="10923588" cy="948047"/>
          </a:xfrm>
        </p:spPr>
        <p:txBody>
          <a:bodyPr>
            <a:normAutofit fontScale="90000"/>
          </a:bodyPr>
          <a:lstStyle/>
          <a:p>
            <a:r>
              <a:rPr lang="nl-NL" dirty="0">
                <a:solidFill>
                  <a:schemeClr val="tx1"/>
                </a:solidFill>
              </a:rPr>
              <a:t>Casus: plaatsen van een kantorenpand met crèche met plaatsgebonden risico</a:t>
            </a:r>
            <a:endParaRPr lang="nl-NL" dirty="0"/>
          </a:p>
        </p:txBody>
      </p:sp>
    </p:spTree>
    <p:extLst>
      <p:ext uri="{BB962C8B-B14F-4D97-AF65-F5344CB8AC3E}">
        <p14:creationId xmlns:p14="http://schemas.microsoft.com/office/powerpoint/2010/main" val="1045987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630219"/>
            <a:ext cx="10972800" cy="663123"/>
          </a:xfrm>
        </p:spPr>
        <p:txBody>
          <a:bodyPr/>
          <a:lstStyle/>
          <a:p>
            <a:r>
              <a:rPr lang="nl-NL" dirty="0"/>
              <a:t>Aandachtsgebieden</a:t>
            </a:r>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tekst 3"/>
          <p:cNvSpPr>
            <a:spLocks noGrp="1"/>
          </p:cNvSpPr>
          <p:nvPr>
            <p:ph type="body" sz="quarter" idx="12"/>
          </p:nvPr>
        </p:nvSpPr>
        <p:spPr/>
        <p:txBody>
          <a:bodyPr/>
          <a:lstStyle/>
          <a:p>
            <a:endParaRPr lang="nl-NL"/>
          </a:p>
        </p:txBody>
      </p:sp>
      <p:pic>
        <p:nvPicPr>
          <p:cNvPr id="5" name="Afbeelding 4" descr="Afbeelding met een overzicht van de verschillende aandachtgebieden"/>
          <p:cNvPicPr>
            <a:picLocks noChangeAspect="1"/>
          </p:cNvPicPr>
          <p:nvPr/>
        </p:nvPicPr>
        <p:blipFill>
          <a:blip r:embed="rId3"/>
          <a:stretch>
            <a:fillRect/>
          </a:stretch>
        </p:blipFill>
        <p:spPr>
          <a:xfrm>
            <a:off x="592668" y="1080654"/>
            <a:ext cx="8705238" cy="5234399"/>
          </a:xfrm>
          <a:prstGeom prst="rect">
            <a:avLst/>
          </a:prstGeom>
        </p:spPr>
      </p:pic>
    </p:spTree>
    <p:extLst>
      <p:ext uri="{BB962C8B-B14F-4D97-AF65-F5344CB8AC3E}">
        <p14:creationId xmlns:p14="http://schemas.microsoft.com/office/powerpoint/2010/main" val="3705383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Groepsrisico, </a:t>
            </a:r>
            <a:r>
              <a:rPr lang="nl-NL" dirty="0" err="1"/>
              <a:t>Bkl</a:t>
            </a:r>
            <a:r>
              <a:rPr lang="nl-NL" dirty="0"/>
              <a:t> artikel 5.15</a:t>
            </a:r>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tekst 3"/>
          <p:cNvSpPr>
            <a:spLocks noGrp="1"/>
          </p:cNvSpPr>
          <p:nvPr>
            <p:ph type="body" sz="quarter" idx="12"/>
          </p:nvPr>
        </p:nvSpPr>
        <p:spPr/>
        <p:txBody>
          <a:bodyPr>
            <a:normAutofit/>
          </a:bodyPr>
          <a:lstStyle/>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Asap"/>
                <a:cs typeface="Asap"/>
              </a:rPr>
              <a:t>Kans dat tien of meer personen per jaar overlijden als rechtstreeks gevolg van een ongewoon voorval binnen een aandachtsgebied</a:t>
            </a:r>
          </a:p>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Asap"/>
                <a:cs typeface="Asap"/>
              </a:rPr>
              <a:t>Omgevingsplan binnen aandachtsgebieden rekening houden met het groepsrisico</a:t>
            </a:r>
          </a:p>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Asap"/>
                <a:cs typeface="Asap"/>
              </a:rPr>
              <a:t>Voldoet door niet toelaten van (beperkt) kwetsbare en zeer kwetsbare gebouwen en (beperkt) kwetsbare locaties </a:t>
            </a:r>
          </a:p>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Asap"/>
                <a:cs typeface="Asap"/>
              </a:rPr>
              <a:t>Of maatregelen ter bescherming personen en/of aantal personen beperken</a:t>
            </a:r>
          </a:p>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Asap"/>
                <a:cs typeface="Asap"/>
              </a:rPr>
              <a:t>Afweging van bevoegd gezag</a:t>
            </a: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latin typeface="Asap"/>
              <a:cs typeface="Asap"/>
            </a:endParaRPr>
          </a:p>
          <a:p>
            <a:endParaRPr lang="nl-NL" sz="2000" dirty="0"/>
          </a:p>
        </p:txBody>
      </p:sp>
    </p:spTree>
    <p:extLst>
      <p:ext uri="{BB962C8B-B14F-4D97-AF65-F5344CB8AC3E}">
        <p14:creationId xmlns:p14="http://schemas.microsoft.com/office/powerpoint/2010/main" val="2956366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Inhoud</a:t>
            </a:r>
          </a:p>
        </p:txBody>
      </p:sp>
      <p:sp>
        <p:nvSpPr>
          <p:cNvPr id="5" name="Ondertitel 4"/>
          <p:cNvSpPr>
            <a:spLocks noGrp="1"/>
          </p:cNvSpPr>
          <p:nvPr>
            <p:ph type="subTitle" idx="1"/>
          </p:nvPr>
        </p:nvSpPr>
        <p:spPr/>
        <p:txBody>
          <a:bodyPr>
            <a:normAutofit lnSpcReduction="10000"/>
          </a:bodyPr>
          <a:lstStyle/>
          <a:p>
            <a:r>
              <a:rPr lang="nl-NL" dirty="0"/>
              <a:t>Korte kennismaking EV</a:t>
            </a:r>
          </a:p>
          <a:p>
            <a:r>
              <a:rPr lang="nl-NL" dirty="0"/>
              <a:t>Casus</a:t>
            </a:r>
          </a:p>
          <a:p>
            <a:r>
              <a:rPr lang="nl-NL" dirty="0"/>
              <a:t>Plaatsgebonden risico</a:t>
            </a:r>
          </a:p>
          <a:p>
            <a:r>
              <a:rPr lang="nl-NL" dirty="0"/>
              <a:t>KGL’s</a:t>
            </a:r>
          </a:p>
          <a:p>
            <a:r>
              <a:rPr lang="nl-NL" dirty="0"/>
              <a:t>Aandachtsgebieden</a:t>
            </a:r>
          </a:p>
          <a:p>
            <a:endParaRPr lang="nl-NL" dirty="0"/>
          </a:p>
          <a:p>
            <a:endParaRPr lang="nl-NL" dirty="0"/>
          </a:p>
        </p:txBody>
      </p:sp>
    </p:spTree>
    <p:extLst>
      <p:ext uri="{BB962C8B-B14F-4D97-AF65-F5344CB8AC3E}">
        <p14:creationId xmlns:p14="http://schemas.microsoft.com/office/powerpoint/2010/main" val="2812081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Maatregelen aandachtsgebieden</a:t>
            </a:r>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tekst 3"/>
          <p:cNvSpPr>
            <a:spLocks noGrp="1"/>
          </p:cNvSpPr>
          <p:nvPr>
            <p:ph type="body" sz="quarter" idx="12"/>
          </p:nvPr>
        </p:nvSpPr>
        <p:spPr/>
        <p:txBody>
          <a:bodyPr>
            <a:normAutofit/>
          </a:bodyPr>
          <a:lstStyle/>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Asap"/>
                <a:cs typeface="Asap"/>
              </a:rPr>
              <a:t>Afstand houden tot de risicobron binnen het aandachtsgebied</a:t>
            </a:r>
          </a:p>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Asap"/>
                <a:cs typeface="Asap"/>
              </a:rPr>
              <a:t>Aanvullende risicocommunicatie</a:t>
            </a:r>
          </a:p>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Asap"/>
                <a:cs typeface="Asap"/>
              </a:rPr>
              <a:t>Beperken van personendichtheden in de omgeving van de risicobron</a:t>
            </a:r>
          </a:p>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Asap"/>
                <a:cs typeface="Asap"/>
              </a:rPr>
              <a:t>Vlucht- en schuilmogelijkheden</a:t>
            </a:r>
          </a:p>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Asap"/>
                <a:cs typeface="Asap"/>
              </a:rPr>
              <a:t>Omgevingsmaatregelen</a:t>
            </a:r>
          </a:p>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Asap"/>
                <a:cs typeface="Asap"/>
              </a:rPr>
              <a:t>Aanvullende bouwmaatregelen in een voorschriftengebied</a:t>
            </a: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latin typeface="Asap"/>
              <a:cs typeface="Asap"/>
            </a:endParaRPr>
          </a:p>
          <a:p>
            <a:endParaRPr lang="nl-NL" sz="2000" dirty="0"/>
          </a:p>
        </p:txBody>
      </p:sp>
    </p:spTree>
    <p:extLst>
      <p:ext uri="{BB962C8B-B14F-4D97-AF65-F5344CB8AC3E}">
        <p14:creationId xmlns:p14="http://schemas.microsoft.com/office/powerpoint/2010/main" val="3981684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Voorschriftengebied</a:t>
            </a:r>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tekst 3"/>
          <p:cNvSpPr>
            <a:spLocks noGrp="1"/>
          </p:cNvSpPr>
          <p:nvPr>
            <p:ph type="body" sz="quarter" idx="12"/>
          </p:nvPr>
        </p:nvSpPr>
        <p:spPr/>
        <p:txBody>
          <a:bodyPr>
            <a:normAutofit/>
          </a:bodyPr>
          <a:lstStyle/>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Asap"/>
                <a:cs typeface="Asap"/>
              </a:rPr>
              <a:t>Een gemeente kan binnen een aandachtsgebied voorschriftengebieden aanwijzen. Er gelden dan aanvullende bouweisen voor nieuwbouw en vervangende nieuwbouw.</a:t>
            </a:r>
          </a:p>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Asap"/>
                <a:cs typeface="Asap"/>
              </a:rPr>
              <a:t>Locaties voor zeer kwetsbare gebouwen in een brand- of explosieaandachtsgebied moeten altijd worden aangewezen als voorschriftengebied. Voor deze gebouwen gelden dus altijd aanvullende bouweisen. </a:t>
            </a: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latin typeface="Asap"/>
              <a:cs typeface="Asap"/>
            </a:endParaRPr>
          </a:p>
          <a:p>
            <a:endParaRPr lang="nl-NL" sz="2000" dirty="0"/>
          </a:p>
        </p:txBody>
      </p:sp>
    </p:spTree>
    <p:extLst>
      <p:ext uri="{BB962C8B-B14F-4D97-AF65-F5344CB8AC3E}">
        <p14:creationId xmlns:p14="http://schemas.microsoft.com/office/powerpoint/2010/main" val="920941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cs typeface="Asap"/>
              </a:rPr>
              <a:t>Aandachtsgebieden LPG</a:t>
            </a:r>
            <a:br>
              <a:rPr lang="nl-NL" dirty="0">
                <a:latin typeface="Asap"/>
                <a:cs typeface="Asap"/>
              </a:rPr>
            </a:br>
            <a:endParaRPr lang="nl-NL" dirty="0"/>
          </a:p>
        </p:txBody>
      </p:sp>
      <p:sp>
        <p:nvSpPr>
          <p:cNvPr id="3" name="Tijdelijke aanduiding voor voettekst 2"/>
          <p:cNvSpPr>
            <a:spLocks noGrp="1"/>
          </p:cNvSpPr>
          <p:nvPr>
            <p:ph type="ftr" sz="quarter" idx="11"/>
          </p:nvPr>
        </p:nvSpPr>
        <p:spPr/>
        <p:txBody>
          <a:bodyPr/>
          <a:lstStyle/>
          <a:p>
            <a:endParaRPr lang="nl-NL" dirty="0"/>
          </a:p>
        </p:txBody>
      </p:sp>
      <p:pic>
        <p:nvPicPr>
          <p:cNvPr id="5" name="Afbeelding 4" descr="De afstanden vooraandachtsgebieden zijn opgenomen in bijlage VII onderdeel B5 van het Besluit kwaliteit leefomgeving (Bkl)."/>
          <p:cNvPicPr>
            <a:picLocks noChangeAspect="1"/>
          </p:cNvPicPr>
          <p:nvPr/>
        </p:nvPicPr>
        <p:blipFill rotWithShape="1">
          <a:blip r:embed="rId2"/>
          <a:srcRect l="29374" t="36000" r="12687" b="52000"/>
          <a:stretch/>
        </p:blipFill>
        <p:spPr>
          <a:xfrm>
            <a:off x="506682" y="2451561"/>
            <a:ext cx="11685318" cy="1512619"/>
          </a:xfrm>
          <a:prstGeom prst="rect">
            <a:avLst/>
          </a:prstGeom>
        </p:spPr>
      </p:pic>
    </p:spTree>
    <p:extLst>
      <p:ext uri="{BB962C8B-B14F-4D97-AF65-F5344CB8AC3E}">
        <p14:creationId xmlns:p14="http://schemas.microsoft.com/office/powerpoint/2010/main" val="605282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cs typeface="Asap"/>
              </a:rPr>
              <a:t>Aandachtsgebieden Waterstof</a:t>
            </a:r>
            <a:br>
              <a:rPr lang="nl-NL" dirty="0">
                <a:latin typeface="Asap"/>
                <a:cs typeface="Asap"/>
              </a:rPr>
            </a:br>
            <a:endParaRPr lang="nl-NL" dirty="0"/>
          </a:p>
        </p:txBody>
      </p:sp>
      <p:sp>
        <p:nvSpPr>
          <p:cNvPr id="3" name="Tijdelijke aanduiding voor voettekst 2"/>
          <p:cNvSpPr>
            <a:spLocks noGrp="1"/>
          </p:cNvSpPr>
          <p:nvPr>
            <p:ph type="ftr" sz="quarter" idx="11"/>
          </p:nvPr>
        </p:nvSpPr>
        <p:spPr/>
        <p:txBody>
          <a:bodyPr/>
          <a:lstStyle/>
          <a:p>
            <a:endParaRPr lang="nl-NL" dirty="0"/>
          </a:p>
        </p:txBody>
      </p:sp>
      <p:pic>
        <p:nvPicPr>
          <p:cNvPr id="5" name="Afbeelding 4" descr="De afstanden voor  aandachtsgebieden zijn opgenomen in bijlage VII onderdeel B5 van het Besluit kwaliteit leefomgeving (Bkl)."/>
          <p:cNvPicPr>
            <a:picLocks noChangeAspect="1"/>
          </p:cNvPicPr>
          <p:nvPr/>
        </p:nvPicPr>
        <p:blipFill rotWithShape="1">
          <a:blip r:embed="rId3"/>
          <a:srcRect l="29200" t="41000" r="38959" b="53000"/>
          <a:stretch/>
        </p:blipFill>
        <p:spPr>
          <a:xfrm>
            <a:off x="609600" y="2296640"/>
            <a:ext cx="8519422" cy="1273939"/>
          </a:xfrm>
          <a:prstGeom prst="rect">
            <a:avLst/>
          </a:prstGeom>
        </p:spPr>
      </p:pic>
    </p:spTree>
    <p:extLst>
      <p:ext uri="{BB962C8B-B14F-4D97-AF65-F5344CB8AC3E}">
        <p14:creationId xmlns:p14="http://schemas.microsoft.com/office/powerpoint/2010/main" val="2901010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06BF257-547E-4B9B-A7F3-6CC7752F1E0B}"/>
              </a:ext>
              <a:ext uri="{C183D7F6-B498-43B3-948B-1728B52AA6E4}">
                <adec:decorative xmlns:adec="http://schemas.microsoft.com/office/drawing/2017/decorative" val="1"/>
              </a:ext>
            </a:extLst>
          </p:cNvPr>
          <p:cNvSpPr/>
          <p:nvPr/>
        </p:nvSpPr>
        <p:spPr>
          <a:xfrm>
            <a:off x="5204361" y="242"/>
            <a:ext cx="1877306" cy="76477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914358"/>
            <a:endParaRPr lang="nl-NL">
              <a:solidFill>
                <a:srgbClr val="000000"/>
              </a:solidFill>
              <a:latin typeface="Verdana"/>
            </a:endParaRPr>
          </a:p>
        </p:txBody>
      </p:sp>
      <p:graphicFrame>
        <p:nvGraphicFramePr>
          <p:cNvPr id="4" name="Tabel 3"/>
          <p:cNvGraphicFramePr>
            <a:graphicFrameLocks noGrp="1"/>
          </p:cNvGraphicFramePr>
          <p:nvPr/>
        </p:nvGraphicFramePr>
        <p:xfrm>
          <a:off x="13190" y="241"/>
          <a:ext cx="12178380" cy="10424046"/>
        </p:xfrm>
        <a:graphic>
          <a:graphicData uri="http://schemas.openxmlformats.org/drawingml/2006/table">
            <a:tbl>
              <a:tblPr firstRow="1" bandRow="1">
                <a:tableStyleId>{5940675A-B579-460E-94D1-54222C63F5DA}</a:tableStyleId>
              </a:tblPr>
              <a:tblGrid>
                <a:gridCol w="435855">
                  <a:extLst>
                    <a:ext uri="{9D8B030D-6E8A-4147-A177-3AD203B41FA5}">
                      <a16:colId xmlns:a16="http://schemas.microsoft.com/office/drawing/2014/main" val="20000"/>
                    </a:ext>
                  </a:extLst>
                </a:gridCol>
                <a:gridCol w="435855">
                  <a:extLst>
                    <a:ext uri="{9D8B030D-6E8A-4147-A177-3AD203B41FA5}">
                      <a16:colId xmlns:a16="http://schemas.microsoft.com/office/drawing/2014/main" val="20001"/>
                    </a:ext>
                  </a:extLst>
                </a:gridCol>
                <a:gridCol w="410294">
                  <a:extLst>
                    <a:ext uri="{9D8B030D-6E8A-4147-A177-3AD203B41FA5}">
                      <a16:colId xmlns:a16="http://schemas.microsoft.com/office/drawing/2014/main" val="20002"/>
                    </a:ext>
                  </a:extLst>
                </a:gridCol>
                <a:gridCol w="435855">
                  <a:extLst>
                    <a:ext uri="{9D8B030D-6E8A-4147-A177-3AD203B41FA5}">
                      <a16:colId xmlns:a16="http://schemas.microsoft.com/office/drawing/2014/main" val="20003"/>
                    </a:ext>
                  </a:extLst>
                </a:gridCol>
                <a:gridCol w="435855">
                  <a:extLst>
                    <a:ext uri="{9D8B030D-6E8A-4147-A177-3AD203B41FA5}">
                      <a16:colId xmlns:a16="http://schemas.microsoft.com/office/drawing/2014/main" val="20004"/>
                    </a:ext>
                  </a:extLst>
                </a:gridCol>
                <a:gridCol w="435855">
                  <a:extLst>
                    <a:ext uri="{9D8B030D-6E8A-4147-A177-3AD203B41FA5}">
                      <a16:colId xmlns:a16="http://schemas.microsoft.com/office/drawing/2014/main" val="20005"/>
                    </a:ext>
                  </a:extLst>
                </a:gridCol>
                <a:gridCol w="435855">
                  <a:extLst>
                    <a:ext uri="{9D8B030D-6E8A-4147-A177-3AD203B41FA5}">
                      <a16:colId xmlns:a16="http://schemas.microsoft.com/office/drawing/2014/main" val="20006"/>
                    </a:ext>
                  </a:extLst>
                </a:gridCol>
                <a:gridCol w="435855">
                  <a:extLst>
                    <a:ext uri="{9D8B030D-6E8A-4147-A177-3AD203B41FA5}">
                      <a16:colId xmlns:a16="http://schemas.microsoft.com/office/drawing/2014/main" val="20007"/>
                    </a:ext>
                  </a:extLst>
                </a:gridCol>
                <a:gridCol w="435855">
                  <a:extLst>
                    <a:ext uri="{9D8B030D-6E8A-4147-A177-3AD203B41FA5}">
                      <a16:colId xmlns:a16="http://schemas.microsoft.com/office/drawing/2014/main" val="20008"/>
                    </a:ext>
                  </a:extLst>
                </a:gridCol>
                <a:gridCol w="465851">
                  <a:extLst>
                    <a:ext uri="{9D8B030D-6E8A-4147-A177-3AD203B41FA5}">
                      <a16:colId xmlns:a16="http://schemas.microsoft.com/office/drawing/2014/main" val="20009"/>
                    </a:ext>
                  </a:extLst>
                </a:gridCol>
                <a:gridCol w="405860">
                  <a:extLst>
                    <a:ext uri="{9D8B030D-6E8A-4147-A177-3AD203B41FA5}">
                      <a16:colId xmlns:a16="http://schemas.microsoft.com/office/drawing/2014/main" val="20010"/>
                    </a:ext>
                  </a:extLst>
                </a:gridCol>
                <a:gridCol w="435855">
                  <a:extLst>
                    <a:ext uri="{9D8B030D-6E8A-4147-A177-3AD203B41FA5}">
                      <a16:colId xmlns:a16="http://schemas.microsoft.com/office/drawing/2014/main" val="20011"/>
                    </a:ext>
                  </a:extLst>
                </a:gridCol>
                <a:gridCol w="435855">
                  <a:extLst>
                    <a:ext uri="{9D8B030D-6E8A-4147-A177-3AD203B41FA5}">
                      <a16:colId xmlns:a16="http://schemas.microsoft.com/office/drawing/2014/main" val="20012"/>
                    </a:ext>
                  </a:extLst>
                </a:gridCol>
                <a:gridCol w="435855">
                  <a:extLst>
                    <a:ext uri="{9D8B030D-6E8A-4147-A177-3AD203B41FA5}">
                      <a16:colId xmlns:a16="http://schemas.microsoft.com/office/drawing/2014/main" val="20013"/>
                    </a:ext>
                  </a:extLst>
                </a:gridCol>
                <a:gridCol w="435855">
                  <a:extLst>
                    <a:ext uri="{9D8B030D-6E8A-4147-A177-3AD203B41FA5}">
                      <a16:colId xmlns:a16="http://schemas.microsoft.com/office/drawing/2014/main" val="20014"/>
                    </a:ext>
                  </a:extLst>
                </a:gridCol>
                <a:gridCol w="435855">
                  <a:extLst>
                    <a:ext uri="{9D8B030D-6E8A-4147-A177-3AD203B41FA5}">
                      <a16:colId xmlns:a16="http://schemas.microsoft.com/office/drawing/2014/main" val="20015"/>
                    </a:ext>
                  </a:extLst>
                </a:gridCol>
                <a:gridCol w="435855">
                  <a:extLst>
                    <a:ext uri="{9D8B030D-6E8A-4147-A177-3AD203B41FA5}">
                      <a16:colId xmlns:a16="http://schemas.microsoft.com/office/drawing/2014/main" val="20016"/>
                    </a:ext>
                  </a:extLst>
                </a:gridCol>
                <a:gridCol w="435855">
                  <a:extLst>
                    <a:ext uri="{9D8B030D-6E8A-4147-A177-3AD203B41FA5}">
                      <a16:colId xmlns:a16="http://schemas.microsoft.com/office/drawing/2014/main" val="20017"/>
                    </a:ext>
                  </a:extLst>
                </a:gridCol>
                <a:gridCol w="435855">
                  <a:extLst>
                    <a:ext uri="{9D8B030D-6E8A-4147-A177-3AD203B41FA5}">
                      <a16:colId xmlns:a16="http://schemas.microsoft.com/office/drawing/2014/main" val="20018"/>
                    </a:ext>
                  </a:extLst>
                </a:gridCol>
                <a:gridCol w="435855">
                  <a:extLst>
                    <a:ext uri="{9D8B030D-6E8A-4147-A177-3AD203B41FA5}">
                      <a16:colId xmlns:a16="http://schemas.microsoft.com/office/drawing/2014/main" val="20019"/>
                    </a:ext>
                  </a:extLst>
                </a:gridCol>
                <a:gridCol w="435855">
                  <a:extLst>
                    <a:ext uri="{9D8B030D-6E8A-4147-A177-3AD203B41FA5}">
                      <a16:colId xmlns:a16="http://schemas.microsoft.com/office/drawing/2014/main" val="20020"/>
                    </a:ext>
                  </a:extLst>
                </a:gridCol>
                <a:gridCol w="435855">
                  <a:extLst>
                    <a:ext uri="{9D8B030D-6E8A-4147-A177-3AD203B41FA5}">
                      <a16:colId xmlns:a16="http://schemas.microsoft.com/office/drawing/2014/main" val="20021"/>
                    </a:ext>
                  </a:extLst>
                </a:gridCol>
                <a:gridCol w="435855">
                  <a:extLst>
                    <a:ext uri="{9D8B030D-6E8A-4147-A177-3AD203B41FA5}">
                      <a16:colId xmlns:a16="http://schemas.microsoft.com/office/drawing/2014/main" val="20022"/>
                    </a:ext>
                  </a:extLst>
                </a:gridCol>
                <a:gridCol w="435855">
                  <a:extLst>
                    <a:ext uri="{9D8B030D-6E8A-4147-A177-3AD203B41FA5}">
                      <a16:colId xmlns:a16="http://schemas.microsoft.com/office/drawing/2014/main" val="20023"/>
                    </a:ext>
                  </a:extLst>
                </a:gridCol>
                <a:gridCol w="435855">
                  <a:extLst>
                    <a:ext uri="{9D8B030D-6E8A-4147-A177-3AD203B41FA5}">
                      <a16:colId xmlns:a16="http://schemas.microsoft.com/office/drawing/2014/main" val="20024"/>
                    </a:ext>
                  </a:extLst>
                </a:gridCol>
                <a:gridCol w="435855">
                  <a:extLst>
                    <a:ext uri="{9D8B030D-6E8A-4147-A177-3AD203B41FA5}">
                      <a16:colId xmlns:a16="http://schemas.microsoft.com/office/drawing/2014/main" val="20025"/>
                    </a:ext>
                  </a:extLst>
                </a:gridCol>
                <a:gridCol w="435855">
                  <a:extLst>
                    <a:ext uri="{9D8B030D-6E8A-4147-A177-3AD203B41FA5}">
                      <a16:colId xmlns:a16="http://schemas.microsoft.com/office/drawing/2014/main" val="20026"/>
                    </a:ext>
                  </a:extLst>
                </a:gridCol>
                <a:gridCol w="435855">
                  <a:extLst>
                    <a:ext uri="{9D8B030D-6E8A-4147-A177-3AD203B41FA5}">
                      <a16:colId xmlns:a16="http://schemas.microsoft.com/office/drawing/2014/main" val="20027"/>
                    </a:ext>
                  </a:extLst>
                </a:gridCol>
              </a:tblGrid>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extLst>
                  <a:ext uri="{0D108BD9-81ED-4DB2-BD59-A6C34878D82A}">
                    <a16:rowId xmlns:a16="http://schemas.microsoft.com/office/drawing/2014/main" val="10000"/>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extLst>
                  <a:ext uri="{0D108BD9-81ED-4DB2-BD59-A6C34878D82A}">
                    <a16:rowId xmlns:a16="http://schemas.microsoft.com/office/drawing/2014/main" val="10001"/>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extLst>
                  <a:ext uri="{0D108BD9-81ED-4DB2-BD59-A6C34878D82A}">
                    <a16:rowId xmlns:a16="http://schemas.microsoft.com/office/drawing/2014/main" val="10002"/>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03"/>
                  </a:ext>
                </a:extLst>
              </a:tr>
              <a:tr h="544269">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04"/>
                  </a:ext>
                </a:extLst>
              </a:tr>
              <a:tr h="544269">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05"/>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06"/>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07"/>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08"/>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09"/>
                  </a:ext>
                </a:extLst>
              </a:tr>
              <a:tr h="544269">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extLst>
                  <a:ext uri="{0D108BD9-81ED-4DB2-BD59-A6C34878D82A}">
                    <a16:rowId xmlns:a16="http://schemas.microsoft.com/office/drawing/2014/main" val="10010"/>
                  </a:ext>
                </a:extLst>
              </a:tr>
              <a:tr h="544269">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extLst>
                  <a:ext uri="{0D108BD9-81ED-4DB2-BD59-A6C34878D82A}">
                    <a16:rowId xmlns:a16="http://schemas.microsoft.com/office/drawing/2014/main" val="10011"/>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extLst>
                  <a:ext uri="{0D108BD9-81ED-4DB2-BD59-A6C34878D82A}">
                    <a16:rowId xmlns:a16="http://schemas.microsoft.com/office/drawing/2014/main" val="10012"/>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13"/>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extLst>
                  <a:ext uri="{0D108BD9-81ED-4DB2-BD59-A6C34878D82A}">
                    <a16:rowId xmlns:a16="http://schemas.microsoft.com/office/drawing/2014/main" val="10014"/>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15"/>
                  </a:ext>
                </a:extLst>
              </a:tr>
              <a:tr h="544269">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extLst>
                  <a:ext uri="{0D108BD9-81ED-4DB2-BD59-A6C34878D82A}">
                    <a16:rowId xmlns:a16="http://schemas.microsoft.com/office/drawing/2014/main" val="10016"/>
                  </a:ext>
                </a:extLst>
              </a:tr>
              <a:tr h="544269">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17"/>
                  </a:ext>
                </a:extLst>
              </a:tr>
              <a:tr h="544269">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extLst>
                  <a:ext uri="{0D108BD9-81ED-4DB2-BD59-A6C34878D82A}">
                    <a16:rowId xmlns:a16="http://schemas.microsoft.com/office/drawing/2014/main" val="10018"/>
                  </a:ext>
                </a:extLst>
              </a:tr>
            </a:tbl>
          </a:graphicData>
        </a:graphic>
      </p:graphicFrame>
      <p:sp>
        <p:nvSpPr>
          <p:cNvPr id="20" name="Rechthoek 19"/>
          <p:cNvSpPr/>
          <p:nvPr/>
        </p:nvSpPr>
        <p:spPr>
          <a:xfrm>
            <a:off x="26696" y="5507280"/>
            <a:ext cx="3911246" cy="74017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r>
              <a:rPr lang="en-US" sz="2000" dirty="0" err="1">
                <a:ln w="0"/>
                <a:solidFill>
                  <a:srgbClr val="000000"/>
                </a:solidFill>
                <a:effectLst>
                  <a:outerShdw blurRad="38100" dist="19050" dir="2700000" algn="tl" rotWithShape="0">
                    <a:srgbClr val="000000">
                      <a:alpha val="40000"/>
                    </a:srgbClr>
                  </a:outerShdw>
                </a:effectLst>
                <a:latin typeface="Verdana"/>
              </a:rPr>
              <a:t>Huizen</a:t>
            </a:r>
            <a:endParaRPr lang="nl-NL" sz="2000" dirty="0">
              <a:ln w="0"/>
              <a:solidFill>
                <a:srgbClr val="000000"/>
              </a:solidFill>
              <a:effectLst>
                <a:outerShdw blurRad="38100" dist="19050" dir="2700000" algn="tl" rotWithShape="0">
                  <a:srgbClr val="000000">
                    <a:alpha val="40000"/>
                  </a:srgbClr>
                </a:outerShdw>
              </a:effectLst>
              <a:latin typeface="Verdana"/>
            </a:endParaRPr>
          </a:p>
        </p:txBody>
      </p:sp>
      <p:pic>
        <p:nvPicPr>
          <p:cNvPr id="21" name="Afbeelding 2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60701" y="5491540"/>
            <a:ext cx="3925889" cy="755917"/>
          </a:xfrm>
          <a:prstGeom prst="rect">
            <a:avLst/>
          </a:prstGeom>
        </p:spPr>
      </p:pic>
      <p:sp>
        <p:nvSpPr>
          <p:cNvPr id="22" name="Rechthoek 21"/>
          <p:cNvSpPr/>
          <p:nvPr/>
        </p:nvSpPr>
        <p:spPr>
          <a:xfrm rot="5400000">
            <a:off x="9825428" y="3117966"/>
            <a:ext cx="2933646" cy="1050631"/>
          </a:xfrm>
          <a:prstGeom prst="rect">
            <a:avLst/>
          </a:prstGeom>
          <a:solidFill>
            <a:srgbClr val="A723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r>
              <a:rPr lang="en-US" sz="2000" dirty="0" err="1">
                <a:ln w="0"/>
                <a:solidFill>
                  <a:srgbClr val="000000"/>
                </a:solidFill>
                <a:effectLst>
                  <a:outerShdw blurRad="38100" dist="19050" dir="2700000" algn="tl" rotWithShape="0">
                    <a:srgbClr val="000000">
                      <a:alpha val="40000"/>
                    </a:srgbClr>
                  </a:outerShdw>
                </a:effectLst>
                <a:latin typeface="Verdana"/>
              </a:rPr>
              <a:t>Appartementen</a:t>
            </a:r>
            <a:endParaRPr lang="nl-NL" sz="2000" dirty="0">
              <a:ln w="0"/>
              <a:solidFill>
                <a:srgbClr val="000000"/>
              </a:solidFill>
              <a:effectLst>
                <a:outerShdw blurRad="38100" dist="19050" dir="2700000" algn="tl" rotWithShape="0">
                  <a:srgbClr val="000000">
                    <a:alpha val="40000"/>
                  </a:srgbClr>
                </a:outerShdw>
              </a:effectLst>
              <a:latin typeface="Verdana"/>
            </a:endParaRPr>
          </a:p>
        </p:txBody>
      </p:sp>
      <p:sp>
        <p:nvSpPr>
          <p:cNvPr id="23" name="Rechthoek 22"/>
          <p:cNvSpPr/>
          <p:nvPr/>
        </p:nvSpPr>
        <p:spPr>
          <a:xfrm rot="5400000">
            <a:off x="8015438" y="3098985"/>
            <a:ext cx="2881068" cy="1088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r>
              <a:rPr lang="en-US" sz="2000" dirty="0" err="1">
                <a:ln w="0"/>
                <a:solidFill>
                  <a:srgbClr val="000000"/>
                </a:solidFill>
                <a:effectLst>
                  <a:outerShdw blurRad="38100" dist="19050" dir="2700000" algn="tl" rotWithShape="0">
                    <a:srgbClr val="000000">
                      <a:alpha val="40000"/>
                    </a:srgbClr>
                  </a:outerShdw>
                </a:effectLst>
                <a:latin typeface="Verdana"/>
              </a:rPr>
              <a:t>Kantoren</a:t>
            </a:r>
            <a:endParaRPr lang="nl-NL" sz="2000" dirty="0">
              <a:ln w="0"/>
              <a:solidFill>
                <a:srgbClr val="000000"/>
              </a:solidFill>
              <a:effectLst>
                <a:outerShdw blurRad="38100" dist="19050" dir="2700000" algn="tl" rotWithShape="0">
                  <a:srgbClr val="000000">
                    <a:alpha val="40000"/>
                  </a:srgbClr>
                </a:outerShdw>
              </a:effectLst>
              <a:latin typeface="Verdana"/>
            </a:endParaRPr>
          </a:p>
        </p:txBody>
      </p:sp>
      <p:sp>
        <p:nvSpPr>
          <p:cNvPr id="2" name="Ovaal 6">
            <a:extLst>
              <a:ext uri="{FF2B5EF4-FFF2-40B4-BE49-F238E27FC236}">
                <a16:creationId xmlns:a16="http://schemas.microsoft.com/office/drawing/2014/main" id="{F7FC7ABC-22E5-6233-CEF3-924AAAE18820}"/>
              </a:ext>
              <a:ext uri="{C183D7F6-B498-43B3-948B-1728B52AA6E4}">
                <adec:decorative xmlns:adec="http://schemas.microsoft.com/office/drawing/2017/decorative" val="1"/>
              </a:ext>
            </a:extLst>
          </p:cNvPr>
          <p:cNvSpPr/>
          <p:nvPr/>
        </p:nvSpPr>
        <p:spPr>
          <a:xfrm>
            <a:off x="-3047365" y="-1510364"/>
            <a:ext cx="13071615" cy="9989964"/>
          </a:xfrm>
          <a:prstGeom prst="ellipse">
            <a:avLst/>
          </a:prstGeom>
          <a:solidFill>
            <a:srgbClr val="FEF9D2">
              <a:alpha val="60000"/>
            </a:srgbClr>
          </a:solidFill>
        </p:spPr>
        <p:style>
          <a:lnRef idx="2">
            <a:schemeClr val="accent1"/>
          </a:lnRef>
          <a:fillRef idx="1">
            <a:schemeClr val="lt1"/>
          </a:fillRef>
          <a:effectRef idx="0">
            <a:schemeClr val="accent1"/>
          </a:effectRef>
          <a:fontRef idx="minor">
            <a:schemeClr val="dk1"/>
          </a:fontRef>
        </p:style>
        <p:txBody>
          <a:bodyPr rtlCol="0" anchor="ctr"/>
          <a:lstStyle/>
          <a:p>
            <a:pPr algn="ctr" defTabSz="914358"/>
            <a:endParaRPr lang="nl-NL" dirty="0">
              <a:solidFill>
                <a:srgbClr val="000000"/>
              </a:solidFill>
              <a:latin typeface="Verdana"/>
            </a:endParaRPr>
          </a:p>
        </p:txBody>
      </p:sp>
      <p:graphicFrame>
        <p:nvGraphicFramePr>
          <p:cNvPr id="3" name="Tabel 3">
            <a:extLst>
              <a:ext uri="{FF2B5EF4-FFF2-40B4-BE49-F238E27FC236}">
                <a16:creationId xmlns:a16="http://schemas.microsoft.com/office/drawing/2014/main" id="{A7A945E8-CBE6-73F5-6FDA-25C8444572B6}"/>
              </a:ext>
            </a:extLst>
          </p:cNvPr>
          <p:cNvGraphicFramePr>
            <a:graphicFrameLocks noGrp="1"/>
          </p:cNvGraphicFramePr>
          <p:nvPr/>
        </p:nvGraphicFramePr>
        <p:xfrm>
          <a:off x="13182" y="-20336"/>
          <a:ext cx="12178382" cy="10424046"/>
        </p:xfrm>
        <a:graphic>
          <a:graphicData uri="http://schemas.openxmlformats.org/drawingml/2006/table">
            <a:tbl>
              <a:tblPr firstRow="1" bandRow="1">
                <a:tableStyleId>{5940675A-B579-460E-94D1-54222C63F5DA}</a:tableStyleId>
              </a:tblPr>
              <a:tblGrid>
                <a:gridCol w="435855">
                  <a:extLst>
                    <a:ext uri="{9D8B030D-6E8A-4147-A177-3AD203B41FA5}">
                      <a16:colId xmlns:a16="http://schemas.microsoft.com/office/drawing/2014/main" val="20000"/>
                    </a:ext>
                  </a:extLst>
                </a:gridCol>
                <a:gridCol w="435855">
                  <a:extLst>
                    <a:ext uri="{9D8B030D-6E8A-4147-A177-3AD203B41FA5}">
                      <a16:colId xmlns:a16="http://schemas.microsoft.com/office/drawing/2014/main" val="20001"/>
                    </a:ext>
                  </a:extLst>
                </a:gridCol>
                <a:gridCol w="410294">
                  <a:extLst>
                    <a:ext uri="{9D8B030D-6E8A-4147-A177-3AD203B41FA5}">
                      <a16:colId xmlns:a16="http://schemas.microsoft.com/office/drawing/2014/main" val="20002"/>
                    </a:ext>
                  </a:extLst>
                </a:gridCol>
                <a:gridCol w="435855">
                  <a:extLst>
                    <a:ext uri="{9D8B030D-6E8A-4147-A177-3AD203B41FA5}">
                      <a16:colId xmlns:a16="http://schemas.microsoft.com/office/drawing/2014/main" val="20003"/>
                    </a:ext>
                  </a:extLst>
                </a:gridCol>
                <a:gridCol w="435855">
                  <a:extLst>
                    <a:ext uri="{9D8B030D-6E8A-4147-A177-3AD203B41FA5}">
                      <a16:colId xmlns:a16="http://schemas.microsoft.com/office/drawing/2014/main" val="20004"/>
                    </a:ext>
                  </a:extLst>
                </a:gridCol>
                <a:gridCol w="398130">
                  <a:extLst>
                    <a:ext uri="{9D8B030D-6E8A-4147-A177-3AD203B41FA5}">
                      <a16:colId xmlns:a16="http://schemas.microsoft.com/office/drawing/2014/main" val="20005"/>
                    </a:ext>
                  </a:extLst>
                </a:gridCol>
                <a:gridCol w="473581">
                  <a:extLst>
                    <a:ext uri="{9D8B030D-6E8A-4147-A177-3AD203B41FA5}">
                      <a16:colId xmlns:a16="http://schemas.microsoft.com/office/drawing/2014/main" val="20006"/>
                    </a:ext>
                  </a:extLst>
                </a:gridCol>
                <a:gridCol w="435855">
                  <a:extLst>
                    <a:ext uri="{9D8B030D-6E8A-4147-A177-3AD203B41FA5}">
                      <a16:colId xmlns:a16="http://schemas.microsoft.com/office/drawing/2014/main" val="20007"/>
                    </a:ext>
                  </a:extLst>
                </a:gridCol>
                <a:gridCol w="435855">
                  <a:extLst>
                    <a:ext uri="{9D8B030D-6E8A-4147-A177-3AD203B41FA5}">
                      <a16:colId xmlns:a16="http://schemas.microsoft.com/office/drawing/2014/main" val="20008"/>
                    </a:ext>
                  </a:extLst>
                </a:gridCol>
                <a:gridCol w="465851">
                  <a:extLst>
                    <a:ext uri="{9D8B030D-6E8A-4147-A177-3AD203B41FA5}">
                      <a16:colId xmlns:a16="http://schemas.microsoft.com/office/drawing/2014/main" val="20009"/>
                    </a:ext>
                  </a:extLst>
                </a:gridCol>
                <a:gridCol w="405860">
                  <a:extLst>
                    <a:ext uri="{9D8B030D-6E8A-4147-A177-3AD203B41FA5}">
                      <a16:colId xmlns:a16="http://schemas.microsoft.com/office/drawing/2014/main" val="20010"/>
                    </a:ext>
                  </a:extLst>
                </a:gridCol>
                <a:gridCol w="435855">
                  <a:extLst>
                    <a:ext uri="{9D8B030D-6E8A-4147-A177-3AD203B41FA5}">
                      <a16:colId xmlns:a16="http://schemas.microsoft.com/office/drawing/2014/main" val="20011"/>
                    </a:ext>
                  </a:extLst>
                </a:gridCol>
                <a:gridCol w="435855">
                  <a:extLst>
                    <a:ext uri="{9D8B030D-6E8A-4147-A177-3AD203B41FA5}">
                      <a16:colId xmlns:a16="http://schemas.microsoft.com/office/drawing/2014/main" val="20012"/>
                    </a:ext>
                  </a:extLst>
                </a:gridCol>
                <a:gridCol w="435855">
                  <a:extLst>
                    <a:ext uri="{9D8B030D-6E8A-4147-A177-3AD203B41FA5}">
                      <a16:colId xmlns:a16="http://schemas.microsoft.com/office/drawing/2014/main" val="20013"/>
                    </a:ext>
                  </a:extLst>
                </a:gridCol>
                <a:gridCol w="435855">
                  <a:extLst>
                    <a:ext uri="{9D8B030D-6E8A-4147-A177-3AD203B41FA5}">
                      <a16:colId xmlns:a16="http://schemas.microsoft.com/office/drawing/2014/main" val="20014"/>
                    </a:ext>
                  </a:extLst>
                </a:gridCol>
                <a:gridCol w="435855">
                  <a:extLst>
                    <a:ext uri="{9D8B030D-6E8A-4147-A177-3AD203B41FA5}">
                      <a16:colId xmlns:a16="http://schemas.microsoft.com/office/drawing/2014/main" val="20015"/>
                    </a:ext>
                  </a:extLst>
                </a:gridCol>
                <a:gridCol w="435855">
                  <a:extLst>
                    <a:ext uri="{9D8B030D-6E8A-4147-A177-3AD203B41FA5}">
                      <a16:colId xmlns:a16="http://schemas.microsoft.com/office/drawing/2014/main" val="20016"/>
                    </a:ext>
                  </a:extLst>
                </a:gridCol>
                <a:gridCol w="397420">
                  <a:extLst>
                    <a:ext uri="{9D8B030D-6E8A-4147-A177-3AD203B41FA5}">
                      <a16:colId xmlns:a16="http://schemas.microsoft.com/office/drawing/2014/main" val="20017"/>
                    </a:ext>
                  </a:extLst>
                </a:gridCol>
                <a:gridCol w="474291">
                  <a:extLst>
                    <a:ext uri="{9D8B030D-6E8A-4147-A177-3AD203B41FA5}">
                      <a16:colId xmlns:a16="http://schemas.microsoft.com/office/drawing/2014/main" val="20018"/>
                    </a:ext>
                  </a:extLst>
                </a:gridCol>
                <a:gridCol w="435855">
                  <a:extLst>
                    <a:ext uri="{9D8B030D-6E8A-4147-A177-3AD203B41FA5}">
                      <a16:colId xmlns:a16="http://schemas.microsoft.com/office/drawing/2014/main" val="20019"/>
                    </a:ext>
                  </a:extLst>
                </a:gridCol>
                <a:gridCol w="435855">
                  <a:extLst>
                    <a:ext uri="{9D8B030D-6E8A-4147-A177-3AD203B41FA5}">
                      <a16:colId xmlns:a16="http://schemas.microsoft.com/office/drawing/2014/main" val="20020"/>
                    </a:ext>
                  </a:extLst>
                </a:gridCol>
                <a:gridCol w="435855">
                  <a:extLst>
                    <a:ext uri="{9D8B030D-6E8A-4147-A177-3AD203B41FA5}">
                      <a16:colId xmlns:a16="http://schemas.microsoft.com/office/drawing/2014/main" val="20021"/>
                    </a:ext>
                  </a:extLst>
                </a:gridCol>
                <a:gridCol w="435855">
                  <a:extLst>
                    <a:ext uri="{9D8B030D-6E8A-4147-A177-3AD203B41FA5}">
                      <a16:colId xmlns:a16="http://schemas.microsoft.com/office/drawing/2014/main" val="20022"/>
                    </a:ext>
                  </a:extLst>
                </a:gridCol>
                <a:gridCol w="435855">
                  <a:extLst>
                    <a:ext uri="{9D8B030D-6E8A-4147-A177-3AD203B41FA5}">
                      <a16:colId xmlns:a16="http://schemas.microsoft.com/office/drawing/2014/main" val="20023"/>
                    </a:ext>
                  </a:extLst>
                </a:gridCol>
                <a:gridCol w="435855">
                  <a:extLst>
                    <a:ext uri="{9D8B030D-6E8A-4147-A177-3AD203B41FA5}">
                      <a16:colId xmlns:a16="http://schemas.microsoft.com/office/drawing/2014/main" val="20024"/>
                    </a:ext>
                  </a:extLst>
                </a:gridCol>
                <a:gridCol w="435855">
                  <a:extLst>
                    <a:ext uri="{9D8B030D-6E8A-4147-A177-3AD203B41FA5}">
                      <a16:colId xmlns:a16="http://schemas.microsoft.com/office/drawing/2014/main" val="20025"/>
                    </a:ext>
                  </a:extLst>
                </a:gridCol>
                <a:gridCol w="435855">
                  <a:extLst>
                    <a:ext uri="{9D8B030D-6E8A-4147-A177-3AD203B41FA5}">
                      <a16:colId xmlns:a16="http://schemas.microsoft.com/office/drawing/2014/main" val="20026"/>
                    </a:ext>
                  </a:extLst>
                </a:gridCol>
                <a:gridCol w="435855">
                  <a:extLst>
                    <a:ext uri="{9D8B030D-6E8A-4147-A177-3AD203B41FA5}">
                      <a16:colId xmlns:a16="http://schemas.microsoft.com/office/drawing/2014/main" val="20027"/>
                    </a:ext>
                  </a:extLst>
                </a:gridCol>
              </a:tblGrid>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extLst>
                  <a:ext uri="{0D108BD9-81ED-4DB2-BD59-A6C34878D82A}">
                    <a16:rowId xmlns:a16="http://schemas.microsoft.com/office/drawing/2014/main" val="10000"/>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extLst>
                  <a:ext uri="{0D108BD9-81ED-4DB2-BD59-A6C34878D82A}">
                    <a16:rowId xmlns:a16="http://schemas.microsoft.com/office/drawing/2014/main" val="10001"/>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extLst>
                  <a:ext uri="{0D108BD9-81ED-4DB2-BD59-A6C34878D82A}">
                    <a16:rowId xmlns:a16="http://schemas.microsoft.com/office/drawing/2014/main" val="10002"/>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03"/>
                  </a:ext>
                </a:extLst>
              </a:tr>
              <a:tr h="544269">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04"/>
                  </a:ext>
                </a:extLst>
              </a:tr>
              <a:tr h="544269">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05"/>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06"/>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07"/>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08"/>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09"/>
                  </a:ext>
                </a:extLst>
              </a:tr>
              <a:tr h="544269">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extLst>
                  <a:ext uri="{0D108BD9-81ED-4DB2-BD59-A6C34878D82A}">
                    <a16:rowId xmlns:a16="http://schemas.microsoft.com/office/drawing/2014/main" val="10010"/>
                  </a:ext>
                </a:extLst>
              </a:tr>
              <a:tr h="544269">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extLst>
                  <a:ext uri="{0D108BD9-81ED-4DB2-BD59-A6C34878D82A}">
                    <a16:rowId xmlns:a16="http://schemas.microsoft.com/office/drawing/2014/main" val="10011"/>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extLst>
                  <a:ext uri="{0D108BD9-81ED-4DB2-BD59-A6C34878D82A}">
                    <a16:rowId xmlns:a16="http://schemas.microsoft.com/office/drawing/2014/main" val="10012"/>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13"/>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extLst>
                  <a:ext uri="{0D108BD9-81ED-4DB2-BD59-A6C34878D82A}">
                    <a16:rowId xmlns:a16="http://schemas.microsoft.com/office/drawing/2014/main" val="10014"/>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15"/>
                  </a:ext>
                </a:extLst>
              </a:tr>
              <a:tr h="544269">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extLst>
                  <a:ext uri="{0D108BD9-81ED-4DB2-BD59-A6C34878D82A}">
                    <a16:rowId xmlns:a16="http://schemas.microsoft.com/office/drawing/2014/main" val="10016"/>
                  </a:ext>
                </a:extLst>
              </a:tr>
              <a:tr h="544269">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17"/>
                  </a:ext>
                </a:extLst>
              </a:tr>
              <a:tr h="544269">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extLst>
                  <a:ext uri="{0D108BD9-81ED-4DB2-BD59-A6C34878D82A}">
                    <a16:rowId xmlns:a16="http://schemas.microsoft.com/office/drawing/2014/main" val="10018"/>
                  </a:ext>
                </a:extLst>
              </a:tr>
            </a:tbl>
          </a:graphicData>
        </a:graphic>
      </p:graphicFrame>
      <p:sp>
        <p:nvSpPr>
          <p:cNvPr id="5" name="Ovaal 31">
            <a:extLst>
              <a:ext uri="{FF2B5EF4-FFF2-40B4-BE49-F238E27FC236}">
                <a16:creationId xmlns:a16="http://schemas.microsoft.com/office/drawing/2014/main" id="{9B01D4D9-60A7-3165-52A9-1E3C06ED2EA9}"/>
              </a:ext>
              <a:ext uri="{C183D7F6-B498-43B3-948B-1728B52AA6E4}">
                <adec:decorative xmlns:adec="http://schemas.microsoft.com/office/drawing/2017/decorative" val="1"/>
              </a:ext>
            </a:extLst>
          </p:cNvPr>
          <p:cNvSpPr/>
          <p:nvPr/>
        </p:nvSpPr>
        <p:spPr>
          <a:xfrm>
            <a:off x="4605963" y="1184570"/>
            <a:ext cx="4351561" cy="4484295"/>
          </a:xfrm>
          <a:prstGeom prst="ellipse">
            <a:avLst/>
          </a:prstGeom>
          <a:solidFill>
            <a:srgbClr val="FF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endParaRPr lang="nl-NL">
              <a:solidFill>
                <a:srgbClr val="FFFFFF"/>
              </a:solidFill>
              <a:latin typeface="Verdana"/>
            </a:endParaRPr>
          </a:p>
        </p:txBody>
      </p:sp>
      <p:sp>
        <p:nvSpPr>
          <p:cNvPr id="6" name="Ovaal 16">
            <a:extLst>
              <a:ext uri="{FF2B5EF4-FFF2-40B4-BE49-F238E27FC236}">
                <a16:creationId xmlns:a16="http://schemas.microsoft.com/office/drawing/2014/main" id="{18C1D71A-F6E3-5705-16D0-48AF78845821}"/>
              </a:ext>
              <a:ext uri="{C183D7F6-B498-43B3-948B-1728B52AA6E4}">
                <adec:decorative xmlns:adec="http://schemas.microsoft.com/office/drawing/2017/decorative" val="1"/>
              </a:ext>
            </a:extLst>
          </p:cNvPr>
          <p:cNvSpPr/>
          <p:nvPr/>
        </p:nvSpPr>
        <p:spPr>
          <a:xfrm>
            <a:off x="5350980" y="1977658"/>
            <a:ext cx="2825714" cy="2823854"/>
          </a:xfrm>
          <a:prstGeom prst="ellipse">
            <a:avLst/>
          </a:prstGeom>
          <a:noFill/>
          <a:ln w="349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endParaRPr lang="nl-NL">
              <a:solidFill>
                <a:srgbClr val="FFFFFF"/>
              </a:solidFill>
              <a:latin typeface="Verdana"/>
            </a:endParaRPr>
          </a:p>
        </p:txBody>
      </p:sp>
      <p:sp>
        <p:nvSpPr>
          <p:cNvPr id="7" name="Ovaal 5">
            <a:extLst>
              <a:ext uri="{FF2B5EF4-FFF2-40B4-BE49-F238E27FC236}">
                <a16:creationId xmlns:a16="http://schemas.microsoft.com/office/drawing/2014/main" id="{7A8D3828-B0B8-273B-87DC-0089151A4D4D}"/>
              </a:ext>
              <a:ext uri="{C183D7F6-B498-43B3-948B-1728B52AA6E4}">
                <adec:decorative xmlns:adec="http://schemas.microsoft.com/office/drawing/2017/decorative" val="1"/>
              </a:ext>
            </a:extLst>
          </p:cNvPr>
          <p:cNvSpPr/>
          <p:nvPr/>
        </p:nvSpPr>
        <p:spPr>
          <a:xfrm>
            <a:off x="779299" y="1184570"/>
            <a:ext cx="4656340" cy="4721346"/>
          </a:xfrm>
          <a:prstGeom prst="ellipse">
            <a:avLst/>
          </a:prstGeom>
          <a:solidFill>
            <a:srgbClr val="D52B1E">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endParaRPr lang="nl-NL" dirty="0">
              <a:solidFill>
                <a:srgbClr val="FFFFFF"/>
              </a:solidFill>
              <a:latin typeface="Verdana"/>
            </a:endParaRPr>
          </a:p>
        </p:txBody>
      </p:sp>
      <p:sp>
        <p:nvSpPr>
          <p:cNvPr id="9" name="Ovaal 4">
            <a:extLst>
              <a:ext uri="{FF2B5EF4-FFF2-40B4-BE49-F238E27FC236}">
                <a16:creationId xmlns:a16="http://schemas.microsoft.com/office/drawing/2014/main" id="{343E77C6-EB37-AEB9-D4FF-85A4584CCEE8}"/>
              </a:ext>
              <a:ext uri="{C183D7F6-B498-43B3-948B-1728B52AA6E4}">
                <adec:decorative xmlns:adec="http://schemas.microsoft.com/office/drawing/2017/decorative" val="1"/>
              </a:ext>
            </a:extLst>
          </p:cNvPr>
          <p:cNvSpPr/>
          <p:nvPr/>
        </p:nvSpPr>
        <p:spPr>
          <a:xfrm>
            <a:off x="1507382" y="1977658"/>
            <a:ext cx="3166311" cy="3132446"/>
          </a:xfrm>
          <a:prstGeom prst="ellipse">
            <a:avLst/>
          </a:prstGeom>
          <a:noFill/>
          <a:ln w="349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endParaRPr lang="nl-NL">
              <a:solidFill>
                <a:srgbClr val="FFFFFF"/>
              </a:solidFill>
              <a:latin typeface="Verdana"/>
            </a:endParaRPr>
          </a:p>
        </p:txBody>
      </p:sp>
      <p:sp>
        <p:nvSpPr>
          <p:cNvPr id="10" name="Tekstvak 12">
            <a:extLst>
              <a:ext uri="{FF2B5EF4-FFF2-40B4-BE49-F238E27FC236}">
                <a16:creationId xmlns:a16="http://schemas.microsoft.com/office/drawing/2014/main" id="{F9F1215B-AE38-1184-1ADF-14294ACB39A2}"/>
              </a:ext>
            </a:extLst>
          </p:cNvPr>
          <p:cNvSpPr txBox="1"/>
          <p:nvPr/>
        </p:nvSpPr>
        <p:spPr>
          <a:xfrm>
            <a:off x="2523310" y="3231962"/>
            <a:ext cx="1811740" cy="1569660"/>
          </a:xfrm>
          <a:prstGeom prst="rect">
            <a:avLst/>
          </a:prstGeom>
          <a:solidFill>
            <a:srgbClr val="FF0000"/>
          </a:solidFill>
        </p:spPr>
        <p:txBody>
          <a:bodyPr wrap="square" rtlCol="0">
            <a:spAutoFit/>
          </a:bodyPr>
          <a:lstStyle/>
          <a:p>
            <a:pPr algn="ctr" defTabSz="914358"/>
            <a:endParaRPr lang="en-US" sz="2400" b="1" dirty="0">
              <a:solidFill>
                <a:srgbClr val="000000"/>
              </a:solidFill>
              <a:latin typeface="Verdana"/>
            </a:endParaRPr>
          </a:p>
          <a:p>
            <a:pPr algn="ctr" defTabSz="914358"/>
            <a:r>
              <a:rPr lang="en-US" sz="2400" b="1" dirty="0" err="1">
                <a:solidFill>
                  <a:srgbClr val="000000"/>
                </a:solidFill>
                <a:latin typeface="Verdana"/>
              </a:rPr>
              <a:t>Tanken</a:t>
            </a:r>
            <a:r>
              <a:rPr lang="en-US" sz="2400" b="1" dirty="0">
                <a:solidFill>
                  <a:srgbClr val="000000"/>
                </a:solidFill>
                <a:latin typeface="Verdana"/>
              </a:rPr>
              <a:t> LPG</a:t>
            </a:r>
          </a:p>
          <a:p>
            <a:pPr algn="ctr" defTabSz="914358"/>
            <a:endParaRPr lang="nl-NL" sz="2400" b="1" dirty="0">
              <a:solidFill>
                <a:srgbClr val="000000"/>
              </a:solidFill>
              <a:latin typeface="Verdana"/>
            </a:endParaRPr>
          </a:p>
        </p:txBody>
      </p:sp>
      <p:sp>
        <p:nvSpPr>
          <p:cNvPr id="11" name="Tekstvak 8">
            <a:extLst>
              <a:ext uri="{FF2B5EF4-FFF2-40B4-BE49-F238E27FC236}">
                <a16:creationId xmlns:a16="http://schemas.microsoft.com/office/drawing/2014/main" id="{06486505-4AD0-6253-4473-DB8BD7437500}"/>
              </a:ext>
            </a:extLst>
          </p:cNvPr>
          <p:cNvSpPr txBox="1"/>
          <p:nvPr/>
        </p:nvSpPr>
        <p:spPr>
          <a:xfrm>
            <a:off x="5204353" y="3231962"/>
            <a:ext cx="1877306" cy="1569660"/>
          </a:xfrm>
          <a:prstGeom prst="rect">
            <a:avLst/>
          </a:prstGeom>
          <a:solidFill>
            <a:srgbClr val="FF0000"/>
          </a:solidFill>
        </p:spPr>
        <p:txBody>
          <a:bodyPr wrap="square" rtlCol="0">
            <a:spAutoFit/>
          </a:bodyPr>
          <a:lstStyle/>
          <a:p>
            <a:pPr algn="ctr" defTabSz="914358"/>
            <a:endParaRPr lang="en-US" sz="2400" b="1" dirty="0">
              <a:solidFill>
                <a:srgbClr val="000000"/>
              </a:solidFill>
              <a:latin typeface="Verdana"/>
            </a:endParaRPr>
          </a:p>
          <a:p>
            <a:pPr algn="ctr" defTabSz="914358"/>
            <a:r>
              <a:rPr lang="en-US" sz="2400" b="1" dirty="0" err="1">
                <a:solidFill>
                  <a:srgbClr val="000000"/>
                </a:solidFill>
                <a:latin typeface="Verdana"/>
              </a:rPr>
              <a:t>Tanken</a:t>
            </a:r>
            <a:r>
              <a:rPr lang="en-US" sz="2400" b="1" dirty="0">
                <a:solidFill>
                  <a:srgbClr val="000000"/>
                </a:solidFill>
                <a:latin typeface="Verdana"/>
              </a:rPr>
              <a:t> </a:t>
            </a:r>
            <a:r>
              <a:rPr lang="en-US" sz="2400" b="1" dirty="0" err="1">
                <a:solidFill>
                  <a:srgbClr val="000000"/>
                </a:solidFill>
                <a:latin typeface="Verdana"/>
              </a:rPr>
              <a:t>waterstof</a:t>
            </a:r>
            <a:endParaRPr lang="en-US" sz="2400" b="1" dirty="0">
              <a:solidFill>
                <a:srgbClr val="000000"/>
              </a:solidFill>
              <a:latin typeface="Verdana"/>
            </a:endParaRPr>
          </a:p>
          <a:p>
            <a:pPr algn="ctr" defTabSz="914358"/>
            <a:endParaRPr lang="nl-NL" sz="2400" b="1" dirty="0">
              <a:solidFill>
                <a:srgbClr val="000000"/>
              </a:solidFill>
              <a:latin typeface="Verdana"/>
            </a:endParaRPr>
          </a:p>
        </p:txBody>
      </p:sp>
      <p:sp>
        <p:nvSpPr>
          <p:cNvPr id="12" name="Rechthoek 2">
            <a:extLst>
              <a:ext uri="{FF2B5EF4-FFF2-40B4-BE49-F238E27FC236}">
                <a16:creationId xmlns:a16="http://schemas.microsoft.com/office/drawing/2014/main" id="{7FF49062-3980-7B31-42C3-065180D09827}"/>
              </a:ext>
              <a:ext uri="{C183D7F6-B498-43B3-948B-1728B52AA6E4}">
                <adec:decorative xmlns:adec="http://schemas.microsoft.com/office/drawing/2017/decorative" val="1"/>
              </a:ext>
            </a:extLst>
          </p:cNvPr>
          <p:cNvSpPr/>
          <p:nvPr/>
        </p:nvSpPr>
        <p:spPr>
          <a:xfrm>
            <a:off x="2794224" y="3327813"/>
            <a:ext cx="304779" cy="25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endParaRPr lang="nl-NL">
              <a:solidFill>
                <a:srgbClr val="FFFFFF"/>
              </a:solidFill>
              <a:latin typeface="Verdana"/>
            </a:endParaRPr>
          </a:p>
        </p:txBody>
      </p:sp>
      <p:sp>
        <p:nvSpPr>
          <p:cNvPr id="14" name="Rechthoek 9">
            <a:extLst>
              <a:ext uri="{FF2B5EF4-FFF2-40B4-BE49-F238E27FC236}">
                <a16:creationId xmlns:a16="http://schemas.microsoft.com/office/drawing/2014/main" id="{EAE92A6B-A968-A1C6-EF0B-182D9F9458B8}"/>
              </a:ext>
              <a:ext uri="{C183D7F6-B498-43B3-948B-1728B52AA6E4}">
                <adec:decorative xmlns:adec="http://schemas.microsoft.com/office/drawing/2017/decorative" val="1"/>
              </a:ext>
            </a:extLst>
          </p:cNvPr>
          <p:cNvSpPr/>
          <p:nvPr/>
        </p:nvSpPr>
        <p:spPr>
          <a:xfrm>
            <a:off x="6523855" y="3327813"/>
            <a:ext cx="316501" cy="25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endParaRPr lang="nl-NL">
              <a:solidFill>
                <a:srgbClr val="FFFFFF"/>
              </a:solidFill>
              <a:latin typeface="Verdana"/>
            </a:endParaRPr>
          </a:p>
        </p:txBody>
      </p:sp>
      <p:sp>
        <p:nvSpPr>
          <p:cNvPr id="29" name="Rechthoek 19">
            <a:extLst>
              <a:ext uri="{FF2B5EF4-FFF2-40B4-BE49-F238E27FC236}">
                <a16:creationId xmlns:a16="http://schemas.microsoft.com/office/drawing/2014/main" id="{466E0F73-34D6-158A-A3AC-39D361F1B84A}"/>
              </a:ext>
            </a:extLst>
          </p:cNvPr>
          <p:cNvSpPr/>
          <p:nvPr/>
        </p:nvSpPr>
        <p:spPr>
          <a:xfrm rot="16200000">
            <a:off x="-1550329" y="1544623"/>
            <a:ext cx="3911246" cy="74017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r>
              <a:rPr lang="en-US" sz="2000" dirty="0" err="1">
                <a:ln w="0"/>
                <a:solidFill>
                  <a:srgbClr val="000000"/>
                </a:solidFill>
                <a:effectLst>
                  <a:outerShdw blurRad="38100" dist="19050" dir="2700000" algn="tl" rotWithShape="0">
                    <a:srgbClr val="000000">
                      <a:alpha val="40000"/>
                    </a:srgbClr>
                  </a:outerShdw>
                </a:effectLst>
                <a:latin typeface="Verdana"/>
              </a:rPr>
              <a:t>Huizen</a:t>
            </a:r>
            <a:endParaRPr lang="nl-NL" sz="2000" dirty="0">
              <a:ln w="0"/>
              <a:solidFill>
                <a:srgbClr val="000000"/>
              </a:solidFill>
              <a:effectLst>
                <a:outerShdw blurRad="38100" dist="19050" dir="2700000" algn="tl" rotWithShape="0">
                  <a:srgbClr val="000000">
                    <a:alpha val="40000"/>
                  </a:srgbClr>
                </a:outerShdw>
              </a:effectLst>
              <a:latin typeface="Verdana"/>
            </a:endParaRPr>
          </a:p>
        </p:txBody>
      </p:sp>
      <p:pic>
        <p:nvPicPr>
          <p:cNvPr id="30" name="Afbeelding 20">
            <a:extLst>
              <a:ext uri="{FF2B5EF4-FFF2-40B4-BE49-F238E27FC236}">
                <a16:creationId xmlns:a16="http://schemas.microsoft.com/office/drawing/2014/main" id="{D992CAE6-E5C1-91D0-A6E5-DDBE53AF404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12262" y="5481347"/>
            <a:ext cx="3106611" cy="755917"/>
          </a:xfrm>
          <a:prstGeom prst="rect">
            <a:avLst/>
          </a:prstGeom>
        </p:spPr>
      </p:pic>
      <p:sp>
        <p:nvSpPr>
          <p:cNvPr id="35" name="Rechthoek 22">
            <a:extLst>
              <a:ext uri="{FF2B5EF4-FFF2-40B4-BE49-F238E27FC236}">
                <a16:creationId xmlns:a16="http://schemas.microsoft.com/office/drawing/2014/main" id="{79DBBC0E-53B1-8E05-B75A-CFA3A2003ACF}"/>
              </a:ext>
            </a:extLst>
          </p:cNvPr>
          <p:cNvSpPr/>
          <p:nvPr/>
        </p:nvSpPr>
        <p:spPr>
          <a:xfrm>
            <a:off x="9251737" y="220719"/>
            <a:ext cx="2881068" cy="1088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r>
              <a:rPr lang="en-US" sz="2000" dirty="0" err="1">
                <a:ln w="0"/>
                <a:solidFill>
                  <a:srgbClr val="000000"/>
                </a:solidFill>
                <a:effectLst>
                  <a:outerShdw blurRad="38100" dist="19050" dir="2700000" algn="tl" rotWithShape="0">
                    <a:srgbClr val="000000">
                      <a:alpha val="40000"/>
                    </a:srgbClr>
                  </a:outerShdw>
                </a:effectLst>
                <a:latin typeface="Verdana"/>
              </a:rPr>
              <a:t>Kantoren</a:t>
            </a:r>
            <a:endParaRPr lang="nl-NL" sz="2000" dirty="0">
              <a:ln w="0"/>
              <a:solidFill>
                <a:srgbClr val="000000"/>
              </a:solidFill>
              <a:effectLst>
                <a:outerShdw blurRad="38100" dist="19050" dir="2700000" algn="tl" rotWithShape="0">
                  <a:srgbClr val="000000">
                    <a:alpha val="40000"/>
                  </a:srgbClr>
                </a:outerShdw>
              </a:effectLst>
              <a:latin typeface="Verdana"/>
            </a:endParaRPr>
          </a:p>
        </p:txBody>
      </p:sp>
      <p:sp>
        <p:nvSpPr>
          <p:cNvPr id="37" name="Rechthoek 22">
            <a:extLst>
              <a:ext uri="{FF2B5EF4-FFF2-40B4-BE49-F238E27FC236}">
                <a16:creationId xmlns:a16="http://schemas.microsoft.com/office/drawing/2014/main" id="{2074A92D-F1A1-5868-EC33-B618167B1C2B}"/>
              </a:ext>
            </a:extLst>
          </p:cNvPr>
          <p:cNvSpPr/>
          <p:nvPr/>
        </p:nvSpPr>
        <p:spPr>
          <a:xfrm>
            <a:off x="3320167" y="161870"/>
            <a:ext cx="2881068" cy="1023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r>
              <a:rPr lang="en-US" sz="2000" dirty="0" err="1">
                <a:ln w="0"/>
                <a:solidFill>
                  <a:srgbClr val="000000"/>
                </a:solidFill>
                <a:effectLst>
                  <a:outerShdw blurRad="38100" dist="19050" dir="2700000" algn="tl" rotWithShape="0">
                    <a:srgbClr val="000000">
                      <a:alpha val="40000"/>
                    </a:srgbClr>
                  </a:outerShdw>
                </a:effectLst>
                <a:latin typeface="Verdana"/>
              </a:rPr>
              <a:t>Kantoren</a:t>
            </a:r>
            <a:r>
              <a:rPr lang="en-US" sz="2000" dirty="0">
                <a:ln w="0"/>
                <a:solidFill>
                  <a:srgbClr val="000000"/>
                </a:solidFill>
                <a:effectLst>
                  <a:outerShdw blurRad="38100" dist="19050" dir="2700000" algn="tl" rotWithShape="0">
                    <a:srgbClr val="000000">
                      <a:alpha val="40000"/>
                    </a:srgbClr>
                  </a:outerShdw>
                </a:effectLst>
                <a:latin typeface="Verdana"/>
              </a:rPr>
              <a:t> </a:t>
            </a:r>
            <a:endParaRPr lang="nl-NL" sz="2000" dirty="0">
              <a:ln w="0"/>
              <a:solidFill>
                <a:srgbClr val="000000"/>
              </a:solidFill>
              <a:effectLst>
                <a:outerShdw blurRad="38100" dist="19050" dir="2700000" algn="tl" rotWithShape="0">
                  <a:srgbClr val="000000">
                    <a:alpha val="40000"/>
                  </a:srgbClr>
                </a:outerShdw>
              </a:effectLst>
              <a:latin typeface="Verdana"/>
            </a:endParaRPr>
          </a:p>
        </p:txBody>
      </p:sp>
      <p:sp>
        <p:nvSpPr>
          <p:cNvPr id="13" name="Tekstvak 49">
            <a:extLst>
              <a:ext uri="{FF2B5EF4-FFF2-40B4-BE49-F238E27FC236}">
                <a16:creationId xmlns:a16="http://schemas.microsoft.com/office/drawing/2014/main" id="{9F3A39C2-16AA-2DEC-C23F-5BBDE1A2776E}"/>
              </a:ext>
            </a:extLst>
          </p:cNvPr>
          <p:cNvSpPr txBox="1"/>
          <p:nvPr/>
        </p:nvSpPr>
        <p:spPr>
          <a:xfrm>
            <a:off x="6147144" y="153028"/>
            <a:ext cx="2129895" cy="1015663"/>
          </a:xfrm>
          <a:prstGeom prst="rect">
            <a:avLst/>
          </a:prstGeom>
          <a:solidFill>
            <a:schemeClr val="accent5">
              <a:lumMod val="60000"/>
              <a:lumOff val="40000"/>
            </a:schemeClr>
          </a:solidFill>
        </p:spPr>
        <p:txBody>
          <a:bodyPr wrap="square" rtlCol="0">
            <a:spAutoFit/>
          </a:bodyPr>
          <a:lstStyle/>
          <a:p>
            <a:pPr algn="ctr" defTabSz="914358"/>
            <a:endParaRPr lang="nl-NL" sz="2000" dirty="0">
              <a:solidFill>
                <a:srgbClr val="000000"/>
              </a:solidFill>
              <a:latin typeface="Verdana"/>
            </a:endParaRPr>
          </a:p>
          <a:p>
            <a:pPr algn="ctr" defTabSz="914358"/>
            <a:r>
              <a:rPr lang="nl-NL" sz="2000" dirty="0">
                <a:solidFill>
                  <a:srgbClr val="000000"/>
                </a:solidFill>
                <a:latin typeface="Verdana"/>
              </a:rPr>
              <a:t>Crèche</a:t>
            </a:r>
          </a:p>
          <a:p>
            <a:pPr algn="ctr" defTabSz="914358"/>
            <a:endParaRPr lang="nl-NL" sz="2000" dirty="0">
              <a:solidFill>
                <a:srgbClr val="000000"/>
              </a:solidFill>
              <a:latin typeface="Verdana"/>
            </a:endParaRPr>
          </a:p>
        </p:txBody>
      </p:sp>
      <p:sp>
        <p:nvSpPr>
          <p:cNvPr id="15" name="Titel 14">
            <a:extLst>
              <a:ext uri="{FF2B5EF4-FFF2-40B4-BE49-F238E27FC236}">
                <a16:creationId xmlns:a16="http://schemas.microsoft.com/office/drawing/2014/main" id="{4C6CBFFA-9602-E869-3A72-70289B60E93D}"/>
              </a:ext>
            </a:extLst>
          </p:cNvPr>
          <p:cNvSpPr>
            <a:spLocks noGrp="1"/>
          </p:cNvSpPr>
          <p:nvPr>
            <p:ph type="title"/>
          </p:nvPr>
        </p:nvSpPr>
        <p:spPr>
          <a:xfrm>
            <a:off x="184319" y="-1061677"/>
            <a:ext cx="10923588" cy="948047"/>
          </a:xfrm>
        </p:spPr>
        <p:txBody>
          <a:bodyPr>
            <a:normAutofit fontScale="90000"/>
          </a:bodyPr>
          <a:lstStyle/>
          <a:p>
            <a:r>
              <a:rPr lang="nl-NL" dirty="0">
                <a:solidFill>
                  <a:schemeClr val="tx1"/>
                </a:solidFill>
              </a:rPr>
              <a:t>Casus: plaatsen van een kantorenpand met crèche met plaatsgebonden risico en aandachtsgebieden</a:t>
            </a:r>
            <a:endParaRPr lang="nl-NL" dirty="0"/>
          </a:p>
        </p:txBody>
      </p:sp>
    </p:spTree>
    <p:extLst>
      <p:ext uri="{BB962C8B-B14F-4D97-AF65-F5344CB8AC3E}">
        <p14:creationId xmlns:p14="http://schemas.microsoft.com/office/powerpoint/2010/main" val="984725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459922" y="2671947"/>
            <a:ext cx="5299611" cy="2505693"/>
          </a:xfrm>
        </p:spPr>
        <p:txBody>
          <a:bodyPr>
            <a:normAutofit/>
          </a:bodyPr>
          <a:lstStyle/>
          <a:p>
            <a:r>
              <a:rPr lang="nl-NL" sz="6000" dirty="0"/>
              <a:t>Vragen ?</a:t>
            </a:r>
          </a:p>
        </p:txBody>
      </p:sp>
      <p:pic>
        <p:nvPicPr>
          <p:cNvPr id="1026" name="Picture 2" descr="Wat we van kinderen kunnen leren over vragen stellen - HatRabb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6996" y="1935163"/>
            <a:ext cx="6645090" cy="37489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366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body" sz="quarter" idx="11"/>
          </p:nvPr>
        </p:nvSpPr>
        <p:spPr>
          <a:xfrm>
            <a:off x="6504734" y="1159171"/>
            <a:ext cx="5171016" cy="931863"/>
          </a:xfrm>
        </p:spPr>
        <p:txBody>
          <a:bodyPr/>
          <a:lstStyle/>
          <a:p>
            <a:r>
              <a:rPr lang="nl-NL" sz="2200" b="1" u="sng" dirty="0"/>
              <a:t>Meer informatie </a:t>
            </a:r>
          </a:p>
        </p:txBody>
      </p:sp>
      <p:sp>
        <p:nvSpPr>
          <p:cNvPr id="3" name="Titel 2"/>
          <p:cNvSpPr>
            <a:spLocks noGrp="1"/>
          </p:cNvSpPr>
          <p:nvPr>
            <p:ph type="ctrTitle"/>
          </p:nvPr>
        </p:nvSpPr>
        <p:spPr>
          <a:xfrm>
            <a:off x="6504734" y="5497310"/>
            <a:ext cx="5353512" cy="1235234"/>
          </a:xfrm>
        </p:spPr>
        <p:txBody>
          <a:bodyPr>
            <a:normAutofit/>
          </a:bodyPr>
          <a:lstStyle/>
          <a:p>
            <a:r>
              <a:rPr lang="nl-NL" sz="1800" dirty="0"/>
              <a:t>Blijf op de hoogte van het IPLO-nieuws via onze nieuwsbrief. Abonneer u via www.iplo.nl/nieuwsbrief</a:t>
            </a:r>
          </a:p>
        </p:txBody>
      </p:sp>
      <p:sp>
        <p:nvSpPr>
          <p:cNvPr id="5" name="Tekstvak 4"/>
          <p:cNvSpPr txBox="1"/>
          <p:nvPr/>
        </p:nvSpPr>
        <p:spPr>
          <a:xfrm>
            <a:off x="6504734" y="2303560"/>
            <a:ext cx="4504944" cy="2687915"/>
          </a:xfrm>
          <a:prstGeom prst="rect">
            <a:avLst/>
          </a:prstGeom>
          <a:noFill/>
        </p:spPr>
        <p:txBody>
          <a:bodyPr wrap="square" rtlCol="0">
            <a:spAutoFit/>
          </a:bodyPr>
          <a:lstStyle/>
          <a:p>
            <a:pPr marL="12700" marR="5080" lvl="0" defTabSz="914400">
              <a:spcBef>
                <a:spcPts val="95"/>
              </a:spcBef>
            </a:pPr>
            <a:r>
              <a:rPr lang="nl-NL" kern="0" dirty="0">
                <a:solidFill>
                  <a:schemeClr val="bg1"/>
                </a:solidFill>
                <a:latin typeface="Asap"/>
                <a:cs typeface="Asap"/>
              </a:rPr>
              <a:t>IPLO.nl</a:t>
            </a:r>
          </a:p>
          <a:p>
            <a:pPr marL="12700" marR="5080" lvl="1" defTabSz="914400">
              <a:spcBef>
                <a:spcPts val="95"/>
              </a:spcBef>
            </a:pPr>
            <a:r>
              <a:rPr lang="nl-NL" kern="0" dirty="0">
                <a:solidFill>
                  <a:srgbClr val="275837"/>
                </a:solidFill>
                <a:latin typeface="Asap"/>
                <a:cs typeface="Asap"/>
                <a:hlinkClick r:id="rId3"/>
              </a:rPr>
              <a:t>https://iplo.nl/thema/externe-veiligheid/</a:t>
            </a:r>
            <a:endParaRPr lang="nl-NL" kern="0" dirty="0">
              <a:solidFill>
                <a:srgbClr val="275837"/>
              </a:solidFill>
              <a:latin typeface="Asap"/>
              <a:cs typeface="Asap"/>
            </a:endParaRPr>
          </a:p>
          <a:p>
            <a:pPr marL="12700" marR="5080" lvl="0" defTabSz="914400">
              <a:spcBef>
                <a:spcPts val="95"/>
              </a:spcBef>
            </a:pPr>
            <a:r>
              <a:rPr lang="nl-NL" kern="0" dirty="0">
                <a:solidFill>
                  <a:schemeClr val="bg1"/>
                </a:solidFill>
                <a:latin typeface="Asap"/>
                <a:cs typeface="Asap"/>
              </a:rPr>
              <a:t>Helpdesk</a:t>
            </a:r>
          </a:p>
          <a:p>
            <a:pPr marL="12700" marR="5080" lvl="1" defTabSz="914400">
              <a:spcBef>
                <a:spcPts val="95"/>
              </a:spcBef>
            </a:pPr>
            <a:r>
              <a:rPr lang="nl-NL" kern="0" dirty="0">
                <a:solidFill>
                  <a:srgbClr val="275837"/>
                </a:solidFill>
                <a:latin typeface="Asap"/>
                <a:cs typeface="Asap"/>
                <a:hlinkClick r:id="rId4"/>
              </a:rPr>
              <a:t>https://iplo.nl/contact/vragenformulier/</a:t>
            </a:r>
            <a:endParaRPr lang="nl-NL" kern="0" dirty="0">
              <a:solidFill>
                <a:srgbClr val="275837"/>
              </a:solidFill>
              <a:latin typeface="Asap"/>
              <a:cs typeface="Asap"/>
            </a:endParaRPr>
          </a:p>
          <a:p>
            <a:pPr marL="12700" marR="5080" lvl="0" defTabSz="914400">
              <a:spcBef>
                <a:spcPts val="95"/>
              </a:spcBef>
            </a:pPr>
            <a:r>
              <a:rPr lang="nl-NL" kern="0" dirty="0">
                <a:solidFill>
                  <a:schemeClr val="bg1"/>
                </a:solidFill>
                <a:latin typeface="Asap"/>
                <a:cs typeface="Asap"/>
              </a:rPr>
              <a:t>Handboek Omgevingsveiligheid</a:t>
            </a:r>
          </a:p>
          <a:p>
            <a:pPr marL="12700" marR="5080" lvl="1" defTabSz="914400">
              <a:spcBef>
                <a:spcPts val="95"/>
              </a:spcBef>
            </a:pPr>
            <a:r>
              <a:rPr lang="nl-NL" kern="0" dirty="0">
                <a:solidFill>
                  <a:srgbClr val="275837"/>
                </a:solidFill>
                <a:latin typeface="Asap"/>
                <a:cs typeface="Asap"/>
                <a:hlinkClick r:id="rId5"/>
              </a:rPr>
              <a:t>Handboek Omgevingsveiligheid | RIVM</a:t>
            </a:r>
            <a:endParaRPr lang="nl-NL" kern="0" dirty="0">
              <a:solidFill>
                <a:srgbClr val="275837"/>
              </a:solidFill>
              <a:latin typeface="Asap"/>
              <a:cs typeface="Asap"/>
            </a:endParaRPr>
          </a:p>
          <a:p>
            <a:pPr marR="5080" lvl="0" defTabSz="914400">
              <a:spcBef>
                <a:spcPts val="95"/>
              </a:spcBef>
            </a:pPr>
            <a:r>
              <a:rPr lang="en-US" kern="0" dirty="0">
                <a:solidFill>
                  <a:schemeClr val="bg1"/>
                </a:solidFill>
                <a:latin typeface="Asap"/>
                <a:cs typeface="Asap"/>
              </a:rPr>
              <a:t>Relevant.nl</a:t>
            </a:r>
          </a:p>
          <a:p>
            <a:pPr marR="5080" lvl="0" defTabSz="914400">
              <a:spcBef>
                <a:spcPts val="95"/>
              </a:spcBef>
            </a:pPr>
            <a:r>
              <a:rPr lang="en-US" kern="0" dirty="0">
                <a:solidFill>
                  <a:schemeClr val="bg1"/>
                </a:solidFill>
                <a:latin typeface="Asap"/>
                <a:cs typeface="Asap"/>
              </a:rPr>
              <a:t>REV</a:t>
            </a:r>
          </a:p>
          <a:p>
            <a:pPr marR="5080" lvl="0" defTabSz="914400">
              <a:spcBef>
                <a:spcPts val="95"/>
              </a:spcBef>
            </a:pPr>
            <a:r>
              <a:rPr lang="en-US" kern="0" dirty="0">
                <a:solidFill>
                  <a:srgbClr val="275837"/>
                </a:solidFill>
                <a:latin typeface="Asap"/>
                <a:cs typeface="Asap"/>
                <a:hlinkClick r:id="rId6"/>
              </a:rPr>
              <a:t>https://www.registerexterneveiligheid.nl/</a:t>
            </a:r>
            <a:r>
              <a:rPr lang="en-US" kern="0" dirty="0">
                <a:solidFill>
                  <a:srgbClr val="275837"/>
                </a:solidFill>
                <a:latin typeface="Asap"/>
                <a:cs typeface="Asap"/>
              </a:rPr>
              <a:t> </a:t>
            </a:r>
          </a:p>
        </p:txBody>
      </p:sp>
    </p:spTree>
    <p:extLst>
      <p:ext uri="{BB962C8B-B14F-4D97-AF65-F5344CB8AC3E}">
        <p14:creationId xmlns:p14="http://schemas.microsoft.com/office/powerpoint/2010/main" val="804691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p:txBody>
          <a:bodyPr>
            <a:normAutofit fontScale="90000"/>
          </a:bodyPr>
          <a:lstStyle/>
          <a:p>
            <a:r>
              <a:rPr lang="nl-NL" spc="-10" dirty="0"/>
              <a:t>Vraag 1: </a:t>
            </a:r>
            <a:r>
              <a:rPr lang="nl-NL" dirty="0">
                <a:latin typeface="Asap"/>
                <a:cs typeface="Asap"/>
              </a:rPr>
              <a:t>Wat is het verschil tussen externe veiligheid en omgevingsveiligheid?</a:t>
            </a:r>
            <a:br>
              <a:rPr lang="nl-NL" dirty="0">
                <a:latin typeface="Asap"/>
                <a:cs typeface="Asap"/>
              </a:rPr>
            </a:br>
            <a:endParaRPr lang="nl-NL" dirty="0"/>
          </a:p>
        </p:txBody>
      </p:sp>
      <p:sp>
        <p:nvSpPr>
          <p:cNvPr id="8" name="Tijdelijke aanduiding voor tekst 7"/>
          <p:cNvSpPr>
            <a:spLocks noGrp="1"/>
          </p:cNvSpPr>
          <p:nvPr>
            <p:ph type="body" sz="quarter" idx="13"/>
          </p:nvPr>
        </p:nvSpPr>
        <p:spPr>
          <a:xfrm>
            <a:off x="601133" y="2410699"/>
            <a:ext cx="10972800" cy="2073559"/>
          </a:xfrm>
        </p:spPr>
        <p:txBody>
          <a:bodyPr>
            <a:normAutofit/>
          </a:bodyPr>
          <a:lstStyle/>
          <a:p>
            <a:pPr marL="527050" marR="5080" indent="-514350">
              <a:lnSpc>
                <a:spcPct val="118100"/>
              </a:lnSpc>
              <a:spcBef>
                <a:spcPts val="95"/>
              </a:spcBef>
              <a:buFont typeface="+mj-lt"/>
              <a:buAutoNum type="alphaUcPeriod"/>
            </a:pPr>
            <a:r>
              <a:rPr lang="nl-NL" sz="2000" dirty="0">
                <a:solidFill>
                  <a:srgbClr val="275837"/>
                </a:solidFill>
                <a:latin typeface="Asap"/>
                <a:cs typeface="Asap"/>
              </a:rPr>
              <a:t>Er is geen verschil</a:t>
            </a:r>
          </a:p>
          <a:p>
            <a:pPr marL="527050" marR="5080" indent="-514350">
              <a:lnSpc>
                <a:spcPct val="118100"/>
              </a:lnSpc>
              <a:spcBef>
                <a:spcPts val="95"/>
              </a:spcBef>
              <a:buFont typeface="+mj-lt"/>
              <a:buAutoNum type="alphaUcPeriod"/>
            </a:pPr>
            <a:r>
              <a:rPr lang="nl-NL" sz="2000" dirty="0">
                <a:solidFill>
                  <a:srgbClr val="275837"/>
                </a:solidFill>
                <a:latin typeface="Asap"/>
                <a:cs typeface="Asap"/>
              </a:rPr>
              <a:t>Omgevingsveiligheid is breder (overstroming) dan externe veiligheid</a:t>
            </a:r>
          </a:p>
          <a:p>
            <a:pPr marL="527050" marR="5080" indent="-514350">
              <a:lnSpc>
                <a:spcPct val="118100"/>
              </a:lnSpc>
              <a:spcBef>
                <a:spcPts val="95"/>
              </a:spcBef>
              <a:buFont typeface="+mj-lt"/>
              <a:buAutoNum type="alphaUcPeriod"/>
            </a:pPr>
            <a:r>
              <a:rPr lang="nl-NL" sz="2000" dirty="0">
                <a:solidFill>
                  <a:srgbClr val="275837"/>
                </a:solidFill>
                <a:latin typeface="Asap"/>
                <a:cs typeface="Asap"/>
              </a:rPr>
              <a:t>Externe veiligheid was de term voor inwerkingtreding Omgevingswet, na inwerkintreding is dat omgevingsveiligheid</a:t>
            </a:r>
          </a:p>
          <a:p>
            <a:pPr marL="527050" marR="5080" indent="-514350">
              <a:lnSpc>
                <a:spcPct val="118100"/>
              </a:lnSpc>
              <a:spcBef>
                <a:spcPts val="95"/>
              </a:spcBef>
              <a:buFont typeface="+mj-lt"/>
              <a:buAutoNum type="alphaUcPeriod"/>
            </a:pPr>
            <a:r>
              <a:rPr lang="nl-NL" sz="2000" dirty="0">
                <a:solidFill>
                  <a:srgbClr val="275837"/>
                </a:solidFill>
                <a:latin typeface="Asap"/>
                <a:cs typeface="Asap"/>
              </a:rPr>
              <a:t>Omgevingsveiligheid gaat over het meenemen van externe veiligheidsrisico’s bij het ontwerp</a:t>
            </a:r>
          </a:p>
          <a:p>
            <a:endParaRPr lang="nl-NL" dirty="0"/>
          </a:p>
        </p:txBody>
      </p:sp>
    </p:spTree>
    <p:extLst>
      <p:ext uri="{BB962C8B-B14F-4D97-AF65-F5344CB8AC3E}">
        <p14:creationId xmlns:p14="http://schemas.microsoft.com/office/powerpoint/2010/main" val="1816076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p:txBody>
          <a:bodyPr>
            <a:normAutofit fontScale="90000"/>
          </a:bodyPr>
          <a:lstStyle/>
          <a:p>
            <a:r>
              <a:rPr lang="nl-NL" spc="-10" dirty="0"/>
              <a:t>Antwoord 1: </a:t>
            </a:r>
            <a:r>
              <a:rPr lang="nl-NL" dirty="0">
                <a:latin typeface="Asap"/>
                <a:cs typeface="Asap"/>
              </a:rPr>
              <a:t>Wat is het verschil tussen externe veiligheid en omgevingsveiligheid?</a:t>
            </a:r>
            <a:br>
              <a:rPr lang="nl-NL" dirty="0">
                <a:latin typeface="Asap"/>
                <a:cs typeface="Asap"/>
              </a:rPr>
            </a:br>
            <a:endParaRPr lang="nl-NL" dirty="0"/>
          </a:p>
        </p:txBody>
      </p:sp>
      <p:sp>
        <p:nvSpPr>
          <p:cNvPr id="3" name="Tijdelijke aanduiding voor tekst 2"/>
          <p:cNvSpPr>
            <a:spLocks noGrp="1"/>
          </p:cNvSpPr>
          <p:nvPr>
            <p:ph type="body" sz="quarter" idx="13"/>
          </p:nvPr>
        </p:nvSpPr>
        <p:spPr>
          <a:xfrm>
            <a:off x="609600" y="2399519"/>
            <a:ext cx="10972800" cy="2073559"/>
          </a:xfrm>
        </p:spPr>
        <p:txBody>
          <a:bodyPr>
            <a:noAutofit/>
          </a:bodyPr>
          <a:lstStyle/>
          <a:p>
            <a:pPr marL="12700" marR="5080">
              <a:lnSpc>
                <a:spcPct val="118100"/>
              </a:lnSpc>
              <a:spcBef>
                <a:spcPts val="95"/>
              </a:spcBef>
            </a:pPr>
            <a:r>
              <a:rPr lang="nl-NL" sz="2000" dirty="0">
                <a:solidFill>
                  <a:srgbClr val="275837"/>
                </a:solidFill>
                <a:latin typeface="Asap"/>
                <a:cs typeface="Asap"/>
              </a:rPr>
              <a:t>4. Omgevingsveiligheid gaat over het meenemen van externe veiligheidsrisico’s bij het ontwerp. </a:t>
            </a: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r>
              <a:rPr lang="nl-NL" sz="2000" i="1" dirty="0">
                <a:solidFill>
                  <a:srgbClr val="275837"/>
                </a:solidFill>
                <a:latin typeface="Asap"/>
                <a:cs typeface="Asap"/>
              </a:rPr>
              <a:t>Beleidsdoelstelling voor externe veiligheid luidt: «Het uitvoeren van een veiligheids- en risicobeleid om mens en milieu te beschermen tegen maatschappelijk onaanvaardbaar geachte gezondheids- en milieurisico’s» </a:t>
            </a:r>
          </a:p>
          <a:p>
            <a:pPr marL="12700" marR="5080">
              <a:lnSpc>
                <a:spcPct val="118100"/>
              </a:lnSpc>
              <a:spcBef>
                <a:spcPts val="95"/>
              </a:spcBef>
            </a:pPr>
            <a:r>
              <a:rPr lang="nl-NL" sz="2000" i="1" dirty="0">
                <a:solidFill>
                  <a:srgbClr val="275837"/>
                </a:solidFill>
                <a:latin typeface="Asap"/>
                <a:cs typeface="Asap"/>
              </a:rPr>
              <a:t>In de regelgeving is het de bedoeling dat beiden evenwichtig aan de orde komen. In de huidige praktijk ligt het accent echter sterker bij de risicobron dan op een veilige inrichting van de omringende ruimte. Om het belang van dit beoogde evenwicht te benadrukken is gekozen voor de term: «omgevingsveiligheid».</a:t>
            </a: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latin typeface="Asap"/>
              <a:cs typeface="Asap"/>
            </a:endParaRPr>
          </a:p>
          <a:p>
            <a:endParaRPr lang="nl-NL" sz="2000" dirty="0"/>
          </a:p>
        </p:txBody>
      </p:sp>
    </p:spTree>
    <p:extLst>
      <p:ext uri="{BB962C8B-B14F-4D97-AF65-F5344CB8AC3E}">
        <p14:creationId xmlns:p14="http://schemas.microsoft.com/office/powerpoint/2010/main" val="3726925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pc="-10" dirty="0"/>
              <a:t>Vraag 2: </a:t>
            </a:r>
            <a:r>
              <a:rPr lang="nl-NL" dirty="0">
                <a:latin typeface="Asap"/>
                <a:cs typeface="Asap"/>
              </a:rPr>
              <a:t>Waar gaat externe veiligheid over?</a:t>
            </a:r>
            <a:br>
              <a:rPr lang="nl-NL" dirty="0">
                <a:latin typeface="Asap"/>
                <a:cs typeface="Asap"/>
              </a:rPr>
            </a:br>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tekst 3"/>
          <p:cNvSpPr>
            <a:spLocks noGrp="1"/>
          </p:cNvSpPr>
          <p:nvPr>
            <p:ph type="body" sz="quarter" idx="12"/>
          </p:nvPr>
        </p:nvSpPr>
        <p:spPr/>
        <p:txBody>
          <a:bodyPr/>
          <a:lstStyle/>
          <a:p>
            <a:pPr marL="527050" marR="5080" indent="-514350">
              <a:lnSpc>
                <a:spcPct val="118100"/>
              </a:lnSpc>
              <a:spcBef>
                <a:spcPts val="95"/>
              </a:spcBef>
              <a:buFont typeface="+mj-lt"/>
              <a:buAutoNum type="alphaUcPeriod"/>
            </a:pPr>
            <a:r>
              <a:rPr lang="nl-NL" sz="2000" dirty="0">
                <a:solidFill>
                  <a:srgbClr val="275837"/>
                </a:solidFill>
                <a:latin typeface="Asap"/>
                <a:cs typeface="Asap"/>
              </a:rPr>
              <a:t>Het opslaan van gevaarlijke stoffen </a:t>
            </a:r>
          </a:p>
          <a:p>
            <a:pPr marL="527050" marR="5080" indent="-514350">
              <a:lnSpc>
                <a:spcPct val="118100"/>
              </a:lnSpc>
              <a:spcBef>
                <a:spcPts val="95"/>
              </a:spcBef>
              <a:buFont typeface="+mj-lt"/>
              <a:buAutoNum type="alphaUcPeriod"/>
            </a:pPr>
            <a:r>
              <a:rPr lang="nl-NL" sz="2000" dirty="0">
                <a:solidFill>
                  <a:srgbClr val="275837"/>
                </a:solidFill>
                <a:latin typeface="Asap"/>
                <a:cs typeface="Asap"/>
              </a:rPr>
              <a:t>Het in werking hebben van windturbines</a:t>
            </a:r>
          </a:p>
          <a:p>
            <a:pPr marL="527050" marR="5080" indent="-514350">
              <a:lnSpc>
                <a:spcPct val="118100"/>
              </a:lnSpc>
              <a:spcBef>
                <a:spcPts val="95"/>
              </a:spcBef>
              <a:buFont typeface="+mj-lt"/>
              <a:buAutoNum type="alphaUcPeriod"/>
            </a:pPr>
            <a:r>
              <a:rPr lang="nl-NL" sz="2000" dirty="0">
                <a:solidFill>
                  <a:srgbClr val="275837"/>
                </a:solidFill>
                <a:latin typeface="Asap"/>
                <a:cs typeface="Asap"/>
              </a:rPr>
              <a:t>Het verwerken en produceren van gevaarlijke stoffen</a:t>
            </a:r>
          </a:p>
          <a:p>
            <a:pPr marL="527050" marR="5080" indent="-514350">
              <a:lnSpc>
                <a:spcPct val="118100"/>
              </a:lnSpc>
              <a:spcBef>
                <a:spcPts val="95"/>
              </a:spcBef>
              <a:buFont typeface="+mj-lt"/>
              <a:buAutoNum type="alphaUcPeriod"/>
            </a:pPr>
            <a:r>
              <a:rPr lang="nl-NL" sz="2000" dirty="0">
                <a:solidFill>
                  <a:srgbClr val="275837"/>
                </a:solidFill>
                <a:latin typeface="Asap"/>
                <a:cs typeface="Asap"/>
              </a:rPr>
              <a:t>Het transport van gevaarlijke stoffen</a:t>
            </a:r>
          </a:p>
          <a:p>
            <a:pPr marL="527050" marR="5080" indent="-514350">
              <a:lnSpc>
                <a:spcPct val="118100"/>
              </a:lnSpc>
              <a:spcBef>
                <a:spcPts val="95"/>
              </a:spcBef>
              <a:buFont typeface="+mj-lt"/>
              <a:buAutoNum type="alphaUcPeriod"/>
            </a:pPr>
            <a:r>
              <a:rPr lang="nl-NL" sz="2000" dirty="0">
                <a:solidFill>
                  <a:srgbClr val="275837"/>
                </a:solidFill>
                <a:latin typeface="Asap"/>
                <a:cs typeface="Asap"/>
              </a:rPr>
              <a:t>Alle antwoorden zijn goed</a:t>
            </a: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dirty="0">
              <a:solidFill>
                <a:srgbClr val="275837"/>
              </a:solidFill>
              <a:latin typeface="Asap"/>
              <a:cs typeface="Asap"/>
            </a:endParaRPr>
          </a:p>
          <a:p>
            <a:pPr marL="12700" marR="5080">
              <a:lnSpc>
                <a:spcPct val="118100"/>
              </a:lnSpc>
              <a:spcBef>
                <a:spcPts val="95"/>
              </a:spcBef>
            </a:pPr>
            <a:endParaRPr lang="nl-NL" dirty="0">
              <a:latin typeface="Asap"/>
              <a:cs typeface="Asap"/>
            </a:endParaRPr>
          </a:p>
          <a:p>
            <a:endParaRPr lang="nl-NL" dirty="0"/>
          </a:p>
        </p:txBody>
      </p:sp>
    </p:spTree>
    <p:extLst>
      <p:ext uri="{BB962C8B-B14F-4D97-AF65-F5344CB8AC3E}">
        <p14:creationId xmlns:p14="http://schemas.microsoft.com/office/powerpoint/2010/main" val="2136735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Antwoord 2:	</a:t>
            </a:r>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tekst 3"/>
          <p:cNvSpPr>
            <a:spLocks noGrp="1"/>
          </p:cNvSpPr>
          <p:nvPr>
            <p:ph type="body" sz="quarter" idx="12"/>
          </p:nvPr>
        </p:nvSpPr>
        <p:spPr>
          <a:xfrm>
            <a:off x="601134" y="1811338"/>
            <a:ext cx="6274679" cy="4305685"/>
          </a:xfrm>
        </p:spPr>
        <p:txBody>
          <a:bodyPr>
            <a:normAutofit/>
          </a:bodyPr>
          <a:lstStyle/>
          <a:p>
            <a:r>
              <a:rPr lang="nl-NL" sz="2000" dirty="0">
                <a:solidFill>
                  <a:srgbClr val="275837"/>
                </a:solidFill>
                <a:latin typeface="Asap"/>
                <a:cs typeface="Asap"/>
              </a:rPr>
              <a:t>5. Alle antwoorden zijn goed</a:t>
            </a:r>
          </a:p>
          <a:p>
            <a:pPr marL="12700" marR="5080">
              <a:lnSpc>
                <a:spcPct val="118100"/>
              </a:lnSpc>
              <a:spcBef>
                <a:spcPts val="95"/>
              </a:spcBef>
            </a:pPr>
            <a:r>
              <a:rPr lang="nl-NL" sz="2000" dirty="0">
                <a:solidFill>
                  <a:srgbClr val="275837"/>
                </a:solidFill>
                <a:latin typeface="Asap"/>
                <a:cs typeface="Asap"/>
              </a:rPr>
              <a:t>Beleid voor de beheersing van risico’s met betrekking tot de productie, verwerking, opslag en transport van gevaarlijke stoffen waarvan omwonenden het slachtoffer kunnen worden. En het in werking hebben van windturbines en luchthavens. </a:t>
            </a:r>
          </a:p>
          <a:p>
            <a:pPr marL="12700" marR="5080">
              <a:lnSpc>
                <a:spcPct val="118100"/>
              </a:lnSpc>
              <a:spcBef>
                <a:spcPts val="95"/>
              </a:spcBef>
            </a:pPr>
            <a:endParaRPr lang="nl-NL" sz="2000" dirty="0">
              <a:solidFill>
                <a:srgbClr val="275837"/>
              </a:solidFill>
              <a:latin typeface="Asap"/>
              <a:cs typeface="Asap"/>
            </a:endParaRPr>
          </a:p>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Asap"/>
                <a:cs typeface="Asap"/>
              </a:rPr>
              <a:t>Bescherming gericht op de omgeving</a:t>
            </a:r>
          </a:p>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Asap"/>
                <a:cs typeface="Asap"/>
              </a:rPr>
              <a:t>Bescherming tegen gevaren van brand, explosie of gifwolk</a:t>
            </a:r>
          </a:p>
          <a:p>
            <a:endParaRPr lang="nl-NL" sz="2000" dirty="0"/>
          </a:p>
        </p:txBody>
      </p:sp>
      <p:sp>
        <p:nvSpPr>
          <p:cNvPr id="5" name="Rechthoek 4"/>
          <p:cNvSpPr/>
          <p:nvPr/>
        </p:nvSpPr>
        <p:spPr>
          <a:xfrm>
            <a:off x="7275617" y="2082322"/>
            <a:ext cx="4647210" cy="3790653"/>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a:spAutoFit/>
          </a:bodyPr>
          <a:lstStyle/>
          <a:p>
            <a:pPr marL="527050" marR="5080" indent="-514350">
              <a:lnSpc>
                <a:spcPct val="118100"/>
              </a:lnSpc>
              <a:spcBef>
                <a:spcPts val="95"/>
              </a:spcBef>
              <a:buFont typeface="+mj-lt"/>
              <a:buAutoNum type="alphaUcPeriod"/>
            </a:pPr>
            <a:r>
              <a:rPr lang="nl-NL" dirty="0">
                <a:solidFill>
                  <a:srgbClr val="275837"/>
                </a:solidFill>
                <a:latin typeface="Asap"/>
                <a:cs typeface="Asap"/>
              </a:rPr>
              <a:t>Het opslaan van gevaarlijke stoffen </a:t>
            </a:r>
          </a:p>
          <a:p>
            <a:pPr marL="527050" marR="5080" indent="-514350">
              <a:lnSpc>
                <a:spcPct val="118100"/>
              </a:lnSpc>
              <a:spcBef>
                <a:spcPts val="95"/>
              </a:spcBef>
              <a:buFont typeface="+mj-lt"/>
              <a:buAutoNum type="alphaUcPeriod"/>
            </a:pPr>
            <a:r>
              <a:rPr lang="nl-NL" dirty="0">
                <a:solidFill>
                  <a:srgbClr val="275837"/>
                </a:solidFill>
                <a:latin typeface="Asap"/>
                <a:cs typeface="Asap"/>
              </a:rPr>
              <a:t>Het in werking hebben van windturbines</a:t>
            </a:r>
          </a:p>
          <a:p>
            <a:pPr marL="527050" marR="5080" indent="-514350">
              <a:lnSpc>
                <a:spcPct val="118100"/>
              </a:lnSpc>
              <a:spcBef>
                <a:spcPts val="95"/>
              </a:spcBef>
              <a:buFont typeface="+mj-lt"/>
              <a:buAutoNum type="alphaUcPeriod"/>
            </a:pPr>
            <a:r>
              <a:rPr lang="nl-NL" dirty="0">
                <a:solidFill>
                  <a:srgbClr val="275837"/>
                </a:solidFill>
                <a:latin typeface="Asap"/>
                <a:cs typeface="Asap"/>
              </a:rPr>
              <a:t>Het verwerken en produceren van gevaarlijke stoffen</a:t>
            </a:r>
          </a:p>
          <a:p>
            <a:pPr marL="527050" marR="5080" indent="-514350">
              <a:lnSpc>
                <a:spcPct val="118100"/>
              </a:lnSpc>
              <a:spcBef>
                <a:spcPts val="95"/>
              </a:spcBef>
              <a:buFont typeface="+mj-lt"/>
              <a:buAutoNum type="alphaUcPeriod"/>
            </a:pPr>
            <a:r>
              <a:rPr lang="nl-NL" dirty="0">
                <a:solidFill>
                  <a:srgbClr val="275837"/>
                </a:solidFill>
                <a:latin typeface="Asap"/>
                <a:cs typeface="Asap"/>
              </a:rPr>
              <a:t>Het transport van gevaarlijke stoffen</a:t>
            </a:r>
          </a:p>
          <a:p>
            <a:pPr marL="527050" marR="5080" indent="-514350">
              <a:lnSpc>
                <a:spcPct val="118100"/>
              </a:lnSpc>
              <a:spcBef>
                <a:spcPts val="95"/>
              </a:spcBef>
              <a:buFont typeface="+mj-lt"/>
              <a:buAutoNum type="alphaUcPeriod"/>
            </a:pPr>
            <a:r>
              <a:rPr lang="nl-NL" dirty="0">
                <a:solidFill>
                  <a:srgbClr val="275837"/>
                </a:solidFill>
                <a:latin typeface="Asap"/>
                <a:cs typeface="Asap"/>
              </a:rPr>
              <a:t>Alle antwoorden zijn goed</a:t>
            </a:r>
          </a:p>
          <a:p>
            <a:pPr marL="12700" marR="5080">
              <a:lnSpc>
                <a:spcPct val="118100"/>
              </a:lnSpc>
              <a:spcBef>
                <a:spcPts val="95"/>
              </a:spcBef>
            </a:pPr>
            <a:endParaRPr lang="nl-NL" dirty="0">
              <a:solidFill>
                <a:srgbClr val="275837"/>
              </a:solidFill>
              <a:latin typeface="Asap"/>
              <a:cs typeface="Asap"/>
            </a:endParaRPr>
          </a:p>
          <a:p>
            <a:pPr marL="12700" marR="5080">
              <a:lnSpc>
                <a:spcPct val="118100"/>
              </a:lnSpc>
              <a:spcBef>
                <a:spcPts val="95"/>
              </a:spcBef>
            </a:pPr>
            <a:endParaRPr lang="nl-NL" dirty="0">
              <a:solidFill>
                <a:srgbClr val="275837"/>
              </a:solidFill>
              <a:latin typeface="Asap"/>
              <a:cs typeface="Asap"/>
            </a:endParaRPr>
          </a:p>
          <a:p>
            <a:pPr marL="12700" marR="5080">
              <a:lnSpc>
                <a:spcPct val="118100"/>
              </a:lnSpc>
              <a:spcBef>
                <a:spcPts val="95"/>
              </a:spcBef>
            </a:pPr>
            <a:endParaRPr lang="nl-NL" dirty="0">
              <a:solidFill>
                <a:srgbClr val="275837"/>
              </a:solidFill>
              <a:latin typeface="Asap"/>
              <a:cs typeface="Asap"/>
            </a:endParaRPr>
          </a:p>
          <a:p>
            <a:pPr marL="12700" marR="5080">
              <a:lnSpc>
                <a:spcPct val="118100"/>
              </a:lnSpc>
              <a:spcBef>
                <a:spcPts val="95"/>
              </a:spcBef>
            </a:pPr>
            <a:endParaRPr lang="nl-NL" dirty="0">
              <a:latin typeface="Asap"/>
              <a:cs typeface="Asap"/>
            </a:endParaRPr>
          </a:p>
        </p:txBody>
      </p:sp>
    </p:spTree>
    <p:extLst>
      <p:ext uri="{BB962C8B-B14F-4D97-AF65-F5344CB8AC3E}">
        <p14:creationId xmlns:p14="http://schemas.microsoft.com/office/powerpoint/2010/main" val="3088826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Belang van externe veiligheid</a:t>
            </a:r>
          </a:p>
        </p:txBody>
      </p:sp>
      <p:sp>
        <p:nvSpPr>
          <p:cNvPr id="3" name="Tijdelijke aanduiding voor voettekst 2"/>
          <p:cNvSpPr>
            <a:spLocks noGrp="1"/>
          </p:cNvSpPr>
          <p:nvPr>
            <p:ph type="ftr" sz="quarter" idx="11"/>
          </p:nvPr>
        </p:nvSpPr>
        <p:spPr/>
        <p:txBody>
          <a:bodyPr/>
          <a:lstStyle/>
          <a:p>
            <a:endParaRPr lang="nl-NL" dirty="0"/>
          </a:p>
        </p:txBody>
      </p:sp>
      <p:pic>
        <p:nvPicPr>
          <p:cNvPr id="5" name="Picture 2" descr="Nooit eerder vertoonde foto's tonen slagveld na vuurwerkramp Enschede |  Foto | tubantia.n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243" y="1866236"/>
            <a:ext cx="4577465" cy="31424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ollandLuchtfoto | Moerdijk - Luchtfoto brand bij Chemiepack 05"/>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4733" y="1866236"/>
            <a:ext cx="4579200" cy="3142800"/>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851243" y="5114541"/>
            <a:ext cx="3377514" cy="646331"/>
          </a:xfrm>
          <a:prstGeom prst="rect">
            <a:avLst/>
          </a:prstGeom>
        </p:spPr>
        <p:txBody>
          <a:bodyPr wrap="square">
            <a:spAutoFit/>
          </a:bodyPr>
          <a:lstStyle/>
          <a:p>
            <a:r>
              <a:rPr lang="nl-NL" sz="1800" b="1" dirty="0">
                <a:solidFill>
                  <a:schemeClr val="accent3">
                    <a:lumMod val="50000"/>
                  </a:schemeClr>
                </a:solidFill>
              </a:rPr>
              <a:t>Vuurwerkramp Enschede 2000</a:t>
            </a:r>
          </a:p>
          <a:p>
            <a:r>
              <a:rPr lang="nl-NL" sz="1800" b="1" dirty="0">
                <a:solidFill>
                  <a:schemeClr val="accent3">
                    <a:lumMod val="50000"/>
                  </a:schemeClr>
                </a:solidFill>
              </a:rPr>
              <a:t>Bron: Tubantia</a:t>
            </a:r>
          </a:p>
        </p:txBody>
      </p:sp>
      <p:sp>
        <p:nvSpPr>
          <p:cNvPr id="11" name="Rechthoek 10"/>
          <p:cNvSpPr/>
          <p:nvPr/>
        </p:nvSpPr>
        <p:spPr>
          <a:xfrm>
            <a:off x="6994733" y="5134762"/>
            <a:ext cx="4770547" cy="646331"/>
          </a:xfrm>
          <a:prstGeom prst="rect">
            <a:avLst/>
          </a:prstGeom>
        </p:spPr>
        <p:txBody>
          <a:bodyPr wrap="square">
            <a:spAutoFit/>
          </a:bodyPr>
          <a:lstStyle/>
          <a:p>
            <a:r>
              <a:rPr lang="nl-NL" sz="1800" b="1" dirty="0">
                <a:solidFill>
                  <a:schemeClr val="accent3">
                    <a:lumMod val="50000"/>
                  </a:schemeClr>
                </a:solidFill>
              </a:rPr>
              <a:t>Ravage na brand Chemie-Pack Moerdijk 2011</a:t>
            </a:r>
          </a:p>
          <a:p>
            <a:r>
              <a:rPr lang="nl-NL" sz="1800" b="1" dirty="0">
                <a:solidFill>
                  <a:schemeClr val="accent3">
                    <a:lumMod val="50000"/>
                  </a:schemeClr>
                </a:solidFill>
              </a:rPr>
              <a:t>Bron: </a:t>
            </a:r>
            <a:r>
              <a:rPr lang="nl-NL" sz="1800" b="1" dirty="0" err="1">
                <a:solidFill>
                  <a:schemeClr val="accent3">
                    <a:lumMod val="50000"/>
                  </a:schemeClr>
                </a:solidFill>
              </a:rPr>
              <a:t>nos</a:t>
            </a:r>
            <a:endParaRPr lang="nl-NL" sz="1800" b="1" dirty="0">
              <a:solidFill>
                <a:schemeClr val="accent3">
                  <a:lumMod val="50000"/>
                </a:schemeClr>
              </a:solidFill>
            </a:endParaRPr>
          </a:p>
        </p:txBody>
      </p:sp>
    </p:spTree>
    <p:extLst>
      <p:ext uri="{BB962C8B-B14F-4D97-AF65-F5344CB8AC3E}">
        <p14:creationId xmlns:p14="http://schemas.microsoft.com/office/powerpoint/2010/main" val="2656940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Casus:</a:t>
            </a:r>
            <a:r>
              <a:rPr lang="en-US" dirty="0" err="1"/>
              <a:t>omgaan</a:t>
            </a:r>
            <a:r>
              <a:rPr lang="en-US" dirty="0"/>
              <a:t> met </a:t>
            </a:r>
            <a:r>
              <a:rPr lang="en-US" dirty="0" err="1"/>
              <a:t>omgevingsveiligheid</a:t>
            </a:r>
            <a:r>
              <a:rPr lang="en-US" dirty="0"/>
              <a:t> </a:t>
            </a:r>
            <a:r>
              <a:rPr lang="en-US" dirty="0" err="1"/>
              <a:t>bij</a:t>
            </a:r>
            <a:r>
              <a:rPr lang="en-US" dirty="0"/>
              <a:t> het </a:t>
            </a:r>
            <a:r>
              <a:rPr lang="en-US" dirty="0" err="1"/>
              <a:t>vergunnen</a:t>
            </a:r>
            <a:r>
              <a:rPr lang="en-US" dirty="0"/>
              <a:t> van </a:t>
            </a:r>
            <a:r>
              <a:rPr lang="en-US" dirty="0" err="1"/>
              <a:t>activiteiten</a:t>
            </a:r>
            <a:br>
              <a:rPr lang="nl-NL" dirty="0">
                <a:latin typeface="Asap"/>
                <a:cs typeface="Asap"/>
              </a:rPr>
            </a:br>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tekst 3"/>
          <p:cNvSpPr>
            <a:spLocks noGrp="1"/>
          </p:cNvSpPr>
          <p:nvPr>
            <p:ph type="body" sz="quarter" idx="12"/>
          </p:nvPr>
        </p:nvSpPr>
        <p:spPr>
          <a:xfrm>
            <a:off x="601134" y="2244436"/>
            <a:ext cx="10964333" cy="3872587"/>
          </a:xfrm>
        </p:spPr>
        <p:txBody>
          <a:bodyPr>
            <a:normAutofit/>
          </a:bodyPr>
          <a:lstStyle/>
          <a:p>
            <a:pPr marL="527050" marR="5080" indent="-514350">
              <a:lnSpc>
                <a:spcPct val="118100"/>
              </a:lnSpc>
              <a:spcBef>
                <a:spcPts val="95"/>
              </a:spcBef>
              <a:buFont typeface="+mj-lt"/>
              <a:buAutoNum type="arabicPeriod"/>
            </a:pPr>
            <a:r>
              <a:rPr lang="nl-NL" sz="2000" dirty="0">
                <a:solidFill>
                  <a:srgbClr val="275837"/>
                </a:solidFill>
                <a:latin typeface="Asap"/>
                <a:cs typeface="Asap"/>
              </a:rPr>
              <a:t>Vergunningaanvraag voor een </a:t>
            </a:r>
            <a:r>
              <a:rPr lang="nl-NL" sz="2000" dirty="0" err="1">
                <a:solidFill>
                  <a:srgbClr val="275837"/>
                </a:solidFill>
                <a:latin typeface="Asap"/>
                <a:cs typeface="Asap"/>
              </a:rPr>
              <a:t>multi-functioneel</a:t>
            </a:r>
            <a:r>
              <a:rPr lang="nl-NL" sz="2000" dirty="0">
                <a:solidFill>
                  <a:srgbClr val="275837"/>
                </a:solidFill>
                <a:latin typeface="Asap"/>
                <a:cs typeface="Asap"/>
              </a:rPr>
              <a:t> kantorencomplex. In een deel van het gebouw komt een kleinschalig kinderdagverblijf. </a:t>
            </a:r>
          </a:p>
          <a:p>
            <a:pPr marL="527050" marR="5080" indent="-514350">
              <a:lnSpc>
                <a:spcPct val="118100"/>
              </a:lnSpc>
              <a:spcBef>
                <a:spcPts val="95"/>
              </a:spcBef>
              <a:buFont typeface="+mj-lt"/>
              <a:buAutoNum type="arabicPeriod"/>
            </a:pPr>
            <a:r>
              <a:rPr lang="nl-NL" sz="2000" dirty="0">
                <a:solidFill>
                  <a:srgbClr val="275837"/>
                </a:solidFill>
                <a:latin typeface="Asap"/>
                <a:cs typeface="Asap"/>
              </a:rPr>
              <a:t>In de buurt van de locatie bevindt zich een modern </a:t>
            </a:r>
            <a:r>
              <a:rPr lang="nl-NL" sz="2000" dirty="0" err="1">
                <a:solidFill>
                  <a:srgbClr val="275837"/>
                </a:solidFill>
                <a:latin typeface="Asap"/>
                <a:cs typeface="Asap"/>
              </a:rPr>
              <a:t>multifuel</a:t>
            </a:r>
            <a:r>
              <a:rPr lang="nl-NL" sz="2000" dirty="0">
                <a:solidFill>
                  <a:srgbClr val="275837"/>
                </a:solidFill>
                <a:latin typeface="Asap"/>
                <a:cs typeface="Asap"/>
              </a:rPr>
              <a:t> tankstation waar LPG en waterstof kan worden getankt. </a:t>
            </a:r>
          </a:p>
          <a:p>
            <a:pPr marL="527050" marR="5080" indent="-514350">
              <a:lnSpc>
                <a:spcPct val="118100"/>
              </a:lnSpc>
              <a:spcBef>
                <a:spcPts val="95"/>
              </a:spcBef>
              <a:buFont typeface="+mj-lt"/>
              <a:buAutoNum type="arabicPeriod"/>
            </a:pPr>
            <a:r>
              <a:rPr lang="nl-NL" sz="2000" dirty="0">
                <a:solidFill>
                  <a:srgbClr val="275837"/>
                </a:solidFill>
                <a:latin typeface="Asap"/>
                <a:cs typeface="Asap"/>
              </a:rPr>
              <a:t>Waarop letten bij beoordelen vergunningaanvraag? Denk hierbij aan mogelijke maatregelen die jij kan nemen.</a:t>
            </a: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solidFill>
                <a:srgbClr val="275837"/>
              </a:solidFill>
              <a:latin typeface="Asap"/>
              <a:cs typeface="Asap"/>
            </a:endParaRPr>
          </a:p>
          <a:p>
            <a:pPr marL="12700" marR="5080">
              <a:lnSpc>
                <a:spcPct val="118100"/>
              </a:lnSpc>
              <a:spcBef>
                <a:spcPts val="95"/>
              </a:spcBef>
            </a:pPr>
            <a:endParaRPr lang="nl-NL" sz="2000" dirty="0">
              <a:latin typeface="Asap"/>
              <a:cs typeface="Asap"/>
            </a:endParaRPr>
          </a:p>
          <a:p>
            <a:endParaRPr lang="nl-NL" sz="2000" dirty="0"/>
          </a:p>
        </p:txBody>
      </p:sp>
    </p:spTree>
    <p:extLst>
      <p:ext uri="{BB962C8B-B14F-4D97-AF65-F5344CB8AC3E}">
        <p14:creationId xmlns:p14="http://schemas.microsoft.com/office/powerpoint/2010/main" val="3158203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06BF257-547E-4B9B-A7F3-6CC7752F1E0B}"/>
              </a:ext>
              <a:ext uri="{C183D7F6-B498-43B3-948B-1728B52AA6E4}">
                <adec:decorative xmlns:adec="http://schemas.microsoft.com/office/drawing/2017/decorative" val="1"/>
              </a:ext>
            </a:extLst>
          </p:cNvPr>
          <p:cNvSpPr/>
          <p:nvPr/>
        </p:nvSpPr>
        <p:spPr>
          <a:xfrm>
            <a:off x="5204361" y="242"/>
            <a:ext cx="1877306" cy="76477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914358"/>
            <a:endParaRPr lang="nl-NL">
              <a:solidFill>
                <a:srgbClr val="000000"/>
              </a:solidFill>
              <a:latin typeface="Verdana"/>
            </a:endParaRPr>
          </a:p>
        </p:txBody>
      </p:sp>
      <p:graphicFrame>
        <p:nvGraphicFramePr>
          <p:cNvPr id="4" name="Tabel 3"/>
          <p:cNvGraphicFramePr>
            <a:graphicFrameLocks noGrp="1"/>
          </p:cNvGraphicFramePr>
          <p:nvPr/>
        </p:nvGraphicFramePr>
        <p:xfrm>
          <a:off x="13190" y="241"/>
          <a:ext cx="12178380" cy="10424046"/>
        </p:xfrm>
        <a:graphic>
          <a:graphicData uri="http://schemas.openxmlformats.org/drawingml/2006/table">
            <a:tbl>
              <a:tblPr firstRow="1" bandRow="1">
                <a:tableStyleId>{5940675A-B579-460E-94D1-54222C63F5DA}</a:tableStyleId>
              </a:tblPr>
              <a:tblGrid>
                <a:gridCol w="435855">
                  <a:extLst>
                    <a:ext uri="{9D8B030D-6E8A-4147-A177-3AD203B41FA5}">
                      <a16:colId xmlns:a16="http://schemas.microsoft.com/office/drawing/2014/main" val="20000"/>
                    </a:ext>
                  </a:extLst>
                </a:gridCol>
                <a:gridCol w="435855">
                  <a:extLst>
                    <a:ext uri="{9D8B030D-6E8A-4147-A177-3AD203B41FA5}">
                      <a16:colId xmlns:a16="http://schemas.microsoft.com/office/drawing/2014/main" val="20001"/>
                    </a:ext>
                  </a:extLst>
                </a:gridCol>
                <a:gridCol w="410294">
                  <a:extLst>
                    <a:ext uri="{9D8B030D-6E8A-4147-A177-3AD203B41FA5}">
                      <a16:colId xmlns:a16="http://schemas.microsoft.com/office/drawing/2014/main" val="20002"/>
                    </a:ext>
                  </a:extLst>
                </a:gridCol>
                <a:gridCol w="435855">
                  <a:extLst>
                    <a:ext uri="{9D8B030D-6E8A-4147-A177-3AD203B41FA5}">
                      <a16:colId xmlns:a16="http://schemas.microsoft.com/office/drawing/2014/main" val="20003"/>
                    </a:ext>
                  </a:extLst>
                </a:gridCol>
                <a:gridCol w="435855">
                  <a:extLst>
                    <a:ext uri="{9D8B030D-6E8A-4147-A177-3AD203B41FA5}">
                      <a16:colId xmlns:a16="http://schemas.microsoft.com/office/drawing/2014/main" val="20004"/>
                    </a:ext>
                  </a:extLst>
                </a:gridCol>
                <a:gridCol w="435855">
                  <a:extLst>
                    <a:ext uri="{9D8B030D-6E8A-4147-A177-3AD203B41FA5}">
                      <a16:colId xmlns:a16="http://schemas.microsoft.com/office/drawing/2014/main" val="20005"/>
                    </a:ext>
                  </a:extLst>
                </a:gridCol>
                <a:gridCol w="435855">
                  <a:extLst>
                    <a:ext uri="{9D8B030D-6E8A-4147-A177-3AD203B41FA5}">
                      <a16:colId xmlns:a16="http://schemas.microsoft.com/office/drawing/2014/main" val="20006"/>
                    </a:ext>
                  </a:extLst>
                </a:gridCol>
                <a:gridCol w="435855">
                  <a:extLst>
                    <a:ext uri="{9D8B030D-6E8A-4147-A177-3AD203B41FA5}">
                      <a16:colId xmlns:a16="http://schemas.microsoft.com/office/drawing/2014/main" val="20007"/>
                    </a:ext>
                  </a:extLst>
                </a:gridCol>
                <a:gridCol w="435855">
                  <a:extLst>
                    <a:ext uri="{9D8B030D-6E8A-4147-A177-3AD203B41FA5}">
                      <a16:colId xmlns:a16="http://schemas.microsoft.com/office/drawing/2014/main" val="20008"/>
                    </a:ext>
                  </a:extLst>
                </a:gridCol>
                <a:gridCol w="465851">
                  <a:extLst>
                    <a:ext uri="{9D8B030D-6E8A-4147-A177-3AD203B41FA5}">
                      <a16:colId xmlns:a16="http://schemas.microsoft.com/office/drawing/2014/main" val="20009"/>
                    </a:ext>
                  </a:extLst>
                </a:gridCol>
                <a:gridCol w="405860">
                  <a:extLst>
                    <a:ext uri="{9D8B030D-6E8A-4147-A177-3AD203B41FA5}">
                      <a16:colId xmlns:a16="http://schemas.microsoft.com/office/drawing/2014/main" val="20010"/>
                    </a:ext>
                  </a:extLst>
                </a:gridCol>
                <a:gridCol w="435855">
                  <a:extLst>
                    <a:ext uri="{9D8B030D-6E8A-4147-A177-3AD203B41FA5}">
                      <a16:colId xmlns:a16="http://schemas.microsoft.com/office/drawing/2014/main" val="20011"/>
                    </a:ext>
                  </a:extLst>
                </a:gridCol>
                <a:gridCol w="435855">
                  <a:extLst>
                    <a:ext uri="{9D8B030D-6E8A-4147-A177-3AD203B41FA5}">
                      <a16:colId xmlns:a16="http://schemas.microsoft.com/office/drawing/2014/main" val="20012"/>
                    </a:ext>
                  </a:extLst>
                </a:gridCol>
                <a:gridCol w="435855">
                  <a:extLst>
                    <a:ext uri="{9D8B030D-6E8A-4147-A177-3AD203B41FA5}">
                      <a16:colId xmlns:a16="http://schemas.microsoft.com/office/drawing/2014/main" val="20013"/>
                    </a:ext>
                  </a:extLst>
                </a:gridCol>
                <a:gridCol w="435855">
                  <a:extLst>
                    <a:ext uri="{9D8B030D-6E8A-4147-A177-3AD203B41FA5}">
                      <a16:colId xmlns:a16="http://schemas.microsoft.com/office/drawing/2014/main" val="20014"/>
                    </a:ext>
                  </a:extLst>
                </a:gridCol>
                <a:gridCol w="435855">
                  <a:extLst>
                    <a:ext uri="{9D8B030D-6E8A-4147-A177-3AD203B41FA5}">
                      <a16:colId xmlns:a16="http://schemas.microsoft.com/office/drawing/2014/main" val="20015"/>
                    </a:ext>
                  </a:extLst>
                </a:gridCol>
                <a:gridCol w="435855">
                  <a:extLst>
                    <a:ext uri="{9D8B030D-6E8A-4147-A177-3AD203B41FA5}">
                      <a16:colId xmlns:a16="http://schemas.microsoft.com/office/drawing/2014/main" val="20016"/>
                    </a:ext>
                  </a:extLst>
                </a:gridCol>
                <a:gridCol w="435855">
                  <a:extLst>
                    <a:ext uri="{9D8B030D-6E8A-4147-A177-3AD203B41FA5}">
                      <a16:colId xmlns:a16="http://schemas.microsoft.com/office/drawing/2014/main" val="20017"/>
                    </a:ext>
                  </a:extLst>
                </a:gridCol>
                <a:gridCol w="435855">
                  <a:extLst>
                    <a:ext uri="{9D8B030D-6E8A-4147-A177-3AD203B41FA5}">
                      <a16:colId xmlns:a16="http://schemas.microsoft.com/office/drawing/2014/main" val="20018"/>
                    </a:ext>
                  </a:extLst>
                </a:gridCol>
                <a:gridCol w="435855">
                  <a:extLst>
                    <a:ext uri="{9D8B030D-6E8A-4147-A177-3AD203B41FA5}">
                      <a16:colId xmlns:a16="http://schemas.microsoft.com/office/drawing/2014/main" val="20019"/>
                    </a:ext>
                  </a:extLst>
                </a:gridCol>
                <a:gridCol w="435855">
                  <a:extLst>
                    <a:ext uri="{9D8B030D-6E8A-4147-A177-3AD203B41FA5}">
                      <a16:colId xmlns:a16="http://schemas.microsoft.com/office/drawing/2014/main" val="20020"/>
                    </a:ext>
                  </a:extLst>
                </a:gridCol>
                <a:gridCol w="435855">
                  <a:extLst>
                    <a:ext uri="{9D8B030D-6E8A-4147-A177-3AD203B41FA5}">
                      <a16:colId xmlns:a16="http://schemas.microsoft.com/office/drawing/2014/main" val="20021"/>
                    </a:ext>
                  </a:extLst>
                </a:gridCol>
                <a:gridCol w="435855">
                  <a:extLst>
                    <a:ext uri="{9D8B030D-6E8A-4147-A177-3AD203B41FA5}">
                      <a16:colId xmlns:a16="http://schemas.microsoft.com/office/drawing/2014/main" val="20022"/>
                    </a:ext>
                  </a:extLst>
                </a:gridCol>
                <a:gridCol w="435855">
                  <a:extLst>
                    <a:ext uri="{9D8B030D-6E8A-4147-A177-3AD203B41FA5}">
                      <a16:colId xmlns:a16="http://schemas.microsoft.com/office/drawing/2014/main" val="20023"/>
                    </a:ext>
                  </a:extLst>
                </a:gridCol>
                <a:gridCol w="435855">
                  <a:extLst>
                    <a:ext uri="{9D8B030D-6E8A-4147-A177-3AD203B41FA5}">
                      <a16:colId xmlns:a16="http://schemas.microsoft.com/office/drawing/2014/main" val="20024"/>
                    </a:ext>
                  </a:extLst>
                </a:gridCol>
                <a:gridCol w="435855">
                  <a:extLst>
                    <a:ext uri="{9D8B030D-6E8A-4147-A177-3AD203B41FA5}">
                      <a16:colId xmlns:a16="http://schemas.microsoft.com/office/drawing/2014/main" val="20025"/>
                    </a:ext>
                  </a:extLst>
                </a:gridCol>
                <a:gridCol w="435855">
                  <a:extLst>
                    <a:ext uri="{9D8B030D-6E8A-4147-A177-3AD203B41FA5}">
                      <a16:colId xmlns:a16="http://schemas.microsoft.com/office/drawing/2014/main" val="20026"/>
                    </a:ext>
                  </a:extLst>
                </a:gridCol>
                <a:gridCol w="435855">
                  <a:extLst>
                    <a:ext uri="{9D8B030D-6E8A-4147-A177-3AD203B41FA5}">
                      <a16:colId xmlns:a16="http://schemas.microsoft.com/office/drawing/2014/main" val="20027"/>
                    </a:ext>
                  </a:extLst>
                </a:gridCol>
              </a:tblGrid>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extLst>
                  <a:ext uri="{0D108BD9-81ED-4DB2-BD59-A6C34878D82A}">
                    <a16:rowId xmlns:a16="http://schemas.microsoft.com/office/drawing/2014/main" val="10000"/>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extLst>
                  <a:ext uri="{0D108BD9-81ED-4DB2-BD59-A6C34878D82A}">
                    <a16:rowId xmlns:a16="http://schemas.microsoft.com/office/drawing/2014/main" val="10001"/>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extLst>
                  <a:ext uri="{0D108BD9-81ED-4DB2-BD59-A6C34878D82A}">
                    <a16:rowId xmlns:a16="http://schemas.microsoft.com/office/drawing/2014/main" val="10002"/>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03"/>
                  </a:ext>
                </a:extLst>
              </a:tr>
              <a:tr h="544269">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04"/>
                  </a:ext>
                </a:extLst>
              </a:tr>
              <a:tr h="544269">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05"/>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06"/>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07"/>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08"/>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09"/>
                  </a:ext>
                </a:extLst>
              </a:tr>
              <a:tr h="544269">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extLst>
                  <a:ext uri="{0D108BD9-81ED-4DB2-BD59-A6C34878D82A}">
                    <a16:rowId xmlns:a16="http://schemas.microsoft.com/office/drawing/2014/main" val="10010"/>
                  </a:ext>
                </a:extLst>
              </a:tr>
              <a:tr h="544269">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extLst>
                  <a:ext uri="{0D108BD9-81ED-4DB2-BD59-A6C34878D82A}">
                    <a16:rowId xmlns:a16="http://schemas.microsoft.com/office/drawing/2014/main" val="10011"/>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extLst>
                  <a:ext uri="{0D108BD9-81ED-4DB2-BD59-A6C34878D82A}">
                    <a16:rowId xmlns:a16="http://schemas.microsoft.com/office/drawing/2014/main" val="10012"/>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13"/>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extLst>
                  <a:ext uri="{0D108BD9-81ED-4DB2-BD59-A6C34878D82A}">
                    <a16:rowId xmlns:a16="http://schemas.microsoft.com/office/drawing/2014/main" val="10014"/>
                  </a:ext>
                </a:extLst>
              </a:tr>
              <a:tr h="544269">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15"/>
                  </a:ext>
                </a:extLst>
              </a:tr>
              <a:tr h="544269">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extLst>
                  <a:ext uri="{0D108BD9-81ED-4DB2-BD59-A6C34878D82A}">
                    <a16:rowId xmlns:a16="http://schemas.microsoft.com/office/drawing/2014/main" val="10016"/>
                  </a:ext>
                </a:extLst>
              </a:tr>
              <a:tr h="544269">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extLst>
                  <a:ext uri="{0D108BD9-81ED-4DB2-BD59-A6C34878D82A}">
                    <a16:rowId xmlns:a16="http://schemas.microsoft.com/office/drawing/2014/main" val="10017"/>
                  </a:ext>
                </a:extLst>
              </a:tr>
              <a:tr h="544269">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tc>
                  <a:txBody>
                    <a:bodyPr/>
                    <a:lstStyle/>
                    <a:p>
                      <a:endParaRPr lang="nl-NL" sz="3000" dirty="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a:p>
                  </a:txBody>
                  <a:tcPr marL="91434" marR="91434" marT="45717" marB="45717"/>
                </a:tc>
                <a:tc>
                  <a:txBody>
                    <a:bodyPr/>
                    <a:lstStyle/>
                    <a:p>
                      <a:endParaRPr lang="nl-NL" sz="3000" dirty="0"/>
                    </a:p>
                  </a:txBody>
                  <a:tcPr marL="91434" marR="91434" marT="45717" marB="45717"/>
                </a:tc>
                <a:extLst>
                  <a:ext uri="{0D108BD9-81ED-4DB2-BD59-A6C34878D82A}">
                    <a16:rowId xmlns:a16="http://schemas.microsoft.com/office/drawing/2014/main" val="10018"/>
                  </a:ext>
                </a:extLst>
              </a:tr>
            </a:tbl>
          </a:graphicData>
        </a:graphic>
      </p:graphicFrame>
      <p:sp>
        <p:nvSpPr>
          <p:cNvPr id="20" name="Rechthoek 19"/>
          <p:cNvSpPr/>
          <p:nvPr/>
        </p:nvSpPr>
        <p:spPr>
          <a:xfrm>
            <a:off x="26696" y="5507280"/>
            <a:ext cx="3911246" cy="74017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r>
              <a:rPr lang="en-US" sz="2000" dirty="0" err="1">
                <a:ln w="0"/>
                <a:solidFill>
                  <a:srgbClr val="000000"/>
                </a:solidFill>
                <a:effectLst>
                  <a:outerShdw blurRad="38100" dist="19050" dir="2700000" algn="tl" rotWithShape="0">
                    <a:srgbClr val="000000">
                      <a:alpha val="40000"/>
                    </a:srgbClr>
                  </a:outerShdw>
                </a:effectLst>
                <a:latin typeface="Verdana"/>
              </a:rPr>
              <a:t>Huizen</a:t>
            </a:r>
            <a:endParaRPr lang="nl-NL" sz="2000" dirty="0">
              <a:ln w="0"/>
              <a:solidFill>
                <a:srgbClr val="000000"/>
              </a:solidFill>
              <a:effectLst>
                <a:outerShdw blurRad="38100" dist="19050" dir="2700000" algn="tl" rotWithShape="0">
                  <a:srgbClr val="000000">
                    <a:alpha val="40000"/>
                  </a:srgbClr>
                </a:outerShdw>
              </a:effectLst>
              <a:latin typeface="Verdana"/>
            </a:endParaRPr>
          </a:p>
        </p:txBody>
      </p:sp>
      <p:pic>
        <p:nvPicPr>
          <p:cNvPr id="21" name="Afbeelding 20">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760701" y="5491540"/>
            <a:ext cx="3925889" cy="755917"/>
          </a:xfrm>
          <a:prstGeom prst="rect">
            <a:avLst/>
          </a:prstGeom>
        </p:spPr>
      </p:pic>
      <p:sp>
        <p:nvSpPr>
          <p:cNvPr id="22" name="Rechthoek 21"/>
          <p:cNvSpPr/>
          <p:nvPr/>
        </p:nvSpPr>
        <p:spPr>
          <a:xfrm rot="5400000">
            <a:off x="9825428" y="3117966"/>
            <a:ext cx="2933646" cy="1050631"/>
          </a:xfrm>
          <a:prstGeom prst="rect">
            <a:avLst/>
          </a:prstGeom>
          <a:solidFill>
            <a:srgbClr val="A723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r>
              <a:rPr lang="en-US" sz="2000" dirty="0" err="1">
                <a:ln w="0"/>
                <a:solidFill>
                  <a:srgbClr val="000000"/>
                </a:solidFill>
                <a:effectLst>
                  <a:outerShdw blurRad="38100" dist="19050" dir="2700000" algn="tl" rotWithShape="0">
                    <a:srgbClr val="000000">
                      <a:alpha val="40000"/>
                    </a:srgbClr>
                  </a:outerShdw>
                </a:effectLst>
                <a:latin typeface="Verdana"/>
              </a:rPr>
              <a:t>Appartementen</a:t>
            </a:r>
            <a:endParaRPr lang="nl-NL" sz="2000" dirty="0">
              <a:ln w="0"/>
              <a:solidFill>
                <a:srgbClr val="000000"/>
              </a:solidFill>
              <a:effectLst>
                <a:outerShdw blurRad="38100" dist="19050" dir="2700000" algn="tl" rotWithShape="0">
                  <a:srgbClr val="000000">
                    <a:alpha val="40000"/>
                  </a:srgbClr>
                </a:outerShdw>
              </a:effectLst>
              <a:latin typeface="Verdana"/>
            </a:endParaRPr>
          </a:p>
        </p:txBody>
      </p:sp>
      <p:sp>
        <p:nvSpPr>
          <p:cNvPr id="23" name="Rechthoek 22"/>
          <p:cNvSpPr/>
          <p:nvPr/>
        </p:nvSpPr>
        <p:spPr>
          <a:xfrm rot="5400000">
            <a:off x="8015438" y="3098985"/>
            <a:ext cx="2881068" cy="1088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r>
              <a:rPr lang="en-US" sz="2000" dirty="0" err="1">
                <a:ln w="0"/>
                <a:solidFill>
                  <a:srgbClr val="000000"/>
                </a:solidFill>
                <a:effectLst>
                  <a:outerShdw blurRad="38100" dist="19050" dir="2700000" algn="tl" rotWithShape="0">
                    <a:srgbClr val="000000">
                      <a:alpha val="40000"/>
                    </a:srgbClr>
                  </a:outerShdw>
                </a:effectLst>
                <a:latin typeface="Verdana"/>
              </a:rPr>
              <a:t>Kantoren</a:t>
            </a:r>
            <a:endParaRPr lang="nl-NL" sz="2000" dirty="0">
              <a:ln w="0"/>
              <a:solidFill>
                <a:srgbClr val="000000"/>
              </a:solidFill>
              <a:effectLst>
                <a:outerShdw blurRad="38100" dist="19050" dir="2700000" algn="tl" rotWithShape="0">
                  <a:srgbClr val="000000">
                    <a:alpha val="40000"/>
                  </a:srgbClr>
                </a:outerShdw>
              </a:effectLst>
              <a:latin typeface="Verdana"/>
            </a:endParaRPr>
          </a:p>
        </p:txBody>
      </p:sp>
      <p:graphicFrame>
        <p:nvGraphicFramePr>
          <p:cNvPr id="3" name="Tabel 3">
            <a:extLst>
              <a:ext uri="{FF2B5EF4-FFF2-40B4-BE49-F238E27FC236}">
                <a16:creationId xmlns:a16="http://schemas.microsoft.com/office/drawing/2014/main" id="{A7A945E8-CBE6-73F5-6FDA-25C8444572B6}"/>
              </a:ext>
            </a:extLst>
          </p:cNvPr>
          <p:cNvGraphicFramePr>
            <a:graphicFrameLocks noGrp="1"/>
          </p:cNvGraphicFramePr>
          <p:nvPr/>
        </p:nvGraphicFramePr>
        <p:xfrm>
          <a:off x="13182" y="-20336"/>
          <a:ext cx="12178381" cy="10424046"/>
        </p:xfrm>
        <a:graphic>
          <a:graphicData uri="http://schemas.openxmlformats.org/drawingml/2006/table">
            <a:tbl>
              <a:tblPr firstRow="1" bandRow="1">
                <a:tableStyleId>{5940675A-B579-460E-94D1-54222C63F5DA}</a:tableStyleId>
              </a:tblPr>
              <a:tblGrid>
                <a:gridCol w="435855">
                  <a:extLst>
                    <a:ext uri="{9D8B030D-6E8A-4147-A177-3AD203B41FA5}">
                      <a16:colId xmlns:a16="http://schemas.microsoft.com/office/drawing/2014/main" val="20000"/>
                    </a:ext>
                  </a:extLst>
                </a:gridCol>
                <a:gridCol w="435855">
                  <a:extLst>
                    <a:ext uri="{9D8B030D-6E8A-4147-A177-3AD203B41FA5}">
                      <a16:colId xmlns:a16="http://schemas.microsoft.com/office/drawing/2014/main" val="20001"/>
                    </a:ext>
                  </a:extLst>
                </a:gridCol>
                <a:gridCol w="410294">
                  <a:extLst>
                    <a:ext uri="{9D8B030D-6E8A-4147-A177-3AD203B41FA5}">
                      <a16:colId xmlns:a16="http://schemas.microsoft.com/office/drawing/2014/main" val="20002"/>
                    </a:ext>
                  </a:extLst>
                </a:gridCol>
                <a:gridCol w="435855">
                  <a:extLst>
                    <a:ext uri="{9D8B030D-6E8A-4147-A177-3AD203B41FA5}">
                      <a16:colId xmlns:a16="http://schemas.microsoft.com/office/drawing/2014/main" val="20003"/>
                    </a:ext>
                  </a:extLst>
                </a:gridCol>
                <a:gridCol w="435855">
                  <a:extLst>
                    <a:ext uri="{9D8B030D-6E8A-4147-A177-3AD203B41FA5}">
                      <a16:colId xmlns:a16="http://schemas.microsoft.com/office/drawing/2014/main" val="20004"/>
                    </a:ext>
                  </a:extLst>
                </a:gridCol>
                <a:gridCol w="435855">
                  <a:extLst>
                    <a:ext uri="{9D8B030D-6E8A-4147-A177-3AD203B41FA5}">
                      <a16:colId xmlns:a16="http://schemas.microsoft.com/office/drawing/2014/main" val="20005"/>
                    </a:ext>
                  </a:extLst>
                </a:gridCol>
                <a:gridCol w="435855">
                  <a:extLst>
                    <a:ext uri="{9D8B030D-6E8A-4147-A177-3AD203B41FA5}">
                      <a16:colId xmlns:a16="http://schemas.microsoft.com/office/drawing/2014/main" val="20006"/>
                    </a:ext>
                  </a:extLst>
                </a:gridCol>
                <a:gridCol w="435855">
                  <a:extLst>
                    <a:ext uri="{9D8B030D-6E8A-4147-A177-3AD203B41FA5}">
                      <a16:colId xmlns:a16="http://schemas.microsoft.com/office/drawing/2014/main" val="20007"/>
                    </a:ext>
                  </a:extLst>
                </a:gridCol>
                <a:gridCol w="435855">
                  <a:extLst>
                    <a:ext uri="{9D8B030D-6E8A-4147-A177-3AD203B41FA5}">
                      <a16:colId xmlns:a16="http://schemas.microsoft.com/office/drawing/2014/main" val="20008"/>
                    </a:ext>
                  </a:extLst>
                </a:gridCol>
                <a:gridCol w="465851">
                  <a:extLst>
                    <a:ext uri="{9D8B030D-6E8A-4147-A177-3AD203B41FA5}">
                      <a16:colId xmlns:a16="http://schemas.microsoft.com/office/drawing/2014/main" val="20009"/>
                    </a:ext>
                  </a:extLst>
                </a:gridCol>
                <a:gridCol w="405860">
                  <a:extLst>
                    <a:ext uri="{9D8B030D-6E8A-4147-A177-3AD203B41FA5}">
                      <a16:colId xmlns:a16="http://schemas.microsoft.com/office/drawing/2014/main" val="20010"/>
                    </a:ext>
                  </a:extLst>
                </a:gridCol>
                <a:gridCol w="435855">
                  <a:extLst>
                    <a:ext uri="{9D8B030D-6E8A-4147-A177-3AD203B41FA5}">
                      <a16:colId xmlns:a16="http://schemas.microsoft.com/office/drawing/2014/main" val="20011"/>
                    </a:ext>
                  </a:extLst>
                </a:gridCol>
                <a:gridCol w="435855">
                  <a:extLst>
                    <a:ext uri="{9D8B030D-6E8A-4147-A177-3AD203B41FA5}">
                      <a16:colId xmlns:a16="http://schemas.microsoft.com/office/drawing/2014/main" val="20012"/>
                    </a:ext>
                  </a:extLst>
                </a:gridCol>
                <a:gridCol w="435855">
                  <a:extLst>
                    <a:ext uri="{9D8B030D-6E8A-4147-A177-3AD203B41FA5}">
                      <a16:colId xmlns:a16="http://schemas.microsoft.com/office/drawing/2014/main" val="20013"/>
                    </a:ext>
                  </a:extLst>
                </a:gridCol>
                <a:gridCol w="435855">
                  <a:extLst>
                    <a:ext uri="{9D8B030D-6E8A-4147-A177-3AD203B41FA5}">
                      <a16:colId xmlns:a16="http://schemas.microsoft.com/office/drawing/2014/main" val="20014"/>
                    </a:ext>
                  </a:extLst>
                </a:gridCol>
                <a:gridCol w="435855">
                  <a:extLst>
                    <a:ext uri="{9D8B030D-6E8A-4147-A177-3AD203B41FA5}">
                      <a16:colId xmlns:a16="http://schemas.microsoft.com/office/drawing/2014/main" val="20015"/>
                    </a:ext>
                  </a:extLst>
                </a:gridCol>
                <a:gridCol w="435855">
                  <a:extLst>
                    <a:ext uri="{9D8B030D-6E8A-4147-A177-3AD203B41FA5}">
                      <a16:colId xmlns:a16="http://schemas.microsoft.com/office/drawing/2014/main" val="20016"/>
                    </a:ext>
                  </a:extLst>
                </a:gridCol>
                <a:gridCol w="397420">
                  <a:extLst>
                    <a:ext uri="{9D8B030D-6E8A-4147-A177-3AD203B41FA5}">
                      <a16:colId xmlns:a16="http://schemas.microsoft.com/office/drawing/2014/main" val="20017"/>
                    </a:ext>
                  </a:extLst>
                </a:gridCol>
                <a:gridCol w="474291">
                  <a:extLst>
                    <a:ext uri="{9D8B030D-6E8A-4147-A177-3AD203B41FA5}">
                      <a16:colId xmlns:a16="http://schemas.microsoft.com/office/drawing/2014/main" val="20018"/>
                    </a:ext>
                  </a:extLst>
                </a:gridCol>
                <a:gridCol w="435855">
                  <a:extLst>
                    <a:ext uri="{9D8B030D-6E8A-4147-A177-3AD203B41FA5}">
                      <a16:colId xmlns:a16="http://schemas.microsoft.com/office/drawing/2014/main" val="20019"/>
                    </a:ext>
                  </a:extLst>
                </a:gridCol>
                <a:gridCol w="435855">
                  <a:extLst>
                    <a:ext uri="{9D8B030D-6E8A-4147-A177-3AD203B41FA5}">
                      <a16:colId xmlns:a16="http://schemas.microsoft.com/office/drawing/2014/main" val="20020"/>
                    </a:ext>
                  </a:extLst>
                </a:gridCol>
                <a:gridCol w="435855">
                  <a:extLst>
                    <a:ext uri="{9D8B030D-6E8A-4147-A177-3AD203B41FA5}">
                      <a16:colId xmlns:a16="http://schemas.microsoft.com/office/drawing/2014/main" val="20021"/>
                    </a:ext>
                  </a:extLst>
                </a:gridCol>
                <a:gridCol w="435855">
                  <a:extLst>
                    <a:ext uri="{9D8B030D-6E8A-4147-A177-3AD203B41FA5}">
                      <a16:colId xmlns:a16="http://schemas.microsoft.com/office/drawing/2014/main" val="20022"/>
                    </a:ext>
                  </a:extLst>
                </a:gridCol>
                <a:gridCol w="435855">
                  <a:extLst>
                    <a:ext uri="{9D8B030D-6E8A-4147-A177-3AD203B41FA5}">
                      <a16:colId xmlns:a16="http://schemas.microsoft.com/office/drawing/2014/main" val="20023"/>
                    </a:ext>
                  </a:extLst>
                </a:gridCol>
                <a:gridCol w="435855">
                  <a:extLst>
                    <a:ext uri="{9D8B030D-6E8A-4147-A177-3AD203B41FA5}">
                      <a16:colId xmlns:a16="http://schemas.microsoft.com/office/drawing/2014/main" val="20024"/>
                    </a:ext>
                  </a:extLst>
                </a:gridCol>
                <a:gridCol w="435855">
                  <a:extLst>
                    <a:ext uri="{9D8B030D-6E8A-4147-A177-3AD203B41FA5}">
                      <a16:colId xmlns:a16="http://schemas.microsoft.com/office/drawing/2014/main" val="20025"/>
                    </a:ext>
                  </a:extLst>
                </a:gridCol>
                <a:gridCol w="435855">
                  <a:extLst>
                    <a:ext uri="{9D8B030D-6E8A-4147-A177-3AD203B41FA5}">
                      <a16:colId xmlns:a16="http://schemas.microsoft.com/office/drawing/2014/main" val="20026"/>
                    </a:ext>
                  </a:extLst>
                </a:gridCol>
                <a:gridCol w="435855">
                  <a:extLst>
                    <a:ext uri="{9D8B030D-6E8A-4147-A177-3AD203B41FA5}">
                      <a16:colId xmlns:a16="http://schemas.microsoft.com/office/drawing/2014/main" val="20027"/>
                    </a:ext>
                  </a:extLst>
                </a:gridCol>
              </a:tblGrid>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extLst>
                  <a:ext uri="{0D108BD9-81ED-4DB2-BD59-A6C34878D82A}">
                    <a16:rowId xmlns:a16="http://schemas.microsoft.com/office/drawing/2014/main" val="10000"/>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extLst>
                  <a:ext uri="{0D108BD9-81ED-4DB2-BD59-A6C34878D82A}">
                    <a16:rowId xmlns:a16="http://schemas.microsoft.com/office/drawing/2014/main" val="10001"/>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extLst>
                  <a:ext uri="{0D108BD9-81ED-4DB2-BD59-A6C34878D82A}">
                    <a16:rowId xmlns:a16="http://schemas.microsoft.com/office/drawing/2014/main" val="10002"/>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03"/>
                  </a:ext>
                </a:extLst>
              </a:tr>
              <a:tr h="544269">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04"/>
                  </a:ext>
                </a:extLst>
              </a:tr>
              <a:tr h="544269">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05"/>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06"/>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07"/>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08"/>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09"/>
                  </a:ext>
                </a:extLst>
              </a:tr>
              <a:tr h="544269">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extLst>
                  <a:ext uri="{0D108BD9-81ED-4DB2-BD59-A6C34878D82A}">
                    <a16:rowId xmlns:a16="http://schemas.microsoft.com/office/drawing/2014/main" val="10010"/>
                  </a:ext>
                </a:extLst>
              </a:tr>
              <a:tr h="544269">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extLst>
                  <a:ext uri="{0D108BD9-81ED-4DB2-BD59-A6C34878D82A}">
                    <a16:rowId xmlns:a16="http://schemas.microsoft.com/office/drawing/2014/main" val="10011"/>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extLst>
                  <a:ext uri="{0D108BD9-81ED-4DB2-BD59-A6C34878D82A}">
                    <a16:rowId xmlns:a16="http://schemas.microsoft.com/office/drawing/2014/main" val="10012"/>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13"/>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extLst>
                  <a:ext uri="{0D108BD9-81ED-4DB2-BD59-A6C34878D82A}">
                    <a16:rowId xmlns:a16="http://schemas.microsoft.com/office/drawing/2014/main" val="10014"/>
                  </a:ext>
                </a:extLst>
              </a:tr>
              <a:tr h="544269">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15"/>
                  </a:ext>
                </a:extLst>
              </a:tr>
              <a:tr h="544269">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extLst>
                  <a:ext uri="{0D108BD9-81ED-4DB2-BD59-A6C34878D82A}">
                    <a16:rowId xmlns:a16="http://schemas.microsoft.com/office/drawing/2014/main" val="10016"/>
                  </a:ext>
                </a:extLst>
              </a:tr>
              <a:tr h="544269">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extLst>
                  <a:ext uri="{0D108BD9-81ED-4DB2-BD59-A6C34878D82A}">
                    <a16:rowId xmlns:a16="http://schemas.microsoft.com/office/drawing/2014/main" val="10017"/>
                  </a:ext>
                </a:extLst>
              </a:tr>
              <a:tr h="544269">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dirty="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a:p>
                  </a:txBody>
                  <a:tcPr marL="91434" marR="91434" marT="45717" marB="45717">
                    <a:noFill/>
                  </a:tcPr>
                </a:tc>
                <a:tc>
                  <a:txBody>
                    <a:bodyPr/>
                    <a:lstStyle/>
                    <a:p>
                      <a:endParaRPr lang="nl-NL" sz="3000" dirty="0"/>
                    </a:p>
                  </a:txBody>
                  <a:tcPr marL="91434" marR="91434" marT="45717" marB="45717">
                    <a:noFill/>
                  </a:tcPr>
                </a:tc>
                <a:extLst>
                  <a:ext uri="{0D108BD9-81ED-4DB2-BD59-A6C34878D82A}">
                    <a16:rowId xmlns:a16="http://schemas.microsoft.com/office/drawing/2014/main" val="10018"/>
                  </a:ext>
                </a:extLst>
              </a:tr>
            </a:tbl>
          </a:graphicData>
        </a:graphic>
      </p:graphicFrame>
      <p:sp>
        <p:nvSpPr>
          <p:cNvPr id="10" name="Tekstvak 12">
            <a:extLst>
              <a:ext uri="{FF2B5EF4-FFF2-40B4-BE49-F238E27FC236}">
                <a16:creationId xmlns:a16="http://schemas.microsoft.com/office/drawing/2014/main" id="{F9F1215B-AE38-1184-1ADF-14294ACB39A2}"/>
              </a:ext>
            </a:extLst>
          </p:cNvPr>
          <p:cNvSpPr txBox="1"/>
          <p:nvPr/>
        </p:nvSpPr>
        <p:spPr>
          <a:xfrm>
            <a:off x="2523310" y="3231962"/>
            <a:ext cx="1811740" cy="1569660"/>
          </a:xfrm>
          <a:prstGeom prst="rect">
            <a:avLst/>
          </a:prstGeom>
          <a:solidFill>
            <a:srgbClr val="FF0000"/>
          </a:solidFill>
        </p:spPr>
        <p:txBody>
          <a:bodyPr wrap="square" rtlCol="0">
            <a:spAutoFit/>
          </a:bodyPr>
          <a:lstStyle/>
          <a:p>
            <a:pPr algn="ctr" defTabSz="914358"/>
            <a:endParaRPr lang="en-US" sz="2400" b="1" dirty="0">
              <a:solidFill>
                <a:srgbClr val="000000"/>
              </a:solidFill>
              <a:latin typeface="Verdana"/>
            </a:endParaRPr>
          </a:p>
          <a:p>
            <a:pPr algn="ctr" defTabSz="914358"/>
            <a:r>
              <a:rPr lang="en-US" sz="2400" b="1" dirty="0" err="1">
                <a:solidFill>
                  <a:srgbClr val="000000"/>
                </a:solidFill>
                <a:latin typeface="Verdana"/>
              </a:rPr>
              <a:t>Tanken</a:t>
            </a:r>
            <a:r>
              <a:rPr lang="en-US" sz="2400" b="1" dirty="0">
                <a:solidFill>
                  <a:srgbClr val="000000"/>
                </a:solidFill>
                <a:latin typeface="Verdana"/>
              </a:rPr>
              <a:t> LPG</a:t>
            </a:r>
          </a:p>
          <a:p>
            <a:pPr algn="ctr" defTabSz="914358"/>
            <a:endParaRPr lang="nl-NL" sz="2400" b="1" dirty="0">
              <a:solidFill>
                <a:srgbClr val="000000"/>
              </a:solidFill>
              <a:latin typeface="Verdana"/>
            </a:endParaRPr>
          </a:p>
        </p:txBody>
      </p:sp>
      <p:sp>
        <p:nvSpPr>
          <p:cNvPr id="11" name="Tekstvak 8">
            <a:extLst>
              <a:ext uri="{FF2B5EF4-FFF2-40B4-BE49-F238E27FC236}">
                <a16:creationId xmlns:a16="http://schemas.microsoft.com/office/drawing/2014/main" id="{06486505-4AD0-6253-4473-DB8BD7437500}"/>
              </a:ext>
            </a:extLst>
          </p:cNvPr>
          <p:cNvSpPr txBox="1"/>
          <p:nvPr/>
        </p:nvSpPr>
        <p:spPr>
          <a:xfrm>
            <a:off x="5204353" y="3231962"/>
            <a:ext cx="1877306" cy="1569660"/>
          </a:xfrm>
          <a:prstGeom prst="rect">
            <a:avLst/>
          </a:prstGeom>
          <a:solidFill>
            <a:srgbClr val="FF0000"/>
          </a:solidFill>
        </p:spPr>
        <p:txBody>
          <a:bodyPr wrap="square" rtlCol="0">
            <a:spAutoFit/>
          </a:bodyPr>
          <a:lstStyle/>
          <a:p>
            <a:pPr algn="ctr" defTabSz="914358"/>
            <a:endParaRPr lang="en-US" sz="2400" b="1" dirty="0">
              <a:solidFill>
                <a:srgbClr val="000000"/>
              </a:solidFill>
              <a:latin typeface="Verdana"/>
            </a:endParaRPr>
          </a:p>
          <a:p>
            <a:pPr algn="ctr" defTabSz="914358"/>
            <a:r>
              <a:rPr lang="en-US" sz="2400" b="1" dirty="0" err="1">
                <a:solidFill>
                  <a:srgbClr val="000000"/>
                </a:solidFill>
                <a:latin typeface="Verdana"/>
              </a:rPr>
              <a:t>Tanken</a:t>
            </a:r>
            <a:r>
              <a:rPr lang="en-US" sz="2400" b="1" dirty="0">
                <a:solidFill>
                  <a:srgbClr val="000000"/>
                </a:solidFill>
                <a:latin typeface="Verdana"/>
              </a:rPr>
              <a:t> </a:t>
            </a:r>
            <a:r>
              <a:rPr lang="en-US" sz="2400" b="1" dirty="0" err="1">
                <a:solidFill>
                  <a:srgbClr val="000000"/>
                </a:solidFill>
                <a:latin typeface="Verdana"/>
              </a:rPr>
              <a:t>waterstof</a:t>
            </a:r>
            <a:endParaRPr lang="en-US" sz="2400" b="1" dirty="0">
              <a:solidFill>
                <a:srgbClr val="000000"/>
              </a:solidFill>
              <a:latin typeface="Verdana"/>
            </a:endParaRPr>
          </a:p>
          <a:p>
            <a:pPr algn="ctr" defTabSz="914358"/>
            <a:endParaRPr lang="nl-NL" sz="2400" b="1" dirty="0">
              <a:solidFill>
                <a:srgbClr val="000000"/>
              </a:solidFill>
              <a:latin typeface="Verdana"/>
            </a:endParaRPr>
          </a:p>
        </p:txBody>
      </p:sp>
      <p:sp>
        <p:nvSpPr>
          <p:cNvPr id="12" name="Rechthoek 2">
            <a:extLst>
              <a:ext uri="{FF2B5EF4-FFF2-40B4-BE49-F238E27FC236}">
                <a16:creationId xmlns:a16="http://schemas.microsoft.com/office/drawing/2014/main" id="{7FF49062-3980-7B31-42C3-065180D09827}"/>
              </a:ext>
              <a:ext uri="{C183D7F6-B498-43B3-948B-1728B52AA6E4}">
                <adec:decorative xmlns:adec="http://schemas.microsoft.com/office/drawing/2017/decorative" val="1"/>
              </a:ext>
            </a:extLst>
          </p:cNvPr>
          <p:cNvSpPr/>
          <p:nvPr/>
        </p:nvSpPr>
        <p:spPr>
          <a:xfrm>
            <a:off x="2794224" y="3327813"/>
            <a:ext cx="304779" cy="25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endParaRPr lang="nl-NL">
              <a:solidFill>
                <a:srgbClr val="FFFFFF"/>
              </a:solidFill>
              <a:latin typeface="Verdana"/>
            </a:endParaRPr>
          </a:p>
        </p:txBody>
      </p:sp>
      <p:sp>
        <p:nvSpPr>
          <p:cNvPr id="14" name="Rechthoek 9">
            <a:extLst>
              <a:ext uri="{FF2B5EF4-FFF2-40B4-BE49-F238E27FC236}">
                <a16:creationId xmlns:a16="http://schemas.microsoft.com/office/drawing/2014/main" id="{EAE92A6B-A968-A1C6-EF0B-182D9F9458B8}"/>
              </a:ext>
              <a:ext uri="{C183D7F6-B498-43B3-948B-1728B52AA6E4}">
                <adec:decorative xmlns:adec="http://schemas.microsoft.com/office/drawing/2017/decorative" val="1"/>
              </a:ext>
            </a:extLst>
          </p:cNvPr>
          <p:cNvSpPr/>
          <p:nvPr/>
        </p:nvSpPr>
        <p:spPr>
          <a:xfrm>
            <a:off x="6523855" y="3327813"/>
            <a:ext cx="316501" cy="25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endParaRPr lang="nl-NL">
              <a:solidFill>
                <a:srgbClr val="FFFFFF"/>
              </a:solidFill>
              <a:latin typeface="Verdana"/>
            </a:endParaRPr>
          </a:p>
        </p:txBody>
      </p:sp>
      <p:sp>
        <p:nvSpPr>
          <p:cNvPr id="29" name="Rechthoek 19">
            <a:extLst>
              <a:ext uri="{FF2B5EF4-FFF2-40B4-BE49-F238E27FC236}">
                <a16:creationId xmlns:a16="http://schemas.microsoft.com/office/drawing/2014/main" id="{466E0F73-34D6-158A-A3AC-39D361F1B84A}"/>
              </a:ext>
            </a:extLst>
          </p:cNvPr>
          <p:cNvSpPr/>
          <p:nvPr/>
        </p:nvSpPr>
        <p:spPr>
          <a:xfrm rot="16200000">
            <a:off x="-1550329" y="1544623"/>
            <a:ext cx="3911246" cy="74017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r>
              <a:rPr lang="en-US" sz="2000" dirty="0" err="1">
                <a:ln w="0"/>
                <a:solidFill>
                  <a:srgbClr val="000000"/>
                </a:solidFill>
                <a:effectLst>
                  <a:outerShdw blurRad="38100" dist="19050" dir="2700000" algn="tl" rotWithShape="0">
                    <a:srgbClr val="000000">
                      <a:alpha val="40000"/>
                    </a:srgbClr>
                  </a:outerShdw>
                </a:effectLst>
                <a:latin typeface="Verdana"/>
              </a:rPr>
              <a:t>Huizen</a:t>
            </a:r>
            <a:endParaRPr lang="nl-NL" sz="2000" dirty="0">
              <a:ln w="0"/>
              <a:solidFill>
                <a:srgbClr val="000000"/>
              </a:solidFill>
              <a:effectLst>
                <a:outerShdw blurRad="38100" dist="19050" dir="2700000" algn="tl" rotWithShape="0">
                  <a:srgbClr val="000000">
                    <a:alpha val="40000"/>
                  </a:srgbClr>
                </a:outerShdw>
              </a:effectLst>
              <a:latin typeface="Verdana"/>
            </a:endParaRPr>
          </a:p>
        </p:txBody>
      </p:sp>
      <p:sp>
        <p:nvSpPr>
          <p:cNvPr id="35" name="Rechthoek 22">
            <a:extLst>
              <a:ext uri="{FF2B5EF4-FFF2-40B4-BE49-F238E27FC236}">
                <a16:creationId xmlns:a16="http://schemas.microsoft.com/office/drawing/2014/main" id="{79DBBC0E-53B1-8E05-B75A-CFA3A2003ACF}"/>
              </a:ext>
            </a:extLst>
          </p:cNvPr>
          <p:cNvSpPr/>
          <p:nvPr/>
        </p:nvSpPr>
        <p:spPr>
          <a:xfrm>
            <a:off x="9251737" y="220719"/>
            <a:ext cx="2881068" cy="1088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r>
              <a:rPr lang="en-US" sz="2000" dirty="0" err="1">
                <a:ln w="0"/>
                <a:solidFill>
                  <a:srgbClr val="000000"/>
                </a:solidFill>
                <a:effectLst>
                  <a:outerShdw blurRad="38100" dist="19050" dir="2700000" algn="tl" rotWithShape="0">
                    <a:srgbClr val="000000">
                      <a:alpha val="40000"/>
                    </a:srgbClr>
                  </a:outerShdw>
                </a:effectLst>
                <a:latin typeface="Verdana"/>
              </a:rPr>
              <a:t>Kantoren</a:t>
            </a:r>
            <a:endParaRPr lang="nl-NL" sz="2000" dirty="0">
              <a:ln w="0"/>
              <a:solidFill>
                <a:srgbClr val="000000"/>
              </a:solidFill>
              <a:effectLst>
                <a:outerShdw blurRad="38100" dist="19050" dir="2700000" algn="tl" rotWithShape="0">
                  <a:srgbClr val="000000">
                    <a:alpha val="40000"/>
                  </a:srgbClr>
                </a:outerShdw>
              </a:effectLst>
              <a:latin typeface="Verdana"/>
            </a:endParaRPr>
          </a:p>
        </p:txBody>
      </p:sp>
      <p:sp>
        <p:nvSpPr>
          <p:cNvPr id="18" name="Rechthoek 22">
            <a:extLst>
              <a:ext uri="{FF2B5EF4-FFF2-40B4-BE49-F238E27FC236}">
                <a16:creationId xmlns:a16="http://schemas.microsoft.com/office/drawing/2014/main" id="{6E5D0DA7-F14E-4C0B-8F4B-2E83DA5D4336}"/>
              </a:ext>
            </a:extLst>
          </p:cNvPr>
          <p:cNvSpPr/>
          <p:nvPr/>
        </p:nvSpPr>
        <p:spPr>
          <a:xfrm>
            <a:off x="3573025" y="167034"/>
            <a:ext cx="2881068" cy="1023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r>
              <a:rPr lang="en-US" sz="2000" dirty="0" err="1">
                <a:ln w="0"/>
                <a:solidFill>
                  <a:srgbClr val="000000"/>
                </a:solidFill>
                <a:effectLst>
                  <a:outerShdw blurRad="38100" dist="19050" dir="2700000" algn="tl" rotWithShape="0">
                    <a:srgbClr val="000000">
                      <a:alpha val="40000"/>
                    </a:srgbClr>
                  </a:outerShdw>
                </a:effectLst>
                <a:latin typeface="Verdana"/>
              </a:rPr>
              <a:t>Kantoren</a:t>
            </a:r>
            <a:endParaRPr lang="en-US" sz="2000" dirty="0">
              <a:ln w="0"/>
              <a:solidFill>
                <a:srgbClr val="000000"/>
              </a:solidFill>
              <a:effectLst>
                <a:outerShdw blurRad="38100" dist="19050" dir="2700000" algn="tl" rotWithShape="0">
                  <a:srgbClr val="000000">
                    <a:alpha val="40000"/>
                  </a:srgbClr>
                </a:outerShdw>
              </a:effectLst>
              <a:latin typeface="Verdana"/>
            </a:endParaRPr>
          </a:p>
          <a:p>
            <a:pPr algn="ctr" defTabSz="914358"/>
            <a:r>
              <a:rPr lang="en-US" sz="2000" dirty="0">
                <a:ln w="0"/>
                <a:solidFill>
                  <a:srgbClr val="000000"/>
                </a:solidFill>
                <a:effectLst>
                  <a:outerShdw blurRad="38100" dist="19050" dir="2700000" algn="tl" rotWithShape="0">
                    <a:srgbClr val="000000">
                      <a:alpha val="40000"/>
                    </a:srgbClr>
                  </a:outerShdw>
                </a:effectLst>
                <a:latin typeface="Verdana"/>
              </a:rPr>
              <a:t>(</a:t>
            </a:r>
            <a:r>
              <a:rPr lang="en-US" sz="2000" dirty="0" err="1">
                <a:ln w="0"/>
                <a:solidFill>
                  <a:srgbClr val="000000"/>
                </a:solidFill>
                <a:effectLst>
                  <a:outerShdw blurRad="38100" dist="19050" dir="2700000" algn="tl" rotWithShape="0">
                    <a:srgbClr val="000000">
                      <a:alpha val="40000"/>
                    </a:srgbClr>
                  </a:outerShdw>
                </a:effectLst>
                <a:latin typeface="Verdana"/>
              </a:rPr>
              <a:t>nieuw</a:t>
            </a:r>
            <a:r>
              <a:rPr lang="en-US" sz="2000" dirty="0">
                <a:ln w="0"/>
                <a:solidFill>
                  <a:srgbClr val="000000"/>
                </a:solidFill>
                <a:effectLst>
                  <a:outerShdw blurRad="38100" dist="19050" dir="2700000" algn="tl" rotWithShape="0">
                    <a:srgbClr val="000000">
                      <a:alpha val="40000"/>
                    </a:srgbClr>
                  </a:outerShdw>
                </a:effectLst>
                <a:latin typeface="Verdana"/>
              </a:rPr>
              <a:t>) </a:t>
            </a:r>
            <a:endParaRPr lang="nl-NL" sz="2000" dirty="0">
              <a:ln w="0"/>
              <a:solidFill>
                <a:srgbClr val="000000"/>
              </a:solidFill>
              <a:effectLst>
                <a:outerShdw blurRad="38100" dist="19050" dir="2700000" algn="tl" rotWithShape="0">
                  <a:srgbClr val="000000">
                    <a:alpha val="40000"/>
                  </a:srgbClr>
                </a:outerShdw>
              </a:effectLst>
              <a:latin typeface="Verdana"/>
            </a:endParaRPr>
          </a:p>
        </p:txBody>
      </p:sp>
      <p:sp>
        <p:nvSpPr>
          <p:cNvPr id="19" name="Tekstvak 49">
            <a:extLst>
              <a:ext uri="{FF2B5EF4-FFF2-40B4-BE49-F238E27FC236}">
                <a16:creationId xmlns:a16="http://schemas.microsoft.com/office/drawing/2014/main" id="{00145238-3160-4090-8DD5-42F3009BEBB4}"/>
              </a:ext>
            </a:extLst>
          </p:cNvPr>
          <p:cNvSpPr txBox="1"/>
          <p:nvPr/>
        </p:nvSpPr>
        <p:spPr>
          <a:xfrm>
            <a:off x="6422125" y="167033"/>
            <a:ext cx="2129895" cy="1015663"/>
          </a:xfrm>
          <a:prstGeom prst="rect">
            <a:avLst/>
          </a:prstGeom>
          <a:solidFill>
            <a:schemeClr val="accent5">
              <a:lumMod val="60000"/>
              <a:lumOff val="40000"/>
            </a:schemeClr>
          </a:solidFill>
        </p:spPr>
        <p:txBody>
          <a:bodyPr wrap="square" rtlCol="0">
            <a:spAutoFit/>
          </a:bodyPr>
          <a:lstStyle/>
          <a:p>
            <a:pPr algn="ctr" defTabSz="914358"/>
            <a:r>
              <a:rPr lang="nl-NL" sz="2000" dirty="0">
                <a:solidFill>
                  <a:srgbClr val="000000"/>
                </a:solidFill>
                <a:latin typeface="Verdana"/>
              </a:rPr>
              <a:t>Crèche</a:t>
            </a:r>
          </a:p>
          <a:p>
            <a:pPr algn="ctr" defTabSz="914358"/>
            <a:r>
              <a:rPr lang="nl-NL" sz="2000" dirty="0">
                <a:solidFill>
                  <a:srgbClr val="000000"/>
                </a:solidFill>
                <a:latin typeface="Verdana"/>
              </a:rPr>
              <a:t>(nieuw)</a:t>
            </a:r>
          </a:p>
          <a:p>
            <a:pPr algn="ctr" defTabSz="914358"/>
            <a:endParaRPr lang="nl-NL" sz="2000" dirty="0">
              <a:solidFill>
                <a:srgbClr val="000000"/>
              </a:solidFill>
              <a:latin typeface="Verdana"/>
            </a:endParaRPr>
          </a:p>
        </p:txBody>
      </p:sp>
      <p:sp>
        <p:nvSpPr>
          <p:cNvPr id="24" name="Rechthoek 19">
            <a:extLst>
              <a:ext uri="{FF2B5EF4-FFF2-40B4-BE49-F238E27FC236}">
                <a16:creationId xmlns:a16="http://schemas.microsoft.com/office/drawing/2014/main" id="{2BC98657-3FE8-4EFA-816E-43937900071B}"/>
              </a:ext>
            </a:extLst>
          </p:cNvPr>
          <p:cNvSpPr/>
          <p:nvPr/>
        </p:nvSpPr>
        <p:spPr>
          <a:xfrm>
            <a:off x="9118878" y="5491540"/>
            <a:ext cx="3057108" cy="74017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a:r>
              <a:rPr lang="en-US" sz="2000" dirty="0" err="1">
                <a:ln w="0"/>
                <a:solidFill>
                  <a:srgbClr val="000000"/>
                </a:solidFill>
                <a:effectLst>
                  <a:outerShdw blurRad="38100" dist="19050" dir="2700000" algn="tl" rotWithShape="0">
                    <a:srgbClr val="000000">
                      <a:alpha val="40000"/>
                    </a:srgbClr>
                  </a:outerShdw>
                </a:effectLst>
                <a:latin typeface="Verdana"/>
              </a:rPr>
              <a:t>Huizen</a:t>
            </a:r>
            <a:endParaRPr lang="nl-NL" sz="2000" dirty="0">
              <a:ln w="0"/>
              <a:solidFill>
                <a:srgbClr val="000000"/>
              </a:solidFill>
              <a:effectLst>
                <a:outerShdw blurRad="38100" dist="19050" dir="2700000" algn="tl" rotWithShape="0">
                  <a:srgbClr val="000000">
                    <a:alpha val="40000"/>
                  </a:srgbClr>
                </a:outerShdw>
              </a:effectLst>
              <a:latin typeface="Verdana"/>
            </a:endParaRPr>
          </a:p>
        </p:txBody>
      </p:sp>
      <p:sp>
        <p:nvSpPr>
          <p:cNvPr id="5" name="Titel 4">
            <a:extLst>
              <a:ext uri="{FF2B5EF4-FFF2-40B4-BE49-F238E27FC236}">
                <a16:creationId xmlns:a16="http://schemas.microsoft.com/office/drawing/2014/main" id="{0945FFDF-765C-963C-211D-664A1DF04A6C}"/>
              </a:ext>
            </a:extLst>
          </p:cNvPr>
          <p:cNvSpPr>
            <a:spLocks noGrp="1"/>
          </p:cNvSpPr>
          <p:nvPr>
            <p:ph type="title"/>
          </p:nvPr>
        </p:nvSpPr>
        <p:spPr>
          <a:xfrm>
            <a:off x="-17644" y="-988648"/>
            <a:ext cx="10923588" cy="948047"/>
          </a:xfrm>
        </p:spPr>
        <p:txBody>
          <a:bodyPr>
            <a:normAutofit fontScale="90000"/>
          </a:bodyPr>
          <a:lstStyle/>
          <a:p>
            <a:r>
              <a:rPr lang="nl-NL" dirty="0">
                <a:solidFill>
                  <a:schemeClr val="tx1"/>
                </a:solidFill>
              </a:rPr>
              <a:t>Casus: plaatsen van een kantorenpand met crèche</a:t>
            </a:r>
          </a:p>
        </p:txBody>
      </p:sp>
    </p:spTree>
    <p:extLst>
      <p:ext uri="{BB962C8B-B14F-4D97-AF65-F5344CB8AC3E}">
        <p14:creationId xmlns:p14="http://schemas.microsoft.com/office/powerpoint/2010/main" val="347891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5A996074-B84D-6F42-8143-CCA715446DCD}" vid="{F9227270-10CD-5D40-98F1-7AA12FF94A75}"/>
    </a:ext>
  </a:extLst>
</a:theme>
</file>

<file path=ppt/theme/theme2.xml><?xml version="1.0" encoding="utf-8"?>
<a:theme xmlns:a="http://schemas.openxmlformats.org/drawingml/2006/main" name="Rijkshuisstijl Robijnrood">
  <a:themeElements>
    <a:clrScheme name="Aangepast 56">
      <a:dk1>
        <a:srgbClr val="000000"/>
      </a:dk1>
      <a:lt1>
        <a:srgbClr val="FFFFFF"/>
      </a:lt1>
      <a:dk2>
        <a:srgbClr val="CA005D"/>
      </a:dk2>
      <a:lt2>
        <a:srgbClr val="F6D8E6"/>
      </a:lt2>
      <a:accent1>
        <a:srgbClr val="F9E11E"/>
      </a:accent1>
      <a:accent2>
        <a:srgbClr val="FFB612"/>
      </a:accent2>
      <a:accent3>
        <a:srgbClr val="777C00"/>
      </a:accent3>
      <a:accent4>
        <a:srgbClr val="75D1B5"/>
      </a:accent4>
      <a:accent5>
        <a:srgbClr val="8EC9E7"/>
      </a:accent5>
      <a:accent6>
        <a:srgbClr val="017BC6"/>
      </a:accent6>
      <a:hlink>
        <a:srgbClr val="CA205D"/>
      </a:hlink>
      <a:folHlink>
        <a:srgbClr val="F6D8E6"/>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0808B3F3-159F-4EDB-8FF3-42411BE8ABCD}"/>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190470-01 IPLO presentatie-aangepast-klein.DEF</Template>
  <TotalTime>637</TotalTime>
  <Words>2042</Words>
  <Application>Microsoft Office PowerPoint</Application>
  <PresentationFormat>Breedbeeld</PresentationFormat>
  <Paragraphs>244</Paragraphs>
  <Slides>26</Slides>
  <Notes>12</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26</vt:i4>
      </vt:variant>
    </vt:vector>
  </HeadingPairs>
  <TitlesOfParts>
    <vt:vector size="33" baseType="lpstr">
      <vt:lpstr>Arial</vt:lpstr>
      <vt:lpstr>Asap</vt:lpstr>
      <vt:lpstr>Calibri</vt:lpstr>
      <vt:lpstr>Verdana</vt:lpstr>
      <vt:lpstr>Wingdings</vt:lpstr>
      <vt:lpstr>Aangepast ontwerp</vt:lpstr>
      <vt:lpstr>Rijkshuisstijl Robijnrood</vt:lpstr>
      <vt:lpstr>Externe veiligheid  Omgevingsveiligheid in de Omgevingswet voor 'dummies' </vt:lpstr>
      <vt:lpstr>Inhoud</vt:lpstr>
      <vt:lpstr>Vraag 1: Wat is het verschil tussen externe veiligheid en omgevingsveiligheid? </vt:lpstr>
      <vt:lpstr>Antwoord 1: Wat is het verschil tussen externe veiligheid en omgevingsveiligheid? </vt:lpstr>
      <vt:lpstr>Vraag 2: Waar gaat externe veiligheid over? </vt:lpstr>
      <vt:lpstr>Antwoord 2: </vt:lpstr>
      <vt:lpstr>Belang van externe veiligheid</vt:lpstr>
      <vt:lpstr>Casus:omgaan met omgevingsveiligheid bij het vergunnen van activiteiten </vt:lpstr>
      <vt:lpstr>Casus: plaatsen van een kantorenpand met crèche</vt:lpstr>
      <vt:lpstr>Casus: omgaan met omgevingsveiligheid bij het vergunnen van activiteiten </vt:lpstr>
      <vt:lpstr>Plaatsgebonden risico I </vt:lpstr>
      <vt:lpstr>Plaatsgebonden risico II </vt:lpstr>
      <vt:lpstr>Kwetsbare gebouwen en locaties I </vt:lpstr>
      <vt:lpstr>Kwetsbare gebouwen en locaties II </vt:lpstr>
      <vt:lpstr>Plaatsgebonden risico LPG </vt:lpstr>
      <vt:lpstr>Plaatsgebonden risico Waterstof </vt:lpstr>
      <vt:lpstr>Casus: plaatsen van een kantorenpand met crèche met plaatsgebonden risico</vt:lpstr>
      <vt:lpstr>Aandachtsgebieden</vt:lpstr>
      <vt:lpstr>Groepsrisico, Bkl artikel 5.15</vt:lpstr>
      <vt:lpstr>Maatregelen aandachtsgebieden</vt:lpstr>
      <vt:lpstr>Voorschriftengebied</vt:lpstr>
      <vt:lpstr>Aandachtsgebieden LPG </vt:lpstr>
      <vt:lpstr>Aandachtsgebieden Waterstof </vt:lpstr>
      <vt:lpstr>Casus: plaatsen van een kantorenpand met crèche met plaatsgebonden risico en aandachtsgebieden</vt:lpstr>
      <vt:lpstr>Vragen ?</vt:lpstr>
      <vt:lpstr>Blijf op de hoogte van het IPLO-nieuws via onze nieuwsbrief. Abonneer u via www.iplo.nl/nieuwsbrief</vt:lpstr>
    </vt:vector>
  </TitlesOfParts>
  <Company>Rijkswaterstaat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Namara, Nuance (WVL)</dc:creator>
  <cp:lastModifiedBy>Velden, Rob van der (RWS WVL)</cp:lastModifiedBy>
  <cp:revision>28</cp:revision>
  <dcterms:created xsi:type="dcterms:W3CDTF">2023-08-22T12:47:17Z</dcterms:created>
  <dcterms:modified xsi:type="dcterms:W3CDTF">2024-07-30T14:33:21Z</dcterms:modified>
</cp:coreProperties>
</file>