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8" r:id="rId1"/>
  </p:sldMasterIdLst>
  <p:notesMasterIdLst>
    <p:notesMasterId r:id="rId16"/>
  </p:notesMasterIdLst>
  <p:handoutMasterIdLst>
    <p:handoutMasterId r:id="rId17"/>
  </p:handoutMasterIdLst>
  <p:sldIdLst>
    <p:sldId id="291" r:id="rId2"/>
    <p:sldId id="278" r:id="rId3"/>
    <p:sldId id="294" r:id="rId4"/>
    <p:sldId id="280" r:id="rId5"/>
    <p:sldId id="298" r:id="rId6"/>
    <p:sldId id="299" r:id="rId7"/>
    <p:sldId id="302" r:id="rId8"/>
    <p:sldId id="301" r:id="rId9"/>
    <p:sldId id="303" r:id="rId10"/>
    <p:sldId id="304" r:id="rId11"/>
    <p:sldId id="308" r:id="rId12"/>
    <p:sldId id="306" r:id="rId13"/>
    <p:sldId id="297" r:id="rId14"/>
    <p:sldId id="307" r:id="rId15"/>
  </p:sldIdLst>
  <p:sldSz cx="12192000" cy="6858000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3" userDrawn="1">
          <p15:clr>
            <a:srgbClr val="A4A3A4"/>
          </p15:clr>
        </p15:guide>
        <p15:guide id="2" orient="horz" pos="1141" userDrawn="1">
          <p15:clr>
            <a:srgbClr val="A4A3A4"/>
          </p15:clr>
        </p15:guide>
        <p15:guide id="3" orient="horz" pos="2286" userDrawn="1">
          <p15:clr>
            <a:srgbClr val="A4A3A4"/>
          </p15:clr>
        </p15:guide>
        <p15:guide id="4" pos="3856" userDrawn="1">
          <p15:clr>
            <a:srgbClr val="A4A3A4"/>
          </p15:clr>
        </p15:guide>
        <p15:guide id="5" pos="3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870C"/>
    <a:srgbClr val="2B5781"/>
    <a:srgbClr val="275937"/>
    <a:srgbClr val="E17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3" autoAdjust="0"/>
    <p:restoredTop sz="95380" autoAdjust="0"/>
  </p:normalViewPr>
  <p:slideViewPr>
    <p:cSldViewPr snapToGrid="0" snapToObjects="1" showGuides="1">
      <p:cViewPr varScale="1">
        <p:scale>
          <a:sx n="75" d="100"/>
          <a:sy n="75" d="100"/>
        </p:scale>
        <p:origin x="78" y="300"/>
      </p:cViewPr>
      <p:guideLst>
        <p:guide orient="horz" pos="3863"/>
        <p:guide orient="horz" pos="1141"/>
        <p:guide orient="horz" pos="2286"/>
        <p:guide pos="3856"/>
        <p:guide pos="372"/>
      </p:guideLst>
    </p:cSldViewPr>
  </p:slideViewPr>
  <p:outlineViewPr>
    <p:cViewPr>
      <p:scale>
        <a:sx n="33" d="100"/>
        <a:sy n="33" d="100"/>
      </p:scale>
      <p:origin x="0" y="-310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51" d="100"/>
          <a:sy n="151" d="100"/>
        </p:scale>
        <p:origin x="479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8DB60-9960-7E4E-BA4A-B29DFB46F3EE}" type="datetime1">
              <a:rPr lang="nl-NL" smtClean="0"/>
              <a:t>23-7-2024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0EAE8-FB6A-B847-B804-B8BC08416A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335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43F22-96A7-2946-9F02-228CB8E4306F}" type="datetime1">
              <a:rPr lang="nl-NL" smtClean="0"/>
              <a:t>23-7-2024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6D882-3718-4F40-87D5-7C3050DB7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9858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26CAFB3-B952-5E41-8366-D28F5BBD163D}"/>
              </a:ext>
            </a:extLst>
          </p:cNvPr>
          <p:cNvSpPr/>
          <p:nvPr userDrawn="1"/>
        </p:nvSpPr>
        <p:spPr>
          <a:xfrm>
            <a:off x="251" y="892799"/>
            <a:ext cx="12208683" cy="5609601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0E62FF2-996E-EE4F-8AD3-63F8BA2B3C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56144" y="1171764"/>
            <a:ext cx="5353512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356145" y="3424048"/>
            <a:ext cx="5171671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6356351" y="5402697"/>
            <a:ext cx="5171016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C38CDB2-3601-9440-8755-F766D2452C38}"/>
              </a:ext>
            </a:extLst>
          </p:cNvPr>
          <p:cNvSpPr txBox="1"/>
          <p:nvPr userDrawn="1"/>
        </p:nvSpPr>
        <p:spPr>
          <a:xfrm>
            <a:off x="2022231" y="3253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7525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F3612BFF-8B8D-A445-BE85-25A4D5787366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601134" y="1811338"/>
            <a:ext cx="10964333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2199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C9F7C79B-7513-0040-807E-BCD64B44B924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590551" y="1811338"/>
            <a:ext cx="59383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6915151" y="1811338"/>
            <a:ext cx="4658783" cy="430053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1187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059EE069-E041-7D4E-AF5F-769655BE0B20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9"/>
            <a:ext cx="12192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01133" y="1169391"/>
            <a:ext cx="10972800" cy="66312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609600" y="1811338"/>
            <a:ext cx="10964333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4677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B8CC9E27-A66F-9947-B318-08B7BF55BA15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601133" y="4078830"/>
            <a:ext cx="5187672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01133" y="1169391"/>
            <a:ext cx="10972800" cy="66312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601133" y="1811339"/>
            <a:ext cx="109728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6386261" y="4078830"/>
            <a:ext cx="5187672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6870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BB9C7D7F-C5E1-0140-BB57-0FBAD6675830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6390192" y="1805083"/>
            <a:ext cx="5187672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01133" y="1169391"/>
            <a:ext cx="10972800" cy="66312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609600" y="1811339"/>
            <a:ext cx="5262747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6386261" y="4078830"/>
            <a:ext cx="5187672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5758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C3BE2A5B-4D60-474A-9000-DB2D4E891825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1133" y="1169391"/>
            <a:ext cx="4981736" cy="66312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609600" y="2182862"/>
            <a:ext cx="4973269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6089652" y="1160463"/>
            <a:ext cx="5646689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8760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2C612CF5-18B5-914F-B3E0-D3BD0CF3F514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926167" y="1168400"/>
            <a:ext cx="832619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26937" y="5384244"/>
            <a:ext cx="8325427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926167" y="5765368"/>
            <a:ext cx="8326967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078953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1D9D6F7E-172C-1F44-81E6-052D9B58844C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926166" y="1168400"/>
            <a:ext cx="3892743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26937" y="5384244"/>
            <a:ext cx="8325427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926167" y="5765368"/>
            <a:ext cx="8326967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6342303" y="1160463"/>
            <a:ext cx="3910061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521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CAF4B903-1467-C34F-9567-8E31016B8910}"/>
              </a:ext>
            </a:extLst>
          </p:cNvPr>
          <p:cNvSpPr/>
          <p:nvPr userDrawn="1"/>
        </p:nvSpPr>
        <p:spPr>
          <a:xfrm>
            <a:off x="6105907" y="890588"/>
            <a:ext cx="6102776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0E62FF2-996E-EE4F-8AD3-63F8BA2B3C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56144" y="1171764"/>
            <a:ext cx="5353512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356145" y="3424048"/>
            <a:ext cx="5171671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6356351" y="5402697"/>
            <a:ext cx="5171016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C38CDB2-3601-9440-8755-F766D2452C38}"/>
              </a:ext>
            </a:extLst>
          </p:cNvPr>
          <p:cNvSpPr txBox="1"/>
          <p:nvPr userDrawn="1"/>
        </p:nvSpPr>
        <p:spPr>
          <a:xfrm>
            <a:off x="2022231" y="3253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22DC3BBA-D385-EF47-B9A6-F185736EA7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1526" r="118"/>
          <a:stretch/>
        </p:blipFill>
        <p:spPr>
          <a:xfrm>
            <a:off x="2039" y="890588"/>
            <a:ext cx="6111369" cy="560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492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7CBC099-CCD2-3C47-AD87-7F5EFB280463}"/>
              </a:ext>
            </a:extLst>
          </p:cNvPr>
          <p:cNvSpPr/>
          <p:nvPr userDrawn="1"/>
        </p:nvSpPr>
        <p:spPr>
          <a:xfrm>
            <a:off x="6105907" y="890588"/>
            <a:ext cx="6102776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56144" y="1171764"/>
            <a:ext cx="5353512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356145" y="3424048"/>
            <a:ext cx="5171671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6356351" y="5402697"/>
            <a:ext cx="5171016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C38CDB2-3601-9440-8755-F766D2452C38}"/>
              </a:ext>
            </a:extLst>
          </p:cNvPr>
          <p:cNvSpPr txBox="1"/>
          <p:nvPr userDrawn="1"/>
        </p:nvSpPr>
        <p:spPr>
          <a:xfrm>
            <a:off x="2022231" y="3253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E77F28CE-3807-4F4B-962D-474278733B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526" r="118"/>
          <a:stretch/>
        </p:blipFill>
        <p:spPr>
          <a:xfrm>
            <a:off x="2039" y="890588"/>
            <a:ext cx="6111369" cy="560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9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3E99B19B-C344-0D42-81F4-64B43FAE8D5D}"/>
              </a:ext>
            </a:extLst>
          </p:cNvPr>
          <p:cNvSpPr/>
          <p:nvPr userDrawn="1"/>
        </p:nvSpPr>
        <p:spPr>
          <a:xfrm>
            <a:off x="6105907" y="890588"/>
            <a:ext cx="6102776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4AF8A1A-4A3E-584A-A9A1-B9AF37AAC0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356144" y="1171764"/>
            <a:ext cx="5353512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356145" y="2413591"/>
            <a:ext cx="5171671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4AE6D71D-11A7-9F49-9E1B-C6D812DC6B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1526" r="118"/>
          <a:stretch/>
        </p:blipFill>
        <p:spPr>
          <a:xfrm>
            <a:off x="2039" y="890588"/>
            <a:ext cx="6111369" cy="560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5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6105907" y="890588"/>
            <a:ext cx="6102776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356144" y="1171764"/>
            <a:ext cx="5353512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356145" y="2413591"/>
            <a:ext cx="5171671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EF75599-F1CF-3C43-89DE-9AFFD38848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526" r="118"/>
          <a:stretch/>
        </p:blipFill>
        <p:spPr>
          <a:xfrm>
            <a:off x="2039" y="890588"/>
            <a:ext cx="6111369" cy="560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72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356144" y="1171764"/>
            <a:ext cx="5353512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356145" y="2413591"/>
            <a:ext cx="5171671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6A851FF-3974-124A-B209-6F99BD0837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526" r="118"/>
          <a:stretch/>
        </p:blipFill>
        <p:spPr>
          <a:xfrm>
            <a:off x="2039" y="890588"/>
            <a:ext cx="6111369" cy="560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7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90550" y="1171764"/>
            <a:ext cx="10954905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590551" y="2413591"/>
            <a:ext cx="10954904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sp>
        <p:nvSpPr>
          <p:cNvPr id="10" name="Rechthoek 9"/>
          <p:cNvSpPr/>
          <p:nvPr userDrawn="1"/>
        </p:nvSpPr>
        <p:spPr>
          <a:xfrm>
            <a:off x="-8342" y="6499852"/>
            <a:ext cx="12208683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225913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90550" y="1171764"/>
            <a:ext cx="10954905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590551" y="2413591"/>
            <a:ext cx="10954904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sp>
        <p:nvSpPr>
          <p:cNvPr id="13" name="Rechthoek 12"/>
          <p:cNvSpPr/>
          <p:nvPr userDrawn="1"/>
        </p:nvSpPr>
        <p:spPr>
          <a:xfrm>
            <a:off x="0" y="6506109"/>
            <a:ext cx="12192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18E1D89-AC64-E14C-A351-0097B0BA1A06}"/>
              </a:ext>
            </a:extLst>
          </p:cNvPr>
          <p:cNvSpPr/>
          <p:nvPr userDrawn="1"/>
        </p:nvSpPr>
        <p:spPr>
          <a:xfrm>
            <a:off x="251" y="892799"/>
            <a:ext cx="12208683" cy="5609601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79312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71E858-B10F-3F46-9281-6B6F1FFFB294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601134" y="1811338"/>
            <a:ext cx="10964333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337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1133" y="1169391"/>
            <a:ext cx="109728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1133" y="1733121"/>
            <a:ext cx="11057212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8891540" y="65061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23/7/24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609600" y="651308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5804278-0ED3-524C-8B87-AC1FCEE79A0D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415288" y="73590"/>
            <a:ext cx="2709572" cy="78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7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0" r:id="rId2"/>
    <p:sldLayoutId id="2147483709" r:id="rId3"/>
    <p:sldLayoutId id="2147483711" r:id="rId4"/>
    <p:sldLayoutId id="2147483697" r:id="rId5"/>
    <p:sldLayoutId id="2147483700" r:id="rId6"/>
    <p:sldLayoutId id="2147483701" r:id="rId7"/>
    <p:sldLayoutId id="2147483702" r:id="rId8"/>
    <p:sldLayoutId id="2147483690" r:id="rId9"/>
    <p:sldLayoutId id="2147483695" r:id="rId10"/>
    <p:sldLayoutId id="2147483704" r:id="rId11"/>
    <p:sldLayoutId id="2147483691" r:id="rId12"/>
    <p:sldLayoutId id="2147483705" r:id="rId13"/>
    <p:sldLayoutId id="2147483706" r:id="rId14"/>
    <p:sldLayoutId id="2147483692" r:id="rId15"/>
    <p:sldLayoutId id="2147483693" r:id="rId16"/>
    <p:sldLayoutId id="2147483694" r:id="rId17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traalregistertechniek.nl/zoeken-op-kwalificaties" TargetMode="External"/><Relationship Id="rId2" Type="http://schemas.openxmlformats.org/officeDocument/2006/relationships/hyperlink" Target="https://www.ilent.nl/meldformulieren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plo.nl/thema/lucht/ozon-en-f-gassen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CA56F21-D6D6-7E41-BB94-C0B4E84965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56351" y="3855721"/>
            <a:ext cx="5171016" cy="1183440"/>
          </a:xfrm>
        </p:spPr>
        <p:txBody>
          <a:bodyPr/>
          <a:lstStyle/>
          <a:p>
            <a:r>
              <a:rPr lang="en-US" sz="1600" dirty="0" err="1"/>
              <a:t>Rijkswaterstaat</a:t>
            </a:r>
            <a:r>
              <a:rPr lang="en-US" sz="1600" dirty="0"/>
              <a:t>, in </a:t>
            </a:r>
            <a:r>
              <a:rPr lang="en-US" sz="1600" dirty="0" err="1"/>
              <a:t>opdracht</a:t>
            </a:r>
            <a:r>
              <a:rPr lang="en-US" sz="1600" dirty="0"/>
              <a:t> van </a:t>
            </a:r>
            <a:r>
              <a:rPr lang="en-US" sz="1600" dirty="0" err="1"/>
              <a:t>ministerie</a:t>
            </a:r>
            <a:r>
              <a:rPr lang="en-US" sz="1600" dirty="0"/>
              <a:t> </a:t>
            </a:r>
            <a:r>
              <a:rPr lang="en-US" sz="1600" dirty="0" err="1"/>
              <a:t>Economische</a:t>
            </a:r>
            <a:r>
              <a:rPr lang="en-US" sz="1600" dirty="0"/>
              <a:t> </a:t>
            </a:r>
            <a:r>
              <a:rPr lang="en-US" sz="1600" dirty="0" err="1"/>
              <a:t>Zaken</a:t>
            </a:r>
            <a:r>
              <a:rPr lang="en-US" sz="1600" dirty="0"/>
              <a:t> en </a:t>
            </a:r>
            <a:r>
              <a:rPr lang="en-US" sz="1600" dirty="0" err="1"/>
              <a:t>Klimaat</a:t>
            </a:r>
            <a:endParaRPr lang="en-US" sz="1600" dirty="0"/>
          </a:p>
          <a:p>
            <a:r>
              <a:rPr lang="en-US" sz="1600" dirty="0"/>
              <a:t>Team </a:t>
            </a:r>
            <a:r>
              <a:rPr lang="en-US" sz="1600" dirty="0" err="1"/>
              <a:t>gefluoreerde</a:t>
            </a:r>
            <a:r>
              <a:rPr lang="en-US" sz="1600" dirty="0"/>
              <a:t> </a:t>
            </a:r>
            <a:r>
              <a:rPr lang="en-US" sz="1600" dirty="0" err="1"/>
              <a:t>broeikasgassen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ozonregelgeving</a:t>
            </a:r>
            <a:endParaRPr lang="nl-NL" sz="1600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356144" y="1171763"/>
            <a:ext cx="5835856" cy="2783549"/>
          </a:xfrm>
        </p:spPr>
        <p:txBody>
          <a:bodyPr>
            <a:normAutofit/>
          </a:bodyPr>
          <a:lstStyle/>
          <a:p>
            <a:r>
              <a:rPr lang="nl-NL" dirty="0"/>
              <a:t>Herziene F-gassenverordening (2024/573): de belangrijkste wijzigingen op een rijtje</a:t>
            </a:r>
            <a:br>
              <a:rPr lang="nl-NL" dirty="0"/>
            </a:b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6356351" y="5802868"/>
            <a:ext cx="397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Claudia Roelfsema en Harald van der Bol</a:t>
            </a:r>
          </a:p>
        </p:txBody>
      </p:sp>
    </p:spTree>
    <p:extLst>
      <p:ext uri="{BB962C8B-B14F-4D97-AF65-F5344CB8AC3E}">
        <p14:creationId xmlns:p14="http://schemas.microsoft.com/office/powerpoint/2010/main" val="615856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Uitdagingen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toezicht</a:t>
            </a:r>
            <a:r>
              <a:rPr lang="en-US" dirty="0"/>
              <a:t>/</a:t>
            </a:r>
            <a:r>
              <a:rPr lang="en-US" dirty="0" err="1"/>
              <a:t>handhaving</a:t>
            </a:r>
            <a:r>
              <a:rPr lang="en-US" dirty="0"/>
              <a:t> (2/2)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20726" y="2406998"/>
            <a:ext cx="984574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1599" lvl="1" indent="-284399" defTabSz="914400">
              <a:spcBef>
                <a:spcPts val="4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Uitbreiding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certificeringsplicht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voor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monteurs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/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installatiebedrijven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die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werken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aan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installaties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met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natuurlijke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koudemiddelen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.</a:t>
            </a:r>
          </a:p>
          <a:p>
            <a:pPr marL="965200" lvl="2" indent="-342900" defTabSz="914400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Diverse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certificaten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in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omloop</a:t>
            </a:r>
            <a:endParaRPr lang="en-US" kern="0" dirty="0">
              <a:solidFill>
                <a:schemeClr val="bg1"/>
              </a:solidFill>
              <a:latin typeface="Verdana"/>
              <a:ea typeface="Verdana"/>
              <a:cs typeface="Verdana"/>
              <a:sym typeface="Wingdings" panose="05000000000000000000" pitchFamily="2" charset="2"/>
            </a:endParaRPr>
          </a:p>
          <a:p>
            <a:pPr marL="965200" lvl="2" indent="-342900" defTabSz="914400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Nieuwe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certificaten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in 2025</a:t>
            </a:r>
          </a:p>
          <a:p>
            <a:pPr marL="965200" lvl="2" indent="-342900" defTabSz="914400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latin typeface="Verdana"/>
              <a:ea typeface="Verdana"/>
              <a:cs typeface="Verdana"/>
              <a:sym typeface="Wingdings" panose="05000000000000000000" pitchFamily="2" charset="2"/>
            </a:endParaRPr>
          </a:p>
          <a:p>
            <a:pPr marL="741599" lvl="1" indent="-284399" defTabSz="914400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Aanpassing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BRL100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voor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keuringsinstanties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/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installateurs</a:t>
            </a:r>
            <a:endParaRPr lang="en-US" kern="0" dirty="0">
              <a:solidFill>
                <a:schemeClr val="bg1"/>
              </a:solidFill>
              <a:latin typeface="Verdana"/>
              <a:ea typeface="Verdana"/>
              <a:cs typeface="Verdana"/>
              <a:sym typeface="Wingdings" panose="05000000000000000000" pitchFamily="2" charset="2"/>
            </a:endParaRPr>
          </a:p>
          <a:p>
            <a:pPr marL="741599" lvl="1" indent="-284399" defTabSz="914400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latin typeface="Verdana"/>
              <a:ea typeface="Verdana"/>
              <a:cs typeface="Verdana"/>
              <a:sym typeface="Wingdings" panose="05000000000000000000" pitchFamily="2" charset="2"/>
            </a:endParaRPr>
          </a:p>
          <a:p>
            <a:pPr marL="741599" lvl="1" indent="-284399" defTabSz="914400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Logboekverplichting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531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Nederlands</a:t>
            </a:r>
            <a:r>
              <a:rPr lang="en-US" dirty="0"/>
              <a:t> </a:t>
            </a:r>
            <a:r>
              <a:rPr lang="en-US" dirty="0" err="1"/>
              <a:t>beleid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590551" y="2413591"/>
            <a:ext cx="10954904" cy="4029739"/>
          </a:xfrm>
        </p:spPr>
        <p:txBody>
          <a:bodyPr>
            <a:normAutofit/>
          </a:bodyPr>
          <a:lstStyle/>
          <a:p>
            <a:pPr marL="0" lvl="0" indent="0" defTabSz="914400">
              <a:spcBef>
                <a:spcPts val="400"/>
              </a:spcBef>
              <a:buSzPct val="100000"/>
              <a:buNone/>
            </a:pP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Implementatie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a.d.h.v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. </a:t>
            </a: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uitvoeringsverordeningen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en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wijzigingen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Nederlands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beleid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: </a:t>
            </a:r>
          </a:p>
          <a:p>
            <a:pPr marL="0" lvl="0" indent="0" defTabSz="914400">
              <a:spcBef>
                <a:spcPts val="400"/>
              </a:spcBef>
              <a:buSzPct val="100000"/>
              <a:buNone/>
            </a:pPr>
            <a:endParaRPr lang="nl-NL" kern="0" dirty="0">
              <a:solidFill>
                <a:srgbClr val="000000"/>
              </a:solidFill>
              <a:ea typeface="Verdana"/>
              <a:sym typeface="Verdana"/>
            </a:endParaRPr>
          </a:p>
          <a:p>
            <a:pPr lvl="1" algn="l" defTabSz="914400">
              <a:spcBef>
                <a:spcPts val="400"/>
              </a:spcBef>
              <a:buSzPct val="100000"/>
            </a:pPr>
            <a:r>
              <a:rPr lang="nl-NL" sz="1800" b="1" kern="0" dirty="0">
                <a:solidFill>
                  <a:srgbClr val="000000"/>
                </a:solidFill>
                <a:ea typeface="Verdana"/>
                <a:sym typeface="Verdana"/>
              </a:rPr>
              <a:t>Besluit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Verdana"/>
              </a:rPr>
              <a:t> gefluoreerde broeikasgassen en </a:t>
            </a:r>
            <a:r>
              <a:rPr lang="nl-NL" sz="1800" kern="0" dirty="0" err="1">
                <a:solidFill>
                  <a:srgbClr val="000000"/>
                </a:solidFill>
                <a:ea typeface="Verdana"/>
                <a:sym typeface="Verdana"/>
              </a:rPr>
              <a:t>ozonlaagafbrekende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Verdana"/>
              </a:rPr>
              <a:t> stoffen: rechtstreeks geldende verplichtingen EU verordeningen en de uitgangspunten voor certificering </a:t>
            </a:r>
          </a:p>
          <a:p>
            <a:pPr lvl="1" algn="l" defTabSz="914400">
              <a:spcBef>
                <a:spcPts val="400"/>
              </a:spcBef>
              <a:buSzPct val="100000"/>
            </a:pPr>
            <a:r>
              <a:rPr lang="nl-NL" sz="1800" b="1" kern="0" dirty="0">
                <a:solidFill>
                  <a:srgbClr val="000000"/>
                </a:solidFill>
                <a:ea typeface="Verdana"/>
                <a:sym typeface="Verdana"/>
              </a:rPr>
              <a:t>Regeling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Verdana"/>
              </a:rPr>
              <a:t> gefluoreerde broeikasgassen en </a:t>
            </a:r>
            <a:r>
              <a:rPr lang="nl-NL" sz="1800" kern="0" dirty="0" err="1">
                <a:solidFill>
                  <a:srgbClr val="000000"/>
                </a:solidFill>
                <a:ea typeface="Verdana"/>
                <a:sym typeface="Verdana"/>
              </a:rPr>
              <a:t>ozonlaagafbrekende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Verdana"/>
              </a:rPr>
              <a:t> stoffen: certificering van personen en bedrijven met behulp van BRL 200 en BRL 100 </a:t>
            </a:r>
          </a:p>
          <a:p>
            <a:pPr lvl="1" algn="l" defTabSz="914400">
              <a:spcBef>
                <a:spcPts val="400"/>
              </a:spcBef>
              <a:buSzPct val="100000"/>
            </a:pPr>
            <a:endParaRPr lang="en-US" sz="1800" kern="0" dirty="0">
              <a:solidFill>
                <a:srgbClr val="000000"/>
              </a:solidFill>
              <a:ea typeface="Verdana"/>
              <a:sym typeface="Verdana"/>
            </a:endParaRPr>
          </a:p>
          <a:p>
            <a:pPr marL="0" lvl="0" indent="0" defTabSz="914400">
              <a:spcBef>
                <a:spcPts val="400"/>
              </a:spcBef>
              <a:buSzPct val="100000"/>
              <a:buNone/>
            </a:pPr>
            <a:r>
              <a:rPr lang="nl-NL" kern="0" dirty="0">
                <a:solidFill>
                  <a:srgbClr val="000000"/>
                </a:solidFill>
                <a:ea typeface="Verdana"/>
                <a:sym typeface="Verdana"/>
              </a:rPr>
              <a:t>Wat betekent dit voor u? </a:t>
            </a:r>
          </a:p>
          <a:p>
            <a:pPr marL="342900" lvl="0" indent="-342900" defTabSz="914400">
              <a:spcBef>
                <a:spcPts val="400"/>
              </a:spcBef>
              <a:buSzPct val="100000"/>
            </a:pPr>
            <a:r>
              <a:rPr lang="nl-NL" kern="0" dirty="0">
                <a:solidFill>
                  <a:srgbClr val="000000"/>
                </a:solidFill>
                <a:ea typeface="Verdana"/>
                <a:sym typeface="Verdana"/>
              </a:rPr>
              <a:t>Handelingsperspectief tot aan nieuwe wetgeving</a:t>
            </a:r>
          </a:p>
          <a:p>
            <a:pPr marL="342900" lvl="0" indent="-342900" defTabSz="914400">
              <a:spcBef>
                <a:spcPts val="400"/>
              </a:spcBef>
              <a:buSzPct val="100000"/>
            </a:pP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Tijdlijn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 NL </a:t>
            </a: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implementatie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2674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Vragen</a:t>
            </a:r>
            <a:r>
              <a:rPr lang="en-US" dirty="0"/>
              <a:t>, </a:t>
            </a:r>
            <a:r>
              <a:rPr lang="en-US" dirty="0" err="1"/>
              <a:t>klachten</a:t>
            </a:r>
            <a:r>
              <a:rPr lang="en-US" dirty="0"/>
              <a:t>, </a:t>
            </a:r>
            <a:r>
              <a:rPr lang="en-US" dirty="0" err="1"/>
              <a:t>meldingen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590550" y="2413591"/>
            <a:ext cx="11220449" cy="4029739"/>
          </a:xfrm>
        </p:spPr>
        <p:txBody>
          <a:bodyPr>
            <a:normAutofit/>
          </a:bodyPr>
          <a:lstStyle/>
          <a:p>
            <a:pPr marL="0" lvl="0" indent="0" defTabSz="914400">
              <a:spcBef>
                <a:spcPts val="400"/>
              </a:spcBef>
              <a:buSzPct val="100000"/>
              <a:buNone/>
            </a:pPr>
            <a:r>
              <a:rPr lang="nl-NL" kern="0" dirty="0">
                <a:solidFill>
                  <a:srgbClr val="000000"/>
                </a:solidFill>
                <a:ea typeface="Verdana"/>
                <a:sym typeface="Verdana"/>
              </a:rPr>
              <a:t>Voor vragen, klachten of meldingen bij de Inspectie Leefomgeving en Transport (ILT) kunt u terecht op de Contactpagina van de ILT.</a:t>
            </a:r>
          </a:p>
          <a:p>
            <a:pPr marL="0" lvl="0" indent="0" defTabSz="914400">
              <a:spcBef>
                <a:spcPts val="400"/>
              </a:spcBef>
              <a:buSzPct val="100000"/>
              <a:buNone/>
            </a:pPr>
            <a:r>
              <a:rPr lang="nl-NL" dirty="0">
                <a:hlinkClick r:id="rId2"/>
              </a:rPr>
              <a:t>Meldformulieren | Inspectie Leefomgeving en Transport (ILT) (ilent.nl)</a:t>
            </a:r>
            <a:endParaRPr lang="nl-NL" dirty="0"/>
          </a:p>
          <a:p>
            <a:pPr marL="0" lvl="0" indent="0" defTabSz="914400">
              <a:spcBef>
                <a:spcPts val="400"/>
              </a:spcBef>
              <a:buSzPct val="100000"/>
              <a:buNone/>
            </a:pPr>
            <a:r>
              <a:rPr lang="nl-NL" sz="1600" i="1" kern="0" dirty="0">
                <a:solidFill>
                  <a:srgbClr val="000000"/>
                </a:solidFill>
                <a:ea typeface="Verdana"/>
                <a:sym typeface="Verdana"/>
              </a:rPr>
              <a:t>Ga naar: “stoffen en producten” voor meldingen </a:t>
            </a:r>
            <a:r>
              <a:rPr lang="nl-NL" sz="1600" i="1" kern="0" dirty="0" err="1">
                <a:solidFill>
                  <a:srgbClr val="000000"/>
                </a:solidFill>
                <a:ea typeface="Verdana"/>
                <a:sym typeface="Verdana"/>
              </a:rPr>
              <a:t>mbt</a:t>
            </a:r>
            <a:r>
              <a:rPr lang="nl-NL" sz="1600" i="1" kern="0" dirty="0">
                <a:solidFill>
                  <a:srgbClr val="000000"/>
                </a:solidFill>
                <a:ea typeface="Verdana"/>
                <a:sym typeface="Verdana"/>
              </a:rPr>
              <a:t> afwijking certificeringsplicht of illegale handel / ongewone voorvallen</a:t>
            </a:r>
          </a:p>
          <a:p>
            <a:pPr marL="0" lvl="0" indent="0" defTabSz="914400">
              <a:spcBef>
                <a:spcPts val="400"/>
              </a:spcBef>
              <a:buSzPct val="100000"/>
              <a:buNone/>
            </a:pPr>
            <a:endParaRPr lang="nl-NL" kern="0" dirty="0">
              <a:solidFill>
                <a:srgbClr val="000000"/>
              </a:solidFill>
              <a:ea typeface="Verdana"/>
              <a:sym typeface="Verdana"/>
            </a:endParaRPr>
          </a:p>
          <a:p>
            <a:pPr marL="0" lvl="0" indent="0" defTabSz="914400">
              <a:spcBef>
                <a:spcPts val="400"/>
              </a:spcBef>
              <a:buSzPct val="100000"/>
              <a:buNone/>
            </a:pPr>
            <a:r>
              <a:rPr lang="nl-NL" kern="0" dirty="0">
                <a:solidFill>
                  <a:srgbClr val="000000"/>
                </a:solidFill>
                <a:ea typeface="Verdana"/>
                <a:sym typeface="Verdana"/>
              </a:rPr>
              <a:t>Checken BRL100 of BRL200 certificaten: </a:t>
            </a:r>
            <a:r>
              <a:rPr lang="nl-NL" dirty="0">
                <a:hlinkClick r:id="rId3"/>
              </a:rPr>
              <a:t>Zoeken op kwalificaties (centraalregistertechniek.nl)</a:t>
            </a:r>
            <a:endParaRPr lang="nl-NL" kern="0" dirty="0">
              <a:solidFill>
                <a:srgbClr val="000000"/>
              </a:solidFill>
              <a:ea typeface="Verdana"/>
              <a:sym typeface="Verdana"/>
            </a:endParaRPr>
          </a:p>
          <a:p>
            <a:pPr marL="0" lvl="0" indent="0" defTabSz="914400">
              <a:spcBef>
                <a:spcPts val="400"/>
              </a:spcBef>
              <a:buSzPct val="100000"/>
              <a:buNone/>
            </a:pPr>
            <a:endParaRPr lang="nl-NL" kern="0" dirty="0">
              <a:solidFill>
                <a:srgbClr val="000000"/>
              </a:solidFill>
              <a:ea typeface="Verdana"/>
              <a:sym typeface="Verdana"/>
            </a:endParaRPr>
          </a:p>
          <a:p>
            <a:pPr marL="0" lvl="0" indent="0" defTabSz="914400">
              <a:spcBef>
                <a:spcPts val="400"/>
              </a:spcBef>
              <a:buSzPct val="100000"/>
              <a:buNone/>
            </a:pPr>
            <a:r>
              <a:rPr lang="nl-NL" kern="0" dirty="0">
                <a:solidFill>
                  <a:srgbClr val="000000"/>
                </a:solidFill>
                <a:ea typeface="Verdana"/>
                <a:sym typeface="Verdana"/>
              </a:rPr>
              <a:t>Voor meldingen over Europese illegale handel in F-gassen kunt u ook contact opnemen met het Europese Anti Fraude Bureau (OLAF). Ook kunt u kijken op de website Stop </a:t>
            </a:r>
            <a:r>
              <a:rPr lang="nl-NL" kern="0" dirty="0" err="1">
                <a:solidFill>
                  <a:srgbClr val="000000"/>
                </a:solidFill>
                <a:ea typeface="Verdana"/>
                <a:sym typeface="Verdana"/>
              </a:rPr>
              <a:t>Illegal</a:t>
            </a:r>
            <a:r>
              <a:rPr lang="nl-NL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nl-NL" kern="0" dirty="0" err="1">
                <a:solidFill>
                  <a:srgbClr val="000000"/>
                </a:solidFill>
                <a:ea typeface="Verdana"/>
                <a:sym typeface="Verdana"/>
              </a:rPr>
              <a:t>Cooling</a:t>
            </a:r>
            <a:r>
              <a:rPr lang="nl-NL" kern="0" dirty="0">
                <a:solidFill>
                  <a:srgbClr val="000000"/>
                </a:solidFill>
                <a:ea typeface="Verdana"/>
                <a:sym typeface="Verdana"/>
              </a:rPr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8437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CA56F21-D6D6-7E41-BB94-C0B4E84965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504734" y="3147237"/>
            <a:ext cx="5353512" cy="2750155"/>
          </a:xfrm>
        </p:spPr>
        <p:txBody>
          <a:bodyPr>
            <a:normAutofit/>
          </a:bodyPr>
          <a:lstStyle/>
          <a:p>
            <a:r>
              <a:rPr lang="nl-NL" sz="1800" dirty="0"/>
              <a:t>Blijf op de hoogte van ons nieuws via onze IPLO pagina’s F-gassen en alternatieven </a:t>
            </a:r>
            <a:br>
              <a:rPr lang="nl-NL" sz="1800" dirty="0"/>
            </a:br>
            <a:br>
              <a:rPr lang="nl-NL" sz="1800" dirty="0"/>
            </a:br>
            <a:r>
              <a:rPr lang="nl-NL" sz="1800" dirty="0">
                <a:hlinkClick r:id="rId2"/>
              </a:rPr>
              <a:t>https://iplo.nl/thema/lucht/ozon-en-f-gassen/</a:t>
            </a:r>
            <a:r>
              <a:rPr lang="nl-NL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4691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CA56F21-D6D6-7E41-BB94-C0B4E84965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504734" y="3147237"/>
            <a:ext cx="5353512" cy="2750155"/>
          </a:xfrm>
        </p:spPr>
        <p:txBody>
          <a:bodyPr>
            <a:normAutofit/>
          </a:bodyPr>
          <a:lstStyle/>
          <a:p>
            <a:r>
              <a:rPr lang="nl-NL" sz="1800" dirty="0"/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313873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Inhoud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6356145" y="2276431"/>
            <a:ext cx="5171671" cy="4157330"/>
          </a:xfrm>
        </p:spPr>
        <p:txBody>
          <a:bodyPr>
            <a:normAutofit/>
          </a:bodyPr>
          <a:lstStyle/>
          <a:p>
            <a:r>
              <a:rPr lang="nl-NL" dirty="0"/>
              <a:t>Context</a:t>
            </a:r>
          </a:p>
          <a:p>
            <a:r>
              <a:rPr lang="nl-NL" dirty="0"/>
              <a:t>(Herzien) EU beleid: FGAS en ODS verordeningen</a:t>
            </a:r>
          </a:p>
          <a:p>
            <a:r>
              <a:rPr lang="nl-NL" dirty="0"/>
              <a:t>Belangrijkste wijzigingen voor toezicht/handhaving</a:t>
            </a:r>
          </a:p>
          <a:p>
            <a:r>
              <a:rPr lang="nl-NL" dirty="0"/>
              <a:t>Productverboden en uitbreiding certificeringsscope </a:t>
            </a:r>
          </a:p>
          <a:p>
            <a:r>
              <a:rPr lang="nl-NL" dirty="0"/>
              <a:t>Rol van toezicht en handhaving: illegale handel en lekverliezen</a:t>
            </a:r>
          </a:p>
          <a:p>
            <a:r>
              <a:rPr lang="nl-NL" dirty="0"/>
              <a:t>Uitdagingen voor toezicht en handhaving</a:t>
            </a:r>
          </a:p>
          <a:p>
            <a:r>
              <a:rPr lang="nl-NL" dirty="0"/>
              <a:t>Uitwerking Nederlands beleid</a:t>
            </a:r>
          </a:p>
          <a:p>
            <a:r>
              <a:rPr lang="nl-NL" dirty="0"/>
              <a:t>Vragen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208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Context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590551" y="2413591"/>
            <a:ext cx="10954904" cy="4029739"/>
          </a:xfrm>
        </p:spPr>
        <p:txBody>
          <a:bodyPr>
            <a:normAutofit/>
          </a:bodyPr>
          <a:lstStyle/>
          <a:p>
            <a:pPr marL="342900" lvl="0" indent="-342900" defTabSz="914400">
              <a:spcBef>
                <a:spcPts val="400"/>
              </a:spcBef>
              <a:buSzPct val="100000"/>
            </a:pP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Koudemiddelen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: </a:t>
            </a: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synthetisch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 versus </a:t>
            </a: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laag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 GWP (</a:t>
            </a: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natuurlijk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)</a:t>
            </a:r>
          </a:p>
          <a:p>
            <a:pPr marL="741599" lvl="1" indent="-284399" algn="l" defTabSz="914400">
              <a:spcBef>
                <a:spcPts val="400"/>
              </a:spcBef>
              <a:buSzPct val="100000"/>
              <a:buFont typeface="Arial"/>
              <a:buChar char="–"/>
            </a:pP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Ozonlaagafbrekendestoffen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en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synthetische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koudemiddelen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</a:p>
          <a:p>
            <a:pPr marL="741599" lvl="1" indent="-284399" algn="l" defTabSz="914400">
              <a:spcBef>
                <a:spcPts val="400"/>
              </a:spcBef>
              <a:buSzPct val="100000"/>
              <a:buFont typeface="Arial"/>
              <a:buChar char="–"/>
            </a:pP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Montreal Protocol (1987)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en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aanpak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ODS: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nieuwe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generaties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van HCFK’s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en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ontwikkeling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naar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HFKs 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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geen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ODS maar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wel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GWP </a:t>
            </a:r>
          </a:p>
          <a:p>
            <a:pPr marL="741599" lvl="1" indent="-284399" algn="l" defTabSz="914400">
              <a:spcBef>
                <a:spcPts val="400"/>
              </a:spcBef>
              <a:buSzPct val="100000"/>
              <a:buFont typeface="Arial"/>
              <a:buChar char="–"/>
            </a:pP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Kigali (2016):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aanpak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GWP van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koudemiddelen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en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terugfasering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van HFK’s,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transitie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naar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meer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natuurlijke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ea typeface="Verdana"/>
                <a:sym typeface="Verdana"/>
              </a:rPr>
              <a:t>koudemiddelen</a:t>
            </a:r>
            <a:r>
              <a:rPr lang="en-US" sz="1800" kern="0" dirty="0">
                <a:solidFill>
                  <a:srgbClr val="000000"/>
                </a:solidFill>
                <a:ea typeface="Verdana"/>
                <a:sym typeface="Verdana"/>
              </a:rPr>
              <a:t>  </a:t>
            </a:r>
          </a:p>
          <a:p>
            <a:pPr marL="342900" lvl="0" indent="-342900" defTabSz="914400">
              <a:spcBef>
                <a:spcPts val="400"/>
              </a:spcBef>
              <a:buSzPct val="100000"/>
            </a:pP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Gebruik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 van </a:t>
            </a: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koudemiddelen</a:t>
            </a:r>
            <a:endParaRPr lang="en-US" kern="0" dirty="0">
              <a:solidFill>
                <a:srgbClr val="000000"/>
              </a:solidFill>
              <a:ea typeface="Verdana"/>
              <a:sym typeface="Verdana"/>
            </a:endParaRPr>
          </a:p>
          <a:p>
            <a:pPr marL="342900" lvl="0" indent="-342900" defTabSz="914400">
              <a:spcBef>
                <a:spcPts val="400"/>
              </a:spcBef>
              <a:buSzPct val="100000"/>
            </a:pP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EU </a:t>
            </a: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beleid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: </a:t>
            </a: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verordeningen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 FGAS </a:t>
            </a:r>
            <a:r>
              <a:rPr lang="en-US" kern="0" dirty="0" err="1">
                <a:solidFill>
                  <a:srgbClr val="000000"/>
                </a:solidFill>
                <a:ea typeface="Verdana"/>
                <a:sym typeface="Verdana"/>
              </a:rPr>
              <a:t>en</a:t>
            </a:r>
            <a:r>
              <a:rPr lang="en-US" kern="0" dirty="0">
                <a:solidFill>
                  <a:srgbClr val="000000"/>
                </a:solidFill>
                <a:ea typeface="Verdana"/>
                <a:sym typeface="Verdana"/>
              </a:rPr>
              <a:t> ODS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820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EU </a:t>
            </a:r>
            <a:r>
              <a:rPr lang="en-US" dirty="0" err="1"/>
              <a:t>beleid</a:t>
            </a:r>
            <a:r>
              <a:rPr lang="en-US" dirty="0"/>
              <a:t>: </a:t>
            </a:r>
            <a:r>
              <a:rPr lang="en-US" dirty="0" err="1"/>
              <a:t>verordeningen</a:t>
            </a:r>
            <a:r>
              <a:rPr lang="en-US" dirty="0"/>
              <a:t> FGAS </a:t>
            </a:r>
            <a:r>
              <a:rPr lang="en-US" dirty="0" err="1"/>
              <a:t>en</a:t>
            </a:r>
            <a:r>
              <a:rPr lang="en-US" dirty="0"/>
              <a:t> ODS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20726" y="2406998"/>
            <a:ext cx="98457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14400">
              <a:spcBef>
                <a:spcPts val="400"/>
              </a:spcBef>
              <a:buSzPct val="100000"/>
              <a:buFont typeface="Arial"/>
              <a:buChar char="•"/>
            </a:pPr>
            <a:r>
              <a:rPr lang="en-US" b="1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Wat?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Uitwerking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van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mondiale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afspraken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toepassingen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op EU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niveau</a:t>
            </a:r>
            <a:endParaRPr lang="en-US" kern="0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defTabSz="914400">
              <a:spcBef>
                <a:spcPts val="400"/>
              </a:spcBef>
              <a:buSzPct val="100000"/>
              <a:buFont typeface="Arial"/>
              <a:buChar char="•"/>
            </a:pPr>
            <a:r>
              <a:rPr lang="en-US" b="1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Waarom</a:t>
            </a:r>
            <a:r>
              <a:rPr lang="en-US" b="1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? </a:t>
            </a: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Verminderen van uitstoot van gefluoreerde broeikasgassen en </a:t>
            </a:r>
            <a:r>
              <a:rPr lang="nl-NL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ozonlaagafbrekende</a:t>
            </a: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stoffen </a:t>
            </a:r>
          </a:p>
          <a:p>
            <a:pPr marL="342900" lvl="0" indent="-342900" defTabSz="914400">
              <a:spcBef>
                <a:spcPts val="400"/>
              </a:spcBef>
              <a:buSzPct val="100000"/>
              <a:buFont typeface="Arial"/>
              <a:buChar char="•"/>
            </a:pPr>
            <a:r>
              <a:rPr lang="en-US" b="1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Hoe?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Reguleren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van p</a:t>
            </a:r>
            <a:r>
              <a:rPr lang="nl-NL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roductie</a:t>
            </a: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invoer/uitvoer, op de markt brengen, gebruik, terugwinning, recycling, afbreken e.d.</a:t>
            </a:r>
          </a:p>
          <a:p>
            <a:pPr marL="342900" lvl="0" indent="-342900" defTabSz="914400">
              <a:spcBef>
                <a:spcPts val="400"/>
              </a:spcBef>
              <a:buSzPct val="100000"/>
              <a:buFont typeface="Arial"/>
              <a:buChar char="•"/>
            </a:pPr>
            <a:endParaRPr lang="en-US" kern="0" dirty="0">
              <a:solidFill>
                <a:schemeClr val="bg1"/>
              </a:solidFill>
              <a:latin typeface="Verdana"/>
              <a:ea typeface="Verdana"/>
              <a:cs typeface="Verdana"/>
              <a:sym typeface="Wingdings" panose="05000000000000000000" pitchFamily="2" charset="2"/>
            </a:endParaRPr>
          </a:p>
          <a:p>
            <a:pPr marL="342900" lvl="0" indent="-342900" defTabSz="914400">
              <a:spcBef>
                <a:spcPts val="400"/>
              </a:spcBef>
              <a:buSzPct val="100000"/>
              <a:buFont typeface="Arial"/>
              <a:buChar char="•"/>
            </a:pP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Herzieningsproces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met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als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resultaat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: </a:t>
            </a:r>
          </a:p>
          <a:p>
            <a:pPr marL="741599" lvl="1" indent="-284399" defTabSz="914400">
              <a:spcBef>
                <a:spcPts val="400"/>
              </a:spcBef>
              <a:buSzPct val="100000"/>
              <a:buFont typeface="Arial"/>
              <a:buChar char="–"/>
            </a:pP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Publicatie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van de </a:t>
            </a: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nieuwe F-gassenverordening (</a:t>
            </a:r>
            <a:r>
              <a:rPr lang="nl-NL" u="sng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2024/573) </a:t>
            </a: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en ODS-verordening (</a:t>
            </a:r>
            <a:r>
              <a:rPr lang="nl-NL" u="sng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2024/590)</a:t>
            </a: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door de EC op 20 februari 2024</a:t>
            </a:r>
          </a:p>
          <a:p>
            <a:pPr marL="741599" lvl="1" indent="-284399" defTabSz="914400">
              <a:spcBef>
                <a:spcPts val="400"/>
              </a:spcBef>
              <a:buSzPct val="100000"/>
              <a:buFont typeface="Arial"/>
              <a:buChar char="–"/>
            </a:pP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Inwerkingtreding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11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maart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2024 </a:t>
            </a:r>
          </a:p>
        </p:txBody>
      </p:sp>
    </p:spTree>
    <p:extLst>
      <p:ext uri="{BB962C8B-B14F-4D97-AF65-F5344CB8AC3E}">
        <p14:creationId xmlns:p14="http://schemas.microsoft.com/office/powerpoint/2010/main" val="3217366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Herzien</a:t>
            </a:r>
            <a:r>
              <a:rPr lang="en-US" dirty="0"/>
              <a:t> EU </a:t>
            </a:r>
            <a:r>
              <a:rPr lang="en-US" dirty="0" err="1"/>
              <a:t>beleid</a:t>
            </a:r>
            <a:r>
              <a:rPr lang="en-US" dirty="0"/>
              <a:t>: </a:t>
            </a:r>
            <a:r>
              <a:rPr lang="en-US" dirty="0" err="1"/>
              <a:t>verordeningen</a:t>
            </a:r>
            <a:r>
              <a:rPr lang="en-US" dirty="0"/>
              <a:t> FGAS </a:t>
            </a:r>
            <a:r>
              <a:rPr lang="en-US" dirty="0" err="1"/>
              <a:t>en</a:t>
            </a:r>
            <a:r>
              <a:rPr lang="en-US" dirty="0"/>
              <a:t> ODS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590551" y="2413591"/>
            <a:ext cx="10954904" cy="4029739"/>
          </a:xfrm>
        </p:spPr>
        <p:txBody>
          <a:bodyPr>
            <a:normAutofit/>
          </a:bodyPr>
          <a:lstStyle/>
          <a:p>
            <a:pPr marL="0" lvl="0" indent="0" defTabSz="914400">
              <a:spcBef>
                <a:spcPts val="400"/>
              </a:spcBef>
              <a:buSzPct val="100000"/>
              <a:buNone/>
            </a:pPr>
            <a:r>
              <a:rPr lang="en-US" kern="0" dirty="0" err="1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Belangrijkste</a:t>
            </a:r>
            <a:r>
              <a:rPr lang="en-US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beleidswijzigingen</a:t>
            </a:r>
            <a:r>
              <a:rPr lang="en-US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: </a:t>
            </a:r>
          </a:p>
          <a:p>
            <a:pPr marL="800100" lvl="1" indent="-342900" algn="l" defTabSz="914400">
              <a:spcBef>
                <a:spcPts val="400"/>
              </a:spcBef>
              <a:buSzPct val="100000"/>
              <a:buFont typeface="Arial"/>
              <a:buAutoNum type="arabicPeriod"/>
            </a:pPr>
            <a:r>
              <a:rPr lang="en-US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V</a:t>
            </a:r>
            <a:r>
              <a:rPr lang="nl-NL" sz="1800" kern="0" dirty="0" err="1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an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 </a:t>
            </a:r>
            <a:r>
              <a:rPr lang="nl-NL" sz="1800" kern="0" dirty="0" err="1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terugfasering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 naar uitfasering van </a:t>
            </a:r>
            <a:r>
              <a:rPr lang="nl-NL" sz="1800" kern="0" dirty="0" err="1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HFK's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 in 2050; </a:t>
            </a:r>
          </a:p>
          <a:p>
            <a:pPr marL="800100" lvl="1" indent="-342900" algn="l" defTabSz="914400">
              <a:spcBef>
                <a:spcPts val="400"/>
              </a:spcBef>
              <a:buSzPct val="100000"/>
              <a:buFont typeface="Arial"/>
              <a:buAutoNum type="arabicPeriod"/>
            </a:pP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Diverse extra productverboden en bijvulverboden;</a:t>
            </a:r>
          </a:p>
          <a:p>
            <a:pPr marL="800100" lvl="1" indent="-342900" algn="l" defTabSz="914400">
              <a:spcBef>
                <a:spcPts val="400"/>
              </a:spcBef>
              <a:buSzPct val="100000"/>
              <a:buFont typeface="Arial"/>
              <a:buAutoNum type="arabicPeriod"/>
            </a:pP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Voor meer werkzaamheden van installateurs en monteurs gaat een opleidings- en certificeringsplicht gelden. Deze plicht gaat ook gelden voor werken met natuurlijke koudemiddelen; </a:t>
            </a:r>
          </a:p>
          <a:p>
            <a:pPr marL="800100" lvl="1" indent="-342900" algn="l" defTabSz="914400">
              <a:spcBef>
                <a:spcPts val="400"/>
              </a:spcBef>
              <a:buSzPct val="100000"/>
              <a:buFont typeface="Arial"/>
              <a:buAutoNum type="arabicPeriod"/>
            </a:pP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Verbreding van verbodsbepalingen voor </a:t>
            </a:r>
            <a:r>
              <a:rPr lang="nl-NL" sz="1800" kern="0" dirty="0" err="1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zwavelhexafluoride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 (SF</a:t>
            </a:r>
            <a:r>
              <a:rPr lang="nl-NL" sz="1800" kern="0" baseline="-2500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6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) en </a:t>
            </a:r>
            <a:r>
              <a:rPr lang="nl-NL" sz="1800" kern="0" dirty="0" err="1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desfluraan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; </a:t>
            </a:r>
          </a:p>
          <a:p>
            <a:pPr marL="800100" lvl="1" indent="-342900" algn="l" defTabSz="914400">
              <a:spcBef>
                <a:spcPts val="400"/>
              </a:spcBef>
              <a:buSzPct val="100000"/>
              <a:buFont typeface="Arial"/>
              <a:buAutoNum type="arabicPeriod"/>
            </a:pP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Invoering van een vergoeding van € 3,- per ton CO</a:t>
            </a:r>
            <a:r>
              <a:rPr lang="nl-NL" sz="1800" kern="0" baseline="-2500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2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-equivalent voor de aanschaf van F-gasquota; </a:t>
            </a:r>
          </a:p>
          <a:p>
            <a:pPr marL="800100" lvl="1" indent="-342900" algn="l" defTabSz="914400">
              <a:spcBef>
                <a:spcPts val="400"/>
              </a:spcBef>
              <a:buSzPct val="100000"/>
              <a:buFont typeface="Arial"/>
              <a:buAutoNum type="arabicPeriod"/>
            </a:pPr>
            <a:r>
              <a:rPr lang="nl-NL" sz="1800" kern="0" dirty="0" err="1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HFK’s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 voor astma- en COPD inhalatoren vallen voortaan ook onder het quotum.</a:t>
            </a:r>
            <a:endParaRPr lang="en-US" sz="1800" kern="0" dirty="0">
              <a:solidFill>
                <a:srgbClr val="000000"/>
              </a:solidFill>
              <a:ea typeface="Verdana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03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Herzien</a:t>
            </a:r>
            <a:r>
              <a:rPr lang="en-US" dirty="0"/>
              <a:t> EU </a:t>
            </a:r>
            <a:r>
              <a:rPr lang="en-US" dirty="0" err="1"/>
              <a:t>beleid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toezicht</a:t>
            </a:r>
            <a:r>
              <a:rPr lang="en-US" dirty="0"/>
              <a:t>/</a:t>
            </a:r>
            <a:r>
              <a:rPr lang="en-US" dirty="0" err="1"/>
              <a:t>handhaving</a:t>
            </a:r>
            <a:r>
              <a:rPr lang="en-US" dirty="0"/>
              <a:t> </a:t>
            </a:r>
            <a:r>
              <a:rPr lang="en-US" dirty="0" err="1"/>
              <a:t>hiervan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590551" y="2413591"/>
            <a:ext cx="10954904" cy="4029739"/>
          </a:xfrm>
        </p:spPr>
        <p:txBody>
          <a:bodyPr>
            <a:normAutofit/>
          </a:bodyPr>
          <a:lstStyle/>
          <a:p>
            <a:pPr marL="0" lvl="0" indent="0" defTabSz="914400">
              <a:spcBef>
                <a:spcPts val="400"/>
              </a:spcBef>
              <a:buSzPct val="100000"/>
              <a:buNone/>
            </a:pPr>
            <a:r>
              <a:rPr lang="en-US" kern="0" dirty="0" err="1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Belangrijkste</a:t>
            </a:r>
            <a:r>
              <a:rPr lang="en-US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beleidswijzigingen</a:t>
            </a:r>
            <a:r>
              <a:rPr lang="en-US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: </a:t>
            </a:r>
          </a:p>
          <a:p>
            <a:pPr marL="800100" lvl="1" indent="-342900" algn="l" defTabSz="914400">
              <a:spcBef>
                <a:spcPts val="400"/>
              </a:spcBef>
              <a:buSzPct val="100000"/>
              <a:buFont typeface="Arial"/>
              <a:buAutoNum type="arabicPeriod"/>
            </a:pPr>
            <a:r>
              <a:rPr lang="en-US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V</a:t>
            </a:r>
            <a:r>
              <a:rPr lang="nl-NL" sz="1800" kern="0" dirty="0" err="1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an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 </a:t>
            </a:r>
            <a:r>
              <a:rPr lang="nl-NL" sz="1800" kern="0" dirty="0" err="1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terugfasering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 naar uitfasering van </a:t>
            </a:r>
            <a:r>
              <a:rPr lang="nl-NL" sz="1800" kern="0" dirty="0" err="1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HFK's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 in 2050; </a:t>
            </a:r>
          </a:p>
          <a:p>
            <a:pPr marL="800100" lvl="1" indent="-342900" algn="l" defTabSz="914400">
              <a:spcBef>
                <a:spcPts val="400"/>
              </a:spcBef>
              <a:buSzPct val="100000"/>
              <a:buFont typeface="Arial"/>
              <a:buAutoNum type="arabicPeriod"/>
            </a:pPr>
            <a:r>
              <a:rPr lang="nl-NL" sz="18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/>
                <a:sym typeface="Wingdings" panose="05000000000000000000" pitchFamily="2" charset="2"/>
              </a:rPr>
              <a:t>Diverse extra productverboden en bijvulverboden;</a:t>
            </a:r>
          </a:p>
          <a:p>
            <a:pPr marL="800100" lvl="1" indent="-342900" algn="l" defTabSz="914400">
              <a:spcBef>
                <a:spcPts val="400"/>
              </a:spcBef>
              <a:buSzPct val="100000"/>
              <a:buFont typeface="Arial"/>
              <a:buAutoNum type="arabicPeriod"/>
            </a:pPr>
            <a:r>
              <a:rPr lang="nl-NL" sz="18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/>
                <a:sym typeface="Wingdings" panose="05000000000000000000" pitchFamily="2" charset="2"/>
              </a:rPr>
              <a:t>Voor meer werkzaamheden van installateurs en monteurs gaat een opleidings- en certificeringsplicht gelden. Deze plicht gaat ook gelden voor werken met natuurlijke koudemiddelen; </a:t>
            </a:r>
          </a:p>
          <a:p>
            <a:pPr marL="800100" lvl="1" indent="-342900" algn="l" defTabSz="914400">
              <a:spcBef>
                <a:spcPts val="400"/>
              </a:spcBef>
              <a:buSzPct val="100000"/>
              <a:buFont typeface="Arial"/>
              <a:buAutoNum type="arabicPeriod"/>
            </a:pP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Verbreding van verbodsbepalingen voor </a:t>
            </a:r>
            <a:r>
              <a:rPr lang="nl-NL" sz="1800" kern="0" dirty="0" err="1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zwavelhexafluoride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 (SF</a:t>
            </a:r>
            <a:r>
              <a:rPr lang="nl-NL" sz="1800" kern="0" baseline="-2500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6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) en </a:t>
            </a:r>
            <a:r>
              <a:rPr lang="nl-NL" sz="1800" kern="0" dirty="0" err="1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desfluraan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; </a:t>
            </a:r>
          </a:p>
          <a:p>
            <a:pPr marL="800100" lvl="1" indent="-342900" algn="l" defTabSz="914400">
              <a:spcBef>
                <a:spcPts val="400"/>
              </a:spcBef>
              <a:buSzPct val="100000"/>
              <a:buFont typeface="Arial"/>
              <a:buAutoNum type="arabicPeriod"/>
            </a:pP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Invoering van een vergoeding van € 3,- per ton CO</a:t>
            </a:r>
            <a:r>
              <a:rPr lang="nl-NL" sz="1800" kern="0" baseline="-2500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2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-equivalent voor de aanschaf van F-gasquota; </a:t>
            </a:r>
          </a:p>
          <a:p>
            <a:pPr marL="800100" lvl="1" indent="-342900" algn="l" defTabSz="914400">
              <a:spcBef>
                <a:spcPts val="400"/>
              </a:spcBef>
              <a:buSzPct val="100000"/>
              <a:buFont typeface="Arial"/>
              <a:buAutoNum type="arabicPeriod"/>
            </a:pPr>
            <a:r>
              <a:rPr lang="nl-NL" sz="1800" kern="0" dirty="0" err="1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HFK’s</a:t>
            </a:r>
            <a:r>
              <a:rPr lang="nl-NL" sz="1800" kern="0" dirty="0">
                <a:solidFill>
                  <a:srgbClr val="000000"/>
                </a:solidFill>
                <a:ea typeface="Verdana"/>
                <a:sym typeface="Wingdings" panose="05000000000000000000" pitchFamily="2" charset="2"/>
              </a:rPr>
              <a:t> voor astma- en COPD inhalatoren vallen voortaan ook onder het quotum.</a:t>
            </a:r>
            <a:endParaRPr lang="en-US" sz="1800" kern="0" dirty="0">
              <a:solidFill>
                <a:srgbClr val="000000"/>
              </a:solidFill>
              <a:ea typeface="Verdana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788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Nieuwsbericht ILT https://www.ilent.nl/actueel/nieuws/2024/06/03/bijna-85-cilinders-met-schadelijke-f-gassen-in-beslag-genomen-in-lelystad.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047" y="1940700"/>
            <a:ext cx="9642879" cy="4730732"/>
          </a:xfrm>
          <a:prstGeom prst="rect">
            <a:avLst/>
          </a:prstGeom>
        </p:spPr>
      </p:pic>
      <p:sp>
        <p:nvSpPr>
          <p:cNvPr id="2" name="Titel 3">
            <a:extLst>
              <a:ext uri="{FF2B5EF4-FFF2-40B4-BE49-F238E27FC236}">
                <a16:creationId xmlns:a16="http://schemas.microsoft.com/office/drawing/2014/main" id="{645C89F1-3706-249A-43C3-497B36697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550" y="1015647"/>
            <a:ext cx="10954905" cy="1235234"/>
          </a:xfrm>
        </p:spPr>
        <p:txBody>
          <a:bodyPr/>
          <a:lstStyle/>
          <a:p>
            <a:r>
              <a:rPr lang="en-US" dirty="0"/>
              <a:t>Het </a:t>
            </a:r>
            <a:r>
              <a:rPr lang="en-US" dirty="0" err="1"/>
              <a:t>belang</a:t>
            </a:r>
            <a:r>
              <a:rPr lang="en-US" dirty="0"/>
              <a:t> van </a:t>
            </a:r>
            <a:r>
              <a:rPr lang="en-US" dirty="0" err="1"/>
              <a:t>toezicht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469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Uitdagingen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toezicht</a:t>
            </a:r>
            <a:r>
              <a:rPr lang="en-US" dirty="0"/>
              <a:t>/</a:t>
            </a:r>
            <a:r>
              <a:rPr lang="en-US" dirty="0" err="1"/>
              <a:t>handhaving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20726" y="2406998"/>
            <a:ext cx="98457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14400">
              <a:spcBef>
                <a:spcPts val="400"/>
              </a:spcBef>
              <a:buSzPct val="100000"/>
              <a:buFont typeface="Arial"/>
              <a:buChar char="•"/>
            </a:pP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Illegale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handel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(IL&amp;T en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douane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)</a:t>
            </a:r>
          </a:p>
          <a:p>
            <a:pPr marL="342900" lvl="0" indent="-342900" defTabSz="914400">
              <a:spcBef>
                <a:spcPts val="400"/>
              </a:spcBef>
              <a:buSzPct val="100000"/>
              <a:buFont typeface="Arial"/>
              <a:buChar char="•"/>
            </a:pP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Toezicht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op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beperken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van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emissies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: </a:t>
            </a:r>
            <a:r>
              <a:rPr lang="en-US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lekverliezen</a:t>
            </a:r>
            <a:r>
              <a:rPr lang="en-US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(IL&amp;T en OD’s)</a:t>
            </a:r>
          </a:p>
          <a:p>
            <a:pPr marL="741599" lvl="1" indent="-284399" defTabSz="914400">
              <a:spcBef>
                <a:spcPts val="400"/>
              </a:spcBef>
              <a:buSzPct val="100000"/>
              <a:buFont typeface="Wingdings" panose="05000000000000000000" pitchFamily="2" charset="2"/>
              <a:buChar char="à"/>
            </a:pP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Controles uitgevoerd op stationaire koelinstallaties bij landelijke ketens, waarbij informatie wordt opgevraagd bij gassenleveranciers en grote installateurs om koudemiddelregistraties te verkrijgen</a:t>
            </a:r>
          </a:p>
          <a:p>
            <a:pPr marL="741599" lvl="1" indent="-284399" defTabSz="914400">
              <a:spcBef>
                <a:spcPts val="400"/>
              </a:spcBef>
              <a:buSzPct val="100000"/>
              <a:buFont typeface="Wingdings" panose="05000000000000000000" pitchFamily="2" charset="2"/>
              <a:buChar char="à"/>
            </a:pP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Toezicht met name op verplichtingen rondom lekcontroles en onderhoud van stationaire koelinstallaties en het vastleggen daarvan in logboeken.</a:t>
            </a:r>
          </a:p>
          <a:p>
            <a:pPr lvl="1" defTabSz="914400">
              <a:spcBef>
                <a:spcPts val="400"/>
              </a:spcBef>
              <a:buSzPct val="100000"/>
            </a:pPr>
            <a:endParaRPr lang="en-US" kern="0" dirty="0">
              <a:solidFill>
                <a:schemeClr val="bg1"/>
              </a:solidFill>
              <a:latin typeface="Verdana"/>
              <a:ea typeface="Verdana"/>
              <a:cs typeface="Verdana"/>
              <a:sym typeface="Wingdings" panose="05000000000000000000" pitchFamily="2" charset="2"/>
            </a:endParaRPr>
          </a:p>
          <a:p>
            <a:pPr lvl="1" defTabSz="914400">
              <a:spcBef>
                <a:spcPts val="400"/>
              </a:spcBef>
              <a:buSzPct val="100000"/>
            </a:pPr>
            <a:r>
              <a:rPr lang="nl-NL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Uitdagingen</a:t>
            </a: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: slechte prestaties m.b.t. logboeken en  lekkageregistratie, en onduidelijkheden m.b.t. melden van lekverliezen bij </a:t>
            </a:r>
            <a:r>
              <a:rPr lang="nl-NL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OD’s</a:t>
            </a: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2252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Uitdagingen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toezicht</a:t>
            </a:r>
            <a:r>
              <a:rPr lang="en-US" dirty="0"/>
              <a:t>/</a:t>
            </a:r>
            <a:r>
              <a:rPr lang="en-US" dirty="0" err="1"/>
              <a:t>handhaving</a:t>
            </a:r>
            <a:r>
              <a:rPr lang="en-US" dirty="0"/>
              <a:t> (1/2)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20726" y="2041238"/>
            <a:ext cx="98457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14400">
              <a:spcBef>
                <a:spcPts val="400"/>
              </a:spcBef>
              <a:buSzPct val="100000"/>
              <a:buFont typeface="Arial"/>
              <a:buChar char="•"/>
            </a:pP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Geen actieve meldplicht voor installaties met F-gassen of </a:t>
            </a:r>
            <a:r>
              <a:rPr lang="nl-NL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ozonlaagafbrekende</a:t>
            </a: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stoffen.</a:t>
            </a:r>
          </a:p>
          <a:p>
            <a:pPr marL="741599" lvl="1" indent="-284399" defTabSz="914400">
              <a:spcBef>
                <a:spcPts val="400"/>
              </a:spcBef>
              <a:buSzPct val="100000"/>
              <a:buFont typeface="Arial"/>
              <a:buChar char="–"/>
            </a:pP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Milieubelastende activiteit is aangewezen als het exploiteren koelinstallatie met:</a:t>
            </a:r>
          </a:p>
          <a:p>
            <a:pPr marL="965200" lvl="2" indent="-342900" defTabSz="914400">
              <a:spcBef>
                <a:spcPts val="400"/>
              </a:spcBef>
              <a:buSzPct val="100000"/>
              <a:buFont typeface="Arial"/>
              <a:buChar char="•"/>
            </a:pP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10 kg CO</a:t>
            </a:r>
            <a:r>
              <a:rPr lang="nl-NL" kern="0" baseline="-250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2</a:t>
            </a:r>
            <a:endParaRPr lang="nl-NL" kern="0" dirty="0">
              <a:solidFill>
                <a:schemeClr val="bg1"/>
              </a:solidFill>
              <a:latin typeface="Verdana"/>
              <a:ea typeface="Verdana"/>
              <a:cs typeface="Verdana"/>
              <a:sym typeface="Wingdings" panose="05000000000000000000" pitchFamily="2" charset="2"/>
            </a:endParaRPr>
          </a:p>
          <a:p>
            <a:pPr marL="965200" lvl="2" indent="-342900" defTabSz="914400">
              <a:spcBef>
                <a:spcPts val="400"/>
              </a:spcBef>
              <a:buSzPct val="100000"/>
              <a:buFont typeface="Arial"/>
              <a:buChar char="•"/>
            </a:pP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5 kg koolwaterstoffen</a:t>
            </a:r>
          </a:p>
          <a:p>
            <a:pPr marL="965200" lvl="2" indent="-342900" defTabSz="914400">
              <a:spcBef>
                <a:spcPts val="400"/>
              </a:spcBef>
              <a:buSzPct val="100000"/>
              <a:buFont typeface="Arial"/>
              <a:buChar char="•"/>
            </a:pP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10 kg NH</a:t>
            </a:r>
            <a:r>
              <a:rPr lang="nl-NL" kern="0" baseline="-250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3</a:t>
            </a:r>
            <a:endParaRPr lang="nl-NL" kern="0" dirty="0">
              <a:solidFill>
                <a:schemeClr val="bg1"/>
              </a:solidFill>
              <a:latin typeface="Verdana"/>
              <a:ea typeface="Verdana"/>
              <a:cs typeface="Verdana"/>
              <a:sym typeface="Wingdings" panose="05000000000000000000" pitchFamily="2" charset="2"/>
            </a:endParaRPr>
          </a:p>
          <a:p>
            <a:pPr marL="965200" lvl="2" indent="-342900" defTabSz="914400">
              <a:spcBef>
                <a:spcPts val="400"/>
              </a:spcBef>
              <a:buSzPct val="100000"/>
              <a:buFont typeface="Arial"/>
              <a:buChar char="•"/>
            </a:pPr>
            <a:r>
              <a:rPr lang="nl-NL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Vergunningplichtig</a:t>
            </a: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: 100 kg koolwaterstoffen / 1500 kg NH</a:t>
            </a:r>
            <a:r>
              <a:rPr lang="nl-NL" kern="0" baseline="-250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3</a:t>
            </a:r>
            <a:endParaRPr lang="nl-NL" kern="0" dirty="0">
              <a:solidFill>
                <a:schemeClr val="bg1"/>
              </a:solidFill>
              <a:latin typeface="Verdana"/>
              <a:ea typeface="Verdana"/>
              <a:cs typeface="Verdana"/>
              <a:sym typeface="Wingdings" panose="05000000000000000000" pitchFamily="2" charset="2"/>
            </a:endParaRPr>
          </a:p>
          <a:p>
            <a:pPr marL="342900" lvl="0" indent="-342900" defTabSz="914400">
              <a:spcBef>
                <a:spcPts val="400"/>
              </a:spcBef>
              <a:buSzPct val="100000"/>
              <a:buFont typeface="Arial"/>
              <a:buChar char="•"/>
            </a:pPr>
            <a:endParaRPr lang="nl-NL" kern="0" dirty="0">
              <a:solidFill>
                <a:schemeClr val="bg1"/>
              </a:solidFill>
              <a:latin typeface="Verdana"/>
              <a:ea typeface="Verdana"/>
              <a:cs typeface="Verdana"/>
              <a:sym typeface="Wingdings" panose="05000000000000000000" pitchFamily="2" charset="2"/>
            </a:endParaRPr>
          </a:p>
          <a:p>
            <a:pPr marL="342900" lvl="0" indent="-342900" defTabSz="914400">
              <a:spcBef>
                <a:spcPts val="400"/>
              </a:spcBef>
              <a:buSzPct val="100000"/>
              <a:buFont typeface="Arial"/>
              <a:buChar char="•"/>
            </a:pP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Informatieplicht ongewoon voorval voor installaties met F-gassen of </a:t>
            </a:r>
            <a:r>
              <a:rPr lang="nl-NL" kern="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ozonlaagafbrekende</a:t>
            </a: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stoffen.</a:t>
            </a:r>
          </a:p>
          <a:p>
            <a:pPr marL="342900" lvl="0" indent="-342900" defTabSz="914400">
              <a:spcBef>
                <a:spcPts val="400"/>
              </a:spcBef>
              <a:buSzPct val="100000"/>
              <a:buFont typeface="Arial"/>
              <a:buChar char="•"/>
            </a:pPr>
            <a:endParaRPr lang="nl-NL" kern="0" dirty="0">
              <a:solidFill>
                <a:schemeClr val="bg1"/>
              </a:solidFill>
              <a:latin typeface="Verdana"/>
              <a:ea typeface="Verdana"/>
              <a:cs typeface="Verdana"/>
              <a:sym typeface="Wingdings" panose="05000000000000000000" pitchFamily="2" charset="2"/>
            </a:endParaRPr>
          </a:p>
          <a:p>
            <a:pPr marL="342900" lvl="0" indent="-342900" defTabSz="914400">
              <a:spcBef>
                <a:spcPts val="400"/>
              </a:spcBef>
              <a:buSzPct val="100000"/>
              <a:buFont typeface="Arial"/>
              <a:buChar char="•"/>
            </a:pPr>
            <a:r>
              <a:rPr lang="nl-NL" kern="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Handhaven zonder Besluit. Wat kan wel?</a:t>
            </a:r>
          </a:p>
        </p:txBody>
      </p:sp>
    </p:spTree>
    <p:extLst>
      <p:ext uri="{BB962C8B-B14F-4D97-AF65-F5344CB8AC3E}">
        <p14:creationId xmlns:p14="http://schemas.microsoft.com/office/powerpoint/2010/main" val="597618777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1" id="{5A996074-B84D-6F42-8143-CCA715446DCD}" vid="{F9227270-10CD-5D40-98F1-7AA12FF94A75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190470-01 IPLO presentatie-aangepast-klein.DEF</Template>
  <TotalTime>211</TotalTime>
  <Words>822</Words>
  <Application>Microsoft Office PowerPoint</Application>
  <PresentationFormat>Breedbeeld</PresentationFormat>
  <Paragraphs>90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Aangepast ontwerp</vt:lpstr>
      <vt:lpstr>Herziene F-gassenverordening (2024/573): de belangrijkste wijzigingen op een rijtje </vt:lpstr>
      <vt:lpstr>Inhoud</vt:lpstr>
      <vt:lpstr>Context</vt:lpstr>
      <vt:lpstr>EU beleid: verordeningen FGAS en ODS</vt:lpstr>
      <vt:lpstr>Herzien EU beleid: verordeningen FGAS en ODS</vt:lpstr>
      <vt:lpstr>Herzien EU beleid en toezicht/handhaving hiervan</vt:lpstr>
      <vt:lpstr>Het belang van toezicht</vt:lpstr>
      <vt:lpstr>Uitdagingen voor toezicht/handhaving</vt:lpstr>
      <vt:lpstr>Uitdagingen voor toezicht/handhaving (1/2)</vt:lpstr>
      <vt:lpstr>Uitdagingen voor toezicht/handhaving (2/2)</vt:lpstr>
      <vt:lpstr>Nederlands beleid</vt:lpstr>
      <vt:lpstr>Vragen, klachten, meldingen</vt:lpstr>
      <vt:lpstr>Blijf op de hoogte van ons nieuws via onze IPLO pagina’s F-gassen en alternatieven   https://iplo.nl/thema/lucht/ozon-en-f-gassen/ </vt:lpstr>
      <vt:lpstr>Vragen?</vt:lpstr>
    </vt:vector>
  </TitlesOfParts>
  <Company>Rijkswaterstaat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Namara, Nuance (WVL)</dc:creator>
  <cp:lastModifiedBy>Roelfsema, Claudia (RWS WVL)</cp:lastModifiedBy>
  <cp:revision>31</cp:revision>
  <dcterms:created xsi:type="dcterms:W3CDTF">2023-08-22T12:47:17Z</dcterms:created>
  <dcterms:modified xsi:type="dcterms:W3CDTF">2024-07-23T08:32:52Z</dcterms:modified>
</cp:coreProperties>
</file>