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 id="2147483712" r:id="rId2"/>
    <p:sldMasterId id="2147483737" r:id="rId3"/>
  </p:sldMasterIdLst>
  <p:notesMasterIdLst>
    <p:notesMasterId r:id="rId35"/>
  </p:notesMasterIdLst>
  <p:handoutMasterIdLst>
    <p:handoutMasterId r:id="rId36"/>
  </p:handoutMasterIdLst>
  <p:sldIdLst>
    <p:sldId id="291" r:id="rId4"/>
    <p:sldId id="420" r:id="rId5"/>
    <p:sldId id="486" r:id="rId6"/>
    <p:sldId id="484" r:id="rId7"/>
    <p:sldId id="487" r:id="rId8"/>
    <p:sldId id="428" r:id="rId9"/>
    <p:sldId id="489" r:id="rId10"/>
    <p:sldId id="490" r:id="rId11"/>
    <p:sldId id="491" r:id="rId12"/>
    <p:sldId id="497" r:id="rId13"/>
    <p:sldId id="499" r:id="rId14"/>
    <p:sldId id="495" r:id="rId15"/>
    <p:sldId id="498" r:id="rId16"/>
    <p:sldId id="501" r:id="rId17"/>
    <p:sldId id="500" r:id="rId18"/>
    <p:sldId id="426" r:id="rId19"/>
    <p:sldId id="494" r:id="rId20"/>
    <p:sldId id="496" r:id="rId21"/>
    <p:sldId id="502" r:id="rId22"/>
    <p:sldId id="504" r:id="rId23"/>
    <p:sldId id="505" r:id="rId24"/>
    <p:sldId id="506" r:id="rId25"/>
    <p:sldId id="482" r:id="rId26"/>
    <p:sldId id="503" r:id="rId27"/>
    <p:sldId id="485" r:id="rId28"/>
    <p:sldId id="507" r:id="rId29"/>
    <p:sldId id="443" r:id="rId30"/>
    <p:sldId id="463" r:id="rId31"/>
    <p:sldId id="508" r:id="rId32"/>
    <p:sldId id="488" r:id="rId33"/>
    <p:sldId id="509" r:id="rId34"/>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ahabier, Vharsa (WVL)" initials="MV(" lastIdx="20" clrIdx="0">
    <p:extLst>
      <p:ext uri="{19B8F6BF-5375-455C-9EA6-DF929625EA0E}">
        <p15:presenceInfo xmlns:p15="http://schemas.microsoft.com/office/powerpoint/2012/main" userId="Mahabier, Vharsa (WVL)" providerId="None"/>
      </p:ext>
    </p:extLst>
  </p:cmAuthor>
  <p:cmAuthor id="3" name="Neijsen, Gea (WVL)" initials="NG(" lastIdx="3" clrIdx="1">
    <p:extLst>
      <p:ext uri="{19B8F6BF-5375-455C-9EA6-DF929625EA0E}">
        <p15:presenceInfo xmlns:p15="http://schemas.microsoft.com/office/powerpoint/2012/main" userId="S-1-5-21-1046319769-833967741-3563887046-83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DE4704"/>
    <a:srgbClr val="4F81BD"/>
    <a:srgbClr val="E46C0A"/>
    <a:srgbClr val="E17000"/>
    <a:srgbClr val="EEF828"/>
    <a:srgbClr val="275937"/>
    <a:srgbClr val="2B57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10" autoAdjust="0"/>
    <p:restoredTop sz="93686" autoAdjust="0"/>
  </p:normalViewPr>
  <p:slideViewPr>
    <p:cSldViewPr snapToGrid="0" snapToObjects="1" showGuides="1">
      <p:cViewPr varScale="1">
        <p:scale>
          <a:sx n="107" d="100"/>
          <a:sy n="107" d="100"/>
        </p:scale>
        <p:origin x="348" y="96"/>
      </p:cViewPr>
      <p:guideLst>
        <p:guide orient="horz" pos="3863"/>
        <p:guide orient="horz" pos="1141"/>
        <p:guide orient="horz" pos="2286"/>
        <p:guide pos="3856"/>
        <p:guide pos="372"/>
      </p:guideLst>
    </p:cSldViewPr>
  </p:slideViewPr>
  <p:outlineViewPr>
    <p:cViewPr>
      <p:scale>
        <a:sx n="33" d="100"/>
        <a:sy n="33" d="100"/>
      </p:scale>
      <p:origin x="0" y="-10290"/>
    </p:cViewPr>
  </p:outlineViewPr>
  <p:notesTextViewPr>
    <p:cViewPr>
      <p:scale>
        <a:sx n="3" d="2"/>
        <a:sy n="3" d="2"/>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11-7-2024</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NL"/>
              <a:t>Geluid en omgevingsplan</a:t>
            </a:r>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dirty="0"/>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11-7-2024</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a:t>Geluid en omgevingsplan</a:t>
            </a:r>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dirty="0"/>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a:t>
            </a:fld>
            <a:endParaRPr lang="nl-NL" dirty="0"/>
          </a:p>
        </p:txBody>
      </p:sp>
      <p:sp>
        <p:nvSpPr>
          <p:cNvPr id="5" name="Tijdelijke aanduiding voor voettekst 4"/>
          <p:cNvSpPr>
            <a:spLocks noGrp="1"/>
          </p:cNvSpPr>
          <p:nvPr>
            <p:ph type="ftr" sz="quarter" idx="11"/>
          </p:nvPr>
        </p:nvSpPr>
        <p:spPr/>
        <p:txBody>
          <a:bodyPr/>
          <a:lstStyle/>
          <a:p>
            <a:r>
              <a:rPr lang="nl-NL"/>
              <a:t>Geluid en omgevingsplan</a:t>
            </a:r>
            <a:endParaRPr lang="nl-NL" dirty="0"/>
          </a:p>
        </p:txBody>
      </p:sp>
    </p:spTree>
    <p:extLst>
      <p:ext uri="{BB962C8B-B14F-4D97-AF65-F5344CB8AC3E}">
        <p14:creationId xmlns:p14="http://schemas.microsoft.com/office/powerpoint/2010/main" val="356311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10</a:t>
            </a:fld>
            <a:endParaRPr lang="nl-NL"/>
          </a:p>
        </p:txBody>
      </p:sp>
    </p:spTree>
    <p:extLst>
      <p:ext uri="{BB962C8B-B14F-4D97-AF65-F5344CB8AC3E}">
        <p14:creationId xmlns:p14="http://schemas.microsoft.com/office/powerpoint/2010/main" val="262552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11</a:t>
            </a:fld>
            <a:endParaRPr lang="nl-NL"/>
          </a:p>
        </p:txBody>
      </p:sp>
    </p:spTree>
    <p:extLst>
      <p:ext uri="{BB962C8B-B14F-4D97-AF65-F5344CB8AC3E}">
        <p14:creationId xmlns:p14="http://schemas.microsoft.com/office/powerpoint/2010/main" val="268516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12</a:t>
            </a:fld>
            <a:endParaRPr lang="nl-NL"/>
          </a:p>
        </p:txBody>
      </p:sp>
    </p:spTree>
    <p:extLst>
      <p:ext uri="{BB962C8B-B14F-4D97-AF65-F5344CB8AC3E}">
        <p14:creationId xmlns:p14="http://schemas.microsoft.com/office/powerpoint/2010/main" val="243974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13</a:t>
            </a:fld>
            <a:endParaRPr lang="nl-NL"/>
          </a:p>
        </p:txBody>
      </p:sp>
    </p:spTree>
    <p:extLst>
      <p:ext uri="{BB962C8B-B14F-4D97-AF65-F5344CB8AC3E}">
        <p14:creationId xmlns:p14="http://schemas.microsoft.com/office/powerpoint/2010/main" val="73692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14</a:t>
            </a:fld>
            <a:endParaRPr lang="nl-NL"/>
          </a:p>
        </p:txBody>
      </p:sp>
    </p:spTree>
    <p:extLst>
      <p:ext uri="{BB962C8B-B14F-4D97-AF65-F5344CB8AC3E}">
        <p14:creationId xmlns:p14="http://schemas.microsoft.com/office/powerpoint/2010/main" val="400450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15</a:t>
            </a:fld>
            <a:endParaRPr lang="nl-NL"/>
          </a:p>
        </p:txBody>
      </p:sp>
    </p:spTree>
    <p:extLst>
      <p:ext uri="{BB962C8B-B14F-4D97-AF65-F5344CB8AC3E}">
        <p14:creationId xmlns:p14="http://schemas.microsoft.com/office/powerpoint/2010/main" val="3911874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7013" y="811213"/>
            <a:ext cx="7208838" cy="4056062"/>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16</a:t>
            </a:fld>
            <a:endParaRPr lang="nl-NL"/>
          </a:p>
        </p:txBody>
      </p:sp>
    </p:spTree>
    <p:extLst>
      <p:ext uri="{BB962C8B-B14F-4D97-AF65-F5344CB8AC3E}">
        <p14:creationId xmlns:p14="http://schemas.microsoft.com/office/powerpoint/2010/main" val="1704625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17</a:t>
            </a:fld>
            <a:endParaRPr lang="nl-NL"/>
          </a:p>
        </p:txBody>
      </p:sp>
    </p:spTree>
    <p:extLst>
      <p:ext uri="{BB962C8B-B14F-4D97-AF65-F5344CB8AC3E}">
        <p14:creationId xmlns:p14="http://schemas.microsoft.com/office/powerpoint/2010/main" val="218283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18</a:t>
            </a:fld>
            <a:endParaRPr lang="nl-NL"/>
          </a:p>
        </p:txBody>
      </p:sp>
    </p:spTree>
    <p:extLst>
      <p:ext uri="{BB962C8B-B14F-4D97-AF65-F5344CB8AC3E}">
        <p14:creationId xmlns:p14="http://schemas.microsoft.com/office/powerpoint/2010/main" val="113389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19</a:t>
            </a:fld>
            <a:endParaRPr lang="nl-NL"/>
          </a:p>
        </p:txBody>
      </p:sp>
    </p:spTree>
    <p:extLst>
      <p:ext uri="{BB962C8B-B14F-4D97-AF65-F5344CB8AC3E}">
        <p14:creationId xmlns:p14="http://schemas.microsoft.com/office/powerpoint/2010/main" val="356983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5B3ADF-0FE5-49A7-835B-B12D1BC050DE}" type="slidenum">
              <a:rPr lang="nl-NL" smtClean="0"/>
              <a:t>2</a:t>
            </a:fld>
            <a:endParaRPr lang="nl-NL"/>
          </a:p>
        </p:txBody>
      </p:sp>
    </p:spTree>
    <p:extLst>
      <p:ext uri="{BB962C8B-B14F-4D97-AF65-F5344CB8AC3E}">
        <p14:creationId xmlns:p14="http://schemas.microsoft.com/office/powerpoint/2010/main" val="183585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20</a:t>
            </a:fld>
            <a:endParaRPr lang="nl-NL"/>
          </a:p>
        </p:txBody>
      </p:sp>
    </p:spTree>
    <p:extLst>
      <p:ext uri="{BB962C8B-B14F-4D97-AF65-F5344CB8AC3E}">
        <p14:creationId xmlns:p14="http://schemas.microsoft.com/office/powerpoint/2010/main" val="3402963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21</a:t>
            </a:fld>
            <a:endParaRPr lang="nl-NL"/>
          </a:p>
        </p:txBody>
      </p:sp>
    </p:spTree>
    <p:extLst>
      <p:ext uri="{BB962C8B-B14F-4D97-AF65-F5344CB8AC3E}">
        <p14:creationId xmlns:p14="http://schemas.microsoft.com/office/powerpoint/2010/main" val="203931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22</a:t>
            </a:fld>
            <a:endParaRPr lang="nl-NL"/>
          </a:p>
        </p:txBody>
      </p:sp>
    </p:spTree>
    <p:extLst>
      <p:ext uri="{BB962C8B-B14F-4D97-AF65-F5344CB8AC3E}">
        <p14:creationId xmlns:p14="http://schemas.microsoft.com/office/powerpoint/2010/main" val="127453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23</a:t>
            </a:fld>
            <a:endParaRPr lang="nl-NL"/>
          </a:p>
        </p:txBody>
      </p:sp>
    </p:spTree>
    <p:extLst>
      <p:ext uri="{BB962C8B-B14F-4D97-AF65-F5344CB8AC3E}">
        <p14:creationId xmlns:p14="http://schemas.microsoft.com/office/powerpoint/2010/main" val="67761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25</a:t>
            </a:fld>
            <a:endParaRPr lang="nl-NL" dirty="0"/>
          </a:p>
        </p:txBody>
      </p:sp>
      <p:sp>
        <p:nvSpPr>
          <p:cNvPr id="5" name="Tijdelijke aanduiding voor voettekst 4"/>
          <p:cNvSpPr>
            <a:spLocks noGrp="1"/>
          </p:cNvSpPr>
          <p:nvPr>
            <p:ph type="ftr" sz="quarter" idx="11"/>
          </p:nvPr>
        </p:nvSpPr>
        <p:spPr/>
        <p:txBody>
          <a:bodyPr/>
          <a:lstStyle/>
          <a:p>
            <a:r>
              <a:rPr lang="nl-NL"/>
              <a:t>Geluid en omgevingsplan</a:t>
            </a:r>
            <a:endParaRPr lang="nl-NL" dirty="0"/>
          </a:p>
        </p:txBody>
      </p:sp>
    </p:spTree>
    <p:extLst>
      <p:ext uri="{BB962C8B-B14F-4D97-AF65-F5344CB8AC3E}">
        <p14:creationId xmlns:p14="http://schemas.microsoft.com/office/powerpoint/2010/main" val="157100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5B3ADF-0FE5-49A7-835B-B12D1BC050DE}" type="slidenum">
              <a:rPr lang="nl-NL" smtClean="0"/>
              <a:t>26</a:t>
            </a:fld>
            <a:endParaRPr lang="nl-NL"/>
          </a:p>
        </p:txBody>
      </p:sp>
    </p:spTree>
    <p:extLst>
      <p:ext uri="{BB962C8B-B14F-4D97-AF65-F5344CB8AC3E}">
        <p14:creationId xmlns:p14="http://schemas.microsoft.com/office/powerpoint/2010/main" val="2766898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27</a:t>
            </a:fld>
            <a:endParaRPr lang="nl-NL"/>
          </a:p>
        </p:txBody>
      </p:sp>
    </p:spTree>
    <p:extLst>
      <p:ext uri="{BB962C8B-B14F-4D97-AF65-F5344CB8AC3E}">
        <p14:creationId xmlns:p14="http://schemas.microsoft.com/office/powerpoint/2010/main" val="340665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28</a:t>
            </a:fld>
            <a:endParaRPr lang="nl-NL" dirty="0"/>
          </a:p>
        </p:txBody>
      </p:sp>
    </p:spTree>
    <p:extLst>
      <p:ext uri="{BB962C8B-B14F-4D97-AF65-F5344CB8AC3E}">
        <p14:creationId xmlns:p14="http://schemas.microsoft.com/office/powerpoint/2010/main" val="3450011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29</a:t>
            </a:fld>
            <a:endParaRPr lang="nl-NL"/>
          </a:p>
        </p:txBody>
      </p:sp>
    </p:spTree>
    <p:extLst>
      <p:ext uri="{BB962C8B-B14F-4D97-AF65-F5344CB8AC3E}">
        <p14:creationId xmlns:p14="http://schemas.microsoft.com/office/powerpoint/2010/main" val="3750408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30</a:t>
            </a:fld>
            <a:endParaRPr lang="nl-NL"/>
          </a:p>
        </p:txBody>
      </p:sp>
    </p:spTree>
    <p:extLst>
      <p:ext uri="{BB962C8B-B14F-4D97-AF65-F5344CB8AC3E}">
        <p14:creationId xmlns:p14="http://schemas.microsoft.com/office/powerpoint/2010/main" val="355578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5B3ADF-0FE5-49A7-835B-B12D1BC050DE}" type="slidenum">
              <a:rPr lang="nl-NL" smtClean="0"/>
              <a:t>3</a:t>
            </a:fld>
            <a:endParaRPr lang="nl-NL"/>
          </a:p>
        </p:txBody>
      </p:sp>
    </p:spTree>
    <p:extLst>
      <p:ext uri="{BB962C8B-B14F-4D97-AF65-F5344CB8AC3E}">
        <p14:creationId xmlns:p14="http://schemas.microsoft.com/office/powerpoint/2010/main" val="376837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a:t>
            </a:fld>
            <a:endParaRPr lang="nl-NL" dirty="0"/>
          </a:p>
        </p:txBody>
      </p:sp>
      <p:sp>
        <p:nvSpPr>
          <p:cNvPr id="5" name="Tijdelijke aanduiding voor voettekst 4"/>
          <p:cNvSpPr>
            <a:spLocks noGrp="1"/>
          </p:cNvSpPr>
          <p:nvPr>
            <p:ph type="ftr" sz="quarter" idx="11"/>
          </p:nvPr>
        </p:nvSpPr>
        <p:spPr/>
        <p:txBody>
          <a:bodyPr/>
          <a:lstStyle/>
          <a:p>
            <a:r>
              <a:rPr lang="nl-NL"/>
              <a:t>Geluid en omgevingsplan</a:t>
            </a:r>
            <a:endParaRPr lang="nl-NL" dirty="0"/>
          </a:p>
        </p:txBody>
      </p:sp>
    </p:spTree>
    <p:extLst>
      <p:ext uri="{BB962C8B-B14F-4D97-AF65-F5344CB8AC3E}">
        <p14:creationId xmlns:p14="http://schemas.microsoft.com/office/powerpoint/2010/main" val="154429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5B3ADF-0FE5-49A7-835B-B12D1BC050DE}" type="slidenum">
              <a:rPr lang="nl-NL" smtClean="0"/>
              <a:t>5</a:t>
            </a:fld>
            <a:endParaRPr lang="nl-NL"/>
          </a:p>
        </p:txBody>
      </p:sp>
    </p:spTree>
    <p:extLst>
      <p:ext uri="{BB962C8B-B14F-4D97-AF65-F5344CB8AC3E}">
        <p14:creationId xmlns:p14="http://schemas.microsoft.com/office/powerpoint/2010/main" val="26225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6</a:t>
            </a:fld>
            <a:endParaRPr lang="nl-NL"/>
          </a:p>
        </p:txBody>
      </p:sp>
    </p:spTree>
    <p:extLst>
      <p:ext uri="{BB962C8B-B14F-4D97-AF65-F5344CB8AC3E}">
        <p14:creationId xmlns:p14="http://schemas.microsoft.com/office/powerpoint/2010/main" val="250097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7</a:t>
            </a:fld>
            <a:endParaRPr lang="nl-NL"/>
          </a:p>
        </p:txBody>
      </p:sp>
    </p:spTree>
    <p:extLst>
      <p:ext uri="{BB962C8B-B14F-4D97-AF65-F5344CB8AC3E}">
        <p14:creationId xmlns:p14="http://schemas.microsoft.com/office/powerpoint/2010/main" val="240977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8</a:t>
            </a:fld>
            <a:endParaRPr lang="nl-NL"/>
          </a:p>
        </p:txBody>
      </p:sp>
    </p:spTree>
    <p:extLst>
      <p:ext uri="{BB962C8B-B14F-4D97-AF65-F5344CB8AC3E}">
        <p14:creationId xmlns:p14="http://schemas.microsoft.com/office/powerpoint/2010/main" val="160201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94EAC50-5275-4CA1-9229-813413982F1E}" type="slidenum">
              <a:rPr lang="nl-NL" smtClean="0"/>
              <a:t>9</a:t>
            </a:fld>
            <a:endParaRPr lang="nl-NL"/>
          </a:p>
        </p:txBody>
      </p:sp>
    </p:spTree>
    <p:extLst>
      <p:ext uri="{BB962C8B-B14F-4D97-AF65-F5344CB8AC3E}">
        <p14:creationId xmlns:p14="http://schemas.microsoft.com/office/powerpoint/2010/main" val="3370490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4" name="Tijdelijke aanduiding voor voettekst 3"/>
          <p:cNvSpPr>
            <a:spLocks noGrp="1"/>
          </p:cNvSpPr>
          <p:nvPr>
            <p:ph type="ftr" sz="quarter" idx="11"/>
          </p:nvPr>
        </p:nvSpPr>
        <p:spPr>
          <a:xfrm>
            <a:off x="0" y="6506109"/>
            <a:ext cx="3860800" cy="365125"/>
          </a:xfrm>
        </p:spPr>
        <p:txBody>
          <a:bodyPr/>
          <a:lstStyle>
            <a:lvl1pPr>
              <a:defRPr sz="1400"/>
            </a:lvl1p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3" name="Tijdelijke aanduiding voor datum 2"/>
          <p:cNvSpPr>
            <a:spLocks noGrp="1"/>
          </p:cNvSpPr>
          <p:nvPr>
            <p:ph type="dt" sz="half" idx="13"/>
          </p:nvPr>
        </p:nvSpPr>
        <p:spPr/>
        <p:txBody>
          <a:bodyPr/>
          <a:lstStyle/>
          <a:p>
            <a:endParaRPr lang="nl-NL" dirty="0"/>
          </a:p>
        </p:txBody>
      </p:sp>
      <p:sp>
        <p:nvSpPr>
          <p:cNvPr id="5" name="Titel 4"/>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924737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dirty="0"/>
              <a:t>Klik op het pictogram als u een afbeelding wilt toevoegen</a:t>
            </a:r>
          </a:p>
        </p:txBody>
      </p:sp>
    </p:spTree>
    <p:extLst>
      <p:ext uri="{BB962C8B-B14F-4D97-AF65-F5344CB8AC3E}">
        <p14:creationId xmlns:p14="http://schemas.microsoft.com/office/powerpoint/2010/main" val="218118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dirty="0"/>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dirty="0"/>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816870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dirty="0"/>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2165758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181876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dirty="0"/>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dirty="0"/>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366521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Box 3"/>
          <p:cNvSpPr txBox="1">
            <a:spLocks noGrp="1" noChangeArrowheads="1"/>
          </p:cNvSpPr>
          <p:nvPr>
            <p:ph type="sldNum" sz="quarter" idx="10"/>
          </p:nvPr>
        </p:nvSpPr>
        <p:spPr>
          <a:ln/>
        </p:spPr>
        <p:txBody>
          <a:bodyPr/>
          <a:lstStyle>
            <a:lvl1pPr>
              <a:defRPr/>
            </a:lvl1pPr>
          </a:lstStyle>
          <a:p>
            <a:fld id="{BE32FDE4-161D-4F1A-8F4D-2FFB9445AFCA}" type="slidenum">
              <a:rPr lang="en-US" altLang="nl-NL"/>
              <a:pPr/>
              <a:t>‹nr.›</a:t>
            </a:fld>
            <a:endParaRPr lang="en-US" altLang="nl-NL"/>
          </a:p>
        </p:txBody>
      </p:sp>
    </p:spTree>
    <p:extLst>
      <p:ext uri="{BB962C8B-B14F-4D97-AF65-F5344CB8AC3E}">
        <p14:creationId xmlns:p14="http://schemas.microsoft.com/office/powerpoint/2010/main" val="35485298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5926667" y="0"/>
            <a:ext cx="6265333" cy="6858000"/>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1" name="Picture 4" descr="gereedschapski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926" y="2042942"/>
            <a:ext cx="3526260" cy="293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D74B9A9-D03F-4E1C-9513-6F87D8E07836}" type="slidenum">
              <a:rPr lang="en-US"/>
              <a:pPr>
                <a:defRPr/>
              </a:pPr>
              <a:t>‹nr.›</a:t>
            </a:fld>
            <a:endParaRPr lang="en-US"/>
          </a:p>
        </p:txBody>
      </p:sp>
    </p:spTree>
    <p:extLst>
      <p:ext uri="{BB962C8B-B14F-4D97-AF65-F5344CB8AC3E}">
        <p14:creationId xmlns:p14="http://schemas.microsoft.com/office/powerpoint/2010/main" val="32026903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F2AD75B-A1AD-46C4-9ACD-CEB4F844E608}"/>
              </a:ext>
            </a:extLst>
          </p:cNvPr>
          <p:cNvGrpSpPr/>
          <p:nvPr userDrawn="1"/>
        </p:nvGrpSpPr>
        <p:grpSpPr>
          <a:xfrm>
            <a:off x="0" y="0"/>
            <a:ext cx="12192000" cy="1079449"/>
            <a:chOff x="0" y="0"/>
            <a:chExt cx="12192000" cy="1079449"/>
          </a:xfrm>
        </p:grpSpPr>
        <p:sp>
          <p:nvSpPr>
            <p:cNvPr id="8" name="Rechthoek 7">
              <a:extLst>
                <a:ext uri="{FF2B5EF4-FFF2-40B4-BE49-F238E27FC236}">
                  <a16:creationId xmlns:a16="http://schemas.microsoft.com/office/drawing/2014/main" id="{484BA433-49D5-4DE3-BC5C-E4A3C6BBF7EA}"/>
                </a:ext>
              </a:extLst>
            </p:cNvPr>
            <p:cNvSpPr/>
            <p:nvPr/>
          </p:nvSpPr>
          <p:spPr>
            <a:xfrm>
              <a:off x="0" y="0"/>
              <a:ext cx="12192000" cy="1079449"/>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9D7E5219-1970-42DE-8AB3-460C6CFB734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8648"/>
            <a:stretch/>
          </p:blipFill>
          <p:spPr>
            <a:xfrm>
              <a:off x="1288472" y="0"/>
              <a:ext cx="9615055" cy="1079449"/>
            </a:xfrm>
            <a:prstGeom prst="rect">
              <a:avLst/>
            </a:prstGeom>
          </p:spPr>
        </p:pic>
      </p:grpSp>
      <p:pic>
        <p:nvPicPr>
          <p:cNvPr id="2" name="Afbeelding 1"/>
          <p:cNvPicPr>
            <a:picLocks noChangeAspect="1"/>
          </p:cNvPicPr>
          <p:nvPr userDrawn="1"/>
        </p:nvPicPr>
        <p:blipFill>
          <a:blip r:embed="rId3"/>
          <a:stretch>
            <a:fillRect/>
          </a:stretch>
        </p:blipFill>
        <p:spPr>
          <a:xfrm>
            <a:off x="10344758" y="6131734"/>
            <a:ext cx="1847242" cy="726266"/>
          </a:xfrm>
          <a:prstGeom prst="rect">
            <a:avLst/>
          </a:prstGeom>
        </p:spPr>
      </p:pic>
      <p:sp>
        <p:nvSpPr>
          <p:cNvPr id="11" name="Tijdelijke aanduiding voor titel 1">
            <a:extLst>
              <a:ext uri="{FF2B5EF4-FFF2-40B4-BE49-F238E27FC236}">
                <a16:creationId xmlns:a16="http://schemas.microsoft.com/office/drawing/2014/main" id="{F6CC1A2A-A55E-44EE-9904-9A498262F989}"/>
              </a:ext>
            </a:extLst>
          </p:cNvPr>
          <p:cNvSpPr>
            <a:spLocks noGrp="1"/>
          </p:cNvSpPr>
          <p:nvPr>
            <p:ph type="title"/>
          </p:nvPr>
        </p:nvSpPr>
        <p:spPr>
          <a:xfrm>
            <a:off x="360000" y="720000"/>
            <a:ext cx="10800000" cy="1260000"/>
          </a:xfrm>
          <a:prstGeom prst="rect">
            <a:avLst/>
          </a:prstGeom>
        </p:spPr>
        <p:txBody>
          <a:bodyPr vert="horz" lIns="91440" tIns="45720" rIns="91440" bIns="45720" rtlCol="0" anchor="ctr">
            <a:normAutofit/>
          </a:bodyPr>
          <a:lstStyle/>
          <a:p>
            <a:r>
              <a:rPr lang="nl-NL"/>
              <a:t>Klik om stijl te bewerken</a:t>
            </a:r>
          </a:p>
        </p:txBody>
      </p:sp>
    </p:spTree>
    <p:extLst>
      <p:ext uri="{BB962C8B-B14F-4D97-AF65-F5344CB8AC3E}">
        <p14:creationId xmlns:p14="http://schemas.microsoft.com/office/powerpoint/2010/main" val="1168187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F2AD75B-A1AD-46C4-9ACD-CEB4F844E608}"/>
              </a:ext>
            </a:extLst>
          </p:cNvPr>
          <p:cNvGrpSpPr/>
          <p:nvPr userDrawn="1"/>
        </p:nvGrpSpPr>
        <p:grpSpPr>
          <a:xfrm>
            <a:off x="0" y="0"/>
            <a:ext cx="12192000" cy="1079449"/>
            <a:chOff x="0" y="0"/>
            <a:chExt cx="12192000" cy="1079449"/>
          </a:xfrm>
        </p:grpSpPr>
        <p:sp>
          <p:nvSpPr>
            <p:cNvPr id="8" name="Rechthoek 7">
              <a:extLst>
                <a:ext uri="{FF2B5EF4-FFF2-40B4-BE49-F238E27FC236}">
                  <a16:creationId xmlns:a16="http://schemas.microsoft.com/office/drawing/2014/main" id="{484BA433-49D5-4DE3-BC5C-E4A3C6BBF7EA}"/>
                </a:ext>
              </a:extLst>
            </p:cNvPr>
            <p:cNvSpPr/>
            <p:nvPr/>
          </p:nvSpPr>
          <p:spPr>
            <a:xfrm>
              <a:off x="0" y="0"/>
              <a:ext cx="12192000" cy="1079449"/>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9D7E5219-1970-42DE-8AB3-460C6CFB7346}"/>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0" b="76087" l="46900" r="100000"/>
                      </a14:imgEffect>
                    </a14:imgLayer>
                  </a14:imgProps>
                </a:ext>
                <a:ext uri="{28A0092B-C50C-407E-A947-70E740481C1C}">
                  <a14:useLocalDpi xmlns:a14="http://schemas.microsoft.com/office/drawing/2010/main" val="0"/>
                </a:ext>
              </a:extLst>
            </a:blip>
            <a:srcRect l="46500" r="21205" b="21515"/>
            <a:stretch/>
          </p:blipFill>
          <p:spPr>
            <a:xfrm>
              <a:off x="5759449" y="0"/>
              <a:ext cx="3105151" cy="1041400"/>
            </a:xfrm>
            <a:prstGeom prst="rect">
              <a:avLst/>
            </a:prstGeom>
          </p:spPr>
        </p:pic>
      </p:grpSp>
      <p:pic>
        <p:nvPicPr>
          <p:cNvPr id="1026" name="Afbeelding 1" descr="cid:image004.png@01D73C56.8CB33DD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17318" y="6246297"/>
            <a:ext cx="1476000" cy="6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ianummer 5">
            <a:extLst>
              <a:ext uri="{FF2B5EF4-FFF2-40B4-BE49-F238E27FC236}">
                <a16:creationId xmlns:a16="http://schemas.microsoft.com/office/drawing/2014/main" id="{951A0890-9EDC-4B07-8BA8-C5D51F5EFDF8}"/>
              </a:ext>
            </a:extLst>
          </p:cNvPr>
          <p:cNvSpPr>
            <a:spLocks noGrp="1"/>
          </p:cNvSpPr>
          <p:nvPr>
            <p:ph type="sldNum" sz="quarter" idx="12"/>
          </p:nvPr>
        </p:nvSpPr>
        <p:spPr>
          <a:xfrm>
            <a:off x="-9649" y="6218887"/>
            <a:ext cx="481999" cy="365125"/>
          </a:xfrm>
        </p:spPr>
        <p:txBody>
          <a:bodyPr/>
          <a:lstStyle>
            <a:lvl1pPr>
              <a:defRPr sz="1000">
                <a:solidFill>
                  <a:schemeClr val="accent6">
                    <a:lumMod val="50000"/>
                  </a:schemeClr>
                </a:solidFill>
              </a:defRPr>
            </a:lvl1pPr>
          </a:lstStyle>
          <a:p>
            <a:fld id="{C23134EC-7FF0-46F7-AE1D-14C5E9CB0546}" type="slidenum">
              <a:rPr lang="nl-NL" smtClean="0"/>
              <a:pPr/>
              <a:t>‹nr.›</a:t>
            </a:fld>
            <a:endParaRPr lang="nl-NL" dirty="0"/>
          </a:p>
        </p:txBody>
      </p:sp>
      <p:sp>
        <p:nvSpPr>
          <p:cNvPr id="10" name="Titel 1"/>
          <p:cNvSpPr>
            <a:spLocks noGrp="1"/>
          </p:cNvSpPr>
          <p:nvPr>
            <p:ph type="title"/>
          </p:nvPr>
        </p:nvSpPr>
        <p:spPr>
          <a:xfrm>
            <a:off x="450850" y="1169390"/>
            <a:ext cx="11200178" cy="663123"/>
          </a:xfrm>
        </p:spPr>
        <p:txBody>
          <a:bodyPr>
            <a:normAutofit/>
          </a:bodyPr>
          <a:lstStyle>
            <a:lvl1pPr>
              <a:defRPr sz="3200" b="1">
                <a:latin typeface="+mn-lt"/>
              </a:defRPr>
            </a:lvl1pPr>
          </a:lstStyle>
          <a:p>
            <a:endParaRPr lang="nl-NL" dirty="0"/>
          </a:p>
        </p:txBody>
      </p:sp>
      <p:sp>
        <p:nvSpPr>
          <p:cNvPr id="11" name="Tijdelijke aanduiding voor inhoud 7"/>
          <p:cNvSpPr>
            <a:spLocks noGrp="1"/>
          </p:cNvSpPr>
          <p:nvPr>
            <p:ph type="body" sz="quarter" idx="4294967295"/>
          </p:nvPr>
        </p:nvSpPr>
        <p:spPr>
          <a:xfrm>
            <a:off x="450850" y="1980000"/>
            <a:ext cx="11200178" cy="4320000"/>
          </a:xfrm>
        </p:spPr>
        <p:txBody>
          <a:bodyPr>
            <a:noAutofit/>
          </a:bodyPr>
          <a:lstStyle/>
          <a:p>
            <a:pPr marL="0" indent="0">
              <a:buNone/>
            </a:pPr>
            <a:endParaRPr lang="nl-NL" sz="2000" dirty="0"/>
          </a:p>
        </p:txBody>
      </p:sp>
    </p:spTree>
    <p:extLst>
      <p:ext uri="{BB962C8B-B14F-4D97-AF65-F5344CB8AC3E}">
        <p14:creationId xmlns:p14="http://schemas.microsoft.com/office/powerpoint/2010/main" val="2627274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83961140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1362447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209636581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1946898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427845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286893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152988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1249384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a:xfrm>
            <a:off x="0" y="6522733"/>
            <a:ext cx="3860800" cy="365125"/>
          </a:xfrm>
        </p:spPr>
        <p:txBody>
          <a:bodyPr/>
          <a:lstStyle>
            <a:lvl1pPr>
              <a:defRPr sz="1600"/>
            </a:lvl1p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75438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306707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dirty="0"/>
              <a:t>Klik op het pictogram als u een afbeelding wilt toevoegen</a:t>
            </a:r>
          </a:p>
        </p:txBody>
      </p:sp>
    </p:spTree>
    <p:extLst>
      <p:ext uri="{BB962C8B-B14F-4D97-AF65-F5344CB8AC3E}">
        <p14:creationId xmlns:p14="http://schemas.microsoft.com/office/powerpoint/2010/main" val="2019945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dirty="0"/>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824559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dirty="0"/>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1053333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dirty="0"/>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3906874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2705160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dirty="0"/>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611581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dirty="0"/>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dirty="0"/>
              <a:t>Klik op het pictogram als u een afbeelding wilt toevoegen</a:t>
            </a:r>
          </a:p>
        </p:txBody>
      </p:sp>
    </p:spTree>
    <p:extLst>
      <p:ext uri="{BB962C8B-B14F-4D97-AF65-F5344CB8AC3E}">
        <p14:creationId xmlns:p14="http://schemas.microsoft.com/office/powerpoint/2010/main" val="387681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D74B9A9-D03F-4E1C-9513-6F87D8E07836}" type="slidenum">
              <a:rPr lang="en-US"/>
              <a:pPr>
                <a:defRPr/>
              </a:pPr>
              <a:t>‹nr.›</a:t>
            </a:fld>
            <a:endParaRPr lang="en-US"/>
          </a:p>
        </p:txBody>
      </p:sp>
    </p:spTree>
    <p:extLst>
      <p:ext uri="{BB962C8B-B14F-4D97-AF65-F5344CB8AC3E}">
        <p14:creationId xmlns:p14="http://schemas.microsoft.com/office/powerpoint/2010/main" val="5878222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Box 3"/>
          <p:cNvSpPr txBox="1">
            <a:spLocks noGrp="1" noChangeArrowheads="1"/>
          </p:cNvSpPr>
          <p:nvPr>
            <p:ph type="sldNum" sz="quarter" idx="10"/>
          </p:nvPr>
        </p:nvSpPr>
        <p:spPr>
          <a:ln/>
        </p:spPr>
        <p:txBody>
          <a:bodyPr/>
          <a:lstStyle>
            <a:lvl1pPr>
              <a:defRPr/>
            </a:lvl1pPr>
          </a:lstStyle>
          <a:p>
            <a:pPr>
              <a:defRPr/>
            </a:pPr>
            <a:fld id="{E0C72306-9D4E-459B-A14C-262D9E350420}" type="slidenum">
              <a:rPr lang="en-US"/>
              <a:pPr>
                <a:defRPr/>
              </a:pPr>
              <a:t>‹nr.›</a:t>
            </a:fld>
            <a:endParaRPr lang="en-US"/>
          </a:p>
        </p:txBody>
      </p:sp>
    </p:spTree>
    <p:extLst>
      <p:ext uri="{BB962C8B-B14F-4D97-AF65-F5344CB8AC3E}">
        <p14:creationId xmlns:p14="http://schemas.microsoft.com/office/powerpoint/2010/main" val="29015469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F2AD75B-A1AD-46C4-9ACD-CEB4F844E608}"/>
              </a:ext>
            </a:extLst>
          </p:cNvPr>
          <p:cNvGrpSpPr/>
          <p:nvPr userDrawn="1"/>
        </p:nvGrpSpPr>
        <p:grpSpPr>
          <a:xfrm>
            <a:off x="0" y="0"/>
            <a:ext cx="12192000" cy="1079449"/>
            <a:chOff x="0" y="0"/>
            <a:chExt cx="12192000" cy="1079449"/>
          </a:xfrm>
        </p:grpSpPr>
        <p:sp>
          <p:nvSpPr>
            <p:cNvPr id="8" name="Rechthoek 7">
              <a:extLst>
                <a:ext uri="{FF2B5EF4-FFF2-40B4-BE49-F238E27FC236}">
                  <a16:creationId xmlns:a16="http://schemas.microsoft.com/office/drawing/2014/main" id="{484BA433-49D5-4DE3-BC5C-E4A3C6BBF7EA}"/>
                </a:ext>
              </a:extLst>
            </p:cNvPr>
            <p:cNvSpPr/>
            <p:nvPr/>
          </p:nvSpPr>
          <p:spPr>
            <a:xfrm>
              <a:off x="0" y="0"/>
              <a:ext cx="12192000" cy="1079449"/>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9D7E5219-1970-42DE-8AB3-460C6CFB734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8648"/>
            <a:stretch/>
          </p:blipFill>
          <p:spPr>
            <a:xfrm>
              <a:off x="1288472" y="0"/>
              <a:ext cx="9615055" cy="1079449"/>
            </a:xfrm>
            <a:prstGeom prst="rect">
              <a:avLst/>
            </a:prstGeom>
          </p:spPr>
        </p:pic>
      </p:grpSp>
      <p:pic>
        <p:nvPicPr>
          <p:cNvPr id="2" name="Afbeelding 1"/>
          <p:cNvPicPr>
            <a:picLocks noChangeAspect="1"/>
          </p:cNvPicPr>
          <p:nvPr userDrawn="1"/>
        </p:nvPicPr>
        <p:blipFill>
          <a:blip r:embed="rId3"/>
          <a:stretch>
            <a:fillRect/>
          </a:stretch>
        </p:blipFill>
        <p:spPr>
          <a:xfrm>
            <a:off x="10344758" y="6131734"/>
            <a:ext cx="1847242" cy="726266"/>
          </a:xfrm>
          <a:prstGeom prst="rect">
            <a:avLst/>
          </a:prstGeom>
        </p:spPr>
      </p:pic>
      <p:sp>
        <p:nvSpPr>
          <p:cNvPr id="11" name="Tijdelijke aanduiding voor titel 1">
            <a:extLst>
              <a:ext uri="{FF2B5EF4-FFF2-40B4-BE49-F238E27FC236}">
                <a16:creationId xmlns:a16="http://schemas.microsoft.com/office/drawing/2014/main" id="{F6CC1A2A-A55E-44EE-9904-9A498262F989}"/>
              </a:ext>
            </a:extLst>
          </p:cNvPr>
          <p:cNvSpPr>
            <a:spLocks noGrp="1"/>
          </p:cNvSpPr>
          <p:nvPr>
            <p:ph type="title"/>
          </p:nvPr>
        </p:nvSpPr>
        <p:spPr>
          <a:xfrm>
            <a:off x="360000" y="720000"/>
            <a:ext cx="10800000" cy="1260000"/>
          </a:xfrm>
          <a:prstGeom prst="rect">
            <a:avLst/>
          </a:prstGeom>
        </p:spPr>
        <p:txBody>
          <a:bodyPr vert="horz" lIns="91440" tIns="45720" rIns="91440" bIns="45720" rtlCol="0" anchor="ctr">
            <a:normAutofit/>
          </a:bodyPr>
          <a:lstStyle/>
          <a:p>
            <a:r>
              <a:rPr lang="nl-NL"/>
              <a:t>Klik om stijl te bewerken</a:t>
            </a:r>
          </a:p>
        </p:txBody>
      </p:sp>
    </p:spTree>
    <p:extLst>
      <p:ext uri="{BB962C8B-B14F-4D97-AF65-F5344CB8AC3E}">
        <p14:creationId xmlns:p14="http://schemas.microsoft.com/office/powerpoint/2010/main" val="366330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3512767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3831757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666276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2188481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192657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2161101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150112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1577939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1376028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3702820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E0EB0-8F8E-472A-BD30-CA282B233550}" type="slidenum">
              <a:rPr lang="nl-NL" smtClean="0"/>
              <a:t>‹nr.›</a:t>
            </a:fld>
            <a:endParaRPr lang="nl-NL"/>
          </a:p>
        </p:txBody>
      </p:sp>
    </p:spTree>
    <p:extLst>
      <p:ext uri="{BB962C8B-B14F-4D97-AF65-F5344CB8AC3E}">
        <p14:creationId xmlns:p14="http://schemas.microsoft.com/office/powerpoint/2010/main" val="173064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dirty="0"/>
          </a:p>
        </p:txBody>
      </p:sp>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4"/>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36" r:id="rId11"/>
    <p:sldLayoutId id="2147483704" r:id="rId12"/>
    <p:sldLayoutId id="2147483691" r:id="rId13"/>
    <p:sldLayoutId id="2147483705" r:id="rId14"/>
    <p:sldLayoutId id="2147483706" r:id="rId15"/>
    <p:sldLayoutId id="2147483692" r:id="rId16"/>
    <p:sldLayoutId id="2147483693" r:id="rId17"/>
    <p:sldLayoutId id="2147483694" r:id="rId18"/>
    <p:sldLayoutId id="2147483730" r:id="rId19"/>
    <p:sldLayoutId id="2147483731" r:id="rId20"/>
    <p:sldLayoutId id="2147483734" r:id="rId21"/>
    <p:sldLayoutId id="2147483735" r:id="rId22"/>
  </p:sldLayoutIdLst>
  <p:hf hd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15288" y="73590"/>
            <a:ext cx="2709572" cy="788994"/>
          </a:xfrm>
          <a:prstGeom prst="rect">
            <a:avLst/>
          </a:prstGeom>
        </p:spPr>
      </p:pic>
    </p:spTree>
    <p:extLst>
      <p:ext uri="{BB962C8B-B14F-4D97-AF65-F5344CB8AC3E}">
        <p14:creationId xmlns:p14="http://schemas.microsoft.com/office/powerpoint/2010/main" val="365467136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2" r:id="rId18"/>
    <p:sldLayoutId id="2147483733" r:id="rId19"/>
    <p:sldLayoutId id="2147483749" r:id="rId20"/>
  </p:sldLayoutIdLst>
  <p:hf hd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E0EB0-8F8E-472A-BD30-CA282B233550}" type="slidenum">
              <a:rPr lang="nl-NL" smtClean="0"/>
              <a:t>‹nr.›</a:t>
            </a:fld>
            <a:endParaRPr lang="nl-NL"/>
          </a:p>
        </p:txBody>
      </p:sp>
    </p:spTree>
    <p:extLst>
      <p:ext uri="{BB962C8B-B14F-4D97-AF65-F5344CB8AC3E}">
        <p14:creationId xmlns:p14="http://schemas.microsoft.com/office/powerpoint/2010/main" val="429417721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https://iplo.nl/nieuwsbrief" TargetMode="External"/><Relationship Id="rId2" Type="http://schemas.openxmlformats.org/officeDocument/2006/relationships/hyperlink" Target="https://iplo.nl/" TargetMode="External"/><Relationship Id="rId1" Type="http://schemas.openxmlformats.org/officeDocument/2006/relationships/slideLayout" Target="../slideLayouts/slideLayout31.xml"/><Relationship Id="rId4" Type="http://schemas.openxmlformats.org/officeDocument/2006/relationships/hyperlink" Target="https://iplo.nl/contac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3C729-562D-324C-AB0E-3201E01FD9E2}"/>
              </a:ext>
            </a:extLst>
          </p:cNvPr>
          <p:cNvSpPr>
            <a:spLocks noGrp="1"/>
          </p:cNvSpPr>
          <p:nvPr>
            <p:ph type="ctrTitle"/>
          </p:nvPr>
        </p:nvSpPr>
        <p:spPr>
          <a:xfrm>
            <a:off x="5966924" y="1036153"/>
            <a:ext cx="6225076" cy="1235234"/>
          </a:xfrm>
        </p:spPr>
        <p:txBody>
          <a:bodyPr>
            <a:noAutofit/>
          </a:bodyPr>
          <a:lstStyle/>
          <a:p>
            <a:pPr algn="ctr"/>
            <a:r>
              <a:rPr lang="nl-NL" sz="2400" dirty="0"/>
              <a:t>Maatwerkvoorschriftbevoegdheid</a:t>
            </a:r>
            <a:br>
              <a:rPr lang="nl-NL" sz="2400" dirty="0"/>
            </a:br>
            <a:br>
              <a:rPr lang="nl-NL" sz="2400" dirty="0"/>
            </a:br>
            <a:br>
              <a:rPr lang="nl-NL" sz="2400" dirty="0"/>
            </a:br>
            <a:r>
              <a:rPr lang="nl-NL" sz="2400" dirty="0"/>
              <a:t>en geluid </a:t>
            </a:r>
          </a:p>
        </p:txBody>
      </p:sp>
      <p:sp>
        <p:nvSpPr>
          <p:cNvPr id="3" name="Ondertitel 2">
            <a:extLst>
              <a:ext uri="{FF2B5EF4-FFF2-40B4-BE49-F238E27FC236}">
                <a16:creationId xmlns:a16="http://schemas.microsoft.com/office/drawing/2014/main" id="{8D5F6D6C-E739-EE49-8C5C-0A4423122C68}"/>
              </a:ext>
            </a:extLst>
          </p:cNvPr>
          <p:cNvSpPr>
            <a:spLocks noGrp="1"/>
          </p:cNvSpPr>
          <p:nvPr>
            <p:ph type="subTitle" idx="1"/>
          </p:nvPr>
        </p:nvSpPr>
        <p:spPr>
          <a:xfrm>
            <a:off x="5966924" y="4135248"/>
            <a:ext cx="5171671" cy="1550153"/>
          </a:xfrm>
        </p:spPr>
        <p:txBody>
          <a:bodyPr>
            <a:normAutofit lnSpcReduction="10000"/>
          </a:bodyPr>
          <a:lstStyle/>
          <a:p>
            <a:endParaRPr lang="en-US" dirty="0"/>
          </a:p>
          <a:p>
            <a:endParaRPr lang="en-US" dirty="0"/>
          </a:p>
          <a:p>
            <a:endParaRPr lang="en-US" dirty="0"/>
          </a:p>
          <a:p>
            <a:endParaRPr lang="en-US" dirty="0"/>
          </a:p>
          <a:p>
            <a:r>
              <a:rPr lang="en-US" dirty="0"/>
              <a:t>Nico Haselager</a:t>
            </a:r>
            <a:endParaRPr lang="nl-NL" dirty="0"/>
          </a:p>
          <a:p>
            <a:endParaRPr lang="nl-NL" dirty="0"/>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a:xfrm>
            <a:off x="5966924" y="5483977"/>
            <a:ext cx="5171016" cy="931863"/>
          </a:xfrm>
        </p:spPr>
        <p:txBody>
          <a:bodyPr/>
          <a:lstStyle/>
          <a:p>
            <a:r>
              <a:rPr lang="nl-NL" sz="2000" dirty="0"/>
              <a:t>27 juni 2024</a:t>
            </a:r>
          </a:p>
          <a:p>
            <a:r>
              <a:rPr lang="nl-NL" sz="2000" dirty="0"/>
              <a:t>Schakeldag</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Artikel 4.5 </a:t>
            </a:r>
            <a:r>
              <a:rPr kumimoji="0" lang="nl-NL" sz="2800" b="1" i="0" u="none" strike="noStrike" kern="1200" cap="none" spc="0" normalizeH="0" baseline="0" noProof="0" dirty="0" err="1">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Bbl</a:t>
            </a: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nl-NL" sz="1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(maatwerkvoorschriften nieuwbouw)</a:t>
            </a:r>
          </a:p>
        </p:txBody>
      </p:sp>
      <p:sp>
        <p:nvSpPr>
          <p:cNvPr id="7" name="Tijdelijke aanduiding voor inhoud 2"/>
          <p:cNvSpPr txBox="1">
            <a:spLocks/>
          </p:cNvSpPr>
          <p:nvPr/>
        </p:nvSpPr>
        <p:spPr>
          <a:xfrm>
            <a:off x="540000" y="1413047"/>
            <a:ext cx="11056795"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000" b="1" dirty="0">
                <a:solidFill>
                  <a:srgbClr val="FF0000"/>
                </a:solidFill>
                <a:latin typeface="+mn-lt"/>
              </a:rPr>
              <a:t>Lid 1: </a:t>
            </a:r>
            <a:r>
              <a:rPr lang="nl-NL" sz="2000" dirty="0">
                <a:solidFill>
                  <a:schemeClr val="tx1"/>
                </a:solidFill>
                <a:latin typeface="+mn-lt"/>
              </a:rPr>
              <a:t>Een maatwerkvoorschrift of vergunningvoorschrift als bedoeld in artikel 4.5, eerste lid, van de wet, kan worden gesteld over de afdelingen 4.2 tot en met 4.7, …</a:t>
            </a:r>
            <a:endParaRPr lang="nl-NL" sz="800" dirty="0">
              <a:solidFill>
                <a:schemeClr val="tx1"/>
              </a:solidFill>
              <a:latin typeface="+mn-lt"/>
            </a:endParaRPr>
          </a:p>
          <a:p>
            <a:endParaRPr lang="nl-NL" sz="800" dirty="0">
              <a:solidFill>
                <a:schemeClr val="tx1"/>
              </a:solidFill>
              <a:latin typeface="+mn-lt"/>
            </a:endParaRPr>
          </a:p>
          <a:p>
            <a:r>
              <a:rPr lang="nl-NL" sz="2000" b="1" dirty="0">
                <a:solidFill>
                  <a:srgbClr val="FF0000"/>
                </a:solidFill>
                <a:latin typeface="+mn-lt"/>
              </a:rPr>
              <a:t>Lid 2: </a:t>
            </a:r>
            <a:r>
              <a:rPr lang="nl-NL" sz="2000" dirty="0">
                <a:solidFill>
                  <a:schemeClr val="tx1"/>
                </a:solidFill>
                <a:latin typeface="+mn-lt"/>
              </a:rPr>
              <a:t>Met een maatwerkvoorschrift of vergunningvoorschrift kan worden afgeweken van de in het eerste lid bedoelde afdelingen, waarbij afwijken alleen versoepelen kan inhouden.</a:t>
            </a:r>
            <a:endParaRPr lang="nl-NL" sz="800" dirty="0">
              <a:solidFill>
                <a:schemeClr val="tx1"/>
              </a:solidFill>
              <a:latin typeface="+mn-lt"/>
            </a:endParaRPr>
          </a:p>
          <a:p>
            <a:endParaRPr lang="nl-NL" sz="800" dirty="0">
              <a:solidFill>
                <a:schemeClr val="tx1"/>
              </a:solidFill>
              <a:latin typeface="+mn-lt"/>
            </a:endParaRPr>
          </a:p>
          <a:p>
            <a:r>
              <a:rPr lang="nl-NL" sz="2000" b="1" dirty="0">
                <a:solidFill>
                  <a:srgbClr val="FF0000"/>
                </a:solidFill>
                <a:latin typeface="+mn-lt"/>
              </a:rPr>
              <a:t>Lid 3: </a:t>
            </a:r>
            <a:r>
              <a:rPr lang="nl-NL" sz="2000" dirty="0">
                <a:solidFill>
                  <a:schemeClr val="tx1"/>
                </a:solidFill>
                <a:latin typeface="+mn-lt"/>
              </a:rPr>
              <a:t>In afwijking van het tweede lid kan een maatwerkvoorschrift als bedoeld in de artikelen 4.103a, 4.149a, 4.227 en 4.230 of een vergunningvoorschrift op grond van artikel 4.103a alleen het bepaalde in die artikelen inhouden.</a:t>
            </a:r>
            <a:endParaRPr lang="nl-NL" sz="800" dirty="0">
              <a:solidFill>
                <a:schemeClr val="tx1"/>
              </a:solidFill>
              <a:latin typeface="+mn-lt"/>
            </a:endParaRPr>
          </a:p>
          <a:p>
            <a:endParaRPr lang="nl-NL" sz="800" dirty="0">
              <a:solidFill>
                <a:schemeClr val="tx1"/>
              </a:solidFill>
              <a:latin typeface="+mn-lt"/>
            </a:endParaRPr>
          </a:p>
          <a:p>
            <a:r>
              <a:rPr lang="nl-NL" sz="2000" b="1" dirty="0">
                <a:solidFill>
                  <a:srgbClr val="FF0000"/>
                </a:solidFill>
                <a:latin typeface="+mn-lt"/>
              </a:rPr>
              <a:t>Lid 4: </a:t>
            </a:r>
            <a:r>
              <a:rPr lang="nl-NL" sz="2000" dirty="0">
                <a:solidFill>
                  <a:schemeClr val="tx1"/>
                </a:solidFill>
                <a:latin typeface="+mn-lt"/>
              </a:rPr>
              <a:t>Een maatwerkvoorschrift op initiatief van het bevoegd gezag wordt alleen gesteld over de artikelen 4.226 en 4.229.</a:t>
            </a:r>
            <a:endParaRPr lang="nl-NL" sz="800" dirty="0">
              <a:solidFill>
                <a:schemeClr val="tx1"/>
              </a:solidFill>
              <a:latin typeface="+mn-lt"/>
            </a:endParaRPr>
          </a:p>
          <a:p>
            <a:endParaRPr lang="nl-NL" sz="800" dirty="0">
              <a:solidFill>
                <a:schemeClr val="tx1"/>
              </a:solidFill>
              <a:latin typeface="+mn-lt"/>
            </a:endParaRPr>
          </a:p>
          <a:p>
            <a:r>
              <a:rPr lang="nl-NL" sz="2000" b="1" dirty="0">
                <a:solidFill>
                  <a:srgbClr val="FF0000"/>
                </a:solidFill>
                <a:latin typeface="+mn-lt"/>
              </a:rPr>
              <a:t>Lid 5: </a:t>
            </a:r>
            <a:r>
              <a:rPr lang="nl-NL" sz="2000" dirty="0">
                <a:solidFill>
                  <a:schemeClr val="tx1"/>
                </a:solidFill>
                <a:latin typeface="+mn-lt"/>
              </a:rPr>
              <a:t>Een maatwerkvoorschrift of vergunningvoorschrift op aanvraag van degene die het bouwwerk bouwt, kan worden gesteld met het oog op andere belangen dan bedoeld in artikel 4.2, voor zover de in dat artikel bedoelde belangen zich daartegen niet verzetten.</a:t>
            </a:r>
          </a:p>
          <a:p>
            <a:endParaRPr lang="nl-NL" sz="1800" b="1" dirty="0">
              <a:solidFill>
                <a:schemeClr val="tx1"/>
              </a:solidFill>
              <a:latin typeface="+mn-lt"/>
            </a:endParaRPr>
          </a:p>
        </p:txBody>
      </p:sp>
      <p:grpSp>
        <p:nvGrpSpPr>
          <p:cNvPr id="6" name="Groep 5">
            <a:extLst>
              <a:ext uri="{C183D7F6-B498-43B3-948B-1728B52AA6E4}">
                <adec:decorative xmlns:adec="http://schemas.microsoft.com/office/drawing/2017/decorative" val="1"/>
              </a:ext>
            </a:extLst>
          </p:cNvPr>
          <p:cNvGrpSpPr/>
          <p:nvPr/>
        </p:nvGrpSpPr>
        <p:grpSpPr>
          <a:xfrm>
            <a:off x="3136029" y="1137351"/>
            <a:ext cx="8297127" cy="1015432"/>
            <a:chOff x="8171328" y="1122689"/>
            <a:chExt cx="8297127" cy="1015432"/>
          </a:xfrm>
        </p:grpSpPr>
        <p:sp>
          <p:nvSpPr>
            <p:cNvPr id="8" name="Ovaal 7"/>
            <p:cNvSpPr/>
            <p:nvPr/>
          </p:nvSpPr>
          <p:spPr>
            <a:xfrm>
              <a:off x="8171328" y="1722124"/>
              <a:ext cx="4300071"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12471399" y="1122689"/>
              <a:ext cx="3997056" cy="338554"/>
            </a:xfrm>
            <a:prstGeom prst="rect">
              <a:avLst/>
            </a:prstGeom>
          </p:spPr>
          <p:txBody>
            <a:bodyPr wrap="none">
              <a:spAutoFit/>
            </a:bodyPr>
            <a:lstStyle/>
            <a:p>
              <a:r>
                <a:rPr lang="nl-NL" sz="1600" b="1" dirty="0">
                  <a:solidFill>
                    <a:srgbClr val="FF0000"/>
                  </a:solidFill>
                </a:rPr>
                <a:t>§ 4.3.1. Bescherming tegen geluid van buiten</a:t>
              </a:r>
            </a:p>
          </p:txBody>
        </p:sp>
        <p:cxnSp>
          <p:nvCxnSpPr>
            <p:cNvPr id="10" name="Rechte verbindingslijn 9"/>
            <p:cNvCxnSpPr/>
            <p:nvPr/>
          </p:nvCxnSpPr>
          <p:spPr>
            <a:xfrm flipH="1">
              <a:off x="11916376" y="1473274"/>
              <a:ext cx="426738" cy="303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 name="Ovaal 12">
            <a:extLst>
              <a:ext uri="{C183D7F6-B498-43B3-948B-1728B52AA6E4}">
                <adec:decorative xmlns:adec="http://schemas.microsoft.com/office/drawing/2017/decorative" val="1"/>
              </a:ext>
            </a:extLst>
          </p:cNvPr>
          <p:cNvSpPr/>
          <p:nvPr/>
        </p:nvSpPr>
        <p:spPr>
          <a:xfrm>
            <a:off x="3512821" y="2508085"/>
            <a:ext cx="5111151"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Ovaal 23">
            <a:extLst>
              <a:ext uri="{C183D7F6-B498-43B3-948B-1728B52AA6E4}">
                <adec:decorative xmlns:adec="http://schemas.microsoft.com/office/drawing/2017/decorative" val="1"/>
              </a:ext>
            </a:extLst>
          </p:cNvPr>
          <p:cNvSpPr/>
          <p:nvPr/>
        </p:nvSpPr>
        <p:spPr>
          <a:xfrm>
            <a:off x="8906933" y="3345254"/>
            <a:ext cx="2396066"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Ovaal 24">
            <a:extLst>
              <a:ext uri="{C183D7F6-B498-43B3-948B-1728B52AA6E4}">
                <adec:decorative xmlns:adec="http://schemas.microsoft.com/office/drawing/2017/decorative" val="1"/>
              </a:ext>
            </a:extLst>
          </p:cNvPr>
          <p:cNvSpPr/>
          <p:nvPr/>
        </p:nvSpPr>
        <p:spPr>
          <a:xfrm>
            <a:off x="3860800" y="4195826"/>
            <a:ext cx="3894666"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Ovaal 25">
            <a:extLst>
              <a:ext uri="{C183D7F6-B498-43B3-948B-1728B52AA6E4}">
                <adec:decorative xmlns:adec="http://schemas.microsoft.com/office/drawing/2017/decorative" val="1"/>
              </a:ext>
            </a:extLst>
          </p:cNvPr>
          <p:cNvSpPr/>
          <p:nvPr/>
        </p:nvSpPr>
        <p:spPr>
          <a:xfrm>
            <a:off x="3230975" y="5227223"/>
            <a:ext cx="6668926" cy="48528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27" name="Rechte verbindingslijn 26">
            <a:extLst>
              <a:ext uri="{C183D7F6-B498-43B3-948B-1728B52AA6E4}">
                <adec:decorative xmlns:adec="http://schemas.microsoft.com/office/drawing/2017/decorative" val="1"/>
              </a:ext>
            </a:extLst>
          </p:cNvPr>
          <p:cNvCxnSpPr/>
          <p:nvPr/>
        </p:nvCxnSpPr>
        <p:spPr>
          <a:xfrm flipH="1">
            <a:off x="7355831" y="806833"/>
            <a:ext cx="2011390" cy="107244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8" name="Rechthoek 27"/>
          <p:cNvSpPr/>
          <p:nvPr/>
        </p:nvSpPr>
        <p:spPr>
          <a:xfrm>
            <a:off x="6858491" y="409583"/>
            <a:ext cx="5454122" cy="338554"/>
          </a:xfrm>
          <a:prstGeom prst="rect">
            <a:avLst/>
          </a:prstGeom>
        </p:spPr>
        <p:txBody>
          <a:bodyPr wrap="none">
            <a:spAutoFit/>
          </a:bodyPr>
          <a:lstStyle/>
          <a:p>
            <a:r>
              <a:rPr lang="nl-NL" sz="1600" b="1" dirty="0">
                <a:solidFill>
                  <a:srgbClr val="39870C"/>
                </a:solidFill>
              </a:rPr>
              <a:t>Art. 4.27 Ob  (advies en instemming </a:t>
            </a:r>
            <a:r>
              <a:rPr lang="nl-NL" sz="1600" b="1" dirty="0" err="1">
                <a:solidFill>
                  <a:srgbClr val="39870C"/>
                </a:solidFill>
              </a:rPr>
              <a:t>Bzk</a:t>
            </a:r>
            <a:r>
              <a:rPr lang="nl-NL" sz="1600" b="1" dirty="0">
                <a:solidFill>
                  <a:srgbClr val="39870C"/>
                </a:solidFill>
              </a:rPr>
              <a:t> , behalve voor geluid)</a:t>
            </a:r>
          </a:p>
        </p:txBody>
      </p:sp>
      <p:grpSp>
        <p:nvGrpSpPr>
          <p:cNvPr id="30" name="Groep 29">
            <a:extLst>
              <a:ext uri="{C183D7F6-B498-43B3-948B-1728B52AA6E4}">
                <adec:decorative xmlns:adec="http://schemas.microsoft.com/office/drawing/2017/decorative" val="1"/>
              </a:ext>
            </a:extLst>
          </p:cNvPr>
          <p:cNvGrpSpPr/>
          <p:nvPr/>
        </p:nvGrpSpPr>
        <p:grpSpPr>
          <a:xfrm>
            <a:off x="1042526" y="2488385"/>
            <a:ext cx="11149474" cy="952941"/>
            <a:chOff x="1042526" y="2488385"/>
            <a:chExt cx="11149474" cy="952941"/>
          </a:xfrm>
        </p:grpSpPr>
        <p:grpSp>
          <p:nvGrpSpPr>
            <p:cNvPr id="16" name="Groep 15"/>
            <p:cNvGrpSpPr/>
            <p:nvPr/>
          </p:nvGrpSpPr>
          <p:grpSpPr>
            <a:xfrm>
              <a:off x="9055116" y="2488385"/>
              <a:ext cx="3136884" cy="952941"/>
              <a:chOff x="10285963" y="1243420"/>
              <a:chExt cx="3136884" cy="952941"/>
            </a:xfrm>
          </p:grpSpPr>
          <p:sp>
            <p:nvSpPr>
              <p:cNvPr id="17" name="Ovaal 16"/>
              <p:cNvSpPr/>
              <p:nvPr/>
            </p:nvSpPr>
            <p:spPr>
              <a:xfrm>
                <a:off x="11422457" y="1780364"/>
                <a:ext cx="947342"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10285963" y="1243420"/>
                <a:ext cx="3136884" cy="584775"/>
              </a:xfrm>
              <a:prstGeom prst="rect">
                <a:avLst/>
              </a:prstGeom>
            </p:spPr>
            <p:txBody>
              <a:bodyPr wrap="none">
                <a:spAutoFit/>
              </a:bodyPr>
              <a:lstStyle/>
              <a:p>
                <a:pPr algn="ctr"/>
                <a:r>
                  <a:rPr lang="nl-NL" sz="1600" b="1" dirty="0">
                    <a:solidFill>
                      <a:srgbClr val="FF0000"/>
                    </a:solidFill>
                  </a:rPr>
                  <a:t>Afbakening</a:t>
                </a:r>
              </a:p>
              <a:p>
                <a:pPr algn="ctr"/>
                <a:r>
                  <a:rPr lang="nl-NL" sz="1600" b="1" dirty="0">
                    <a:solidFill>
                      <a:srgbClr val="FF0000"/>
                    </a:solidFill>
                  </a:rPr>
                  <a:t>Maatwerkvoorschrift geluidwering</a:t>
                </a:r>
              </a:p>
            </p:txBody>
          </p:sp>
        </p:grpSp>
        <p:sp>
          <p:nvSpPr>
            <p:cNvPr id="29" name="Ovaal 28"/>
            <p:cNvSpPr/>
            <p:nvPr/>
          </p:nvSpPr>
          <p:spPr>
            <a:xfrm>
              <a:off x="1042526" y="3020510"/>
              <a:ext cx="3495607"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Rechthoek 1">
            <a:extLst>
              <a:ext uri="{C183D7F6-B498-43B3-948B-1728B52AA6E4}">
                <adec:decorative xmlns:adec="http://schemas.microsoft.com/office/drawing/2017/decorative" val="1"/>
              </a:ext>
            </a:extLst>
          </p:cNvPr>
          <p:cNvSpPr/>
          <p:nvPr/>
        </p:nvSpPr>
        <p:spPr>
          <a:xfrm>
            <a:off x="3512821" y="1708137"/>
            <a:ext cx="3778500" cy="421006"/>
          </a:xfrm>
          <a:prstGeom prst="rect">
            <a:avLst/>
          </a:prstGeom>
          <a:solidFill>
            <a:srgbClr val="39870C">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voettekst 3"/>
          <p:cNvSpPr>
            <a:spLocks noGrp="1"/>
          </p:cNvSpPr>
          <p:nvPr>
            <p:ph type="ftr" sz="quarter" idx="11"/>
          </p:nvPr>
        </p:nvSpPr>
        <p:spPr/>
        <p:txBody>
          <a:bodyPr/>
          <a:lstStyle/>
          <a:p>
            <a:fld id="{09E80B3D-64C9-4D67-B3D0-527B0C6FFE95}" type="slidenum">
              <a:rPr lang="nl-NL" smtClean="0"/>
              <a:t>10</a:t>
            </a:fld>
            <a:endParaRPr lang="nl-NL" dirty="0"/>
          </a:p>
        </p:txBody>
      </p:sp>
    </p:spTree>
    <p:extLst>
      <p:ext uri="{BB962C8B-B14F-4D97-AF65-F5344CB8AC3E}">
        <p14:creationId xmlns:p14="http://schemas.microsoft.com/office/powerpoint/2010/main" val="35011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6" grpId="0" animBg="1"/>
      <p:bldP spid="28"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652000"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Artikel 5.3a </a:t>
            </a:r>
            <a:r>
              <a:rPr kumimoji="0" lang="nl-NL" sz="2800" b="1" i="0" u="none" strike="noStrike" kern="1200" cap="none" spc="0" normalizeH="0" baseline="0" noProof="0" dirty="0" err="1">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Bbl</a:t>
            </a: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nl-NL" sz="1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(maatwerkvoorschriften verbouw en wijziging gebruiksfunctie)</a:t>
            </a:r>
          </a:p>
        </p:txBody>
      </p:sp>
      <p:sp>
        <p:nvSpPr>
          <p:cNvPr id="7" name="Tijdelijke aanduiding voor inhoud 2"/>
          <p:cNvSpPr txBox="1">
            <a:spLocks/>
          </p:cNvSpPr>
          <p:nvPr/>
        </p:nvSpPr>
        <p:spPr>
          <a:xfrm>
            <a:off x="540000" y="1413047"/>
            <a:ext cx="11056795"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sz="2000" dirty="0">
              <a:solidFill>
                <a:srgbClr val="FF0000"/>
              </a:solidFill>
              <a:latin typeface="+mn-lt"/>
            </a:endParaRPr>
          </a:p>
          <a:p>
            <a:r>
              <a:rPr lang="nl-NL" sz="2000" b="1" dirty="0">
                <a:solidFill>
                  <a:srgbClr val="FF0000"/>
                </a:solidFill>
                <a:latin typeface="+mn-lt"/>
              </a:rPr>
              <a:t>Lid 1:</a:t>
            </a:r>
          </a:p>
          <a:p>
            <a:r>
              <a:rPr lang="nl-NL" sz="2000" dirty="0">
                <a:solidFill>
                  <a:schemeClr val="tx1"/>
                </a:solidFill>
                <a:latin typeface="+mn-lt"/>
              </a:rPr>
              <a:t>Een maatwerkvoorschrift of vergunningvoorschrift als bedoeld in artikel 4.5, eerste lid, van de wet kan worden gesteld over artikel 5.23 en kan alleen het bepaalde in artikel 5.23a inhouden.</a:t>
            </a:r>
          </a:p>
          <a:p>
            <a:endParaRPr lang="nl-NL" sz="2000" dirty="0">
              <a:solidFill>
                <a:srgbClr val="FF0000"/>
              </a:solidFill>
              <a:latin typeface="+mn-lt"/>
            </a:endParaRPr>
          </a:p>
          <a:p>
            <a:r>
              <a:rPr lang="nl-NL" sz="2000" b="1" dirty="0">
                <a:solidFill>
                  <a:srgbClr val="FF0000"/>
                </a:solidFill>
                <a:latin typeface="+mn-lt"/>
              </a:rPr>
              <a:t>Lid 2:</a:t>
            </a:r>
          </a:p>
          <a:p>
            <a:r>
              <a:rPr lang="nl-NL" sz="2000" dirty="0">
                <a:solidFill>
                  <a:schemeClr val="tx1"/>
                </a:solidFill>
                <a:latin typeface="+mn-lt"/>
              </a:rPr>
              <a:t>Een maatwerkvoorschrift of vergunningvoorschrift op aanvraag van degene die het bouwwerk bouwt, kan worden gesteld met het oog op andere belangen dan bedoeld in artikel 5.2, voor zover de in dat artikel bedoelde belangen zich daartegen niet verzetten.</a:t>
            </a:r>
          </a:p>
        </p:txBody>
      </p:sp>
      <p:grpSp>
        <p:nvGrpSpPr>
          <p:cNvPr id="6" name="Groep 5">
            <a:extLst>
              <a:ext uri="{C183D7F6-B498-43B3-948B-1728B52AA6E4}">
                <adec:decorative xmlns:adec="http://schemas.microsoft.com/office/drawing/2017/decorative" val="1"/>
              </a:ext>
            </a:extLst>
          </p:cNvPr>
          <p:cNvGrpSpPr/>
          <p:nvPr/>
        </p:nvGrpSpPr>
        <p:grpSpPr>
          <a:xfrm>
            <a:off x="2656556" y="1848172"/>
            <a:ext cx="6564472" cy="988245"/>
            <a:chOff x="8171329" y="1149876"/>
            <a:chExt cx="6564472" cy="988245"/>
          </a:xfrm>
        </p:grpSpPr>
        <p:sp>
          <p:nvSpPr>
            <p:cNvPr id="8" name="Ovaal 7"/>
            <p:cNvSpPr/>
            <p:nvPr/>
          </p:nvSpPr>
          <p:spPr>
            <a:xfrm>
              <a:off x="8171329" y="1722124"/>
              <a:ext cx="1382702"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9670247" y="1149876"/>
              <a:ext cx="5065554" cy="307777"/>
            </a:xfrm>
            <a:prstGeom prst="rect">
              <a:avLst/>
            </a:prstGeom>
          </p:spPr>
          <p:txBody>
            <a:bodyPr wrap="none">
              <a:spAutoFit/>
            </a:bodyPr>
            <a:lstStyle/>
            <a:p>
              <a:r>
                <a:rPr lang="nl-NL" sz="1400" b="1" dirty="0">
                  <a:solidFill>
                    <a:srgbClr val="FF0000"/>
                  </a:solidFill>
                </a:rPr>
                <a:t>Artikel 5.23. (geluidwering bij weg-, spoorweg- of industriegeluid)</a:t>
              </a:r>
            </a:p>
          </p:txBody>
        </p:sp>
        <p:cxnSp>
          <p:nvCxnSpPr>
            <p:cNvPr id="10" name="Rechte verbindingslijn 9"/>
            <p:cNvCxnSpPr/>
            <p:nvPr/>
          </p:nvCxnSpPr>
          <p:spPr>
            <a:xfrm flipH="1">
              <a:off x="9293275" y="1423891"/>
              <a:ext cx="426738" cy="303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 name="Groep 15">
            <a:extLst>
              <a:ext uri="{C183D7F6-B498-43B3-948B-1728B52AA6E4}">
                <adec:decorative xmlns:adec="http://schemas.microsoft.com/office/drawing/2017/decorative" val="1"/>
              </a:ext>
            </a:extLst>
          </p:cNvPr>
          <p:cNvGrpSpPr/>
          <p:nvPr/>
        </p:nvGrpSpPr>
        <p:grpSpPr>
          <a:xfrm>
            <a:off x="4691337" y="2426186"/>
            <a:ext cx="6461197" cy="763759"/>
            <a:chOff x="11524057" y="1722124"/>
            <a:chExt cx="6461197" cy="763759"/>
          </a:xfrm>
        </p:grpSpPr>
        <p:sp>
          <p:nvSpPr>
            <p:cNvPr id="17" name="Ovaal 16"/>
            <p:cNvSpPr/>
            <p:nvPr/>
          </p:nvSpPr>
          <p:spPr>
            <a:xfrm>
              <a:off x="11524057" y="1722124"/>
              <a:ext cx="3851530"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16027667" y="1962663"/>
              <a:ext cx="1957587" cy="523220"/>
            </a:xfrm>
            <a:prstGeom prst="rect">
              <a:avLst/>
            </a:prstGeom>
          </p:spPr>
          <p:txBody>
            <a:bodyPr wrap="none">
              <a:spAutoFit/>
            </a:bodyPr>
            <a:lstStyle/>
            <a:p>
              <a:r>
                <a:rPr lang="nl-NL" sz="1400" b="1" dirty="0">
                  <a:solidFill>
                    <a:srgbClr val="FF0000"/>
                  </a:solidFill>
                </a:rPr>
                <a:t>Afbakening</a:t>
              </a:r>
            </a:p>
            <a:p>
              <a:r>
                <a:rPr lang="nl-NL" sz="1400" b="1" dirty="0">
                  <a:solidFill>
                    <a:srgbClr val="FF0000"/>
                  </a:solidFill>
                </a:rPr>
                <a:t>Maatwerk geluidwering</a:t>
              </a:r>
            </a:p>
          </p:txBody>
        </p:sp>
        <p:cxnSp>
          <p:nvCxnSpPr>
            <p:cNvPr id="19" name="Rechte verbindingslijn 18"/>
            <p:cNvCxnSpPr/>
            <p:nvPr/>
          </p:nvCxnSpPr>
          <p:spPr>
            <a:xfrm>
              <a:off x="15013888" y="2050182"/>
              <a:ext cx="1013779" cy="1361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 name="Ovaal 20">
            <a:extLst>
              <a:ext uri="{C183D7F6-B498-43B3-948B-1728B52AA6E4}">
                <adec:decorative xmlns:adec="http://schemas.microsoft.com/office/drawing/2017/decorative" val="1"/>
              </a:ext>
            </a:extLst>
          </p:cNvPr>
          <p:cNvSpPr/>
          <p:nvPr/>
        </p:nvSpPr>
        <p:spPr>
          <a:xfrm>
            <a:off x="3184508" y="3832318"/>
            <a:ext cx="5767777"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voettekst 3"/>
          <p:cNvSpPr>
            <a:spLocks noGrp="1"/>
          </p:cNvSpPr>
          <p:nvPr>
            <p:ph type="ftr" sz="quarter" idx="11"/>
          </p:nvPr>
        </p:nvSpPr>
        <p:spPr/>
        <p:txBody>
          <a:bodyPr/>
          <a:lstStyle/>
          <a:p>
            <a:fld id="{09E80B3D-64C9-4D67-B3D0-527B0C6FFE95}" type="slidenum">
              <a:rPr lang="nl-NL" smtClean="0"/>
              <a:t>11</a:t>
            </a:fld>
            <a:endParaRPr lang="nl-NL" dirty="0"/>
          </a:p>
        </p:txBody>
      </p:sp>
    </p:spTree>
    <p:extLst>
      <p:ext uri="{BB962C8B-B14F-4D97-AF65-F5344CB8AC3E}">
        <p14:creationId xmlns:p14="http://schemas.microsoft.com/office/powerpoint/2010/main" val="34452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C183D7F6-B498-43B3-948B-1728B52AA6E4}">
                <adec:decorative xmlns:adec="http://schemas.microsoft.com/office/drawing/2017/decorative" val="1"/>
              </a:ext>
            </a:extLst>
          </p:cNvPr>
          <p:cNvSpPr txBox="1">
            <a:spLocks/>
          </p:cNvSpPr>
          <p:nvPr/>
        </p:nvSpPr>
        <p:spPr>
          <a:xfrm>
            <a:off x="540000" y="720000"/>
            <a:ext cx="11443656" cy="662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solidFill>
                  <a:srgbClr val="408000"/>
                </a:solidFill>
                <a:latin typeface="Verdana" panose="020B0604030504040204" pitchFamily="34" charset="0"/>
                <a:ea typeface="Verdana" panose="020B0604030504040204" pitchFamily="34" charset="0"/>
                <a:cs typeface="Verdana" panose="020B0604030504040204" pitchFamily="34" charset="0"/>
              </a:rPr>
              <a:t>Geluid en maatwerkbevoegdheid </a:t>
            </a:r>
            <a:r>
              <a:rPr lang="nl-NL" sz="2800" b="1" dirty="0" err="1">
                <a:solidFill>
                  <a:srgbClr val="408000"/>
                </a:solidFill>
                <a:latin typeface="Verdana" panose="020B0604030504040204" pitchFamily="34" charset="0"/>
                <a:ea typeface="Verdana" panose="020B0604030504040204" pitchFamily="34" charset="0"/>
                <a:cs typeface="Verdana" panose="020B0604030504040204" pitchFamily="34" charset="0"/>
              </a:rPr>
              <a:t>Bbl</a:t>
            </a:r>
            <a:endParaRPr lang="nl-NL" sz="2800" b="1" dirty="0">
              <a:solidFill>
                <a:srgbClr val="408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voettekst 3">
            <a:extLst>
              <a:ext uri="{C183D7F6-B498-43B3-948B-1728B52AA6E4}">
                <adec:decorative xmlns:adec="http://schemas.microsoft.com/office/drawing/2017/decorative" val="1"/>
              </a:ext>
            </a:extLst>
          </p:cNvPr>
          <p:cNvSpPr>
            <a:spLocks noGrp="1"/>
          </p:cNvSpPr>
          <p:nvPr>
            <p:ph type="ftr" sz="quarter" idx="11"/>
          </p:nvPr>
        </p:nvSpPr>
        <p:spPr/>
        <p:txBody>
          <a:bodyPr/>
          <a:lstStyle/>
          <a:p>
            <a:fld id="{09E80B3D-64C9-4D67-B3D0-527B0C6FFE95}" type="slidenum">
              <a:rPr lang="nl-NL" smtClean="0"/>
              <a:t>12</a:t>
            </a:fld>
            <a:endParaRPr lang="nl-NL" dirty="0"/>
          </a:p>
        </p:txBody>
      </p:sp>
      <p:sp>
        <p:nvSpPr>
          <p:cNvPr id="7" name="Tijdelijke aanduiding voor inhoud 2">
            <a:extLst>
              <a:ext uri="{C183D7F6-B498-43B3-948B-1728B52AA6E4}">
                <adec:decorative xmlns:adec="http://schemas.microsoft.com/office/drawing/2017/decorative" val="1"/>
              </a:ext>
            </a:extLst>
          </p:cNvPr>
          <p:cNvSpPr txBox="1">
            <a:spLocks noGrp="1"/>
          </p:cNvSpPr>
          <p:nvPr>
            <p:ph type="title" idx="4294967295"/>
          </p:nvPr>
        </p:nvSpPr>
        <p:spPr>
          <a:xfrm>
            <a:off x="622299" y="1526102"/>
            <a:ext cx="11056795" cy="47359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l-NL" sz="2000" b="1" i="0" u="none" strike="noStrike" kern="1200" cap="none" spc="0" normalizeH="0" baseline="0" noProof="0" dirty="0">
                <a:ln>
                  <a:noFill/>
                </a:ln>
                <a:solidFill>
                  <a:schemeClr val="tx1"/>
                </a:solidFill>
                <a:effectLst/>
                <a:uLnTx/>
                <a:uFillTx/>
                <a:latin typeface="Verdana"/>
                <a:ea typeface="+mn-ea"/>
                <a:cs typeface="Verdana"/>
              </a:rPr>
              <a:t>Wat houdt dat in:</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nl-NL" sz="2000" b="1" i="0" u="none" strike="noStrike" kern="1200" cap="none" spc="0" normalizeH="0" baseline="0" noProof="0" dirty="0">
              <a:ln>
                <a:noFill/>
              </a:ln>
              <a:solidFill>
                <a:schemeClr val="tx1"/>
              </a:solidFill>
              <a:effectLst/>
              <a:uLnTx/>
              <a:uFillTx/>
              <a:latin typeface="+mn-lt"/>
              <a:ea typeface="+mn-ea"/>
              <a:cs typeface="Verdana"/>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l-NL" sz="2000" b="1" i="0" u="none" strike="noStrike" kern="1200" cap="none" spc="0" normalizeH="0" baseline="0" noProof="0" dirty="0">
                <a:ln>
                  <a:noFill/>
                </a:ln>
                <a:solidFill>
                  <a:schemeClr val="tx1"/>
                </a:solidFill>
                <a:effectLst/>
                <a:uLnTx/>
                <a:uFillTx/>
                <a:latin typeface="+mn-lt"/>
                <a:ea typeface="+mn-ea"/>
                <a:cs typeface="Verdana"/>
              </a:rPr>
              <a:t>Nieuwbouw</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nl-NL" sz="2000" b="0" i="0" u="none" strike="noStrike" kern="1200" cap="none" spc="0" normalizeH="0" baseline="0" noProof="0" dirty="0">
                <a:ln>
                  <a:noFill/>
                </a:ln>
                <a:solidFill>
                  <a:schemeClr val="tx1"/>
                </a:solidFill>
                <a:effectLst/>
                <a:uLnTx/>
                <a:uFillTx/>
                <a:latin typeface="+mn-lt"/>
                <a:ea typeface="+mn-ea"/>
                <a:cs typeface="Verdana"/>
              </a:rPr>
              <a:t>gezamenlijk geluid (van belang voor geluidwering) kan opnieuw worden bepaald</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nl-NL" sz="2000" b="0" i="0" u="none" strike="noStrike" kern="1200" cap="none" spc="0" normalizeH="0" baseline="0" noProof="0" dirty="0">
                <a:ln>
                  <a:noFill/>
                </a:ln>
                <a:solidFill>
                  <a:schemeClr val="tx1"/>
                </a:solidFill>
                <a:effectLst/>
                <a:uLnTx/>
                <a:uFillTx/>
                <a:latin typeface="+mn-lt"/>
                <a:ea typeface="+mn-ea"/>
                <a:cs typeface="Verdana"/>
              </a:rPr>
              <a:t>Alleen op verzoek van initiatiefnemer</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nl-NL" sz="2000" b="0" i="0" u="none" strike="noStrike" kern="1200" cap="none" spc="0" normalizeH="0" baseline="0" noProof="0" dirty="0">
                <a:ln>
                  <a:noFill/>
                </a:ln>
                <a:solidFill>
                  <a:schemeClr val="tx1"/>
                </a:solidFill>
                <a:effectLst/>
                <a:uLnTx/>
                <a:uFillTx/>
                <a:latin typeface="+mn-lt"/>
                <a:ea typeface="+mn-ea"/>
                <a:cs typeface="Verdana"/>
              </a:rPr>
              <a:t>Maatwerkvoorschrift of vergunningvoorschrift bij omgevingsvergunning bouwactiviteit</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nl-NL" sz="3200" b="1" i="0" u="none" strike="noStrike" kern="1200" cap="none" spc="0" normalizeH="0" baseline="0" noProof="0" dirty="0">
              <a:ln>
                <a:noFill/>
              </a:ln>
              <a:solidFill>
                <a:schemeClr val="tx1"/>
              </a:solidFill>
              <a:effectLst/>
              <a:uLnTx/>
              <a:uFillTx/>
              <a:latin typeface="+mn-lt"/>
              <a:ea typeface="+mn-ea"/>
              <a:cs typeface="Verdana"/>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l-NL" sz="2000" b="1" i="0" u="none" strike="noStrike" kern="1200" cap="none" spc="0" normalizeH="0" baseline="0" noProof="0" dirty="0">
                <a:ln>
                  <a:noFill/>
                </a:ln>
                <a:solidFill>
                  <a:schemeClr val="tx1"/>
                </a:solidFill>
                <a:effectLst/>
                <a:uLnTx/>
                <a:uFillTx/>
                <a:latin typeface="+mn-lt"/>
                <a:ea typeface="+mn-ea"/>
                <a:cs typeface="Verdana"/>
              </a:rPr>
              <a:t>Functiewijziging bestaand gebouw</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nl-NL" sz="2000" b="0" i="0" u="none" strike="noStrike" kern="1200" cap="none" spc="0" normalizeH="0" baseline="0" noProof="0" dirty="0">
                <a:ln>
                  <a:noFill/>
                </a:ln>
                <a:solidFill>
                  <a:schemeClr val="tx1"/>
                </a:solidFill>
                <a:effectLst/>
                <a:uLnTx/>
                <a:uFillTx/>
                <a:latin typeface="+mn-lt"/>
                <a:ea typeface="+mn-ea"/>
                <a:cs typeface="Verdana"/>
              </a:rPr>
              <a:t>De binnenwaarde kan van 33 dB (nieuwbouweis) worden versoepeld naar 38 dB</a:t>
            </a:r>
          </a:p>
          <a:p>
            <a:pPr marL="800100" marR="0" lvl="1" indent="-342900" algn="l" defTabSz="457200" rtl="0" eaLnBrk="1" fontAlgn="auto" latinLnBrk="0" hangingPunct="1">
              <a:lnSpc>
                <a:spcPct val="100000"/>
              </a:lnSpc>
              <a:spcBef>
                <a:spcPct val="20000"/>
              </a:spcBef>
              <a:spcAft>
                <a:spcPts val="0"/>
              </a:spcAft>
              <a:buClrTx/>
              <a:buSzTx/>
              <a:buFontTx/>
              <a:buChar char="-"/>
              <a:tabLst/>
              <a:defRPr/>
            </a:pPr>
            <a:r>
              <a:rPr kumimoji="0" lang="nl-NL" sz="2000" b="0" i="0" u="none" strike="noStrike" kern="1200" cap="none" spc="0" normalizeH="0" baseline="0" noProof="0" dirty="0">
                <a:ln>
                  <a:noFill/>
                </a:ln>
                <a:solidFill>
                  <a:schemeClr val="tx1"/>
                </a:solidFill>
                <a:effectLst/>
                <a:uLnTx/>
                <a:uFillTx/>
                <a:latin typeface="+mn-lt"/>
                <a:ea typeface="+mn-ea"/>
                <a:cs typeface="Verdana"/>
              </a:rPr>
              <a:t>(niet als er vervanging van de gevel plaatsvindt)</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nl-NL" sz="2000" b="0" i="0" u="none" strike="noStrike" kern="1200" cap="none" spc="0" normalizeH="0" baseline="0" noProof="0" dirty="0">
                <a:ln>
                  <a:noFill/>
                </a:ln>
                <a:solidFill>
                  <a:schemeClr val="tx1"/>
                </a:solidFill>
                <a:effectLst/>
                <a:uLnTx/>
                <a:uFillTx/>
                <a:latin typeface="+mn-lt"/>
                <a:ea typeface="+mn-ea"/>
                <a:cs typeface="Verdana"/>
              </a:rPr>
              <a:t>gezamenlijk geluid kan opnieuw worden bepaald</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nl-NL" sz="2000" b="0" i="0" u="none" strike="noStrike" kern="1200" cap="none" spc="0" normalizeH="0" baseline="0" noProof="0" dirty="0">
                <a:ln>
                  <a:noFill/>
                </a:ln>
                <a:solidFill>
                  <a:schemeClr val="tx1"/>
                </a:solidFill>
                <a:effectLst/>
                <a:uLnTx/>
                <a:uFillTx/>
                <a:latin typeface="+mn-lt"/>
                <a:ea typeface="+mn-ea"/>
                <a:cs typeface="Verdana"/>
              </a:rPr>
              <a:t>Maatwerkvoorschrift of vergunningvoorschrift bij omgevingsvergunning bouwactiviteit</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nl-NL" sz="900" b="1" i="0" u="none" strike="noStrike" kern="1200" cap="none" spc="0" normalizeH="0" baseline="0" noProof="0" dirty="0">
              <a:ln>
                <a:noFill/>
              </a:ln>
              <a:solidFill>
                <a:schemeClr val="tx1"/>
              </a:solidFill>
              <a:effectLst/>
              <a:uLnTx/>
              <a:uFillTx/>
              <a:latin typeface="+mn-lt"/>
              <a:ea typeface="+mn-ea"/>
              <a:cs typeface="Verdana"/>
            </a:endParaRPr>
          </a:p>
        </p:txBody>
      </p:sp>
    </p:spTree>
    <p:extLst>
      <p:ext uri="{BB962C8B-B14F-4D97-AF65-F5344CB8AC3E}">
        <p14:creationId xmlns:p14="http://schemas.microsoft.com/office/powerpoint/2010/main" val="174895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13867"/>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Besluit activiteiten leefomgeving </a:t>
            </a:r>
            <a:r>
              <a:rPr kumimoji="0" lang="nl-NL" sz="20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(milieubelastende activiteiten)</a:t>
            </a:r>
          </a:p>
        </p:txBody>
      </p:sp>
      <p:sp>
        <p:nvSpPr>
          <p:cNvPr id="7" name="Tijdelijke aanduiding voor inhoud 2"/>
          <p:cNvSpPr txBox="1">
            <a:spLocks/>
          </p:cNvSpPr>
          <p:nvPr/>
        </p:nvSpPr>
        <p:spPr>
          <a:xfrm>
            <a:off x="622299" y="1526102"/>
            <a:ext cx="11056795"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000" b="1" dirty="0">
                <a:solidFill>
                  <a:schemeClr val="tx1"/>
                </a:solidFill>
                <a:latin typeface="+mn-lt"/>
              </a:rPr>
              <a:t>Hoofdstuk 2. Milieubelastende activiteiten en lozingsactiviteiten: algemeen</a:t>
            </a:r>
          </a:p>
          <a:p>
            <a:pPr lvl="1"/>
            <a:r>
              <a:rPr lang="nl-NL" sz="2000" dirty="0">
                <a:solidFill>
                  <a:schemeClr val="tx1"/>
                </a:solidFill>
                <a:latin typeface="+mn-lt"/>
              </a:rPr>
              <a:t>Afdeling 2.1. Toepassingsbereik</a:t>
            </a:r>
          </a:p>
          <a:p>
            <a:pPr lvl="1"/>
            <a:r>
              <a:rPr lang="nl-NL" sz="2000" dirty="0">
                <a:solidFill>
                  <a:schemeClr val="tx1"/>
                </a:solidFill>
                <a:latin typeface="+mn-lt"/>
              </a:rPr>
              <a:t>Afdeling 2.2. Bevoegd gezag</a:t>
            </a:r>
          </a:p>
          <a:p>
            <a:pPr lvl="1"/>
            <a:r>
              <a:rPr lang="nl-NL" sz="2000" dirty="0">
                <a:solidFill>
                  <a:schemeClr val="tx1"/>
                </a:solidFill>
                <a:latin typeface="+mn-lt"/>
              </a:rPr>
              <a:t>Afdeling 2.3. </a:t>
            </a:r>
            <a:r>
              <a:rPr lang="nl-NL" sz="2000" dirty="0" err="1">
                <a:solidFill>
                  <a:schemeClr val="tx1"/>
                </a:solidFill>
                <a:latin typeface="+mn-lt"/>
              </a:rPr>
              <a:t>Normadressaat</a:t>
            </a:r>
            <a:endParaRPr lang="nl-NL" sz="2000" dirty="0">
              <a:solidFill>
                <a:schemeClr val="tx1"/>
              </a:solidFill>
              <a:latin typeface="+mn-lt"/>
            </a:endParaRPr>
          </a:p>
          <a:p>
            <a:pPr lvl="1"/>
            <a:r>
              <a:rPr lang="nl-NL" sz="2000" dirty="0">
                <a:solidFill>
                  <a:schemeClr val="tx1"/>
                </a:solidFill>
                <a:latin typeface="+mn-lt"/>
              </a:rPr>
              <a:t>Afdeling 2.4. Specifieke zorgplicht</a:t>
            </a:r>
            <a:endParaRPr lang="nl-NL" sz="2000" b="1" dirty="0">
              <a:solidFill>
                <a:schemeClr val="tx1"/>
              </a:solidFill>
              <a:latin typeface="+mn-lt"/>
            </a:endParaRPr>
          </a:p>
          <a:p>
            <a:pPr lvl="1"/>
            <a:r>
              <a:rPr lang="nl-NL" sz="2000" dirty="0">
                <a:solidFill>
                  <a:schemeClr val="tx1"/>
                </a:solidFill>
                <a:latin typeface="+mn-lt"/>
              </a:rPr>
              <a:t>Afdeling 2.5. Maatwerk en andere decentrale afwegingsruimte</a:t>
            </a:r>
          </a:p>
          <a:p>
            <a:pPr lvl="2"/>
            <a:r>
              <a:rPr lang="nl-NL" sz="2000" b="1" dirty="0">
                <a:solidFill>
                  <a:srgbClr val="DE4704"/>
                </a:solidFill>
                <a:latin typeface="+mn-lt"/>
              </a:rPr>
              <a:t>Artikel 2.13. (maatwerkvoorschriften)</a:t>
            </a:r>
          </a:p>
          <a:p>
            <a:pPr lvl="1"/>
            <a:r>
              <a:rPr lang="nl-NL" sz="2000" dirty="0">
                <a:solidFill>
                  <a:schemeClr val="tx1"/>
                </a:solidFill>
                <a:latin typeface="+mn-lt"/>
              </a:rPr>
              <a:t>Afdeling 2.6. Meldingen en het verstrekken van gegevens en bescheiden</a:t>
            </a:r>
          </a:p>
          <a:p>
            <a:pPr lvl="1"/>
            <a:r>
              <a:rPr lang="nl-NL" sz="2000" dirty="0">
                <a:solidFill>
                  <a:schemeClr val="tx1"/>
                </a:solidFill>
                <a:latin typeface="+mn-lt"/>
              </a:rPr>
              <a:t>Afdeling 2.7. Ongewone voorvallen</a:t>
            </a:r>
          </a:p>
          <a:p>
            <a:endParaRPr lang="nl-NL" sz="2000" b="1" dirty="0">
              <a:solidFill>
                <a:schemeClr val="tx1"/>
              </a:solidFill>
              <a:latin typeface="+mn-lt"/>
            </a:endParaRPr>
          </a:p>
          <a:p>
            <a:r>
              <a:rPr lang="nl-NL" sz="2000" b="1" dirty="0">
                <a:solidFill>
                  <a:schemeClr val="tx1"/>
                </a:solidFill>
                <a:latin typeface="+mn-lt"/>
              </a:rPr>
              <a:t>Hoofdstuk 3. Milieubelastende activiteiten en lozingsactiviteiten: richtingaanwijzer</a:t>
            </a:r>
          </a:p>
          <a:p>
            <a:r>
              <a:rPr lang="nl-NL" sz="2000" b="1" dirty="0">
                <a:solidFill>
                  <a:schemeClr val="tx1"/>
                </a:solidFill>
                <a:latin typeface="+mn-lt"/>
              </a:rPr>
              <a:t>Hoofdstuk 4. Milieubelastende activiteiten en lozingsactiviteiten: inhoudelijke regels</a:t>
            </a:r>
          </a:p>
          <a:p>
            <a:r>
              <a:rPr lang="nl-NL" sz="2000" b="1" dirty="0">
                <a:solidFill>
                  <a:schemeClr val="tx1"/>
                </a:solidFill>
                <a:latin typeface="+mn-lt"/>
              </a:rPr>
              <a:t>Hoofdstuk 5. Milieubelastende activiteiten: modules</a:t>
            </a:r>
          </a:p>
          <a:p>
            <a:endParaRPr lang="nl-NL" sz="2000" b="1" dirty="0">
              <a:solidFill>
                <a:schemeClr val="tx1"/>
              </a:solidFill>
              <a:latin typeface="+mn-lt"/>
            </a:endParaRPr>
          </a:p>
          <a:p>
            <a:endParaRPr lang="nl-NL" sz="2000" b="1" dirty="0">
              <a:solidFill>
                <a:schemeClr val="tx1"/>
              </a:solidFill>
              <a:latin typeface="+mn-lt"/>
            </a:endParaRPr>
          </a:p>
        </p:txBody>
      </p:sp>
      <p:sp>
        <p:nvSpPr>
          <p:cNvPr id="4" name="Tijdelijke aanduiding voor voettekst 3"/>
          <p:cNvSpPr>
            <a:spLocks noGrp="1"/>
          </p:cNvSpPr>
          <p:nvPr>
            <p:ph type="ftr" sz="quarter" idx="11"/>
          </p:nvPr>
        </p:nvSpPr>
        <p:spPr/>
        <p:txBody>
          <a:bodyPr/>
          <a:lstStyle/>
          <a:p>
            <a:fld id="{09E80B3D-64C9-4D67-B3D0-527B0C6FFE95}" type="slidenum">
              <a:rPr lang="nl-NL" smtClean="0"/>
              <a:t>13</a:t>
            </a:fld>
            <a:endParaRPr lang="nl-NL" dirty="0"/>
          </a:p>
        </p:txBody>
      </p:sp>
    </p:spTree>
    <p:extLst>
      <p:ext uri="{BB962C8B-B14F-4D97-AF65-F5344CB8AC3E}">
        <p14:creationId xmlns:p14="http://schemas.microsoft.com/office/powerpoint/2010/main" val="122361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Artikel 2.13 </a:t>
            </a:r>
            <a:r>
              <a:rPr kumimoji="0" lang="nl-NL" sz="1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(maatwerkvoorschriften milieubelastende activiteiten)</a:t>
            </a:r>
          </a:p>
        </p:txBody>
      </p:sp>
      <p:sp>
        <p:nvSpPr>
          <p:cNvPr id="7" name="Tijdelijke aanduiding voor inhoud 2"/>
          <p:cNvSpPr txBox="1">
            <a:spLocks/>
          </p:cNvSpPr>
          <p:nvPr/>
        </p:nvSpPr>
        <p:spPr>
          <a:xfrm>
            <a:off x="540000" y="1413047"/>
            <a:ext cx="11186333"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000" b="1" dirty="0">
                <a:solidFill>
                  <a:srgbClr val="FF0000"/>
                </a:solidFill>
                <a:latin typeface="+mn-lt"/>
              </a:rPr>
              <a:t>Lid 1</a:t>
            </a:r>
          </a:p>
          <a:p>
            <a:r>
              <a:rPr lang="nl-NL" sz="2000" dirty="0">
                <a:solidFill>
                  <a:schemeClr val="tx1"/>
                </a:solidFill>
                <a:latin typeface="+mn-lt"/>
              </a:rPr>
              <a:t>Een maatwerkvoorschrift kan worden gesteld, of een vergunningvoorschrift als bedoeld in artikel 4.5 van de wet kan aan een omgevingsvergunning als bedoeld in hoofdstuk 3 worden verbonden, over artikel 2.11, afdeling 2.7 en de hoofdstukken 3 tot en met 5, met uitzondering van bepalingen:</a:t>
            </a:r>
          </a:p>
          <a:p>
            <a:pPr marL="457200" indent="-457200">
              <a:buFont typeface="+mj-lt"/>
              <a:buAutoNum type="alphaLcPeriod"/>
            </a:pPr>
            <a:r>
              <a:rPr lang="nl-NL" sz="2000" dirty="0">
                <a:solidFill>
                  <a:schemeClr val="tx1"/>
                </a:solidFill>
                <a:latin typeface="+mn-lt"/>
              </a:rPr>
              <a:t>waarin activiteiten als milieubelastende activiteiten, lozingsactiviteiten op een oppervlaktewater -lichaam of lozingsactiviteiten op een </a:t>
            </a:r>
            <a:r>
              <a:rPr lang="nl-NL" sz="2000" dirty="0" err="1">
                <a:solidFill>
                  <a:schemeClr val="tx1"/>
                </a:solidFill>
                <a:latin typeface="+mn-lt"/>
              </a:rPr>
              <a:t>zuiveringtechnisch</a:t>
            </a:r>
            <a:r>
              <a:rPr lang="nl-NL" sz="2000" dirty="0">
                <a:solidFill>
                  <a:schemeClr val="tx1"/>
                </a:solidFill>
                <a:latin typeface="+mn-lt"/>
              </a:rPr>
              <a:t> werk worden aangewezen; en</a:t>
            </a:r>
          </a:p>
          <a:p>
            <a:pPr marL="457200" indent="-457200">
              <a:buFont typeface="+mj-lt"/>
              <a:buAutoNum type="alphaLcPeriod"/>
            </a:pPr>
            <a:r>
              <a:rPr lang="nl-NL" sz="2000" dirty="0">
                <a:solidFill>
                  <a:schemeClr val="tx1"/>
                </a:solidFill>
                <a:latin typeface="+mn-lt"/>
              </a:rPr>
              <a:t>over meldingen.</a:t>
            </a:r>
          </a:p>
          <a:p>
            <a:endParaRPr lang="nl-NL" sz="2000" b="1" dirty="0">
              <a:solidFill>
                <a:srgbClr val="FF0000"/>
              </a:solidFill>
              <a:latin typeface="+mn-lt"/>
            </a:endParaRPr>
          </a:p>
          <a:p>
            <a:r>
              <a:rPr lang="nl-NL" sz="2000" b="1" dirty="0">
                <a:solidFill>
                  <a:srgbClr val="FF0000"/>
                </a:solidFill>
                <a:latin typeface="+mn-lt"/>
              </a:rPr>
              <a:t>Lid 2</a:t>
            </a:r>
          </a:p>
          <a:p>
            <a:r>
              <a:rPr lang="nl-NL" sz="2000" dirty="0">
                <a:solidFill>
                  <a:schemeClr val="tx1"/>
                </a:solidFill>
                <a:latin typeface="+mn-lt"/>
              </a:rPr>
              <a:t>Met een maatwerkvoorschrift of een vergunningvoorschrift kan worden afgeweken van afdeling 2.7 en de hoofdstukken 3 tot en met 5, tenzij anders is bepaald.</a:t>
            </a:r>
          </a:p>
          <a:p>
            <a:endParaRPr lang="nl-NL" sz="2000" b="1" dirty="0">
              <a:solidFill>
                <a:srgbClr val="FF0000"/>
              </a:solidFill>
              <a:latin typeface="+mn-lt"/>
            </a:endParaRPr>
          </a:p>
          <a:p>
            <a:r>
              <a:rPr lang="nl-NL" sz="2000" b="1" dirty="0">
                <a:solidFill>
                  <a:srgbClr val="FF0000"/>
                </a:solidFill>
                <a:latin typeface="+mn-lt"/>
              </a:rPr>
              <a:t>Lid 3 t/m lid 6 …</a:t>
            </a:r>
            <a:endParaRPr lang="nl-NL" sz="1800" b="1" dirty="0">
              <a:solidFill>
                <a:schemeClr val="tx1"/>
              </a:solidFill>
              <a:latin typeface="+mn-lt"/>
            </a:endParaRPr>
          </a:p>
        </p:txBody>
      </p:sp>
      <p:sp>
        <p:nvSpPr>
          <p:cNvPr id="13" name="Ovaal 12">
            <a:extLst>
              <a:ext uri="{C183D7F6-B498-43B3-948B-1728B52AA6E4}">
                <adec:decorative xmlns:adec="http://schemas.microsoft.com/office/drawing/2017/decorative" val="1"/>
              </a:ext>
            </a:extLst>
          </p:cNvPr>
          <p:cNvSpPr/>
          <p:nvPr/>
        </p:nvSpPr>
        <p:spPr>
          <a:xfrm>
            <a:off x="2390846" y="2355504"/>
            <a:ext cx="3420534"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nvGrpSpPr>
          <p:cNvPr id="2" name="Groep 1">
            <a:extLst>
              <a:ext uri="{C183D7F6-B498-43B3-948B-1728B52AA6E4}">
                <adec:decorative xmlns:adec="http://schemas.microsoft.com/office/drawing/2017/decorative" val="1"/>
              </a:ext>
            </a:extLst>
          </p:cNvPr>
          <p:cNvGrpSpPr/>
          <p:nvPr/>
        </p:nvGrpSpPr>
        <p:grpSpPr>
          <a:xfrm>
            <a:off x="3506350" y="4537118"/>
            <a:ext cx="6031752" cy="714850"/>
            <a:chOff x="3541558" y="4537118"/>
            <a:chExt cx="6031752" cy="714850"/>
          </a:xfrm>
        </p:grpSpPr>
        <p:sp>
          <p:nvSpPr>
            <p:cNvPr id="25" name="Ovaal 24"/>
            <p:cNvSpPr/>
            <p:nvPr/>
          </p:nvSpPr>
          <p:spPr>
            <a:xfrm>
              <a:off x="6762377" y="4537118"/>
              <a:ext cx="2810933"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Ovaal 21"/>
            <p:cNvSpPr/>
            <p:nvPr/>
          </p:nvSpPr>
          <p:spPr>
            <a:xfrm>
              <a:off x="3541558" y="4835971"/>
              <a:ext cx="3005666"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grpSp>
        <p:nvGrpSpPr>
          <p:cNvPr id="31" name="Groep 30">
            <a:extLst>
              <a:ext uri="{C183D7F6-B498-43B3-948B-1728B52AA6E4}">
                <adec:decorative xmlns:adec="http://schemas.microsoft.com/office/drawing/2017/decorative" val="1"/>
              </a:ext>
            </a:extLst>
          </p:cNvPr>
          <p:cNvGrpSpPr/>
          <p:nvPr/>
        </p:nvGrpSpPr>
        <p:grpSpPr>
          <a:xfrm>
            <a:off x="10296711" y="1486109"/>
            <a:ext cx="1569119" cy="966852"/>
            <a:chOff x="7375711" y="1234014"/>
            <a:chExt cx="1569119" cy="966852"/>
          </a:xfrm>
        </p:grpSpPr>
        <p:sp>
          <p:nvSpPr>
            <p:cNvPr id="32" name="Ovaal 31"/>
            <p:cNvSpPr/>
            <p:nvPr/>
          </p:nvSpPr>
          <p:spPr>
            <a:xfrm>
              <a:off x="7375711" y="1849568"/>
              <a:ext cx="1429621" cy="35129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 </a:t>
              </a:r>
            </a:p>
          </p:txBody>
        </p:sp>
        <p:sp>
          <p:nvSpPr>
            <p:cNvPr id="33" name="Rechthoek 32"/>
            <p:cNvSpPr/>
            <p:nvPr/>
          </p:nvSpPr>
          <p:spPr>
            <a:xfrm>
              <a:off x="8014447" y="1234014"/>
              <a:ext cx="930383" cy="307777"/>
            </a:xfrm>
            <a:prstGeom prst="rect">
              <a:avLst/>
            </a:prstGeom>
          </p:spPr>
          <p:txBody>
            <a:bodyPr wrap="none">
              <a:spAutoFit/>
            </a:bodyPr>
            <a:lstStyle/>
            <a:p>
              <a:r>
                <a:rPr lang="nl-NL" sz="1400" b="1" dirty="0">
                  <a:solidFill>
                    <a:srgbClr val="FF0000"/>
                  </a:solidFill>
                </a:rPr>
                <a:t>Zorgplicht</a:t>
              </a:r>
            </a:p>
          </p:txBody>
        </p:sp>
        <p:cxnSp>
          <p:nvCxnSpPr>
            <p:cNvPr id="34" name="Rechte verbindingslijn 33"/>
            <p:cNvCxnSpPr>
              <a:stCxn id="33" idx="2"/>
            </p:cNvCxnSpPr>
            <p:nvPr/>
          </p:nvCxnSpPr>
          <p:spPr>
            <a:xfrm flipH="1">
              <a:off x="8314267" y="1541791"/>
              <a:ext cx="165372" cy="2771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5" name="Groep 34">
            <a:extLst>
              <a:ext uri="{C183D7F6-B498-43B3-948B-1728B52AA6E4}">
                <adec:decorative xmlns:adec="http://schemas.microsoft.com/office/drawing/2017/decorative" val="1"/>
              </a:ext>
            </a:extLst>
          </p:cNvPr>
          <p:cNvGrpSpPr/>
          <p:nvPr/>
        </p:nvGrpSpPr>
        <p:grpSpPr>
          <a:xfrm>
            <a:off x="448888" y="1389984"/>
            <a:ext cx="3220084" cy="1379895"/>
            <a:chOff x="8171328" y="758226"/>
            <a:chExt cx="3220084" cy="1379895"/>
          </a:xfrm>
        </p:grpSpPr>
        <p:sp>
          <p:nvSpPr>
            <p:cNvPr id="36" name="Ovaal 35"/>
            <p:cNvSpPr/>
            <p:nvPr/>
          </p:nvSpPr>
          <p:spPr>
            <a:xfrm>
              <a:off x="8171328" y="1722124"/>
              <a:ext cx="1604683"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Rechthoek 36"/>
            <p:cNvSpPr/>
            <p:nvPr/>
          </p:nvSpPr>
          <p:spPr>
            <a:xfrm>
              <a:off x="9562642" y="758226"/>
              <a:ext cx="1828770" cy="369332"/>
            </a:xfrm>
            <a:prstGeom prst="rect">
              <a:avLst/>
            </a:prstGeom>
          </p:spPr>
          <p:txBody>
            <a:bodyPr wrap="none">
              <a:spAutoFit/>
            </a:bodyPr>
            <a:lstStyle/>
            <a:p>
              <a:r>
                <a:rPr lang="nl-NL" sz="1400" b="1" dirty="0">
                  <a:solidFill>
                    <a:srgbClr val="FF0000"/>
                  </a:solidFill>
                </a:rPr>
                <a:t>Ongewone</a:t>
              </a:r>
              <a:r>
                <a:rPr lang="nl-NL" b="1" dirty="0">
                  <a:solidFill>
                    <a:srgbClr val="FF0000"/>
                  </a:solidFill>
                </a:rPr>
                <a:t> </a:t>
              </a:r>
              <a:r>
                <a:rPr lang="nl-NL" sz="1400" b="1" dirty="0">
                  <a:solidFill>
                    <a:srgbClr val="FF0000"/>
                  </a:solidFill>
                </a:rPr>
                <a:t>voorvallen</a:t>
              </a:r>
            </a:p>
          </p:txBody>
        </p:sp>
        <p:cxnSp>
          <p:nvCxnSpPr>
            <p:cNvPr id="38" name="Rechte verbindingslijn 37"/>
            <p:cNvCxnSpPr/>
            <p:nvPr/>
          </p:nvCxnSpPr>
          <p:spPr>
            <a:xfrm flipH="1">
              <a:off x="9562642" y="1084384"/>
              <a:ext cx="426738" cy="6928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 name="Tijdelijke aanduiding voor voettekst 3"/>
          <p:cNvSpPr>
            <a:spLocks noGrp="1"/>
          </p:cNvSpPr>
          <p:nvPr>
            <p:ph type="ftr" sz="quarter" idx="11"/>
          </p:nvPr>
        </p:nvSpPr>
        <p:spPr/>
        <p:txBody>
          <a:bodyPr/>
          <a:lstStyle/>
          <a:p>
            <a:fld id="{09E80B3D-64C9-4D67-B3D0-527B0C6FFE95}" type="slidenum">
              <a:rPr lang="nl-NL" smtClean="0"/>
              <a:t>14</a:t>
            </a:fld>
            <a:endParaRPr lang="nl-NL" dirty="0"/>
          </a:p>
        </p:txBody>
      </p:sp>
    </p:spTree>
    <p:extLst>
      <p:ext uri="{BB962C8B-B14F-4D97-AF65-F5344CB8AC3E}">
        <p14:creationId xmlns:p14="http://schemas.microsoft.com/office/powerpoint/2010/main" val="4410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Geluid en maatwerkbevoegdheid Bal</a:t>
            </a:r>
          </a:p>
        </p:txBody>
      </p:sp>
      <p:sp>
        <p:nvSpPr>
          <p:cNvPr id="7" name="Tijdelijke aanduiding voor inhoud 2"/>
          <p:cNvSpPr txBox="1">
            <a:spLocks/>
          </p:cNvSpPr>
          <p:nvPr/>
        </p:nvSpPr>
        <p:spPr>
          <a:xfrm>
            <a:off x="622299" y="1526102"/>
            <a:ext cx="11056795"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3200" b="1" dirty="0">
                <a:solidFill>
                  <a:schemeClr val="tx1"/>
                </a:solidFill>
                <a:latin typeface="+mn-lt"/>
              </a:rPr>
              <a:t>Wat houdt dat in:</a:t>
            </a:r>
          </a:p>
          <a:p>
            <a:endParaRPr lang="nl-NL" sz="2000" b="1" dirty="0">
              <a:solidFill>
                <a:schemeClr val="tx1"/>
              </a:solidFill>
              <a:latin typeface="+mn-lt"/>
            </a:endParaRPr>
          </a:p>
          <a:p>
            <a:r>
              <a:rPr lang="nl-NL" sz="2400" b="1" dirty="0">
                <a:solidFill>
                  <a:schemeClr val="tx1"/>
                </a:solidFill>
                <a:latin typeface="+mn-lt"/>
              </a:rPr>
              <a:t>Maatwerkvoorschrift stellen mogelijk op basis van:</a:t>
            </a:r>
          </a:p>
          <a:p>
            <a:pPr marL="342900" indent="-342900">
              <a:buFontTx/>
              <a:buChar char="-"/>
            </a:pPr>
            <a:r>
              <a:rPr lang="nl-NL" sz="2400" dirty="0">
                <a:solidFill>
                  <a:schemeClr val="tx1"/>
                </a:solidFill>
                <a:latin typeface="+mn-lt"/>
              </a:rPr>
              <a:t>zorgplicht</a:t>
            </a:r>
          </a:p>
          <a:p>
            <a:pPr marL="342900" indent="-342900">
              <a:buFontTx/>
              <a:buChar char="-"/>
            </a:pPr>
            <a:r>
              <a:rPr lang="nl-NL" sz="2400" dirty="0">
                <a:solidFill>
                  <a:schemeClr val="tx1"/>
                </a:solidFill>
                <a:latin typeface="+mn-lt"/>
              </a:rPr>
              <a:t>De enkele bepalingen die gericht zijn op geluid</a:t>
            </a:r>
          </a:p>
          <a:p>
            <a:pPr marL="800100" lvl="1" indent="-342900">
              <a:buFontTx/>
              <a:buChar char="-"/>
            </a:pPr>
            <a:r>
              <a:rPr lang="nl-NL" sz="2400" dirty="0">
                <a:solidFill>
                  <a:schemeClr val="tx1"/>
                </a:solidFill>
                <a:latin typeface="+mn-lt"/>
              </a:rPr>
              <a:t>Uitgezonderd (via art. 3.14b Bal) zijn de bepalingen over geluid van een windpark  (paragrafen 4.30, 4.30a en 4.30b Bal). </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15</a:t>
            </a:fld>
            <a:endParaRPr lang="nl-NL" dirty="0"/>
          </a:p>
        </p:txBody>
      </p:sp>
    </p:spTree>
    <p:extLst>
      <p:ext uri="{BB962C8B-B14F-4D97-AF65-F5344CB8AC3E}">
        <p14:creationId xmlns:p14="http://schemas.microsoft.com/office/powerpoint/2010/main" val="367275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720000"/>
            <a:ext cx="10972800" cy="663123"/>
          </a:xfrm>
        </p:spPr>
        <p:txBody>
          <a:bodyPr>
            <a:normAutofit/>
          </a:bodyPr>
          <a:lstStyle/>
          <a:p>
            <a:r>
              <a:rPr lang="nl-NL" dirty="0">
                <a:solidFill>
                  <a:srgbClr val="408000"/>
                </a:solidFill>
              </a:rPr>
              <a:t>O</a:t>
            </a:r>
            <a:r>
              <a:rPr lang="nl-NL" b="1" dirty="0">
                <a:solidFill>
                  <a:srgbClr val="408000"/>
                </a:solidFill>
              </a:rPr>
              <a:t>mgevingsplan</a:t>
            </a:r>
          </a:p>
        </p:txBody>
      </p:sp>
      <p:sp>
        <p:nvSpPr>
          <p:cNvPr id="8" name="Tekstvak 7"/>
          <p:cNvSpPr txBox="1"/>
          <p:nvPr/>
        </p:nvSpPr>
        <p:spPr>
          <a:xfrm>
            <a:off x="866175" y="1776373"/>
            <a:ext cx="1327286" cy="369332"/>
          </a:xfrm>
          <a:prstGeom prst="rect">
            <a:avLst/>
          </a:prstGeom>
          <a:noFill/>
        </p:spPr>
        <p:txBody>
          <a:bodyPr wrap="none" rtlCol="0">
            <a:spAutoFit/>
          </a:bodyPr>
          <a:lstStyle/>
          <a:p>
            <a:r>
              <a:rPr lang="nl-NL" dirty="0"/>
              <a:t>Huidig recht</a:t>
            </a:r>
          </a:p>
        </p:txBody>
      </p:sp>
      <p:cxnSp>
        <p:nvCxnSpPr>
          <p:cNvPr id="4" name="Rechte verbindingslijn met pijl 3">
            <a:extLst>
              <a:ext uri="{C183D7F6-B498-43B3-948B-1728B52AA6E4}">
                <adec:decorative xmlns:adec="http://schemas.microsoft.com/office/drawing/2017/decorative" val="1"/>
              </a:ext>
            </a:extLst>
          </p:cNvPr>
          <p:cNvCxnSpPr/>
          <p:nvPr/>
        </p:nvCxnSpPr>
        <p:spPr>
          <a:xfrm flipH="1" flipV="1">
            <a:off x="7650039" y="3669866"/>
            <a:ext cx="817395" cy="1325481"/>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8440247" y="5051709"/>
            <a:ext cx="2153154" cy="461665"/>
          </a:xfrm>
          <a:prstGeom prst="rect">
            <a:avLst/>
          </a:prstGeom>
          <a:noFill/>
        </p:spPr>
        <p:txBody>
          <a:bodyPr wrap="none" rtlCol="0">
            <a:spAutoFit/>
          </a:bodyPr>
          <a:lstStyle/>
          <a:p>
            <a:r>
              <a:rPr lang="nl-NL" sz="2400" b="1" dirty="0"/>
              <a:t>Omgevingsplan</a:t>
            </a:r>
          </a:p>
        </p:txBody>
      </p:sp>
      <p:grpSp>
        <p:nvGrpSpPr>
          <p:cNvPr id="12" name="Groep 11">
            <a:extLst>
              <a:ext uri="{C183D7F6-B498-43B3-948B-1728B52AA6E4}">
                <adec:decorative xmlns:adec="http://schemas.microsoft.com/office/drawing/2017/decorative" val="1"/>
              </a:ext>
            </a:extLst>
          </p:cNvPr>
          <p:cNvGrpSpPr/>
          <p:nvPr/>
        </p:nvGrpSpPr>
        <p:grpSpPr>
          <a:xfrm>
            <a:off x="860217" y="1379063"/>
            <a:ext cx="7684977" cy="4903049"/>
            <a:chOff x="3310176" y="1617141"/>
            <a:chExt cx="7684977" cy="4903049"/>
          </a:xfrm>
          <a:effectLst/>
        </p:grpSpPr>
        <p:grpSp>
          <p:nvGrpSpPr>
            <p:cNvPr id="13" name="Groep 12"/>
            <p:cNvGrpSpPr/>
            <p:nvPr/>
          </p:nvGrpSpPr>
          <p:grpSpPr>
            <a:xfrm>
              <a:off x="4639355" y="1617141"/>
              <a:ext cx="6355798" cy="4464363"/>
              <a:chOff x="811634" y="1659671"/>
              <a:chExt cx="6355798" cy="4464363"/>
            </a:xfrm>
          </p:grpSpPr>
          <p:sp>
            <p:nvSpPr>
              <p:cNvPr id="20" name="Rechthoek 19"/>
              <p:cNvSpPr/>
              <p:nvPr/>
            </p:nvSpPr>
            <p:spPr>
              <a:xfrm>
                <a:off x="1414780" y="2452419"/>
                <a:ext cx="4892040" cy="2542032"/>
              </a:xfrm>
              <a:prstGeom prst="rect">
                <a:avLst/>
              </a:prstGeom>
              <a:solidFill>
                <a:schemeClr val="tx2">
                  <a:lumMod val="60000"/>
                  <a:lumOff val="40000"/>
                  <a:alpha val="80000"/>
                </a:schemeClr>
              </a:solidFill>
              <a:ln w="222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ekstvak 20"/>
              <p:cNvSpPr txBox="1"/>
              <p:nvPr/>
            </p:nvSpPr>
            <p:spPr>
              <a:xfrm>
                <a:off x="811634" y="1659671"/>
                <a:ext cx="1306768" cy="461665"/>
              </a:xfrm>
              <a:prstGeom prst="rect">
                <a:avLst/>
              </a:prstGeom>
              <a:noFill/>
            </p:spPr>
            <p:txBody>
              <a:bodyPr wrap="none" rtlCol="0">
                <a:spAutoFit/>
              </a:bodyPr>
              <a:lstStyle/>
              <a:p>
                <a:r>
                  <a:rPr lang="nl-NL" sz="2400" b="1" dirty="0"/>
                  <a:t>1-1-2024</a:t>
                </a:r>
              </a:p>
            </p:txBody>
          </p:sp>
          <p:sp>
            <p:nvSpPr>
              <p:cNvPr id="22" name="Tekstvak 21"/>
              <p:cNvSpPr txBox="1"/>
              <p:nvPr/>
            </p:nvSpPr>
            <p:spPr>
              <a:xfrm>
                <a:off x="5549681" y="1709250"/>
                <a:ext cx="1617751" cy="461665"/>
              </a:xfrm>
              <a:prstGeom prst="rect">
                <a:avLst/>
              </a:prstGeom>
              <a:noFill/>
            </p:spPr>
            <p:txBody>
              <a:bodyPr wrap="none" rtlCol="0">
                <a:spAutoFit/>
              </a:bodyPr>
              <a:lstStyle/>
              <a:p>
                <a:r>
                  <a:rPr lang="nl-NL" sz="2400" b="1" dirty="0"/>
                  <a:t>31-12-2031</a:t>
                </a:r>
              </a:p>
            </p:txBody>
          </p:sp>
          <p:cxnSp>
            <p:nvCxnSpPr>
              <p:cNvPr id="23" name="Rechte verbindingslijn met pijl 22"/>
              <p:cNvCxnSpPr/>
              <p:nvPr/>
            </p:nvCxnSpPr>
            <p:spPr>
              <a:xfrm>
                <a:off x="6306820" y="2087728"/>
                <a:ext cx="0" cy="345963"/>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Rechte verbindingslijn met pijl 24"/>
              <p:cNvCxnSpPr/>
              <p:nvPr/>
            </p:nvCxnSpPr>
            <p:spPr>
              <a:xfrm>
                <a:off x="1396492" y="2068015"/>
                <a:ext cx="0" cy="345963"/>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Parallellogram 25"/>
              <p:cNvSpPr/>
              <p:nvPr/>
            </p:nvSpPr>
            <p:spPr>
              <a:xfrm rot="20275498">
                <a:off x="1191095" y="5552855"/>
                <a:ext cx="3247536" cy="414823"/>
              </a:xfrm>
              <a:prstGeom prst="parallelogram">
                <a:avLst>
                  <a:gd name="adj" fmla="val 420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Rechte verbindingslijn met pijl 26"/>
              <p:cNvCxnSpPr/>
              <p:nvPr/>
            </p:nvCxnSpPr>
            <p:spPr>
              <a:xfrm flipV="1">
                <a:off x="2978999" y="4033838"/>
                <a:ext cx="795063" cy="1309148"/>
              </a:xfrm>
              <a:prstGeom prst="straightConnector1">
                <a:avLst/>
              </a:prstGeom>
              <a:ln w="1016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8" name="Tekstvak 27"/>
              <p:cNvSpPr txBox="1"/>
              <p:nvPr/>
            </p:nvSpPr>
            <p:spPr>
              <a:xfrm>
                <a:off x="4252226" y="3304143"/>
                <a:ext cx="1597040" cy="646331"/>
              </a:xfrm>
              <a:prstGeom prst="rect">
                <a:avLst/>
              </a:prstGeom>
              <a:noFill/>
              <a:ln>
                <a:noFill/>
              </a:ln>
            </p:spPr>
            <p:txBody>
              <a:bodyPr wrap="none" rtlCol="0">
                <a:spAutoFit/>
              </a:bodyPr>
              <a:lstStyle/>
              <a:p>
                <a:r>
                  <a:rPr lang="nl-NL" dirty="0"/>
                  <a:t>Nieuw deel </a:t>
                </a:r>
              </a:p>
              <a:p>
                <a:r>
                  <a:rPr lang="nl-NL" dirty="0"/>
                  <a:t>omgevingsplan</a:t>
                </a:r>
              </a:p>
            </p:txBody>
          </p:sp>
          <p:sp>
            <p:nvSpPr>
              <p:cNvPr id="29" name="Rechthoekige driehoek 28"/>
              <p:cNvSpPr/>
              <p:nvPr/>
            </p:nvSpPr>
            <p:spPr>
              <a:xfrm>
                <a:off x="1414780" y="3476547"/>
                <a:ext cx="2837446" cy="1517904"/>
              </a:xfrm>
              <a:prstGeom prst="rtTriangl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lIns="0" rIns="36000" rtlCol="0" anchor="t" anchorCtr="0"/>
              <a:lstStyle/>
              <a:p>
                <a:pPr algn="ctr"/>
                <a:endParaRPr lang="nl-NL" dirty="0">
                  <a:solidFill>
                    <a:schemeClr val="tx1"/>
                  </a:solidFill>
                </a:endParaRPr>
              </a:p>
            </p:txBody>
          </p:sp>
          <p:grpSp>
            <p:nvGrpSpPr>
              <p:cNvPr id="30" name="Groep 29"/>
              <p:cNvGrpSpPr/>
              <p:nvPr/>
            </p:nvGrpSpPr>
            <p:grpSpPr>
              <a:xfrm>
                <a:off x="1391730" y="4976930"/>
                <a:ext cx="4924610" cy="1147104"/>
                <a:chOff x="1391730" y="4976930"/>
                <a:chExt cx="4924610" cy="1147104"/>
              </a:xfrm>
            </p:grpSpPr>
            <p:sp>
              <p:nvSpPr>
                <p:cNvPr id="44" name="Rechthoekige driehoek 43"/>
                <p:cNvSpPr/>
                <p:nvPr/>
              </p:nvSpPr>
              <p:spPr>
                <a:xfrm flipV="1">
                  <a:off x="1391730" y="4989140"/>
                  <a:ext cx="2791515" cy="1134894"/>
                </a:xfrm>
                <a:prstGeom prst="rtTriangle">
                  <a:avLst/>
                </a:prstGeom>
                <a:solidFill>
                  <a:srgbClr val="0070C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5" name="Rechthoek 44"/>
                <p:cNvSpPr/>
                <p:nvPr/>
              </p:nvSpPr>
              <p:spPr>
                <a:xfrm>
                  <a:off x="4201866" y="4976930"/>
                  <a:ext cx="2114474" cy="430506"/>
                </a:xfrm>
                <a:prstGeom prst="rect">
                  <a:avLst/>
                </a:prstGeom>
                <a:solidFill>
                  <a:srgbClr val="0070C0"/>
                </a:solidFill>
                <a:ln>
                  <a:solidFill>
                    <a:schemeClr val="tx1">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31" name="Rechthoekige driehoek 30"/>
              <p:cNvSpPr/>
              <p:nvPr/>
            </p:nvSpPr>
            <p:spPr>
              <a:xfrm rot="10800000" flipH="1">
                <a:off x="1414780" y="2433691"/>
                <a:ext cx="2828302" cy="1042856"/>
              </a:xfrm>
              <a:prstGeom prst="r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Tekstvak 31"/>
              <p:cNvSpPr txBox="1"/>
              <p:nvPr/>
            </p:nvSpPr>
            <p:spPr>
              <a:xfrm>
                <a:off x="1542796" y="2571699"/>
                <a:ext cx="1270989" cy="369332"/>
              </a:xfrm>
              <a:prstGeom prst="rect">
                <a:avLst/>
              </a:prstGeom>
              <a:noFill/>
            </p:spPr>
            <p:txBody>
              <a:bodyPr wrap="none" rtlCol="0">
                <a:spAutoFit/>
              </a:bodyPr>
              <a:lstStyle/>
              <a:p>
                <a:r>
                  <a:rPr lang="nl-NL" dirty="0"/>
                  <a:t>Bruidsschat</a:t>
                </a:r>
              </a:p>
            </p:txBody>
          </p:sp>
          <p:cxnSp>
            <p:nvCxnSpPr>
              <p:cNvPr id="33" name="Rechte verbindingslijn met pijl 32"/>
              <p:cNvCxnSpPr/>
              <p:nvPr/>
            </p:nvCxnSpPr>
            <p:spPr>
              <a:xfrm>
                <a:off x="2876550" y="2660702"/>
                <a:ext cx="338138" cy="760567"/>
              </a:xfrm>
              <a:prstGeom prst="straightConnector1">
                <a:avLst/>
              </a:prstGeom>
              <a:ln w="1016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p:nvPr/>
            </p:nvCxnSpPr>
            <p:spPr>
              <a:xfrm flipV="1">
                <a:off x="2682287" y="3737161"/>
                <a:ext cx="551451" cy="802907"/>
              </a:xfrm>
              <a:prstGeom prst="straightConnector1">
                <a:avLst/>
              </a:prstGeom>
              <a:ln w="1016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Rechte verbindingslijn 34"/>
              <p:cNvCxnSpPr/>
              <p:nvPr/>
            </p:nvCxnSpPr>
            <p:spPr>
              <a:xfrm flipV="1">
                <a:off x="2633662" y="4257675"/>
                <a:ext cx="242888" cy="38385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flipV="1">
                <a:off x="2927515" y="4562808"/>
                <a:ext cx="526953" cy="872662"/>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2874646" y="2645150"/>
                <a:ext cx="108206" cy="248873"/>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V="1">
                <a:off x="4192340" y="4979248"/>
                <a:ext cx="212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flipV="1">
                <a:off x="6294501" y="2412379"/>
                <a:ext cx="0" cy="25848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flipV="1">
                <a:off x="1412875" y="2433690"/>
                <a:ext cx="0" cy="29304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flipV="1">
                <a:off x="1402879" y="4978575"/>
                <a:ext cx="2793109" cy="36349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1389380" y="2436866"/>
                <a:ext cx="488289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hthoek 15"/>
            <p:cNvSpPr/>
            <p:nvPr/>
          </p:nvSpPr>
          <p:spPr>
            <a:xfrm>
              <a:off x="3310176" y="2382013"/>
              <a:ext cx="1903397" cy="1114338"/>
            </a:xfrm>
            <a:prstGeom prst="rect">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3310177" y="4951922"/>
              <a:ext cx="1911294" cy="1568268"/>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8" name="Tekstvak 17"/>
            <p:cNvSpPr txBox="1"/>
            <p:nvPr/>
          </p:nvSpPr>
          <p:spPr>
            <a:xfrm>
              <a:off x="3572318" y="5509876"/>
              <a:ext cx="3489141" cy="369332"/>
            </a:xfrm>
            <a:prstGeom prst="rect">
              <a:avLst/>
            </a:prstGeom>
            <a:noFill/>
          </p:spPr>
          <p:txBody>
            <a:bodyPr wrap="square" rtlCol="0">
              <a:spAutoFit/>
            </a:bodyPr>
            <a:lstStyle/>
            <a:p>
              <a:r>
                <a:rPr lang="nl-NL" dirty="0"/>
                <a:t>Gemeentelijke verordeningen</a:t>
              </a:r>
            </a:p>
          </p:txBody>
        </p:sp>
        <p:sp>
          <p:nvSpPr>
            <p:cNvPr id="19" name="Tekstvak 18"/>
            <p:cNvSpPr txBox="1"/>
            <p:nvPr/>
          </p:nvSpPr>
          <p:spPr>
            <a:xfrm>
              <a:off x="3645661" y="2539640"/>
              <a:ext cx="1634698" cy="800219"/>
            </a:xfrm>
            <a:prstGeom prst="rect">
              <a:avLst/>
            </a:prstGeom>
            <a:noFill/>
          </p:spPr>
          <p:txBody>
            <a:bodyPr wrap="square" rtlCol="0">
              <a:spAutoFit/>
            </a:bodyPr>
            <a:lstStyle/>
            <a:p>
              <a:r>
                <a:rPr lang="nl-NL" dirty="0"/>
                <a:t>Rijksregels</a:t>
              </a:r>
            </a:p>
            <a:p>
              <a:r>
                <a:rPr lang="nl-NL" sz="1400" dirty="0"/>
                <a:t>(Activiteitenbesluit, </a:t>
              </a:r>
              <a:r>
                <a:rPr lang="nl-NL" sz="1400" dirty="0" err="1"/>
                <a:t>Bor</a:t>
              </a:r>
              <a:r>
                <a:rPr lang="nl-NL" sz="1400" dirty="0"/>
                <a:t> ..)</a:t>
              </a:r>
              <a:endParaRPr lang="nl-NL" dirty="0"/>
            </a:p>
          </p:txBody>
        </p:sp>
        <p:sp>
          <p:nvSpPr>
            <p:cNvPr id="14" name="Rechthoek 13"/>
            <p:cNvSpPr/>
            <p:nvPr/>
          </p:nvSpPr>
          <p:spPr>
            <a:xfrm>
              <a:off x="3310177" y="3436644"/>
              <a:ext cx="1903396" cy="1517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7" name="Tekstvak 16"/>
            <p:cNvSpPr txBox="1"/>
            <p:nvPr/>
          </p:nvSpPr>
          <p:spPr>
            <a:xfrm>
              <a:off x="3582000" y="3888000"/>
              <a:ext cx="2277248" cy="369332"/>
            </a:xfrm>
            <a:prstGeom prst="rect">
              <a:avLst/>
            </a:prstGeom>
            <a:noFill/>
          </p:spPr>
          <p:txBody>
            <a:bodyPr wrap="square" rtlCol="0">
              <a:spAutoFit/>
            </a:bodyPr>
            <a:lstStyle/>
            <a:p>
              <a:r>
                <a:rPr lang="nl-NL" dirty="0"/>
                <a:t>Ruimtelijke  plan </a:t>
              </a:r>
              <a:r>
                <a:rPr lang="nl-NL" dirty="0" err="1"/>
                <a:t>nen</a:t>
              </a:r>
              <a:endParaRPr lang="nl-NL" dirty="0"/>
            </a:p>
          </p:txBody>
        </p:sp>
      </p:grpSp>
      <p:sp>
        <p:nvSpPr>
          <p:cNvPr id="11" name="Tijdelijke aanduiding voor voettekst 10"/>
          <p:cNvSpPr>
            <a:spLocks noGrp="1"/>
          </p:cNvSpPr>
          <p:nvPr>
            <p:ph type="ftr" sz="quarter" idx="11"/>
          </p:nvPr>
        </p:nvSpPr>
        <p:spPr/>
        <p:txBody>
          <a:bodyPr/>
          <a:lstStyle/>
          <a:p>
            <a:fld id="{8B4461EF-6B61-4B69-BB41-5480186FCB3C}" type="slidenum">
              <a:rPr lang="nl-NL" smtClean="0"/>
              <a:t>16</a:t>
            </a:fld>
            <a:endParaRPr lang="nl-NL" dirty="0"/>
          </a:p>
        </p:txBody>
      </p:sp>
    </p:spTree>
    <p:extLst>
      <p:ext uri="{BB962C8B-B14F-4D97-AF65-F5344CB8AC3E}">
        <p14:creationId xmlns:p14="http://schemas.microsoft.com/office/powerpoint/2010/main" val="145638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Omgevingsplan:</a:t>
            </a:r>
          </a:p>
        </p:txBody>
      </p:sp>
      <p:sp>
        <p:nvSpPr>
          <p:cNvPr id="7" name="Tijdelijke aanduiding voor inhoud 2"/>
          <p:cNvSpPr txBox="1">
            <a:spLocks/>
          </p:cNvSpPr>
          <p:nvPr/>
        </p:nvSpPr>
        <p:spPr>
          <a:xfrm>
            <a:off x="622299" y="1382400"/>
            <a:ext cx="11361357" cy="4879663"/>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b="1" dirty="0">
                <a:solidFill>
                  <a:schemeClr val="tx1"/>
                </a:solidFill>
                <a:latin typeface="+mn-lt"/>
              </a:rPr>
              <a:t>HOOFDSTUK 22 ACTIVITEITEN</a:t>
            </a:r>
          </a:p>
          <a:p>
            <a:pPr lvl="1"/>
            <a:r>
              <a:rPr lang="nl-NL" sz="1800" b="1" dirty="0">
                <a:solidFill>
                  <a:schemeClr val="tx1"/>
                </a:solidFill>
                <a:latin typeface="+mn-lt"/>
              </a:rPr>
              <a:t>AFDELING 22.1 Algemeen </a:t>
            </a:r>
          </a:p>
          <a:p>
            <a:pPr lvl="1"/>
            <a:r>
              <a:rPr lang="nl-NL" sz="1800" b="1" dirty="0">
                <a:solidFill>
                  <a:schemeClr val="tx1"/>
                </a:solidFill>
                <a:latin typeface="+mn-lt"/>
              </a:rPr>
              <a:t>AFDELING 22.2 Activiteiten met betrekking tot bouwwerken, open erven en terreinen </a:t>
            </a:r>
          </a:p>
          <a:p>
            <a:pPr lvl="1"/>
            <a:r>
              <a:rPr lang="nl-NL" sz="1800" b="1" dirty="0">
                <a:solidFill>
                  <a:schemeClr val="tx1"/>
                </a:solidFill>
                <a:latin typeface="+mn-lt"/>
              </a:rPr>
              <a:t>AFDELING 22.3 Milieubelastende activiteiten </a:t>
            </a:r>
          </a:p>
          <a:p>
            <a:pPr lvl="2"/>
            <a:r>
              <a:rPr lang="nl-NL" dirty="0">
                <a:solidFill>
                  <a:schemeClr val="tx1"/>
                </a:solidFill>
                <a:latin typeface="+mn-lt"/>
              </a:rPr>
              <a:t>§ 22.3.1 Algemene bepalingen </a:t>
            </a:r>
          </a:p>
          <a:p>
            <a:pPr lvl="3"/>
            <a:r>
              <a:rPr lang="nl-NL" sz="1400" dirty="0">
                <a:solidFill>
                  <a:schemeClr val="tx1"/>
                </a:solidFill>
                <a:latin typeface="+mn-lt"/>
              </a:rPr>
              <a:t>Artikel 22.41 Algemeen toepassingsbereik  </a:t>
            </a:r>
          </a:p>
          <a:p>
            <a:pPr lvl="3"/>
            <a:r>
              <a:rPr lang="nl-NL" sz="1400" dirty="0">
                <a:solidFill>
                  <a:schemeClr val="tx1"/>
                </a:solidFill>
                <a:latin typeface="+mn-lt"/>
              </a:rPr>
              <a:t>Artikel 22.42 Oogmerken </a:t>
            </a:r>
          </a:p>
          <a:p>
            <a:pPr lvl="3"/>
            <a:r>
              <a:rPr lang="nl-NL" sz="1400" dirty="0">
                <a:solidFill>
                  <a:schemeClr val="tx1"/>
                </a:solidFill>
                <a:latin typeface="+mn-lt"/>
              </a:rPr>
              <a:t>Artikel 22.43 </a:t>
            </a:r>
            <a:r>
              <a:rPr lang="nl-NL" sz="1400" dirty="0" err="1">
                <a:solidFill>
                  <a:schemeClr val="tx1"/>
                </a:solidFill>
                <a:latin typeface="+mn-lt"/>
              </a:rPr>
              <a:t>Normadressaat</a:t>
            </a:r>
            <a:r>
              <a:rPr lang="nl-NL" sz="1400" dirty="0">
                <a:solidFill>
                  <a:schemeClr val="tx1"/>
                </a:solidFill>
                <a:latin typeface="+mn-lt"/>
              </a:rPr>
              <a:t> </a:t>
            </a:r>
          </a:p>
          <a:p>
            <a:pPr lvl="3"/>
            <a:r>
              <a:rPr lang="nl-NL" sz="1400" dirty="0">
                <a:solidFill>
                  <a:schemeClr val="tx1"/>
                </a:solidFill>
                <a:latin typeface="+mn-lt"/>
              </a:rPr>
              <a:t>Artikel 22.44 Specifieke zorgplicht </a:t>
            </a:r>
          </a:p>
          <a:p>
            <a:pPr lvl="3"/>
            <a:r>
              <a:rPr lang="nl-NL" sz="1800" b="1" dirty="0">
                <a:solidFill>
                  <a:srgbClr val="FF0000"/>
                </a:solidFill>
                <a:latin typeface="+mn-lt"/>
              </a:rPr>
              <a:t>Artikel 22.45 Maatwerkvoorschriften </a:t>
            </a:r>
          </a:p>
          <a:p>
            <a:pPr lvl="3"/>
            <a:r>
              <a:rPr lang="nl-NL" sz="1400" dirty="0">
                <a:solidFill>
                  <a:schemeClr val="tx1"/>
                </a:solidFill>
                <a:latin typeface="+mn-lt"/>
              </a:rPr>
              <a:t> ……</a:t>
            </a:r>
          </a:p>
          <a:p>
            <a:pPr lvl="2"/>
            <a:r>
              <a:rPr lang="nl-NL" dirty="0">
                <a:solidFill>
                  <a:schemeClr val="tx1"/>
                </a:solidFill>
                <a:latin typeface="+mn-lt"/>
              </a:rPr>
              <a:t>§ 22.3.2 Energiebesparing</a:t>
            </a:r>
          </a:p>
          <a:p>
            <a:pPr lvl="2"/>
            <a:r>
              <a:rPr lang="nl-NL" dirty="0">
                <a:solidFill>
                  <a:schemeClr val="tx1"/>
                </a:solidFill>
                <a:latin typeface="+mn-lt"/>
              </a:rPr>
              <a:t>§ 22.3.3 Zwerfafval</a:t>
            </a:r>
          </a:p>
          <a:p>
            <a:pPr lvl="2"/>
            <a:r>
              <a:rPr lang="nl-NL" dirty="0">
                <a:solidFill>
                  <a:schemeClr val="tx1"/>
                </a:solidFill>
                <a:latin typeface="+mn-lt"/>
              </a:rPr>
              <a:t>§ 22.3.4 Geluid </a:t>
            </a:r>
          </a:p>
          <a:p>
            <a:pPr lvl="2"/>
            <a:r>
              <a:rPr lang="nl-NL" dirty="0">
                <a:solidFill>
                  <a:schemeClr val="tx1"/>
                </a:solidFill>
                <a:latin typeface="+mn-lt"/>
              </a:rPr>
              <a:t>…….</a:t>
            </a:r>
          </a:p>
          <a:p>
            <a:pPr lvl="1"/>
            <a:r>
              <a:rPr lang="nl-NL" sz="1800" b="1" dirty="0">
                <a:solidFill>
                  <a:schemeClr val="tx1"/>
                </a:solidFill>
                <a:latin typeface="+mn-lt"/>
              </a:rPr>
              <a:t>AFDELING 22.4 Aanleggen of wijzigen van wegen of spoorwegen zonder geluidproductieplafonds </a:t>
            </a:r>
          </a:p>
          <a:p>
            <a:pPr lvl="1"/>
            <a:r>
              <a:rPr lang="nl-NL" sz="1800" b="1" dirty="0">
                <a:solidFill>
                  <a:schemeClr val="tx1"/>
                </a:solidFill>
                <a:latin typeface="+mn-lt"/>
              </a:rPr>
              <a:t>AFDELING 22.5 Overige activiteiten </a:t>
            </a:r>
          </a:p>
          <a:p>
            <a:pPr lvl="1"/>
            <a:endParaRPr lang="nl-NL" b="1" dirty="0">
              <a:solidFill>
                <a:schemeClr val="tx1"/>
              </a:solidFill>
              <a:latin typeface="+mn-lt"/>
            </a:endParaRPr>
          </a:p>
          <a:p>
            <a:pPr lvl="1"/>
            <a:r>
              <a:rPr lang="nl-NL" b="1" dirty="0">
                <a:solidFill>
                  <a:schemeClr val="tx1"/>
                </a:solidFill>
                <a:latin typeface="+mn-lt"/>
              </a:rPr>
              <a:t>  </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17</a:t>
            </a:fld>
            <a:endParaRPr lang="nl-NL" dirty="0"/>
          </a:p>
        </p:txBody>
      </p:sp>
    </p:spTree>
    <p:extLst>
      <p:ext uri="{BB962C8B-B14F-4D97-AF65-F5344CB8AC3E}">
        <p14:creationId xmlns:p14="http://schemas.microsoft.com/office/powerpoint/2010/main" val="284567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Artikel 22.45 Maatwerkvoorschriften </a:t>
            </a:r>
          </a:p>
        </p:txBody>
      </p:sp>
      <p:sp>
        <p:nvSpPr>
          <p:cNvPr id="7" name="Tijdelijke aanduiding voor inhoud 2"/>
          <p:cNvSpPr txBox="1">
            <a:spLocks/>
          </p:cNvSpPr>
          <p:nvPr/>
        </p:nvSpPr>
        <p:spPr>
          <a:xfrm>
            <a:off x="622299" y="1382400"/>
            <a:ext cx="11361357" cy="4879663"/>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sz="2000" dirty="0">
              <a:solidFill>
                <a:schemeClr val="tx1"/>
              </a:solidFill>
              <a:latin typeface="+mn-lt"/>
            </a:endParaRPr>
          </a:p>
          <a:p>
            <a:r>
              <a:rPr lang="nl-NL" sz="2000" b="1" dirty="0">
                <a:solidFill>
                  <a:srgbClr val="FF0000"/>
                </a:solidFill>
                <a:latin typeface="+mn-lt"/>
              </a:rPr>
              <a:t>Lid 1: </a:t>
            </a:r>
            <a:r>
              <a:rPr lang="nl-NL" sz="2400" dirty="0">
                <a:solidFill>
                  <a:schemeClr val="tx1"/>
                </a:solidFill>
                <a:latin typeface="+mn-lt"/>
              </a:rPr>
              <a:t>Een maatwerkvoorschrift kan worden gesteld over de artikelen 22.44, 22.49 en 22.50 en de paragrafen 22.3.2 tot en met 22.3.26. </a:t>
            </a:r>
            <a:endParaRPr lang="nl-NL" sz="800" dirty="0">
              <a:solidFill>
                <a:schemeClr val="tx1"/>
              </a:solidFill>
              <a:latin typeface="+mn-lt"/>
            </a:endParaRPr>
          </a:p>
          <a:p>
            <a:endParaRPr lang="nl-NL" sz="800" dirty="0">
              <a:solidFill>
                <a:schemeClr val="tx1"/>
              </a:solidFill>
              <a:latin typeface="+mn-lt"/>
            </a:endParaRPr>
          </a:p>
          <a:p>
            <a:r>
              <a:rPr lang="nl-NL" sz="2000" b="1" dirty="0">
                <a:solidFill>
                  <a:srgbClr val="FF0000"/>
                </a:solidFill>
                <a:latin typeface="+mn-lt"/>
              </a:rPr>
              <a:t>Lid 2: </a:t>
            </a:r>
            <a:r>
              <a:rPr lang="nl-NL" sz="2400" dirty="0">
                <a:solidFill>
                  <a:schemeClr val="tx1"/>
                </a:solidFill>
                <a:latin typeface="+mn-lt"/>
              </a:rPr>
              <a:t>Met een maatwerkvoorschrift kan worden afgeweken van de artikelen 22.49 en 22.50 en de paragrafen 22.3.2 tot en met 22.3.26.  </a:t>
            </a:r>
            <a:endParaRPr lang="nl-NL" sz="900" dirty="0">
              <a:solidFill>
                <a:schemeClr val="tx1"/>
              </a:solidFill>
              <a:latin typeface="+mn-lt"/>
            </a:endParaRPr>
          </a:p>
          <a:p>
            <a:endParaRPr lang="nl-NL" sz="900" dirty="0">
              <a:solidFill>
                <a:schemeClr val="tx1"/>
              </a:solidFill>
              <a:latin typeface="+mn-lt"/>
            </a:endParaRPr>
          </a:p>
          <a:p>
            <a:r>
              <a:rPr lang="nl-NL" sz="2000" b="1" dirty="0">
                <a:solidFill>
                  <a:srgbClr val="FF0000"/>
                </a:solidFill>
                <a:latin typeface="+mn-lt"/>
              </a:rPr>
              <a:t>Lid 3: </a:t>
            </a:r>
            <a:r>
              <a:rPr lang="nl-NL" sz="2400" dirty="0">
                <a:solidFill>
                  <a:schemeClr val="tx1"/>
                </a:solidFill>
                <a:latin typeface="+mn-lt"/>
              </a:rPr>
              <a:t>Een maatwerkvoorschrift wordt gesteld met het oog op de belangen, bedoeld in artikel 22.42. </a:t>
            </a:r>
            <a:endParaRPr lang="nl-NL" sz="800" dirty="0">
              <a:solidFill>
                <a:schemeClr val="tx1"/>
              </a:solidFill>
              <a:latin typeface="+mn-lt"/>
            </a:endParaRPr>
          </a:p>
          <a:p>
            <a:endParaRPr lang="nl-NL" sz="800" dirty="0">
              <a:solidFill>
                <a:schemeClr val="tx1"/>
              </a:solidFill>
              <a:latin typeface="+mn-lt"/>
            </a:endParaRPr>
          </a:p>
          <a:p>
            <a:r>
              <a:rPr lang="nl-NL" sz="2000" dirty="0">
                <a:solidFill>
                  <a:schemeClr val="tx1"/>
                </a:solidFill>
                <a:latin typeface="+mn-lt"/>
              </a:rPr>
              <a:t>4. </a:t>
            </a:r>
            <a:r>
              <a:rPr lang="nl-NL" sz="2400" dirty="0">
                <a:solidFill>
                  <a:schemeClr val="tx1"/>
                </a:solidFill>
                <a:latin typeface="+mn-lt"/>
              </a:rPr>
              <a:t>Op het stellen van een maatwerkvoorschrift over een milieubelastende activiteit zijn de </a:t>
            </a:r>
          </a:p>
          <a:p>
            <a:r>
              <a:rPr lang="nl-NL" sz="2400" dirty="0">
                <a:solidFill>
                  <a:schemeClr val="tx1"/>
                </a:solidFill>
                <a:latin typeface="+mn-lt"/>
              </a:rPr>
              <a:t>instructieregels in paragraaf 5.1.4 en artikel 5.165 van het Besluit kwaliteit leefomgeving, van overeenkomstige toepassing. </a:t>
            </a:r>
          </a:p>
          <a:p>
            <a:pPr lvl="1"/>
            <a:r>
              <a:rPr lang="nl-NL" dirty="0">
                <a:solidFill>
                  <a:schemeClr val="tx1"/>
                </a:solidFill>
                <a:latin typeface="+mn-lt"/>
              </a:rPr>
              <a:t>  </a:t>
            </a:r>
          </a:p>
        </p:txBody>
      </p:sp>
      <p:sp>
        <p:nvSpPr>
          <p:cNvPr id="10" name="Ovaal 9">
            <a:extLst>
              <a:ext uri="{C183D7F6-B498-43B3-948B-1728B52AA6E4}">
                <adec:decorative xmlns:adec="http://schemas.microsoft.com/office/drawing/2017/decorative" val="1"/>
              </a:ext>
            </a:extLst>
          </p:cNvPr>
          <p:cNvSpPr/>
          <p:nvPr/>
        </p:nvSpPr>
        <p:spPr>
          <a:xfrm>
            <a:off x="4895715" y="2739939"/>
            <a:ext cx="3363355" cy="47344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nvGrpSpPr>
          <p:cNvPr id="16" name="Groep 15">
            <a:extLst>
              <a:ext uri="{C183D7F6-B498-43B3-948B-1728B52AA6E4}">
                <adec:decorative xmlns:adec="http://schemas.microsoft.com/office/drawing/2017/decorative" val="1"/>
              </a:ext>
            </a:extLst>
          </p:cNvPr>
          <p:cNvGrpSpPr/>
          <p:nvPr/>
        </p:nvGrpSpPr>
        <p:grpSpPr>
          <a:xfrm>
            <a:off x="2903169" y="5076299"/>
            <a:ext cx="5992788" cy="1070576"/>
            <a:chOff x="2465295" y="5103159"/>
            <a:chExt cx="5992788" cy="1070576"/>
          </a:xfrm>
        </p:grpSpPr>
        <p:sp>
          <p:nvSpPr>
            <p:cNvPr id="13" name="Ovaal 12"/>
            <p:cNvSpPr/>
            <p:nvPr/>
          </p:nvSpPr>
          <p:spPr>
            <a:xfrm>
              <a:off x="2465295" y="5103159"/>
              <a:ext cx="2072670" cy="51533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kstvak 2"/>
            <p:cNvSpPr txBox="1"/>
            <p:nvPr/>
          </p:nvSpPr>
          <p:spPr>
            <a:xfrm>
              <a:off x="5084274" y="5804403"/>
              <a:ext cx="3373809" cy="369332"/>
            </a:xfrm>
            <a:prstGeom prst="rect">
              <a:avLst/>
            </a:prstGeom>
            <a:noFill/>
          </p:spPr>
          <p:txBody>
            <a:bodyPr wrap="none" rtlCol="0">
              <a:spAutoFit/>
            </a:bodyPr>
            <a:lstStyle/>
            <a:p>
              <a:r>
                <a:rPr lang="nl-NL" b="1" dirty="0">
                  <a:solidFill>
                    <a:srgbClr val="FF0000"/>
                  </a:solidFill>
                </a:rPr>
                <a:t>§ 5.1.4.2. Geluid door activiteiten</a:t>
              </a:r>
            </a:p>
          </p:txBody>
        </p:sp>
        <p:cxnSp>
          <p:nvCxnSpPr>
            <p:cNvPr id="14" name="Rechte verbindingslijn 13"/>
            <p:cNvCxnSpPr>
              <a:stCxn id="13" idx="5"/>
            </p:cNvCxnSpPr>
            <p:nvPr/>
          </p:nvCxnSpPr>
          <p:spPr>
            <a:xfrm>
              <a:off x="4234430" y="5543022"/>
              <a:ext cx="849844" cy="2613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 name="Groep 31">
            <a:extLst>
              <a:ext uri="{C183D7F6-B498-43B3-948B-1728B52AA6E4}">
                <adec:decorative xmlns:adec="http://schemas.microsoft.com/office/drawing/2017/decorative" val="1"/>
              </a:ext>
            </a:extLst>
          </p:cNvPr>
          <p:cNvGrpSpPr/>
          <p:nvPr/>
        </p:nvGrpSpPr>
        <p:grpSpPr>
          <a:xfrm>
            <a:off x="8429440" y="1077197"/>
            <a:ext cx="1461911" cy="1126846"/>
            <a:chOff x="8058443" y="1059007"/>
            <a:chExt cx="1461911" cy="1126846"/>
          </a:xfrm>
        </p:grpSpPr>
        <p:sp>
          <p:nvSpPr>
            <p:cNvPr id="2" name="Ovaal 1"/>
            <p:cNvSpPr/>
            <p:nvPr/>
          </p:nvSpPr>
          <p:spPr>
            <a:xfrm>
              <a:off x="8726978" y="1779406"/>
              <a:ext cx="793376" cy="40644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 </a:t>
              </a:r>
            </a:p>
          </p:txBody>
        </p:sp>
        <p:sp>
          <p:nvSpPr>
            <p:cNvPr id="17" name="Rechthoek 16"/>
            <p:cNvSpPr/>
            <p:nvPr/>
          </p:nvSpPr>
          <p:spPr>
            <a:xfrm>
              <a:off x="8058443" y="1059007"/>
              <a:ext cx="1137106" cy="369332"/>
            </a:xfrm>
            <a:prstGeom prst="rect">
              <a:avLst/>
            </a:prstGeom>
          </p:spPr>
          <p:txBody>
            <a:bodyPr wrap="none">
              <a:spAutoFit/>
            </a:bodyPr>
            <a:lstStyle/>
            <a:p>
              <a:r>
                <a:rPr lang="nl-NL" b="1" dirty="0">
                  <a:solidFill>
                    <a:srgbClr val="FF0000"/>
                  </a:solidFill>
                </a:rPr>
                <a:t>Zorgplicht</a:t>
              </a:r>
            </a:p>
          </p:txBody>
        </p:sp>
        <p:cxnSp>
          <p:nvCxnSpPr>
            <p:cNvPr id="19" name="Rechte verbindingslijn 18"/>
            <p:cNvCxnSpPr>
              <a:stCxn id="17" idx="2"/>
              <a:endCxn id="2" idx="0"/>
            </p:cNvCxnSpPr>
            <p:nvPr/>
          </p:nvCxnSpPr>
          <p:spPr>
            <a:xfrm>
              <a:off x="8626996" y="1428339"/>
              <a:ext cx="496670" cy="3510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8" name="Groep 27">
            <a:extLst>
              <a:ext uri="{C183D7F6-B498-43B3-948B-1728B52AA6E4}">
                <adec:decorative xmlns:adec="http://schemas.microsoft.com/office/drawing/2017/decorative" val="1"/>
              </a:ext>
            </a:extLst>
          </p:cNvPr>
          <p:cNvGrpSpPr/>
          <p:nvPr/>
        </p:nvGrpSpPr>
        <p:grpSpPr>
          <a:xfrm>
            <a:off x="9778515" y="1114046"/>
            <a:ext cx="2482611" cy="1075076"/>
            <a:chOff x="8171328" y="1063045"/>
            <a:chExt cx="2482611" cy="1075076"/>
          </a:xfrm>
        </p:grpSpPr>
        <p:sp>
          <p:nvSpPr>
            <p:cNvPr id="8" name="Ovaal 7"/>
            <p:cNvSpPr/>
            <p:nvPr/>
          </p:nvSpPr>
          <p:spPr>
            <a:xfrm>
              <a:off x="8171328" y="1722124"/>
              <a:ext cx="2162615"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8376777" y="1063045"/>
              <a:ext cx="2277162" cy="369332"/>
            </a:xfrm>
            <a:prstGeom prst="rect">
              <a:avLst/>
            </a:prstGeom>
          </p:spPr>
          <p:txBody>
            <a:bodyPr wrap="none">
              <a:spAutoFit/>
            </a:bodyPr>
            <a:lstStyle/>
            <a:p>
              <a:r>
                <a:rPr lang="nl-NL" b="1" dirty="0">
                  <a:solidFill>
                    <a:srgbClr val="FF0000"/>
                  </a:solidFill>
                </a:rPr>
                <a:t>Ongewone voorvallen</a:t>
              </a:r>
            </a:p>
          </p:txBody>
        </p:sp>
        <p:cxnSp>
          <p:nvCxnSpPr>
            <p:cNvPr id="23" name="Rechte verbindingslijn 22"/>
            <p:cNvCxnSpPr>
              <a:stCxn id="18" idx="2"/>
            </p:cNvCxnSpPr>
            <p:nvPr/>
          </p:nvCxnSpPr>
          <p:spPr>
            <a:xfrm flipH="1">
              <a:off x="9190376" y="1432377"/>
              <a:ext cx="324982" cy="3296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 name="Groep 26">
            <a:extLst>
              <a:ext uri="{C183D7F6-B498-43B3-948B-1728B52AA6E4}">
                <adec:decorative xmlns:adec="http://schemas.microsoft.com/office/drawing/2017/decorative" val="1"/>
              </a:ext>
            </a:extLst>
          </p:cNvPr>
          <p:cNvGrpSpPr/>
          <p:nvPr/>
        </p:nvGrpSpPr>
        <p:grpSpPr>
          <a:xfrm>
            <a:off x="2765237" y="2173733"/>
            <a:ext cx="5493833" cy="497766"/>
            <a:chOff x="1804146" y="2089669"/>
            <a:chExt cx="5493833" cy="497766"/>
          </a:xfrm>
        </p:grpSpPr>
        <p:sp>
          <p:nvSpPr>
            <p:cNvPr id="9" name="Ovaal 8"/>
            <p:cNvSpPr/>
            <p:nvPr/>
          </p:nvSpPr>
          <p:spPr>
            <a:xfrm>
              <a:off x="1804146" y="2089669"/>
              <a:ext cx="3598611"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24" name="Rechte verbindingslijn 23"/>
            <p:cNvCxnSpPr/>
            <p:nvPr/>
          </p:nvCxnSpPr>
          <p:spPr>
            <a:xfrm flipH="1" flipV="1">
              <a:off x="4938472" y="2378340"/>
              <a:ext cx="727928" cy="405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Rechthoek 25"/>
            <p:cNvSpPr/>
            <p:nvPr/>
          </p:nvSpPr>
          <p:spPr>
            <a:xfrm>
              <a:off x="5680228" y="2218103"/>
              <a:ext cx="1617751" cy="369332"/>
            </a:xfrm>
            <a:prstGeom prst="rect">
              <a:avLst/>
            </a:prstGeom>
          </p:spPr>
          <p:txBody>
            <a:bodyPr wrap="none">
              <a:spAutoFit/>
            </a:bodyPr>
            <a:lstStyle/>
            <a:p>
              <a:r>
                <a:rPr lang="nl-NL" b="1" dirty="0">
                  <a:solidFill>
                    <a:srgbClr val="FF0000"/>
                  </a:solidFill>
                </a:rPr>
                <a:t>§ 22.3.4 Geluid</a:t>
              </a:r>
            </a:p>
          </p:txBody>
        </p:sp>
      </p:grpSp>
      <p:grpSp>
        <p:nvGrpSpPr>
          <p:cNvPr id="31" name="Groep 30">
            <a:extLst>
              <a:ext uri="{C183D7F6-B498-43B3-948B-1728B52AA6E4}">
                <adec:decorative xmlns:adec="http://schemas.microsoft.com/office/drawing/2017/decorative" val="1"/>
              </a:ext>
            </a:extLst>
          </p:cNvPr>
          <p:cNvGrpSpPr/>
          <p:nvPr/>
        </p:nvGrpSpPr>
        <p:grpSpPr>
          <a:xfrm>
            <a:off x="6676485" y="3123736"/>
            <a:ext cx="5697159" cy="1166659"/>
            <a:chOff x="6159868" y="3317045"/>
            <a:chExt cx="5697159" cy="1166659"/>
          </a:xfrm>
        </p:grpSpPr>
        <p:sp>
          <p:nvSpPr>
            <p:cNvPr id="11" name="Ovaal 10"/>
            <p:cNvSpPr/>
            <p:nvPr/>
          </p:nvSpPr>
          <p:spPr>
            <a:xfrm>
              <a:off x="6159868" y="3818075"/>
              <a:ext cx="3102030" cy="66562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Rechthoek 28"/>
            <p:cNvSpPr/>
            <p:nvPr/>
          </p:nvSpPr>
          <p:spPr>
            <a:xfrm>
              <a:off x="8239626" y="3317045"/>
              <a:ext cx="3617401" cy="646331"/>
            </a:xfrm>
            <a:prstGeom prst="rect">
              <a:avLst/>
            </a:prstGeom>
          </p:spPr>
          <p:txBody>
            <a:bodyPr wrap="none">
              <a:spAutoFit/>
            </a:bodyPr>
            <a:lstStyle/>
            <a:p>
              <a:r>
                <a:rPr lang="nl-NL" b="1" dirty="0">
                  <a:solidFill>
                    <a:srgbClr val="FF0000"/>
                  </a:solidFill>
                </a:rPr>
                <a:t>het beschermen van de gezondheid </a:t>
              </a:r>
            </a:p>
            <a:p>
              <a:r>
                <a:rPr lang="nl-NL" b="1" dirty="0">
                  <a:solidFill>
                    <a:srgbClr val="FF0000"/>
                  </a:solidFill>
                </a:rPr>
                <a:t>het beschermen van het milieu</a:t>
              </a:r>
            </a:p>
          </p:txBody>
        </p:sp>
      </p:grpSp>
      <p:sp>
        <p:nvSpPr>
          <p:cNvPr id="4" name="Tijdelijke aanduiding voor voettekst 3"/>
          <p:cNvSpPr>
            <a:spLocks noGrp="1"/>
          </p:cNvSpPr>
          <p:nvPr>
            <p:ph type="ftr" sz="quarter" idx="11"/>
          </p:nvPr>
        </p:nvSpPr>
        <p:spPr/>
        <p:txBody>
          <a:bodyPr/>
          <a:lstStyle/>
          <a:p>
            <a:fld id="{09E80B3D-64C9-4D67-B3D0-527B0C6FFE95}" type="slidenum">
              <a:rPr lang="nl-NL" smtClean="0"/>
              <a:t>18</a:t>
            </a:fld>
            <a:endParaRPr lang="nl-NL" dirty="0"/>
          </a:p>
        </p:txBody>
      </p:sp>
    </p:spTree>
    <p:extLst>
      <p:ext uri="{BB962C8B-B14F-4D97-AF65-F5344CB8AC3E}">
        <p14:creationId xmlns:p14="http://schemas.microsoft.com/office/powerpoint/2010/main" val="17846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Artikel 22.45. lid 4 Omgevingsplan </a:t>
            </a:r>
          </a:p>
        </p:txBody>
      </p:sp>
      <p:sp>
        <p:nvSpPr>
          <p:cNvPr id="7" name="Tijdelijke aanduiding voor inhoud 2"/>
          <p:cNvSpPr txBox="1">
            <a:spLocks/>
          </p:cNvSpPr>
          <p:nvPr/>
        </p:nvSpPr>
        <p:spPr>
          <a:xfrm>
            <a:off x="622299" y="1382400"/>
            <a:ext cx="11361357" cy="4879663"/>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sz="2400" b="1" dirty="0">
              <a:solidFill>
                <a:schemeClr val="tx1"/>
              </a:solidFill>
              <a:latin typeface="+mn-lt"/>
            </a:endParaRPr>
          </a:p>
          <a:p>
            <a:r>
              <a:rPr lang="nl-NL" sz="2400" b="1" dirty="0">
                <a:solidFill>
                  <a:schemeClr val="tx1"/>
                </a:solidFill>
                <a:latin typeface="+mn-lt"/>
              </a:rPr>
              <a:t>Paragraaf 5.1.4.2 (Geluid door activiteiten) </a:t>
            </a:r>
            <a:r>
              <a:rPr lang="nl-NL" sz="2400" b="1" dirty="0" err="1">
                <a:solidFill>
                  <a:schemeClr val="tx1"/>
                </a:solidFill>
                <a:latin typeface="+mn-lt"/>
              </a:rPr>
              <a:t>Bkl</a:t>
            </a:r>
            <a:r>
              <a:rPr lang="nl-NL" sz="2400" b="1" dirty="0">
                <a:solidFill>
                  <a:schemeClr val="tx1"/>
                </a:solidFill>
                <a:latin typeface="+mn-lt"/>
              </a:rPr>
              <a:t> is van overeenkomstige toepassing</a:t>
            </a:r>
          </a:p>
          <a:p>
            <a:endParaRPr lang="nl-NL" sz="2400" b="1" dirty="0">
              <a:solidFill>
                <a:schemeClr val="tx1"/>
              </a:solidFill>
              <a:latin typeface="+mn-lt"/>
            </a:endParaRPr>
          </a:p>
          <a:p>
            <a:r>
              <a:rPr lang="nl-NL" sz="2400" b="1" dirty="0">
                <a:solidFill>
                  <a:schemeClr val="tx1"/>
                </a:solidFill>
                <a:latin typeface="+mn-lt"/>
              </a:rPr>
              <a:t>Aandachtspunten:</a:t>
            </a:r>
          </a:p>
          <a:p>
            <a:pPr marL="342900" indent="-342900">
              <a:buFont typeface="Arial" panose="020B0604020202020204" pitchFamily="34" charset="0"/>
              <a:buChar char="•"/>
            </a:pPr>
            <a:r>
              <a:rPr lang="nl-NL" sz="2200" dirty="0">
                <a:solidFill>
                  <a:schemeClr val="tx1"/>
                </a:solidFill>
                <a:latin typeface="+mn-lt"/>
              </a:rPr>
              <a:t>Artikel 5.59 </a:t>
            </a:r>
            <a:r>
              <a:rPr lang="nl-NL" sz="2200" dirty="0" err="1">
                <a:solidFill>
                  <a:schemeClr val="tx1"/>
                </a:solidFill>
                <a:latin typeface="+mn-lt"/>
              </a:rPr>
              <a:t>Bkl</a:t>
            </a:r>
            <a:endParaRPr lang="nl-NL" sz="2200" dirty="0">
              <a:solidFill>
                <a:schemeClr val="tx1"/>
              </a:solidFill>
              <a:latin typeface="+mn-lt"/>
            </a:endParaRPr>
          </a:p>
          <a:p>
            <a:pPr marL="800100" lvl="1" indent="-342900">
              <a:buFont typeface="Arial" panose="020B0604020202020204" pitchFamily="34" charset="0"/>
              <a:buChar char="•"/>
            </a:pPr>
            <a:r>
              <a:rPr lang="nl-NL" sz="2200" dirty="0">
                <a:solidFill>
                  <a:schemeClr val="tx1"/>
                </a:solidFill>
                <a:latin typeface="+mn-lt"/>
              </a:rPr>
              <a:t>Rekening houden met activiteiten</a:t>
            </a:r>
          </a:p>
          <a:p>
            <a:pPr marL="800100" lvl="1" indent="-342900">
              <a:buFont typeface="Arial" panose="020B0604020202020204" pitchFamily="34" charset="0"/>
              <a:buChar char="•"/>
            </a:pPr>
            <a:r>
              <a:rPr lang="nl-NL" sz="2200" dirty="0">
                <a:solidFill>
                  <a:schemeClr val="tx1"/>
                </a:solidFill>
                <a:latin typeface="+mn-lt"/>
              </a:rPr>
              <a:t>Geluid van één activiteit moet aanvaardbaar zijn</a:t>
            </a:r>
          </a:p>
          <a:p>
            <a:pPr marL="342900" indent="-342900">
              <a:buFont typeface="Arial" panose="020B0604020202020204" pitchFamily="34" charset="0"/>
              <a:buChar char="•"/>
            </a:pPr>
            <a:r>
              <a:rPr lang="nl-NL" sz="2200" dirty="0">
                <a:solidFill>
                  <a:schemeClr val="tx1"/>
                </a:solidFill>
                <a:latin typeface="+mn-lt"/>
              </a:rPr>
              <a:t>Alle beoordelingsgrootheden</a:t>
            </a:r>
          </a:p>
          <a:p>
            <a:pPr marL="342900" indent="-342900">
              <a:buFont typeface="Arial" panose="020B0604020202020204" pitchFamily="34" charset="0"/>
              <a:buChar char="•"/>
            </a:pPr>
            <a:r>
              <a:rPr lang="nl-NL" sz="2200" dirty="0">
                <a:solidFill>
                  <a:schemeClr val="tx1"/>
                </a:solidFill>
                <a:latin typeface="+mn-lt"/>
              </a:rPr>
              <a:t>Menselijk stemgeluid</a:t>
            </a:r>
          </a:p>
          <a:p>
            <a:pPr marL="342900" indent="-342900">
              <a:buFont typeface="Arial" panose="020B0604020202020204" pitchFamily="34" charset="0"/>
              <a:buChar char="•"/>
            </a:pPr>
            <a:r>
              <a:rPr lang="nl-NL" sz="2200" dirty="0">
                <a:solidFill>
                  <a:schemeClr val="tx1"/>
                </a:solidFill>
                <a:latin typeface="+mn-lt"/>
              </a:rPr>
              <a:t>Verschuiving van beoordelingsperioden (grenswaarden) </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19</a:t>
            </a:fld>
            <a:endParaRPr lang="nl-NL" dirty="0"/>
          </a:p>
        </p:txBody>
      </p:sp>
    </p:spTree>
    <p:extLst>
      <p:ext uri="{BB962C8B-B14F-4D97-AF65-F5344CB8AC3E}">
        <p14:creationId xmlns:p14="http://schemas.microsoft.com/office/powerpoint/2010/main" val="257278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1681" y="720000"/>
            <a:ext cx="10972800" cy="663123"/>
          </a:xfrm>
        </p:spPr>
        <p:txBody>
          <a:bodyPr>
            <a:normAutofit/>
          </a:bodyPr>
          <a:lstStyle/>
          <a:p>
            <a:r>
              <a:rPr lang="nl-NL" sz="3100" dirty="0">
                <a:solidFill>
                  <a:srgbClr val="39870C"/>
                </a:solidFill>
              </a:rPr>
              <a:t>Twee onderdelen</a:t>
            </a:r>
            <a:endParaRPr lang="nl-NL" dirty="0"/>
          </a:p>
        </p:txBody>
      </p:sp>
      <p:sp>
        <p:nvSpPr>
          <p:cNvPr id="5" name="Tijdelijke aanduiding voor tekst 4"/>
          <p:cNvSpPr>
            <a:spLocks noGrp="1"/>
          </p:cNvSpPr>
          <p:nvPr>
            <p:ph type="body" sz="quarter" idx="12"/>
          </p:nvPr>
        </p:nvSpPr>
        <p:spPr>
          <a:xfrm>
            <a:off x="271681" y="1791797"/>
            <a:ext cx="13121590" cy="4305685"/>
          </a:xfrm>
        </p:spPr>
        <p:txBody>
          <a:bodyPr>
            <a:noAutofit/>
          </a:bodyPr>
          <a:lstStyle/>
          <a:p>
            <a:pPr marL="571500" indent="-571500">
              <a:buFont typeface="Arial" panose="020B0604020202020204" pitchFamily="34" charset="0"/>
              <a:buChar char="•"/>
            </a:pPr>
            <a:endParaRPr lang="nl-NL" dirty="0"/>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pPr marL="571500" indent="-571500">
              <a:buFont typeface="Arial" panose="020B0604020202020204" pitchFamily="34" charset="0"/>
              <a:buChar char="•"/>
            </a:pPr>
            <a:r>
              <a:rPr lang="nl-NL" sz="2400" dirty="0"/>
              <a:t>Het </a:t>
            </a:r>
            <a:r>
              <a:rPr lang="nl-NL" sz="2400" b="1" u="sng" dirty="0">
                <a:solidFill>
                  <a:srgbClr val="FF0000"/>
                </a:solidFill>
              </a:rPr>
              <a:t>toepassen</a:t>
            </a:r>
            <a:r>
              <a:rPr lang="nl-NL" sz="2400" dirty="0"/>
              <a:t> van een maatwerkvoorschriftbevoegdheid</a:t>
            </a:r>
          </a:p>
          <a:p>
            <a:pPr marL="1028700" lvl="1" indent="-571500">
              <a:buFont typeface="Arial" panose="020B0604020202020204" pitchFamily="34" charset="0"/>
              <a:buChar char="•"/>
            </a:pPr>
            <a:endParaRPr lang="nl-NL" sz="2400" dirty="0"/>
          </a:p>
          <a:p>
            <a:pPr marL="571500" indent="-571500">
              <a:buFont typeface="Arial" panose="020B0604020202020204" pitchFamily="34" charset="0"/>
              <a:buChar char="•"/>
            </a:pPr>
            <a:r>
              <a:rPr lang="nl-NL" sz="2400" dirty="0"/>
              <a:t>Het </a:t>
            </a:r>
            <a:r>
              <a:rPr lang="nl-NL" sz="2400" b="1" u="sng" dirty="0">
                <a:solidFill>
                  <a:srgbClr val="FF0000"/>
                </a:solidFill>
              </a:rPr>
              <a:t>opstellen</a:t>
            </a:r>
            <a:r>
              <a:rPr lang="nl-NL" sz="2400" dirty="0"/>
              <a:t> van een maatwerkvoorschriftbevoegdheid omgevingsplan</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endParaRPr lang="nl-NL" dirty="0"/>
          </a:p>
        </p:txBody>
      </p:sp>
      <p:sp>
        <p:nvSpPr>
          <p:cNvPr id="11" name="Tijdelijke aanduiding voor voettekst 10"/>
          <p:cNvSpPr>
            <a:spLocks noGrp="1"/>
          </p:cNvSpPr>
          <p:nvPr>
            <p:ph type="ftr" sz="quarter" idx="11"/>
          </p:nvPr>
        </p:nvSpPr>
        <p:spPr/>
        <p:txBody>
          <a:bodyPr/>
          <a:lstStyle/>
          <a:p>
            <a:fld id="{FB1EE907-43DA-4F69-A555-0B9C44F8ACA0}" type="slidenum">
              <a:rPr lang="nl-NL" smtClean="0"/>
              <a:t>2</a:t>
            </a:fld>
            <a:endParaRPr lang="nl-NL" dirty="0"/>
          </a:p>
        </p:txBody>
      </p:sp>
    </p:spTree>
    <p:extLst>
      <p:ext uri="{BB962C8B-B14F-4D97-AF65-F5344CB8AC3E}">
        <p14:creationId xmlns:p14="http://schemas.microsoft.com/office/powerpoint/2010/main" val="9542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Toepassen artikel 22.45 omgevingsplan</a:t>
            </a:r>
          </a:p>
        </p:txBody>
      </p:sp>
      <p:sp>
        <p:nvSpPr>
          <p:cNvPr id="7" name="Tijdelijke aanduiding voor inhoud 2"/>
          <p:cNvSpPr txBox="1">
            <a:spLocks/>
          </p:cNvSpPr>
          <p:nvPr/>
        </p:nvSpPr>
        <p:spPr>
          <a:xfrm>
            <a:off x="540000" y="1358151"/>
            <a:ext cx="9478964" cy="2098366"/>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b="1" dirty="0">
                <a:solidFill>
                  <a:schemeClr val="tx1"/>
                </a:solidFill>
                <a:latin typeface="+mn-lt"/>
              </a:rPr>
              <a:t>Mogelijke aanleidingen:</a:t>
            </a:r>
          </a:p>
          <a:p>
            <a:pPr marL="342900" indent="-342900">
              <a:buFont typeface="Arial" panose="020B0604020202020204" pitchFamily="34" charset="0"/>
              <a:buChar char="•"/>
            </a:pPr>
            <a:r>
              <a:rPr lang="nl-NL" sz="2200" dirty="0">
                <a:solidFill>
                  <a:schemeClr val="tx1"/>
                </a:solidFill>
                <a:latin typeface="+mn-lt"/>
              </a:rPr>
              <a:t>Akoestische informatie nodig bij oprichting / wijziging activiteit</a:t>
            </a:r>
          </a:p>
          <a:p>
            <a:pPr marL="342900" indent="-342900">
              <a:buFont typeface="Arial" panose="020B0604020202020204" pitchFamily="34" charset="0"/>
              <a:buChar char="•"/>
            </a:pPr>
            <a:r>
              <a:rPr lang="nl-NL" sz="2200" dirty="0">
                <a:solidFill>
                  <a:schemeClr val="tx1"/>
                </a:solidFill>
                <a:latin typeface="+mn-lt"/>
              </a:rPr>
              <a:t>Reguleren bepaalde hinderlijke handelingen of werkzaamheden</a:t>
            </a:r>
          </a:p>
          <a:p>
            <a:pPr marL="342900" indent="-342900">
              <a:buFont typeface="Arial" panose="020B0604020202020204" pitchFamily="34" charset="0"/>
              <a:buChar char="•"/>
            </a:pPr>
            <a:r>
              <a:rPr lang="nl-NL" sz="2200" dirty="0">
                <a:solidFill>
                  <a:schemeClr val="tx1"/>
                </a:solidFill>
                <a:latin typeface="+mn-lt"/>
              </a:rPr>
              <a:t>Vereenvoudiging handhaving</a:t>
            </a:r>
          </a:p>
          <a:p>
            <a:pPr marL="342900" indent="-342900">
              <a:buFont typeface="Arial" panose="020B0604020202020204" pitchFamily="34" charset="0"/>
              <a:buChar char="•"/>
            </a:pPr>
            <a:r>
              <a:rPr lang="nl-NL" sz="2200" dirty="0">
                <a:solidFill>
                  <a:schemeClr val="tx1"/>
                </a:solidFill>
                <a:latin typeface="+mn-lt"/>
              </a:rPr>
              <a:t>Uitzonderlijke bedrijfssituaties (niet-representatief geluid)</a:t>
            </a:r>
          </a:p>
          <a:p>
            <a:endParaRPr lang="nl-NL" sz="2000" dirty="0">
              <a:solidFill>
                <a:schemeClr val="tx1"/>
              </a:solidFill>
              <a:latin typeface="+mn-lt"/>
            </a:endParaRPr>
          </a:p>
          <a:p>
            <a:endParaRPr lang="nl-NL" sz="2000" b="1" dirty="0">
              <a:solidFill>
                <a:schemeClr val="tx1"/>
              </a:solidFill>
              <a:latin typeface="+mn-lt"/>
            </a:endParaRPr>
          </a:p>
          <a:p>
            <a:pPr marL="342900" indent="-342900">
              <a:buFont typeface="Arial" panose="020B0604020202020204" pitchFamily="34" charset="0"/>
              <a:buChar char="•"/>
            </a:pPr>
            <a:endParaRPr lang="nl-NL" sz="2000" b="1" dirty="0">
              <a:solidFill>
                <a:schemeClr val="tx1"/>
              </a:solidFill>
              <a:latin typeface="+mn-lt"/>
            </a:endParaRPr>
          </a:p>
          <a:p>
            <a:pPr marL="342900" indent="-342900">
              <a:buFont typeface="Arial" panose="020B0604020202020204" pitchFamily="34" charset="0"/>
              <a:buChar char="•"/>
            </a:pPr>
            <a:endParaRPr lang="nl-NL" sz="2000" b="1" dirty="0">
              <a:solidFill>
                <a:schemeClr val="tx1"/>
              </a:solidFill>
              <a:latin typeface="+mn-lt"/>
            </a:endParaRPr>
          </a:p>
        </p:txBody>
      </p:sp>
      <p:sp>
        <p:nvSpPr>
          <p:cNvPr id="9" name="Tekstvak 8"/>
          <p:cNvSpPr txBox="1"/>
          <p:nvPr/>
        </p:nvSpPr>
        <p:spPr>
          <a:xfrm>
            <a:off x="540000" y="3817305"/>
            <a:ext cx="9361281" cy="1046440"/>
          </a:xfrm>
          <a:prstGeom prst="rect">
            <a:avLst/>
          </a:prstGeom>
          <a:noFill/>
        </p:spPr>
        <p:txBody>
          <a:bodyPr wrap="none" rtlCol="0">
            <a:spAutoFit/>
          </a:bodyPr>
          <a:lstStyle/>
          <a:p>
            <a:pPr marL="342900" indent="-342900">
              <a:buFont typeface="Arial" panose="020B0604020202020204" pitchFamily="34" charset="0"/>
              <a:buChar char="•"/>
            </a:pPr>
            <a:r>
              <a:rPr lang="nl-NL" sz="2200" dirty="0"/>
              <a:t>Bedrijf wil op bestaande locatie meer geluidruimte (minder strenge waarden)</a:t>
            </a:r>
          </a:p>
          <a:p>
            <a:pPr marL="342900" indent="-342900">
              <a:buFont typeface="Arial" panose="020B0604020202020204" pitchFamily="34" charset="0"/>
              <a:buChar char="•"/>
            </a:pPr>
            <a:r>
              <a:rPr lang="nl-NL" sz="2200" dirty="0"/>
              <a:t>Ervaren geluidhinder (strengere waarden)</a:t>
            </a:r>
          </a:p>
          <a:p>
            <a:endParaRPr lang="nl-NL" dirty="0"/>
          </a:p>
        </p:txBody>
      </p:sp>
      <p:grpSp>
        <p:nvGrpSpPr>
          <p:cNvPr id="8" name="Groep 7">
            <a:extLst>
              <a:ext uri="{C183D7F6-B498-43B3-948B-1728B52AA6E4}">
                <adec:decorative xmlns:adec="http://schemas.microsoft.com/office/drawing/2017/decorative" val="1"/>
              </a:ext>
            </a:extLst>
          </p:cNvPr>
          <p:cNvGrpSpPr/>
          <p:nvPr/>
        </p:nvGrpSpPr>
        <p:grpSpPr>
          <a:xfrm>
            <a:off x="9604601" y="3749981"/>
            <a:ext cx="2637963" cy="1063516"/>
            <a:chOff x="9090203" y="3893051"/>
            <a:chExt cx="2637963" cy="1063516"/>
          </a:xfrm>
        </p:grpSpPr>
        <p:sp>
          <p:nvSpPr>
            <p:cNvPr id="3" name="Linkeraccolade 2"/>
            <p:cNvSpPr/>
            <p:nvPr/>
          </p:nvSpPr>
          <p:spPr>
            <a:xfrm rot="10800000">
              <a:off x="9090203" y="3893051"/>
              <a:ext cx="430307" cy="1063516"/>
            </a:xfrm>
            <a:prstGeom prst="leftBrace">
              <a:avLst>
                <a:gd name="adj1" fmla="val 34895"/>
                <a:gd name="adj2" fmla="val 49791"/>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6" name="Tekstvak 5"/>
            <p:cNvSpPr txBox="1"/>
            <p:nvPr/>
          </p:nvSpPr>
          <p:spPr>
            <a:xfrm>
              <a:off x="9520510" y="4040088"/>
              <a:ext cx="2207656" cy="769441"/>
            </a:xfrm>
            <a:prstGeom prst="rect">
              <a:avLst/>
            </a:prstGeom>
            <a:noFill/>
          </p:spPr>
          <p:txBody>
            <a:bodyPr wrap="none" rtlCol="0">
              <a:spAutoFit/>
            </a:bodyPr>
            <a:lstStyle/>
            <a:p>
              <a:r>
                <a:rPr lang="nl-NL" sz="2200" dirty="0"/>
                <a:t>Let op!!</a:t>
              </a:r>
            </a:p>
            <a:p>
              <a:r>
                <a:rPr lang="nl-NL" sz="2200" dirty="0"/>
                <a:t>Ruimtelijke regels</a:t>
              </a:r>
            </a:p>
          </p:txBody>
        </p:sp>
      </p:grpSp>
      <p:sp>
        <p:nvSpPr>
          <p:cNvPr id="2" name="Tekstvak 1"/>
          <p:cNvSpPr txBox="1"/>
          <p:nvPr/>
        </p:nvSpPr>
        <p:spPr>
          <a:xfrm>
            <a:off x="540000" y="5106961"/>
            <a:ext cx="10940384" cy="1077218"/>
          </a:xfrm>
          <a:prstGeom prst="rect">
            <a:avLst/>
          </a:prstGeom>
          <a:noFill/>
        </p:spPr>
        <p:txBody>
          <a:bodyPr wrap="square" rtlCol="0">
            <a:spAutoFit/>
          </a:bodyPr>
          <a:lstStyle/>
          <a:p>
            <a:pPr marL="285750" indent="-285750">
              <a:buFont typeface="Arial" panose="020B0604020202020204" pitchFamily="34" charset="0"/>
              <a:buChar char="•"/>
            </a:pPr>
            <a:r>
              <a:rPr lang="nl-NL" sz="2200" dirty="0">
                <a:cs typeface="Verdana"/>
              </a:rPr>
              <a:t>Wijziging van omgevingsvergunning </a:t>
            </a:r>
            <a:r>
              <a:rPr lang="nl-NL" sz="2200" dirty="0" err="1">
                <a:cs typeface="Verdana"/>
              </a:rPr>
              <a:t>mba</a:t>
            </a:r>
            <a:r>
              <a:rPr lang="nl-NL" sz="2200" dirty="0">
                <a:cs typeface="Verdana"/>
              </a:rPr>
              <a:t> (voorrangsregel art. 22.1 Omgevingsplan vervalt)</a:t>
            </a:r>
          </a:p>
          <a:p>
            <a:pPr marL="285750" indent="-285750">
              <a:buFont typeface="Arial" panose="020B0604020202020204" pitchFamily="34" charset="0"/>
              <a:buChar char="•"/>
            </a:pPr>
            <a:r>
              <a:rPr lang="nl-NL" sz="2200" dirty="0">
                <a:cs typeface="Verdana"/>
              </a:rPr>
              <a:t>Beschermen mogelijkheden bedrijf bij toelaten nieuwe woning (via een </a:t>
            </a:r>
            <a:r>
              <a:rPr lang="nl-NL" sz="2200" dirty="0" err="1">
                <a:cs typeface="Verdana"/>
              </a:rPr>
              <a:t>bopa</a:t>
            </a:r>
            <a:r>
              <a:rPr lang="nl-NL" sz="2200" dirty="0">
                <a:cs typeface="Verdana"/>
              </a:rPr>
              <a:t>)</a:t>
            </a:r>
          </a:p>
          <a:p>
            <a:endParaRPr lang="nl-NL" sz="2000" dirty="0">
              <a:cs typeface="Verdana"/>
            </a:endParaRPr>
          </a:p>
        </p:txBody>
      </p:sp>
      <p:sp>
        <p:nvSpPr>
          <p:cNvPr id="4" name="Tijdelijke aanduiding voor voettekst 3"/>
          <p:cNvSpPr>
            <a:spLocks noGrp="1"/>
          </p:cNvSpPr>
          <p:nvPr>
            <p:ph type="ftr" sz="quarter" idx="11"/>
          </p:nvPr>
        </p:nvSpPr>
        <p:spPr/>
        <p:txBody>
          <a:bodyPr/>
          <a:lstStyle/>
          <a:p>
            <a:fld id="{09E80B3D-64C9-4D67-B3D0-527B0C6FFE95}" type="slidenum">
              <a:rPr lang="nl-NL" smtClean="0"/>
              <a:t>20</a:t>
            </a:fld>
            <a:endParaRPr lang="nl-NL" dirty="0"/>
          </a:p>
        </p:txBody>
      </p:sp>
    </p:spTree>
    <p:extLst>
      <p:ext uri="{BB962C8B-B14F-4D97-AF65-F5344CB8AC3E}">
        <p14:creationId xmlns:p14="http://schemas.microsoft.com/office/powerpoint/2010/main" val="38183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Wijziging van omgevingsvergunning </a:t>
            </a:r>
            <a:r>
              <a:rPr kumimoji="0" lang="nl-NL" sz="2800" b="1" i="0" u="none" strike="noStrike" kern="1200" cap="none" spc="0" normalizeH="0" baseline="0" noProof="0" dirty="0" err="1">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mba</a:t>
            </a:r>
            <a:endPar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ijdelijke aanduiding voor inhoud 2"/>
          <p:cNvSpPr txBox="1">
            <a:spLocks/>
          </p:cNvSpPr>
          <p:nvPr/>
        </p:nvSpPr>
        <p:spPr>
          <a:xfrm>
            <a:off x="622299" y="1286845"/>
            <a:ext cx="10821989" cy="134024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000" b="1" dirty="0">
                <a:solidFill>
                  <a:schemeClr val="tx1"/>
                </a:solidFill>
                <a:latin typeface="+mn-lt"/>
              </a:rPr>
              <a:t>Casus</a:t>
            </a:r>
          </a:p>
          <a:p>
            <a:r>
              <a:rPr lang="nl-NL" sz="2000" dirty="0">
                <a:solidFill>
                  <a:schemeClr val="tx1"/>
                </a:solidFill>
                <a:latin typeface="+mn-lt"/>
              </a:rPr>
              <a:t>Bedrijf heeft een omgevingsvergunning </a:t>
            </a:r>
            <a:r>
              <a:rPr lang="nl-NL" sz="2000" dirty="0" err="1">
                <a:solidFill>
                  <a:schemeClr val="tx1"/>
                </a:solidFill>
                <a:latin typeface="+mn-lt"/>
              </a:rPr>
              <a:t>mba</a:t>
            </a:r>
            <a:r>
              <a:rPr lang="nl-NL" sz="2000" dirty="0">
                <a:solidFill>
                  <a:schemeClr val="tx1"/>
                </a:solidFill>
                <a:latin typeface="+mn-lt"/>
              </a:rPr>
              <a:t> met voorschriften geluid (o.b.v. art. 4.13 invoeringswet). De waarden daarin zijn minder streng dan de waarden omgevingsplan. Het bedrijf gaat een wijziging van zijn omgevingsvergunning </a:t>
            </a:r>
            <a:r>
              <a:rPr lang="nl-NL" sz="2000" dirty="0" err="1">
                <a:solidFill>
                  <a:schemeClr val="tx1"/>
                </a:solidFill>
                <a:latin typeface="+mn-lt"/>
              </a:rPr>
              <a:t>mba</a:t>
            </a:r>
            <a:r>
              <a:rPr lang="nl-NL" sz="2000" dirty="0">
                <a:solidFill>
                  <a:schemeClr val="tx1"/>
                </a:solidFill>
                <a:latin typeface="+mn-lt"/>
              </a:rPr>
              <a:t> aanvragen.</a:t>
            </a:r>
            <a:endParaRPr lang="nl-NL" sz="2000" b="1" dirty="0">
              <a:solidFill>
                <a:schemeClr val="tx1"/>
              </a:solidFill>
              <a:latin typeface="+mn-lt"/>
            </a:endParaRPr>
          </a:p>
          <a:p>
            <a:pPr marL="342900" indent="-342900">
              <a:buFont typeface="Arial" panose="020B0604020202020204" pitchFamily="34" charset="0"/>
              <a:buChar char="•"/>
            </a:pPr>
            <a:endParaRPr lang="nl-NL" sz="2000" b="1" dirty="0">
              <a:solidFill>
                <a:schemeClr val="tx1"/>
              </a:solidFill>
              <a:latin typeface="+mn-lt"/>
            </a:endParaRPr>
          </a:p>
        </p:txBody>
      </p:sp>
      <p:sp>
        <p:nvSpPr>
          <p:cNvPr id="3" name="Tekstvak 2"/>
          <p:cNvSpPr txBox="1"/>
          <p:nvPr/>
        </p:nvSpPr>
        <p:spPr>
          <a:xfrm>
            <a:off x="563319" y="2736398"/>
            <a:ext cx="11420338" cy="1323439"/>
          </a:xfrm>
          <a:prstGeom prst="rect">
            <a:avLst/>
          </a:prstGeom>
          <a:noFill/>
        </p:spPr>
        <p:txBody>
          <a:bodyPr wrap="square" rtlCol="0">
            <a:spAutoFit/>
          </a:bodyPr>
          <a:lstStyle/>
          <a:p>
            <a:pPr>
              <a:spcBef>
                <a:spcPct val="20000"/>
              </a:spcBef>
            </a:pPr>
            <a:r>
              <a:rPr lang="nl-NL" sz="2000" b="1" dirty="0">
                <a:cs typeface="Verdana"/>
              </a:rPr>
              <a:t>Wat moet  je weten</a:t>
            </a:r>
          </a:p>
          <a:p>
            <a:pPr marL="285750" indent="-285750">
              <a:buFont typeface="Arial" panose="020B0604020202020204" pitchFamily="34" charset="0"/>
              <a:buChar char="•"/>
            </a:pPr>
            <a:r>
              <a:rPr lang="nl-NL" sz="2000" dirty="0"/>
              <a:t>Voorschriften geluid gaan voor op de regels omgevingsplan, mits ze hetzelfde regelen (art. 22.1, lid 2) </a:t>
            </a:r>
          </a:p>
          <a:p>
            <a:pPr marL="285750" indent="-285750">
              <a:buFont typeface="Arial" panose="020B0604020202020204" pitchFamily="34" charset="0"/>
              <a:buChar char="•"/>
            </a:pPr>
            <a:r>
              <a:rPr lang="nl-NL" sz="2000" dirty="0"/>
              <a:t>deze voorrangsbepaling vervalt bij een wijziging van een omgevingsvergunning </a:t>
            </a:r>
            <a:r>
              <a:rPr lang="nl-NL" sz="2000" dirty="0" err="1"/>
              <a:t>mba</a:t>
            </a:r>
            <a:endParaRPr lang="nl-NL" sz="2000" dirty="0"/>
          </a:p>
          <a:p>
            <a:pPr marL="285750" indent="-285750">
              <a:buFont typeface="Arial" panose="020B0604020202020204" pitchFamily="34" charset="0"/>
              <a:buChar char="•"/>
            </a:pPr>
            <a:r>
              <a:rPr lang="nl-NL" sz="2000" dirty="0"/>
              <a:t>Voor bedrijf is strengste dan bepalend</a:t>
            </a:r>
            <a:endParaRPr lang="nl-NL" sz="2000" b="1" dirty="0"/>
          </a:p>
        </p:txBody>
      </p:sp>
      <p:sp>
        <p:nvSpPr>
          <p:cNvPr id="2" name="Tekstvak 1"/>
          <p:cNvSpPr txBox="1"/>
          <p:nvPr/>
        </p:nvSpPr>
        <p:spPr>
          <a:xfrm>
            <a:off x="539999" y="4272001"/>
            <a:ext cx="5615512" cy="1015663"/>
          </a:xfrm>
          <a:prstGeom prst="rect">
            <a:avLst/>
          </a:prstGeom>
          <a:noFill/>
        </p:spPr>
        <p:txBody>
          <a:bodyPr wrap="none" rtlCol="0">
            <a:spAutoFit/>
          </a:bodyPr>
          <a:lstStyle/>
          <a:p>
            <a:r>
              <a:rPr lang="nl-NL" sz="2000" b="1" dirty="0">
                <a:cs typeface="Verdana"/>
              </a:rPr>
              <a:t>Van belang bij toepassen van art. 22. 45</a:t>
            </a:r>
          </a:p>
          <a:p>
            <a:pPr marL="342900" indent="-342900">
              <a:buFont typeface="Arial" panose="020B0604020202020204" pitchFamily="34" charset="0"/>
              <a:buChar char="•"/>
            </a:pPr>
            <a:r>
              <a:rPr lang="nl-NL" sz="2000" dirty="0">
                <a:cs typeface="Verdana"/>
              </a:rPr>
              <a:t>Bestaande situatie met vergunde activiteiten </a:t>
            </a:r>
          </a:p>
          <a:p>
            <a:pPr marL="342900" indent="-342900">
              <a:buFont typeface="Arial" panose="020B0604020202020204" pitchFamily="34" charset="0"/>
              <a:buChar char="•"/>
            </a:pPr>
            <a:r>
              <a:rPr lang="nl-NL" sz="2000" dirty="0">
                <a:cs typeface="Verdana"/>
              </a:rPr>
              <a:t>Eerbiedigende werking in paragraaf 5.1.4.2.2 </a:t>
            </a:r>
            <a:r>
              <a:rPr lang="nl-NL" sz="2000" dirty="0" err="1">
                <a:cs typeface="Verdana"/>
              </a:rPr>
              <a:t>Bkl</a:t>
            </a:r>
            <a:r>
              <a:rPr lang="nl-NL" sz="2000" dirty="0">
                <a:cs typeface="Verdana"/>
              </a:rPr>
              <a:t> </a:t>
            </a:r>
          </a:p>
        </p:txBody>
      </p:sp>
      <p:sp>
        <p:nvSpPr>
          <p:cNvPr id="8" name="Tekstvak 7"/>
          <p:cNvSpPr txBox="1"/>
          <p:nvPr/>
        </p:nvSpPr>
        <p:spPr>
          <a:xfrm>
            <a:off x="539999" y="5315379"/>
            <a:ext cx="8571577" cy="1015663"/>
          </a:xfrm>
          <a:prstGeom prst="rect">
            <a:avLst/>
          </a:prstGeom>
          <a:noFill/>
        </p:spPr>
        <p:txBody>
          <a:bodyPr wrap="none" rtlCol="0">
            <a:spAutoFit/>
          </a:bodyPr>
          <a:lstStyle/>
          <a:p>
            <a:r>
              <a:rPr lang="nl-NL" sz="2000" b="1" dirty="0">
                <a:cs typeface="Verdana"/>
              </a:rPr>
              <a:t>Discussiepunten</a:t>
            </a:r>
          </a:p>
          <a:p>
            <a:pPr marL="342900" indent="-342900">
              <a:buFont typeface="Arial" panose="020B0604020202020204" pitchFamily="34" charset="0"/>
              <a:buChar char="•"/>
            </a:pPr>
            <a:r>
              <a:rPr lang="nl-NL" sz="2000" dirty="0">
                <a:cs typeface="Verdana"/>
              </a:rPr>
              <a:t>Eerst maatwerkvoorschrift regelen?</a:t>
            </a:r>
          </a:p>
          <a:p>
            <a:pPr marL="342900" indent="-342900">
              <a:buFont typeface="Arial" panose="020B0604020202020204" pitchFamily="34" charset="0"/>
              <a:buChar char="•"/>
            </a:pPr>
            <a:r>
              <a:rPr lang="nl-NL" sz="2000" dirty="0">
                <a:cs typeface="Verdana"/>
              </a:rPr>
              <a:t>Regelen via een omgevingsvergunning </a:t>
            </a:r>
            <a:r>
              <a:rPr lang="nl-NL" sz="2000" dirty="0" err="1">
                <a:cs typeface="Verdana"/>
              </a:rPr>
              <a:t>buitenplanse</a:t>
            </a:r>
            <a:r>
              <a:rPr lang="nl-NL" sz="2000" dirty="0">
                <a:cs typeface="Verdana"/>
              </a:rPr>
              <a:t> omgevingsplanactiviteit?</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21</a:t>
            </a:fld>
            <a:endParaRPr lang="nl-NL" dirty="0"/>
          </a:p>
        </p:txBody>
      </p:sp>
    </p:spTree>
    <p:extLst>
      <p:ext uri="{BB962C8B-B14F-4D97-AF65-F5344CB8AC3E}">
        <p14:creationId xmlns:p14="http://schemas.microsoft.com/office/powerpoint/2010/main" val="285630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Toelaten nieuwe woning</a:t>
            </a:r>
          </a:p>
        </p:txBody>
      </p:sp>
      <p:sp>
        <p:nvSpPr>
          <p:cNvPr id="7" name="Tijdelijke aanduiding voor inhoud 2"/>
          <p:cNvSpPr txBox="1">
            <a:spLocks/>
          </p:cNvSpPr>
          <p:nvPr/>
        </p:nvSpPr>
        <p:spPr>
          <a:xfrm>
            <a:off x="622299" y="1382400"/>
            <a:ext cx="10550525" cy="1517963"/>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000" b="1" dirty="0">
                <a:solidFill>
                  <a:schemeClr val="tx1"/>
                </a:solidFill>
                <a:latin typeface="+mn-lt"/>
              </a:rPr>
              <a:t>Casus</a:t>
            </a:r>
          </a:p>
          <a:p>
            <a:r>
              <a:rPr lang="nl-NL" sz="2000" dirty="0">
                <a:solidFill>
                  <a:schemeClr val="tx1"/>
                </a:solidFill>
                <a:latin typeface="+mn-lt"/>
              </a:rPr>
              <a:t>In de buurt van een fietsenmakerij wil men een nieuwe woning realiseren.  Men gebruikt hiervoor een omgevingsvergunning </a:t>
            </a:r>
            <a:r>
              <a:rPr lang="nl-NL" sz="2000" dirty="0" err="1">
                <a:solidFill>
                  <a:schemeClr val="tx1"/>
                </a:solidFill>
                <a:latin typeface="+mn-lt"/>
              </a:rPr>
              <a:t>buitenplanse</a:t>
            </a:r>
            <a:r>
              <a:rPr lang="nl-NL" sz="2000" dirty="0">
                <a:solidFill>
                  <a:schemeClr val="tx1"/>
                </a:solidFill>
                <a:latin typeface="+mn-lt"/>
              </a:rPr>
              <a:t> omgevingsplanactiviteit.</a:t>
            </a:r>
          </a:p>
          <a:p>
            <a:r>
              <a:rPr lang="nl-NL" sz="2000" dirty="0">
                <a:solidFill>
                  <a:schemeClr val="tx1"/>
                </a:solidFill>
                <a:latin typeface="+mn-lt"/>
              </a:rPr>
              <a:t>Het geluid op de gevel zal in de </a:t>
            </a:r>
            <a:r>
              <a:rPr lang="nl-NL" sz="2000" dirty="0" err="1">
                <a:solidFill>
                  <a:schemeClr val="tx1"/>
                </a:solidFill>
                <a:latin typeface="+mn-lt"/>
              </a:rPr>
              <a:t>dagperiode</a:t>
            </a:r>
            <a:r>
              <a:rPr lang="nl-NL" sz="2000" dirty="0">
                <a:solidFill>
                  <a:schemeClr val="tx1"/>
                </a:solidFill>
                <a:latin typeface="+mn-lt"/>
              </a:rPr>
              <a:t> 52 </a:t>
            </a:r>
            <a:r>
              <a:rPr lang="nl-NL" sz="2000" dirty="0" err="1">
                <a:solidFill>
                  <a:schemeClr val="tx1"/>
                </a:solidFill>
                <a:latin typeface="+mn-lt"/>
              </a:rPr>
              <a:t>db</a:t>
            </a:r>
            <a:r>
              <a:rPr lang="nl-NL" sz="2000" dirty="0">
                <a:solidFill>
                  <a:schemeClr val="tx1"/>
                </a:solidFill>
                <a:latin typeface="+mn-lt"/>
              </a:rPr>
              <a:t>(A) zijn, 2 dB boven de waarde uit het omgevingsplan. Op de locatie is op basis van de ruimtelijke regels naast de fietsenmakerij ook detailhandel mogelijk.</a:t>
            </a:r>
          </a:p>
          <a:p>
            <a:pPr marL="342900" indent="-342900">
              <a:buFont typeface="Arial" panose="020B0604020202020204" pitchFamily="34" charset="0"/>
              <a:buChar char="•"/>
            </a:pPr>
            <a:endParaRPr lang="nl-NL" sz="2000" b="1" dirty="0">
              <a:solidFill>
                <a:schemeClr val="tx1"/>
              </a:solidFill>
              <a:latin typeface="+mn-lt"/>
            </a:endParaRPr>
          </a:p>
          <a:p>
            <a:pPr marL="342900" indent="-342900">
              <a:buFont typeface="Arial" panose="020B0604020202020204" pitchFamily="34" charset="0"/>
              <a:buChar char="•"/>
            </a:pPr>
            <a:endParaRPr lang="nl-NL" sz="2000" b="1" dirty="0">
              <a:solidFill>
                <a:schemeClr val="tx1"/>
              </a:solidFill>
              <a:latin typeface="+mn-lt"/>
            </a:endParaRPr>
          </a:p>
          <a:p>
            <a:pPr marL="342900" indent="-342900">
              <a:buFont typeface="Arial" panose="020B0604020202020204" pitchFamily="34" charset="0"/>
              <a:buChar char="•"/>
            </a:pPr>
            <a:endParaRPr lang="nl-NL" sz="2000" b="1" dirty="0">
              <a:solidFill>
                <a:schemeClr val="tx1"/>
              </a:solidFill>
              <a:latin typeface="+mn-lt"/>
            </a:endParaRPr>
          </a:p>
        </p:txBody>
      </p:sp>
      <p:sp>
        <p:nvSpPr>
          <p:cNvPr id="10" name="Tekstvak 9"/>
          <p:cNvSpPr txBox="1"/>
          <p:nvPr/>
        </p:nvSpPr>
        <p:spPr>
          <a:xfrm>
            <a:off x="597274" y="3398117"/>
            <a:ext cx="11420338" cy="707886"/>
          </a:xfrm>
          <a:prstGeom prst="rect">
            <a:avLst/>
          </a:prstGeom>
          <a:noFill/>
        </p:spPr>
        <p:txBody>
          <a:bodyPr wrap="square" rtlCol="0">
            <a:spAutoFit/>
          </a:bodyPr>
          <a:lstStyle/>
          <a:p>
            <a:pPr>
              <a:spcBef>
                <a:spcPct val="20000"/>
              </a:spcBef>
            </a:pPr>
            <a:r>
              <a:rPr lang="nl-NL" sz="2000" b="1" dirty="0">
                <a:cs typeface="Verdana"/>
              </a:rPr>
              <a:t>Wat moet  je weten</a:t>
            </a:r>
          </a:p>
          <a:p>
            <a:pPr marL="285750" indent="-285750">
              <a:buFont typeface="Arial" panose="020B0604020202020204" pitchFamily="34" charset="0"/>
              <a:buChar char="•"/>
            </a:pPr>
            <a:r>
              <a:rPr lang="nl-NL" sz="2000" dirty="0"/>
              <a:t>Een maatwerkvoorschrift geldt alleen voor degene aan wie het is gericht</a:t>
            </a:r>
          </a:p>
        </p:txBody>
      </p:sp>
      <p:sp>
        <p:nvSpPr>
          <p:cNvPr id="11" name="Tekstvak 10"/>
          <p:cNvSpPr txBox="1"/>
          <p:nvPr/>
        </p:nvSpPr>
        <p:spPr>
          <a:xfrm>
            <a:off x="539999" y="4272001"/>
            <a:ext cx="4410566" cy="1015663"/>
          </a:xfrm>
          <a:prstGeom prst="rect">
            <a:avLst/>
          </a:prstGeom>
          <a:noFill/>
        </p:spPr>
        <p:txBody>
          <a:bodyPr wrap="none" rtlCol="0">
            <a:spAutoFit/>
          </a:bodyPr>
          <a:lstStyle/>
          <a:p>
            <a:r>
              <a:rPr lang="nl-NL" sz="2000" b="1" dirty="0">
                <a:cs typeface="Verdana"/>
              </a:rPr>
              <a:t>Van belang bij toepassen van art. 22. 45</a:t>
            </a:r>
          </a:p>
          <a:p>
            <a:pPr marL="342900" indent="-342900">
              <a:buFont typeface="Arial" panose="020B0604020202020204" pitchFamily="34" charset="0"/>
              <a:buChar char="•"/>
            </a:pPr>
            <a:r>
              <a:rPr lang="nl-NL" sz="2000" dirty="0">
                <a:cs typeface="Verdana"/>
              </a:rPr>
              <a:t>Aanvaardbaarheid art. 5.59 </a:t>
            </a:r>
            <a:r>
              <a:rPr lang="nl-NL" sz="2000" dirty="0" err="1">
                <a:cs typeface="Verdana"/>
              </a:rPr>
              <a:t>Bkl</a:t>
            </a:r>
            <a:endParaRPr lang="nl-NL" sz="2000" dirty="0">
              <a:cs typeface="Verdana"/>
            </a:endParaRPr>
          </a:p>
          <a:p>
            <a:pPr marL="342900" indent="-342900">
              <a:buFont typeface="Arial" panose="020B0604020202020204" pitchFamily="34" charset="0"/>
              <a:buChar char="•"/>
            </a:pPr>
            <a:r>
              <a:rPr lang="nl-NL" sz="2000" dirty="0">
                <a:cs typeface="Verdana"/>
              </a:rPr>
              <a:t>Ook kijken naar piekgeluiden</a:t>
            </a:r>
          </a:p>
        </p:txBody>
      </p:sp>
      <p:sp>
        <p:nvSpPr>
          <p:cNvPr id="13" name="Tekstvak 12"/>
          <p:cNvSpPr txBox="1"/>
          <p:nvPr/>
        </p:nvSpPr>
        <p:spPr>
          <a:xfrm>
            <a:off x="539999" y="5315379"/>
            <a:ext cx="6225615" cy="1015663"/>
          </a:xfrm>
          <a:prstGeom prst="rect">
            <a:avLst/>
          </a:prstGeom>
          <a:noFill/>
        </p:spPr>
        <p:txBody>
          <a:bodyPr wrap="none" rtlCol="0">
            <a:spAutoFit/>
          </a:bodyPr>
          <a:lstStyle/>
          <a:p>
            <a:r>
              <a:rPr lang="nl-NL" sz="2000" b="1" dirty="0">
                <a:cs typeface="Verdana"/>
              </a:rPr>
              <a:t>Discussiepunten</a:t>
            </a:r>
          </a:p>
          <a:p>
            <a:pPr marL="342900" indent="-342900">
              <a:buFont typeface="Arial" panose="020B0604020202020204" pitchFamily="34" charset="0"/>
              <a:buChar char="•"/>
            </a:pPr>
            <a:r>
              <a:rPr lang="nl-NL" sz="2000" dirty="0">
                <a:cs typeface="Verdana"/>
              </a:rPr>
              <a:t>Inperking planologische mogelijkheden van de locatie?</a:t>
            </a:r>
          </a:p>
          <a:p>
            <a:pPr marL="342900" indent="-342900">
              <a:buFont typeface="Arial" panose="020B0604020202020204" pitchFamily="34" charset="0"/>
              <a:buChar char="•"/>
            </a:pPr>
            <a:endParaRPr lang="nl-NL" sz="2000" dirty="0">
              <a:cs typeface="Verdana"/>
            </a:endParaRPr>
          </a:p>
        </p:txBody>
      </p:sp>
      <p:sp>
        <p:nvSpPr>
          <p:cNvPr id="9" name="Tekstvak 8"/>
          <p:cNvSpPr txBox="1"/>
          <p:nvPr/>
        </p:nvSpPr>
        <p:spPr>
          <a:xfrm>
            <a:off x="540000" y="5970211"/>
            <a:ext cx="6633098" cy="400110"/>
          </a:xfrm>
          <a:prstGeom prst="rect">
            <a:avLst/>
          </a:prstGeom>
          <a:noFill/>
        </p:spPr>
        <p:txBody>
          <a:bodyPr wrap="none" rtlCol="0">
            <a:spAutoFit/>
          </a:bodyPr>
          <a:lstStyle/>
          <a:p>
            <a:pPr marL="342900" indent="-342900">
              <a:buFont typeface="Arial" panose="020B0604020202020204" pitchFamily="34" charset="0"/>
              <a:buChar char="•"/>
            </a:pPr>
            <a:r>
              <a:rPr lang="nl-NL" sz="2000" dirty="0">
                <a:solidFill>
                  <a:srgbClr val="FF0000"/>
                </a:solidFill>
              </a:rPr>
              <a:t>Maatwerkbestemming, alleen fietsenmakerij toegelaten?</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22</a:t>
            </a:fld>
            <a:endParaRPr lang="nl-NL" dirty="0"/>
          </a:p>
        </p:txBody>
      </p:sp>
    </p:spTree>
    <p:extLst>
      <p:ext uri="{BB962C8B-B14F-4D97-AF65-F5344CB8AC3E}">
        <p14:creationId xmlns:p14="http://schemas.microsoft.com/office/powerpoint/2010/main" val="4889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Wat je moet </a:t>
            </a:r>
            <a:r>
              <a:rPr kumimoji="0" lang="nl-NL" sz="2800" b="1" i="0" u="none" strike="noStrike" kern="1200" cap="none" spc="0" normalizeH="0" baseline="0" noProof="0" dirty="0" err="1">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onthoudn</a:t>
            </a:r>
            <a:endPar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ijdelijke aanduiding voor inhoud 2"/>
          <p:cNvSpPr txBox="1">
            <a:spLocks/>
          </p:cNvSpPr>
          <p:nvPr/>
        </p:nvSpPr>
        <p:spPr>
          <a:xfrm>
            <a:off x="622299" y="1382400"/>
            <a:ext cx="11113551" cy="469567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Een maatwerkvoorschrift alleen mogelijk op basis van een maatwerkvoorschriftbevoegdheid </a:t>
            </a:r>
          </a:p>
          <a:p>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Een maatwerkvoorschrift geldt alleen voor degene aan wie het is gericht</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De inhoudelijke mogelijkheden van een maatwerkvoorschrift is afhankelijk van de afbakening in de maatwerkvoorschriftbevoegdheid </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Bal en </a:t>
            </a:r>
            <a:r>
              <a:rPr lang="nl-NL" sz="2000" dirty="0" err="1">
                <a:solidFill>
                  <a:schemeClr val="tx1"/>
                </a:solidFill>
                <a:latin typeface="+mn-lt"/>
              </a:rPr>
              <a:t>Bbl</a:t>
            </a:r>
            <a:r>
              <a:rPr lang="nl-NL" sz="2000" dirty="0">
                <a:solidFill>
                  <a:schemeClr val="tx1"/>
                </a:solidFill>
                <a:latin typeface="+mn-lt"/>
              </a:rPr>
              <a:t> bevatten beperkte mogelijkheden om maatwerkvoorschriften geluid te stellen</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Wees alert bij het stellen van maatwerkvoorschriften op basis van art. 22.45 omgevingsplan</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23</a:t>
            </a:fld>
            <a:endParaRPr lang="nl-NL" dirty="0"/>
          </a:p>
        </p:txBody>
      </p:sp>
    </p:spTree>
    <p:extLst>
      <p:ext uri="{BB962C8B-B14F-4D97-AF65-F5344CB8AC3E}">
        <p14:creationId xmlns:p14="http://schemas.microsoft.com/office/powerpoint/2010/main" val="1132992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title" idx="4294967295"/>
          </p:nvPr>
        </p:nvSpPr>
        <p:spPr>
          <a:xfrm>
            <a:off x="319088" y="2601913"/>
            <a:ext cx="11347450" cy="1314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408000"/>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408000"/>
              </a:solidFill>
              <a:effectLst/>
              <a:uLnTx/>
              <a:uFillTx/>
              <a:latin typeface="Verdana"/>
              <a:ea typeface="+mn-ea"/>
              <a:cs typeface="Verdana"/>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408000"/>
                </a:solidFill>
                <a:effectLst/>
                <a:uLnTx/>
                <a:uFillTx/>
                <a:latin typeface="+mn-lt"/>
                <a:ea typeface="+mj-ea"/>
                <a:cs typeface="+mj-cs"/>
              </a:rPr>
              <a:t>Vragen?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2400" b="1" i="0" u="none" strike="noStrike" kern="1200" cap="none" spc="0" normalizeH="0" baseline="0" noProof="0" dirty="0">
              <a:ln>
                <a:noFill/>
              </a:ln>
              <a:solidFill>
                <a:srgbClr val="408000"/>
              </a:solidFill>
              <a:effectLst/>
              <a:uLnTx/>
              <a:uFillTx/>
              <a:latin typeface="Verdana"/>
              <a:ea typeface="+mn-ea"/>
              <a:cs typeface="Verdana"/>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3200" b="1" i="0" u="none" strike="noStrike" kern="1200" cap="none" spc="0" normalizeH="0" baseline="0" noProof="0" dirty="0">
              <a:ln>
                <a:noFill/>
              </a:ln>
              <a:solidFill>
                <a:srgbClr val="408000"/>
              </a:solidFill>
              <a:effectLst/>
              <a:uLnTx/>
              <a:uFillTx/>
              <a:latin typeface="+mn-lt"/>
              <a:ea typeface="+mj-ea"/>
              <a:cs typeface="+mj-cs"/>
            </a:endParaRPr>
          </a:p>
        </p:txBody>
      </p:sp>
      <p:sp>
        <p:nvSpPr>
          <p:cNvPr id="10" name="Tijdelijke aanduiding voor voettekst 9"/>
          <p:cNvSpPr>
            <a:spLocks noGrp="1"/>
          </p:cNvSpPr>
          <p:nvPr>
            <p:ph type="ftr" sz="quarter" idx="11"/>
          </p:nvPr>
        </p:nvSpPr>
        <p:spPr/>
        <p:txBody>
          <a:bodyPr/>
          <a:lstStyle/>
          <a:p>
            <a:fld id="{BD8861C1-9202-47E1-A309-E480304E1708}" type="slidenum">
              <a:rPr lang="nl-NL" smtClean="0"/>
              <a:t>24</a:t>
            </a:fld>
            <a:endParaRPr lang="nl-NL" dirty="0"/>
          </a:p>
        </p:txBody>
      </p:sp>
    </p:spTree>
    <p:extLst>
      <p:ext uri="{BB962C8B-B14F-4D97-AF65-F5344CB8AC3E}">
        <p14:creationId xmlns:p14="http://schemas.microsoft.com/office/powerpoint/2010/main" val="1080879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3C729-562D-324C-AB0E-3201E01FD9E2}"/>
              </a:ext>
            </a:extLst>
          </p:cNvPr>
          <p:cNvSpPr>
            <a:spLocks noGrp="1"/>
          </p:cNvSpPr>
          <p:nvPr>
            <p:ph type="ctrTitle"/>
          </p:nvPr>
        </p:nvSpPr>
        <p:spPr>
          <a:xfrm>
            <a:off x="5966924" y="1550503"/>
            <a:ext cx="6225076" cy="1235234"/>
          </a:xfrm>
        </p:spPr>
        <p:txBody>
          <a:bodyPr>
            <a:noAutofit/>
          </a:bodyPr>
          <a:lstStyle/>
          <a:p>
            <a:pPr algn="ctr"/>
            <a:r>
              <a:rPr lang="nl-NL" sz="2400" dirty="0"/>
              <a:t>Geluid:</a:t>
            </a:r>
            <a:br>
              <a:rPr lang="nl-NL" sz="2400" dirty="0"/>
            </a:br>
            <a:br>
              <a:rPr lang="nl-NL" sz="2400" dirty="0"/>
            </a:br>
            <a:r>
              <a:rPr lang="nl-NL" sz="2400" dirty="0"/>
              <a:t>Opstellen van een</a:t>
            </a:r>
            <a:br>
              <a:rPr lang="nl-NL" sz="2400" dirty="0"/>
            </a:br>
            <a:br>
              <a:rPr lang="nl-NL" sz="2400" dirty="0"/>
            </a:br>
            <a:r>
              <a:rPr lang="nl-NL" sz="2400" dirty="0"/>
              <a:t>Maatwerkvoorschriftbevoegdheid</a:t>
            </a:r>
            <a:br>
              <a:rPr lang="nl-NL" sz="2400" dirty="0"/>
            </a:br>
            <a:br>
              <a:rPr lang="nl-NL" sz="2400" dirty="0"/>
            </a:br>
            <a:r>
              <a:rPr lang="nl-NL" sz="2400" dirty="0"/>
              <a:t>omgevingsplan</a:t>
            </a:r>
            <a:br>
              <a:rPr lang="nl-NL" sz="2400" dirty="0"/>
            </a:br>
            <a:endParaRPr lang="nl-NL" sz="2400" dirty="0"/>
          </a:p>
        </p:txBody>
      </p:sp>
    </p:spTree>
    <p:extLst>
      <p:ext uri="{BB962C8B-B14F-4D97-AF65-F5344CB8AC3E}">
        <p14:creationId xmlns:p14="http://schemas.microsoft.com/office/powerpoint/2010/main" val="348106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0000" y="720000"/>
            <a:ext cx="10972800" cy="663123"/>
          </a:xfrm>
        </p:spPr>
        <p:txBody>
          <a:bodyPr>
            <a:normAutofit fontScale="90000"/>
          </a:bodyPr>
          <a:lstStyle/>
          <a:p>
            <a:r>
              <a:rPr lang="nl-NL" sz="3100" dirty="0">
                <a:solidFill>
                  <a:srgbClr val="39870C"/>
                </a:solidFill>
              </a:rPr>
              <a:t>Inhoud </a:t>
            </a:r>
            <a:br>
              <a:rPr lang="nl-NL" dirty="0">
                <a:solidFill>
                  <a:srgbClr val="39870C"/>
                </a:solidFill>
              </a:rPr>
            </a:br>
            <a:endParaRPr lang="nl-NL" dirty="0"/>
          </a:p>
        </p:txBody>
      </p:sp>
      <p:sp>
        <p:nvSpPr>
          <p:cNvPr id="5" name="Tijdelijke aanduiding voor tekst 4"/>
          <p:cNvSpPr>
            <a:spLocks noGrp="1"/>
          </p:cNvSpPr>
          <p:nvPr>
            <p:ph type="body" sz="quarter" idx="12"/>
          </p:nvPr>
        </p:nvSpPr>
        <p:spPr>
          <a:xfrm>
            <a:off x="601134" y="1811338"/>
            <a:ext cx="11084267" cy="4305685"/>
          </a:xfrm>
        </p:spPr>
        <p:txBody>
          <a:bodyPr>
            <a:noAutofit/>
          </a:bodyPr>
          <a:lstStyle/>
          <a:p>
            <a:pPr marL="571500" indent="-571500">
              <a:buFont typeface="Arial" panose="020B0604020202020204" pitchFamily="34" charset="0"/>
              <a:buChar char="•"/>
            </a:pPr>
            <a:endParaRPr lang="nl-NL" dirty="0"/>
          </a:p>
          <a:p>
            <a:pPr marL="1028700" lvl="1" indent="-571500">
              <a:buFont typeface="Arial" panose="020B0604020202020204" pitchFamily="34" charset="0"/>
              <a:buChar char="•"/>
            </a:pPr>
            <a:r>
              <a:rPr lang="nl-NL" sz="2400" dirty="0"/>
              <a:t>Systematiek “Geluid door activiteiten”</a:t>
            </a:r>
          </a:p>
          <a:p>
            <a:pPr lvl="1"/>
            <a:endParaRPr lang="nl-NL" sz="2400" dirty="0"/>
          </a:p>
          <a:p>
            <a:pPr marL="1028700" lvl="1" indent="-571500">
              <a:buFont typeface="Arial" panose="020B0604020202020204" pitchFamily="34" charset="0"/>
              <a:buChar char="•"/>
            </a:pPr>
            <a:r>
              <a:rPr lang="nl-NL" sz="2400" dirty="0"/>
              <a:t>Waarom opstellen maatwerkvoorschriftbevoegdheid geluid</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r>
              <a:rPr lang="nl-NL" sz="2400" dirty="0"/>
              <a:t>Aandachtspunten</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endParaRPr lang="nl-NL" dirty="0"/>
          </a:p>
        </p:txBody>
      </p:sp>
      <p:sp>
        <p:nvSpPr>
          <p:cNvPr id="11" name="Tijdelijke aanduiding voor voettekst 10"/>
          <p:cNvSpPr>
            <a:spLocks noGrp="1"/>
          </p:cNvSpPr>
          <p:nvPr>
            <p:ph type="ftr" sz="quarter" idx="11"/>
          </p:nvPr>
        </p:nvSpPr>
        <p:spPr/>
        <p:txBody>
          <a:bodyPr/>
          <a:lstStyle/>
          <a:p>
            <a:fld id="{FB1EE907-43DA-4F69-A555-0B9C44F8ACA0}" type="slidenum">
              <a:rPr lang="nl-NL" smtClean="0"/>
              <a:t>26</a:t>
            </a:fld>
            <a:endParaRPr lang="nl-NL" dirty="0"/>
          </a:p>
        </p:txBody>
      </p:sp>
    </p:spTree>
    <p:extLst>
      <p:ext uri="{BB962C8B-B14F-4D97-AF65-F5344CB8AC3E}">
        <p14:creationId xmlns:p14="http://schemas.microsoft.com/office/powerpoint/2010/main" val="93241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094807"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Systematiek: nieuw deel omgevingsplan en geluid</a:t>
            </a:r>
          </a:p>
        </p:txBody>
      </p:sp>
      <p:sp>
        <p:nvSpPr>
          <p:cNvPr id="31" name="Tekstvak 30"/>
          <p:cNvSpPr txBox="1"/>
          <p:nvPr/>
        </p:nvSpPr>
        <p:spPr>
          <a:xfrm>
            <a:off x="6200299" y="1473571"/>
            <a:ext cx="5280501" cy="400110"/>
          </a:xfrm>
          <a:prstGeom prst="rect">
            <a:avLst/>
          </a:prstGeom>
          <a:noFill/>
        </p:spPr>
        <p:txBody>
          <a:bodyPr wrap="square" rtlCol="0">
            <a:spAutoFit/>
          </a:bodyPr>
          <a:lstStyle/>
          <a:p>
            <a:r>
              <a:rPr lang="nl-NL" sz="2000" b="1" dirty="0"/>
              <a:t>Evenwichtige toedeling functies aan locaties</a:t>
            </a:r>
            <a:endParaRPr lang="nl-NL" sz="2000" dirty="0"/>
          </a:p>
        </p:txBody>
      </p:sp>
      <p:sp>
        <p:nvSpPr>
          <p:cNvPr id="35" name="Tekstvak 34">
            <a:extLst>
              <a:ext uri="{C183D7F6-B498-43B3-948B-1728B52AA6E4}">
                <adec:decorative xmlns:adec="http://schemas.microsoft.com/office/drawing/2017/decorative" val="1"/>
              </a:ext>
            </a:extLst>
          </p:cNvPr>
          <p:cNvSpPr txBox="1"/>
          <p:nvPr/>
        </p:nvSpPr>
        <p:spPr>
          <a:xfrm>
            <a:off x="5935287" y="1600203"/>
            <a:ext cx="184731" cy="369332"/>
          </a:xfrm>
          <a:prstGeom prst="rect">
            <a:avLst/>
          </a:prstGeom>
          <a:noFill/>
        </p:spPr>
        <p:txBody>
          <a:bodyPr wrap="none" rtlCol="0">
            <a:spAutoFit/>
          </a:bodyPr>
          <a:lstStyle/>
          <a:p>
            <a:endParaRPr lang="nl-NL" dirty="0"/>
          </a:p>
        </p:txBody>
      </p:sp>
      <p:grpSp>
        <p:nvGrpSpPr>
          <p:cNvPr id="43" name="Groep 42">
            <a:extLst>
              <a:ext uri="{C183D7F6-B498-43B3-948B-1728B52AA6E4}">
                <adec:decorative xmlns:adec="http://schemas.microsoft.com/office/drawing/2017/decorative" val="1"/>
              </a:ext>
            </a:extLst>
          </p:cNvPr>
          <p:cNvGrpSpPr/>
          <p:nvPr/>
        </p:nvGrpSpPr>
        <p:grpSpPr>
          <a:xfrm>
            <a:off x="1080000" y="1800000"/>
            <a:ext cx="3053850" cy="3191100"/>
            <a:chOff x="1996440" y="2723741"/>
            <a:chExt cx="2437892" cy="2441359"/>
          </a:xfrm>
        </p:grpSpPr>
        <p:sp>
          <p:nvSpPr>
            <p:cNvPr id="86" name="Rechthoek 85"/>
            <p:cNvSpPr/>
            <p:nvPr/>
          </p:nvSpPr>
          <p:spPr>
            <a:xfrm>
              <a:off x="1996441" y="2726035"/>
              <a:ext cx="2387173" cy="2439065"/>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7" name="Tekstvak 86"/>
            <p:cNvSpPr txBox="1"/>
            <p:nvPr/>
          </p:nvSpPr>
          <p:spPr>
            <a:xfrm>
              <a:off x="1996440" y="2723741"/>
              <a:ext cx="2437892" cy="259012"/>
            </a:xfrm>
            <a:prstGeom prst="rect">
              <a:avLst/>
            </a:prstGeom>
            <a:noFill/>
          </p:spPr>
          <p:txBody>
            <a:bodyPr wrap="square" rtlCol="0">
              <a:spAutoFit/>
            </a:bodyPr>
            <a:lstStyle/>
            <a:p>
              <a:r>
                <a:rPr lang="nl-NL" sz="1600" b="1" dirty="0">
                  <a:solidFill>
                    <a:srgbClr val="00B0F0"/>
                  </a:solidFill>
                </a:rPr>
                <a:t>Locatie (toegelaten activiteiten)</a:t>
              </a:r>
            </a:p>
          </p:txBody>
        </p:sp>
      </p:grpSp>
      <p:grpSp>
        <p:nvGrpSpPr>
          <p:cNvPr id="66" name="Groep 65">
            <a:extLst>
              <a:ext uri="{C183D7F6-B498-43B3-948B-1728B52AA6E4}">
                <adec:decorative xmlns:adec="http://schemas.microsoft.com/office/drawing/2017/decorative" val="1"/>
              </a:ext>
            </a:extLst>
          </p:cNvPr>
          <p:cNvGrpSpPr/>
          <p:nvPr/>
        </p:nvGrpSpPr>
        <p:grpSpPr>
          <a:xfrm>
            <a:off x="763793" y="1494779"/>
            <a:ext cx="5171494" cy="4862990"/>
            <a:chOff x="763793" y="1494779"/>
            <a:chExt cx="4055633" cy="4862990"/>
          </a:xfrm>
        </p:grpSpPr>
        <p:sp>
          <p:nvSpPr>
            <p:cNvPr id="67" name="Rechthoek 66"/>
            <p:cNvSpPr/>
            <p:nvPr/>
          </p:nvSpPr>
          <p:spPr>
            <a:xfrm>
              <a:off x="763793" y="1547362"/>
              <a:ext cx="4055633" cy="4810407"/>
            </a:xfrm>
            <a:prstGeom prst="rect">
              <a:avLst/>
            </a:prstGeom>
            <a:noFill/>
            <a:ln w="349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8" name="Tekstvak 67"/>
            <p:cNvSpPr txBox="1"/>
            <p:nvPr/>
          </p:nvSpPr>
          <p:spPr>
            <a:xfrm>
              <a:off x="763793" y="1494779"/>
              <a:ext cx="1174403" cy="338554"/>
            </a:xfrm>
            <a:prstGeom prst="rect">
              <a:avLst/>
            </a:prstGeom>
            <a:noFill/>
          </p:spPr>
          <p:txBody>
            <a:bodyPr wrap="none" rtlCol="0">
              <a:spAutoFit/>
            </a:bodyPr>
            <a:lstStyle/>
            <a:p>
              <a:r>
                <a:rPr lang="nl-NL" sz="1600" b="1" dirty="0">
                  <a:solidFill>
                    <a:schemeClr val="accent2"/>
                  </a:solidFill>
                </a:rPr>
                <a:t>Omgevingsplan</a:t>
              </a:r>
            </a:p>
          </p:txBody>
        </p:sp>
      </p:grpSp>
      <p:grpSp>
        <p:nvGrpSpPr>
          <p:cNvPr id="88" name="Groep 87">
            <a:extLst>
              <a:ext uri="{C183D7F6-B498-43B3-948B-1728B52AA6E4}">
                <adec:decorative xmlns:adec="http://schemas.microsoft.com/office/drawing/2017/decorative" val="1"/>
              </a:ext>
            </a:extLst>
          </p:cNvPr>
          <p:cNvGrpSpPr/>
          <p:nvPr/>
        </p:nvGrpSpPr>
        <p:grpSpPr>
          <a:xfrm>
            <a:off x="2088000" y="5364000"/>
            <a:ext cx="1603324" cy="927920"/>
            <a:chOff x="875800" y="2433170"/>
            <a:chExt cx="1603324" cy="1249368"/>
          </a:xfrm>
        </p:grpSpPr>
        <p:sp>
          <p:nvSpPr>
            <p:cNvPr id="89" name="Rechthoek 88"/>
            <p:cNvSpPr/>
            <p:nvPr/>
          </p:nvSpPr>
          <p:spPr>
            <a:xfrm>
              <a:off x="947800" y="2447269"/>
              <a:ext cx="1429528" cy="1235269"/>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0" name="Tekstvak 89"/>
            <p:cNvSpPr txBox="1"/>
            <p:nvPr/>
          </p:nvSpPr>
          <p:spPr>
            <a:xfrm>
              <a:off x="875800" y="2433170"/>
              <a:ext cx="1603324" cy="683753"/>
            </a:xfrm>
            <a:prstGeom prst="rect">
              <a:avLst/>
            </a:prstGeom>
            <a:noFill/>
          </p:spPr>
          <p:txBody>
            <a:bodyPr wrap="none" rtlCol="0">
              <a:spAutoFit/>
            </a:bodyPr>
            <a:lstStyle/>
            <a:p>
              <a:r>
                <a:rPr lang="nl-NL" sz="1600" b="1" dirty="0">
                  <a:solidFill>
                    <a:srgbClr val="00B0F0"/>
                  </a:solidFill>
                </a:rPr>
                <a:t>Locatie </a:t>
              </a:r>
            </a:p>
            <a:p>
              <a:r>
                <a:rPr lang="nl-NL" sz="1100" b="1" dirty="0">
                  <a:solidFill>
                    <a:srgbClr val="00B0F0"/>
                  </a:solidFill>
                </a:rPr>
                <a:t>(toegelaten activiteiten)</a:t>
              </a:r>
            </a:p>
          </p:txBody>
        </p:sp>
      </p:grpSp>
      <p:grpSp>
        <p:nvGrpSpPr>
          <p:cNvPr id="91" name="Groep 90">
            <a:extLst>
              <a:ext uri="{C183D7F6-B498-43B3-948B-1728B52AA6E4}">
                <adec:decorative xmlns:adec="http://schemas.microsoft.com/office/drawing/2017/decorative" val="1"/>
              </a:ext>
            </a:extLst>
          </p:cNvPr>
          <p:cNvGrpSpPr/>
          <p:nvPr/>
        </p:nvGrpSpPr>
        <p:grpSpPr>
          <a:xfrm>
            <a:off x="4133850" y="5503450"/>
            <a:ext cx="1435166" cy="839276"/>
            <a:chOff x="3105149" y="3415783"/>
            <a:chExt cx="971550" cy="1032418"/>
          </a:xfrm>
        </p:grpSpPr>
        <p:pic>
          <p:nvPicPr>
            <p:cNvPr id="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49" y="3415783"/>
              <a:ext cx="971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Tekstvak 92"/>
            <p:cNvSpPr txBox="1"/>
            <p:nvPr/>
          </p:nvSpPr>
          <p:spPr>
            <a:xfrm>
              <a:off x="3478128" y="3993875"/>
              <a:ext cx="125056" cy="454326"/>
            </a:xfrm>
            <a:prstGeom prst="rect">
              <a:avLst/>
            </a:prstGeom>
            <a:noFill/>
          </p:spPr>
          <p:txBody>
            <a:bodyPr wrap="none" rtlCol="0">
              <a:spAutoFit/>
            </a:bodyPr>
            <a:lstStyle/>
            <a:p>
              <a:endParaRPr lang="nl-NL" dirty="0"/>
            </a:p>
          </p:txBody>
        </p:sp>
      </p:grpSp>
      <p:cxnSp>
        <p:nvCxnSpPr>
          <p:cNvPr id="94" name="Rechte verbindingslijn met pijl 93">
            <a:extLst>
              <a:ext uri="{C183D7F6-B498-43B3-948B-1728B52AA6E4}">
                <adec:decorative xmlns:adec="http://schemas.microsoft.com/office/drawing/2017/decorative" val="1"/>
              </a:ext>
            </a:extLst>
          </p:cNvPr>
          <p:cNvCxnSpPr/>
          <p:nvPr/>
        </p:nvCxnSpPr>
        <p:spPr>
          <a:xfrm>
            <a:off x="4133850" y="5052616"/>
            <a:ext cx="396810" cy="272419"/>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5" name="Rechte verbindingslijn met pijl 94">
            <a:extLst>
              <a:ext uri="{C183D7F6-B498-43B3-948B-1728B52AA6E4}">
                <adec:decorative xmlns:adec="http://schemas.microsoft.com/office/drawing/2017/decorative" val="1"/>
              </a:ext>
            </a:extLst>
          </p:cNvPr>
          <p:cNvCxnSpPr/>
          <p:nvPr/>
        </p:nvCxnSpPr>
        <p:spPr>
          <a:xfrm>
            <a:off x="2854824" y="5077609"/>
            <a:ext cx="0" cy="247426"/>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6" name="Rechte verbindingslijn met pijl 95">
            <a:extLst>
              <a:ext uri="{C183D7F6-B498-43B3-948B-1728B52AA6E4}">
                <adec:decorative xmlns:adec="http://schemas.microsoft.com/office/drawing/2017/decorative" val="1"/>
              </a:ext>
            </a:extLst>
          </p:cNvPr>
          <p:cNvCxnSpPr/>
          <p:nvPr/>
        </p:nvCxnSpPr>
        <p:spPr>
          <a:xfrm flipH="1">
            <a:off x="3628864" y="5873042"/>
            <a:ext cx="533123"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0" name="Tekstvak 39"/>
          <p:cNvSpPr txBox="1"/>
          <p:nvPr/>
        </p:nvSpPr>
        <p:spPr>
          <a:xfrm>
            <a:off x="6052907" y="2073236"/>
            <a:ext cx="3117520" cy="1077218"/>
          </a:xfrm>
          <a:prstGeom prst="rect">
            <a:avLst/>
          </a:prstGeom>
          <a:noFill/>
        </p:spPr>
        <p:txBody>
          <a:bodyPr wrap="none" rtlCol="0">
            <a:spAutoFit/>
          </a:bodyPr>
          <a:lstStyle/>
          <a:p>
            <a:r>
              <a:rPr lang="nl-NL" sz="1600" b="1" dirty="0"/>
              <a:t>Activiteit per locatie</a:t>
            </a:r>
          </a:p>
          <a:p>
            <a:pPr marL="285750" indent="-285750">
              <a:buFontTx/>
              <a:buChar char="-"/>
            </a:pPr>
            <a:r>
              <a:rPr lang="nl-NL" sz="1200" dirty="0"/>
              <a:t>Soort activiteiten </a:t>
            </a:r>
          </a:p>
          <a:p>
            <a:pPr marL="285750" indent="-285750">
              <a:buFontTx/>
              <a:buChar char="-"/>
            </a:pPr>
            <a:r>
              <a:rPr lang="nl-NL" sz="1200" dirty="0"/>
              <a:t>Voorwaarden bouwen</a:t>
            </a:r>
          </a:p>
          <a:p>
            <a:pPr marL="285750" indent="-285750">
              <a:buFontTx/>
              <a:buChar char="-"/>
            </a:pPr>
            <a:r>
              <a:rPr lang="nl-NL" sz="1200" dirty="0"/>
              <a:t>Voorwaarden gebruik</a:t>
            </a:r>
          </a:p>
          <a:p>
            <a:pPr marL="285750" indent="-285750">
              <a:buFontTx/>
              <a:buChar char="-"/>
            </a:pPr>
            <a:r>
              <a:rPr lang="nl-NL" sz="1200" b="1" dirty="0">
                <a:solidFill>
                  <a:srgbClr val="FF0000"/>
                </a:solidFill>
              </a:rPr>
              <a:t>Desgewenst gebruiksruimte één activiteit</a:t>
            </a:r>
          </a:p>
        </p:txBody>
      </p:sp>
      <p:sp>
        <p:nvSpPr>
          <p:cNvPr id="41" name="Rechteraccolade 40">
            <a:extLst>
              <a:ext uri="{C183D7F6-B498-43B3-948B-1728B52AA6E4}">
                <adec:decorative xmlns:adec="http://schemas.microsoft.com/office/drawing/2017/decorative" val="1"/>
              </a:ext>
            </a:extLst>
          </p:cNvPr>
          <p:cNvSpPr/>
          <p:nvPr/>
        </p:nvSpPr>
        <p:spPr>
          <a:xfrm>
            <a:off x="8967557" y="2102273"/>
            <a:ext cx="304800" cy="3057556"/>
          </a:xfrm>
          <a:prstGeom prst="rightBrace">
            <a:avLst>
              <a:gd name="adj1" fmla="val 39367"/>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44" name="Tekstvak 43"/>
          <p:cNvSpPr txBox="1"/>
          <p:nvPr/>
        </p:nvSpPr>
        <p:spPr>
          <a:xfrm>
            <a:off x="6039826" y="3919894"/>
            <a:ext cx="3173818" cy="1723549"/>
          </a:xfrm>
          <a:prstGeom prst="rect">
            <a:avLst/>
          </a:prstGeom>
          <a:noFill/>
        </p:spPr>
        <p:txBody>
          <a:bodyPr wrap="none" rtlCol="0">
            <a:spAutoFit/>
          </a:bodyPr>
          <a:lstStyle/>
          <a:p>
            <a:r>
              <a:rPr lang="nl-NL" sz="1600" b="1" dirty="0"/>
              <a:t>Samenhang locaties</a:t>
            </a:r>
          </a:p>
          <a:p>
            <a:pPr marL="285750" indent="-285750">
              <a:buFontTx/>
              <a:buChar char="-"/>
            </a:pPr>
            <a:r>
              <a:rPr lang="nl-NL" sz="1200" dirty="0"/>
              <a:t>Gebiedsaanduidingen (bv. bedrijventerrein)</a:t>
            </a:r>
          </a:p>
          <a:p>
            <a:pPr marL="285750" indent="-285750">
              <a:buFontTx/>
              <a:buChar char="-"/>
            </a:pPr>
            <a:r>
              <a:rPr lang="nl-NL" sz="1200" dirty="0"/>
              <a:t>Afstanden ( tot geluidgevoelige gebouwen)</a:t>
            </a:r>
          </a:p>
          <a:p>
            <a:pPr marL="285750" indent="-285750">
              <a:buFontTx/>
              <a:buChar char="-"/>
            </a:pPr>
            <a:r>
              <a:rPr lang="nl-NL" sz="1200" dirty="0"/>
              <a:t>Industrieterreinen met </a:t>
            </a:r>
            <a:r>
              <a:rPr lang="nl-NL" sz="1200" dirty="0" err="1"/>
              <a:t>Gpp’s</a:t>
            </a:r>
            <a:endParaRPr lang="nl-NL" sz="1200" dirty="0"/>
          </a:p>
          <a:p>
            <a:pPr marL="285750" indent="-285750">
              <a:buFontTx/>
              <a:buChar char="-"/>
            </a:pPr>
            <a:r>
              <a:rPr lang="nl-NL" sz="1200" b="1" dirty="0">
                <a:solidFill>
                  <a:srgbClr val="FF0000"/>
                </a:solidFill>
              </a:rPr>
              <a:t>Regels aan activiteiten ter bescherming </a:t>
            </a:r>
            <a:br>
              <a:rPr lang="nl-NL" sz="1200" b="1" dirty="0">
                <a:solidFill>
                  <a:srgbClr val="FF0000"/>
                </a:solidFill>
              </a:rPr>
            </a:br>
            <a:r>
              <a:rPr lang="nl-NL" sz="1200" b="1" dirty="0">
                <a:solidFill>
                  <a:srgbClr val="FF0000"/>
                </a:solidFill>
              </a:rPr>
              <a:t>                geluidgevoelige gebouwen</a:t>
            </a:r>
          </a:p>
          <a:p>
            <a:pPr marL="742950" lvl="1" indent="-285750">
              <a:buFontTx/>
              <a:buChar char="-"/>
            </a:pPr>
            <a:endParaRPr lang="nl-NL" sz="1600" dirty="0"/>
          </a:p>
          <a:p>
            <a:endParaRPr lang="nl-NL" sz="1400" dirty="0"/>
          </a:p>
        </p:txBody>
      </p:sp>
      <p:sp>
        <p:nvSpPr>
          <p:cNvPr id="42" name="Tekstvak 41"/>
          <p:cNvSpPr txBox="1"/>
          <p:nvPr/>
        </p:nvSpPr>
        <p:spPr>
          <a:xfrm>
            <a:off x="9119957" y="3342902"/>
            <a:ext cx="3203056" cy="3077766"/>
          </a:xfrm>
          <a:prstGeom prst="rect">
            <a:avLst/>
          </a:prstGeom>
          <a:noFill/>
        </p:spPr>
        <p:txBody>
          <a:bodyPr wrap="none" rtlCol="0">
            <a:spAutoFit/>
          </a:bodyPr>
          <a:lstStyle/>
          <a:p>
            <a:pPr algn="ctr"/>
            <a:r>
              <a:rPr lang="nl-NL" dirty="0"/>
              <a:t>Gezonde fysieke leefomgeving</a:t>
            </a:r>
          </a:p>
          <a:p>
            <a:pPr algn="ctr"/>
            <a:endParaRPr lang="nl-NL" dirty="0"/>
          </a:p>
          <a:p>
            <a:pPr algn="ctr"/>
            <a:endParaRPr lang="nl-NL" sz="1400" dirty="0"/>
          </a:p>
          <a:p>
            <a:pPr algn="ctr"/>
            <a:endParaRPr lang="nl-NL" sz="1400" dirty="0"/>
          </a:p>
          <a:p>
            <a:pPr algn="ctr"/>
            <a:endParaRPr lang="nl-NL" sz="1400" dirty="0"/>
          </a:p>
          <a:p>
            <a:pPr algn="ctr"/>
            <a:endParaRPr lang="nl-NL" sz="1400" dirty="0"/>
          </a:p>
          <a:p>
            <a:pPr algn="ctr"/>
            <a:endParaRPr lang="nl-NL" sz="1400" dirty="0"/>
          </a:p>
          <a:p>
            <a:pPr algn="ctr"/>
            <a:endParaRPr lang="nl-NL" sz="1400" dirty="0"/>
          </a:p>
          <a:p>
            <a:pPr algn="ctr"/>
            <a:endParaRPr lang="nl-NL" sz="1400" dirty="0"/>
          </a:p>
          <a:p>
            <a:pPr algn="ctr"/>
            <a:endParaRPr lang="nl-NL" sz="1400" dirty="0"/>
          </a:p>
          <a:p>
            <a:pPr algn="ctr"/>
            <a:r>
              <a:rPr lang="nl-NL" sz="1400" dirty="0"/>
              <a:t>(geluid van activiteit is aanvaardbaar </a:t>
            </a:r>
          </a:p>
          <a:p>
            <a:pPr algn="ctr"/>
            <a:r>
              <a:rPr lang="nl-NL" sz="1400" dirty="0"/>
              <a:t> bij/voor woning)</a:t>
            </a:r>
          </a:p>
          <a:p>
            <a:endParaRPr lang="nl-NL" dirty="0"/>
          </a:p>
        </p:txBody>
      </p:sp>
      <p:grpSp>
        <p:nvGrpSpPr>
          <p:cNvPr id="27" name="Groep 26">
            <a:extLst>
              <a:ext uri="{C183D7F6-B498-43B3-948B-1728B52AA6E4}">
                <adec:decorative xmlns:adec="http://schemas.microsoft.com/office/drawing/2017/decorative" val="1"/>
              </a:ext>
            </a:extLst>
          </p:cNvPr>
          <p:cNvGrpSpPr/>
          <p:nvPr/>
        </p:nvGrpSpPr>
        <p:grpSpPr>
          <a:xfrm>
            <a:off x="4223122" y="5296286"/>
            <a:ext cx="1429528" cy="1046440"/>
            <a:chOff x="947800" y="2360432"/>
            <a:chExt cx="1429528" cy="1408943"/>
          </a:xfrm>
        </p:grpSpPr>
        <p:sp>
          <p:nvSpPr>
            <p:cNvPr id="28" name="Rechthoek 27"/>
            <p:cNvSpPr/>
            <p:nvPr/>
          </p:nvSpPr>
          <p:spPr>
            <a:xfrm>
              <a:off x="947800" y="2447269"/>
              <a:ext cx="1429528" cy="1235269"/>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Tekstvak 28"/>
            <p:cNvSpPr txBox="1"/>
            <p:nvPr/>
          </p:nvSpPr>
          <p:spPr>
            <a:xfrm>
              <a:off x="1004662" y="2360432"/>
              <a:ext cx="1318053" cy="1408943"/>
            </a:xfrm>
            <a:prstGeom prst="rect">
              <a:avLst/>
            </a:prstGeom>
            <a:noFill/>
          </p:spPr>
          <p:txBody>
            <a:bodyPr wrap="none" rtlCol="0">
              <a:spAutoFit/>
            </a:bodyPr>
            <a:lstStyle/>
            <a:p>
              <a:r>
                <a:rPr lang="nl-NL" sz="1600" b="1" dirty="0">
                  <a:solidFill>
                    <a:srgbClr val="00B0F0"/>
                  </a:solidFill>
                </a:rPr>
                <a:t>Locatie</a:t>
              </a:r>
            </a:p>
            <a:p>
              <a:endParaRPr lang="nl-NL" sz="900" b="1" dirty="0">
                <a:solidFill>
                  <a:srgbClr val="00B0F0"/>
                </a:solidFill>
              </a:endParaRPr>
            </a:p>
            <a:p>
              <a:r>
                <a:rPr lang="nl-NL" sz="900" b="1" dirty="0">
                  <a:solidFill>
                    <a:srgbClr val="00B0F0"/>
                  </a:solidFill>
                </a:rPr>
                <a:t> </a:t>
              </a:r>
            </a:p>
            <a:p>
              <a:endParaRPr lang="nl-NL" sz="1600" b="1" dirty="0">
                <a:solidFill>
                  <a:srgbClr val="00B0F0"/>
                </a:solidFill>
              </a:endParaRPr>
            </a:p>
            <a:p>
              <a:r>
                <a:rPr lang="nl-NL" sz="1200" b="1" dirty="0">
                  <a:solidFill>
                    <a:srgbClr val="00B0F0"/>
                  </a:solidFill>
                </a:rPr>
                <a:t>(activiteit wonen)</a:t>
              </a:r>
            </a:p>
          </p:txBody>
        </p:sp>
      </p:grpSp>
      <p:cxnSp>
        <p:nvCxnSpPr>
          <p:cNvPr id="30" name="Rechte verbindingslijn met pijl 29">
            <a:extLst>
              <a:ext uri="{C183D7F6-B498-43B3-948B-1728B52AA6E4}">
                <adec:decorative xmlns:adec="http://schemas.microsoft.com/office/drawing/2017/decorative" val="1"/>
              </a:ext>
            </a:extLst>
          </p:cNvPr>
          <p:cNvCxnSpPr/>
          <p:nvPr/>
        </p:nvCxnSpPr>
        <p:spPr>
          <a:xfrm>
            <a:off x="5944215" y="1669540"/>
            <a:ext cx="260737" cy="2163"/>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ijdelijke aanduiding voor voettekst 3">
            <a:extLst>
              <a:ext uri="{C183D7F6-B498-43B3-948B-1728B52AA6E4}">
                <adec:decorative xmlns:adec="http://schemas.microsoft.com/office/drawing/2017/decorative" val="1"/>
              </a:ext>
            </a:extLst>
          </p:cNvPr>
          <p:cNvSpPr>
            <a:spLocks noGrp="1"/>
          </p:cNvSpPr>
          <p:nvPr>
            <p:ph type="ftr" sz="quarter" idx="11"/>
          </p:nvPr>
        </p:nvSpPr>
        <p:spPr/>
        <p:txBody>
          <a:bodyPr/>
          <a:lstStyle/>
          <a:p>
            <a:fld id="{09E80B3D-64C9-4D67-B3D0-527B0C6FFE95}" type="slidenum">
              <a:rPr lang="nl-NL" smtClean="0"/>
              <a:t>27</a:t>
            </a:fld>
            <a:endParaRPr lang="nl-NL" dirty="0"/>
          </a:p>
        </p:txBody>
      </p:sp>
    </p:spTree>
    <p:extLst>
      <p:ext uri="{BB962C8B-B14F-4D97-AF65-F5344CB8AC3E}">
        <p14:creationId xmlns:p14="http://schemas.microsoft.com/office/powerpoint/2010/main" val="333266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p:bldP spid="41" grpId="0" animBg="1"/>
      <p:bldP spid="44"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717998"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mj-ea"/>
                <a:cs typeface="+mj-cs"/>
              </a:rPr>
              <a:t>Maatwerkvoorschriftbevoegdheid </a:t>
            </a:r>
            <a:r>
              <a:rPr kumimoji="0" lang="nl-NL" sz="2400" b="1" i="0" u="none" strike="noStrike" kern="1200" cap="none" spc="0" normalizeH="0" baseline="0" noProof="0" dirty="0">
                <a:ln>
                  <a:noFill/>
                </a:ln>
                <a:solidFill>
                  <a:srgbClr val="408000"/>
                </a:solidFill>
                <a:effectLst/>
                <a:uLnTx/>
                <a:uFillTx/>
                <a:latin typeface="Verdana" panose="020B0604030504040204" pitchFamily="34" charset="0"/>
                <a:ea typeface="+mj-ea"/>
                <a:cs typeface="+mj-cs"/>
              </a:rPr>
              <a:t>nieuw deel omgevingsplan</a:t>
            </a:r>
            <a:endParaRPr kumimoji="0" lang="nl-NL" sz="24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kstvak 11">
            <a:extLst>
              <a:ext uri="{C183D7F6-B498-43B3-948B-1728B52AA6E4}">
                <adec:decorative xmlns:adec="http://schemas.microsoft.com/office/drawing/2017/decorative" val="1"/>
              </a:ext>
            </a:extLst>
          </p:cNvPr>
          <p:cNvSpPr txBox="1"/>
          <p:nvPr/>
        </p:nvSpPr>
        <p:spPr>
          <a:xfrm>
            <a:off x="5935287" y="1600203"/>
            <a:ext cx="184731" cy="369332"/>
          </a:xfrm>
          <a:prstGeom prst="rect">
            <a:avLst/>
          </a:prstGeom>
          <a:noFill/>
        </p:spPr>
        <p:txBody>
          <a:bodyPr wrap="none" rtlCol="0">
            <a:spAutoFit/>
          </a:bodyPr>
          <a:lstStyle/>
          <a:p>
            <a:endParaRPr lang="nl-NL" dirty="0"/>
          </a:p>
        </p:txBody>
      </p:sp>
      <p:sp>
        <p:nvSpPr>
          <p:cNvPr id="23" name="Tekstvak 22">
            <a:extLst>
              <a:ext uri="{C183D7F6-B498-43B3-948B-1728B52AA6E4}">
                <adec:decorative xmlns:adec="http://schemas.microsoft.com/office/drawing/2017/decorative" val="1"/>
              </a:ext>
            </a:extLst>
          </p:cNvPr>
          <p:cNvSpPr txBox="1"/>
          <p:nvPr/>
        </p:nvSpPr>
        <p:spPr>
          <a:xfrm>
            <a:off x="2764080" y="2071906"/>
            <a:ext cx="219208" cy="408843"/>
          </a:xfrm>
          <a:prstGeom prst="rect">
            <a:avLst/>
          </a:prstGeom>
          <a:noFill/>
        </p:spPr>
        <p:txBody>
          <a:bodyPr wrap="none" rtlCol="0">
            <a:spAutoFit/>
          </a:bodyPr>
          <a:lstStyle/>
          <a:p>
            <a:endParaRPr lang="nl-NL" dirty="0"/>
          </a:p>
        </p:txBody>
      </p:sp>
      <p:grpSp>
        <p:nvGrpSpPr>
          <p:cNvPr id="25" name="Groep 24">
            <a:extLst>
              <a:ext uri="{C183D7F6-B498-43B3-948B-1728B52AA6E4}">
                <adec:decorative xmlns:adec="http://schemas.microsoft.com/office/drawing/2017/decorative" val="1"/>
              </a:ext>
            </a:extLst>
          </p:cNvPr>
          <p:cNvGrpSpPr/>
          <p:nvPr/>
        </p:nvGrpSpPr>
        <p:grpSpPr>
          <a:xfrm>
            <a:off x="1080000" y="1800000"/>
            <a:ext cx="3053850" cy="3191100"/>
            <a:chOff x="1996440" y="2723741"/>
            <a:chExt cx="2437892" cy="2441359"/>
          </a:xfrm>
        </p:grpSpPr>
        <p:sp>
          <p:nvSpPr>
            <p:cNvPr id="26" name="Rechthoek 25"/>
            <p:cNvSpPr/>
            <p:nvPr/>
          </p:nvSpPr>
          <p:spPr>
            <a:xfrm>
              <a:off x="1996441" y="2726035"/>
              <a:ext cx="2387173" cy="2439065"/>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0" name="Tekstvak 29"/>
            <p:cNvSpPr txBox="1"/>
            <p:nvPr/>
          </p:nvSpPr>
          <p:spPr>
            <a:xfrm>
              <a:off x="1996440" y="2723741"/>
              <a:ext cx="2437892" cy="447384"/>
            </a:xfrm>
            <a:prstGeom prst="rect">
              <a:avLst/>
            </a:prstGeom>
            <a:noFill/>
          </p:spPr>
          <p:txBody>
            <a:bodyPr wrap="square" rtlCol="0">
              <a:spAutoFit/>
            </a:bodyPr>
            <a:lstStyle/>
            <a:p>
              <a:r>
                <a:rPr lang="nl-NL" sz="1600" b="1" dirty="0">
                  <a:solidFill>
                    <a:srgbClr val="00B0F0"/>
                  </a:solidFill>
                </a:rPr>
                <a:t>Locatie (toegelaten activiteiten</a:t>
              </a:r>
              <a:br>
                <a:rPr lang="nl-NL" sz="1600" b="1" dirty="0">
                  <a:solidFill>
                    <a:srgbClr val="00B0F0"/>
                  </a:solidFill>
                </a:rPr>
              </a:br>
              <a:r>
                <a:rPr lang="nl-NL" sz="1600" b="1" dirty="0">
                  <a:solidFill>
                    <a:srgbClr val="00B0F0"/>
                  </a:solidFill>
                </a:rPr>
                <a:t>	      bijv. x, y, z)</a:t>
              </a:r>
            </a:p>
          </p:txBody>
        </p:sp>
      </p:grpSp>
      <p:grpSp>
        <p:nvGrpSpPr>
          <p:cNvPr id="6" name="Groep 5">
            <a:extLst>
              <a:ext uri="{C183D7F6-B498-43B3-948B-1728B52AA6E4}">
                <adec:decorative xmlns:adec="http://schemas.microsoft.com/office/drawing/2017/decorative" val="1"/>
              </a:ext>
            </a:extLst>
          </p:cNvPr>
          <p:cNvGrpSpPr/>
          <p:nvPr/>
        </p:nvGrpSpPr>
        <p:grpSpPr>
          <a:xfrm>
            <a:off x="763793" y="1494779"/>
            <a:ext cx="5171494" cy="4862990"/>
            <a:chOff x="763793" y="1494779"/>
            <a:chExt cx="4055633" cy="4862990"/>
          </a:xfrm>
        </p:grpSpPr>
        <p:sp>
          <p:nvSpPr>
            <p:cNvPr id="2" name="Rechthoek 1"/>
            <p:cNvSpPr/>
            <p:nvPr/>
          </p:nvSpPr>
          <p:spPr>
            <a:xfrm>
              <a:off x="763793" y="1547362"/>
              <a:ext cx="4055633" cy="4810407"/>
            </a:xfrm>
            <a:prstGeom prst="rect">
              <a:avLst/>
            </a:prstGeom>
            <a:noFill/>
            <a:ln w="349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kstvak 2"/>
            <p:cNvSpPr txBox="1"/>
            <p:nvPr/>
          </p:nvSpPr>
          <p:spPr>
            <a:xfrm>
              <a:off x="763793" y="1494779"/>
              <a:ext cx="1174403" cy="338554"/>
            </a:xfrm>
            <a:prstGeom prst="rect">
              <a:avLst/>
            </a:prstGeom>
            <a:noFill/>
          </p:spPr>
          <p:txBody>
            <a:bodyPr wrap="none" rtlCol="0">
              <a:spAutoFit/>
            </a:bodyPr>
            <a:lstStyle/>
            <a:p>
              <a:r>
                <a:rPr lang="nl-NL" sz="1600" b="1" dirty="0">
                  <a:solidFill>
                    <a:schemeClr val="accent2"/>
                  </a:solidFill>
                </a:rPr>
                <a:t>Omgevingsplan</a:t>
              </a:r>
            </a:p>
          </p:txBody>
        </p:sp>
      </p:grpSp>
      <p:grpSp>
        <p:nvGrpSpPr>
          <p:cNvPr id="52" name="Groep 51">
            <a:extLst>
              <a:ext uri="{C183D7F6-B498-43B3-948B-1728B52AA6E4}">
                <adec:decorative xmlns:adec="http://schemas.microsoft.com/office/drawing/2017/decorative" val="1"/>
              </a:ext>
            </a:extLst>
          </p:cNvPr>
          <p:cNvGrpSpPr/>
          <p:nvPr/>
        </p:nvGrpSpPr>
        <p:grpSpPr>
          <a:xfrm>
            <a:off x="2160000" y="5364000"/>
            <a:ext cx="1429528" cy="917449"/>
            <a:chOff x="947800" y="2447269"/>
            <a:chExt cx="1429528" cy="1235269"/>
          </a:xfrm>
        </p:grpSpPr>
        <p:sp>
          <p:nvSpPr>
            <p:cNvPr id="65" name="Rechthoek 64"/>
            <p:cNvSpPr/>
            <p:nvPr/>
          </p:nvSpPr>
          <p:spPr>
            <a:xfrm>
              <a:off x="947800" y="2447269"/>
              <a:ext cx="1429528" cy="1235269"/>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6" name="Tekstvak 65"/>
            <p:cNvSpPr txBox="1"/>
            <p:nvPr/>
          </p:nvSpPr>
          <p:spPr>
            <a:xfrm>
              <a:off x="1061421" y="2455650"/>
              <a:ext cx="1241622" cy="1035989"/>
            </a:xfrm>
            <a:prstGeom prst="rect">
              <a:avLst/>
            </a:prstGeom>
            <a:noFill/>
          </p:spPr>
          <p:txBody>
            <a:bodyPr wrap="none" rtlCol="0">
              <a:spAutoFit/>
            </a:bodyPr>
            <a:lstStyle/>
            <a:p>
              <a:pPr algn="ctr"/>
              <a:r>
                <a:rPr lang="nl-NL" sz="1600" b="1" dirty="0">
                  <a:solidFill>
                    <a:srgbClr val="00B0F0"/>
                  </a:solidFill>
                </a:rPr>
                <a:t>Locatie</a:t>
              </a:r>
              <a:r>
                <a:rPr lang="nl-NL" sz="2000" b="1" dirty="0">
                  <a:solidFill>
                    <a:srgbClr val="00B0F0"/>
                  </a:solidFill>
                </a:rPr>
                <a:t> </a:t>
              </a:r>
            </a:p>
            <a:p>
              <a:pPr algn="ctr"/>
              <a:r>
                <a:rPr lang="nl-NL" sz="1200" b="1" dirty="0">
                  <a:solidFill>
                    <a:srgbClr val="00B0F0"/>
                  </a:solidFill>
                </a:rPr>
                <a:t>(met toegelaten </a:t>
              </a:r>
            </a:p>
            <a:p>
              <a:pPr algn="ctr"/>
              <a:r>
                <a:rPr lang="nl-NL" sz="1200" b="1" dirty="0">
                  <a:solidFill>
                    <a:srgbClr val="00B0F0"/>
                  </a:solidFill>
                </a:rPr>
                <a:t> activiteit x)</a:t>
              </a:r>
            </a:p>
          </p:txBody>
        </p:sp>
      </p:grpSp>
      <p:cxnSp>
        <p:nvCxnSpPr>
          <p:cNvPr id="67" name="Rechte verbindingslijn met pijl 66">
            <a:extLst>
              <a:ext uri="{C183D7F6-B498-43B3-948B-1728B52AA6E4}">
                <adec:decorative xmlns:adec="http://schemas.microsoft.com/office/drawing/2017/decorative" val="1"/>
              </a:ext>
            </a:extLst>
          </p:cNvPr>
          <p:cNvCxnSpPr/>
          <p:nvPr/>
        </p:nvCxnSpPr>
        <p:spPr>
          <a:xfrm>
            <a:off x="4154330" y="4965302"/>
            <a:ext cx="396810" cy="331226"/>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Rechte verbindingslijn met pijl 67">
            <a:extLst>
              <a:ext uri="{C183D7F6-B498-43B3-948B-1728B52AA6E4}">
                <adec:decorative xmlns:adec="http://schemas.microsoft.com/office/drawing/2017/decorative" val="1"/>
              </a:ext>
            </a:extLst>
          </p:cNvPr>
          <p:cNvCxnSpPr/>
          <p:nvPr/>
        </p:nvCxnSpPr>
        <p:spPr>
          <a:xfrm>
            <a:off x="2928852" y="5052616"/>
            <a:ext cx="0" cy="247426"/>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9" name="Rechte verbindingslijn met pijl 68">
            <a:extLst>
              <a:ext uri="{C183D7F6-B498-43B3-948B-1728B52AA6E4}">
                <adec:decorative xmlns:adec="http://schemas.microsoft.com/office/drawing/2017/decorative" val="1"/>
              </a:ext>
            </a:extLst>
          </p:cNvPr>
          <p:cNvCxnSpPr/>
          <p:nvPr/>
        </p:nvCxnSpPr>
        <p:spPr>
          <a:xfrm flipH="1">
            <a:off x="3668820" y="5826467"/>
            <a:ext cx="465030"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 name="Rechte verbindingslijn met pijl 7">
            <a:extLst>
              <a:ext uri="{C183D7F6-B498-43B3-948B-1728B52AA6E4}">
                <adec:decorative xmlns:adec="http://schemas.microsoft.com/office/drawing/2017/decorative" val="1"/>
              </a:ext>
            </a:extLst>
          </p:cNvPr>
          <p:cNvCxnSpPr/>
          <p:nvPr/>
        </p:nvCxnSpPr>
        <p:spPr>
          <a:xfrm flipV="1">
            <a:off x="4070317" y="2138555"/>
            <a:ext cx="2928877" cy="1294591"/>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C183D7F6-B498-43B3-948B-1728B52AA6E4}">
                <adec:decorative xmlns:adec="http://schemas.microsoft.com/office/drawing/2017/decorative" val="1"/>
              </a:ext>
            </a:extLst>
          </p:cNvPr>
          <p:cNvCxnSpPr/>
          <p:nvPr/>
        </p:nvCxnSpPr>
        <p:spPr>
          <a:xfrm>
            <a:off x="5935287" y="1833333"/>
            <a:ext cx="671500" cy="0"/>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a:off x="6659728" y="1686341"/>
            <a:ext cx="4704621" cy="584775"/>
          </a:xfrm>
          <a:prstGeom prst="rect">
            <a:avLst/>
          </a:prstGeom>
          <a:noFill/>
        </p:spPr>
        <p:txBody>
          <a:bodyPr wrap="none" rtlCol="0">
            <a:spAutoFit/>
          </a:bodyPr>
          <a:lstStyle/>
          <a:p>
            <a:r>
              <a:rPr lang="nl-NL" dirty="0"/>
              <a:t>Evenwichtige toedeling van functies aan locaties</a:t>
            </a:r>
            <a:endParaRPr lang="nl-NL" sz="1400" dirty="0"/>
          </a:p>
          <a:p>
            <a:pPr marL="742950" lvl="1" indent="-285750">
              <a:buFont typeface="Arial" panose="020B0604020202020204" pitchFamily="34" charset="0"/>
              <a:buChar char="•"/>
            </a:pPr>
            <a:endParaRPr lang="nl-NL" sz="1400" dirty="0"/>
          </a:p>
        </p:txBody>
      </p:sp>
      <p:cxnSp>
        <p:nvCxnSpPr>
          <p:cNvPr id="42" name="Rechte verbindingslijn met pijl 41">
            <a:extLst>
              <a:ext uri="{C183D7F6-B498-43B3-948B-1728B52AA6E4}">
                <adec:decorative xmlns:adec="http://schemas.microsoft.com/office/drawing/2017/decorative" val="1"/>
              </a:ext>
            </a:extLst>
          </p:cNvPr>
          <p:cNvCxnSpPr/>
          <p:nvPr/>
        </p:nvCxnSpPr>
        <p:spPr>
          <a:xfrm flipV="1">
            <a:off x="5227846" y="2370025"/>
            <a:ext cx="1771348" cy="301381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kstvak 52"/>
          <p:cNvSpPr txBox="1"/>
          <p:nvPr/>
        </p:nvSpPr>
        <p:spPr>
          <a:xfrm>
            <a:off x="6869716" y="2000693"/>
            <a:ext cx="4644861" cy="738664"/>
          </a:xfrm>
          <a:prstGeom prst="rect">
            <a:avLst/>
          </a:prstGeom>
          <a:noFill/>
        </p:spPr>
        <p:txBody>
          <a:bodyPr wrap="none" rtlCol="0">
            <a:spAutoFit/>
          </a:bodyPr>
          <a:lstStyle/>
          <a:p>
            <a:pPr marL="285750" indent="-285750">
              <a:buFont typeface="Arial" panose="020B0604020202020204" pitchFamily="34" charset="0"/>
              <a:buChar char="•"/>
            </a:pPr>
            <a:r>
              <a:rPr lang="nl-NL" sz="1400" dirty="0"/>
              <a:t>Gezonde fysieke leefomgeving</a:t>
            </a:r>
          </a:p>
          <a:p>
            <a:pPr marL="742950" lvl="1" indent="-285750">
              <a:buFont typeface="Arial" panose="020B0604020202020204" pitchFamily="34" charset="0"/>
              <a:buChar char="•"/>
            </a:pPr>
            <a:r>
              <a:rPr lang="nl-NL" sz="1400" dirty="0"/>
              <a:t>Aanvaardbaar geluid van bedrijf op nieuwe woning</a:t>
            </a:r>
          </a:p>
          <a:p>
            <a:pPr marL="742950" lvl="1" indent="-285750">
              <a:buFont typeface="Arial" panose="020B0604020202020204" pitchFamily="34" charset="0"/>
              <a:buChar char="•"/>
            </a:pPr>
            <a:r>
              <a:rPr lang="nl-NL" sz="1400" dirty="0"/>
              <a:t>Rekening houden met (andere) activiteiten</a:t>
            </a:r>
          </a:p>
        </p:txBody>
      </p:sp>
      <p:sp>
        <p:nvSpPr>
          <p:cNvPr id="9" name="Tekstvak 8"/>
          <p:cNvSpPr txBox="1"/>
          <p:nvPr/>
        </p:nvSpPr>
        <p:spPr>
          <a:xfrm>
            <a:off x="4242512" y="1809773"/>
            <a:ext cx="1400768" cy="923330"/>
          </a:xfrm>
          <a:prstGeom prst="rect">
            <a:avLst/>
          </a:prstGeom>
          <a:noFill/>
          <a:ln w="25400">
            <a:solidFill>
              <a:srgbClr val="FF0000"/>
            </a:solidFill>
          </a:ln>
        </p:spPr>
        <p:txBody>
          <a:bodyPr wrap="none" rtlCol="0">
            <a:spAutoFit/>
          </a:bodyPr>
          <a:lstStyle/>
          <a:p>
            <a:r>
              <a:rPr lang="nl-NL" dirty="0"/>
              <a:t>Maatwerk-</a:t>
            </a:r>
          </a:p>
          <a:p>
            <a:r>
              <a:rPr lang="nl-NL" dirty="0"/>
              <a:t>voorschrift-</a:t>
            </a:r>
          </a:p>
          <a:p>
            <a:r>
              <a:rPr lang="nl-NL" dirty="0"/>
              <a:t>bevoegdheid</a:t>
            </a:r>
          </a:p>
        </p:txBody>
      </p:sp>
      <p:cxnSp>
        <p:nvCxnSpPr>
          <p:cNvPr id="11" name="Rechte verbindingslijn 10">
            <a:extLst>
              <a:ext uri="{C183D7F6-B498-43B3-948B-1728B52AA6E4}">
                <adec:decorative xmlns:adec="http://schemas.microsoft.com/office/drawing/2017/decorative" val="1"/>
              </a:ext>
            </a:extLst>
          </p:cNvPr>
          <p:cNvCxnSpPr>
            <a:stCxn id="9" idx="3"/>
          </p:cNvCxnSpPr>
          <p:nvPr/>
        </p:nvCxnSpPr>
        <p:spPr>
          <a:xfrm>
            <a:off x="5643280" y="2271438"/>
            <a:ext cx="1355914" cy="77209"/>
          </a:xfrm>
          <a:prstGeom prst="line">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4" name="Groep 53">
            <a:extLst>
              <a:ext uri="{C183D7F6-B498-43B3-948B-1728B52AA6E4}">
                <adec:decorative xmlns:adec="http://schemas.microsoft.com/office/drawing/2017/decorative" val="1"/>
              </a:ext>
            </a:extLst>
          </p:cNvPr>
          <p:cNvGrpSpPr/>
          <p:nvPr/>
        </p:nvGrpSpPr>
        <p:grpSpPr>
          <a:xfrm>
            <a:off x="4208114" y="5548598"/>
            <a:ext cx="1435166" cy="839276"/>
            <a:chOff x="3105149" y="3415783"/>
            <a:chExt cx="971550" cy="1032418"/>
          </a:xfrm>
        </p:grpSpPr>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49" y="3415783"/>
              <a:ext cx="971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kstvak 55"/>
            <p:cNvSpPr txBox="1"/>
            <p:nvPr/>
          </p:nvSpPr>
          <p:spPr>
            <a:xfrm>
              <a:off x="3478128" y="3993875"/>
              <a:ext cx="125056" cy="454326"/>
            </a:xfrm>
            <a:prstGeom prst="rect">
              <a:avLst/>
            </a:prstGeom>
            <a:noFill/>
          </p:spPr>
          <p:txBody>
            <a:bodyPr wrap="none" rtlCol="0">
              <a:spAutoFit/>
            </a:bodyPr>
            <a:lstStyle/>
            <a:p>
              <a:endParaRPr lang="nl-NL" dirty="0"/>
            </a:p>
          </p:txBody>
        </p:sp>
      </p:grpSp>
      <p:grpSp>
        <p:nvGrpSpPr>
          <p:cNvPr id="45" name="Groep 44">
            <a:extLst>
              <a:ext uri="{C183D7F6-B498-43B3-948B-1728B52AA6E4}">
                <adec:decorative xmlns:adec="http://schemas.microsoft.com/office/drawing/2017/decorative" val="1"/>
              </a:ext>
            </a:extLst>
          </p:cNvPr>
          <p:cNvGrpSpPr/>
          <p:nvPr/>
        </p:nvGrpSpPr>
        <p:grpSpPr>
          <a:xfrm>
            <a:off x="4223122" y="5292000"/>
            <a:ext cx="1433992" cy="1046440"/>
            <a:chOff x="947800" y="2354662"/>
            <a:chExt cx="1433992" cy="1408943"/>
          </a:xfrm>
        </p:grpSpPr>
        <p:sp>
          <p:nvSpPr>
            <p:cNvPr id="48" name="Rechthoek 47"/>
            <p:cNvSpPr/>
            <p:nvPr/>
          </p:nvSpPr>
          <p:spPr>
            <a:xfrm>
              <a:off x="947800" y="2447269"/>
              <a:ext cx="1429528" cy="1235269"/>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9" name="Tekstvak 48"/>
            <p:cNvSpPr txBox="1"/>
            <p:nvPr/>
          </p:nvSpPr>
          <p:spPr>
            <a:xfrm>
              <a:off x="1063739" y="2354662"/>
              <a:ext cx="1318053" cy="1408943"/>
            </a:xfrm>
            <a:prstGeom prst="rect">
              <a:avLst/>
            </a:prstGeom>
            <a:noFill/>
          </p:spPr>
          <p:txBody>
            <a:bodyPr wrap="none" rtlCol="0">
              <a:spAutoFit/>
            </a:bodyPr>
            <a:lstStyle/>
            <a:p>
              <a:r>
                <a:rPr lang="nl-NL" sz="1600" b="1" dirty="0">
                  <a:solidFill>
                    <a:srgbClr val="00B0F0"/>
                  </a:solidFill>
                </a:rPr>
                <a:t>Locatie</a:t>
              </a:r>
            </a:p>
            <a:p>
              <a:endParaRPr lang="nl-NL" sz="900" b="1" dirty="0">
                <a:solidFill>
                  <a:srgbClr val="00B0F0"/>
                </a:solidFill>
              </a:endParaRPr>
            </a:p>
            <a:p>
              <a:r>
                <a:rPr lang="nl-NL" sz="900" b="1" dirty="0">
                  <a:solidFill>
                    <a:srgbClr val="00B0F0"/>
                  </a:solidFill>
                </a:rPr>
                <a:t> </a:t>
              </a:r>
            </a:p>
            <a:p>
              <a:endParaRPr lang="nl-NL" sz="1600" b="1" dirty="0">
                <a:solidFill>
                  <a:srgbClr val="00B0F0"/>
                </a:solidFill>
              </a:endParaRPr>
            </a:p>
            <a:p>
              <a:r>
                <a:rPr lang="nl-NL" sz="1200" b="1" dirty="0">
                  <a:solidFill>
                    <a:srgbClr val="00B0F0"/>
                  </a:solidFill>
                </a:rPr>
                <a:t>(activiteit wonen)</a:t>
              </a:r>
            </a:p>
          </p:txBody>
        </p:sp>
      </p:grpSp>
      <p:sp>
        <p:nvSpPr>
          <p:cNvPr id="7" name="Tekstvak 6"/>
          <p:cNvSpPr txBox="1"/>
          <p:nvPr/>
        </p:nvSpPr>
        <p:spPr>
          <a:xfrm>
            <a:off x="6583381" y="3208567"/>
            <a:ext cx="4595874" cy="369332"/>
          </a:xfrm>
          <a:prstGeom prst="rect">
            <a:avLst/>
          </a:prstGeom>
          <a:noFill/>
        </p:spPr>
        <p:txBody>
          <a:bodyPr wrap="none" rtlCol="0">
            <a:spAutoFit/>
          </a:bodyPr>
          <a:lstStyle/>
          <a:p>
            <a:pPr marL="285750" indent="-285750">
              <a:buFontTx/>
              <a:buChar char="-"/>
            </a:pPr>
            <a:r>
              <a:rPr lang="nl-NL" b="1" dirty="0">
                <a:solidFill>
                  <a:srgbClr val="FF0000"/>
                </a:solidFill>
              </a:rPr>
              <a:t>Uitgaan van planologische mogelijkheden!!</a:t>
            </a:r>
          </a:p>
        </p:txBody>
      </p:sp>
      <p:cxnSp>
        <p:nvCxnSpPr>
          <p:cNvPr id="57" name="Rechte verbindingslijn 56">
            <a:extLst>
              <a:ext uri="{C183D7F6-B498-43B3-948B-1728B52AA6E4}">
                <adec:decorative xmlns:adec="http://schemas.microsoft.com/office/drawing/2017/decorative" val="1"/>
              </a:ext>
            </a:extLst>
          </p:cNvPr>
          <p:cNvCxnSpPr>
            <a:stCxn id="9" idx="3"/>
          </p:cNvCxnSpPr>
          <p:nvPr/>
        </p:nvCxnSpPr>
        <p:spPr>
          <a:xfrm flipV="1">
            <a:off x="5643280" y="1918043"/>
            <a:ext cx="934429" cy="353395"/>
          </a:xfrm>
          <a:prstGeom prst="line">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kstvak 57"/>
          <p:cNvSpPr txBox="1"/>
          <p:nvPr/>
        </p:nvSpPr>
        <p:spPr>
          <a:xfrm>
            <a:off x="6583381" y="3790851"/>
            <a:ext cx="4846070" cy="1477328"/>
          </a:xfrm>
          <a:prstGeom prst="rect">
            <a:avLst/>
          </a:prstGeom>
          <a:noFill/>
        </p:spPr>
        <p:txBody>
          <a:bodyPr wrap="none" rtlCol="0">
            <a:spAutoFit/>
          </a:bodyPr>
          <a:lstStyle/>
          <a:p>
            <a:pPr marL="285750" indent="-285750">
              <a:buFontTx/>
              <a:buChar char="-"/>
            </a:pPr>
            <a:r>
              <a:rPr lang="nl-NL" b="1" dirty="0">
                <a:solidFill>
                  <a:srgbClr val="FF0000"/>
                </a:solidFill>
              </a:rPr>
              <a:t>Afbakening maatwerkvoorschriftbevoegdheid</a:t>
            </a:r>
          </a:p>
          <a:p>
            <a:pPr marL="742950" lvl="1" indent="-285750">
              <a:buFontTx/>
              <a:buChar char="-"/>
            </a:pPr>
            <a:r>
              <a:rPr lang="nl-NL" dirty="0">
                <a:solidFill>
                  <a:srgbClr val="FF0000"/>
                </a:solidFill>
              </a:rPr>
              <a:t>geen overschrijding grenswaarden!!</a:t>
            </a:r>
          </a:p>
          <a:p>
            <a:pPr marL="742950" lvl="1" indent="-285750">
              <a:buFontTx/>
              <a:buChar char="-"/>
            </a:pPr>
            <a:r>
              <a:rPr lang="nl-NL" dirty="0">
                <a:solidFill>
                  <a:srgbClr val="FF0000"/>
                </a:solidFill>
              </a:rPr>
              <a:t>per beoordelingsgrootheid</a:t>
            </a:r>
          </a:p>
          <a:p>
            <a:pPr marL="742950" lvl="1" indent="-285750">
              <a:buFontTx/>
              <a:buChar char="-"/>
            </a:pPr>
            <a:r>
              <a:rPr lang="nl-NL" dirty="0">
                <a:solidFill>
                  <a:srgbClr val="FF0000"/>
                </a:solidFill>
              </a:rPr>
              <a:t>per gebied</a:t>
            </a:r>
          </a:p>
          <a:p>
            <a:pPr marL="742950" lvl="1" indent="-285750">
              <a:buFontTx/>
              <a:buChar char="-"/>
            </a:pPr>
            <a:r>
              <a:rPr lang="nl-NL" dirty="0">
                <a:solidFill>
                  <a:srgbClr val="FF0000"/>
                </a:solidFill>
              </a:rPr>
              <a:t>per beoordelingsperiode</a:t>
            </a:r>
          </a:p>
        </p:txBody>
      </p:sp>
      <p:sp>
        <p:nvSpPr>
          <p:cNvPr id="59" name="Tekstvak 58"/>
          <p:cNvSpPr txBox="1"/>
          <p:nvPr/>
        </p:nvSpPr>
        <p:spPr>
          <a:xfrm>
            <a:off x="6476468" y="5743465"/>
            <a:ext cx="5134547" cy="369332"/>
          </a:xfrm>
          <a:prstGeom prst="rect">
            <a:avLst/>
          </a:prstGeom>
          <a:noFill/>
        </p:spPr>
        <p:txBody>
          <a:bodyPr wrap="none" rtlCol="0">
            <a:spAutoFit/>
          </a:bodyPr>
          <a:lstStyle/>
          <a:p>
            <a:pPr marL="285750" indent="-285750">
              <a:buFontTx/>
              <a:buChar char="-"/>
            </a:pPr>
            <a:r>
              <a:rPr lang="nl-NL" b="1" dirty="0">
                <a:solidFill>
                  <a:srgbClr val="FF0000"/>
                </a:solidFill>
              </a:rPr>
              <a:t>De regels bepalen de noodzaak van flexibiliteit </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28</a:t>
            </a:fld>
            <a:endParaRPr lang="nl-NL" dirty="0"/>
          </a:p>
        </p:txBody>
      </p:sp>
    </p:spTree>
    <p:extLst>
      <p:ext uri="{BB962C8B-B14F-4D97-AF65-F5344CB8AC3E}">
        <p14:creationId xmlns:p14="http://schemas.microsoft.com/office/powerpoint/2010/main" val="400938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animBg="1"/>
      <p:bldP spid="7" grpId="0"/>
      <p:bldP spid="58" grpId="0"/>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Waarom opstellen maatwerkvoorschriftbevoegdheid?</a:t>
            </a:r>
          </a:p>
        </p:txBody>
      </p:sp>
      <p:sp>
        <p:nvSpPr>
          <p:cNvPr id="7" name="Tijdelijke aanduiding voor inhoud 2"/>
          <p:cNvSpPr txBox="1">
            <a:spLocks/>
          </p:cNvSpPr>
          <p:nvPr/>
        </p:nvSpPr>
        <p:spPr>
          <a:xfrm>
            <a:off x="540000" y="1358151"/>
            <a:ext cx="9478964" cy="2098366"/>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b="1" dirty="0">
                <a:solidFill>
                  <a:schemeClr val="tx1"/>
                </a:solidFill>
                <a:latin typeface="+mn-lt"/>
              </a:rPr>
              <a:t>Mogelijke aanleidingen:</a:t>
            </a:r>
          </a:p>
          <a:p>
            <a:pPr marL="342900" indent="-342900">
              <a:buFont typeface="Arial" panose="020B0604020202020204" pitchFamily="34" charset="0"/>
              <a:buChar char="•"/>
            </a:pPr>
            <a:r>
              <a:rPr lang="nl-NL" sz="2200" dirty="0">
                <a:solidFill>
                  <a:schemeClr val="tx1"/>
                </a:solidFill>
                <a:latin typeface="+mn-lt"/>
              </a:rPr>
              <a:t>(Akoestische informatie nodig bij oprichting / wijziging activiteit)</a:t>
            </a:r>
          </a:p>
          <a:p>
            <a:pPr marL="342900" indent="-342900">
              <a:buFont typeface="Arial" panose="020B0604020202020204" pitchFamily="34" charset="0"/>
              <a:buChar char="•"/>
            </a:pPr>
            <a:r>
              <a:rPr lang="nl-NL" sz="2200" dirty="0">
                <a:solidFill>
                  <a:schemeClr val="tx1"/>
                </a:solidFill>
                <a:latin typeface="+mn-lt"/>
              </a:rPr>
              <a:t>Reguleren bepaalde hinderlijke handelingen of werkzaamheden</a:t>
            </a:r>
          </a:p>
          <a:p>
            <a:pPr marL="342900" indent="-342900">
              <a:buFont typeface="Arial" panose="020B0604020202020204" pitchFamily="34" charset="0"/>
              <a:buChar char="•"/>
            </a:pPr>
            <a:r>
              <a:rPr lang="nl-NL" sz="2200" dirty="0">
                <a:solidFill>
                  <a:schemeClr val="tx1"/>
                </a:solidFill>
                <a:latin typeface="+mn-lt"/>
              </a:rPr>
              <a:t>Vereenvoudiging handhaving</a:t>
            </a:r>
          </a:p>
          <a:p>
            <a:pPr marL="342900" indent="-342900">
              <a:buFont typeface="Arial" panose="020B0604020202020204" pitchFamily="34" charset="0"/>
              <a:buChar char="•"/>
            </a:pPr>
            <a:r>
              <a:rPr lang="nl-NL" sz="2200" dirty="0">
                <a:solidFill>
                  <a:schemeClr val="tx1"/>
                </a:solidFill>
                <a:latin typeface="+mn-lt"/>
              </a:rPr>
              <a:t>Uitzonderlijke bedrijfssituaties (niet-representatief geluid)</a:t>
            </a:r>
          </a:p>
          <a:p>
            <a:endParaRPr lang="nl-NL" sz="2000" dirty="0">
              <a:solidFill>
                <a:schemeClr val="tx1"/>
              </a:solidFill>
              <a:latin typeface="+mn-lt"/>
            </a:endParaRPr>
          </a:p>
          <a:p>
            <a:endParaRPr lang="nl-NL" sz="2000" b="1" dirty="0">
              <a:solidFill>
                <a:schemeClr val="tx1"/>
              </a:solidFill>
              <a:latin typeface="+mn-lt"/>
            </a:endParaRPr>
          </a:p>
          <a:p>
            <a:pPr marL="342900" indent="-342900">
              <a:buFont typeface="Arial" panose="020B0604020202020204" pitchFamily="34" charset="0"/>
              <a:buChar char="•"/>
            </a:pPr>
            <a:endParaRPr lang="nl-NL" sz="2000" b="1" dirty="0">
              <a:solidFill>
                <a:schemeClr val="tx1"/>
              </a:solidFill>
              <a:latin typeface="+mn-lt"/>
            </a:endParaRPr>
          </a:p>
          <a:p>
            <a:pPr marL="342900" indent="-342900">
              <a:buFont typeface="Arial" panose="020B0604020202020204" pitchFamily="34" charset="0"/>
              <a:buChar char="•"/>
            </a:pPr>
            <a:endParaRPr lang="nl-NL" sz="2000" b="1" dirty="0">
              <a:solidFill>
                <a:schemeClr val="tx1"/>
              </a:solidFill>
              <a:latin typeface="+mn-lt"/>
            </a:endParaRPr>
          </a:p>
        </p:txBody>
      </p:sp>
      <p:sp>
        <p:nvSpPr>
          <p:cNvPr id="2" name="Tekstvak 1"/>
          <p:cNvSpPr txBox="1"/>
          <p:nvPr/>
        </p:nvSpPr>
        <p:spPr>
          <a:xfrm>
            <a:off x="540000" y="5106961"/>
            <a:ext cx="10940384" cy="1107996"/>
          </a:xfrm>
          <a:prstGeom prst="rect">
            <a:avLst/>
          </a:prstGeom>
          <a:noFill/>
        </p:spPr>
        <p:txBody>
          <a:bodyPr wrap="square" rtlCol="0">
            <a:spAutoFit/>
          </a:bodyPr>
          <a:lstStyle/>
          <a:p>
            <a:pPr marL="285750" indent="-285750">
              <a:buFont typeface="Arial" panose="020B0604020202020204" pitchFamily="34" charset="0"/>
              <a:buChar char="•"/>
            </a:pPr>
            <a:r>
              <a:rPr lang="nl-NL" sz="2200" strike="sngStrike" dirty="0">
                <a:cs typeface="Verdana"/>
              </a:rPr>
              <a:t>Wijziging van omgevingsvergunning </a:t>
            </a:r>
            <a:r>
              <a:rPr lang="nl-NL" sz="2200" strike="sngStrike" dirty="0" err="1">
                <a:cs typeface="Verdana"/>
              </a:rPr>
              <a:t>mba</a:t>
            </a:r>
            <a:r>
              <a:rPr lang="nl-NL" sz="2200" strike="sngStrike" dirty="0">
                <a:cs typeface="Verdana"/>
              </a:rPr>
              <a:t> (voorrangsregel art. 22.1 Omgevingsplan vervalt)</a:t>
            </a:r>
          </a:p>
          <a:p>
            <a:pPr marL="285750" indent="-285750">
              <a:buFont typeface="Arial" panose="020B0604020202020204" pitchFamily="34" charset="0"/>
              <a:buChar char="•"/>
            </a:pPr>
            <a:r>
              <a:rPr lang="nl-NL" sz="2200" dirty="0">
                <a:cs typeface="Verdana"/>
              </a:rPr>
              <a:t>Beschermen mogelijkheden op een locatie toegelaten activiteiten bij toelaten nieuwe woning (via een </a:t>
            </a:r>
            <a:r>
              <a:rPr lang="nl-NL" sz="2200" dirty="0" err="1">
                <a:cs typeface="Verdana"/>
              </a:rPr>
              <a:t>bopa</a:t>
            </a:r>
            <a:r>
              <a:rPr lang="nl-NL" sz="2200" dirty="0">
                <a:cs typeface="Verdana"/>
              </a:rPr>
              <a:t>)???</a:t>
            </a:r>
            <a:endParaRPr lang="nl-NL" sz="2000" dirty="0">
              <a:cs typeface="Verdana"/>
            </a:endParaRPr>
          </a:p>
        </p:txBody>
      </p:sp>
      <p:grpSp>
        <p:nvGrpSpPr>
          <p:cNvPr id="8" name="Groep 7">
            <a:extLst>
              <a:ext uri="{C183D7F6-B498-43B3-948B-1728B52AA6E4}">
                <adec:decorative xmlns:adec="http://schemas.microsoft.com/office/drawing/2017/decorative" val="1"/>
              </a:ext>
            </a:extLst>
          </p:cNvPr>
          <p:cNvGrpSpPr/>
          <p:nvPr/>
        </p:nvGrpSpPr>
        <p:grpSpPr>
          <a:xfrm>
            <a:off x="9604601" y="3749981"/>
            <a:ext cx="2625365" cy="1558420"/>
            <a:chOff x="9090203" y="3893051"/>
            <a:chExt cx="2625365" cy="1558420"/>
          </a:xfrm>
        </p:grpSpPr>
        <p:sp>
          <p:nvSpPr>
            <p:cNvPr id="3" name="Linkeraccolade 2"/>
            <p:cNvSpPr/>
            <p:nvPr/>
          </p:nvSpPr>
          <p:spPr>
            <a:xfrm rot="10800000">
              <a:off x="9090203" y="3893051"/>
              <a:ext cx="430307" cy="1063516"/>
            </a:xfrm>
            <a:prstGeom prst="leftBrace">
              <a:avLst>
                <a:gd name="adj1" fmla="val 34895"/>
                <a:gd name="adj2" fmla="val 49791"/>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6" name="Tekstvak 5"/>
            <p:cNvSpPr txBox="1"/>
            <p:nvPr/>
          </p:nvSpPr>
          <p:spPr>
            <a:xfrm>
              <a:off x="9305356" y="4004921"/>
              <a:ext cx="2410212" cy="1446550"/>
            </a:xfrm>
            <a:prstGeom prst="rect">
              <a:avLst/>
            </a:prstGeom>
            <a:noFill/>
          </p:spPr>
          <p:txBody>
            <a:bodyPr wrap="none" rtlCol="0">
              <a:spAutoFit/>
            </a:bodyPr>
            <a:lstStyle/>
            <a:p>
              <a:pPr marL="72000" indent="-144000">
                <a:buFont typeface="Arial" panose="020B0604020202020204" pitchFamily="34" charset="0"/>
                <a:buChar char="•"/>
              </a:pPr>
              <a:r>
                <a:rPr lang="nl-NL" sz="2200" dirty="0"/>
                <a:t>Komt minder voor</a:t>
              </a:r>
            </a:p>
            <a:p>
              <a:pPr marL="72000" indent="-144000">
                <a:buFont typeface="Arial" panose="020B0604020202020204" pitchFamily="34" charset="0"/>
                <a:buChar char="•"/>
              </a:pPr>
              <a:r>
                <a:rPr lang="nl-NL" sz="2200" dirty="0" err="1"/>
                <a:t>Bopa</a:t>
              </a:r>
              <a:r>
                <a:rPr lang="nl-NL" sz="2200" dirty="0"/>
                <a:t> / wijziging</a:t>
              </a:r>
              <a:br>
                <a:rPr lang="nl-NL" sz="2200" dirty="0"/>
              </a:br>
              <a:r>
                <a:rPr lang="nl-NL" sz="2200" dirty="0"/>
                <a:t>  omgevingsplan</a:t>
              </a:r>
            </a:p>
            <a:p>
              <a:r>
                <a:rPr lang="nl-NL" sz="2200" dirty="0"/>
                <a:t> </a:t>
              </a:r>
            </a:p>
          </p:txBody>
        </p:sp>
      </p:grpSp>
      <p:sp>
        <p:nvSpPr>
          <p:cNvPr id="9" name="Tekstvak 8"/>
          <p:cNvSpPr txBox="1"/>
          <p:nvPr/>
        </p:nvSpPr>
        <p:spPr>
          <a:xfrm>
            <a:off x="540000" y="3817305"/>
            <a:ext cx="9594230" cy="1046440"/>
          </a:xfrm>
          <a:prstGeom prst="rect">
            <a:avLst/>
          </a:prstGeom>
          <a:noFill/>
        </p:spPr>
        <p:txBody>
          <a:bodyPr wrap="none" rtlCol="0">
            <a:spAutoFit/>
          </a:bodyPr>
          <a:lstStyle/>
          <a:p>
            <a:pPr marL="342900" indent="-342900">
              <a:buFont typeface="Arial" panose="020B0604020202020204" pitchFamily="34" charset="0"/>
              <a:buChar char="•"/>
            </a:pPr>
            <a:r>
              <a:rPr lang="nl-NL" sz="2200" dirty="0"/>
              <a:t>Bedrijf wil op bestaande locatie meer geluid maken (minder strenge waarden)</a:t>
            </a:r>
          </a:p>
          <a:p>
            <a:pPr marL="342900" indent="-342900">
              <a:buFont typeface="Arial" panose="020B0604020202020204" pitchFamily="34" charset="0"/>
              <a:buChar char="•"/>
            </a:pPr>
            <a:r>
              <a:rPr lang="nl-NL" sz="2200" dirty="0"/>
              <a:t>Ervaren geluidhinder (strengere waarden)</a:t>
            </a:r>
          </a:p>
          <a:p>
            <a:endParaRPr lang="nl-NL" dirty="0"/>
          </a:p>
        </p:txBody>
      </p:sp>
      <p:sp>
        <p:nvSpPr>
          <p:cNvPr id="4" name="Tijdelijke aanduiding voor voettekst 3"/>
          <p:cNvSpPr>
            <a:spLocks noGrp="1"/>
          </p:cNvSpPr>
          <p:nvPr>
            <p:ph type="ftr" sz="quarter" idx="11"/>
          </p:nvPr>
        </p:nvSpPr>
        <p:spPr/>
        <p:txBody>
          <a:bodyPr/>
          <a:lstStyle/>
          <a:p>
            <a:fld id="{09E80B3D-64C9-4D67-B3D0-527B0C6FFE95}" type="slidenum">
              <a:rPr lang="nl-NL" smtClean="0"/>
              <a:t>29</a:t>
            </a:fld>
            <a:endParaRPr lang="nl-NL" dirty="0"/>
          </a:p>
        </p:txBody>
      </p:sp>
    </p:spTree>
    <p:extLst>
      <p:ext uri="{BB962C8B-B14F-4D97-AF65-F5344CB8AC3E}">
        <p14:creationId xmlns:p14="http://schemas.microsoft.com/office/powerpoint/2010/main" val="178202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25700" y="1260000"/>
            <a:ext cx="10972800" cy="663123"/>
          </a:xfrm>
        </p:spPr>
        <p:txBody>
          <a:bodyPr>
            <a:normAutofit fontScale="90000"/>
          </a:bodyPr>
          <a:lstStyle/>
          <a:p>
            <a:r>
              <a:rPr lang="nl-NL" sz="3100" dirty="0">
                <a:solidFill>
                  <a:srgbClr val="39870C"/>
                </a:solidFill>
              </a:rPr>
              <a:t>Taal </a:t>
            </a:r>
            <a:br>
              <a:rPr lang="nl-NL" dirty="0">
                <a:solidFill>
                  <a:srgbClr val="39870C"/>
                </a:solidFill>
              </a:rPr>
            </a:br>
            <a:endParaRPr lang="nl-NL" dirty="0"/>
          </a:p>
        </p:txBody>
      </p:sp>
      <p:sp>
        <p:nvSpPr>
          <p:cNvPr id="5" name="Tijdelijke aanduiding voor tekst 4"/>
          <p:cNvSpPr>
            <a:spLocks noGrp="1"/>
          </p:cNvSpPr>
          <p:nvPr>
            <p:ph type="body" sz="quarter" idx="12"/>
          </p:nvPr>
        </p:nvSpPr>
        <p:spPr/>
        <p:txBody>
          <a:bodyPr>
            <a:noAutofit/>
          </a:bodyPr>
          <a:lstStyle/>
          <a:p>
            <a:pPr marL="571500" indent="-571500">
              <a:buFont typeface="Arial" panose="020B0604020202020204" pitchFamily="34" charset="0"/>
              <a:buChar char="•"/>
            </a:pPr>
            <a:endParaRPr lang="nl-NL" dirty="0"/>
          </a:p>
          <a:p>
            <a:pPr marL="1028700" lvl="1" indent="-571500">
              <a:buFont typeface="Arial" panose="020B0604020202020204" pitchFamily="34" charset="0"/>
              <a:buChar char="•"/>
            </a:pPr>
            <a:r>
              <a:rPr lang="nl-NL" sz="2400" dirty="0"/>
              <a:t>Maatwerk</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r>
              <a:rPr lang="nl-NL" sz="2400" dirty="0"/>
              <a:t>Maatwerkvoorschrift</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r>
              <a:rPr lang="nl-NL" sz="2400" dirty="0"/>
              <a:t>Maatwerkvoorschriftbevoegdheid</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endParaRPr lang="nl-NL" dirty="0"/>
          </a:p>
        </p:txBody>
      </p:sp>
      <p:sp>
        <p:nvSpPr>
          <p:cNvPr id="11" name="Tijdelijke aanduiding voor voettekst 10"/>
          <p:cNvSpPr>
            <a:spLocks noGrp="1"/>
          </p:cNvSpPr>
          <p:nvPr>
            <p:ph type="ftr" sz="quarter" idx="11"/>
          </p:nvPr>
        </p:nvSpPr>
        <p:spPr/>
        <p:txBody>
          <a:bodyPr/>
          <a:lstStyle/>
          <a:p>
            <a:fld id="{FB1EE907-43DA-4F69-A555-0B9C44F8ACA0}" type="slidenum">
              <a:rPr lang="nl-NL" smtClean="0"/>
              <a:t>3</a:t>
            </a:fld>
            <a:endParaRPr lang="nl-NL" dirty="0"/>
          </a:p>
        </p:txBody>
      </p:sp>
    </p:spTree>
    <p:extLst>
      <p:ext uri="{BB962C8B-B14F-4D97-AF65-F5344CB8AC3E}">
        <p14:creationId xmlns:p14="http://schemas.microsoft.com/office/powerpoint/2010/main" val="69541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Wat je moet onthouden</a:t>
            </a:r>
          </a:p>
        </p:txBody>
      </p:sp>
      <p:sp>
        <p:nvSpPr>
          <p:cNvPr id="7" name="Tijdelijke aanduiding voor inhoud 2"/>
          <p:cNvSpPr txBox="1">
            <a:spLocks/>
          </p:cNvSpPr>
          <p:nvPr/>
        </p:nvSpPr>
        <p:spPr>
          <a:xfrm>
            <a:off x="622299" y="1221695"/>
            <a:ext cx="11113551" cy="5301038"/>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Een maatwerkvoorschriftbevoegdheid niet geschikt voor het inbouwen van flexibiliteit gericht op regels met immissiewaarden </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De noodzaak van een maatwerkvoorschrift bevoegdheid voor geluid is afhankelijk van de regels die een gemeente stelt </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Een maatwerkvoorschriftbevoegdheid (voor geluid) moet voldoen aan dezelfde instructieregels als de regels waarvan er afgeweken mag worden </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Een maatwerkvoorschrift geldt alleen voor degene aan wie het is gericht (zijn/haar activiteit) en niet voor alle toegelaten activiteiten op die locatie</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dirty="0">
                <a:solidFill>
                  <a:schemeClr val="tx1"/>
                </a:solidFill>
                <a:latin typeface="+mn-lt"/>
              </a:rPr>
              <a:t>Een maatwerkvoorschrift bevoegdheid is een geschikt instrument voor het regelen van uitzonderlijke bedrijfssituaties, maatregelen gericht op toezicht en handhaving</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30</a:t>
            </a:fld>
            <a:endParaRPr lang="nl-NL" dirty="0"/>
          </a:p>
        </p:txBody>
      </p:sp>
    </p:spTree>
    <p:extLst>
      <p:ext uri="{BB962C8B-B14F-4D97-AF65-F5344CB8AC3E}">
        <p14:creationId xmlns:p14="http://schemas.microsoft.com/office/powerpoint/2010/main" val="281558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C183D7F6-B498-43B3-948B-1728B52AA6E4}">
                <adec:decorative xmlns:adec="http://schemas.microsoft.com/office/drawing/2017/decorative" val="1"/>
              </a:ext>
            </a:extLst>
          </p:cNvPr>
          <p:cNvSpPr>
            <a:spLocks noGrp="1"/>
          </p:cNvSpPr>
          <p:nvPr>
            <p:ph type="body" sz="quarter" idx="12"/>
          </p:nvPr>
        </p:nvSpPr>
        <p:spPr>
          <a:xfrm>
            <a:off x="319780" y="2230779"/>
            <a:ext cx="11346356" cy="1313912"/>
          </a:xfrm>
        </p:spPr>
        <p:txBody>
          <a:bodyPr vert="horz" lIns="91440" tIns="45720" rIns="91440" bIns="45720" rtlCol="0" anchor="ctr">
            <a:noAutofit/>
          </a:bodyPr>
          <a:lstStyle/>
          <a:p>
            <a:pPr algn="ctr" defTabSz="914400">
              <a:lnSpc>
                <a:spcPct val="90000"/>
              </a:lnSpc>
              <a:spcBef>
                <a:spcPct val="0"/>
              </a:spcBef>
            </a:pPr>
            <a:endParaRPr lang="nl-NL" sz="3200" b="1" dirty="0">
              <a:solidFill>
                <a:srgbClr val="408000"/>
              </a:solidFill>
              <a:latin typeface="+mn-lt"/>
              <a:ea typeface="+mj-ea"/>
              <a:cs typeface="+mj-cs"/>
            </a:endParaRPr>
          </a:p>
          <a:p>
            <a:pPr algn="ctr" defTabSz="914400">
              <a:lnSpc>
                <a:spcPct val="90000"/>
              </a:lnSpc>
              <a:spcBef>
                <a:spcPct val="0"/>
              </a:spcBef>
            </a:pPr>
            <a:endParaRPr lang="nl-NL" sz="3200" b="1" dirty="0">
              <a:solidFill>
                <a:srgbClr val="408000"/>
              </a:solidFill>
            </a:endParaRPr>
          </a:p>
          <a:p>
            <a:pPr algn="ctr" defTabSz="914400">
              <a:lnSpc>
                <a:spcPct val="90000"/>
              </a:lnSpc>
              <a:spcBef>
                <a:spcPct val="0"/>
              </a:spcBef>
            </a:pPr>
            <a:r>
              <a:rPr lang="nl-NL" sz="3200" b="1" dirty="0">
                <a:solidFill>
                  <a:srgbClr val="408000"/>
                </a:solidFill>
                <a:latin typeface="+mn-lt"/>
                <a:ea typeface="+mj-ea"/>
                <a:cs typeface="+mj-cs"/>
              </a:rPr>
              <a:t>Vragen??</a:t>
            </a:r>
          </a:p>
          <a:p>
            <a:pPr algn="ctr" defTabSz="914400">
              <a:lnSpc>
                <a:spcPct val="90000"/>
              </a:lnSpc>
              <a:spcBef>
                <a:spcPct val="0"/>
              </a:spcBef>
            </a:pPr>
            <a:endParaRPr lang="nl-NL" sz="2400" b="1" dirty="0">
              <a:solidFill>
                <a:srgbClr val="408000"/>
              </a:solidFill>
            </a:endParaRPr>
          </a:p>
          <a:p>
            <a:pPr algn="ctr" defTabSz="914400">
              <a:lnSpc>
                <a:spcPct val="90000"/>
              </a:lnSpc>
              <a:spcBef>
                <a:spcPct val="0"/>
              </a:spcBef>
            </a:pPr>
            <a:endParaRPr lang="nl-NL" sz="3200" b="1" dirty="0">
              <a:solidFill>
                <a:srgbClr val="408000"/>
              </a:solidFill>
              <a:latin typeface="+mn-lt"/>
              <a:ea typeface="+mj-ea"/>
              <a:cs typeface="+mj-cs"/>
            </a:endParaRPr>
          </a:p>
        </p:txBody>
      </p:sp>
      <p:sp>
        <p:nvSpPr>
          <p:cNvPr id="4" name="Tijdelijke aanduiding voor tekst 3">
            <a:extLst>
              <a:ext uri="{C183D7F6-B498-43B3-948B-1728B52AA6E4}">
                <adec:decorative xmlns:adec="http://schemas.microsoft.com/office/drawing/2017/decorative" val="1"/>
              </a:ext>
            </a:extLst>
          </p:cNvPr>
          <p:cNvSpPr txBox="1">
            <a:spLocks/>
          </p:cNvSpPr>
          <p:nvPr/>
        </p:nvSpPr>
        <p:spPr>
          <a:xfrm>
            <a:off x="319780" y="5111752"/>
            <a:ext cx="11118669" cy="1174750"/>
          </a:xfrm>
          <a:prstGeom prst="rect">
            <a:avLst/>
          </a:prstGeom>
        </p:spPr>
        <p:txBody>
          <a:bodyPr vert="horz" lIns="91440" tIns="45720" rIns="91440" bIns="45720" rtlCol="0">
            <a:normAutofit lnSpcReduction="10000"/>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dirty="0"/>
          </a:p>
          <a:p>
            <a:r>
              <a:rPr lang="nl-NL" b="1" dirty="0">
                <a:solidFill>
                  <a:schemeClr val="tx1"/>
                </a:solidFill>
              </a:rPr>
              <a:t>Zoek antwoorden op de website: 	</a:t>
            </a:r>
            <a:r>
              <a:rPr lang="nl-NL" dirty="0">
                <a:hlinkClick r:id="rId2"/>
              </a:rPr>
              <a:t>https://iplo.nl</a:t>
            </a:r>
            <a:endParaRPr lang="nl-NL" dirty="0"/>
          </a:p>
          <a:p>
            <a:r>
              <a:rPr lang="nl-NL" b="1" dirty="0">
                <a:solidFill>
                  <a:schemeClr val="tx1"/>
                </a:solidFill>
              </a:rPr>
              <a:t>Meld u aan voor IPLO Nieu</a:t>
            </a:r>
            <a:r>
              <a:rPr lang="nl-NL" dirty="0">
                <a:solidFill>
                  <a:schemeClr val="tx1"/>
                </a:solidFill>
              </a:rPr>
              <a:t>ws: 		</a:t>
            </a:r>
            <a:r>
              <a:rPr lang="nl-NL" dirty="0">
                <a:hlinkClick r:id="rId3"/>
              </a:rPr>
              <a:t>https://iplo.nl/nieuwsbrief</a:t>
            </a:r>
            <a:endParaRPr lang="nl-NL" dirty="0"/>
          </a:p>
          <a:p>
            <a:r>
              <a:rPr lang="nl-NL" b="1" dirty="0">
                <a:solidFill>
                  <a:schemeClr val="tx1"/>
                </a:solidFill>
              </a:rPr>
              <a:t>Stel uw vraag aan IPLO Helpdesk: 	</a:t>
            </a:r>
            <a:r>
              <a:rPr lang="nl-NL" dirty="0">
                <a:hlinkClick r:id="rId4"/>
              </a:rPr>
              <a:t>https://iplo.nl/contact/</a:t>
            </a:r>
            <a:r>
              <a:rPr lang="nl-NL" dirty="0"/>
              <a:t>   </a:t>
            </a:r>
          </a:p>
        </p:txBody>
      </p:sp>
      <p:sp>
        <p:nvSpPr>
          <p:cNvPr id="10" name="Tijdelijke aanduiding voor voettekst 9">
            <a:extLst>
              <a:ext uri="{C183D7F6-B498-43B3-948B-1728B52AA6E4}">
                <adec:decorative xmlns:adec="http://schemas.microsoft.com/office/drawing/2017/decorative" val="1"/>
              </a:ext>
            </a:extLst>
          </p:cNvPr>
          <p:cNvSpPr>
            <a:spLocks noGrp="1"/>
          </p:cNvSpPr>
          <p:nvPr>
            <p:ph type="title" idx="4294967295"/>
          </p:nvPr>
        </p:nvSpPr>
        <p:spPr>
          <a:xfrm>
            <a:off x="0" y="6523038"/>
            <a:ext cx="38608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8861C1-9202-47E1-A309-E480304E1708}" type="slidenum">
              <a:rPr kumimoji="0" lang="nl-NL" sz="1600" b="0" i="0" u="none" strike="noStrike" kern="1200" cap="none" spc="0" normalizeH="0" baseline="0" noProof="0" smtClean="0">
                <a:ln>
                  <a:noFill/>
                </a:ln>
                <a:solidFill>
                  <a:srgbClr val="FFFFFF"/>
                </a:solidFill>
                <a:effectLst/>
                <a:uLnTx/>
                <a:uFillTx/>
                <a:latin typeface="Verdana"/>
                <a:ea typeface="+mn-ea"/>
                <a:cs typeface="Verdana"/>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nl-NL" sz="1600" b="0" i="0" u="none" strike="noStrike" kern="1200" cap="none" spc="0" normalizeH="0" baseline="0" noProof="0" dirty="0">
              <a:ln>
                <a:noFill/>
              </a:ln>
              <a:solidFill>
                <a:srgbClr val="FFFFFF"/>
              </a:solidFill>
              <a:effectLst/>
              <a:uLnTx/>
              <a:uFillTx/>
              <a:latin typeface="Verdana"/>
              <a:ea typeface="+mn-ea"/>
              <a:cs typeface="Verdana"/>
            </a:endParaRPr>
          </a:p>
        </p:txBody>
      </p:sp>
    </p:spTree>
    <p:extLst>
      <p:ext uri="{BB962C8B-B14F-4D97-AF65-F5344CB8AC3E}">
        <p14:creationId xmlns:p14="http://schemas.microsoft.com/office/powerpoint/2010/main" val="307953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3C729-562D-324C-AB0E-3201E01FD9E2}"/>
              </a:ext>
            </a:extLst>
          </p:cNvPr>
          <p:cNvSpPr>
            <a:spLocks noGrp="1"/>
          </p:cNvSpPr>
          <p:nvPr>
            <p:ph type="ctrTitle"/>
          </p:nvPr>
        </p:nvSpPr>
        <p:spPr>
          <a:xfrm>
            <a:off x="5966924" y="2064853"/>
            <a:ext cx="6225076" cy="1235234"/>
          </a:xfrm>
        </p:spPr>
        <p:txBody>
          <a:bodyPr>
            <a:noAutofit/>
          </a:bodyPr>
          <a:lstStyle/>
          <a:p>
            <a:pPr algn="ctr"/>
            <a:r>
              <a:rPr lang="nl-NL" sz="2400" dirty="0"/>
              <a:t>Geluid:</a:t>
            </a:r>
            <a:br>
              <a:rPr lang="nl-NL" sz="2400" dirty="0"/>
            </a:br>
            <a:br>
              <a:rPr lang="nl-NL" sz="2400" dirty="0"/>
            </a:br>
            <a:r>
              <a:rPr lang="nl-NL" sz="2400" dirty="0"/>
              <a:t>Toepassen van een </a:t>
            </a:r>
            <a:br>
              <a:rPr lang="nl-NL" sz="2400" dirty="0"/>
            </a:br>
            <a:br>
              <a:rPr lang="nl-NL" sz="2400" dirty="0"/>
            </a:br>
            <a:r>
              <a:rPr lang="nl-NL" sz="2400" dirty="0"/>
              <a:t>Maatwerkvoorschriftbevoegdheid</a:t>
            </a:r>
            <a:br>
              <a:rPr lang="nl-NL" sz="2400" dirty="0"/>
            </a:br>
            <a:br>
              <a:rPr lang="nl-NL" sz="2400" dirty="0"/>
            </a:br>
            <a:endParaRPr lang="nl-NL" sz="2400" dirty="0"/>
          </a:p>
        </p:txBody>
      </p:sp>
    </p:spTree>
    <p:extLst>
      <p:ext uri="{BB962C8B-B14F-4D97-AF65-F5344CB8AC3E}">
        <p14:creationId xmlns:p14="http://schemas.microsoft.com/office/powerpoint/2010/main" val="49533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7218" y="720000"/>
            <a:ext cx="10972800" cy="663123"/>
          </a:xfrm>
        </p:spPr>
        <p:txBody>
          <a:bodyPr>
            <a:normAutofit/>
          </a:bodyPr>
          <a:lstStyle/>
          <a:p>
            <a:r>
              <a:rPr lang="nl-NL" sz="3100" dirty="0">
                <a:solidFill>
                  <a:srgbClr val="39870C"/>
                </a:solidFill>
              </a:rPr>
              <a:t>Inhoud</a:t>
            </a:r>
            <a:endParaRPr lang="nl-NL" dirty="0"/>
          </a:p>
        </p:txBody>
      </p:sp>
      <p:sp>
        <p:nvSpPr>
          <p:cNvPr id="5" name="Tijdelijke aanduiding voor tekst 4"/>
          <p:cNvSpPr>
            <a:spLocks noGrp="1"/>
          </p:cNvSpPr>
          <p:nvPr>
            <p:ph type="body" sz="quarter" idx="12"/>
          </p:nvPr>
        </p:nvSpPr>
        <p:spPr>
          <a:xfrm>
            <a:off x="547218" y="1980000"/>
            <a:ext cx="11084267" cy="4305685"/>
          </a:xfrm>
        </p:spPr>
        <p:txBody>
          <a:bodyPr>
            <a:noAutofit/>
          </a:bodyPr>
          <a:lstStyle/>
          <a:p>
            <a:pPr marL="571500" indent="-571500">
              <a:buFont typeface="Arial" panose="020B0604020202020204" pitchFamily="34" charset="0"/>
              <a:buChar char="•"/>
            </a:pPr>
            <a:endParaRPr lang="nl-NL" dirty="0"/>
          </a:p>
          <a:p>
            <a:pPr marL="1028700" lvl="1" indent="-571500">
              <a:buFont typeface="Arial" panose="020B0604020202020204" pitchFamily="34" charset="0"/>
              <a:buChar char="•"/>
            </a:pPr>
            <a:r>
              <a:rPr lang="nl-NL" sz="2400" dirty="0"/>
              <a:t>Grondslag maatwerkvoorschriftbevoegdheid</a:t>
            </a:r>
          </a:p>
          <a:p>
            <a:pPr lvl="1"/>
            <a:endParaRPr lang="nl-NL" sz="2400" dirty="0"/>
          </a:p>
          <a:p>
            <a:pPr marL="1028700" lvl="1" indent="-571500">
              <a:buFont typeface="Arial" panose="020B0604020202020204" pitchFamily="34" charset="0"/>
              <a:buChar char="•"/>
            </a:pPr>
            <a:r>
              <a:rPr lang="nl-NL" sz="2400" dirty="0"/>
              <a:t>Besluit bouwwerken leefomgeving</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r>
              <a:rPr lang="nl-NL" sz="2400" dirty="0"/>
              <a:t>Besluit activiteiten leefomgeving</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r>
              <a:rPr lang="nl-NL" sz="2400" dirty="0"/>
              <a:t>Omgevingsplan (afdeling 22.3 Milieubelastende activiteiten)</a:t>
            </a:r>
          </a:p>
          <a:p>
            <a:pPr marL="1028700" lvl="1" indent="-571500">
              <a:buFont typeface="Arial" panose="020B0604020202020204" pitchFamily="34" charset="0"/>
              <a:buChar char="•"/>
            </a:pPr>
            <a:endParaRPr lang="nl-NL" sz="2400" dirty="0"/>
          </a:p>
          <a:p>
            <a:pPr marL="1028700" lvl="1" indent="-571500">
              <a:buFont typeface="Arial" panose="020B0604020202020204" pitchFamily="34" charset="0"/>
              <a:buChar char="•"/>
            </a:pPr>
            <a:endParaRPr lang="nl-NL" sz="2400" dirty="0"/>
          </a:p>
          <a:p>
            <a:endParaRPr lang="nl-NL" dirty="0"/>
          </a:p>
        </p:txBody>
      </p:sp>
      <p:sp>
        <p:nvSpPr>
          <p:cNvPr id="11" name="Tijdelijke aanduiding voor voettekst 10"/>
          <p:cNvSpPr>
            <a:spLocks noGrp="1"/>
          </p:cNvSpPr>
          <p:nvPr>
            <p:ph type="ftr" sz="quarter" idx="11"/>
          </p:nvPr>
        </p:nvSpPr>
        <p:spPr/>
        <p:txBody>
          <a:bodyPr/>
          <a:lstStyle/>
          <a:p>
            <a:fld id="{FB1EE907-43DA-4F69-A555-0B9C44F8ACA0}" type="slidenum">
              <a:rPr lang="nl-NL" smtClean="0"/>
              <a:t>5</a:t>
            </a:fld>
            <a:endParaRPr lang="nl-NL" dirty="0"/>
          </a:p>
        </p:txBody>
      </p:sp>
    </p:spTree>
    <p:extLst>
      <p:ext uri="{BB962C8B-B14F-4D97-AF65-F5344CB8AC3E}">
        <p14:creationId xmlns:p14="http://schemas.microsoft.com/office/powerpoint/2010/main" val="349788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Maatwerkbevoegdheid in de Omgevingswet</a:t>
            </a:r>
          </a:p>
        </p:txBody>
      </p:sp>
      <p:sp>
        <p:nvSpPr>
          <p:cNvPr id="7" name="Tijdelijke aanduiding voor inhoud 2"/>
          <p:cNvSpPr txBox="1">
            <a:spLocks/>
          </p:cNvSpPr>
          <p:nvPr/>
        </p:nvSpPr>
        <p:spPr>
          <a:xfrm>
            <a:off x="622299" y="1526102"/>
            <a:ext cx="11056795"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b="1" dirty="0">
                <a:solidFill>
                  <a:schemeClr val="tx1"/>
                </a:solidFill>
                <a:latin typeface="+mn-lt"/>
              </a:rPr>
              <a:t>Hoofdstuk 4. Algemene regels over activiteiten in de fysieke leefomgeving</a:t>
            </a:r>
          </a:p>
          <a:p>
            <a:endParaRPr lang="nl-NL" sz="900" dirty="0">
              <a:solidFill>
                <a:schemeClr val="tx1"/>
              </a:solidFill>
              <a:latin typeface="+mn-lt"/>
            </a:endParaRPr>
          </a:p>
          <a:p>
            <a:pPr lvl="1"/>
            <a:r>
              <a:rPr lang="nl-NL" sz="2000" dirty="0">
                <a:solidFill>
                  <a:schemeClr val="tx1"/>
                </a:solidFill>
                <a:latin typeface="+mn-lt"/>
              </a:rPr>
              <a:t>Afdeling 4.1. Algemene bepalingen voor regels over activiteiten</a:t>
            </a:r>
          </a:p>
          <a:p>
            <a:pPr lvl="2"/>
            <a:endParaRPr lang="nl-NL" sz="2000" dirty="0">
              <a:solidFill>
                <a:schemeClr val="tx1"/>
              </a:solidFill>
              <a:latin typeface="+mn-lt"/>
            </a:endParaRPr>
          </a:p>
          <a:p>
            <a:pPr lvl="2"/>
            <a:r>
              <a:rPr lang="nl-NL" sz="2000" dirty="0">
                <a:solidFill>
                  <a:schemeClr val="tx1"/>
                </a:solidFill>
                <a:latin typeface="+mn-lt"/>
              </a:rPr>
              <a:t>§ 4.1.1. Algemene regels</a:t>
            </a:r>
          </a:p>
          <a:p>
            <a:pPr lvl="2"/>
            <a:endParaRPr lang="nl-NL" sz="2000" dirty="0">
              <a:solidFill>
                <a:schemeClr val="tx1"/>
              </a:solidFill>
              <a:latin typeface="+mn-lt"/>
            </a:endParaRPr>
          </a:p>
          <a:p>
            <a:pPr lvl="2"/>
            <a:r>
              <a:rPr lang="nl-NL" sz="2000" dirty="0">
                <a:solidFill>
                  <a:schemeClr val="tx1"/>
                </a:solidFill>
                <a:latin typeface="+mn-lt"/>
              </a:rPr>
              <a:t>§ 4.1.2. Inhoud</a:t>
            </a:r>
          </a:p>
          <a:p>
            <a:pPr lvl="3"/>
            <a:r>
              <a:rPr lang="nl-NL" sz="1800" dirty="0">
                <a:solidFill>
                  <a:schemeClr val="tx1"/>
                </a:solidFill>
                <a:latin typeface="+mn-lt"/>
              </a:rPr>
              <a:t>Artikel 4.4. (melding of omgevingsvergunning)</a:t>
            </a:r>
          </a:p>
          <a:p>
            <a:pPr lvl="3"/>
            <a:r>
              <a:rPr lang="nl-NL" sz="1800" b="1" dirty="0">
                <a:solidFill>
                  <a:srgbClr val="FF0000"/>
                </a:solidFill>
                <a:latin typeface="+mn-lt"/>
              </a:rPr>
              <a:t>Artikel 4.5. (maatwerkvoorschriften of vergunningvoorschriften)</a:t>
            </a:r>
          </a:p>
          <a:p>
            <a:pPr lvl="3"/>
            <a:r>
              <a:rPr lang="nl-NL" sz="1800" dirty="0">
                <a:solidFill>
                  <a:schemeClr val="tx1"/>
                </a:solidFill>
                <a:latin typeface="+mn-lt"/>
              </a:rPr>
              <a:t>Artikel 4.6. (maatwerkregels)</a:t>
            </a:r>
          </a:p>
          <a:p>
            <a:pPr lvl="3"/>
            <a:r>
              <a:rPr lang="nl-NL" sz="1800" dirty="0">
                <a:solidFill>
                  <a:schemeClr val="tx1"/>
                </a:solidFill>
                <a:latin typeface="+mn-lt"/>
              </a:rPr>
              <a:t>Artikel 4.7. (gelijkwaardigheid)</a:t>
            </a:r>
          </a:p>
          <a:p>
            <a:pPr lvl="2"/>
            <a:endParaRPr lang="nl-NL" dirty="0">
              <a:solidFill>
                <a:schemeClr val="tx1"/>
              </a:solidFill>
              <a:latin typeface="+mn-lt"/>
            </a:endParaRPr>
          </a:p>
          <a:p>
            <a:pPr lvl="2"/>
            <a:r>
              <a:rPr lang="nl-NL" sz="2000" dirty="0">
                <a:solidFill>
                  <a:schemeClr val="tx1"/>
                </a:solidFill>
                <a:latin typeface="+mn-lt"/>
              </a:rPr>
              <a:t>§ 4.1.3. Bevoegd gezag</a:t>
            </a:r>
          </a:p>
          <a:p>
            <a:pPr lvl="1"/>
            <a:endParaRPr lang="nl-NL" sz="900" dirty="0">
              <a:solidFill>
                <a:schemeClr val="tx1"/>
              </a:solidFill>
              <a:latin typeface="+mn-lt"/>
            </a:endParaRPr>
          </a:p>
        </p:txBody>
      </p:sp>
      <p:sp>
        <p:nvSpPr>
          <p:cNvPr id="4" name="Tijdelijke aanduiding voor voettekst 3"/>
          <p:cNvSpPr>
            <a:spLocks noGrp="1"/>
          </p:cNvSpPr>
          <p:nvPr>
            <p:ph type="ftr" sz="quarter" idx="11"/>
          </p:nvPr>
        </p:nvSpPr>
        <p:spPr/>
        <p:txBody>
          <a:bodyPr/>
          <a:lstStyle/>
          <a:p>
            <a:fld id="{09E80B3D-64C9-4D67-B3D0-527B0C6FFE95}" type="slidenum">
              <a:rPr lang="nl-NL" smtClean="0"/>
              <a:t>6</a:t>
            </a:fld>
            <a:endParaRPr lang="nl-NL" dirty="0"/>
          </a:p>
        </p:txBody>
      </p:sp>
    </p:spTree>
    <p:extLst>
      <p:ext uri="{BB962C8B-B14F-4D97-AF65-F5344CB8AC3E}">
        <p14:creationId xmlns:p14="http://schemas.microsoft.com/office/powerpoint/2010/main" val="296115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Artikel 4.5 Omgevingswet</a:t>
            </a:r>
          </a:p>
        </p:txBody>
      </p:sp>
      <p:sp>
        <p:nvSpPr>
          <p:cNvPr id="7" name="Tijdelijke aanduiding voor inhoud 2"/>
          <p:cNvSpPr txBox="1">
            <a:spLocks/>
          </p:cNvSpPr>
          <p:nvPr/>
        </p:nvSpPr>
        <p:spPr>
          <a:xfrm>
            <a:off x="622299" y="1526102"/>
            <a:ext cx="11056795"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sz="2000" b="1" dirty="0">
              <a:solidFill>
                <a:schemeClr val="tx1"/>
              </a:solidFill>
              <a:latin typeface="+mn-lt"/>
            </a:endParaRPr>
          </a:p>
          <a:p>
            <a:pPr marL="342900" indent="-342900">
              <a:buFont typeface="Arial" panose="020B0604020202020204" pitchFamily="34" charset="0"/>
              <a:buChar char="•"/>
            </a:pPr>
            <a:r>
              <a:rPr lang="nl-NL" sz="2400" b="1" dirty="0">
                <a:solidFill>
                  <a:srgbClr val="FF0000"/>
                </a:solidFill>
                <a:latin typeface="+mn-lt"/>
              </a:rPr>
              <a:t>Lid 1:</a:t>
            </a:r>
          </a:p>
          <a:p>
            <a:pPr lvl="2"/>
            <a:r>
              <a:rPr lang="nl-NL" sz="2000" dirty="0">
                <a:solidFill>
                  <a:schemeClr val="tx1"/>
                </a:solidFill>
                <a:latin typeface="+mn-lt"/>
              </a:rPr>
              <a:t>Bij regels als bedoeld in paragraaf 4.1.1 kunnen onderwerpen worden aangewezen waarvoor het bevoegd gezag maatwerkvoorschriften kan stellen</a:t>
            </a:r>
            <a:r>
              <a:rPr lang="nl-NL" sz="2000" b="1" dirty="0">
                <a:solidFill>
                  <a:schemeClr val="tx1"/>
                </a:solidFill>
                <a:latin typeface="+mn-lt"/>
              </a:rPr>
              <a:t> </a:t>
            </a:r>
          </a:p>
          <a:p>
            <a:pPr marL="342900" indent="-342900">
              <a:buFont typeface="Arial" panose="020B0604020202020204" pitchFamily="34" charset="0"/>
              <a:buChar char="•"/>
            </a:pPr>
            <a:endParaRPr lang="nl-NL" sz="2000" b="1" i="1" dirty="0">
              <a:solidFill>
                <a:schemeClr val="tx1"/>
              </a:solidFill>
              <a:latin typeface="+mn-lt"/>
            </a:endParaRPr>
          </a:p>
          <a:p>
            <a:pPr marL="342900" indent="-342900">
              <a:buFont typeface="Arial" panose="020B0604020202020204" pitchFamily="34" charset="0"/>
              <a:buChar char="•"/>
            </a:pPr>
            <a:r>
              <a:rPr lang="nl-NL" sz="2400" b="1" dirty="0">
                <a:solidFill>
                  <a:srgbClr val="FF0000"/>
                </a:solidFill>
                <a:latin typeface="+mn-lt"/>
              </a:rPr>
              <a:t>Lid 2:</a:t>
            </a:r>
            <a:r>
              <a:rPr lang="nl-NL" sz="2400" b="1" i="1" dirty="0">
                <a:solidFill>
                  <a:schemeClr val="tx1"/>
                </a:solidFill>
                <a:latin typeface="+mn-lt"/>
              </a:rPr>
              <a:t> </a:t>
            </a:r>
          </a:p>
          <a:p>
            <a:pPr lvl="2"/>
            <a:r>
              <a:rPr lang="nl-NL" sz="2000" dirty="0">
                <a:solidFill>
                  <a:schemeClr val="tx1"/>
                </a:solidFill>
                <a:latin typeface="+mn-lt"/>
              </a:rPr>
              <a:t>De maatwerkvoorschriften of vergunningvoorschriften kunnen afwijken van regels als bedoeld in paragraaf 4.1.1 als dat bij die regels is bepaald. Daarbij kan worden bepaald in welke mate of hoe lang kan worden afgeweken.</a:t>
            </a:r>
          </a:p>
        </p:txBody>
      </p:sp>
      <p:sp>
        <p:nvSpPr>
          <p:cNvPr id="4" name="Tijdelijke aanduiding voor voettekst 3"/>
          <p:cNvSpPr>
            <a:spLocks noGrp="1"/>
          </p:cNvSpPr>
          <p:nvPr>
            <p:ph type="ftr" sz="quarter" idx="11"/>
          </p:nvPr>
        </p:nvSpPr>
        <p:spPr/>
        <p:txBody>
          <a:bodyPr/>
          <a:lstStyle/>
          <a:p>
            <a:fld id="{09E80B3D-64C9-4D67-B3D0-527B0C6FFE95}" type="slidenum">
              <a:rPr lang="nl-NL" smtClean="0"/>
              <a:t>7</a:t>
            </a:fld>
            <a:endParaRPr lang="nl-NL" dirty="0"/>
          </a:p>
        </p:txBody>
      </p:sp>
    </p:spTree>
    <p:extLst>
      <p:ext uri="{BB962C8B-B14F-4D97-AF65-F5344CB8AC3E}">
        <p14:creationId xmlns:p14="http://schemas.microsoft.com/office/powerpoint/2010/main" val="58451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540000" y="720000"/>
            <a:ext cx="11443656" cy="662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solidFill>
                  <a:srgbClr val="408000"/>
                </a:solidFill>
                <a:latin typeface="Verdana" panose="020B0604030504040204" pitchFamily="34" charset="0"/>
                <a:ea typeface="Verdana" panose="020B0604030504040204" pitchFamily="34" charset="0"/>
                <a:cs typeface="Verdana" panose="020B0604030504040204" pitchFamily="34" charset="0"/>
              </a:rPr>
              <a:t>Artikel 4.5 Omgevingswet</a:t>
            </a:r>
          </a:p>
        </p:txBody>
      </p:sp>
      <p:sp>
        <p:nvSpPr>
          <p:cNvPr id="7" name="Tijdelijke aanduiding voor inhoud 2"/>
          <p:cNvSpPr txBox="1">
            <a:spLocks/>
          </p:cNvSpPr>
          <p:nvPr/>
        </p:nvSpPr>
        <p:spPr>
          <a:xfrm>
            <a:off x="622299" y="1526102"/>
            <a:ext cx="11056795" cy="28601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3200" b="1" dirty="0">
                <a:solidFill>
                  <a:schemeClr val="tx1"/>
                </a:solidFill>
                <a:latin typeface="+mn-lt"/>
              </a:rPr>
              <a:t>Wat houdt dat in:</a:t>
            </a:r>
          </a:p>
          <a:p>
            <a:endParaRPr lang="nl-NL" sz="900" b="1" dirty="0">
              <a:solidFill>
                <a:schemeClr val="tx1"/>
              </a:solidFill>
              <a:latin typeface="+mn-lt"/>
            </a:endParaRPr>
          </a:p>
          <a:p>
            <a:pPr marL="342900" indent="-342900">
              <a:buFont typeface="Arial" panose="020B0604020202020204" pitchFamily="34" charset="0"/>
              <a:buChar char="•"/>
            </a:pPr>
            <a:r>
              <a:rPr lang="nl-NL" sz="2400" dirty="0">
                <a:solidFill>
                  <a:schemeClr val="tx1"/>
                </a:solidFill>
                <a:latin typeface="+mn-lt"/>
              </a:rPr>
              <a:t>Er kunnen maatwerkbevoegdheden staan in </a:t>
            </a:r>
            <a:r>
              <a:rPr lang="nl-NL" sz="2400" dirty="0" err="1">
                <a:solidFill>
                  <a:schemeClr val="tx1"/>
                </a:solidFill>
                <a:latin typeface="+mn-lt"/>
              </a:rPr>
              <a:t>Amvb’s</a:t>
            </a:r>
            <a:r>
              <a:rPr lang="nl-NL" sz="2400" dirty="0">
                <a:solidFill>
                  <a:schemeClr val="tx1"/>
                </a:solidFill>
                <a:latin typeface="+mn-lt"/>
              </a:rPr>
              <a:t>, in de omgevingsverordening, in de </a:t>
            </a:r>
            <a:r>
              <a:rPr lang="nl-NL" sz="2400" dirty="0" err="1">
                <a:solidFill>
                  <a:schemeClr val="tx1"/>
                </a:solidFill>
                <a:latin typeface="+mn-lt"/>
              </a:rPr>
              <a:t>waterschapsverordening</a:t>
            </a:r>
            <a:r>
              <a:rPr lang="nl-NL" sz="2400" dirty="0">
                <a:solidFill>
                  <a:schemeClr val="tx1"/>
                </a:solidFill>
                <a:latin typeface="+mn-lt"/>
              </a:rPr>
              <a:t> en in het omgevingsplan</a:t>
            </a:r>
          </a:p>
          <a:p>
            <a:pPr marL="342900" indent="-342900">
              <a:buFont typeface="Arial" panose="020B0604020202020204" pitchFamily="34" charset="0"/>
              <a:buChar char="•"/>
            </a:pPr>
            <a:endParaRPr lang="nl-NL" sz="900" dirty="0">
              <a:solidFill>
                <a:schemeClr val="tx1"/>
              </a:solidFill>
              <a:latin typeface="+mn-lt"/>
            </a:endParaRPr>
          </a:p>
          <a:p>
            <a:pPr marL="342900" indent="-342900">
              <a:buFont typeface="Arial" panose="020B0604020202020204" pitchFamily="34" charset="0"/>
              <a:buChar char="•"/>
            </a:pPr>
            <a:r>
              <a:rPr lang="nl-NL" sz="2400" dirty="0">
                <a:solidFill>
                  <a:schemeClr val="tx1"/>
                </a:solidFill>
                <a:latin typeface="+mn-lt"/>
              </a:rPr>
              <a:t>Er moet zijn aangegeven voor welke algemene regels de maatwerkbevoegdheid geldt</a:t>
            </a:r>
          </a:p>
          <a:p>
            <a:pPr marL="342900" indent="-342900">
              <a:buFont typeface="Arial" panose="020B0604020202020204" pitchFamily="34" charset="0"/>
              <a:buChar char="•"/>
            </a:pPr>
            <a:endParaRPr lang="nl-NL" sz="900" dirty="0">
              <a:solidFill>
                <a:schemeClr val="tx1"/>
              </a:solidFill>
              <a:latin typeface="+mn-lt"/>
            </a:endParaRPr>
          </a:p>
          <a:p>
            <a:pPr marL="342900" indent="-342900">
              <a:buFont typeface="Arial" panose="020B0604020202020204" pitchFamily="34" charset="0"/>
              <a:buChar char="•"/>
            </a:pPr>
            <a:r>
              <a:rPr lang="nl-NL" sz="2400" dirty="0">
                <a:solidFill>
                  <a:schemeClr val="tx1"/>
                </a:solidFill>
                <a:latin typeface="+mn-lt"/>
              </a:rPr>
              <a:t>Er kan een afbakening plaatsvinden (de mate van afwijking of tijdsduur</a:t>
            </a:r>
            <a:r>
              <a:rPr lang="nl-NL" sz="2000" dirty="0">
                <a:solidFill>
                  <a:schemeClr val="tx1"/>
                </a:solidFill>
                <a:latin typeface="+mn-lt"/>
              </a:rPr>
              <a:t>)</a:t>
            </a:r>
          </a:p>
          <a:p>
            <a:pPr marL="342900" indent="-342900">
              <a:buFont typeface="Arial" panose="020B0604020202020204" pitchFamily="34" charset="0"/>
              <a:buChar char="•"/>
            </a:pPr>
            <a:endParaRPr lang="nl-NL" sz="900" dirty="0">
              <a:solidFill>
                <a:schemeClr val="tx1"/>
              </a:solidFill>
              <a:latin typeface="+mn-lt"/>
            </a:endParaRPr>
          </a:p>
        </p:txBody>
      </p:sp>
      <p:sp>
        <p:nvSpPr>
          <p:cNvPr id="2" name="Titel 1"/>
          <p:cNvSpPr txBox="1">
            <a:spLocks noGrp="1"/>
          </p:cNvSpPr>
          <p:nvPr>
            <p:ph type="title" idx="4294967295"/>
          </p:nvPr>
        </p:nvSpPr>
        <p:spPr>
          <a:xfrm>
            <a:off x="648260" y="4515678"/>
            <a:ext cx="11004872" cy="187743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chemeClr val="tx1"/>
                </a:solidFill>
                <a:effectLst/>
                <a:uLnTx/>
                <a:uFillTx/>
                <a:latin typeface="+mn-lt"/>
                <a:ea typeface="+mn-ea"/>
                <a:cs typeface="+mn-cs"/>
              </a:rPr>
              <a:t>Met toepassing van de maatwerkbevoegdheid kan het bevoegd gezag bijvoorbeeld: </a:t>
            </a:r>
            <a:br>
              <a:rPr kumimoji="0" lang="nl-NL" sz="800" b="0" i="0" u="none" strike="noStrike" kern="1200" cap="none" spc="0" normalizeH="0" baseline="0" noProof="0" dirty="0">
                <a:ln>
                  <a:noFill/>
                </a:ln>
                <a:solidFill>
                  <a:schemeClr val="tx1"/>
                </a:solidFill>
                <a:effectLst/>
                <a:uLnTx/>
                <a:uFillTx/>
                <a:latin typeface="+mn-lt"/>
                <a:ea typeface="+mn-ea"/>
                <a:cs typeface="+mn-cs"/>
              </a:rPr>
            </a:br>
            <a:endParaRPr kumimoji="0" lang="nl-NL" sz="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chemeClr val="tx1"/>
                </a:solidFill>
                <a:effectLst/>
                <a:uLnTx/>
                <a:uFillTx/>
                <a:latin typeface="+mn-lt"/>
                <a:ea typeface="+mn-ea"/>
                <a:cs typeface="+mn-cs"/>
              </a:rPr>
              <a:t>algemene regels nader invullen of aanvullen</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chemeClr val="tx1"/>
                </a:solidFill>
                <a:effectLst/>
                <a:uLnTx/>
                <a:uFillTx/>
                <a:latin typeface="+mn-lt"/>
                <a:ea typeface="+mn-ea"/>
                <a:cs typeface="+mn-cs"/>
              </a:rPr>
              <a:t>eisen opstellen die strenger of minder streng zijn dan de algemene regels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chemeClr val="tx1"/>
                </a:solidFill>
                <a:effectLst/>
                <a:uLnTx/>
                <a:uFillTx/>
                <a:latin typeface="+mn-lt"/>
                <a:ea typeface="+mn-ea"/>
                <a:cs typeface="+mn-cs"/>
              </a:rPr>
              <a:t>afwijken van een verbod in algemene regels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jdelijke aanduiding voor voettekst 3"/>
          <p:cNvSpPr>
            <a:spLocks noGrp="1"/>
          </p:cNvSpPr>
          <p:nvPr>
            <p:ph type="ftr" sz="quarter" idx="11"/>
          </p:nvPr>
        </p:nvSpPr>
        <p:spPr/>
        <p:txBody>
          <a:bodyPr/>
          <a:lstStyle/>
          <a:p>
            <a:fld id="{09E80B3D-64C9-4D67-B3D0-527B0C6FFE95}" type="slidenum">
              <a:rPr lang="nl-NL" smtClean="0"/>
              <a:t>8</a:t>
            </a:fld>
            <a:endParaRPr lang="nl-NL" dirty="0"/>
          </a:p>
        </p:txBody>
      </p:sp>
    </p:spTree>
    <p:extLst>
      <p:ext uri="{BB962C8B-B14F-4D97-AF65-F5344CB8AC3E}">
        <p14:creationId xmlns:p14="http://schemas.microsoft.com/office/powerpoint/2010/main" val="34314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idx="4294967295"/>
          </p:nvPr>
        </p:nvSpPr>
        <p:spPr>
          <a:xfrm>
            <a:off x="540000" y="720000"/>
            <a:ext cx="11443656" cy="6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Maatwerkbevoegdheid </a:t>
            </a:r>
            <a:r>
              <a:rPr kumimoji="0" lang="nl-NL" sz="2600" b="1" i="0" u="none" strike="noStrike" kern="1200" cap="none" spc="0" normalizeH="0" baseline="0" noProof="0" dirty="0">
                <a:ln>
                  <a:noFill/>
                </a:ln>
                <a:solidFill>
                  <a:srgbClr val="408000"/>
                </a:solidFill>
                <a:effectLst/>
                <a:uLnTx/>
                <a:uFillTx/>
                <a:latin typeface="Verdana" panose="020B0604030504040204" pitchFamily="34" charset="0"/>
                <a:ea typeface="Verdana" panose="020B0604030504040204" pitchFamily="34" charset="0"/>
                <a:cs typeface="Verdana" panose="020B0604030504040204" pitchFamily="34" charset="0"/>
              </a:rPr>
              <a:t>Besluit bouwwerken leefomgeving</a:t>
            </a:r>
          </a:p>
        </p:txBody>
      </p:sp>
      <p:sp>
        <p:nvSpPr>
          <p:cNvPr id="7" name="Tijdelijke aanduiding voor inhoud 2"/>
          <p:cNvSpPr txBox="1">
            <a:spLocks/>
          </p:cNvSpPr>
          <p:nvPr/>
        </p:nvSpPr>
        <p:spPr>
          <a:xfrm>
            <a:off x="622299" y="1526102"/>
            <a:ext cx="11056795" cy="4735961"/>
          </a:xfrm>
          <a:prstGeom prst="rect">
            <a:avLst/>
          </a:prstGeom>
        </p:spPr>
        <p:txBody>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b="1" dirty="0">
                <a:solidFill>
                  <a:schemeClr val="tx1"/>
                </a:solidFill>
                <a:latin typeface="+mn-lt"/>
              </a:rPr>
              <a:t>Hoofdstuk 3. Bestaande bouw</a:t>
            </a:r>
          </a:p>
          <a:p>
            <a:pPr lvl="1"/>
            <a:r>
              <a:rPr lang="nl-NL" sz="2200" dirty="0">
                <a:solidFill>
                  <a:schemeClr val="tx1"/>
                </a:solidFill>
                <a:latin typeface="+mn-lt"/>
              </a:rPr>
              <a:t>Afdeling 3.1. Algemeen</a:t>
            </a:r>
          </a:p>
          <a:p>
            <a:pPr lvl="2"/>
            <a:r>
              <a:rPr lang="nl-NL" sz="2200" dirty="0">
                <a:solidFill>
                  <a:schemeClr val="tx1"/>
                </a:solidFill>
                <a:latin typeface="+mn-lt"/>
              </a:rPr>
              <a:t>Artikel 3.7. (maatwerkvoorschriften)</a:t>
            </a:r>
          </a:p>
          <a:p>
            <a:endParaRPr lang="nl-NL" sz="2000" b="1" dirty="0">
              <a:solidFill>
                <a:schemeClr val="tx1"/>
              </a:solidFill>
              <a:latin typeface="+mn-lt"/>
            </a:endParaRPr>
          </a:p>
          <a:p>
            <a:r>
              <a:rPr lang="nl-NL" sz="2400" b="1" dirty="0">
                <a:solidFill>
                  <a:schemeClr val="tx1"/>
                </a:solidFill>
                <a:latin typeface="+mn-lt"/>
              </a:rPr>
              <a:t>Hoofdstuk 4. Nieuwbouw</a:t>
            </a:r>
          </a:p>
          <a:p>
            <a:r>
              <a:rPr lang="nl-NL" sz="2000" b="1" dirty="0">
                <a:solidFill>
                  <a:schemeClr val="tx1"/>
                </a:solidFill>
                <a:latin typeface="+mn-lt"/>
              </a:rPr>
              <a:t>	</a:t>
            </a:r>
            <a:r>
              <a:rPr lang="nl-NL" sz="2200" dirty="0">
                <a:solidFill>
                  <a:schemeClr val="tx1"/>
                </a:solidFill>
                <a:latin typeface="+mn-lt"/>
              </a:rPr>
              <a:t>Afdeling 4.1. Algemeen</a:t>
            </a:r>
          </a:p>
          <a:p>
            <a:pPr lvl="2"/>
            <a:r>
              <a:rPr lang="nl-NL" sz="2200" dirty="0">
                <a:solidFill>
                  <a:schemeClr val="tx1"/>
                </a:solidFill>
                <a:latin typeface="+mn-lt"/>
              </a:rPr>
              <a:t>Artikel 4.5. (maatwerkvoorschriften)</a:t>
            </a:r>
          </a:p>
          <a:p>
            <a:pPr lvl="2"/>
            <a:endParaRPr lang="nl-NL" sz="2000" b="1" dirty="0">
              <a:solidFill>
                <a:schemeClr val="tx1"/>
              </a:solidFill>
              <a:latin typeface="+mn-lt"/>
            </a:endParaRPr>
          </a:p>
          <a:p>
            <a:r>
              <a:rPr lang="nl-NL" sz="2400" b="1" dirty="0">
                <a:solidFill>
                  <a:schemeClr val="tx1"/>
                </a:solidFill>
                <a:latin typeface="+mn-lt"/>
              </a:rPr>
              <a:t>Hoofdstuk 5. Verbouw / verplaatsing van een bouwwerk en wijziging  gebruiksfunctie</a:t>
            </a:r>
          </a:p>
          <a:p>
            <a:r>
              <a:rPr lang="nl-NL" sz="2000" b="1" dirty="0">
                <a:solidFill>
                  <a:schemeClr val="tx1"/>
                </a:solidFill>
                <a:latin typeface="+mn-lt"/>
              </a:rPr>
              <a:t>	</a:t>
            </a:r>
            <a:r>
              <a:rPr lang="nl-NL" sz="2200" dirty="0">
                <a:solidFill>
                  <a:schemeClr val="tx1"/>
                </a:solidFill>
                <a:latin typeface="+mn-lt"/>
              </a:rPr>
              <a:t>Afdeling 5.1. Algemeen</a:t>
            </a:r>
          </a:p>
          <a:p>
            <a:r>
              <a:rPr lang="nl-NL" sz="2200" dirty="0">
                <a:solidFill>
                  <a:schemeClr val="tx1"/>
                </a:solidFill>
                <a:latin typeface="+mn-lt"/>
              </a:rPr>
              <a:t>		Artikel 5.3a. (maatwerkvoorschrift)</a:t>
            </a:r>
          </a:p>
        </p:txBody>
      </p:sp>
      <p:grpSp>
        <p:nvGrpSpPr>
          <p:cNvPr id="6" name="Groep 5">
            <a:extLst>
              <a:ext uri="{C183D7F6-B498-43B3-948B-1728B52AA6E4}">
                <adec:decorative xmlns:adec="http://schemas.microsoft.com/office/drawing/2017/decorative" val="1"/>
              </a:ext>
            </a:extLst>
          </p:cNvPr>
          <p:cNvGrpSpPr/>
          <p:nvPr/>
        </p:nvGrpSpPr>
        <p:grpSpPr>
          <a:xfrm>
            <a:off x="1492021" y="1769969"/>
            <a:ext cx="7862585" cy="1015432"/>
            <a:chOff x="8171328" y="1122689"/>
            <a:chExt cx="7862585" cy="1015432"/>
          </a:xfrm>
        </p:grpSpPr>
        <p:sp>
          <p:nvSpPr>
            <p:cNvPr id="8" name="Ovaal 7"/>
            <p:cNvSpPr/>
            <p:nvPr/>
          </p:nvSpPr>
          <p:spPr>
            <a:xfrm>
              <a:off x="8171328" y="1722124"/>
              <a:ext cx="4300071"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12471399" y="1122689"/>
              <a:ext cx="3562514" cy="369332"/>
            </a:xfrm>
            <a:prstGeom prst="rect">
              <a:avLst/>
            </a:prstGeom>
          </p:spPr>
          <p:txBody>
            <a:bodyPr wrap="none">
              <a:spAutoFit/>
            </a:bodyPr>
            <a:lstStyle/>
            <a:p>
              <a:r>
                <a:rPr lang="nl-NL" b="1" dirty="0">
                  <a:solidFill>
                    <a:srgbClr val="FF0000"/>
                  </a:solidFill>
                </a:rPr>
                <a:t>Hst. 3 bevat geen regels over geluid</a:t>
              </a:r>
            </a:p>
          </p:txBody>
        </p:sp>
        <p:cxnSp>
          <p:nvCxnSpPr>
            <p:cNvPr id="10" name="Rechte verbindingslijn 9"/>
            <p:cNvCxnSpPr/>
            <p:nvPr/>
          </p:nvCxnSpPr>
          <p:spPr>
            <a:xfrm flipH="1">
              <a:off x="11916376" y="1473274"/>
              <a:ext cx="426738" cy="303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ep 10">
            <a:extLst>
              <a:ext uri="{C183D7F6-B498-43B3-948B-1728B52AA6E4}">
                <adec:decorative xmlns:adec="http://schemas.microsoft.com/office/drawing/2017/decorative" val="1"/>
              </a:ext>
            </a:extLst>
          </p:cNvPr>
          <p:cNvGrpSpPr/>
          <p:nvPr/>
        </p:nvGrpSpPr>
        <p:grpSpPr>
          <a:xfrm>
            <a:off x="1746924" y="3388378"/>
            <a:ext cx="6314212" cy="1015432"/>
            <a:chOff x="8171328" y="1122689"/>
            <a:chExt cx="6314212" cy="1015432"/>
          </a:xfrm>
        </p:grpSpPr>
        <p:sp>
          <p:nvSpPr>
            <p:cNvPr id="13" name="Ovaal 12"/>
            <p:cNvSpPr/>
            <p:nvPr/>
          </p:nvSpPr>
          <p:spPr>
            <a:xfrm>
              <a:off x="8171328" y="1722124"/>
              <a:ext cx="4300071"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 13"/>
            <p:cNvSpPr/>
            <p:nvPr/>
          </p:nvSpPr>
          <p:spPr>
            <a:xfrm>
              <a:off x="12471399" y="1122689"/>
              <a:ext cx="2014141" cy="369332"/>
            </a:xfrm>
            <a:prstGeom prst="rect">
              <a:avLst/>
            </a:prstGeom>
          </p:spPr>
          <p:txBody>
            <a:bodyPr wrap="none">
              <a:spAutoFit/>
            </a:bodyPr>
            <a:lstStyle/>
            <a:p>
              <a:r>
                <a:rPr lang="nl-NL" b="1" dirty="0">
                  <a:solidFill>
                    <a:srgbClr val="FF0000"/>
                  </a:solidFill>
                </a:rPr>
                <a:t>Geluidwering gevel</a:t>
              </a:r>
            </a:p>
          </p:txBody>
        </p:sp>
        <p:cxnSp>
          <p:nvCxnSpPr>
            <p:cNvPr id="15" name="Rechte verbindingslijn 14"/>
            <p:cNvCxnSpPr/>
            <p:nvPr/>
          </p:nvCxnSpPr>
          <p:spPr>
            <a:xfrm flipH="1">
              <a:off x="11916376" y="1473274"/>
              <a:ext cx="426738" cy="303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 name="Groep 15">
            <a:extLst>
              <a:ext uri="{C183D7F6-B498-43B3-948B-1728B52AA6E4}">
                <adec:decorative xmlns:adec="http://schemas.microsoft.com/office/drawing/2017/decorative" val="1"/>
              </a:ext>
            </a:extLst>
          </p:cNvPr>
          <p:cNvGrpSpPr/>
          <p:nvPr/>
        </p:nvGrpSpPr>
        <p:grpSpPr>
          <a:xfrm>
            <a:off x="1753368" y="5216307"/>
            <a:ext cx="6424278" cy="768449"/>
            <a:chOff x="8171328" y="1369672"/>
            <a:chExt cx="6424278" cy="768449"/>
          </a:xfrm>
        </p:grpSpPr>
        <p:sp>
          <p:nvSpPr>
            <p:cNvPr id="17" name="Ovaal 16"/>
            <p:cNvSpPr/>
            <p:nvPr/>
          </p:nvSpPr>
          <p:spPr>
            <a:xfrm>
              <a:off x="8171328" y="1722124"/>
              <a:ext cx="4300071" cy="41599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12581465" y="1369672"/>
              <a:ext cx="2014141" cy="369332"/>
            </a:xfrm>
            <a:prstGeom prst="rect">
              <a:avLst/>
            </a:prstGeom>
          </p:spPr>
          <p:txBody>
            <a:bodyPr wrap="none">
              <a:spAutoFit/>
            </a:bodyPr>
            <a:lstStyle/>
            <a:p>
              <a:r>
                <a:rPr lang="nl-NL" b="1" dirty="0">
                  <a:solidFill>
                    <a:srgbClr val="FF0000"/>
                  </a:solidFill>
                </a:rPr>
                <a:t>Geluidwering gevel</a:t>
              </a:r>
            </a:p>
          </p:txBody>
        </p:sp>
        <p:cxnSp>
          <p:nvCxnSpPr>
            <p:cNvPr id="19" name="Rechte verbindingslijn 18"/>
            <p:cNvCxnSpPr/>
            <p:nvPr/>
          </p:nvCxnSpPr>
          <p:spPr>
            <a:xfrm flipH="1">
              <a:off x="11916376" y="1579192"/>
              <a:ext cx="573242" cy="1980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 name="Tijdelijke aanduiding voor voettekst 3"/>
          <p:cNvSpPr>
            <a:spLocks noGrp="1"/>
          </p:cNvSpPr>
          <p:nvPr>
            <p:ph type="ftr" sz="quarter" idx="11"/>
          </p:nvPr>
        </p:nvSpPr>
        <p:spPr/>
        <p:txBody>
          <a:bodyPr/>
          <a:lstStyle/>
          <a:p>
            <a:fld id="{09E80B3D-64C9-4D67-B3D0-527B0C6FFE95}" type="slidenum">
              <a:rPr lang="nl-NL" smtClean="0"/>
              <a:t>9</a:t>
            </a:fld>
            <a:endParaRPr lang="nl-NL" dirty="0"/>
          </a:p>
        </p:txBody>
      </p:sp>
    </p:spTree>
    <p:extLst>
      <p:ext uri="{BB962C8B-B14F-4D97-AF65-F5344CB8AC3E}">
        <p14:creationId xmlns:p14="http://schemas.microsoft.com/office/powerpoint/2010/main" val="26441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lgn="l">
          <a:defRPr sz="2800" b="1" dirty="0" smtClean="0">
            <a:solidFill>
              <a:srgbClr val="408000"/>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3.xml><?xml version="1.0" encoding="utf-8"?>
<a:theme xmlns:a="http://schemas.openxmlformats.org/drawingml/2006/main" name="2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10997</TotalTime>
  <Words>2115</Words>
  <Application>Microsoft Office PowerPoint</Application>
  <PresentationFormat>Breedbeeld</PresentationFormat>
  <Paragraphs>434</Paragraphs>
  <Slides>31</Slides>
  <Notes>29</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31</vt:i4>
      </vt:variant>
    </vt:vector>
  </HeadingPairs>
  <TitlesOfParts>
    <vt:vector size="38" baseType="lpstr">
      <vt:lpstr>Arial</vt:lpstr>
      <vt:lpstr>Calibri</vt:lpstr>
      <vt:lpstr>Calibri Light</vt:lpstr>
      <vt:lpstr>Verdana</vt:lpstr>
      <vt:lpstr>Aangepast ontwerp</vt:lpstr>
      <vt:lpstr>1_Aangepast ontwerp</vt:lpstr>
      <vt:lpstr>2_Aangepast ontwerp</vt:lpstr>
      <vt:lpstr>Maatwerkvoorschriftbevoegdheid   en geluid </vt:lpstr>
      <vt:lpstr>Twee onderdelen</vt:lpstr>
      <vt:lpstr>Taal  </vt:lpstr>
      <vt:lpstr>Geluid:  Toepassen van een   Maatwerkvoorschriftbevoegdheid  </vt:lpstr>
      <vt:lpstr>Inhoud</vt:lpstr>
      <vt:lpstr>Maatwerkbevoegdheid in de Omgevingswet</vt:lpstr>
      <vt:lpstr>Artikel 4.5 Omgevingswet</vt:lpstr>
      <vt:lpstr>Met toepassing van de maatwerkbevoegdheid kan het bevoegd gezag bijvoorbeeld:   algemene regels nader invullen of aanvullen eisen opstellen die strenger of minder streng zijn dan de algemene regels afwijken van een verbod in algemene regels </vt:lpstr>
      <vt:lpstr>Maatwerkbevoegdheid Besluit bouwwerken leefomgeving</vt:lpstr>
      <vt:lpstr>Artikel 4.5 Bbl (maatwerkvoorschriften nieuwbouw)</vt:lpstr>
      <vt:lpstr>Artikel 5.3a Bbl (maatwerkvoorschriften verbouw en wijziging gebruiksfunctie)</vt:lpstr>
      <vt:lpstr>Wat houdt dat in:  Nieuwbouw gezamenlijk geluid (van belang voor geluidwering) kan opnieuw worden bepaald Alleen op verzoek van initiatiefnemer Maatwerkvoorschrift of vergunningvoorschrift bij omgevingsvergunning bouwactiviteit  Functiewijziging bestaand gebouw De binnenwaarde kan van 33 dB (nieuwbouweis) worden versoepeld naar 38 dB (niet als er vervanging van de gevel plaatsvindt) gezamenlijk geluid kan opnieuw worden bepaald Maatwerkvoorschrift of vergunningvoorschrift bij omgevingsvergunning bouwactiviteit </vt:lpstr>
      <vt:lpstr>Besluit activiteiten leefomgeving (milieubelastende activiteiten)</vt:lpstr>
      <vt:lpstr>Artikel 2.13 (maatwerkvoorschriften milieubelastende activiteiten)</vt:lpstr>
      <vt:lpstr>Geluid en maatwerkbevoegdheid Bal</vt:lpstr>
      <vt:lpstr>Omgevingsplan</vt:lpstr>
      <vt:lpstr>Omgevingsplan:</vt:lpstr>
      <vt:lpstr>Artikel 22.45 Maatwerkvoorschriften </vt:lpstr>
      <vt:lpstr>Artikel 22.45. lid 4 Omgevingsplan </vt:lpstr>
      <vt:lpstr>Toepassen artikel 22.45 omgevingsplan</vt:lpstr>
      <vt:lpstr>Wijziging van omgevingsvergunning mba</vt:lpstr>
      <vt:lpstr>Toelaten nieuwe woning</vt:lpstr>
      <vt:lpstr>Wat je moet onthoudn</vt:lpstr>
      <vt:lpstr>  Vragen?  </vt:lpstr>
      <vt:lpstr>Geluid:  Opstellen van een  Maatwerkvoorschriftbevoegdheid  omgevingsplan </vt:lpstr>
      <vt:lpstr>Inhoud  </vt:lpstr>
      <vt:lpstr>Systematiek: nieuw deel omgevingsplan en geluid</vt:lpstr>
      <vt:lpstr>Maatwerkvoorschriftbevoegdheid nieuw deel omgevingsplan</vt:lpstr>
      <vt:lpstr>Waarom opstellen maatwerkvoorschriftbevoegdheid?</vt:lpstr>
      <vt:lpstr>Wat je moet onthouden</vt:lpstr>
      <vt:lpstr>31</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Haselager, Nico (WVL)</dc:creator>
  <cp:lastModifiedBy>Jonkers, Henk (RWS WVL)</cp:lastModifiedBy>
  <cp:revision>513</cp:revision>
  <dcterms:created xsi:type="dcterms:W3CDTF">2021-08-25T14:02:32Z</dcterms:created>
  <dcterms:modified xsi:type="dcterms:W3CDTF">2024-07-11T14:09:45Z</dcterms:modified>
</cp:coreProperties>
</file>