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9" r:id="rId2"/>
    <p:sldId id="331" r:id="rId3"/>
    <p:sldId id="280" r:id="rId4"/>
    <p:sldId id="317" r:id="rId5"/>
    <p:sldId id="286" r:id="rId6"/>
    <p:sldId id="288" r:id="rId7"/>
    <p:sldId id="311" r:id="rId8"/>
    <p:sldId id="326" r:id="rId9"/>
    <p:sldId id="292" r:id="rId10"/>
    <p:sldId id="327" r:id="rId11"/>
    <p:sldId id="302" r:id="rId12"/>
    <p:sldId id="314" r:id="rId13"/>
    <p:sldId id="322" r:id="rId14"/>
    <p:sldId id="323" r:id="rId15"/>
    <p:sldId id="324" r:id="rId16"/>
    <p:sldId id="319" r:id="rId17"/>
    <p:sldId id="318" r:id="rId18"/>
    <p:sldId id="315" r:id="rId19"/>
    <p:sldId id="304" r:id="rId20"/>
    <p:sldId id="313" r:id="rId21"/>
    <p:sldId id="328" r:id="rId22"/>
    <p:sldId id="301" r:id="rId23"/>
    <p:sldId id="321" r:id="rId24"/>
    <p:sldId id="294" r:id="rId25"/>
    <p:sldId id="295" r:id="rId26"/>
    <p:sldId id="309" r:id="rId27"/>
    <p:sldId id="312" r:id="rId28"/>
    <p:sldId id="308" r:id="rId29"/>
    <p:sldId id="310" r:id="rId30"/>
    <p:sldId id="297" r:id="rId31"/>
    <p:sldId id="284" r:id="rId32"/>
    <p:sldId id="305" r:id="rId33"/>
    <p:sldId id="306" r:id="rId34"/>
    <p:sldId id="307" r:id="rId35"/>
    <p:sldId id="325" r:id="rId36"/>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6" autoAdjust="0"/>
    <p:restoredTop sz="86375" autoAdjust="0"/>
  </p:normalViewPr>
  <p:slideViewPr>
    <p:cSldViewPr>
      <p:cViewPr varScale="1">
        <p:scale>
          <a:sx n="45" d="100"/>
          <a:sy n="45" d="100"/>
        </p:scale>
        <p:origin x="300"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FAB5CC2-562D-436B-A992-0332D54FDAEC}" type="datetimeFigureOut">
              <a:rPr lang="nl-NL" smtClean="0"/>
              <a:pPr/>
              <a:t>19-7-2024</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2B589DE-2FCE-4093-99D3-E4F5DC57CFFD}" type="slidenum">
              <a:rPr lang="nl-NL" smtClean="0"/>
              <a:pPr/>
              <a:t>‹nr.›</a:t>
            </a:fld>
            <a:endParaRPr lang="nl-NL"/>
          </a:p>
        </p:txBody>
      </p:sp>
    </p:spTree>
    <p:extLst>
      <p:ext uri="{BB962C8B-B14F-4D97-AF65-F5344CB8AC3E}">
        <p14:creationId xmlns:p14="http://schemas.microsoft.com/office/powerpoint/2010/main" val="4012235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76926C7-7238-F746-9E6B-F2B28724394C}" type="slidenum">
              <a:rPr lang="nl-NL" smtClean="0"/>
              <a:pPr/>
              <a:t>2</a:t>
            </a:fld>
            <a:endParaRPr lang="nl-NL"/>
          </a:p>
        </p:txBody>
      </p:sp>
    </p:spTree>
    <p:extLst>
      <p:ext uri="{BB962C8B-B14F-4D97-AF65-F5344CB8AC3E}">
        <p14:creationId xmlns:p14="http://schemas.microsoft.com/office/powerpoint/2010/main" val="75804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voettekst 3"/>
          <p:cNvSpPr>
            <a:spLocks noGrp="1"/>
          </p:cNvSpPr>
          <p:nvPr>
            <p:ph type="ftr" sz="quarter" idx="10"/>
          </p:nvPr>
        </p:nvSpPr>
        <p:spPr/>
        <p:txBody>
          <a:bodyPr/>
          <a:lstStyle/>
          <a:p>
            <a:r>
              <a:rPr lang="en-US" dirty="0"/>
              <a:t>Eventuele voettekst</a:t>
            </a:r>
          </a:p>
        </p:txBody>
      </p:sp>
      <p:sp>
        <p:nvSpPr>
          <p:cNvPr id="5" name="Tijdelijke aanduiding voor dianummer 4"/>
          <p:cNvSpPr>
            <a:spLocks noGrp="1"/>
          </p:cNvSpPr>
          <p:nvPr>
            <p:ph type="sldNum" sz="quarter" idx="11"/>
          </p:nvPr>
        </p:nvSpPr>
        <p:spPr/>
        <p:txBody>
          <a:bodyPr/>
          <a:lstStyle/>
          <a:p>
            <a:fld id="{7C0D88E8-1530-474F-A7AB-EB6DE1C99DCC}" type="slidenum">
              <a:rPr lang="en-US" smtClean="0"/>
              <a:pPr/>
              <a:t>5</a:t>
            </a:fld>
            <a:endParaRPr lang="en-US" dirty="0"/>
          </a:p>
        </p:txBody>
      </p:sp>
    </p:spTree>
    <p:extLst>
      <p:ext uri="{BB962C8B-B14F-4D97-AF65-F5344CB8AC3E}">
        <p14:creationId xmlns:p14="http://schemas.microsoft.com/office/powerpoint/2010/main" val="974529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986D882-3718-4F40-87D5-7C3050DB7ED2}" type="slidenum">
              <a:rPr lang="nl-NL" smtClean="0">
                <a:solidFill>
                  <a:prstClr val="black"/>
                </a:solidFill>
              </a:rPr>
              <a:pPr/>
              <a:t>6</a:t>
            </a:fld>
            <a:endParaRPr lang="nl-NL">
              <a:solidFill>
                <a:prstClr val="black"/>
              </a:solidFill>
            </a:endParaRPr>
          </a:p>
        </p:txBody>
      </p:sp>
    </p:spTree>
    <p:extLst>
      <p:ext uri="{BB962C8B-B14F-4D97-AF65-F5344CB8AC3E}">
        <p14:creationId xmlns:p14="http://schemas.microsoft.com/office/powerpoint/2010/main" val="4221204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32B589DE-2FCE-4093-99D3-E4F5DC57CFFD}" type="slidenum">
              <a:rPr lang="nl-NL" smtClean="0"/>
              <a:pPr/>
              <a:t>23</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0285AC7-D60F-4D17-803B-34D3B8D1E568}" type="slidenum">
              <a:rPr lang="nl-NL" smtClean="0"/>
              <a:pPr/>
              <a:t>25</a:t>
            </a:fld>
            <a:endParaRPr lang="nl-NL"/>
          </a:p>
        </p:txBody>
      </p:sp>
    </p:spTree>
    <p:extLst>
      <p:ext uri="{BB962C8B-B14F-4D97-AF65-F5344CB8AC3E}">
        <p14:creationId xmlns:p14="http://schemas.microsoft.com/office/powerpoint/2010/main" val="876465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D93F33C-12BF-48EA-A6A3-2C5A25903EB7}" type="datetimeFigureOut">
              <a:rPr lang="nl-NL" smtClean="0"/>
              <a:pPr/>
              <a:t>19-7-2024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366E97-1761-4E38-A28E-4DE18E1B2494}" type="slidenum">
              <a:rPr lang="nl-NL" smtClean="0"/>
              <a:pPr/>
              <a:t>‹nr.›</a:t>
            </a:fld>
            <a:endParaRPr lang="nl-NL"/>
          </a:p>
        </p:txBody>
      </p:sp>
    </p:spTree>
    <p:extLst>
      <p:ext uri="{BB962C8B-B14F-4D97-AF65-F5344CB8AC3E}">
        <p14:creationId xmlns:p14="http://schemas.microsoft.com/office/powerpoint/2010/main" val="1343713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D93F33C-12BF-48EA-A6A3-2C5A25903EB7}" type="datetimeFigureOut">
              <a:rPr lang="nl-NL" smtClean="0"/>
              <a:pPr/>
              <a:t>19-7-2024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366E97-1761-4E38-A28E-4DE18E1B2494}" type="slidenum">
              <a:rPr lang="nl-NL" smtClean="0"/>
              <a:pPr/>
              <a:t>‹nr.›</a:t>
            </a:fld>
            <a:endParaRPr lang="nl-NL"/>
          </a:p>
        </p:txBody>
      </p:sp>
    </p:spTree>
    <p:extLst>
      <p:ext uri="{BB962C8B-B14F-4D97-AF65-F5344CB8AC3E}">
        <p14:creationId xmlns:p14="http://schemas.microsoft.com/office/powerpoint/2010/main" val="1538827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D93F33C-12BF-48EA-A6A3-2C5A25903EB7}" type="datetimeFigureOut">
              <a:rPr lang="nl-NL" smtClean="0"/>
              <a:pPr/>
              <a:t>19-7-2024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366E97-1761-4E38-A28E-4DE18E1B2494}" type="slidenum">
              <a:rPr lang="nl-NL" smtClean="0"/>
              <a:pPr/>
              <a:t>‹nr.›</a:t>
            </a:fld>
            <a:endParaRPr lang="nl-NL"/>
          </a:p>
        </p:txBody>
      </p:sp>
    </p:spTree>
    <p:extLst>
      <p:ext uri="{BB962C8B-B14F-4D97-AF65-F5344CB8AC3E}">
        <p14:creationId xmlns:p14="http://schemas.microsoft.com/office/powerpoint/2010/main" val="45054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r>
              <a:rPr lang="nl-NL"/>
              <a:t>Sheet #</a:t>
            </a:r>
            <a:endParaRPr lang="nl-NL" dirty="0"/>
          </a:p>
        </p:txBody>
      </p:sp>
      <p:sp>
        <p:nvSpPr>
          <p:cNvPr id="4" name="Tijdelijke aanduiding voor voettekst 3"/>
          <p:cNvSpPr>
            <a:spLocks noGrp="1"/>
          </p:cNvSpPr>
          <p:nvPr>
            <p:ph type="ftr" sz="quarter" idx="11"/>
          </p:nvPr>
        </p:nvSpPr>
        <p:spPr/>
        <p:txBody>
          <a:bodyPr/>
          <a:lstStyle/>
          <a:p>
            <a:r>
              <a:rPr lang="nl-NL"/>
              <a:t>Basispresentatie Omgevingswet augustus 2018</a:t>
            </a:r>
            <a:endParaRPr lang="nl-NL" dirty="0"/>
          </a:p>
        </p:txBody>
      </p:sp>
      <p:sp>
        <p:nvSpPr>
          <p:cNvPr id="6" name="Tijdelijke aanduiding voor tekst 5"/>
          <p:cNvSpPr>
            <a:spLocks noGrp="1"/>
          </p:cNvSpPr>
          <p:nvPr>
            <p:ph type="body" sz="quarter" idx="12"/>
          </p:nvPr>
        </p:nvSpPr>
        <p:spPr>
          <a:xfrm>
            <a:off x="450850" y="1811338"/>
            <a:ext cx="8223250" cy="4305685"/>
          </a:xfrm>
        </p:spPr>
        <p:txBody>
          <a:bodyPr>
            <a:normAutofit/>
          </a:bodyPr>
          <a:lstStyle>
            <a:lvl1pPr marL="0" indent="0">
              <a:lnSpc>
                <a:spcPts val="2400"/>
              </a:lnSpc>
              <a:buFontTx/>
              <a:buNone/>
              <a:defRPr sz="1600">
                <a:solidFill>
                  <a:srgbClr val="000000"/>
                </a:solidFill>
              </a:defRPr>
            </a:lvl1pPr>
            <a:lvl2pPr marL="457200" indent="0">
              <a:lnSpc>
                <a:spcPts val="2400"/>
              </a:lnSpc>
              <a:buFontTx/>
              <a:buNone/>
              <a:defRPr sz="1600">
                <a:solidFill>
                  <a:srgbClr val="000000"/>
                </a:solidFill>
              </a:defRPr>
            </a:lvl2pPr>
            <a:lvl3pPr marL="914400" indent="0">
              <a:lnSpc>
                <a:spcPts val="2400"/>
              </a:lnSpc>
              <a:buFontTx/>
              <a:buNone/>
              <a:defRPr sz="1600">
                <a:solidFill>
                  <a:srgbClr val="000000"/>
                </a:solidFill>
              </a:defRPr>
            </a:lvl3pPr>
            <a:lvl4pPr marL="1371600" indent="0">
              <a:lnSpc>
                <a:spcPts val="2400"/>
              </a:lnSpc>
              <a:buFontTx/>
              <a:buNone/>
              <a:defRPr sz="1600">
                <a:solidFill>
                  <a:srgbClr val="000000"/>
                </a:solidFill>
              </a:defRPr>
            </a:lvl4pPr>
            <a:lvl5pPr marL="1828800" indent="0">
              <a:lnSpc>
                <a:spcPts val="2400"/>
              </a:lnSpc>
              <a:buFontTx/>
              <a:buNone/>
              <a:defRPr sz="1600">
                <a:solidFill>
                  <a:srgbClr val="000000"/>
                </a:solidFill>
              </a:defRPr>
            </a:lvl5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005660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opsomming 2collom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fld id="{E0907E72-D634-B14E-8F42-930BB5C3EACA}" type="datetime3">
              <a:rPr lang="nl-NL" smtClean="0"/>
              <a:pPr/>
              <a:t>19/7/24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7" name="Tijdelijke aanduiding voor tekst 6"/>
          <p:cNvSpPr>
            <a:spLocks noGrp="1"/>
          </p:cNvSpPr>
          <p:nvPr>
            <p:ph type="body" sz="quarter" idx="12"/>
          </p:nvPr>
        </p:nvSpPr>
        <p:spPr>
          <a:xfrm>
            <a:off x="450850" y="1811338"/>
            <a:ext cx="8229600" cy="4256088"/>
          </a:xfrm>
        </p:spPr>
        <p:txBody>
          <a:bodyPr numCol="2" spcCol="360000"/>
          <a:lstStyle>
            <a:lvl1pPr marL="285750" indent="-285750" algn="l">
              <a:buFont typeface="Arial"/>
              <a:buChar char="•"/>
              <a:defRPr>
                <a:solidFill>
                  <a:schemeClr val="tx1"/>
                </a:solidFill>
              </a:defRPr>
            </a:lvl1pPr>
            <a:lvl2pPr marL="742950" indent="-285750" algn="l">
              <a:buFont typeface="Arial"/>
              <a:buChar char="•"/>
              <a:defRPr/>
            </a:lvl2pPr>
            <a:lvl3pPr marL="1200150" indent="-285750" algn="l">
              <a:buFont typeface="Arial"/>
              <a:buChar char="•"/>
              <a:defRPr/>
            </a:lvl3pPr>
            <a:lvl4pPr marL="1657350" indent="-285750" algn="l">
              <a:buFont typeface="Arial"/>
              <a:buChar char="•"/>
              <a:defRPr/>
            </a:lvl4pPr>
            <a:lvl5pPr marL="2114550" indent="-285750" algn="l">
              <a:buFont typeface="Arial"/>
              <a:buChar char="•"/>
              <a:defRPr/>
            </a:lvl5pPr>
          </a:lstStyle>
          <a:p>
            <a:pPr lvl="0"/>
            <a:r>
              <a:rPr lang="nl-NL" dirty="0"/>
              <a:t>Klik om de tekststijl van het model te bewerken</a:t>
            </a:r>
          </a:p>
        </p:txBody>
      </p:sp>
    </p:spTree>
    <p:extLst>
      <p:ext uri="{BB962C8B-B14F-4D97-AF65-F5344CB8AC3E}">
        <p14:creationId xmlns:p14="http://schemas.microsoft.com/office/powerpoint/2010/main" val="1503448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930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D93F33C-12BF-48EA-A6A3-2C5A25903EB7}" type="datetimeFigureOut">
              <a:rPr lang="nl-NL" smtClean="0"/>
              <a:pPr/>
              <a:t>19-7-2024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366E97-1761-4E38-A28E-4DE18E1B2494}" type="slidenum">
              <a:rPr lang="nl-NL" smtClean="0"/>
              <a:pPr/>
              <a:t>‹nr.›</a:t>
            </a:fld>
            <a:endParaRPr lang="nl-NL"/>
          </a:p>
        </p:txBody>
      </p:sp>
    </p:spTree>
    <p:extLst>
      <p:ext uri="{BB962C8B-B14F-4D97-AF65-F5344CB8AC3E}">
        <p14:creationId xmlns:p14="http://schemas.microsoft.com/office/powerpoint/2010/main" val="358805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D93F33C-12BF-48EA-A6A3-2C5A25903EB7}" type="datetimeFigureOut">
              <a:rPr lang="nl-NL" smtClean="0"/>
              <a:pPr/>
              <a:t>19-7-2024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7366E97-1761-4E38-A28E-4DE18E1B2494}" type="slidenum">
              <a:rPr lang="nl-NL" smtClean="0"/>
              <a:pPr/>
              <a:t>‹nr.›</a:t>
            </a:fld>
            <a:endParaRPr lang="nl-NL"/>
          </a:p>
        </p:txBody>
      </p:sp>
    </p:spTree>
    <p:extLst>
      <p:ext uri="{BB962C8B-B14F-4D97-AF65-F5344CB8AC3E}">
        <p14:creationId xmlns:p14="http://schemas.microsoft.com/office/powerpoint/2010/main" val="3970388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D93F33C-12BF-48EA-A6A3-2C5A25903EB7}" type="datetimeFigureOut">
              <a:rPr lang="nl-NL" smtClean="0"/>
              <a:pPr/>
              <a:t>19-7-2024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366E97-1761-4E38-A28E-4DE18E1B2494}" type="slidenum">
              <a:rPr lang="nl-NL" smtClean="0"/>
              <a:pPr/>
              <a:t>‹nr.›</a:t>
            </a:fld>
            <a:endParaRPr lang="nl-NL"/>
          </a:p>
        </p:txBody>
      </p:sp>
    </p:spTree>
    <p:extLst>
      <p:ext uri="{BB962C8B-B14F-4D97-AF65-F5344CB8AC3E}">
        <p14:creationId xmlns:p14="http://schemas.microsoft.com/office/powerpoint/2010/main" val="4124676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D93F33C-12BF-48EA-A6A3-2C5A25903EB7}" type="datetimeFigureOut">
              <a:rPr lang="nl-NL" smtClean="0"/>
              <a:pPr/>
              <a:t>19-7-2024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7366E97-1761-4E38-A28E-4DE18E1B2494}" type="slidenum">
              <a:rPr lang="nl-NL" smtClean="0"/>
              <a:pPr/>
              <a:t>‹nr.›</a:t>
            </a:fld>
            <a:endParaRPr lang="nl-NL"/>
          </a:p>
        </p:txBody>
      </p:sp>
    </p:spTree>
    <p:extLst>
      <p:ext uri="{BB962C8B-B14F-4D97-AF65-F5344CB8AC3E}">
        <p14:creationId xmlns:p14="http://schemas.microsoft.com/office/powerpoint/2010/main" val="228390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D93F33C-12BF-48EA-A6A3-2C5A25903EB7}" type="datetimeFigureOut">
              <a:rPr lang="nl-NL" smtClean="0"/>
              <a:pPr/>
              <a:t>19-7-2024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7366E97-1761-4E38-A28E-4DE18E1B2494}" type="slidenum">
              <a:rPr lang="nl-NL" smtClean="0"/>
              <a:pPr/>
              <a:t>‹nr.›</a:t>
            </a:fld>
            <a:endParaRPr lang="nl-NL"/>
          </a:p>
        </p:txBody>
      </p:sp>
    </p:spTree>
    <p:extLst>
      <p:ext uri="{BB962C8B-B14F-4D97-AF65-F5344CB8AC3E}">
        <p14:creationId xmlns:p14="http://schemas.microsoft.com/office/powerpoint/2010/main" val="1805197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D93F33C-12BF-48EA-A6A3-2C5A25903EB7}" type="datetimeFigureOut">
              <a:rPr lang="nl-NL" smtClean="0"/>
              <a:pPr/>
              <a:t>19-7-2024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7366E97-1761-4E38-A28E-4DE18E1B2494}" type="slidenum">
              <a:rPr lang="nl-NL" smtClean="0"/>
              <a:pPr/>
              <a:t>‹nr.›</a:t>
            </a:fld>
            <a:endParaRPr lang="nl-NL"/>
          </a:p>
        </p:txBody>
      </p:sp>
    </p:spTree>
    <p:extLst>
      <p:ext uri="{BB962C8B-B14F-4D97-AF65-F5344CB8AC3E}">
        <p14:creationId xmlns:p14="http://schemas.microsoft.com/office/powerpoint/2010/main" val="3677204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D93F33C-12BF-48EA-A6A3-2C5A25903EB7}" type="datetimeFigureOut">
              <a:rPr lang="nl-NL" smtClean="0"/>
              <a:pPr/>
              <a:t>19-7-2024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366E97-1761-4E38-A28E-4DE18E1B2494}" type="slidenum">
              <a:rPr lang="nl-NL" smtClean="0"/>
              <a:pPr/>
              <a:t>‹nr.›</a:t>
            </a:fld>
            <a:endParaRPr lang="nl-NL"/>
          </a:p>
        </p:txBody>
      </p:sp>
    </p:spTree>
    <p:extLst>
      <p:ext uri="{BB962C8B-B14F-4D97-AF65-F5344CB8AC3E}">
        <p14:creationId xmlns:p14="http://schemas.microsoft.com/office/powerpoint/2010/main" val="421380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D93F33C-12BF-48EA-A6A3-2C5A25903EB7}" type="datetimeFigureOut">
              <a:rPr lang="nl-NL" smtClean="0"/>
              <a:pPr/>
              <a:t>19-7-2024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7366E97-1761-4E38-A28E-4DE18E1B2494}" type="slidenum">
              <a:rPr lang="nl-NL" smtClean="0"/>
              <a:pPr/>
              <a:t>‹nr.›</a:t>
            </a:fld>
            <a:endParaRPr lang="nl-NL"/>
          </a:p>
        </p:txBody>
      </p:sp>
    </p:spTree>
    <p:extLst>
      <p:ext uri="{BB962C8B-B14F-4D97-AF65-F5344CB8AC3E}">
        <p14:creationId xmlns:p14="http://schemas.microsoft.com/office/powerpoint/2010/main" val="199592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3F33C-12BF-48EA-A6A3-2C5A25903EB7}" type="datetimeFigureOut">
              <a:rPr lang="nl-NL" smtClean="0"/>
              <a:pPr/>
              <a:t>19-7-2024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66E97-1761-4E38-A28E-4DE18E1B2494}" type="slidenum">
              <a:rPr lang="nl-NL" smtClean="0"/>
              <a:pPr/>
              <a:t>‹nr.›</a:t>
            </a:fld>
            <a:endParaRPr lang="nl-NL"/>
          </a:p>
        </p:txBody>
      </p:sp>
    </p:spTree>
    <p:extLst>
      <p:ext uri="{BB962C8B-B14F-4D97-AF65-F5344CB8AC3E}">
        <p14:creationId xmlns:p14="http://schemas.microsoft.com/office/powerpoint/2010/main" val="828557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hyperlink" Target="https://iplo.nl/regelgeving/instrumenten/omgevingsplan-hoofdlijnen/nieuwe-regels-opstellen-omgevingsplan/evenwichtige-toedeling-functies-locaties/"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iplo.nl/regelgeving/instrumenten/omgevingsplan/omgevingsplan-rechtswege/bruidsschat-omgevingsplan/milieubelastende-activiteiten/" TargetMode="External"/><Relationship Id="rId2" Type="http://schemas.openxmlformats.org/officeDocument/2006/relationships/hyperlink" Target="https://iplo.nl/regelgeving/instrumenten/omgevingsplan/omgevingsplan-rechtswege/bruidsschat-omgevingsplan/bouwwerken-open-erven-terreinen/" TargetMode="External"/><Relationship Id="rId1" Type="http://schemas.openxmlformats.org/officeDocument/2006/relationships/slideLayout" Target="../slideLayouts/slideLayout12.xml"/><Relationship Id="rId4" Type="http://schemas.openxmlformats.org/officeDocument/2006/relationships/hyperlink" Target="https://iplo.nl/regelgeving/instrumenten/omgevingsplan/omgevingsplan-rechtswege/bruidsschat-omgevingsplan/gemeentelijke-vergunningen/"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iplo.nl/regelgeving/instrumenten/omgevingsplan-hoofdlijnen/nieuwe-regels-opstellen-omgevingsplan/regels-omgevingsplan-gevolgen-gemeentelijke/"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hyperlink" Target="https://iplo.nl/regelgeving/instrumenten/omgevingsplan-hoofdlijnen/nieuwe-regels-opstellen-omgevingsplan/regels-omgevingsplan-gevolgen-gemeentelijke/" TargetMode="Externa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ject 6" descr="titel van de sessie : Werken met de Omgevingswet, waar sta je nu"/>
          <p:cNvPicPr/>
          <p:nvPr/>
        </p:nvPicPr>
        <p:blipFill>
          <a:blip r:embed="rId2" cstate="print"/>
          <a:stretch>
            <a:fillRect/>
          </a:stretch>
        </p:blipFill>
        <p:spPr>
          <a:xfrm>
            <a:off x="573391" y="2260627"/>
            <a:ext cx="4873475" cy="1957106"/>
          </a:xfrm>
          <a:prstGeom prst="rect">
            <a:avLst/>
          </a:prstGeom>
        </p:spPr>
      </p:pic>
      <p:sp>
        <p:nvSpPr>
          <p:cNvPr id="8" name="object 8">
            <a:extLst>
              <a:ext uri="{C183D7F6-B498-43B3-948B-1728B52AA6E4}">
                <adec:decorative xmlns:adec="http://schemas.microsoft.com/office/drawing/2017/decorative" val="1"/>
              </a:ext>
            </a:extLst>
          </p:cNvPr>
          <p:cNvSpPr/>
          <p:nvPr/>
        </p:nvSpPr>
        <p:spPr>
          <a:xfrm>
            <a:off x="0" y="4707048"/>
            <a:ext cx="9144000" cy="1293619"/>
          </a:xfrm>
          <a:custGeom>
            <a:avLst/>
            <a:gdLst/>
            <a:ahLst/>
            <a:cxnLst/>
            <a:rect l="l" t="t" r="r" b="b"/>
            <a:pathLst>
              <a:path w="20104100" h="2844165">
                <a:moveTo>
                  <a:pt x="20104100" y="1587449"/>
                </a:moveTo>
                <a:lnTo>
                  <a:pt x="19568313" y="1587449"/>
                </a:lnTo>
                <a:lnTo>
                  <a:pt x="19568313" y="1562100"/>
                </a:lnTo>
                <a:lnTo>
                  <a:pt x="19568313" y="1536700"/>
                </a:lnTo>
                <a:lnTo>
                  <a:pt x="19477876" y="1460500"/>
                </a:lnTo>
                <a:lnTo>
                  <a:pt x="19387427" y="1536700"/>
                </a:lnTo>
                <a:lnTo>
                  <a:pt x="19387427" y="1473200"/>
                </a:lnTo>
                <a:lnTo>
                  <a:pt x="19275210" y="1371600"/>
                </a:lnTo>
                <a:lnTo>
                  <a:pt x="19275210" y="1282700"/>
                </a:lnTo>
                <a:lnTo>
                  <a:pt x="19222276" y="1092200"/>
                </a:lnTo>
                <a:lnTo>
                  <a:pt x="19169342" y="1282700"/>
                </a:lnTo>
                <a:lnTo>
                  <a:pt x="19169342" y="1371600"/>
                </a:lnTo>
                <a:lnTo>
                  <a:pt x="19063018" y="1473200"/>
                </a:lnTo>
                <a:lnTo>
                  <a:pt x="18993422" y="1409700"/>
                </a:lnTo>
                <a:lnTo>
                  <a:pt x="18873089" y="1511300"/>
                </a:lnTo>
                <a:lnTo>
                  <a:pt x="18873089" y="1562100"/>
                </a:lnTo>
                <a:lnTo>
                  <a:pt x="18812942" y="1511300"/>
                </a:lnTo>
                <a:lnTo>
                  <a:pt x="18752770" y="1562100"/>
                </a:lnTo>
                <a:lnTo>
                  <a:pt x="18752770" y="1587449"/>
                </a:lnTo>
                <a:lnTo>
                  <a:pt x="18545620" y="1587449"/>
                </a:lnTo>
                <a:lnTo>
                  <a:pt x="18545620" y="1562100"/>
                </a:lnTo>
                <a:lnTo>
                  <a:pt x="18372430" y="1562100"/>
                </a:lnTo>
                <a:lnTo>
                  <a:pt x="18372430" y="1587449"/>
                </a:lnTo>
                <a:lnTo>
                  <a:pt x="18165268" y="1587449"/>
                </a:lnTo>
                <a:lnTo>
                  <a:pt x="18165268" y="1562100"/>
                </a:lnTo>
                <a:lnTo>
                  <a:pt x="17992078" y="1562100"/>
                </a:lnTo>
                <a:lnTo>
                  <a:pt x="17992078" y="1587449"/>
                </a:lnTo>
                <a:lnTo>
                  <a:pt x="17384903" y="1587449"/>
                </a:lnTo>
                <a:lnTo>
                  <a:pt x="17384903" y="1435100"/>
                </a:lnTo>
                <a:lnTo>
                  <a:pt x="17427042" y="1422400"/>
                </a:lnTo>
                <a:lnTo>
                  <a:pt x="17460862" y="1384300"/>
                </a:lnTo>
                <a:lnTo>
                  <a:pt x="17483354" y="1346200"/>
                </a:lnTo>
                <a:lnTo>
                  <a:pt x="17491520" y="1308100"/>
                </a:lnTo>
                <a:lnTo>
                  <a:pt x="17481538" y="1257300"/>
                </a:lnTo>
                <a:lnTo>
                  <a:pt x="17454322" y="1219200"/>
                </a:lnTo>
                <a:lnTo>
                  <a:pt x="17413948" y="1193800"/>
                </a:lnTo>
                <a:lnTo>
                  <a:pt x="17364507" y="1181100"/>
                </a:lnTo>
                <a:lnTo>
                  <a:pt x="17315079" y="1193800"/>
                </a:lnTo>
                <a:lnTo>
                  <a:pt x="17274705" y="1219200"/>
                </a:lnTo>
                <a:lnTo>
                  <a:pt x="17247489" y="1257300"/>
                </a:lnTo>
                <a:lnTo>
                  <a:pt x="17237507" y="1308100"/>
                </a:lnTo>
                <a:lnTo>
                  <a:pt x="17245673" y="1346200"/>
                </a:lnTo>
                <a:lnTo>
                  <a:pt x="17268165" y="1384300"/>
                </a:lnTo>
                <a:lnTo>
                  <a:pt x="17301985" y="1422400"/>
                </a:lnTo>
                <a:lnTo>
                  <a:pt x="17344111" y="1435100"/>
                </a:lnTo>
                <a:lnTo>
                  <a:pt x="17344111" y="1587449"/>
                </a:lnTo>
                <a:lnTo>
                  <a:pt x="17024757" y="1587449"/>
                </a:lnTo>
                <a:lnTo>
                  <a:pt x="17024757" y="1562100"/>
                </a:lnTo>
                <a:lnTo>
                  <a:pt x="16373780" y="1562100"/>
                </a:lnTo>
                <a:lnTo>
                  <a:pt x="16373780" y="1587449"/>
                </a:lnTo>
                <a:lnTo>
                  <a:pt x="16166618" y="1587449"/>
                </a:lnTo>
                <a:lnTo>
                  <a:pt x="16166618" y="1562100"/>
                </a:lnTo>
                <a:lnTo>
                  <a:pt x="15993415" y="1562100"/>
                </a:lnTo>
                <a:lnTo>
                  <a:pt x="15993415" y="1587449"/>
                </a:lnTo>
                <a:lnTo>
                  <a:pt x="15612072" y="1587449"/>
                </a:lnTo>
                <a:lnTo>
                  <a:pt x="15612072" y="1422400"/>
                </a:lnTo>
                <a:lnTo>
                  <a:pt x="15657868" y="1409700"/>
                </a:lnTo>
                <a:lnTo>
                  <a:pt x="15697073" y="1384300"/>
                </a:lnTo>
                <a:lnTo>
                  <a:pt x="15727617" y="1346200"/>
                </a:lnTo>
                <a:lnTo>
                  <a:pt x="15747454" y="1308100"/>
                </a:lnTo>
                <a:lnTo>
                  <a:pt x="15754528" y="1257300"/>
                </a:lnTo>
                <a:lnTo>
                  <a:pt x="15748470" y="1219200"/>
                </a:lnTo>
                <a:lnTo>
                  <a:pt x="15731363" y="1168400"/>
                </a:lnTo>
                <a:lnTo>
                  <a:pt x="15704820" y="1143000"/>
                </a:lnTo>
                <a:lnTo>
                  <a:pt x="15670479" y="1117600"/>
                </a:lnTo>
                <a:lnTo>
                  <a:pt x="15629928" y="1092200"/>
                </a:lnTo>
                <a:lnTo>
                  <a:pt x="15539695" y="1092200"/>
                </a:lnTo>
                <a:lnTo>
                  <a:pt x="15499156" y="1117600"/>
                </a:lnTo>
                <a:lnTo>
                  <a:pt x="15464816" y="1143000"/>
                </a:lnTo>
                <a:lnTo>
                  <a:pt x="15421166" y="1219200"/>
                </a:lnTo>
                <a:lnTo>
                  <a:pt x="15415108" y="1257300"/>
                </a:lnTo>
                <a:lnTo>
                  <a:pt x="15422169" y="1308100"/>
                </a:lnTo>
                <a:lnTo>
                  <a:pt x="15442006" y="1346200"/>
                </a:lnTo>
                <a:lnTo>
                  <a:pt x="15472563" y="1384300"/>
                </a:lnTo>
                <a:lnTo>
                  <a:pt x="15511768" y="1409700"/>
                </a:lnTo>
                <a:lnTo>
                  <a:pt x="15557564" y="1422400"/>
                </a:lnTo>
                <a:lnTo>
                  <a:pt x="15557564" y="1587449"/>
                </a:lnTo>
                <a:lnTo>
                  <a:pt x="14167980" y="1587449"/>
                </a:lnTo>
                <a:lnTo>
                  <a:pt x="14167980" y="1422400"/>
                </a:lnTo>
                <a:lnTo>
                  <a:pt x="13950976" y="1231900"/>
                </a:lnTo>
                <a:lnTo>
                  <a:pt x="13733983" y="1422400"/>
                </a:lnTo>
                <a:lnTo>
                  <a:pt x="13733983" y="1270000"/>
                </a:lnTo>
                <a:lnTo>
                  <a:pt x="13719023" y="1257300"/>
                </a:lnTo>
                <a:lnTo>
                  <a:pt x="13464731" y="1041400"/>
                </a:lnTo>
                <a:lnTo>
                  <a:pt x="13464731" y="800100"/>
                </a:lnTo>
                <a:lnTo>
                  <a:pt x="13337731" y="342900"/>
                </a:lnTo>
                <a:lnTo>
                  <a:pt x="13210718" y="800100"/>
                </a:lnTo>
                <a:lnTo>
                  <a:pt x="13210718" y="1041400"/>
                </a:lnTo>
                <a:lnTo>
                  <a:pt x="12955626" y="1257300"/>
                </a:lnTo>
                <a:lnTo>
                  <a:pt x="12788633" y="1117600"/>
                </a:lnTo>
                <a:lnTo>
                  <a:pt x="12499950" y="1358900"/>
                </a:lnTo>
                <a:lnTo>
                  <a:pt x="12499950" y="1485900"/>
                </a:lnTo>
                <a:lnTo>
                  <a:pt x="12355589" y="1358900"/>
                </a:lnTo>
                <a:lnTo>
                  <a:pt x="12211241" y="1485900"/>
                </a:lnTo>
                <a:lnTo>
                  <a:pt x="12211241" y="1587449"/>
                </a:lnTo>
                <a:lnTo>
                  <a:pt x="11260239" y="1587449"/>
                </a:lnTo>
                <a:lnTo>
                  <a:pt x="11260239" y="736600"/>
                </a:lnTo>
                <a:lnTo>
                  <a:pt x="10996079" y="1168400"/>
                </a:lnTo>
                <a:lnTo>
                  <a:pt x="10996079" y="1587449"/>
                </a:lnTo>
                <a:lnTo>
                  <a:pt x="10911154" y="1587449"/>
                </a:lnTo>
                <a:lnTo>
                  <a:pt x="10911154" y="508000"/>
                </a:lnTo>
                <a:lnTo>
                  <a:pt x="10260165" y="431800"/>
                </a:lnTo>
                <a:lnTo>
                  <a:pt x="10260165" y="1587449"/>
                </a:lnTo>
                <a:lnTo>
                  <a:pt x="10175265" y="1587449"/>
                </a:lnTo>
                <a:lnTo>
                  <a:pt x="10175265" y="0"/>
                </a:lnTo>
                <a:lnTo>
                  <a:pt x="9835617" y="88900"/>
                </a:lnTo>
                <a:lnTo>
                  <a:pt x="9835617" y="1587449"/>
                </a:lnTo>
                <a:lnTo>
                  <a:pt x="9750704" y="1587449"/>
                </a:lnTo>
                <a:lnTo>
                  <a:pt x="9750704" y="609600"/>
                </a:lnTo>
                <a:lnTo>
                  <a:pt x="9528023" y="558800"/>
                </a:lnTo>
                <a:lnTo>
                  <a:pt x="9528023" y="1587449"/>
                </a:lnTo>
                <a:lnTo>
                  <a:pt x="9472346" y="1587449"/>
                </a:lnTo>
                <a:lnTo>
                  <a:pt x="9472346" y="838200"/>
                </a:lnTo>
                <a:lnTo>
                  <a:pt x="9045550" y="889000"/>
                </a:lnTo>
                <a:lnTo>
                  <a:pt x="9045550" y="1587449"/>
                </a:lnTo>
                <a:lnTo>
                  <a:pt x="8989885" y="1587449"/>
                </a:lnTo>
                <a:lnTo>
                  <a:pt x="8989885" y="1320800"/>
                </a:lnTo>
                <a:lnTo>
                  <a:pt x="8816683" y="1041400"/>
                </a:lnTo>
                <a:lnTo>
                  <a:pt x="8816683" y="1587449"/>
                </a:lnTo>
                <a:lnTo>
                  <a:pt x="7900594" y="1587449"/>
                </a:lnTo>
                <a:lnTo>
                  <a:pt x="7900594" y="1422400"/>
                </a:lnTo>
                <a:lnTo>
                  <a:pt x="7929893" y="1409700"/>
                </a:lnTo>
                <a:lnTo>
                  <a:pt x="7956905" y="1384300"/>
                </a:lnTo>
                <a:lnTo>
                  <a:pt x="7981150" y="1346200"/>
                </a:lnTo>
                <a:lnTo>
                  <a:pt x="8002105" y="1308100"/>
                </a:lnTo>
                <a:lnTo>
                  <a:pt x="8019262" y="1257300"/>
                </a:lnTo>
                <a:lnTo>
                  <a:pt x="8032153" y="1206500"/>
                </a:lnTo>
                <a:lnTo>
                  <a:pt x="8040243" y="1143000"/>
                </a:lnTo>
                <a:lnTo>
                  <a:pt x="8043050" y="1079500"/>
                </a:lnTo>
                <a:lnTo>
                  <a:pt x="8040319" y="1016000"/>
                </a:lnTo>
                <a:lnTo>
                  <a:pt x="8032432" y="952500"/>
                </a:lnTo>
                <a:lnTo>
                  <a:pt x="8019885" y="901700"/>
                </a:lnTo>
                <a:lnTo>
                  <a:pt x="8003133" y="850900"/>
                </a:lnTo>
                <a:lnTo>
                  <a:pt x="7982686" y="812800"/>
                </a:lnTo>
                <a:lnTo>
                  <a:pt x="7959001" y="774700"/>
                </a:lnTo>
                <a:lnTo>
                  <a:pt x="7903845" y="736600"/>
                </a:lnTo>
                <a:lnTo>
                  <a:pt x="7842834" y="736600"/>
                </a:lnTo>
                <a:lnTo>
                  <a:pt x="7787678" y="774700"/>
                </a:lnTo>
                <a:lnTo>
                  <a:pt x="7763992" y="812800"/>
                </a:lnTo>
                <a:lnTo>
                  <a:pt x="7743545" y="850900"/>
                </a:lnTo>
                <a:lnTo>
                  <a:pt x="7726794" y="901700"/>
                </a:lnTo>
                <a:lnTo>
                  <a:pt x="7714247" y="952500"/>
                </a:lnTo>
                <a:lnTo>
                  <a:pt x="7706360" y="1016000"/>
                </a:lnTo>
                <a:lnTo>
                  <a:pt x="7703629" y="1079500"/>
                </a:lnTo>
                <a:lnTo>
                  <a:pt x="7706436" y="1143000"/>
                </a:lnTo>
                <a:lnTo>
                  <a:pt x="7714539" y="1206500"/>
                </a:lnTo>
                <a:lnTo>
                  <a:pt x="7727416" y="1257300"/>
                </a:lnTo>
                <a:lnTo>
                  <a:pt x="7744574" y="1308100"/>
                </a:lnTo>
                <a:lnTo>
                  <a:pt x="7765529" y="1346200"/>
                </a:lnTo>
                <a:lnTo>
                  <a:pt x="7789761" y="1384300"/>
                </a:lnTo>
                <a:lnTo>
                  <a:pt x="7846085" y="1422400"/>
                </a:lnTo>
                <a:lnTo>
                  <a:pt x="7846085" y="1587449"/>
                </a:lnTo>
                <a:lnTo>
                  <a:pt x="7601521" y="1587449"/>
                </a:lnTo>
                <a:lnTo>
                  <a:pt x="7601521" y="1422400"/>
                </a:lnTo>
                <a:lnTo>
                  <a:pt x="7312812" y="1168400"/>
                </a:lnTo>
                <a:lnTo>
                  <a:pt x="7024116" y="1422400"/>
                </a:lnTo>
                <a:lnTo>
                  <a:pt x="7024116" y="1587449"/>
                </a:lnTo>
                <a:lnTo>
                  <a:pt x="6634632" y="1587449"/>
                </a:lnTo>
                <a:lnTo>
                  <a:pt x="6676606" y="1574800"/>
                </a:lnTo>
                <a:lnTo>
                  <a:pt x="6710426" y="1549400"/>
                </a:lnTo>
                <a:lnTo>
                  <a:pt x="6732918" y="1511300"/>
                </a:lnTo>
                <a:lnTo>
                  <a:pt x="6741084" y="1460500"/>
                </a:lnTo>
                <a:lnTo>
                  <a:pt x="6736093" y="1435100"/>
                </a:lnTo>
                <a:lnTo>
                  <a:pt x="6731101" y="1409700"/>
                </a:lnTo>
                <a:lnTo>
                  <a:pt x="6712953" y="1384300"/>
                </a:lnTo>
                <a:lnTo>
                  <a:pt x="6703885" y="1371600"/>
                </a:lnTo>
                <a:lnTo>
                  <a:pt x="6663512" y="1346200"/>
                </a:lnTo>
                <a:lnTo>
                  <a:pt x="6614071" y="1333500"/>
                </a:lnTo>
                <a:lnTo>
                  <a:pt x="6593497" y="1333500"/>
                </a:lnTo>
                <a:lnTo>
                  <a:pt x="6593497" y="1587449"/>
                </a:lnTo>
                <a:lnTo>
                  <a:pt x="6411366" y="1587449"/>
                </a:lnTo>
                <a:lnTo>
                  <a:pt x="6411366" y="1485900"/>
                </a:lnTo>
                <a:lnTo>
                  <a:pt x="6434620" y="1473200"/>
                </a:lnTo>
                <a:lnTo>
                  <a:pt x="6455842" y="1460500"/>
                </a:lnTo>
                <a:lnTo>
                  <a:pt x="6474650" y="1447800"/>
                </a:lnTo>
                <a:lnTo>
                  <a:pt x="6489052" y="1436357"/>
                </a:lnTo>
                <a:lnTo>
                  <a:pt x="6488036" y="1447800"/>
                </a:lnTo>
                <a:lnTo>
                  <a:pt x="6487312" y="1447800"/>
                </a:lnTo>
                <a:lnTo>
                  <a:pt x="6487058" y="1460500"/>
                </a:lnTo>
                <a:lnTo>
                  <a:pt x="6495224" y="1511300"/>
                </a:lnTo>
                <a:lnTo>
                  <a:pt x="6517729" y="1549400"/>
                </a:lnTo>
                <a:lnTo>
                  <a:pt x="6551536" y="1574800"/>
                </a:lnTo>
                <a:lnTo>
                  <a:pt x="6593497" y="1587449"/>
                </a:lnTo>
                <a:lnTo>
                  <a:pt x="6593497" y="1333500"/>
                </a:lnTo>
                <a:lnTo>
                  <a:pt x="6584620" y="1333500"/>
                </a:lnTo>
                <a:lnTo>
                  <a:pt x="6557708" y="1346200"/>
                </a:lnTo>
                <a:lnTo>
                  <a:pt x="6534074" y="1358900"/>
                </a:lnTo>
                <a:lnTo>
                  <a:pt x="6514414" y="1384300"/>
                </a:lnTo>
                <a:lnTo>
                  <a:pt x="6515887" y="1371600"/>
                </a:lnTo>
                <a:lnTo>
                  <a:pt x="6517005" y="1371600"/>
                </a:lnTo>
                <a:lnTo>
                  <a:pt x="6517729" y="1358900"/>
                </a:lnTo>
                <a:lnTo>
                  <a:pt x="6517983" y="1358900"/>
                </a:lnTo>
                <a:lnTo>
                  <a:pt x="6508001" y="1308100"/>
                </a:lnTo>
                <a:lnTo>
                  <a:pt x="6480784" y="1270000"/>
                </a:lnTo>
                <a:lnTo>
                  <a:pt x="6440411" y="1231900"/>
                </a:lnTo>
                <a:lnTo>
                  <a:pt x="6341529" y="1231900"/>
                </a:lnTo>
                <a:lnTo>
                  <a:pt x="6301168" y="1270000"/>
                </a:lnTo>
                <a:lnTo>
                  <a:pt x="6273952" y="1308100"/>
                </a:lnTo>
                <a:lnTo>
                  <a:pt x="6263970" y="1358900"/>
                </a:lnTo>
                <a:lnTo>
                  <a:pt x="6272136" y="1397000"/>
                </a:lnTo>
                <a:lnTo>
                  <a:pt x="6294628" y="1435100"/>
                </a:lnTo>
                <a:lnTo>
                  <a:pt x="6328435" y="1460500"/>
                </a:lnTo>
                <a:lnTo>
                  <a:pt x="6370574" y="1485900"/>
                </a:lnTo>
                <a:lnTo>
                  <a:pt x="6370574" y="1587449"/>
                </a:lnTo>
                <a:lnTo>
                  <a:pt x="6157353" y="1587449"/>
                </a:lnTo>
                <a:lnTo>
                  <a:pt x="6157353" y="1524000"/>
                </a:lnTo>
                <a:lnTo>
                  <a:pt x="6199492" y="1511300"/>
                </a:lnTo>
                <a:lnTo>
                  <a:pt x="6222035" y="1485900"/>
                </a:lnTo>
                <a:lnTo>
                  <a:pt x="6255804" y="1447800"/>
                </a:lnTo>
                <a:lnTo>
                  <a:pt x="6263970" y="1397000"/>
                </a:lnTo>
                <a:lnTo>
                  <a:pt x="6253988" y="1346200"/>
                </a:lnTo>
                <a:lnTo>
                  <a:pt x="6226759" y="1308100"/>
                </a:lnTo>
                <a:lnTo>
                  <a:pt x="6186398" y="1282700"/>
                </a:lnTo>
                <a:lnTo>
                  <a:pt x="6136957" y="1270000"/>
                </a:lnTo>
                <a:lnTo>
                  <a:pt x="6116561" y="1270000"/>
                </a:lnTo>
                <a:lnTo>
                  <a:pt x="6116561" y="1524000"/>
                </a:lnTo>
                <a:lnTo>
                  <a:pt x="6116561" y="1587449"/>
                </a:lnTo>
                <a:lnTo>
                  <a:pt x="5974054" y="1587449"/>
                </a:lnTo>
                <a:lnTo>
                  <a:pt x="5974054" y="1524000"/>
                </a:lnTo>
                <a:lnTo>
                  <a:pt x="5994247" y="1511300"/>
                </a:lnTo>
                <a:lnTo>
                  <a:pt x="6012980" y="1511300"/>
                </a:lnTo>
                <a:lnTo>
                  <a:pt x="6029998" y="1498600"/>
                </a:lnTo>
                <a:lnTo>
                  <a:pt x="6045060" y="1485900"/>
                </a:lnTo>
                <a:lnTo>
                  <a:pt x="6060186" y="1498600"/>
                </a:lnTo>
                <a:lnTo>
                  <a:pt x="6077318" y="1511300"/>
                </a:lnTo>
                <a:lnTo>
                  <a:pt x="6096216" y="1511300"/>
                </a:lnTo>
                <a:lnTo>
                  <a:pt x="6116561" y="1524000"/>
                </a:lnTo>
                <a:lnTo>
                  <a:pt x="6116561" y="1270000"/>
                </a:lnTo>
                <a:lnTo>
                  <a:pt x="6110656" y="1270000"/>
                </a:lnTo>
                <a:lnTo>
                  <a:pt x="6086259" y="1282700"/>
                </a:lnTo>
                <a:lnTo>
                  <a:pt x="6064301" y="1295400"/>
                </a:lnTo>
                <a:lnTo>
                  <a:pt x="6045301" y="1308100"/>
                </a:lnTo>
                <a:lnTo>
                  <a:pt x="6026302" y="1295400"/>
                </a:lnTo>
                <a:lnTo>
                  <a:pt x="6004344" y="1282700"/>
                </a:lnTo>
                <a:lnTo>
                  <a:pt x="5979960" y="1270000"/>
                </a:lnTo>
                <a:lnTo>
                  <a:pt x="5933249" y="1270000"/>
                </a:lnTo>
                <a:lnTo>
                  <a:pt x="5933249" y="1524000"/>
                </a:lnTo>
                <a:lnTo>
                  <a:pt x="5933249" y="1587449"/>
                </a:lnTo>
                <a:lnTo>
                  <a:pt x="5903328" y="1587449"/>
                </a:lnTo>
                <a:lnTo>
                  <a:pt x="5903328" y="1524000"/>
                </a:lnTo>
                <a:lnTo>
                  <a:pt x="5933249" y="1524000"/>
                </a:lnTo>
                <a:lnTo>
                  <a:pt x="5933249" y="1270000"/>
                </a:lnTo>
                <a:lnTo>
                  <a:pt x="5882932" y="1270000"/>
                </a:lnTo>
                <a:lnTo>
                  <a:pt x="5833491" y="1282700"/>
                </a:lnTo>
                <a:lnTo>
                  <a:pt x="5793130" y="1308100"/>
                </a:lnTo>
                <a:lnTo>
                  <a:pt x="5765914" y="1346200"/>
                </a:lnTo>
                <a:lnTo>
                  <a:pt x="5755932" y="1397000"/>
                </a:lnTo>
                <a:lnTo>
                  <a:pt x="5764098" y="1447800"/>
                </a:lnTo>
                <a:lnTo>
                  <a:pt x="5820397" y="1511300"/>
                </a:lnTo>
                <a:lnTo>
                  <a:pt x="5862536" y="1524000"/>
                </a:lnTo>
                <a:lnTo>
                  <a:pt x="5862536" y="1587449"/>
                </a:lnTo>
                <a:lnTo>
                  <a:pt x="5205133" y="1587449"/>
                </a:lnTo>
                <a:lnTo>
                  <a:pt x="5205133" y="1549400"/>
                </a:lnTo>
                <a:lnTo>
                  <a:pt x="5126342" y="1473200"/>
                </a:lnTo>
                <a:lnTo>
                  <a:pt x="5047564" y="1549400"/>
                </a:lnTo>
                <a:lnTo>
                  <a:pt x="5047564" y="1511300"/>
                </a:lnTo>
                <a:lnTo>
                  <a:pt x="5047564" y="1473200"/>
                </a:lnTo>
                <a:lnTo>
                  <a:pt x="4984534" y="1422400"/>
                </a:lnTo>
                <a:lnTo>
                  <a:pt x="4889982" y="1346200"/>
                </a:lnTo>
                <a:lnTo>
                  <a:pt x="4798834" y="1422400"/>
                </a:lnTo>
                <a:lnTo>
                  <a:pt x="4659604" y="1295400"/>
                </a:lnTo>
                <a:lnTo>
                  <a:pt x="4659604" y="1168400"/>
                </a:lnTo>
                <a:lnTo>
                  <a:pt x="4590288" y="927100"/>
                </a:lnTo>
                <a:lnTo>
                  <a:pt x="4520971" y="1168400"/>
                </a:lnTo>
                <a:lnTo>
                  <a:pt x="4520971" y="1295400"/>
                </a:lnTo>
                <a:lnTo>
                  <a:pt x="4374019" y="1422400"/>
                </a:lnTo>
                <a:lnTo>
                  <a:pt x="4374019" y="1511300"/>
                </a:lnTo>
                <a:lnTo>
                  <a:pt x="4255579" y="1409700"/>
                </a:lnTo>
                <a:lnTo>
                  <a:pt x="4137139" y="1511300"/>
                </a:lnTo>
                <a:lnTo>
                  <a:pt x="4137139" y="1587449"/>
                </a:lnTo>
                <a:lnTo>
                  <a:pt x="0" y="1587449"/>
                </a:lnTo>
                <a:lnTo>
                  <a:pt x="0" y="2843949"/>
                </a:lnTo>
                <a:lnTo>
                  <a:pt x="20104100" y="2843949"/>
                </a:lnTo>
                <a:lnTo>
                  <a:pt x="20104100" y="1587449"/>
                </a:lnTo>
                <a:close/>
              </a:path>
            </a:pathLst>
          </a:custGeom>
          <a:solidFill>
            <a:srgbClr val="8EB73B"/>
          </a:solidFill>
        </p:spPr>
        <p:txBody>
          <a:bodyPr wrap="square" lIns="0" tIns="0" rIns="0" bIns="0" rtlCol="0"/>
          <a:lstStyle/>
          <a:p>
            <a:endParaRPr sz="819"/>
          </a:p>
        </p:txBody>
      </p:sp>
      <p:pic>
        <p:nvPicPr>
          <p:cNvPr id="9" name="object 9">
            <a:extLst>
              <a:ext uri="{C183D7F6-B498-43B3-948B-1728B52AA6E4}">
                <adec:decorative xmlns:adec="http://schemas.microsoft.com/office/drawing/2017/decorative" val="1"/>
              </a:ext>
            </a:extLst>
          </p:cNvPr>
          <p:cNvPicPr/>
          <p:nvPr/>
        </p:nvPicPr>
        <p:blipFill>
          <a:blip r:embed="rId3" cstate="print"/>
          <a:stretch>
            <a:fillRect/>
          </a:stretch>
        </p:blipFill>
        <p:spPr>
          <a:xfrm>
            <a:off x="5600033" y="1350541"/>
            <a:ext cx="2711439" cy="4650028"/>
          </a:xfrm>
          <a:prstGeom prst="rect">
            <a:avLst/>
          </a:prstGeom>
        </p:spPr>
      </p:pic>
      <p:pic>
        <p:nvPicPr>
          <p:cNvPr id="10" name="object 10" descr="logo: Informatiepunt Leefomgeving"/>
          <p:cNvPicPr/>
          <p:nvPr/>
        </p:nvPicPr>
        <p:blipFill>
          <a:blip r:embed="rId4" cstate="print"/>
          <a:stretch>
            <a:fillRect/>
          </a:stretch>
        </p:blipFill>
        <p:spPr>
          <a:xfrm>
            <a:off x="341325" y="1025113"/>
            <a:ext cx="4257675" cy="508426"/>
          </a:xfrm>
          <a:prstGeom prst="rect">
            <a:avLst/>
          </a:prstGeom>
        </p:spPr>
      </p:pic>
    </p:spTree>
    <p:extLst>
      <p:ext uri="{BB962C8B-B14F-4D97-AF65-F5344CB8AC3E}">
        <p14:creationId xmlns:p14="http://schemas.microsoft.com/office/powerpoint/2010/main" val="3536498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323528" y="751344"/>
            <a:ext cx="8496944" cy="4678204"/>
          </a:xfrm>
          <a:prstGeom prst="rect">
            <a:avLst/>
          </a:prstGeom>
        </p:spPr>
        <p:txBody>
          <a:bodyPr wrap="square">
            <a:spAutoFit/>
          </a:bodyPr>
          <a:lstStyle/>
          <a:p>
            <a:r>
              <a:rPr lang="nl-NL" sz="2000" dirty="0"/>
              <a:t>In de omgevingsvisie zegt de gemeente hoe zij het leefgebied wil ontwikkelen en beschermen. Die keuzes werkt zij uit in haar omgevingsplan. Het omgevingsplan bevat zo de regels voor de fysieke leefomgeving.</a:t>
            </a:r>
          </a:p>
          <a:p>
            <a:endParaRPr lang="nl-NL" sz="2000" dirty="0"/>
          </a:p>
          <a:p>
            <a:r>
              <a:rPr lang="nl-NL" sz="2000" dirty="0"/>
              <a:t>De gemeente kan voor ieder gebied zeggen welke activiteiten zij wel of niet toestaat, bijvoorbeeld wonen, recreatie of bedrijvigheid. In haar omgevingsplan hoeft de gemeente niet specifiek te bepalen wat er in welk gebied komt. Ze kan voor een ontwikkelingsgebied kiezen voor een algemenere beschrijving met randvoorwaarden. Ook geeft de gemeente aan welke regels zij aan de activiteiten stelt.</a:t>
            </a:r>
          </a:p>
          <a:p>
            <a:endParaRPr lang="nl-NL" sz="2000" dirty="0"/>
          </a:p>
          <a:p>
            <a:r>
              <a:rPr lang="nl-NL" sz="2000" dirty="0"/>
              <a:t>De gemeente zorgt dat de regels in het omgevingsplan samen leiden tot een </a:t>
            </a:r>
            <a:r>
              <a:rPr lang="nl-NL" sz="2000" u="sng" dirty="0">
                <a:hlinkClick r:id="rId2"/>
              </a:rPr>
              <a:t>evenwichtige toedeling van functies aan locaties</a:t>
            </a:r>
            <a:r>
              <a:rPr lang="nl-NL" sz="2000" dirty="0"/>
              <a:t> (artikel 4.2, Omgevingswet).</a:t>
            </a:r>
          </a:p>
          <a:p>
            <a:pPr>
              <a:buNone/>
            </a:pPr>
            <a:r>
              <a:rPr lang="nl-NL" b="1"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veranderd er ?</a:t>
            </a:r>
          </a:p>
        </p:txBody>
      </p:sp>
      <p:sp>
        <p:nvSpPr>
          <p:cNvPr id="1026" name="Rectangle 2"/>
          <p:cNvSpPr>
            <a:spLocks noChangeArrowheads="1"/>
          </p:cNvSpPr>
          <p:nvPr/>
        </p:nvSpPr>
        <p:spPr bwMode="auto">
          <a:xfrm>
            <a:off x="395536" y="1253665"/>
            <a:ext cx="8064896" cy="4608869"/>
          </a:xfrm>
          <a:prstGeom prst="rect">
            <a:avLst/>
          </a:prstGeom>
          <a:noFill/>
          <a:ln w="9525">
            <a:noFill/>
            <a:miter lim="800000"/>
            <a:headEnd/>
            <a:tailEnd/>
          </a:ln>
          <a:effectLst/>
        </p:spPr>
        <p:txBody>
          <a:bodyPr vert="horz" wrap="square" lIns="91440" tIns="228528" rIns="91440" bIns="3808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nl-NL" sz="1800" b="0" i="0" u="none" strike="noStrike" cap="none" normalizeH="0" baseline="0" dirty="0">
                <a:ln>
                  <a:noFill/>
                </a:ln>
                <a:solidFill>
                  <a:schemeClr val="tx1"/>
                </a:solidFill>
                <a:effectLst/>
                <a:latin typeface="Arial" pitchFamily="34" charset="0"/>
                <a:cs typeface="Arial" pitchFamily="34" charset="0"/>
              </a:rPr>
              <a:t> </a:t>
            </a:r>
            <a:r>
              <a:rPr kumimoji="0" lang="nl-NL" sz="2400" b="0" i="0" u="none" strike="noStrike" cap="none" normalizeH="0" baseline="0" dirty="0">
                <a:ln>
                  <a:noFill/>
                </a:ln>
                <a:solidFill>
                  <a:schemeClr val="tx1"/>
                </a:solidFill>
                <a:effectLst/>
                <a:latin typeface="Arial" pitchFamily="34" charset="0"/>
                <a:cs typeface="Arial" pitchFamily="34" charset="0"/>
              </a:rPr>
              <a:t>Eén</a:t>
            </a:r>
            <a:r>
              <a:rPr kumimoji="0" lang="nl-NL" sz="2400" b="0" i="0" u="none" strike="noStrike" cap="none" normalizeH="0" dirty="0">
                <a:ln>
                  <a:noFill/>
                </a:ln>
                <a:solidFill>
                  <a:schemeClr val="tx1"/>
                </a:solidFill>
                <a:effectLst/>
                <a:latin typeface="Arial" pitchFamily="34" charset="0"/>
                <a:cs typeface="Arial" pitchFamily="34" charset="0"/>
              </a:rPr>
              <a:t> omgevingsplan per gemeente (gebiedsdekkend)</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nl-NL" sz="2400" dirty="0">
                <a:latin typeface="Arial" pitchFamily="34" charset="0"/>
                <a:cs typeface="Arial" pitchFamily="34" charset="0"/>
              </a:rPr>
              <a:t> regels over activiteiten</a:t>
            </a:r>
            <a:endParaRPr kumimoji="0" lang="nl-NL" sz="2400" b="0" i="0" u="none" strike="noStrike" cap="none" normalizeH="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nl-NL" sz="2400" baseline="0" dirty="0">
                <a:latin typeface="Arial" pitchFamily="34" charset="0"/>
                <a:cs typeface="Arial" pitchFamily="34" charset="0"/>
              </a:rPr>
              <a:t> Bredere</a:t>
            </a:r>
            <a:r>
              <a:rPr lang="nl-NL" sz="2400" dirty="0">
                <a:latin typeface="Arial" pitchFamily="34" charset="0"/>
                <a:cs typeface="Arial" pitchFamily="34" charset="0"/>
              </a:rPr>
              <a:t> reikwijdte</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nl-NL" sz="2400" dirty="0">
                <a:latin typeface="Arial" pitchFamily="34" charset="0"/>
                <a:cs typeface="Arial" pitchFamily="34" charset="0"/>
              </a:rPr>
              <a:t> werken met open normen en beleidsregels</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nl-NL" sz="2400" b="0" i="0" u="none" strike="noStrike" cap="none" normalizeH="0" baseline="0" dirty="0">
                <a:ln>
                  <a:noFill/>
                </a:ln>
                <a:solidFill>
                  <a:schemeClr val="tx1"/>
                </a:solidFill>
                <a:effectLst/>
                <a:latin typeface="Arial" pitchFamily="34" charset="0"/>
                <a:cs typeface="Arial" pitchFamily="34" charset="0"/>
              </a:rPr>
              <a:t> Veel</a:t>
            </a:r>
            <a:r>
              <a:rPr kumimoji="0" lang="nl-NL" sz="2400" b="0" i="0" u="none" strike="noStrike" cap="none" normalizeH="0" dirty="0">
                <a:ln>
                  <a:noFill/>
                </a:ln>
                <a:solidFill>
                  <a:schemeClr val="tx1"/>
                </a:solidFill>
                <a:effectLst/>
                <a:latin typeface="Arial" pitchFamily="34" charset="0"/>
                <a:cs typeface="Arial" pitchFamily="34" charset="0"/>
              </a:rPr>
              <a:t> gemeentelijke verordeningen naar het Omgevingsplan</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nl-NL" sz="2400" baseline="0" dirty="0">
                <a:latin typeface="Arial" pitchFamily="34" charset="0"/>
                <a:cs typeface="Arial" pitchFamily="34" charset="0"/>
              </a:rPr>
              <a:t> Geen</a:t>
            </a:r>
            <a:r>
              <a:rPr lang="nl-NL" sz="2400" dirty="0">
                <a:latin typeface="Arial" pitchFamily="34" charset="0"/>
                <a:cs typeface="Arial" pitchFamily="34" charset="0"/>
              </a:rPr>
              <a:t> rijksregels meer voor een aantal activiteiten</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nl-NL" sz="2400" dirty="0">
                <a:latin typeface="Arial" pitchFamily="34" charset="0"/>
                <a:cs typeface="Arial" pitchFamily="34" charset="0"/>
              </a:rPr>
              <a:t> Geen regels over de uitvoerbaarheid</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nl-NL" sz="2400" dirty="0">
                <a:latin typeface="Arial" pitchFamily="34" charset="0"/>
                <a:cs typeface="Arial" pitchFamily="34" charset="0"/>
              </a:rPr>
              <a:t> Geen standaard eerbiediging van het </a:t>
            </a:r>
            <a:r>
              <a:rPr lang="nl-NL" sz="2400" dirty="0" err="1">
                <a:latin typeface="Arial" pitchFamily="34" charset="0"/>
                <a:cs typeface="Arial" pitchFamily="34" charset="0"/>
              </a:rPr>
              <a:t>overgangs</a:t>
            </a:r>
            <a:r>
              <a:rPr lang="nl-NL" sz="2400" dirty="0">
                <a:latin typeface="Arial" pitchFamily="34" charset="0"/>
                <a:cs typeface="Arial" pitchFamily="34" charset="0"/>
              </a:rPr>
              <a:t> recht</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nl-NL" sz="2400" dirty="0">
                <a:latin typeface="Arial" pitchFamily="34" charset="0"/>
                <a:cs typeface="Arial" pitchFamily="34" charset="0"/>
              </a:rPr>
              <a:t> Actualiseren</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nl-NL" sz="2400" dirty="0">
                <a:latin typeface="Arial" pitchFamily="34" charset="0"/>
                <a:cs typeface="Arial" pitchFamily="34" charset="0"/>
              </a:rPr>
              <a:t>Nieuwe digitale standaarden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dirty="0">
              <a:ln>
                <a:noFill/>
              </a:ln>
              <a:solidFill>
                <a:schemeClr val="tx1"/>
              </a:solidFill>
              <a:effectLst/>
              <a:latin typeface="Arial" pitchFamily="34" charset="0"/>
              <a:cs typeface="Arial" pitchFamily="34" charset="0"/>
            </a:endParaRPr>
          </a:p>
        </p:txBody>
      </p:sp>
      <p:pic>
        <p:nvPicPr>
          <p:cNvPr id="4" name="Tijdelijke aanduiding voor afbeelding 6">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l="3047" r="3047"/>
          <a:stretch>
            <a:fillRect/>
          </a:stretch>
        </p:blipFill>
        <p:spPr>
          <a:xfrm>
            <a:off x="6402978" y="4725144"/>
            <a:ext cx="2422255" cy="213285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betekent dat?</a:t>
            </a:r>
          </a:p>
        </p:txBody>
      </p:sp>
      <p:sp>
        <p:nvSpPr>
          <p:cNvPr id="4" name="Rechthoek 3"/>
          <p:cNvSpPr/>
          <p:nvPr/>
        </p:nvSpPr>
        <p:spPr>
          <a:xfrm>
            <a:off x="179512" y="1340768"/>
            <a:ext cx="8856984" cy="4801314"/>
          </a:xfrm>
          <a:prstGeom prst="rect">
            <a:avLst/>
          </a:prstGeom>
        </p:spPr>
        <p:txBody>
          <a:bodyPr wrap="square">
            <a:spAutoFit/>
          </a:bodyPr>
          <a:lstStyle/>
          <a:p>
            <a:pPr marL="342900" indent="-342900">
              <a:buAutoNum type="arabicPeriod"/>
            </a:pPr>
            <a:r>
              <a:rPr lang="nl-NL" dirty="0"/>
              <a:t>Onder de Omgevingswet moet iedere gemeente 1 omgevingsplan voor haar hele grondgebied vaststellen. Gemeenten krijgen ruimte om omgevingsplannen 'globaler en flexibeler' in te richten dan bestemmingsplannen. Dat is 1 van de doelen van de Omgevingswet. Daardoor kan het omgevingsplan ruimte bieden aan initiatieven binnen daarin opgestelde kaders.</a:t>
            </a:r>
          </a:p>
          <a:p>
            <a:pPr marL="342900" indent="-342900">
              <a:buAutoNum type="arabicPeriod"/>
            </a:pPr>
            <a:endParaRPr lang="nl-NL" dirty="0"/>
          </a:p>
          <a:p>
            <a:pPr marL="342900" indent="-342900">
              <a:buAutoNum type="arabicPeriod"/>
            </a:pPr>
            <a:r>
              <a:rPr lang="nl-NL" dirty="0"/>
              <a:t>Het omgevingsplan beperkt zich dus niet tot planologische aspecten. Het voorziet in een evenwichtige toedeling van functies aan locaties. Daarnaast kan het ook andere regels bevatten over activiteiten. Het gaat dan om activiteiten die gevolgen hebben of kunnen hebben voor de fysieke leefomgeving. De regels in het omgevingsplan zijn altijd regels over activiteiten met mogelijke gevolgen voor de fysieke leefomgeving.</a:t>
            </a:r>
          </a:p>
          <a:p>
            <a:pPr marL="342900" indent="-342900">
              <a:buAutoNum type="arabicPeriod"/>
            </a:pPr>
            <a:endParaRPr lang="nl-NL" dirty="0"/>
          </a:p>
          <a:p>
            <a:pPr marL="342900" indent="-342900">
              <a:buAutoNum type="arabicPeriod"/>
            </a:pPr>
            <a:r>
              <a:rPr lang="nl-NL" dirty="0"/>
              <a:t>De regels in het omgevingsplan zullen vaak lijken op de regels die nu in gemeentelijke verordeningen staan. Het gaat dan om de vorm, inhoud en motivering van de regels over de fysieke leefomgeving. Denk aan de huidige regels voor kappen, ligplaatsen en monumenten. Het omgevingsplan kan zowel </a:t>
            </a:r>
            <a:r>
              <a:rPr lang="nl-NL" dirty="0" err="1"/>
              <a:t>verbods</a:t>
            </a:r>
            <a:r>
              <a:rPr lang="nl-NL" dirty="0"/>
              <a:t>- als gebodsbepalingen bevatten. In het domein bouw kunnen meer onderwerpen in een omgevingsplan een plek krijgen.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kruimelregeling vervalt</a:t>
            </a:r>
          </a:p>
        </p:txBody>
      </p:sp>
      <p:sp>
        <p:nvSpPr>
          <p:cNvPr id="3" name="Rechthoek 2"/>
          <p:cNvSpPr/>
          <p:nvPr/>
        </p:nvSpPr>
        <p:spPr>
          <a:xfrm>
            <a:off x="755576" y="1844824"/>
            <a:ext cx="7632848" cy="3785652"/>
          </a:xfrm>
          <a:prstGeom prst="rect">
            <a:avLst/>
          </a:prstGeom>
        </p:spPr>
        <p:txBody>
          <a:bodyPr wrap="square">
            <a:spAutoFit/>
          </a:bodyPr>
          <a:lstStyle/>
          <a:p>
            <a:r>
              <a:rPr lang="nl-NL" sz="2000" dirty="0"/>
              <a:t>Na de inwerkingtreding van de Omgevingswet bestaan de zogenoemde kruimelgevallen niet meer. Het onderscheid tussen artikel 2.12, lid 1, onderdeel a, sub 2o en 3o, van de </a:t>
            </a:r>
            <a:r>
              <a:rPr lang="nl-NL" sz="2000" dirty="0" err="1"/>
              <a:t>Wabo</a:t>
            </a:r>
            <a:r>
              <a:rPr lang="nl-NL" sz="2000" dirty="0"/>
              <a:t> is er dan niet meer.</a:t>
            </a:r>
          </a:p>
          <a:p>
            <a:endParaRPr lang="nl-NL" sz="2000" dirty="0"/>
          </a:p>
          <a:p>
            <a:r>
              <a:rPr lang="nl-NL" sz="2000" dirty="0"/>
              <a:t>Voor de bij AMvB aangewezen kruimelgevallen kon met de snelle reguliere procedure uit de </a:t>
            </a:r>
            <a:r>
              <a:rPr lang="nl-NL" sz="2000" dirty="0" err="1"/>
              <a:t>Wabo</a:t>
            </a:r>
            <a:r>
              <a:rPr lang="nl-NL" sz="2000" dirty="0"/>
              <a:t> worden afgeweken van het bestemmingsplan. </a:t>
            </a:r>
          </a:p>
          <a:p>
            <a:endParaRPr lang="nl-NL" sz="2000" dirty="0"/>
          </a:p>
          <a:p>
            <a:r>
              <a:rPr lang="nl-NL" sz="2000" dirty="0"/>
              <a:t>Bij de inwerkingtreding van de Omgevingswet is de procedure voor de omgevingsvergunning voor een </a:t>
            </a:r>
            <a:r>
              <a:rPr lang="nl-NL" sz="2000" dirty="0" err="1"/>
              <a:t>omgevingsplanactiviteit</a:t>
            </a:r>
            <a:r>
              <a:rPr lang="nl-NL" sz="2000" dirty="0"/>
              <a:t> standaard de reguliere procedure. Een </a:t>
            </a:r>
            <a:r>
              <a:rPr lang="nl-NL" sz="2000" dirty="0" err="1"/>
              <a:t>kruimelgevallenregeling</a:t>
            </a:r>
            <a:r>
              <a:rPr lang="nl-NL" sz="2000" dirty="0"/>
              <a:t> is onder de Omgevingswet dus niet meer nodig.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was de kruimelregeling</a:t>
            </a:r>
          </a:p>
        </p:txBody>
      </p:sp>
      <p:sp>
        <p:nvSpPr>
          <p:cNvPr id="3" name="Rechthoek 2"/>
          <p:cNvSpPr/>
          <p:nvPr/>
        </p:nvSpPr>
        <p:spPr>
          <a:xfrm>
            <a:off x="611560" y="1582341"/>
            <a:ext cx="7920880" cy="2585323"/>
          </a:xfrm>
          <a:prstGeom prst="rect">
            <a:avLst/>
          </a:prstGeom>
        </p:spPr>
        <p:txBody>
          <a:bodyPr wrap="square">
            <a:spAutoFit/>
          </a:bodyPr>
          <a:lstStyle/>
          <a:p>
            <a:pPr fontAlgn="ctr"/>
            <a:r>
              <a:rPr lang="nl-NL" dirty="0">
                <a:solidFill>
                  <a:srgbClr val="545051"/>
                </a:solidFill>
                <a:latin typeface="Montserrat" panose="00000500000000000000" pitchFamily="2" charset="0"/>
              </a:rPr>
              <a:t>Met een kruimelvergunning kan een bouwplan afwijken van een bestemmingsplan. Op de kruimellijst staan elf gevallen waarin van het bestemmingsplan mag worden afgeweken, zonder dat daar lange procedures voor nodig zijn.</a:t>
            </a:r>
          </a:p>
          <a:p>
            <a:pPr fontAlgn="ctr"/>
            <a:endParaRPr lang="nl-NL" dirty="0">
              <a:solidFill>
                <a:srgbClr val="545051"/>
              </a:solidFill>
              <a:latin typeface="Montserrat" panose="00000500000000000000" pitchFamily="2" charset="0"/>
            </a:endParaRPr>
          </a:p>
          <a:p>
            <a:pPr fontAlgn="ctr"/>
            <a:endParaRPr lang="nl-NL" dirty="0">
              <a:solidFill>
                <a:srgbClr val="545051"/>
              </a:solidFill>
              <a:latin typeface="Montserrat" panose="00000500000000000000" pitchFamily="2" charset="0"/>
            </a:endParaRPr>
          </a:p>
          <a:p>
            <a:pPr algn="just"/>
            <a:r>
              <a:rPr lang="nl-NL" dirty="0">
                <a:solidFill>
                  <a:srgbClr val="333333"/>
                </a:solidFill>
                <a:latin typeface="Segoe UI" panose="020B0502040204020203" pitchFamily="34" charset="0"/>
              </a:rPr>
              <a:t>- Een gebouw vergroten</a:t>
            </a:r>
          </a:p>
          <a:p>
            <a:pPr algn="just"/>
            <a:r>
              <a:rPr lang="nl-NL" dirty="0">
                <a:solidFill>
                  <a:srgbClr val="333333"/>
                </a:solidFill>
                <a:latin typeface="Segoe UI" panose="020B0502040204020203" pitchFamily="34" charset="0"/>
              </a:rPr>
              <a:t>- Gebruik van een bestaand bouwwerk wijzigen</a:t>
            </a:r>
          </a:p>
          <a:p>
            <a:pPr algn="just"/>
            <a:r>
              <a:rPr lang="nl-NL" dirty="0">
                <a:solidFill>
                  <a:srgbClr val="333333"/>
                </a:solidFill>
                <a:latin typeface="Segoe UI" panose="020B0502040204020203" pitchFamily="34" charset="0"/>
              </a:rPr>
              <a:t>- dakterras of balkon aanleggen</a:t>
            </a:r>
          </a:p>
        </p:txBody>
      </p:sp>
      <p:pic>
        <p:nvPicPr>
          <p:cNvPr id="1026" name="Picture 2" descr="isolated shot of bread crumbs on white background. - kruimels stockfoto's en -beelden"/>
          <p:cNvPicPr>
            <a:picLocks noChangeAspect="1" noChangeArrowheads="1"/>
          </p:cNvPicPr>
          <p:nvPr/>
        </p:nvPicPr>
        <p:blipFill>
          <a:blip r:embed="rId2" cstate="print"/>
          <a:srcRect/>
          <a:stretch>
            <a:fillRect/>
          </a:stretch>
        </p:blipFill>
        <p:spPr bwMode="auto">
          <a:xfrm>
            <a:off x="4355976" y="4005064"/>
            <a:ext cx="3777073" cy="251804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a:t>
            </a:r>
            <a:r>
              <a:rPr lang="nl-NL" dirty="0" err="1"/>
              <a:t>lex</a:t>
            </a:r>
            <a:r>
              <a:rPr lang="nl-NL" dirty="0"/>
              <a:t> positivo vervalt</a:t>
            </a:r>
          </a:p>
        </p:txBody>
      </p:sp>
      <p:sp>
        <p:nvSpPr>
          <p:cNvPr id="3" name="Tijdelijke aanduiding voor tekst 2"/>
          <p:cNvSpPr>
            <a:spLocks noGrp="1"/>
          </p:cNvSpPr>
          <p:nvPr>
            <p:ph type="body" sz="quarter" idx="12"/>
          </p:nvPr>
        </p:nvSpPr>
        <p:spPr/>
        <p:txBody>
          <a:bodyPr/>
          <a:lstStyle/>
          <a:p>
            <a:r>
              <a:rPr lang="nl-NL" sz="2000" dirty="0"/>
              <a:t>Het wegvallen van de </a:t>
            </a:r>
            <a:r>
              <a:rPr lang="nl-NL" sz="2000" dirty="0" err="1"/>
              <a:t>lsp</a:t>
            </a:r>
            <a:r>
              <a:rPr lang="nl-NL" sz="2000" dirty="0"/>
              <a:t> laat onverlet dat het bestuursorgaan een inspanningsverplichting heeft om tijdig te beslissen op aanvragen. </a:t>
            </a:r>
          </a:p>
          <a:p>
            <a:endParaRPr lang="nl-NL" sz="2000" dirty="0"/>
          </a:p>
          <a:p>
            <a:r>
              <a:rPr lang="nl-NL" sz="2000" dirty="0"/>
              <a:t>In gevallen waarin het een bestuursorgaan vervolgens niet lukt om op tijd een besluit te nemen, kan een initiatiefnemer wel gebruik maken van de regeling dwangsom en beroep bij niet tijdig beslissen (na een schriftelijke ingebrekestelling gaat het bestuursorgaan dwangsommen verbeuren en de initiatiefnemer kan naar de bestuursrechter stappen om besluitvorming af te dwingen).</a:t>
            </a:r>
          </a:p>
          <a:p>
            <a:endParaRPr lang="nl-NL" dirty="0"/>
          </a:p>
        </p:txBody>
      </p:sp>
      <p:pic>
        <p:nvPicPr>
          <p:cNvPr id="4" name="Afbeelding 3" descr="Uurglas en kalender belangrijke afspraakdatum, planning en deadline​​​ foto"/>
          <p:cNvPicPr/>
          <p:nvPr/>
        </p:nvPicPr>
        <p:blipFill>
          <a:blip r:embed="rId2" cstate="print"/>
          <a:srcRect/>
          <a:stretch>
            <a:fillRect/>
          </a:stretch>
        </p:blipFill>
        <p:spPr bwMode="auto">
          <a:xfrm>
            <a:off x="1691680" y="4509120"/>
            <a:ext cx="4320520" cy="220712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Het omgevingsplan in de Omgevingswet</a:t>
            </a:r>
          </a:p>
        </p:txBody>
      </p:sp>
      <p:sp>
        <p:nvSpPr>
          <p:cNvPr id="3" name="Rechthoek 2"/>
          <p:cNvSpPr/>
          <p:nvPr/>
        </p:nvSpPr>
        <p:spPr>
          <a:xfrm>
            <a:off x="683568" y="1484784"/>
            <a:ext cx="7992888" cy="4801314"/>
          </a:xfrm>
          <a:prstGeom prst="rect">
            <a:avLst/>
          </a:prstGeom>
        </p:spPr>
        <p:txBody>
          <a:bodyPr wrap="square">
            <a:spAutoFit/>
          </a:bodyPr>
          <a:lstStyle/>
          <a:p>
            <a:pPr marL="285750" indent="-285750">
              <a:spcBef>
                <a:spcPts val="0"/>
              </a:spcBef>
            </a:pPr>
            <a:r>
              <a:rPr lang="nl-NL" dirty="0"/>
              <a:t>Artikel 2.4 </a:t>
            </a:r>
            <a:r>
              <a:rPr lang="nl-NL" dirty="0" err="1"/>
              <a:t>Ow</a:t>
            </a:r>
            <a:r>
              <a:rPr lang="nl-NL" dirty="0"/>
              <a:t>: De gemeenteraad stelt voor het gehele grondgebied van de gemeente één omgevingsplan vast waarin regels over de fysieke leefomgeving worden opgenomen</a:t>
            </a:r>
          </a:p>
          <a:p>
            <a:endParaRPr lang="nl-NL" dirty="0"/>
          </a:p>
          <a:p>
            <a:pPr marL="285750" indent="-285750">
              <a:spcBef>
                <a:spcPts val="0"/>
              </a:spcBef>
            </a:pPr>
            <a:r>
              <a:rPr lang="nl-NL" dirty="0"/>
              <a:t>Artikel 2.8: Delegatie mogelijk aan college van B&amp;W</a:t>
            </a:r>
          </a:p>
          <a:p>
            <a:endParaRPr lang="nl-NL" dirty="0"/>
          </a:p>
          <a:p>
            <a:pPr marL="285750" indent="-285750">
              <a:spcBef>
                <a:spcPts val="0"/>
              </a:spcBef>
            </a:pPr>
            <a:r>
              <a:rPr lang="nl-NL" dirty="0"/>
              <a:t>Artikel 2.11: In een omgevingsplan kunnen omgevingswaarden worden vastgesteld</a:t>
            </a:r>
          </a:p>
          <a:p>
            <a:endParaRPr lang="nl-NL" dirty="0"/>
          </a:p>
          <a:p>
            <a:pPr marL="285750" indent="-285750">
              <a:spcBef>
                <a:spcPts val="0"/>
              </a:spcBef>
            </a:pPr>
            <a:r>
              <a:rPr lang="nl-NL" dirty="0"/>
              <a:t>Artikel 3.15: Bij omgevingsplan kunnen programma’s worden aangewezen, die betrekking hebben op omgevingswaarden van de gemeente of een andere doelstelling waarvoor in dat omgevingsplan een regel over het verlenen of weigeren van een omgevingsvergunning voor een </a:t>
            </a:r>
            <a:r>
              <a:rPr lang="nl-NL" dirty="0" err="1"/>
              <a:t>omgevingsplanactiviteit</a:t>
            </a:r>
            <a:r>
              <a:rPr lang="nl-NL" dirty="0"/>
              <a:t> is gesteld</a:t>
            </a:r>
          </a:p>
          <a:p>
            <a:endParaRPr lang="nl-NL" dirty="0"/>
          </a:p>
          <a:p>
            <a:pPr marL="285750" indent="-285750">
              <a:spcBef>
                <a:spcPts val="0"/>
              </a:spcBef>
            </a:pPr>
            <a:r>
              <a:rPr lang="nl-NL" dirty="0"/>
              <a:t>Artikel 4.1: Decentrale regels over activiteiten</a:t>
            </a:r>
          </a:p>
          <a:p>
            <a:endParaRPr lang="nl-NL" dirty="0"/>
          </a:p>
          <a:p>
            <a:pPr marL="285750" indent="-285750">
              <a:spcBef>
                <a:spcPts val="0"/>
              </a:spcBef>
            </a:pPr>
            <a:r>
              <a:rPr lang="nl-NL" dirty="0"/>
              <a:t>Artikel 4.2: Toedeling van functies aan locaties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683568" y="332656"/>
            <a:ext cx="7920880" cy="5078313"/>
          </a:xfrm>
          <a:prstGeom prst="rect">
            <a:avLst/>
          </a:prstGeom>
        </p:spPr>
        <p:txBody>
          <a:bodyPr wrap="square">
            <a:spAutoFit/>
          </a:bodyPr>
          <a:lstStyle/>
          <a:p>
            <a:r>
              <a:rPr lang="nl-NL" dirty="0"/>
              <a:t>Artikel 2.4 </a:t>
            </a:r>
            <a:r>
              <a:rPr lang="nl-NL" dirty="0" err="1"/>
              <a:t>Ow</a:t>
            </a:r>
            <a:r>
              <a:rPr lang="nl-NL" dirty="0"/>
              <a:t> bepaalt in combinatie met de artikelen 4.1 en 4.2 </a:t>
            </a:r>
            <a:r>
              <a:rPr lang="nl-NL" dirty="0" err="1"/>
              <a:t>Ow</a:t>
            </a:r>
            <a:r>
              <a:rPr lang="nl-NL" dirty="0"/>
              <a:t> dat voor het hele grondgebied één omgevingsplan moet worden opgesteld, waarin regels over de fysieke leefomgeving worden opgenomen die voldoen aan de maatschappelijke doelen van de wet. </a:t>
            </a:r>
          </a:p>
          <a:p>
            <a:endParaRPr lang="nl-NL" dirty="0"/>
          </a:p>
          <a:p>
            <a:r>
              <a:rPr lang="nl-NL" dirty="0"/>
              <a:t>Vrij vertaald moet het geheel aan regels in ieder geval zorgen voor een evenwichtige toedeling van functies aan locaties. Kortom: er is geen verplichting om het gebruiksdoel (= bestemming) van een locatie vast te leggen</a:t>
            </a:r>
          </a:p>
          <a:p>
            <a:endParaRPr lang="nl-NL" dirty="0"/>
          </a:p>
          <a:p>
            <a:r>
              <a:rPr lang="nl-NL" dirty="0"/>
              <a:t>Het is onder de Wet ruimtelijke ordening verboden om te handelen in strijd met een bestemming, maar het is onder de Omgevingswet niet verboden om te handelen in strijd met een functie. </a:t>
            </a:r>
          </a:p>
          <a:p>
            <a:endParaRPr lang="nl-NL" dirty="0"/>
          </a:p>
          <a:p>
            <a:r>
              <a:rPr lang="nl-NL" dirty="0"/>
              <a:t>Een functie is niets meer dan een benaming voor het werkingsgebied van bepaalde regels. Soms kan een functie handig zijn, maar vaak is het prima mogelijk om door het stellen van regels over activiteiten met een werkingsgebied een evenwichtige toedeling van functies aan locaties te bereiken zonder dat er daadwerkelijk functies worden gebruikt.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niet in het OP</a:t>
            </a:r>
          </a:p>
        </p:txBody>
      </p:sp>
      <p:sp>
        <p:nvSpPr>
          <p:cNvPr id="3" name="Tijdelijke aanduiding voor tekst 2"/>
          <p:cNvSpPr>
            <a:spLocks noGrp="1"/>
          </p:cNvSpPr>
          <p:nvPr>
            <p:ph type="body" sz="quarter" idx="12"/>
          </p:nvPr>
        </p:nvSpPr>
        <p:spPr/>
        <p:txBody>
          <a:bodyPr>
            <a:normAutofit/>
          </a:bodyPr>
          <a:lstStyle/>
          <a:p>
            <a:pPr marL="342900" indent="-342900">
              <a:buAutoNum type="arabicPeriod"/>
            </a:pPr>
            <a:r>
              <a:rPr lang="nl-NL" sz="2400" dirty="0"/>
              <a:t>Geen rijksregels meer voor een aantal activiteiten en aspecten</a:t>
            </a:r>
          </a:p>
          <a:p>
            <a:pPr marL="342900" indent="-342900">
              <a:buAutoNum type="arabicPeriod"/>
            </a:pPr>
            <a:endParaRPr lang="nl-NL" sz="2400" dirty="0"/>
          </a:p>
          <a:p>
            <a:pPr marL="342900" indent="-342900">
              <a:buAutoNum type="arabicPeriod"/>
            </a:pPr>
            <a:r>
              <a:rPr lang="nl-NL" sz="2400" dirty="0"/>
              <a:t>Geen regels over uitvoerbaarheid ( de gemeente hoeft niet meer aannemelijk te maken dat een functie er daadwerkelijk gaat komen, onderzoek kan gefaseerd worden)</a:t>
            </a:r>
          </a:p>
          <a:p>
            <a:pPr marL="342900" indent="-342900">
              <a:buAutoNum type="arabicPeriod"/>
            </a:pPr>
            <a:endParaRPr lang="nl-NL" sz="2400" dirty="0"/>
          </a:p>
          <a:p>
            <a:pPr marL="342900" indent="-342900">
              <a:buAutoNum type="arabicPeriod"/>
            </a:pPr>
            <a:r>
              <a:rPr lang="nl-NL" sz="2400" dirty="0"/>
              <a:t>Niet meer om de 10 jaar actualiseren (doorlopend kan het OP worden aangepast)</a:t>
            </a:r>
          </a:p>
          <a:p>
            <a:pPr marL="342900" indent="-342900">
              <a:buAutoNum type="arabicPeriod"/>
            </a:pPr>
            <a:endParaRPr lang="nl-NL" sz="2400" dirty="0"/>
          </a:p>
          <a:p>
            <a:pPr marL="342900" indent="-342900">
              <a:buAutoNum type="arabicPeriod"/>
            </a:pPr>
            <a:r>
              <a:rPr lang="nl-NL" sz="2400" dirty="0"/>
              <a:t>Geen regels over overgangsrecht (geen standaard eerbiediging van het overgangsrecht)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8229600" cy="1143000"/>
          </a:xfrm>
        </p:spPr>
        <p:txBody>
          <a:bodyPr>
            <a:normAutofit fontScale="90000"/>
          </a:bodyPr>
          <a:lstStyle/>
          <a:p>
            <a:r>
              <a:rPr lang="nl-NL" dirty="0"/>
              <a:t>Welke regels in het Omgevingsplan?</a:t>
            </a:r>
          </a:p>
        </p:txBody>
      </p:sp>
      <p:sp>
        <p:nvSpPr>
          <p:cNvPr id="6" name="Tijdelijke aanduiding voor inhoud 5"/>
          <p:cNvSpPr>
            <a:spLocks noGrp="1"/>
          </p:cNvSpPr>
          <p:nvPr>
            <p:ph sz="half" idx="2"/>
          </p:nvPr>
        </p:nvSpPr>
        <p:spPr>
          <a:xfrm>
            <a:off x="467544" y="1700808"/>
            <a:ext cx="4040188" cy="4569371"/>
          </a:xfrm>
        </p:spPr>
        <p:txBody>
          <a:bodyPr>
            <a:normAutofit/>
          </a:bodyPr>
          <a:lstStyle/>
          <a:p>
            <a:r>
              <a:rPr lang="nl-NL" sz="3600" dirty="0"/>
              <a:t>Geen regels</a:t>
            </a:r>
          </a:p>
          <a:p>
            <a:r>
              <a:rPr lang="nl-NL" sz="3600" dirty="0"/>
              <a:t>Algemene regels</a:t>
            </a:r>
          </a:p>
          <a:p>
            <a:r>
              <a:rPr lang="nl-NL" sz="3600" dirty="0"/>
              <a:t>Informatie plicht</a:t>
            </a:r>
          </a:p>
          <a:p>
            <a:r>
              <a:rPr lang="nl-NL" sz="3600" dirty="0"/>
              <a:t>Meldplicht</a:t>
            </a:r>
          </a:p>
          <a:p>
            <a:r>
              <a:rPr lang="nl-NL" sz="3600" dirty="0"/>
              <a:t>Vergunning</a:t>
            </a:r>
          </a:p>
          <a:p>
            <a:r>
              <a:rPr lang="nl-NL" sz="3600" dirty="0"/>
              <a:t>verbod</a:t>
            </a:r>
          </a:p>
        </p:txBody>
      </p:sp>
      <p:sp>
        <p:nvSpPr>
          <p:cNvPr id="8" name="Tijdelijke aanduiding voor inhoud 7"/>
          <p:cNvSpPr>
            <a:spLocks noGrp="1"/>
          </p:cNvSpPr>
          <p:nvPr>
            <p:ph sz="quarter" idx="4"/>
          </p:nvPr>
        </p:nvSpPr>
        <p:spPr>
          <a:xfrm>
            <a:off x="4716016" y="1628800"/>
            <a:ext cx="4041775" cy="4497363"/>
          </a:xfrm>
        </p:spPr>
        <p:txBody>
          <a:bodyPr>
            <a:normAutofit fontScale="85000" lnSpcReduction="20000"/>
          </a:bodyPr>
          <a:lstStyle/>
          <a:p>
            <a:r>
              <a:rPr lang="nl-NL" sz="3600" dirty="0"/>
              <a:t>Als het eigenlijk vanzelf gaat</a:t>
            </a:r>
          </a:p>
          <a:p>
            <a:r>
              <a:rPr lang="nl-NL" sz="3600" dirty="0"/>
              <a:t>Regel geldt rechtstreeks</a:t>
            </a:r>
          </a:p>
          <a:p>
            <a:r>
              <a:rPr lang="nl-NL" sz="3600" dirty="0"/>
              <a:t>Vooraf kennis van start</a:t>
            </a:r>
          </a:p>
          <a:p>
            <a:r>
              <a:rPr lang="nl-NL" sz="3600" dirty="0"/>
              <a:t>Niet verrast worden</a:t>
            </a:r>
          </a:p>
          <a:p>
            <a:r>
              <a:rPr lang="nl-NL" sz="3600" dirty="0"/>
              <a:t>Vooraf toetsing is nodig</a:t>
            </a:r>
          </a:p>
          <a:p>
            <a:r>
              <a:rPr lang="nl-NL" sz="3600" dirty="0"/>
              <a:t>Het mag niet</a:t>
            </a:r>
          </a:p>
          <a:p>
            <a:endParaRPr lang="nl-N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C183D7F6-B498-43B3-948B-1728B52AA6E4}">
                <adec:decorative xmlns:adec="http://schemas.microsoft.com/office/drawing/2017/decorative" val="1"/>
              </a:ext>
            </a:extLst>
          </p:cNvPr>
          <p:cNvPicPr/>
          <p:nvPr/>
        </p:nvPicPr>
        <p:blipFill>
          <a:blip r:embed="rId3" cstate="print"/>
          <a:stretch>
            <a:fillRect/>
          </a:stretch>
        </p:blipFill>
        <p:spPr>
          <a:xfrm>
            <a:off x="0" y="1685739"/>
            <a:ext cx="2571750" cy="3743330"/>
          </a:xfrm>
          <a:prstGeom prst="rect">
            <a:avLst/>
          </a:prstGeom>
        </p:spPr>
      </p:pic>
      <p:sp>
        <p:nvSpPr>
          <p:cNvPr id="5" name="object 5">
            <a:extLst>
              <a:ext uri="{C183D7F6-B498-43B3-948B-1728B52AA6E4}">
                <adec:decorative xmlns:adec="http://schemas.microsoft.com/office/drawing/2017/decorative" val="1"/>
              </a:ext>
            </a:extLst>
          </p:cNvPr>
          <p:cNvSpPr/>
          <p:nvPr/>
        </p:nvSpPr>
        <p:spPr>
          <a:xfrm>
            <a:off x="0" y="857072"/>
            <a:ext cx="9144000" cy="1665329"/>
          </a:xfrm>
          <a:custGeom>
            <a:avLst/>
            <a:gdLst/>
            <a:ahLst/>
            <a:cxnLst/>
            <a:rect l="l" t="t" r="r" b="b"/>
            <a:pathLst>
              <a:path w="20104100" h="3661410">
                <a:moveTo>
                  <a:pt x="20104100" y="0"/>
                </a:moveTo>
                <a:lnTo>
                  <a:pt x="0" y="0"/>
                </a:lnTo>
                <a:lnTo>
                  <a:pt x="0" y="1821929"/>
                </a:lnTo>
                <a:lnTo>
                  <a:pt x="18273789" y="1821929"/>
                </a:lnTo>
                <a:lnTo>
                  <a:pt x="18273687" y="1830400"/>
                </a:lnTo>
                <a:lnTo>
                  <a:pt x="18274310" y="1878520"/>
                </a:lnTo>
                <a:lnTo>
                  <a:pt x="18276151" y="1926082"/>
                </a:lnTo>
                <a:lnTo>
                  <a:pt x="18279199" y="1973453"/>
                </a:lnTo>
                <a:lnTo>
                  <a:pt x="18283441" y="2020481"/>
                </a:lnTo>
                <a:lnTo>
                  <a:pt x="18288864" y="2067166"/>
                </a:lnTo>
                <a:lnTo>
                  <a:pt x="18295443" y="2113483"/>
                </a:lnTo>
                <a:lnTo>
                  <a:pt x="18303177" y="2159419"/>
                </a:lnTo>
                <a:lnTo>
                  <a:pt x="18312041" y="2204961"/>
                </a:lnTo>
                <a:lnTo>
                  <a:pt x="18322036" y="2250097"/>
                </a:lnTo>
                <a:lnTo>
                  <a:pt x="18333123" y="2294801"/>
                </a:lnTo>
                <a:lnTo>
                  <a:pt x="18345303" y="2339073"/>
                </a:lnTo>
                <a:lnTo>
                  <a:pt x="18358549" y="2382888"/>
                </a:lnTo>
                <a:lnTo>
                  <a:pt x="18372849" y="2426233"/>
                </a:lnTo>
                <a:lnTo>
                  <a:pt x="18388203" y="2469083"/>
                </a:lnTo>
                <a:lnTo>
                  <a:pt x="18404586" y="2511450"/>
                </a:lnTo>
                <a:lnTo>
                  <a:pt x="18421973" y="2553284"/>
                </a:lnTo>
                <a:lnTo>
                  <a:pt x="18440362" y="2594597"/>
                </a:lnTo>
                <a:lnTo>
                  <a:pt x="18459730" y="2635364"/>
                </a:lnTo>
                <a:lnTo>
                  <a:pt x="18480075" y="2675572"/>
                </a:lnTo>
                <a:lnTo>
                  <a:pt x="18501360" y="2715209"/>
                </a:lnTo>
                <a:lnTo>
                  <a:pt x="18523598" y="2754236"/>
                </a:lnTo>
                <a:lnTo>
                  <a:pt x="18546750" y="2792679"/>
                </a:lnTo>
                <a:lnTo>
                  <a:pt x="18570804" y="2830487"/>
                </a:lnTo>
                <a:lnTo>
                  <a:pt x="18595759" y="2867660"/>
                </a:lnTo>
                <a:lnTo>
                  <a:pt x="18621579" y="2904185"/>
                </a:lnTo>
                <a:lnTo>
                  <a:pt x="18648274" y="2940050"/>
                </a:lnTo>
                <a:lnTo>
                  <a:pt x="18675808" y="2975229"/>
                </a:lnTo>
                <a:lnTo>
                  <a:pt x="18704179" y="3009709"/>
                </a:lnTo>
                <a:lnTo>
                  <a:pt x="18733364" y="3043478"/>
                </a:lnTo>
                <a:lnTo>
                  <a:pt x="18763349" y="3076524"/>
                </a:lnTo>
                <a:lnTo>
                  <a:pt x="18794133" y="3108820"/>
                </a:lnTo>
                <a:lnTo>
                  <a:pt x="18825668" y="3140367"/>
                </a:lnTo>
                <a:lnTo>
                  <a:pt x="18857976" y="3171139"/>
                </a:lnTo>
                <a:lnTo>
                  <a:pt x="18891022" y="3201136"/>
                </a:lnTo>
                <a:lnTo>
                  <a:pt x="18924791" y="3230321"/>
                </a:lnTo>
                <a:lnTo>
                  <a:pt x="18959272" y="3258693"/>
                </a:lnTo>
                <a:lnTo>
                  <a:pt x="18994451" y="3286226"/>
                </a:lnTo>
                <a:lnTo>
                  <a:pt x="19030315" y="3312909"/>
                </a:lnTo>
                <a:lnTo>
                  <a:pt x="19066841" y="3338741"/>
                </a:lnTo>
                <a:lnTo>
                  <a:pt x="19104014" y="3363696"/>
                </a:lnTo>
                <a:lnTo>
                  <a:pt x="19141821" y="3387750"/>
                </a:lnTo>
                <a:lnTo>
                  <a:pt x="19180252" y="3410902"/>
                </a:lnTo>
                <a:lnTo>
                  <a:pt x="19219291" y="3433127"/>
                </a:lnTo>
                <a:lnTo>
                  <a:pt x="19258928" y="3454425"/>
                </a:lnTo>
                <a:lnTo>
                  <a:pt x="19299136" y="3474758"/>
                </a:lnTo>
                <a:lnTo>
                  <a:pt x="19339903" y="3494138"/>
                </a:lnTo>
                <a:lnTo>
                  <a:pt x="19381204" y="3512528"/>
                </a:lnTo>
                <a:lnTo>
                  <a:pt x="19423050" y="3529914"/>
                </a:lnTo>
                <a:lnTo>
                  <a:pt x="19465405" y="3546297"/>
                </a:lnTo>
                <a:lnTo>
                  <a:pt x="19508267" y="3561638"/>
                </a:lnTo>
                <a:lnTo>
                  <a:pt x="19551612" y="3575951"/>
                </a:lnTo>
                <a:lnTo>
                  <a:pt x="19595427" y="3589197"/>
                </a:lnTo>
                <a:lnTo>
                  <a:pt x="19639687" y="3601377"/>
                </a:lnTo>
                <a:lnTo>
                  <a:pt x="19684404" y="3612464"/>
                </a:lnTo>
                <a:lnTo>
                  <a:pt x="19729539" y="3622446"/>
                </a:lnTo>
                <a:lnTo>
                  <a:pt x="19775082" y="3631323"/>
                </a:lnTo>
                <a:lnTo>
                  <a:pt x="19821017" y="3639045"/>
                </a:lnTo>
                <a:lnTo>
                  <a:pt x="19867334" y="3645636"/>
                </a:lnTo>
                <a:lnTo>
                  <a:pt x="19914020" y="3651059"/>
                </a:lnTo>
                <a:lnTo>
                  <a:pt x="19961048" y="3655301"/>
                </a:lnTo>
                <a:lnTo>
                  <a:pt x="20008419" y="3658349"/>
                </a:lnTo>
                <a:lnTo>
                  <a:pt x="20056107" y="3660190"/>
                </a:lnTo>
                <a:lnTo>
                  <a:pt x="20104100" y="3660813"/>
                </a:lnTo>
                <a:lnTo>
                  <a:pt x="20104100" y="2533281"/>
                </a:lnTo>
                <a:lnTo>
                  <a:pt x="20055967" y="2531656"/>
                </a:lnTo>
                <a:lnTo>
                  <a:pt x="20008723" y="2526868"/>
                </a:lnTo>
                <a:lnTo>
                  <a:pt x="19962445" y="2519007"/>
                </a:lnTo>
                <a:lnTo>
                  <a:pt x="19917245" y="2508173"/>
                </a:lnTo>
                <a:lnTo>
                  <a:pt x="19873227" y="2494483"/>
                </a:lnTo>
                <a:lnTo>
                  <a:pt x="19830504" y="2478049"/>
                </a:lnTo>
                <a:lnTo>
                  <a:pt x="19789179" y="2458948"/>
                </a:lnTo>
                <a:lnTo>
                  <a:pt x="19749339" y="2437320"/>
                </a:lnTo>
                <a:lnTo>
                  <a:pt x="19711112" y="2413241"/>
                </a:lnTo>
                <a:lnTo>
                  <a:pt x="19674586" y="2386825"/>
                </a:lnTo>
                <a:lnTo>
                  <a:pt x="19639877" y="2358186"/>
                </a:lnTo>
                <a:lnTo>
                  <a:pt x="19607086" y="2327414"/>
                </a:lnTo>
                <a:lnTo>
                  <a:pt x="19576314" y="2294623"/>
                </a:lnTo>
                <a:lnTo>
                  <a:pt x="19547675" y="2259914"/>
                </a:lnTo>
                <a:lnTo>
                  <a:pt x="19521259" y="2223389"/>
                </a:lnTo>
                <a:lnTo>
                  <a:pt x="19497180" y="2185162"/>
                </a:lnTo>
                <a:lnTo>
                  <a:pt x="19475539" y="2145322"/>
                </a:lnTo>
                <a:lnTo>
                  <a:pt x="19456451" y="2103996"/>
                </a:lnTo>
                <a:lnTo>
                  <a:pt x="19440005" y="2061273"/>
                </a:lnTo>
                <a:lnTo>
                  <a:pt x="19426327" y="2017255"/>
                </a:lnTo>
                <a:lnTo>
                  <a:pt x="19415494" y="1972056"/>
                </a:lnTo>
                <a:lnTo>
                  <a:pt x="19407632" y="1925777"/>
                </a:lnTo>
                <a:lnTo>
                  <a:pt x="19402832" y="1878393"/>
                </a:lnTo>
                <a:lnTo>
                  <a:pt x="19401219" y="1830400"/>
                </a:lnTo>
                <a:lnTo>
                  <a:pt x="19401498" y="1821929"/>
                </a:lnTo>
                <a:lnTo>
                  <a:pt x="20104100" y="1821929"/>
                </a:lnTo>
                <a:lnTo>
                  <a:pt x="20104100" y="1127531"/>
                </a:lnTo>
                <a:lnTo>
                  <a:pt x="20104100" y="0"/>
                </a:lnTo>
                <a:close/>
              </a:path>
            </a:pathLst>
          </a:custGeom>
          <a:solidFill>
            <a:srgbClr val="EBF3E6"/>
          </a:solidFill>
        </p:spPr>
        <p:txBody>
          <a:bodyPr wrap="square" lIns="0" tIns="0" rIns="0" bIns="0" rtlCol="0"/>
          <a:lstStyle/>
          <a:p>
            <a:endParaRPr sz="819"/>
          </a:p>
        </p:txBody>
      </p:sp>
      <p:sp>
        <p:nvSpPr>
          <p:cNvPr id="6" name="object 6">
            <a:extLst>
              <a:ext uri="{C183D7F6-B498-43B3-948B-1728B52AA6E4}">
                <adec:decorative xmlns:adec="http://schemas.microsoft.com/office/drawing/2017/decorative" val="1"/>
              </a:ext>
            </a:extLst>
          </p:cNvPr>
          <p:cNvSpPr/>
          <p:nvPr/>
        </p:nvSpPr>
        <p:spPr>
          <a:xfrm>
            <a:off x="8311520" y="857069"/>
            <a:ext cx="832664" cy="828910"/>
          </a:xfrm>
          <a:custGeom>
            <a:avLst/>
            <a:gdLst/>
            <a:ahLst/>
            <a:cxnLst/>
            <a:rect l="l" t="t" r="r" b="b"/>
            <a:pathLst>
              <a:path w="1830705" h="1822450">
                <a:moveTo>
                  <a:pt x="1830298" y="0"/>
                </a:moveTo>
                <a:lnTo>
                  <a:pt x="1782305" y="614"/>
                </a:lnTo>
                <a:lnTo>
                  <a:pt x="1734618" y="2455"/>
                </a:lnTo>
                <a:lnTo>
                  <a:pt x="1687251" y="5504"/>
                </a:lnTo>
                <a:lnTo>
                  <a:pt x="1640219" y="9747"/>
                </a:lnTo>
                <a:lnTo>
                  <a:pt x="1593536" y="15169"/>
                </a:lnTo>
                <a:lnTo>
                  <a:pt x="1547217" y="21754"/>
                </a:lnTo>
                <a:lnTo>
                  <a:pt x="1501279" y="29488"/>
                </a:lnTo>
                <a:lnTo>
                  <a:pt x="1455735" y="38355"/>
                </a:lnTo>
                <a:lnTo>
                  <a:pt x="1410602" y="48340"/>
                </a:lnTo>
                <a:lnTo>
                  <a:pt x="1365893" y="59428"/>
                </a:lnTo>
                <a:lnTo>
                  <a:pt x="1321624" y="71605"/>
                </a:lnTo>
                <a:lnTo>
                  <a:pt x="1277811" y="84854"/>
                </a:lnTo>
                <a:lnTo>
                  <a:pt x="1234468" y="99162"/>
                </a:lnTo>
                <a:lnTo>
                  <a:pt x="1191609" y="114513"/>
                </a:lnTo>
                <a:lnTo>
                  <a:pt x="1149252" y="130891"/>
                </a:lnTo>
                <a:lnTo>
                  <a:pt x="1107410" y="148282"/>
                </a:lnTo>
                <a:lnTo>
                  <a:pt x="1066098" y="166671"/>
                </a:lnTo>
                <a:lnTo>
                  <a:pt x="1025331" y="186042"/>
                </a:lnTo>
                <a:lnTo>
                  <a:pt x="985126" y="206382"/>
                </a:lnTo>
                <a:lnTo>
                  <a:pt x="945496" y="227673"/>
                </a:lnTo>
                <a:lnTo>
                  <a:pt x="906457" y="249902"/>
                </a:lnTo>
                <a:lnTo>
                  <a:pt x="868023" y="273053"/>
                </a:lnTo>
                <a:lnTo>
                  <a:pt x="830211" y="297112"/>
                </a:lnTo>
                <a:lnTo>
                  <a:pt x="793035" y="322063"/>
                </a:lnTo>
                <a:lnTo>
                  <a:pt x="756509" y="347891"/>
                </a:lnTo>
                <a:lnTo>
                  <a:pt x="720650" y="374581"/>
                </a:lnTo>
                <a:lnTo>
                  <a:pt x="685472" y="402118"/>
                </a:lnTo>
                <a:lnTo>
                  <a:pt x="650990" y="430487"/>
                </a:lnTo>
                <a:lnTo>
                  <a:pt x="617220" y="459673"/>
                </a:lnTo>
                <a:lnTo>
                  <a:pt x="584176" y="489660"/>
                </a:lnTo>
                <a:lnTo>
                  <a:pt x="551874" y="520434"/>
                </a:lnTo>
                <a:lnTo>
                  <a:pt x="520328" y="551980"/>
                </a:lnTo>
                <a:lnTo>
                  <a:pt x="489553" y="584283"/>
                </a:lnTo>
                <a:lnTo>
                  <a:pt x="459566" y="617327"/>
                </a:lnTo>
                <a:lnTo>
                  <a:pt x="430380" y="651097"/>
                </a:lnTo>
                <a:lnTo>
                  <a:pt x="402011" y="685579"/>
                </a:lnTo>
                <a:lnTo>
                  <a:pt x="374474" y="720757"/>
                </a:lnTo>
                <a:lnTo>
                  <a:pt x="347784" y="756616"/>
                </a:lnTo>
                <a:lnTo>
                  <a:pt x="321956" y="793141"/>
                </a:lnTo>
                <a:lnTo>
                  <a:pt x="297005" y="830318"/>
                </a:lnTo>
                <a:lnTo>
                  <a:pt x="272947" y="868130"/>
                </a:lnTo>
                <a:lnTo>
                  <a:pt x="249795" y="906564"/>
                </a:lnTo>
                <a:lnTo>
                  <a:pt x="227566" y="945603"/>
                </a:lnTo>
                <a:lnTo>
                  <a:pt x="206275" y="985233"/>
                </a:lnTo>
                <a:lnTo>
                  <a:pt x="185936" y="1025438"/>
                </a:lnTo>
                <a:lnTo>
                  <a:pt x="166564" y="1066204"/>
                </a:lnTo>
                <a:lnTo>
                  <a:pt x="148175" y="1107516"/>
                </a:lnTo>
                <a:lnTo>
                  <a:pt x="130784" y="1149359"/>
                </a:lnTo>
                <a:lnTo>
                  <a:pt x="114406" y="1191716"/>
                </a:lnTo>
                <a:lnTo>
                  <a:pt x="99055" y="1234574"/>
                </a:lnTo>
                <a:lnTo>
                  <a:pt x="84748" y="1277918"/>
                </a:lnTo>
                <a:lnTo>
                  <a:pt x="71498" y="1321731"/>
                </a:lnTo>
                <a:lnTo>
                  <a:pt x="59274" y="1366190"/>
                </a:lnTo>
                <a:lnTo>
                  <a:pt x="48233" y="1410708"/>
                </a:lnTo>
                <a:lnTo>
                  <a:pt x="38248" y="1455842"/>
                </a:lnTo>
                <a:lnTo>
                  <a:pt x="29381" y="1501386"/>
                </a:lnTo>
                <a:lnTo>
                  <a:pt x="21647" y="1547324"/>
                </a:lnTo>
                <a:lnTo>
                  <a:pt x="15062" y="1593642"/>
                </a:lnTo>
                <a:lnTo>
                  <a:pt x="9641" y="1640325"/>
                </a:lnTo>
                <a:lnTo>
                  <a:pt x="5398" y="1687358"/>
                </a:lnTo>
                <a:lnTo>
                  <a:pt x="2337" y="1735027"/>
                </a:lnTo>
                <a:lnTo>
                  <a:pt x="508" y="1782411"/>
                </a:lnTo>
                <a:lnTo>
                  <a:pt x="0" y="1821934"/>
                </a:lnTo>
                <a:lnTo>
                  <a:pt x="1127702" y="1821934"/>
                </a:lnTo>
                <a:lnTo>
                  <a:pt x="1129038" y="1782279"/>
                </a:lnTo>
                <a:lnTo>
                  <a:pt x="1133833" y="1735027"/>
                </a:lnTo>
                <a:lnTo>
                  <a:pt x="1141697" y="1688749"/>
                </a:lnTo>
                <a:lnTo>
                  <a:pt x="1152524" y="1643551"/>
                </a:lnTo>
                <a:lnTo>
                  <a:pt x="1166211" y="1599537"/>
                </a:lnTo>
                <a:lnTo>
                  <a:pt x="1182653" y="1556813"/>
                </a:lnTo>
                <a:lnTo>
                  <a:pt x="1201744" y="1515482"/>
                </a:lnTo>
                <a:lnTo>
                  <a:pt x="1223381" y="1475650"/>
                </a:lnTo>
                <a:lnTo>
                  <a:pt x="1247458" y="1437420"/>
                </a:lnTo>
                <a:lnTo>
                  <a:pt x="1273871" y="1400899"/>
                </a:lnTo>
                <a:lnTo>
                  <a:pt x="1302515" y="1366190"/>
                </a:lnTo>
                <a:lnTo>
                  <a:pt x="1333286" y="1333398"/>
                </a:lnTo>
                <a:lnTo>
                  <a:pt x="1366078" y="1302628"/>
                </a:lnTo>
                <a:lnTo>
                  <a:pt x="1400788" y="1273984"/>
                </a:lnTo>
                <a:lnTo>
                  <a:pt x="1437310" y="1247572"/>
                </a:lnTo>
                <a:lnTo>
                  <a:pt x="1475540" y="1223495"/>
                </a:lnTo>
                <a:lnTo>
                  <a:pt x="1515373" y="1201859"/>
                </a:lnTo>
                <a:lnTo>
                  <a:pt x="1556704" y="1182768"/>
                </a:lnTo>
                <a:lnTo>
                  <a:pt x="1599429" y="1166327"/>
                </a:lnTo>
                <a:lnTo>
                  <a:pt x="1643443" y="1152641"/>
                </a:lnTo>
                <a:lnTo>
                  <a:pt x="1688642" y="1141813"/>
                </a:lnTo>
                <a:lnTo>
                  <a:pt x="1734920" y="1133950"/>
                </a:lnTo>
                <a:lnTo>
                  <a:pt x="1782172" y="1129155"/>
                </a:lnTo>
                <a:lnTo>
                  <a:pt x="1830296" y="1127534"/>
                </a:lnTo>
                <a:lnTo>
                  <a:pt x="1830298" y="0"/>
                </a:lnTo>
                <a:close/>
              </a:path>
            </a:pathLst>
          </a:custGeom>
          <a:solidFill>
            <a:srgbClr val="FFFFFF"/>
          </a:solidFill>
        </p:spPr>
        <p:txBody>
          <a:bodyPr wrap="square" lIns="0" tIns="0" rIns="0" bIns="0" rtlCol="0"/>
          <a:lstStyle/>
          <a:p>
            <a:endParaRPr sz="819"/>
          </a:p>
        </p:txBody>
      </p:sp>
      <p:sp>
        <p:nvSpPr>
          <p:cNvPr id="7" name="object 7">
            <a:extLst>
              <a:ext uri="{C183D7F6-B498-43B3-948B-1728B52AA6E4}">
                <adec:decorative xmlns:adec="http://schemas.microsoft.com/office/drawing/2017/decorative" val="1"/>
              </a:ext>
            </a:extLst>
          </p:cNvPr>
          <p:cNvSpPr/>
          <p:nvPr/>
        </p:nvSpPr>
        <p:spPr>
          <a:xfrm>
            <a:off x="0" y="5429070"/>
            <a:ext cx="9144000" cy="571572"/>
          </a:xfrm>
          <a:custGeom>
            <a:avLst/>
            <a:gdLst/>
            <a:ahLst/>
            <a:cxnLst/>
            <a:rect l="l" t="t" r="r" b="b"/>
            <a:pathLst>
              <a:path w="20104100" h="1256665">
                <a:moveTo>
                  <a:pt x="20104099" y="0"/>
                </a:moveTo>
                <a:lnTo>
                  <a:pt x="0" y="0"/>
                </a:lnTo>
                <a:lnTo>
                  <a:pt x="0" y="1256506"/>
                </a:lnTo>
                <a:lnTo>
                  <a:pt x="20104099" y="1256506"/>
                </a:lnTo>
                <a:lnTo>
                  <a:pt x="20104099" y="0"/>
                </a:lnTo>
                <a:close/>
              </a:path>
            </a:pathLst>
          </a:custGeom>
          <a:solidFill>
            <a:srgbClr val="8EB73B"/>
          </a:solidFill>
        </p:spPr>
        <p:txBody>
          <a:bodyPr wrap="square" lIns="0" tIns="0" rIns="0" bIns="0" rtlCol="0"/>
          <a:lstStyle/>
          <a:p>
            <a:endParaRPr sz="819"/>
          </a:p>
        </p:txBody>
      </p:sp>
      <p:pic>
        <p:nvPicPr>
          <p:cNvPr id="8" name="object 8">
            <a:extLst>
              <a:ext uri="{C183D7F6-B498-43B3-948B-1728B52AA6E4}">
                <adec:decorative xmlns:adec="http://schemas.microsoft.com/office/drawing/2017/decorative" val="1"/>
              </a:ext>
            </a:extLst>
          </p:cNvPr>
          <p:cNvPicPr/>
          <p:nvPr/>
        </p:nvPicPr>
        <p:blipFill>
          <a:blip r:embed="rId4" cstate="print"/>
          <a:stretch>
            <a:fillRect/>
          </a:stretch>
        </p:blipFill>
        <p:spPr>
          <a:xfrm>
            <a:off x="8208624" y="4739874"/>
            <a:ext cx="727744" cy="1260695"/>
          </a:xfrm>
          <a:prstGeom prst="rect">
            <a:avLst/>
          </a:prstGeom>
        </p:spPr>
      </p:pic>
      <p:pic>
        <p:nvPicPr>
          <p:cNvPr id="9" name="object 9">
            <a:extLst>
              <a:ext uri="{C183D7F6-B498-43B3-948B-1728B52AA6E4}">
                <adec:decorative xmlns:adec="http://schemas.microsoft.com/office/drawing/2017/decorative" val="1"/>
              </a:ext>
            </a:extLst>
          </p:cNvPr>
          <p:cNvPicPr/>
          <p:nvPr/>
        </p:nvPicPr>
        <p:blipFill>
          <a:blip r:embed="rId5" cstate="print"/>
          <a:stretch>
            <a:fillRect/>
          </a:stretch>
        </p:blipFill>
        <p:spPr>
          <a:xfrm>
            <a:off x="341325" y="1025113"/>
            <a:ext cx="4257675" cy="508426"/>
          </a:xfrm>
          <a:prstGeom prst="rect">
            <a:avLst/>
          </a:prstGeom>
        </p:spPr>
      </p:pic>
      <p:pic>
        <p:nvPicPr>
          <p:cNvPr id="10" name="object 10" descr="titel van de sessie"/>
          <p:cNvPicPr/>
          <p:nvPr/>
        </p:nvPicPr>
        <p:blipFill>
          <a:blip r:embed="rId6" cstate="print"/>
          <a:stretch>
            <a:fillRect/>
          </a:stretch>
        </p:blipFill>
        <p:spPr>
          <a:xfrm>
            <a:off x="562738" y="5615378"/>
            <a:ext cx="3087820" cy="198882"/>
          </a:xfrm>
          <a:prstGeom prst="rect">
            <a:avLst/>
          </a:prstGeom>
        </p:spPr>
      </p:pic>
      <p:sp>
        <p:nvSpPr>
          <p:cNvPr id="2" name="object 2">
            <a:extLst>
              <a:ext uri="{FF2B5EF4-FFF2-40B4-BE49-F238E27FC236}">
                <a16:creationId xmlns:a16="http://schemas.microsoft.com/office/drawing/2014/main" id="{D9A3115A-7804-CC19-D15E-33DAD6EEA9F7}"/>
              </a:ext>
            </a:extLst>
          </p:cNvPr>
          <p:cNvSpPr txBox="1">
            <a:spLocks noGrp="1"/>
          </p:cNvSpPr>
          <p:nvPr/>
        </p:nvSpPr>
        <p:spPr>
          <a:xfrm>
            <a:off x="3047037" y="2839810"/>
            <a:ext cx="4297622" cy="2393362"/>
          </a:xfrm>
          <a:prstGeom prst="rect">
            <a:avLst/>
          </a:prstGeom>
        </p:spPr>
        <p:txBody>
          <a:bodyPr vert="horz" wrap="square" lIns="0" tIns="31192" rIns="0" bIns="0" rtlCol="0">
            <a:spAutoFit/>
          </a:bodyPr>
          <a:lstStyle>
            <a:lvl1pPr>
              <a:defRPr sz="6950" b="0" i="0">
                <a:solidFill>
                  <a:srgbClr val="275837"/>
                </a:solidFill>
                <a:latin typeface="Asap Medium"/>
                <a:ea typeface="+mj-ea"/>
                <a:cs typeface="Asap Medium"/>
              </a:defRPr>
            </a:lvl1pPr>
          </a:lstStyle>
          <a:p>
            <a:pPr marL="5776" marR="2310">
              <a:lnSpc>
                <a:spcPct val="95000"/>
              </a:lnSpc>
              <a:spcBef>
                <a:spcPts val="246"/>
              </a:spcBef>
            </a:pPr>
            <a:r>
              <a:rPr lang="nl-NL" sz="3161" spc="-5" dirty="0">
                <a:latin typeface="Asap"/>
                <a:cs typeface="Asap"/>
              </a:rPr>
              <a:t>Inleiding Omgevingsplan</a:t>
            </a:r>
          </a:p>
          <a:p>
            <a:pPr marL="5776" marR="2310">
              <a:lnSpc>
                <a:spcPct val="95000"/>
              </a:lnSpc>
              <a:spcBef>
                <a:spcPts val="246"/>
              </a:spcBef>
            </a:pPr>
            <a:endParaRPr lang="nl-NL" sz="3161" spc="-5" dirty="0">
              <a:latin typeface="Asap"/>
              <a:cs typeface="Asap"/>
            </a:endParaRPr>
          </a:p>
          <a:p>
            <a:pPr marL="5776" marR="2310">
              <a:lnSpc>
                <a:spcPct val="95000"/>
              </a:lnSpc>
              <a:spcBef>
                <a:spcPts val="246"/>
              </a:spcBef>
            </a:pPr>
            <a:r>
              <a:rPr lang="nl-NL" sz="3161" spc="-5" dirty="0">
                <a:latin typeface="Asap"/>
                <a:cs typeface="Asap"/>
              </a:rPr>
              <a:t>Annemieke </a:t>
            </a:r>
            <a:r>
              <a:rPr lang="nl-NL" sz="3161" spc="-5" dirty="0" err="1">
                <a:latin typeface="Asap"/>
                <a:cs typeface="Asap"/>
              </a:rPr>
              <a:t>Elfferich</a:t>
            </a:r>
            <a:r>
              <a:rPr lang="nl-NL" sz="3161" spc="-5" dirty="0">
                <a:latin typeface="Asap"/>
                <a:cs typeface="Asap"/>
              </a:rPr>
              <a:t>-Schattenberg</a:t>
            </a:r>
            <a:endParaRPr sz="3161" spc="-5" dirty="0">
              <a:latin typeface="Asap"/>
              <a:cs typeface="Asap"/>
            </a:endParaRPr>
          </a:p>
        </p:txBody>
      </p:sp>
    </p:spTree>
    <p:extLst>
      <p:ext uri="{BB962C8B-B14F-4D97-AF65-F5344CB8AC3E}">
        <p14:creationId xmlns:p14="http://schemas.microsoft.com/office/powerpoint/2010/main" val="330802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a:t>De regelpiramide</a:t>
            </a:r>
          </a:p>
        </p:txBody>
      </p:sp>
      <p:sp>
        <p:nvSpPr>
          <p:cNvPr id="8" name="Tijdelijke aanduiding voor tekst 7"/>
          <p:cNvSpPr>
            <a:spLocks noGrp="1"/>
          </p:cNvSpPr>
          <p:nvPr>
            <p:ph type="body" sz="quarter" idx="12"/>
          </p:nvPr>
        </p:nvSpPr>
        <p:spPr/>
        <p:txBody>
          <a:bodyPr/>
          <a:lstStyle/>
          <a:p>
            <a:endParaRPr lang="nl-NL" dirty="0"/>
          </a:p>
        </p:txBody>
      </p:sp>
      <p:pic>
        <p:nvPicPr>
          <p:cNvPr id="9" name="Afbeelding 8" descr="https://encrypted-tbn0.gstatic.com/images?q=tbn:ANd9GcRtM-X3ZWxLpjeATCt92PW-55ByAa1zDIQ2KZa__4wdbZH0YyyLObWSTauycw_obMPrzgw&amp;usqp=CAU"/>
          <p:cNvPicPr/>
          <p:nvPr/>
        </p:nvPicPr>
        <p:blipFill>
          <a:blip r:embed="rId2" cstate="print"/>
          <a:srcRect/>
          <a:stretch>
            <a:fillRect/>
          </a:stretch>
        </p:blipFill>
        <p:spPr bwMode="auto">
          <a:xfrm>
            <a:off x="539552" y="1844824"/>
            <a:ext cx="7344816" cy="43924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 en uitsluiten van activiteiten</a:t>
            </a:r>
          </a:p>
        </p:txBody>
      </p:sp>
      <p:sp>
        <p:nvSpPr>
          <p:cNvPr id="3" name="Tijdelijke aanduiding voor tekst 2"/>
          <p:cNvSpPr>
            <a:spLocks noGrp="1"/>
          </p:cNvSpPr>
          <p:nvPr>
            <p:ph type="body" sz="quarter" idx="12"/>
          </p:nvPr>
        </p:nvSpPr>
        <p:spPr>
          <a:xfrm>
            <a:off x="450850" y="1412776"/>
            <a:ext cx="8223250" cy="5445224"/>
          </a:xfrm>
        </p:spPr>
        <p:txBody>
          <a:bodyPr>
            <a:normAutofit fontScale="70000" lnSpcReduction="20000"/>
          </a:bodyPr>
          <a:lstStyle/>
          <a:p>
            <a:r>
              <a:rPr lang="nl-NL" sz="2600" dirty="0"/>
              <a:t>Insluiten houdt in dat een aantal benoemde activiteiten binnen het gebiedstype wordt toegestaan en dat alle andere activiteiten met gebruiksruimte zijn verboden. </a:t>
            </a:r>
          </a:p>
          <a:p>
            <a:endParaRPr lang="nl-NL" sz="2600" dirty="0"/>
          </a:p>
          <a:p>
            <a:r>
              <a:rPr lang="nl-NL" sz="2600" i="1" dirty="0"/>
              <a:t>Een voorbeeld van de variant insluiten is te vinden in de inrichting van het gebiedstype bedrijventerrein in de staalkaart. Het bedrijventerrein is hoofdzakelijk bedoeld voor productie- en handelsbedrijven, met daarnaast onder andere grootschalige detailhandel, zelfstandige kantoren etc. Die activiteiten zijn ingesloten, waarmee alle andere activiteiten met gebruiksruimte zijn uitgesloten</a:t>
            </a:r>
          </a:p>
          <a:p>
            <a:endParaRPr lang="nl-NL" sz="2600" i="1" dirty="0"/>
          </a:p>
          <a:p>
            <a:r>
              <a:rPr lang="nl-NL" sz="2600" dirty="0"/>
              <a:t>Uitsluiten houdt in dat alle activiteiten met gebruiksruimte binnen het gebiedstype zijn toegestaan met uitzondering van een aantal verboden activiteiten.</a:t>
            </a:r>
          </a:p>
          <a:p>
            <a:endParaRPr lang="nl-NL" sz="2600" dirty="0"/>
          </a:p>
          <a:p>
            <a:r>
              <a:rPr lang="nl-NL" sz="2600" i="1" dirty="0"/>
              <a:t>In dit agrarische gebied is ruimte voor ontwikkeling. Daarbij past het goed om ongewenste activiteiten uit te sluiten. Onbenoemde activiteiten zijn daarmee (al dan niet onder voorwaarden) toegestaan</a:t>
            </a:r>
          </a:p>
          <a:p>
            <a:endParaRPr lang="nl-N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Het Omgevingsplan in de Omgevingswet</a:t>
            </a:r>
          </a:p>
        </p:txBody>
      </p:sp>
      <p:sp>
        <p:nvSpPr>
          <p:cNvPr id="3" name="Tijdelijke aanduiding voor inhoud 2"/>
          <p:cNvSpPr>
            <a:spLocks noGrp="1"/>
          </p:cNvSpPr>
          <p:nvPr>
            <p:ph idx="1"/>
          </p:nvPr>
        </p:nvSpPr>
        <p:spPr/>
        <p:txBody>
          <a:bodyPr>
            <a:normAutofit fontScale="55000" lnSpcReduction="20000"/>
          </a:bodyPr>
          <a:lstStyle/>
          <a:p>
            <a:pPr>
              <a:spcBef>
                <a:spcPts val="0"/>
              </a:spcBef>
            </a:pPr>
            <a:endParaRPr lang="nl-NL" dirty="0"/>
          </a:p>
          <a:p>
            <a:pPr marL="0" indent="0">
              <a:spcBef>
                <a:spcPts val="0"/>
              </a:spcBef>
            </a:pPr>
            <a:endParaRPr lang="nl-NL" dirty="0"/>
          </a:p>
          <a:p>
            <a:pPr marL="285750" indent="-285750">
              <a:spcBef>
                <a:spcPts val="0"/>
              </a:spcBef>
            </a:pPr>
            <a:r>
              <a:rPr lang="nl-NL" dirty="0"/>
              <a:t>Artikel 2.4 </a:t>
            </a:r>
            <a:r>
              <a:rPr lang="nl-NL" dirty="0" err="1"/>
              <a:t>Ow</a:t>
            </a:r>
            <a:r>
              <a:rPr lang="nl-NL" dirty="0"/>
              <a:t>: De gemeenteraad stelt voor het gehele grondgebied van de gemeente één omgevingsplan vast waarin regels over de fysieke leefomgeving worden opgenomen</a:t>
            </a:r>
          </a:p>
          <a:p>
            <a:pPr marL="0" indent="0">
              <a:spcBef>
                <a:spcPts val="0"/>
              </a:spcBef>
            </a:pPr>
            <a:endParaRPr lang="nl-NL" dirty="0"/>
          </a:p>
          <a:p>
            <a:pPr marL="285750" indent="-285750">
              <a:spcBef>
                <a:spcPts val="0"/>
              </a:spcBef>
            </a:pPr>
            <a:r>
              <a:rPr lang="nl-NL" dirty="0"/>
              <a:t>Artikel 2.8: Delegatie mogelijk aan college van B&amp;W</a:t>
            </a:r>
          </a:p>
          <a:p>
            <a:pPr marL="0" indent="0">
              <a:spcBef>
                <a:spcPts val="0"/>
              </a:spcBef>
            </a:pPr>
            <a:endParaRPr lang="nl-NL" dirty="0"/>
          </a:p>
          <a:p>
            <a:pPr marL="285750" indent="-285750">
              <a:spcBef>
                <a:spcPts val="0"/>
              </a:spcBef>
            </a:pPr>
            <a:r>
              <a:rPr lang="nl-NL" dirty="0"/>
              <a:t>Artikel 2.11: In een omgevingsplan kunnen omgevingswaarden worden vastgesteld</a:t>
            </a:r>
          </a:p>
          <a:p>
            <a:pPr marL="0" indent="0">
              <a:spcBef>
                <a:spcPts val="0"/>
              </a:spcBef>
            </a:pPr>
            <a:endParaRPr lang="nl-NL" dirty="0"/>
          </a:p>
          <a:p>
            <a:pPr marL="285750" indent="-285750">
              <a:spcBef>
                <a:spcPts val="0"/>
              </a:spcBef>
            </a:pPr>
            <a:r>
              <a:rPr lang="nl-NL" dirty="0"/>
              <a:t>Artikel 3.15: Bij omgevingsplan kunnen programma’s worden aangewezen, die betrekking hebben op omgevingswaarden van de gemeente of een andere doelstelling waarvoor in dat omgevingsplan een regel over het verlenen of weigeren van een omgevingsvergunning voor een </a:t>
            </a:r>
            <a:r>
              <a:rPr lang="nl-NL" dirty="0" err="1"/>
              <a:t>omgevingsplanactiviteit</a:t>
            </a:r>
            <a:r>
              <a:rPr lang="nl-NL" dirty="0"/>
              <a:t> is gesteld</a:t>
            </a:r>
          </a:p>
          <a:p>
            <a:pPr marL="0" indent="0">
              <a:spcBef>
                <a:spcPts val="0"/>
              </a:spcBef>
            </a:pPr>
            <a:endParaRPr lang="nl-NL" dirty="0"/>
          </a:p>
          <a:p>
            <a:pPr marL="285750" indent="-285750">
              <a:spcBef>
                <a:spcPts val="0"/>
              </a:spcBef>
            </a:pPr>
            <a:r>
              <a:rPr lang="nl-NL" dirty="0"/>
              <a:t>Artikel 4.1: Decentrale regels over activiteiten</a:t>
            </a:r>
          </a:p>
          <a:p>
            <a:pPr marL="0" indent="0">
              <a:spcBef>
                <a:spcPts val="0"/>
              </a:spcBef>
            </a:pPr>
            <a:endParaRPr lang="nl-NL" dirty="0"/>
          </a:p>
          <a:p>
            <a:pPr marL="285750" indent="-285750">
              <a:spcBef>
                <a:spcPts val="0"/>
              </a:spcBef>
            </a:pPr>
            <a:r>
              <a:rPr lang="nl-NL" dirty="0"/>
              <a:t>Artikel 4.2: Toedeling van functies aan locaties </a:t>
            </a:r>
          </a:p>
          <a:p>
            <a:endParaRPr lang="nl-N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3600" b="1" dirty="0"/>
              <a:t>Werkingsgebied van een juridische regel regel</a:t>
            </a:r>
          </a:p>
        </p:txBody>
      </p:sp>
      <p:pic>
        <p:nvPicPr>
          <p:cNvPr id="22530" name="Picture 2" descr="afbeelding van werkingsgebied van een juridische regel. 1 er zullen artikelen zijn met gehele gemeentelijk grond gebied als werkingsgebied. 2 er zullen artikelen zijn met een meer beperkt werkingsgebied. 3 maar ook artikelen met daarin regels met een meer beperkt werkingsgebied. gebiedgericht, locatiegericht en objectgericht maatwerk is dus mogelijk"/>
          <p:cNvPicPr>
            <a:picLocks noChangeAspect="1" noChangeArrowheads="1"/>
          </p:cNvPicPr>
          <p:nvPr/>
        </p:nvPicPr>
        <p:blipFill>
          <a:blip r:embed="rId3" cstate="print"/>
          <a:srcRect/>
          <a:stretch>
            <a:fillRect/>
          </a:stretch>
        </p:blipFill>
        <p:spPr bwMode="auto">
          <a:xfrm>
            <a:off x="179512" y="980728"/>
            <a:ext cx="8964488" cy="494116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omgevingsplan van rechtsweg</a:t>
            </a:r>
          </a:p>
        </p:txBody>
      </p:sp>
      <p:pic>
        <p:nvPicPr>
          <p:cNvPr id="3" name="Afbeelding 2" descr="afbeelding schema : het omgevingsplan van rechtsweg."/>
          <p:cNvPicPr>
            <a:picLocks noChangeAspect="1"/>
          </p:cNvPicPr>
          <p:nvPr/>
        </p:nvPicPr>
        <p:blipFill>
          <a:blip r:embed="rId2" cstate="print"/>
          <a:stretch>
            <a:fillRect/>
          </a:stretch>
        </p:blipFill>
        <p:spPr>
          <a:xfrm>
            <a:off x="323528" y="1700808"/>
            <a:ext cx="8379208" cy="47525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bruidsschat</a:t>
            </a:r>
          </a:p>
        </p:txBody>
      </p:sp>
      <p:sp>
        <p:nvSpPr>
          <p:cNvPr id="6" name="Rechthoek 5"/>
          <p:cNvSpPr/>
          <p:nvPr/>
        </p:nvSpPr>
        <p:spPr>
          <a:xfrm>
            <a:off x="7524328" y="6453336"/>
            <a:ext cx="1181734" cy="246221"/>
          </a:xfrm>
          <a:prstGeom prst="rect">
            <a:avLst/>
          </a:prstGeom>
        </p:spPr>
        <p:txBody>
          <a:bodyPr wrap="none">
            <a:spAutoFit/>
          </a:bodyPr>
          <a:lstStyle/>
          <a:p>
            <a:r>
              <a:rPr lang="nl-NL" sz="1000" dirty="0">
                <a:solidFill>
                  <a:schemeClr val="bg1"/>
                </a:solidFill>
                <a:latin typeface="Verdana" panose="020B0604030504040204" pitchFamily="34" charset="0"/>
                <a:ea typeface="Verdana" panose="020B0604030504040204" pitchFamily="34" charset="0"/>
                <a:cs typeface="Verdana" panose="020B0604030504040204" pitchFamily="34" charset="0"/>
              </a:rPr>
              <a:t>Omgevingsplan</a:t>
            </a:r>
          </a:p>
        </p:txBody>
      </p:sp>
      <p:sp>
        <p:nvSpPr>
          <p:cNvPr id="7" name="Rechthoek 6"/>
          <p:cNvSpPr/>
          <p:nvPr/>
        </p:nvSpPr>
        <p:spPr>
          <a:xfrm>
            <a:off x="107504" y="6453336"/>
            <a:ext cx="4572000" cy="246221"/>
          </a:xfrm>
          <a:prstGeom prst="rect">
            <a:avLst/>
          </a:prstGeom>
        </p:spPr>
        <p:txBody>
          <a:bodyPr>
            <a:spAutoFit/>
          </a:bodyPr>
          <a:lstStyle/>
          <a:p>
            <a:r>
              <a:rPr lang="nl-NL" sz="1000" dirty="0">
                <a:solidFill>
                  <a:schemeClr val="bg1"/>
                </a:solidFill>
                <a:latin typeface="Verdana" panose="020B0604030504040204" pitchFamily="34" charset="0"/>
                <a:ea typeface="Verdana" panose="020B0604030504040204" pitchFamily="34" charset="0"/>
                <a:cs typeface="Verdana" panose="020B0604030504040204" pitchFamily="34" charset="0"/>
              </a:rPr>
              <a:t>Basispresentatie Omgevingswet augustus 2018</a:t>
            </a:r>
          </a:p>
        </p:txBody>
      </p:sp>
      <p:pic>
        <p:nvPicPr>
          <p:cNvPr id="3" name="Afbeelding 2" descr="afbeelding titel pagina De bruidscha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700808"/>
            <a:ext cx="8981383" cy="4527534"/>
          </a:xfrm>
          <a:prstGeom prst="rect">
            <a:avLst/>
          </a:prstGeom>
        </p:spPr>
      </p:pic>
    </p:spTree>
    <p:extLst>
      <p:ext uri="{BB962C8B-B14F-4D97-AF65-F5344CB8AC3E}">
        <p14:creationId xmlns:p14="http://schemas.microsoft.com/office/powerpoint/2010/main" val="56251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de bruidsschat?</a:t>
            </a:r>
          </a:p>
        </p:txBody>
      </p:sp>
      <p:sp>
        <p:nvSpPr>
          <p:cNvPr id="3" name="Tijdelijke aanduiding voor tekst 2"/>
          <p:cNvSpPr>
            <a:spLocks noGrp="1"/>
          </p:cNvSpPr>
          <p:nvPr>
            <p:ph type="body" sz="quarter" idx="12"/>
          </p:nvPr>
        </p:nvSpPr>
        <p:spPr/>
        <p:txBody>
          <a:bodyPr>
            <a:normAutofit/>
          </a:bodyPr>
          <a:lstStyle/>
          <a:p>
            <a:r>
              <a:rPr lang="nl-NL" sz="2400" dirty="0"/>
              <a:t>Onder de Omgevingswet verhuist een aantal regels van het Rijk naar gemeenten en waterschappen. </a:t>
            </a:r>
          </a:p>
          <a:p>
            <a:endParaRPr lang="nl-NL" sz="2400" dirty="0"/>
          </a:p>
          <a:p>
            <a:r>
              <a:rPr lang="nl-NL" sz="2400" dirty="0"/>
              <a:t>Het Rijk zorgt er met het Invoeringsbesluit voor dat de regels voor gemeenten automatisch in het </a:t>
            </a:r>
            <a:r>
              <a:rPr lang="nl-NL" sz="2400" dirty="0">
                <a:solidFill>
                  <a:schemeClr val="tx1"/>
                </a:solidFill>
              </a:rPr>
              <a:t>tijdelijk deel van het omgevingsplan</a:t>
            </a:r>
            <a:r>
              <a:rPr lang="nl-NL" sz="2400" dirty="0"/>
              <a:t> komen. </a:t>
            </a:r>
          </a:p>
        </p:txBody>
      </p:sp>
      <p:pic>
        <p:nvPicPr>
          <p:cNvPr id="17410" name="Picture 2" descr="Gift box with white background​​​ foto"/>
          <p:cNvPicPr>
            <a:picLocks noChangeAspect="1" noChangeArrowheads="1"/>
          </p:cNvPicPr>
          <p:nvPr/>
        </p:nvPicPr>
        <p:blipFill>
          <a:blip r:embed="rId2" cstate="print"/>
          <a:srcRect/>
          <a:stretch>
            <a:fillRect/>
          </a:stretch>
        </p:blipFill>
        <p:spPr bwMode="auto">
          <a:xfrm>
            <a:off x="2051720" y="4365104"/>
            <a:ext cx="2880320" cy="192021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Waar komen de regels van de bruidsschat vandaan?</a:t>
            </a:r>
          </a:p>
        </p:txBody>
      </p:sp>
      <p:sp>
        <p:nvSpPr>
          <p:cNvPr id="3" name="Tijdelijke aanduiding voor tekst 2"/>
          <p:cNvSpPr>
            <a:spLocks noGrp="1"/>
          </p:cNvSpPr>
          <p:nvPr>
            <p:ph type="body" sz="quarter" idx="12"/>
          </p:nvPr>
        </p:nvSpPr>
        <p:spPr/>
        <p:txBody>
          <a:bodyPr/>
          <a:lstStyle/>
          <a:p>
            <a:endParaRPr lang="nl-NL" dirty="0"/>
          </a:p>
        </p:txBody>
      </p:sp>
      <p:pic>
        <p:nvPicPr>
          <p:cNvPr id="40962" name="Picture 2" descr="Waar komen de regels van de bruidschat vandaan? &#10;Activiteitenbesluit en de activiteitregen, besluit omgevingsrecht, besluit lozen buiten inrichtingen, besluit lozing afvalwater huishoudens, bouwbesluit en de woningwet"/>
          <p:cNvPicPr>
            <a:picLocks noChangeAspect="1" noChangeArrowheads="1"/>
          </p:cNvPicPr>
          <p:nvPr/>
        </p:nvPicPr>
        <p:blipFill>
          <a:blip r:embed="rId2" cstate="print"/>
          <a:srcRect/>
          <a:stretch>
            <a:fillRect/>
          </a:stretch>
        </p:blipFill>
        <p:spPr bwMode="auto">
          <a:xfrm>
            <a:off x="395536" y="1844824"/>
            <a:ext cx="7964775" cy="425725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 bruidsschat</a:t>
            </a:r>
          </a:p>
        </p:txBody>
      </p:sp>
      <p:sp>
        <p:nvSpPr>
          <p:cNvPr id="3" name="Tijdelijke aanduiding voor tekst 2"/>
          <p:cNvSpPr>
            <a:spLocks noGrp="1"/>
          </p:cNvSpPr>
          <p:nvPr>
            <p:ph type="body" sz="quarter" idx="12"/>
          </p:nvPr>
        </p:nvSpPr>
        <p:spPr/>
        <p:txBody>
          <a:bodyPr/>
          <a:lstStyle/>
          <a:p>
            <a:pPr>
              <a:buFont typeface="Arial" pitchFamily="34" charset="0"/>
              <a:buChar char="•"/>
            </a:pPr>
            <a:r>
              <a:rPr lang="nl-NL" sz="2400" dirty="0"/>
              <a:t> begrippen (hoofdstuk 1) </a:t>
            </a:r>
          </a:p>
          <a:p>
            <a:pPr>
              <a:buFont typeface="Arial" pitchFamily="34" charset="0"/>
              <a:buChar char="•"/>
            </a:pPr>
            <a:r>
              <a:rPr lang="nl-NL" sz="2400" dirty="0"/>
              <a:t> voorrangsbepalingen en overgangsrecht (afdeling 22.1) </a:t>
            </a:r>
          </a:p>
          <a:p>
            <a:r>
              <a:rPr lang="nl-NL" sz="2400" dirty="0"/>
              <a:t>regels over </a:t>
            </a:r>
            <a:r>
              <a:rPr lang="nl-NL" sz="2400" dirty="0">
                <a:hlinkClick r:id="rId2"/>
              </a:rPr>
              <a:t>bouwwerken, open erven en terreinen</a:t>
            </a:r>
            <a:r>
              <a:rPr lang="nl-NL" sz="2400" dirty="0"/>
              <a:t> (afdeling 22.2) </a:t>
            </a:r>
          </a:p>
          <a:p>
            <a:pPr>
              <a:buFont typeface="Arial" pitchFamily="34" charset="0"/>
              <a:buChar char="•"/>
            </a:pPr>
            <a:r>
              <a:rPr lang="nl-NL" sz="2400" dirty="0"/>
              <a:t> regels over </a:t>
            </a:r>
            <a:r>
              <a:rPr lang="nl-NL" sz="2400" dirty="0">
                <a:hlinkClick r:id="rId3"/>
              </a:rPr>
              <a:t>milieubelastende activiteiten</a:t>
            </a:r>
            <a:r>
              <a:rPr lang="nl-NL" sz="2400" dirty="0"/>
              <a:t> (afdeling 22.3) </a:t>
            </a:r>
          </a:p>
          <a:p>
            <a:pPr>
              <a:buFont typeface="Arial" pitchFamily="34" charset="0"/>
              <a:buChar char="•"/>
            </a:pPr>
            <a:r>
              <a:rPr lang="nl-NL" sz="2400" dirty="0"/>
              <a:t> regels over aanleggen of wijzigen van wegen of spoorwegen zonder geluidproductieplafond (afdeling 22.4). </a:t>
            </a:r>
          </a:p>
          <a:p>
            <a:pPr>
              <a:buFont typeface="Arial" pitchFamily="34" charset="0"/>
              <a:buChar char="•"/>
            </a:pPr>
            <a:r>
              <a:rPr lang="nl-NL" sz="2400" dirty="0"/>
              <a:t> regels over overige </a:t>
            </a:r>
            <a:r>
              <a:rPr lang="nl-NL" sz="2400" dirty="0">
                <a:hlinkClick r:id="rId4"/>
              </a:rPr>
              <a:t>gemeentelijke omgevingsvergunningen</a:t>
            </a:r>
            <a:r>
              <a:rPr lang="nl-NL" sz="2400" dirty="0"/>
              <a:t> (afdeling 22.5) </a:t>
            </a:r>
          </a:p>
          <a:p>
            <a:pPr>
              <a:buFont typeface="Arial" pitchFamily="34" charset="0"/>
              <a:buChar char="•"/>
            </a:pPr>
            <a:endParaRPr lang="nl-NL"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467544" y="404664"/>
            <a:ext cx="4392488" cy="5355312"/>
          </a:xfrm>
          <a:prstGeom prst="rect">
            <a:avLst/>
          </a:prstGeom>
        </p:spPr>
        <p:txBody>
          <a:bodyPr wrap="square">
            <a:spAutoFit/>
          </a:bodyPr>
          <a:lstStyle/>
          <a:p>
            <a:r>
              <a:rPr lang="nl-NL" dirty="0"/>
              <a:t>Gemeenten bepalen zelf of ze de regels van de bruidsschat ongewijzigd omzetten, ze aanpassen of laten vervallen. </a:t>
            </a:r>
          </a:p>
          <a:p>
            <a:endParaRPr lang="nl-NL" dirty="0"/>
          </a:p>
          <a:p>
            <a:r>
              <a:rPr lang="nl-NL" dirty="0"/>
              <a:t>Het gaat namelijk om regelgeving die niet meer van het Rijk is. </a:t>
            </a:r>
          </a:p>
          <a:p>
            <a:endParaRPr lang="nl-NL" dirty="0"/>
          </a:p>
          <a:p>
            <a:r>
              <a:rPr lang="nl-NL" dirty="0"/>
              <a:t>Hierbij moet altijd voldaan worden aan de instructie regels van het </a:t>
            </a:r>
            <a:r>
              <a:rPr lang="nl-NL" dirty="0" err="1"/>
              <a:t>Bkl</a:t>
            </a:r>
            <a:r>
              <a:rPr lang="nl-NL" dirty="0"/>
              <a:t> en de </a:t>
            </a:r>
            <a:r>
              <a:rPr lang="nl-NL" dirty="0" err="1"/>
              <a:t>omgevingsverordeing</a:t>
            </a:r>
            <a:r>
              <a:rPr lang="nl-NL" dirty="0"/>
              <a:t>  </a:t>
            </a:r>
            <a:r>
              <a:rPr lang="nl-NL" dirty="0" err="1"/>
              <a:t>én</a:t>
            </a:r>
            <a:r>
              <a:rPr lang="nl-NL" dirty="0"/>
              <a:t> een evenwichtige toedeling van functies aan locaties. </a:t>
            </a:r>
          </a:p>
          <a:p>
            <a:endParaRPr lang="nl-NL" dirty="0"/>
          </a:p>
          <a:p>
            <a:r>
              <a:rPr lang="nl-NL" dirty="0"/>
              <a:t>De bruidsschatregels mogen wel (per regel) gedeeltelijk vervallen of wijzigen voor een locatie. </a:t>
            </a:r>
          </a:p>
          <a:p>
            <a:endParaRPr lang="nl-NL" dirty="0"/>
          </a:p>
          <a:p>
            <a:r>
              <a:rPr lang="nl-NL" dirty="0"/>
              <a:t>De gemeente kan er dus voor kiezen om de bruidsschatregels per thema te verwerken voor het hele grondgebied.</a:t>
            </a:r>
          </a:p>
        </p:txBody>
      </p:sp>
      <p:pic>
        <p:nvPicPr>
          <p:cNvPr id="2049" name="Picture 1" descr="afbeelding schema hoe het omgeving plan tot stand komt."/>
          <p:cNvPicPr>
            <a:picLocks noChangeAspect="1" noChangeArrowheads="1"/>
          </p:cNvPicPr>
          <p:nvPr/>
        </p:nvPicPr>
        <p:blipFill>
          <a:blip r:embed="rId2" cstate="print"/>
          <a:srcRect/>
          <a:stretch>
            <a:fillRect/>
          </a:stretch>
        </p:blipFill>
        <p:spPr bwMode="auto">
          <a:xfrm>
            <a:off x="4788025" y="2348880"/>
            <a:ext cx="4110374" cy="295232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Verbeterdoelen van de </a:t>
            </a:r>
            <a:r>
              <a:rPr lang="nl-NL" dirty="0" err="1"/>
              <a:t>Ow</a:t>
            </a:r>
            <a:endParaRPr lang="nl-NL" dirty="0"/>
          </a:p>
        </p:txBody>
      </p:sp>
      <p:pic>
        <p:nvPicPr>
          <p:cNvPr id="3" name="Afbeelding 2" descr="schema : verbeter doelen van de Omgevingswet. 1 inzichtelijk omgevingsrecht. 2 leefomgeving centraal. 3 ruimte voor maatwerk. 4 sneller en beter.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158" y="1700808"/>
            <a:ext cx="8832842" cy="393702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Procedure vaststellen Omgevingsplan</a:t>
            </a:r>
            <a:br>
              <a:rPr lang="nl-NL" dirty="0"/>
            </a:br>
            <a:r>
              <a:rPr lang="nl-NL" sz="2000" dirty="0"/>
              <a:t>gemeente raad is bevoegd gezag kan delegeren aan het college</a:t>
            </a:r>
            <a:endParaRPr lang="nl-NL" dirty="0"/>
          </a:p>
        </p:txBody>
      </p:sp>
      <p:sp>
        <p:nvSpPr>
          <p:cNvPr id="3" name="Tijdelijke aanduiding voor tekst 2"/>
          <p:cNvSpPr>
            <a:spLocks noGrp="1"/>
          </p:cNvSpPr>
          <p:nvPr>
            <p:ph idx="1"/>
          </p:nvPr>
        </p:nvSpPr>
        <p:spPr/>
        <p:txBody>
          <a:bodyPr>
            <a:normAutofit fontScale="92500" lnSpcReduction="10000"/>
          </a:bodyPr>
          <a:lstStyle/>
          <a:p>
            <a:r>
              <a:rPr lang="nl-NL" dirty="0"/>
              <a:t>Vóór het </a:t>
            </a:r>
            <a:r>
              <a:rPr lang="nl-NL" dirty="0" err="1"/>
              <a:t>ontwerp-omgevingsplan</a:t>
            </a:r>
            <a:br>
              <a:rPr lang="nl-NL" dirty="0"/>
            </a:br>
            <a:r>
              <a:rPr lang="nl-NL" dirty="0"/>
              <a:t>De gemeente maakt bekend dat ze het omgevingsplan gaat wijzigen en stelt eventueel een milieueffectrapport (MER) op.</a:t>
            </a:r>
          </a:p>
          <a:p>
            <a:r>
              <a:rPr lang="nl-NL" dirty="0" err="1"/>
              <a:t>Ontwerp-omgevingsplan</a:t>
            </a:r>
            <a:br>
              <a:rPr lang="nl-NL" dirty="0"/>
            </a:br>
            <a:r>
              <a:rPr lang="nl-NL" dirty="0"/>
              <a:t>De gemeente geeft kennis van het </a:t>
            </a:r>
            <a:r>
              <a:rPr lang="nl-NL" dirty="0" err="1"/>
              <a:t>ontwerp-omgevingsplan</a:t>
            </a:r>
            <a:r>
              <a:rPr lang="nl-NL" dirty="0"/>
              <a:t> en legt het ter inzage. Iedereen kan daarna zienswijzen inbrengen.</a:t>
            </a:r>
          </a:p>
          <a:p>
            <a:r>
              <a:rPr lang="nl-NL" dirty="0"/>
              <a:t>Vaststellen omgevingsplan</a:t>
            </a:r>
            <a:br>
              <a:rPr lang="nl-NL" dirty="0"/>
            </a:br>
            <a:r>
              <a:rPr lang="nl-NL" dirty="0"/>
              <a:t>De gemeente stelt het omgevingsplan vast.</a:t>
            </a:r>
          </a:p>
          <a:p>
            <a:endParaRPr lang="nl-NL"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t>Regels die in het Op moeten</a:t>
            </a:r>
          </a:p>
        </p:txBody>
      </p:sp>
      <p:sp>
        <p:nvSpPr>
          <p:cNvPr id="4" name="Tijdelijke aanduiding voor tekst 3"/>
          <p:cNvSpPr>
            <a:spLocks noGrp="1"/>
          </p:cNvSpPr>
          <p:nvPr>
            <p:ph type="body" sz="quarter" idx="12"/>
          </p:nvPr>
        </p:nvSpPr>
        <p:spPr/>
        <p:txBody>
          <a:bodyPr/>
          <a:lstStyle/>
          <a:p>
            <a:pPr>
              <a:buFont typeface="Arial" pitchFamily="34" charset="0"/>
              <a:buChar char="•"/>
            </a:pPr>
            <a:r>
              <a:rPr lang="nl-NL" dirty="0"/>
              <a:t> </a:t>
            </a:r>
            <a:r>
              <a:rPr lang="nl-NL" sz="2400" dirty="0"/>
              <a:t>regel gaat over een activiteit die een onderdeel van de fysieke leefomgeving wijzigt </a:t>
            </a:r>
          </a:p>
          <a:p>
            <a:pPr>
              <a:buFont typeface="Arial" pitchFamily="34" charset="0"/>
              <a:buChar char="•"/>
            </a:pPr>
            <a:r>
              <a:rPr lang="nl-NL" sz="2400" dirty="0"/>
              <a:t> verplicht in het omgevingsplan moet staan vanwege een instructie of instructieregels, of </a:t>
            </a:r>
          </a:p>
          <a:p>
            <a:pPr>
              <a:buFont typeface="Arial" pitchFamily="34" charset="0"/>
              <a:buChar char="•"/>
            </a:pPr>
            <a:r>
              <a:rPr lang="nl-NL" sz="2400" dirty="0"/>
              <a:t> geldt als maatwerkregel op een regel uit het </a:t>
            </a:r>
            <a:r>
              <a:rPr lang="nl-NL" sz="2400" dirty="0">
                <a:hlinkClick r:id="rId2"/>
              </a:rPr>
              <a:t>Besluit activiteiten leefomgeving (Bal)</a:t>
            </a:r>
            <a:r>
              <a:rPr lang="nl-NL" sz="2400" dirty="0"/>
              <a:t> of het </a:t>
            </a:r>
            <a:r>
              <a:rPr lang="nl-NL" sz="2400" dirty="0">
                <a:hlinkClick r:id="rId2"/>
              </a:rPr>
              <a:t>Besluit bouwwerken leefomgeving (</a:t>
            </a:r>
            <a:r>
              <a:rPr lang="nl-NL" sz="2400" dirty="0" err="1">
                <a:hlinkClick r:id="rId2"/>
              </a:rPr>
              <a:t>Bbl</a:t>
            </a:r>
            <a:r>
              <a:rPr lang="nl-NL" sz="2400" dirty="0">
                <a:hlinkClick r:id="rId2"/>
              </a:rPr>
              <a:t>)</a:t>
            </a:r>
            <a:r>
              <a:rPr lang="nl-NL" sz="2400" dirty="0"/>
              <a:t> </a:t>
            </a:r>
          </a:p>
          <a:p>
            <a:endParaRPr lang="nl-NL" sz="2400" dirty="0"/>
          </a:p>
          <a:p>
            <a:r>
              <a:rPr lang="nl-NL" sz="2400" dirty="0"/>
              <a:t>Een gemeente heeft tot 1-1-2032 de tijd om deze regels in het omgevingsplan op te nemen.</a:t>
            </a:r>
          </a:p>
          <a:p>
            <a:endParaRPr lang="nl-NL"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normAutofit fontScale="90000"/>
          </a:bodyPr>
          <a:lstStyle/>
          <a:p>
            <a:br>
              <a:rPr lang="nl-NL" sz="3600" dirty="0"/>
            </a:br>
            <a:r>
              <a:rPr lang="nl-NL" sz="3600" dirty="0"/>
              <a:t>Regels over activiteiten die onderdelen van de fysieke leefomgeving wijzigen</a:t>
            </a:r>
            <a:br>
              <a:rPr lang="nl-NL" dirty="0"/>
            </a:br>
            <a:endParaRPr lang="nl-NL" dirty="0"/>
          </a:p>
        </p:txBody>
      </p:sp>
      <p:sp>
        <p:nvSpPr>
          <p:cNvPr id="3" name="Tijdelijke aanduiding voor tekst 2"/>
          <p:cNvSpPr>
            <a:spLocks noGrp="1"/>
          </p:cNvSpPr>
          <p:nvPr>
            <p:ph type="body" sz="quarter" idx="12"/>
          </p:nvPr>
        </p:nvSpPr>
        <p:spPr>
          <a:xfrm>
            <a:off x="450850" y="1811338"/>
            <a:ext cx="8223250" cy="4569990"/>
          </a:xfrm>
        </p:spPr>
        <p:txBody>
          <a:bodyPr>
            <a:noAutofit/>
          </a:bodyPr>
          <a:lstStyle/>
          <a:p>
            <a:r>
              <a:rPr lang="nl-NL" sz="2400" dirty="0"/>
              <a:t>Een gemeente moet regels over activiteiten die onderdelen van de </a:t>
            </a:r>
            <a:r>
              <a:rPr lang="nl-NL" sz="2400" dirty="0">
                <a:hlinkClick r:id="rId2"/>
              </a:rPr>
              <a:t>fysieke leefomgeving</a:t>
            </a:r>
            <a:r>
              <a:rPr lang="nl-NL" sz="2400" dirty="0"/>
              <a:t> wijzigen opnemen in het omgevingsplan (artikel 2.1, eerste lid Omgevingsbesluit).</a:t>
            </a:r>
          </a:p>
          <a:p>
            <a:endParaRPr lang="nl-NL" sz="2400" dirty="0"/>
          </a:p>
          <a:p>
            <a:r>
              <a:rPr lang="nl-NL" sz="2400" dirty="0"/>
              <a:t>Activiteiten die de fysieke leefomgeving wijzigen zijn 'tastbaar'. Een paar voorbeelden uit de Nota van Toelichting bij het Invoeringsbesluit:</a:t>
            </a:r>
          </a:p>
          <a:p>
            <a:endParaRPr lang="nl-NL" sz="2400" dirty="0"/>
          </a:p>
          <a:p>
            <a:pPr>
              <a:buFont typeface="Arial" pitchFamily="34" charset="0"/>
              <a:buChar char="•"/>
            </a:pPr>
            <a:r>
              <a:rPr lang="nl-NL" sz="2400" dirty="0"/>
              <a:t> het bouwen van bouwwerken </a:t>
            </a:r>
          </a:p>
          <a:p>
            <a:pPr>
              <a:buFont typeface="Arial" pitchFamily="34" charset="0"/>
              <a:buChar char="•"/>
            </a:pPr>
            <a:r>
              <a:rPr lang="nl-NL" sz="2400" dirty="0"/>
              <a:t> het kappen van bomen </a:t>
            </a:r>
          </a:p>
          <a:p>
            <a:pPr>
              <a:buFont typeface="Arial" pitchFamily="34" charset="0"/>
              <a:buChar char="•"/>
            </a:pPr>
            <a:r>
              <a:rPr lang="nl-NL" sz="2400" dirty="0"/>
              <a:t> het maken van een in- of uitrit </a:t>
            </a:r>
          </a:p>
          <a:p>
            <a:pPr>
              <a:buFont typeface="Arial" pitchFamily="34" charset="0"/>
              <a:buChar char="•"/>
            </a:pPr>
            <a:r>
              <a:rPr lang="nl-NL" sz="2400" dirty="0"/>
              <a:t> het verleggen van kabels en leidingen </a:t>
            </a:r>
          </a:p>
          <a:p>
            <a:pPr>
              <a:buFont typeface="Arial" pitchFamily="34" charset="0"/>
              <a:buChar char="•"/>
            </a:pPr>
            <a:r>
              <a:rPr lang="nl-NL" sz="2400" dirty="0"/>
              <a:t> het ontsieren van een monument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Regels over activiteiten die in het Op mogen</a:t>
            </a:r>
          </a:p>
        </p:txBody>
      </p:sp>
      <p:sp>
        <p:nvSpPr>
          <p:cNvPr id="3" name="Tijdelijke aanduiding voor tekst 2"/>
          <p:cNvSpPr>
            <a:spLocks noGrp="1"/>
          </p:cNvSpPr>
          <p:nvPr>
            <p:ph type="body" sz="quarter" idx="12"/>
          </p:nvPr>
        </p:nvSpPr>
        <p:spPr/>
        <p:txBody>
          <a:bodyPr>
            <a:normAutofit fontScale="85000" lnSpcReduction="10000"/>
          </a:bodyPr>
          <a:lstStyle/>
          <a:p>
            <a:r>
              <a:rPr lang="nl-NL" dirty="0"/>
              <a:t>Regels die wel over de fysieke leefomgeving gaan maar activiteiten betreffen die deze niet wijzigen, mogen in het omgevingsplan staan. Er is geen algemene plicht om ze op te nemen in het omgevingsplan.</a:t>
            </a:r>
          </a:p>
          <a:p>
            <a:endParaRPr lang="nl-NL" dirty="0"/>
          </a:p>
          <a:p>
            <a:r>
              <a:rPr lang="nl-NL" dirty="0"/>
              <a:t>Voorbeelden van activiteiten die de fysieke leefomgeving niet wijzigen uit de nota van toelichting bij het Invoeringsbesluit:</a:t>
            </a:r>
          </a:p>
          <a:p>
            <a:pPr>
              <a:buFont typeface="Wingdings" pitchFamily="2" charset="2"/>
              <a:buChar char="§"/>
            </a:pPr>
            <a:r>
              <a:rPr lang="nl-NL" dirty="0"/>
              <a:t> het veroorzaken van emissies, hinder en risico's </a:t>
            </a:r>
          </a:p>
          <a:p>
            <a:pPr>
              <a:buFont typeface="Wingdings" pitchFamily="2" charset="2"/>
              <a:buChar char="§"/>
            </a:pPr>
            <a:r>
              <a:rPr lang="nl-NL" dirty="0"/>
              <a:t>gebruik van bouwwerken </a:t>
            </a:r>
          </a:p>
          <a:p>
            <a:pPr>
              <a:buFont typeface="Wingdings" pitchFamily="2" charset="2"/>
              <a:buChar char="§"/>
            </a:pPr>
            <a:r>
              <a:rPr lang="nl-NL" dirty="0"/>
              <a:t>traditioneel schieten </a:t>
            </a:r>
          </a:p>
          <a:p>
            <a:pPr>
              <a:buFont typeface="Wingdings" pitchFamily="2" charset="2"/>
              <a:buChar char="§"/>
            </a:pPr>
            <a:r>
              <a:rPr lang="nl-NL" dirty="0"/>
              <a:t>het maken van muziek in de openbare ruimte </a:t>
            </a:r>
          </a:p>
          <a:p>
            <a:pPr>
              <a:buFont typeface="Wingdings" pitchFamily="2" charset="2"/>
              <a:buChar char="§"/>
            </a:pPr>
            <a:r>
              <a:rPr lang="nl-NL" dirty="0"/>
              <a:t>het plaatsen van terrasmeubilair </a:t>
            </a:r>
          </a:p>
          <a:p>
            <a:pPr>
              <a:buFont typeface="Wingdings" pitchFamily="2" charset="2"/>
              <a:buChar char="§"/>
            </a:pPr>
            <a:r>
              <a:rPr lang="nl-NL" dirty="0"/>
              <a:t>het aanbieden van vuilnis in rolcontainers </a:t>
            </a:r>
          </a:p>
          <a:p>
            <a:pPr>
              <a:buFont typeface="Wingdings" pitchFamily="2" charset="2"/>
              <a:buChar char="§"/>
            </a:pPr>
            <a:r>
              <a:rPr lang="nl-NL" dirty="0"/>
              <a:t>het gebruik van een park als tijdelijke evenementenlocatie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3200" dirty="0"/>
              <a:t>Niet in het OP </a:t>
            </a:r>
            <a:r>
              <a:rPr lang="nl-NL" sz="3200" dirty="0" err="1"/>
              <a:t>op</a:t>
            </a:r>
            <a:r>
              <a:rPr lang="nl-NL" sz="3200" dirty="0"/>
              <a:t> grond van artikel 2.1 tweede lid Omgevingsbesluit en artikelen van de Gemeente wet</a:t>
            </a:r>
          </a:p>
        </p:txBody>
      </p:sp>
      <p:sp>
        <p:nvSpPr>
          <p:cNvPr id="3" name="Tijdelijke aanduiding voor tekst 2"/>
          <p:cNvSpPr>
            <a:spLocks noGrp="1"/>
          </p:cNvSpPr>
          <p:nvPr>
            <p:ph type="body" sz="quarter" idx="12"/>
          </p:nvPr>
        </p:nvSpPr>
        <p:spPr/>
        <p:txBody>
          <a:bodyPr>
            <a:noAutofit/>
          </a:bodyPr>
          <a:lstStyle/>
          <a:p>
            <a:r>
              <a:rPr lang="nl-NL" sz="1800" dirty="0"/>
              <a:t>- op basis van de </a:t>
            </a:r>
            <a:r>
              <a:rPr lang="nl-NL" sz="1800" dirty="0">
                <a:cs typeface="Arial" charset="0"/>
              </a:rPr>
              <a:t>51a, eerste lid: het bedrijfsmatig geven van gelegenheid tot het verrichten van seksuele handelingen met of voor een derde tegen betaling </a:t>
            </a:r>
            <a:br>
              <a:rPr lang="nl-NL" sz="1800" dirty="0">
                <a:cs typeface="Arial" charset="0"/>
              </a:rPr>
            </a:br>
            <a:r>
              <a:rPr lang="nl-NL" sz="1800" dirty="0">
                <a:cs typeface="Arial" charset="0"/>
              </a:rPr>
              <a:t>- 151b, eerste lid: aanwijzen veiligheidsrisicogebied </a:t>
            </a:r>
            <a:br>
              <a:rPr lang="nl-NL" sz="1800" dirty="0">
                <a:cs typeface="Arial" charset="0"/>
              </a:rPr>
            </a:br>
            <a:r>
              <a:rPr lang="nl-NL" sz="1800" dirty="0">
                <a:cs typeface="Arial" charset="0"/>
              </a:rPr>
              <a:t>- 151c, eerste lid: inzet van camera's voor handhaving van de openbare orde </a:t>
            </a:r>
            <a:br>
              <a:rPr lang="nl-NL" sz="1800" dirty="0">
                <a:cs typeface="Arial" charset="0"/>
              </a:rPr>
            </a:br>
            <a:r>
              <a:rPr lang="nl-NL" sz="1800" dirty="0">
                <a:cs typeface="Arial" charset="0"/>
              </a:rPr>
              <a:t>- 151d, eerste lid: het veroorzaken van ernstige en herhaaldelijke hinder vanuit een woning </a:t>
            </a:r>
            <a:br>
              <a:rPr lang="nl-NL" sz="1800" dirty="0">
                <a:cs typeface="Arial" charset="0"/>
              </a:rPr>
            </a:br>
            <a:r>
              <a:rPr lang="nl-NL" sz="1800" dirty="0">
                <a:cs typeface="Arial" charset="0"/>
              </a:rPr>
              <a:t>- 154a, eerste lid: het tijdelijk ophouden van groepen van personen </a:t>
            </a:r>
            <a:br>
              <a:rPr lang="nl-NL" sz="1800" dirty="0">
                <a:cs typeface="Arial" charset="0"/>
              </a:rPr>
            </a:br>
            <a:r>
              <a:rPr lang="nl-NL" sz="1800" dirty="0">
                <a:cs typeface="Arial" charset="0"/>
              </a:rPr>
              <a:t>- 154, eerste lid, en 154b, eerste lid: straffen bij overtreding van gemeenteverordeningen </a:t>
            </a:r>
            <a:br>
              <a:rPr lang="nl-NL" sz="1800" dirty="0">
                <a:cs typeface="Arial" charset="0"/>
              </a:rPr>
            </a:br>
            <a:r>
              <a:rPr lang="nl-NL" sz="1800" dirty="0">
                <a:cs typeface="Arial" charset="0"/>
              </a:rPr>
              <a:t>- 172, tweede lid: beëindigen of te beletten van overtredingen op het gebied van de openbare orde </a:t>
            </a:r>
            <a:br>
              <a:rPr lang="nl-NL" sz="1800" dirty="0">
                <a:cs typeface="Arial" charset="0"/>
              </a:rPr>
            </a:br>
            <a:r>
              <a:rPr lang="nl-NL" sz="1800" dirty="0">
                <a:cs typeface="Arial" charset="0"/>
              </a:rPr>
              <a:t>- 174, derde lid: toezicht op de openbare samenkomsten en vermakelijkheden </a:t>
            </a:r>
            <a:br>
              <a:rPr lang="nl-NL" sz="1800" dirty="0">
                <a:cs typeface="Arial" charset="0"/>
              </a:rPr>
            </a:br>
            <a:r>
              <a:rPr lang="nl-NL" sz="1800" dirty="0">
                <a:cs typeface="Arial" charset="0"/>
              </a:rPr>
              <a:t>- 216: gemeentelijke belastingen </a:t>
            </a:r>
            <a:br>
              <a:rPr lang="nl-NL" sz="1800" dirty="0">
                <a:cs typeface="Arial" charset="0"/>
              </a:rPr>
            </a:br>
            <a:r>
              <a:rPr lang="nl-NL" sz="1800" dirty="0"/>
              <a:t> gemeentewet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ulp bij vragen over SEO, WordPress en online marketing ..."/>
          <p:cNvPicPr>
            <a:picLocks noChangeAspect="1" noChangeArrowheads="1"/>
          </p:cNvPicPr>
          <p:nvPr/>
        </p:nvPicPr>
        <p:blipFill>
          <a:blip r:embed="rId2" cstate="print"/>
          <a:srcRect/>
          <a:stretch>
            <a:fillRect/>
          </a:stretch>
        </p:blipFill>
        <p:spPr bwMode="auto">
          <a:xfrm>
            <a:off x="755576" y="1556792"/>
            <a:ext cx="7272808" cy="368640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Stelsel</a:t>
            </a:r>
          </a:p>
        </p:txBody>
      </p:sp>
      <p:pic>
        <p:nvPicPr>
          <p:cNvPr id="3" name="Picture 2" descr="afbeelding schema van het stelsel"/>
          <p:cNvPicPr>
            <a:picLocks noChangeAspect="1" noChangeArrowheads="1"/>
          </p:cNvPicPr>
          <p:nvPr/>
        </p:nvPicPr>
        <p:blipFill rotWithShape="1">
          <a:blip r:embed="rId2" cstate="print"/>
          <a:srcRect l="15866" t="4598"/>
          <a:stretch/>
        </p:blipFill>
        <p:spPr bwMode="auto">
          <a:xfrm>
            <a:off x="0" y="1350939"/>
            <a:ext cx="9144000" cy="550706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908720"/>
            <a:ext cx="8419642" cy="576064"/>
          </a:xfrm>
        </p:spPr>
        <p:txBody>
          <a:bodyPr>
            <a:normAutofit fontScale="90000"/>
          </a:bodyPr>
          <a:lstStyle/>
          <a:p>
            <a:r>
              <a:rPr lang="nl-NL" dirty="0"/>
              <a:t>Reikwijdte fysieke leefomgeving</a:t>
            </a:r>
          </a:p>
        </p:txBody>
      </p:sp>
      <p:sp>
        <p:nvSpPr>
          <p:cNvPr id="3" name="Tekstvak 2"/>
          <p:cNvSpPr txBox="1"/>
          <p:nvPr/>
        </p:nvSpPr>
        <p:spPr>
          <a:xfrm>
            <a:off x="323528" y="1825079"/>
            <a:ext cx="7488832" cy="400110"/>
          </a:xfrm>
          <a:prstGeom prst="rect">
            <a:avLst/>
          </a:prstGeom>
          <a:noFill/>
        </p:spPr>
        <p:txBody>
          <a:bodyPr wrap="square" rtlCol="0">
            <a:spAutoFit/>
          </a:bodyPr>
          <a:lstStyle/>
          <a:p>
            <a:r>
              <a:rPr lang="en-US" sz="2000" dirty="0"/>
              <a:t>Artikel 1.2 (fysieke leefomgeving) </a:t>
            </a:r>
            <a:endParaRPr lang="en-GB" sz="2000" dirty="0"/>
          </a:p>
        </p:txBody>
      </p:sp>
      <p:graphicFrame>
        <p:nvGraphicFramePr>
          <p:cNvPr id="8" name="Tabel 7"/>
          <p:cNvGraphicFramePr>
            <a:graphicFrameLocks noGrp="1"/>
          </p:cNvGraphicFramePr>
          <p:nvPr>
            <p:extLst>
              <p:ext uri="{D42A27DB-BD31-4B8C-83A1-F6EECF244321}">
                <p14:modId xmlns:p14="http://schemas.microsoft.com/office/powerpoint/2010/main" val="4126236702"/>
              </p:ext>
            </p:extLst>
          </p:nvPr>
        </p:nvGraphicFramePr>
        <p:xfrm>
          <a:off x="467544" y="2492896"/>
          <a:ext cx="8208912" cy="3600402"/>
        </p:xfrm>
        <a:graphic>
          <a:graphicData uri="http://schemas.openxmlformats.org/drawingml/2006/table">
            <a:tbl>
              <a:tblPr firstRow="1" bandRow="1">
                <a:tableStyleId>{5C22544A-7EE6-4342-B048-85BDC9FD1C3A}</a:tableStyleId>
              </a:tblPr>
              <a:tblGrid>
                <a:gridCol w="4104456">
                  <a:extLst>
                    <a:ext uri="{9D8B030D-6E8A-4147-A177-3AD203B41FA5}">
                      <a16:colId xmlns:a16="http://schemas.microsoft.com/office/drawing/2014/main" val="20000"/>
                    </a:ext>
                  </a:extLst>
                </a:gridCol>
                <a:gridCol w="4104456">
                  <a:extLst>
                    <a:ext uri="{9D8B030D-6E8A-4147-A177-3AD203B41FA5}">
                      <a16:colId xmlns:a16="http://schemas.microsoft.com/office/drawing/2014/main" val="20001"/>
                    </a:ext>
                  </a:extLst>
                </a:gridCol>
              </a:tblGrid>
              <a:tr h="60006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De fysieke leefomgeving omvat in ieder geval:</a:t>
                      </a:r>
                      <a:endParaRPr lang="en-GB" sz="1800" dirty="0"/>
                    </a:p>
                  </a:txBody>
                  <a:tcPr>
                    <a:solidFill>
                      <a:schemeClr val="accent3">
                        <a:lumMod val="75000"/>
                      </a:schemeClr>
                    </a:solidFill>
                  </a:tcPr>
                </a:tc>
                <a:tc hMerge="1">
                  <a:txBody>
                    <a:bodyPr/>
                    <a:lstStyle/>
                    <a:p>
                      <a:endParaRPr lang="nl-NL" dirty="0"/>
                    </a:p>
                  </a:txBody>
                  <a:tcPr/>
                </a:tc>
                <a:extLst>
                  <a:ext uri="{0D108BD9-81ED-4DB2-BD59-A6C34878D82A}">
                    <a16:rowId xmlns:a16="http://schemas.microsoft.com/office/drawing/2014/main" val="10000"/>
                  </a:ext>
                </a:extLst>
              </a:tr>
              <a:tr h="60006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t>a. bouwwerken</a:t>
                      </a:r>
                      <a:endParaRPr lang="en-GB" sz="1800" dirty="0"/>
                    </a:p>
                  </a:txBody>
                  <a:tcPr>
                    <a:solidFill>
                      <a:schemeClr val="accent3">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t>f. lucht</a:t>
                      </a:r>
                      <a:endParaRPr lang="en-GB" sz="1800" dirty="0"/>
                    </a:p>
                  </a:txBody>
                  <a:tcPr>
                    <a:solidFill>
                      <a:schemeClr val="accent3">
                        <a:lumMod val="40000"/>
                        <a:lumOff val="60000"/>
                      </a:schemeClr>
                    </a:solidFill>
                  </a:tcPr>
                </a:tc>
                <a:extLst>
                  <a:ext uri="{0D108BD9-81ED-4DB2-BD59-A6C34878D82A}">
                    <a16:rowId xmlns:a16="http://schemas.microsoft.com/office/drawing/2014/main" val="10001"/>
                  </a:ext>
                </a:extLst>
              </a:tr>
              <a:tr h="60006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t>b. infrastructuur</a:t>
                      </a:r>
                      <a:endParaRPr lang="en-GB" sz="1800" dirty="0"/>
                    </a:p>
                  </a:txBody>
                  <a:tcPr>
                    <a:solidFill>
                      <a:srgbClr val="92D050"/>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t>g. landschappen</a:t>
                      </a:r>
                      <a:endParaRPr lang="en-GB" sz="1800" dirty="0"/>
                    </a:p>
                  </a:txBody>
                  <a:tcPr>
                    <a:solidFill>
                      <a:srgbClr val="92D050"/>
                    </a:solidFill>
                  </a:tcPr>
                </a:tc>
                <a:extLst>
                  <a:ext uri="{0D108BD9-81ED-4DB2-BD59-A6C34878D82A}">
                    <a16:rowId xmlns:a16="http://schemas.microsoft.com/office/drawing/2014/main" val="10002"/>
                  </a:ext>
                </a:extLst>
              </a:tr>
              <a:tr h="60006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t>c. watersystemen</a:t>
                      </a:r>
                      <a:endParaRPr lang="en-GB" sz="1800" dirty="0"/>
                    </a:p>
                  </a:txBody>
                  <a:tcPr>
                    <a:solidFill>
                      <a:schemeClr val="accent3">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t>h. natuur</a:t>
                      </a:r>
                      <a:endParaRPr lang="en-GB" sz="1800" dirty="0"/>
                    </a:p>
                  </a:txBody>
                  <a:tcPr>
                    <a:solidFill>
                      <a:schemeClr val="accent3">
                        <a:lumMod val="40000"/>
                        <a:lumOff val="60000"/>
                      </a:schemeClr>
                    </a:solidFill>
                  </a:tcPr>
                </a:tc>
                <a:extLst>
                  <a:ext uri="{0D108BD9-81ED-4DB2-BD59-A6C34878D82A}">
                    <a16:rowId xmlns:a16="http://schemas.microsoft.com/office/drawing/2014/main" val="10003"/>
                  </a:ext>
                </a:extLst>
              </a:tr>
              <a:tr h="60006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t>d. water</a:t>
                      </a:r>
                    </a:p>
                  </a:txBody>
                  <a:tcPr anchor="ctr">
                    <a:solidFill>
                      <a:srgbClr val="92D050"/>
                    </a:solidFill>
                  </a:tcPr>
                </a:tc>
                <a:tc>
                  <a:txBody>
                    <a:bodyPr/>
                    <a:lstStyle/>
                    <a:p>
                      <a:pPr algn="just"/>
                      <a:r>
                        <a:rPr lang="en-US" sz="1800" dirty="0"/>
                        <a:t>i. cultureel erfgoed</a:t>
                      </a:r>
                      <a:endParaRPr lang="nl-NL" sz="1800" dirty="0"/>
                    </a:p>
                  </a:txBody>
                  <a:tcPr>
                    <a:solidFill>
                      <a:srgbClr val="92D050"/>
                    </a:solidFill>
                  </a:tcPr>
                </a:tc>
                <a:extLst>
                  <a:ext uri="{0D108BD9-81ED-4DB2-BD59-A6C34878D82A}">
                    <a16:rowId xmlns:a16="http://schemas.microsoft.com/office/drawing/2014/main" val="10004"/>
                  </a:ext>
                </a:extLst>
              </a:tr>
              <a:tr h="60006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t>e. bodem</a:t>
                      </a:r>
                      <a:endParaRPr lang="en-GB" sz="1800" dirty="0"/>
                    </a:p>
                  </a:txBody>
                  <a:tcPr>
                    <a:solidFill>
                      <a:schemeClr val="accent3">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t>j. werelderfgoed</a:t>
                      </a:r>
                      <a:endParaRPr lang="nl-NL" sz="1800" dirty="0"/>
                    </a:p>
                  </a:txBody>
                  <a:tcPr>
                    <a:solidFill>
                      <a:schemeClr val="accent3">
                        <a:lumMod val="40000"/>
                        <a:lumOff val="60000"/>
                      </a:schemeClr>
                    </a:solidFill>
                  </a:tcPr>
                </a:tc>
                <a:extLst>
                  <a:ext uri="{0D108BD9-81ED-4DB2-BD59-A6C34878D82A}">
                    <a16:rowId xmlns:a16="http://schemas.microsoft.com/office/drawing/2014/main" val="10005"/>
                  </a:ext>
                </a:extLst>
              </a:tr>
            </a:tbl>
          </a:graphicData>
        </a:graphic>
      </p:graphicFrame>
      <p:sp>
        <p:nvSpPr>
          <p:cNvPr id="9" name="Tijdelijke aanduiding voor voettekst 10"/>
          <p:cNvSpPr>
            <a:spLocks noGrp="1"/>
          </p:cNvSpPr>
          <p:nvPr>
            <p:ph type="ftr" sz="quarter" idx="4294967295"/>
          </p:nvPr>
        </p:nvSpPr>
        <p:spPr>
          <a:xfrm>
            <a:off x="331415" y="6513084"/>
            <a:ext cx="2440385" cy="365125"/>
          </a:xfrm>
          <a:prstGeom prst="rect">
            <a:avLst/>
          </a:prstGeom>
        </p:spPr>
        <p:txBody>
          <a:bodyPr vert="horz" lIns="91440" tIns="45720" rIns="91440" bIns="45720" rtlCol="0" anchor="ctr"/>
          <a:lstStyle>
            <a:lvl1pPr algn="l">
              <a:defRPr sz="1000" b="0" i="0">
                <a:solidFill>
                  <a:srgbClr val="FFFFFF"/>
                </a:solidFill>
                <a:latin typeface="Verdana"/>
                <a:cs typeface="Verdana"/>
              </a:defRPr>
            </a:lvl1pPr>
          </a:lstStyle>
          <a:p>
            <a:r>
              <a:rPr lang="nl-NL" dirty="0">
                <a:solidFill>
                  <a:prstClr val="white"/>
                </a:solidFill>
              </a:rPr>
              <a:t>Basispresentatie Omgevingswet augustus 2018</a:t>
            </a:r>
          </a:p>
        </p:txBody>
      </p:sp>
      <p:sp>
        <p:nvSpPr>
          <p:cNvPr id="6" name="Tijdelijke aanduiding voor voettekst 10"/>
          <p:cNvSpPr txBox="1">
            <a:spLocks/>
          </p:cNvSpPr>
          <p:nvPr/>
        </p:nvSpPr>
        <p:spPr>
          <a:xfrm>
            <a:off x="6451234" y="6513083"/>
            <a:ext cx="2440385" cy="365125"/>
          </a:xfrm>
          <a:prstGeom prst="rect">
            <a:avLst/>
          </a:prstGeom>
        </p:spPr>
        <p:txBody>
          <a:bodyPr vert="horz" lIns="91440" tIns="45720" rIns="91440" bIns="45720" rtlCol="0" anchor="ctr"/>
          <a:lstStyle>
            <a:defPPr>
              <a:defRPr lang="nl-NL"/>
            </a:defPPr>
            <a:lvl1pPr marL="0" algn="l" defTabSz="914400" rtl="0" eaLnBrk="1" latinLnBrk="0" hangingPunct="1">
              <a:defRPr sz="1000" b="0" i="0" kern="1200">
                <a:solidFill>
                  <a:srgbClr val="FFFFFF"/>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solidFill>
                  <a:prstClr val="white"/>
                </a:solidFill>
              </a:rPr>
              <a:t>Doel, Reikwijdte, uitgangspunten</a:t>
            </a:r>
          </a:p>
        </p:txBody>
      </p:sp>
    </p:spTree>
    <p:extLst>
      <p:ext uri="{BB962C8B-B14F-4D97-AF65-F5344CB8AC3E}">
        <p14:creationId xmlns:p14="http://schemas.microsoft.com/office/powerpoint/2010/main" val="2395504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4678" y="1124744"/>
            <a:ext cx="5734963" cy="524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normAutofit fontScale="90000"/>
          </a:bodyPr>
          <a:lstStyle/>
          <a:p>
            <a:r>
              <a:rPr lang="nl-NL" dirty="0"/>
              <a:t>Gaan werken met de Omgevingswet</a:t>
            </a:r>
            <a:br>
              <a:rPr lang="nl-NL" dirty="0"/>
            </a:br>
            <a:endParaRPr lang="nl-NL" dirty="0"/>
          </a:p>
        </p:txBody>
      </p:sp>
      <p:sp>
        <p:nvSpPr>
          <p:cNvPr id="3" name="Tijdelijke aanduiding voor datum 2"/>
          <p:cNvSpPr>
            <a:spLocks noGrp="1"/>
          </p:cNvSpPr>
          <p:nvPr>
            <p:ph type="dt" sz="half" idx="10"/>
          </p:nvPr>
        </p:nvSpPr>
        <p:spPr>
          <a:xfrm>
            <a:off x="6516216" y="6506108"/>
            <a:ext cx="2286039" cy="365125"/>
          </a:xfrm>
        </p:spPr>
        <p:txBody>
          <a:bodyPr/>
          <a:lstStyle/>
          <a:p>
            <a:r>
              <a:rPr lang="nl-NL" dirty="0"/>
              <a:t>Werken met de Omgevingswet</a:t>
            </a:r>
          </a:p>
        </p:txBody>
      </p:sp>
      <p:sp>
        <p:nvSpPr>
          <p:cNvPr id="4" name="Tijdelijke aanduiding voor voettekst 3"/>
          <p:cNvSpPr>
            <a:spLocks noGrp="1"/>
          </p:cNvSpPr>
          <p:nvPr>
            <p:ph type="ftr" sz="quarter" idx="11"/>
          </p:nvPr>
        </p:nvSpPr>
        <p:spPr>
          <a:xfrm>
            <a:off x="457200" y="6513084"/>
            <a:ext cx="2674640" cy="365125"/>
          </a:xfrm>
        </p:spPr>
        <p:txBody>
          <a:bodyPr/>
          <a:lstStyle/>
          <a:p>
            <a:r>
              <a:rPr lang="nl-NL" dirty="0">
                <a:solidFill>
                  <a:prstClr val="white"/>
                </a:solidFill>
              </a:rPr>
              <a:t>Basispresentatie Omgevingswet augustus 2018</a:t>
            </a:r>
          </a:p>
        </p:txBody>
      </p:sp>
    </p:spTree>
    <p:extLst>
      <p:ext uri="{BB962C8B-B14F-4D97-AF65-F5344CB8AC3E}">
        <p14:creationId xmlns:p14="http://schemas.microsoft.com/office/powerpoint/2010/main" val="2525902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beleidscyclus</a:t>
            </a:r>
          </a:p>
        </p:txBody>
      </p:sp>
      <p:pic>
        <p:nvPicPr>
          <p:cNvPr id="1026" name="Picture 2" descr="beleidscyclus"/>
          <p:cNvPicPr>
            <a:picLocks noChangeAspect="1" noChangeArrowheads="1"/>
          </p:cNvPicPr>
          <p:nvPr/>
        </p:nvPicPr>
        <p:blipFill>
          <a:blip r:embed="rId2" cstate="print"/>
          <a:srcRect/>
          <a:stretch>
            <a:fillRect/>
          </a:stretch>
        </p:blipFill>
        <p:spPr bwMode="auto">
          <a:xfrm>
            <a:off x="1403648" y="1700808"/>
            <a:ext cx="6667500" cy="4714876"/>
          </a:xfrm>
          <a:prstGeom prst="rect">
            <a:avLst/>
          </a:prstGeom>
          <a:noFill/>
        </p:spPr>
      </p:pic>
      <p:sp>
        <p:nvSpPr>
          <p:cNvPr id="4" name="Ingekeepte PIJL-RECHTS 3">
            <a:extLst>
              <a:ext uri="{C183D7F6-B498-43B3-948B-1728B52AA6E4}">
                <adec:decorative xmlns:adec="http://schemas.microsoft.com/office/drawing/2017/decorative" val="1"/>
              </a:ext>
            </a:extLst>
          </p:cNvPr>
          <p:cNvSpPr/>
          <p:nvPr/>
        </p:nvSpPr>
        <p:spPr>
          <a:xfrm>
            <a:off x="1115616" y="4509120"/>
            <a:ext cx="2232248" cy="72008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fbeelding Decentrale regels. elk bestuursorgaan heeft een gebieds dekkende regeling met alle regels voor de fysieke leefomgeving. 1 gemeentelijk omgevingsplan. 2 de provinciale omgevingsverordering. 3 waterschapverorderi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71600" y="260648"/>
            <a:ext cx="6552728" cy="5398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het omgevingsplan</a:t>
            </a:r>
          </a:p>
        </p:txBody>
      </p:sp>
      <p:sp>
        <p:nvSpPr>
          <p:cNvPr id="3" name="Rechthoek 2"/>
          <p:cNvSpPr/>
          <p:nvPr/>
        </p:nvSpPr>
        <p:spPr>
          <a:xfrm>
            <a:off x="467544" y="1443841"/>
            <a:ext cx="6408712" cy="4801314"/>
          </a:xfrm>
          <a:prstGeom prst="rect">
            <a:avLst/>
          </a:prstGeom>
        </p:spPr>
        <p:txBody>
          <a:bodyPr wrap="square">
            <a:spAutoFit/>
          </a:bodyPr>
          <a:lstStyle/>
          <a:p>
            <a:pPr marL="0" lvl="4" indent="0">
              <a:buClr>
                <a:schemeClr val="tx1"/>
              </a:buClr>
              <a:buNone/>
            </a:pPr>
            <a:r>
              <a:rPr lang="nl-NL" sz="2400" b="1" dirty="0"/>
              <a:t>Inzichtelijk en samenhangend</a:t>
            </a:r>
            <a:r>
              <a:rPr lang="nl-NL" sz="2400" dirty="0"/>
              <a:t>: </a:t>
            </a:r>
          </a:p>
          <a:p>
            <a:pPr marL="0" lvl="4" indent="0">
              <a:buClr>
                <a:schemeClr val="tx1"/>
              </a:buClr>
              <a:buNone/>
            </a:pPr>
            <a:r>
              <a:rPr lang="nl-NL" sz="2400" dirty="0"/>
              <a:t>Eén omgevingsplan met gemeentelijke regels over de fysieke leefomgeving</a:t>
            </a:r>
            <a:br>
              <a:rPr lang="nl-NL" sz="2400" dirty="0"/>
            </a:br>
            <a:endParaRPr lang="nl-NL" sz="2400" dirty="0"/>
          </a:p>
          <a:p>
            <a:pPr>
              <a:buClr>
                <a:schemeClr val="tx1"/>
              </a:buClr>
            </a:pPr>
            <a:r>
              <a:rPr lang="nl-NL" sz="2400" b="1" dirty="0"/>
              <a:t>Snel</a:t>
            </a:r>
            <a:r>
              <a:rPr lang="nl-NL" sz="2400" dirty="0"/>
              <a:t>:</a:t>
            </a:r>
          </a:p>
          <a:p>
            <a:pPr>
              <a:buClr>
                <a:schemeClr val="tx1"/>
              </a:buClr>
            </a:pPr>
            <a:r>
              <a:rPr lang="nl-NL" sz="2400" dirty="0"/>
              <a:t>Kan worden gedelegeerd aan het uitvoerend bestuursorgaan</a:t>
            </a:r>
            <a:br>
              <a:rPr lang="nl-NL" sz="2400" u="sng" dirty="0"/>
            </a:br>
            <a:endParaRPr lang="nl-NL" sz="2400" u="sng" dirty="0"/>
          </a:p>
          <a:p>
            <a:pPr>
              <a:buClr>
                <a:schemeClr val="tx1"/>
              </a:buClr>
            </a:pPr>
            <a:r>
              <a:rPr lang="nl-NL" sz="2400" b="1" dirty="0"/>
              <a:t>Flexibel</a:t>
            </a:r>
            <a:r>
              <a:rPr lang="nl-NL" sz="2400" dirty="0"/>
              <a:t>:</a:t>
            </a:r>
          </a:p>
          <a:p>
            <a:pPr>
              <a:buClr>
                <a:schemeClr val="tx1"/>
              </a:buClr>
            </a:pPr>
            <a:r>
              <a:rPr lang="nl-NL" sz="2400" dirty="0"/>
              <a:t>Overgangsrecht op maat, ruimte voor globale regels, van uitvoerbaarheid ‘plan’ naar regels over </a:t>
            </a:r>
            <a:br>
              <a:rPr lang="nl-NL" sz="2400" dirty="0"/>
            </a:br>
            <a:r>
              <a:rPr lang="nl-NL" sz="2400" dirty="0"/>
              <a:t>de fysieke leefomgeving</a:t>
            </a:r>
          </a:p>
          <a:p>
            <a:pPr marL="0" lvl="4" indent="0">
              <a:buClr>
                <a:schemeClr val="tx1"/>
              </a:buClr>
              <a:buNone/>
            </a:pPr>
            <a:endParaRPr lang="nl-NL" b="1" dirty="0"/>
          </a:p>
        </p:txBody>
      </p:sp>
      <p:pic>
        <p:nvPicPr>
          <p:cNvPr id="4" name="Afbeelding 3" descr="miniatuurstad - omgevingsplan stockfoto's en -beelden"/>
          <p:cNvPicPr/>
          <p:nvPr/>
        </p:nvPicPr>
        <p:blipFill>
          <a:blip r:embed="rId2" cstate="print"/>
          <a:srcRect/>
          <a:stretch>
            <a:fillRect/>
          </a:stretch>
        </p:blipFill>
        <p:spPr bwMode="auto">
          <a:xfrm>
            <a:off x="6444208" y="3212976"/>
            <a:ext cx="2304296" cy="1652091"/>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2645</TotalTime>
  <Words>2093</Words>
  <Application>Microsoft Office PowerPoint</Application>
  <PresentationFormat>Diavoorstelling (4:3)</PresentationFormat>
  <Paragraphs>199</Paragraphs>
  <Slides>35</Slides>
  <Notes>5</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35</vt:i4>
      </vt:variant>
    </vt:vector>
  </HeadingPairs>
  <TitlesOfParts>
    <vt:vector size="43" baseType="lpstr">
      <vt:lpstr>Arial</vt:lpstr>
      <vt:lpstr>Asap</vt:lpstr>
      <vt:lpstr>Calibri</vt:lpstr>
      <vt:lpstr>Montserrat</vt:lpstr>
      <vt:lpstr>Segoe UI</vt:lpstr>
      <vt:lpstr>Verdana</vt:lpstr>
      <vt:lpstr>Wingdings</vt:lpstr>
      <vt:lpstr>Kantoorthema</vt:lpstr>
      <vt:lpstr>PowerPoint-presentatie</vt:lpstr>
      <vt:lpstr>PowerPoint-presentatie</vt:lpstr>
      <vt:lpstr>Verbeterdoelen van de Ow</vt:lpstr>
      <vt:lpstr>Het Stelsel</vt:lpstr>
      <vt:lpstr>Reikwijdte fysieke leefomgeving</vt:lpstr>
      <vt:lpstr>Gaan werken met de Omgevingswet </vt:lpstr>
      <vt:lpstr>De beleidscyclus</vt:lpstr>
      <vt:lpstr>PowerPoint-presentatie</vt:lpstr>
      <vt:lpstr>Wat is het omgevingsplan</vt:lpstr>
      <vt:lpstr>PowerPoint-presentatie</vt:lpstr>
      <vt:lpstr>Wat veranderd er ?</vt:lpstr>
      <vt:lpstr>Wat betekent dat?</vt:lpstr>
      <vt:lpstr>De kruimelregeling vervalt</vt:lpstr>
      <vt:lpstr>Wat was de kruimelregeling</vt:lpstr>
      <vt:lpstr>De lex positivo vervalt</vt:lpstr>
      <vt:lpstr>Het omgevingsplan in de Omgevingswet</vt:lpstr>
      <vt:lpstr>PowerPoint-presentatie</vt:lpstr>
      <vt:lpstr>Wat niet in het OP</vt:lpstr>
      <vt:lpstr>Welke regels in het Omgevingsplan?</vt:lpstr>
      <vt:lpstr>De regelpiramide</vt:lpstr>
      <vt:lpstr>In en uitsluiten van activiteiten</vt:lpstr>
      <vt:lpstr>Het Omgevingsplan in de Omgevingswet</vt:lpstr>
      <vt:lpstr>Werkingsgebied van een juridische regel regel</vt:lpstr>
      <vt:lpstr>Het omgevingsplan van rechtsweg</vt:lpstr>
      <vt:lpstr>De bruidsschat</vt:lpstr>
      <vt:lpstr>Wat is de bruidsschat?</vt:lpstr>
      <vt:lpstr>Waar komen de regels van de bruidsschat vandaan?</vt:lpstr>
      <vt:lpstr>Inhoud bruidsschat</vt:lpstr>
      <vt:lpstr>PowerPoint-presentatie</vt:lpstr>
      <vt:lpstr>Procedure vaststellen Omgevingsplan gemeente raad is bevoegd gezag kan delegeren aan het college</vt:lpstr>
      <vt:lpstr>Regels die in het Op moeten</vt:lpstr>
      <vt:lpstr> Regels over activiteiten die onderdelen van de fysieke leefomgeving wijzigen </vt:lpstr>
      <vt:lpstr>Regels over activiteiten die in het Op mogen</vt:lpstr>
      <vt:lpstr>Niet in het OP op grond van artikel 2.1 tweede lid Omgevingsbesluit en artikelen van de Gemeente wet</vt:lpstr>
      <vt:lpstr>PowerPoint-presentatie</vt:lpstr>
    </vt:vector>
  </TitlesOfParts>
  <Company>Gemeente Harderwijk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Kuik, Justus</dc:creator>
  <cp:lastModifiedBy>Degeling, Ageeth (RWS WVL)</cp:lastModifiedBy>
  <cp:revision>157</cp:revision>
  <cp:lastPrinted>2019-11-14T09:01:01Z</cp:lastPrinted>
  <dcterms:created xsi:type="dcterms:W3CDTF">2013-11-27T10:17:55Z</dcterms:created>
  <dcterms:modified xsi:type="dcterms:W3CDTF">2024-07-19T06:37:02Z</dcterms:modified>
</cp:coreProperties>
</file>