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8" r:id="rId1"/>
  </p:sldMasterIdLst>
  <p:notesMasterIdLst>
    <p:notesMasterId r:id="rId23"/>
  </p:notesMasterIdLst>
  <p:handoutMasterIdLst>
    <p:handoutMasterId r:id="rId24"/>
  </p:handoutMasterIdLst>
  <p:sldIdLst>
    <p:sldId id="291" r:id="rId2"/>
    <p:sldId id="278" r:id="rId3"/>
    <p:sldId id="298" r:id="rId4"/>
    <p:sldId id="299" r:id="rId5"/>
    <p:sldId id="304" r:id="rId6"/>
    <p:sldId id="300" r:id="rId7"/>
    <p:sldId id="301" r:id="rId8"/>
    <p:sldId id="303" r:id="rId9"/>
    <p:sldId id="302" r:id="rId10"/>
    <p:sldId id="305" r:id="rId11"/>
    <p:sldId id="306" r:id="rId12"/>
    <p:sldId id="307" r:id="rId13"/>
    <p:sldId id="308" r:id="rId14"/>
    <p:sldId id="309" r:id="rId15"/>
    <p:sldId id="310" r:id="rId16"/>
    <p:sldId id="311" r:id="rId17"/>
    <p:sldId id="312" r:id="rId18"/>
    <p:sldId id="313" r:id="rId19"/>
    <p:sldId id="314" r:id="rId20"/>
    <p:sldId id="315" r:id="rId21"/>
    <p:sldId id="297" r:id="rId22"/>
  </p:sldIdLst>
  <p:sldSz cx="12192000" cy="6858000"/>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63" userDrawn="1">
          <p15:clr>
            <a:srgbClr val="A4A3A4"/>
          </p15:clr>
        </p15:guide>
        <p15:guide id="2" orient="horz" pos="1141" userDrawn="1">
          <p15:clr>
            <a:srgbClr val="A4A3A4"/>
          </p15:clr>
        </p15:guide>
        <p15:guide id="3" orient="horz" pos="2286" userDrawn="1">
          <p15:clr>
            <a:srgbClr val="A4A3A4"/>
          </p15:clr>
        </p15:guide>
        <p15:guide id="4" pos="3856" userDrawn="1">
          <p15:clr>
            <a:srgbClr val="A4A3A4"/>
          </p15:clr>
        </p15:guide>
        <p15:guide id="5" pos="37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7000"/>
    <a:srgbClr val="39870C"/>
    <a:srgbClr val="2B5781"/>
    <a:srgbClr val="27593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95822" autoAdjust="0"/>
  </p:normalViewPr>
  <p:slideViewPr>
    <p:cSldViewPr snapToGrid="0" snapToObjects="1" showGuides="1">
      <p:cViewPr varScale="1">
        <p:scale>
          <a:sx n="72" d="100"/>
          <a:sy n="72" d="100"/>
        </p:scale>
        <p:origin x="192" y="54"/>
      </p:cViewPr>
      <p:guideLst>
        <p:guide orient="horz" pos="3863"/>
        <p:guide orient="horz" pos="1141"/>
        <p:guide orient="horz" pos="2286"/>
        <p:guide pos="3856"/>
        <p:guide pos="372"/>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showGuides="1">
      <p:cViewPr varScale="1">
        <p:scale>
          <a:sx n="151" d="100"/>
          <a:sy n="151" d="100"/>
        </p:scale>
        <p:origin x="4792"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DC8DB60-9960-7E4E-BA4A-B29DFB46F3EE}" type="datetime1">
              <a:rPr lang="nl-NL" smtClean="0"/>
              <a:t>11-7-2024</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370EAE8-FB6A-B847-B804-B8BC08416A0C}" type="slidenum">
              <a:rPr lang="nl-NL" smtClean="0"/>
              <a:t>‹nr.›</a:t>
            </a:fld>
            <a:endParaRPr lang="nl-NL"/>
          </a:p>
        </p:txBody>
      </p:sp>
    </p:spTree>
    <p:extLst>
      <p:ext uri="{BB962C8B-B14F-4D97-AF65-F5344CB8AC3E}">
        <p14:creationId xmlns:p14="http://schemas.microsoft.com/office/powerpoint/2010/main" val="19243355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443F22-96A7-2946-9F02-228CB8E4306F}" type="datetime1">
              <a:rPr lang="nl-NL" smtClean="0"/>
              <a:t>11-7-2024</a:t>
            </a:fld>
            <a:endParaRPr lang="nl-NL"/>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86D882-3718-4F40-87D5-7C3050DB7ED2}" type="slidenum">
              <a:rPr lang="nl-NL" smtClean="0"/>
              <a:t>‹nr.›</a:t>
            </a:fld>
            <a:endParaRPr lang="nl-NL"/>
          </a:p>
        </p:txBody>
      </p:sp>
    </p:spTree>
    <p:extLst>
      <p:ext uri="{BB962C8B-B14F-4D97-AF65-F5344CB8AC3E}">
        <p14:creationId xmlns:p14="http://schemas.microsoft.com/office/powerpoint/2010/main" val="227985874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dirty="0"/>
              <a:t>Er kan overigens geen misverstand over bestaan dat ook «dorpen» hieronder vallen. Wat «stedelijke ontwikkeling» inhoudt kan van regio tot regio verschillen. Van belang hierbij is of er per saldo aanzienlijke negatieve gevolgen voor het milieu kunnen zijn. Indien bijvoorbeeld een woonwijk wordt afgebroken en er komt een nieuwe voor in de plaats, zal dit in de regel per saldo geen of weinig milieugevolgen hebben. Bij een uitbreiding zal er eerder sprake kunnen zijn van aanzienlijke gevolgen.</a:t>
            </a:r>
          </a:p>
          <a:p>
            <a:endParaRPr lang="nl-NL" dirty="0"/>
          </a:p>
          <a:p>
            <a:r>
              <a:rPr lang="nl-NL" dirty="0"/>
              <a:t>Misschien nog voorbeelden van uitspraken noemen?</a:t>
            </a:r>
          </a:p>
        </p:txBody>
      </p:sp>
      <p:sp>
        <p:nvSpPr>
          <p:cNvPr id="4" name="Tijdelijke aanduiding voor dianummer 3"/>
          <p:cNvSpPr>
            <a:spLocks noGrp="1"/>
          </p:cNvSpPr>
          <p:nvPr>
            <p:ph type="sldNum" sz="quarter" idx="10"/>
          </p:nvPr>
        </p:nvSpPr>
        <p:spPr/>
        <p:txBody>
          <a:bodyPr/>
          <a:lstStyle/>
          <a:p>
            <a:fld id="{D986D882-3718-4F40-87D5-7C3050DB7ED2}" type="slidenum">
              <a:rPr lang="nl-NL" smtClean="0"/>
              <a:t>14</a:t>
            </a:fld>
            <a:endParaRPr lang="nl-NL"/>
          </a:p>
        </p:txBody>
      </p:sp>
    </p:spTree>
    <p:extLst>
      <p:ext uri="{BB962C8B-B14F-4D97-AF65-F5344CB8AC3E}">
        <p14:creationId xmlns:p14="http://schemas.microsoft.com/office/powerpoint/2010/main" val="2400649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200" dirty="0">
                <a:latin typeface="Verdana" panose="020B0604030504040204" pitchFamily="34" charset="0"/>
                <a:ea typeface="Verdana" panose="020B0604030504040204" pitchFamily="34" charset="0"/>
                <a:cs typeface="Verdana" panose="020B0604030504040204" pitchFamily="34" charset="0"/>
              </a:rPr>
              <a:t>Om u te helpen om te bepalen of mer(</a:t>
            </a:r>
            <a:r>
              <a:rPr lang="nl-NL" sz="1200" dirty="0" err="1">
                <a:latin typeface="Verdana" panose="020B0604030504040204" pitchFamily="34" charset="0"/>
                <a:ea typeface="Verdana" panose="020B0604030504040204" pitchFamily="34" charset="0"/>
                <a:cs typeface="Verdana" panose="020B0604030504040204" pitchFamily="34" charset="0"/>
              </a:rPr>
              <a:t>beoordelings</a:t>
            </a:r>
            <a:r>
              <a:rPr lang="nl-NL" sz="1200" dirty="0">
                <a:latin typeface="Verdana" panose="020B0604030504040204" pitchFamily="34" charset="0"/>
                <a:ea typeface="Verdana" panose="020B0604030504040204" pitchFamily="34" charset="0"/>
                <a:cs typeface="Verdana" panose="020B0604030504040204" pitchFamily="34" charset="0"/>
              </a:rPr>
              <a:t>)plicht aan de orde is, volgt u de stappen uit de Handreiking </a:t>
            </a:r>
            <a:r>
              <a:rPr lang="nl-NL" sz="1200" dirty="0" err="1">
                <a:latin typeface="Verdana" panose="020B0604030504040204" pitchFamily="34" charset="0"/>
                <a:ea typeface="Verdana" panose="020B0604030504040204" pitchFamily="34" charset="0"/>
                <a:cs typeface="Verdana" panose="020B0604030504040204" pitchFamily="34" charset="0"/>
              </a:rPr>
              <a:t>plan-mer</a:t>
            </a:r>
            <a:r>
              <a:rPr lang="nl-NL" sz="1200" dirty="0">
                <a:latin typeface="Verdana" panose="020B0604030504040204" pitchFamily="34" charset="0"/>
                <a:ea typeface="Verdana" panose="020B0604030504040204" pitchFamily="34" charset="0"/>
                <a:cs typeface="Verdana" panose="020B0604030504040204" pitchFamily="34" charset="0"/>
              </a:rPr>
              <a:t> voor decentrale regels. </a:t>
            </a:r>
          </a:p>
          <a:p>
            <a:endParaRPr lang="nl-NL" dirty="0"/>
          </a:p>
        </p:txBody>
      </p:sp>
      <p:sp>
        <p:nvSpPr>
          <p:cNvPr id="4" name="Tijdelijke aanduiding voor dianummer 3"/>
          <p:cNvSpPr>
            <a:spLocks noGrp="1"/>
          </p:cNvSpPr>
          <p:nvPr>
            <p:ph type="sldNum" sz="quarter" idx="10"/>
          </p:nvPr>
        </p:nvSpPr>
        <p:spPr/>
        <p:txBody>
          <a:bodyPr/>
          <a:lstStyle/>
          <a:p>
            <a:fld id="{D986D882-3718-4F40-87D5-7C3050DB7ED2}" type="slidenum">
              <a:rPr lang="nl-NL" smtClean="0"/>
              <a:t>20</a:t>
            </a:fld>
            <a:endParaRPr lang="nl-NL"/>
          </a:p>
        </p:txBody>
      </p:sp>
    </p:spTree>
    <p:extLst>
      <p:ext uri="{BB962C8B-B14F-4D97-AF65-F5344CB8AC3E}">
        <p14:creationId xmlns:p14="http://schemas.microsoft.com/office/powerpoint/2010/main" val="15490687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el">
    <p:bg>
      <p:bgPr>
        <a:solidFill>
          <a:schemeClr val="bg1"/>
        </a:solidFill>
        <a:effectLst/>
      </p:bgPr>
    </p:b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126CAFB3-B952-5E41-8366-D28F5BBD163D}"/>
              </a:ext>
            </a:extLst>
          </p:cNvPr>
          <p:cNvSpPr/>
          <p:nvPr userDrawn="1"/>
        </p:nvSpPr>
        <p:spPr>
          <a:xfrm>
            <a:off x="251" y="892799"/>
            <a:ext cx="12208683" cy="5609601"/>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pic>
        <p:nvPicPr>
          <p:cNvPr id="7" name="Afbeelding 6">
            <a:extLst>
              <a:ext uri="{FF2B5EF4-FFF2-40B4-BE49-F238E27FC236}">
                <a16:creationId xmlns:a16="http://schemas.microsoft.com/office/drawing/2014/main" id="{10E62FF2-996E-EE4F-8AD3-63F8BA2B3C9F}"/>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el 1"/>
          <p:cNvSpPr>
            <a:spLocks noGrp="1"/>
          </p:cNvSpPr>
          <p:nvPr>
            <p:ph type="ctrTitle"/>
          </p:nvPr>
        </p:nvSpPr>
        <p:spPr>
          <a:xfrm>
            <a:off x="6356144" y="1171764"/>
            <a:ext cx="5353512" cy="1235234"/>
          </a:xfrm>
        </p:spPr>
        <p:txBody>
          <a:bodyPr anchor="t"/>
          <a:lstStyle>
            <a:lvl1pPr algn="l">
              <a:defRPr b="1">
                <a:solidFill>
                  <a:schemeClr val="bg1"/>
                </a:solidFill>
              </a:defRPr>
            </a:lvl1pPr>
          </a:lstStyle>
          <a:p>
            <a:r>
              <a:rPr lang="nl-NL"/>
              <a:t>Klik om de stijl te bewerken</a:t>
            </a:r>
            <a:endParaRPr lang="nl-NL" dirty="0"/>
          </a:p>
        </p:txBody>
      </p:sp>
      <p:sp>
        <p:nvSpPr>
          <p:cNvPr id="3" name="Subtitel 2"/>
          <p:cNvSpPr>
            <a:spLocks noGrp="1"/>
          </p:cNvSpPr>
          <p:nvPr>
            <p:ph type="subTitle" idx="1" hasCustomPrompt="1"/>
          </p:nvPr>
        </p:nvSpPr>
        <p:spPr>
          <a:xfrm>
            <a:off x="6356145" y="3424048"/>
            <a:ext cx="5171671" cy="1550153"/>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&lt;naam&gt;</a:t>
            </a:r>
          </a:p>
          <a:p>
            <a:endParaRPr lang="nl-NL" dirty="0"/>
          </a:p>
        </p:txBody>
      </p:sp>
      <p:sp>
        <p:nvSpPr>
          <p:cNvPr id="17" name="Tijdelijke aanduiding voor tekst 16"/>
          <p:cNvSpPr>
            <a:spLocks noGrp="1"/>
          </p:cNvSpPr>
          <p:nvPr>
            <p:ph type="body" sz="quarter" idx="11" hasCustomPrompt="1"/>
          </p:nvPr>
        </p:nvSpPr>
        <p:spPr>
          <a:xfrm>
            <a:off x="6356351" y="5402697"/>
            <a:ext cx="5171016" cy="931863"/>
          </a:xfrm>
        </p:spPr>
        <p:txBody>
          <a:bodyPr anchor="b">
            <a:noAutofit/>
          </a:bodyPr>
          <a:lstStyle>
            <a:lvl1pPr marL="0" indent="0" algn="l">
              <a:buFontTx/>
              <a:buNone/>
              <a:defRPr sz="1000">
                <a:solidFill>
                  <a:schemeClr val="bg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lvl="0"/>
            <a:r>
              <a:rPr lang="nl-NL" dirty="0"/>
              <a:t>&lt;versie&gt;</a:t>
            </a:r>
          </a:p>
        </p:txBody>
      </p:sp>
      <p:sp>
        <p:nvSpPr>
          <p:cNvPr id="10" name="Tekstvak 9">
            <a:extLst>
              <a:ext uri="{FF2B5EF4-FFF2-40B4-BE49-F238E27FC236}">
                <a16:creationId xmlns:a16="http://schemas.microsoft.com/office/drawing/2014/main" id="{6C38CDB2-3601-9440-8755-F766D2452C38}"/>
              </a:ext>
            </a:extLst>
          </p:cNvPr>
          <p:cNvSpPr txBox="1"/>
          <p:nvPr userDrawn="1"/>
        </p:nvSpPr>
        <p:spPr>
          <a:xfrm>
            <a:off x="2022231" y="325315"/>
            <a:ext cx="184731" cy="369332"/>
          </a:xfrm>
          <a:prstGeom prst="rect">
            <a:avLst/>
          </a:prstGeom>
          <a:noFill/>
        </p:spPr>
        <p:txBody>
          <a:bodyPr wrap="none" rtlCol="0">
            <a:spAutoFit/>
          </a:bodyPr>
          <a:lstStyle/>
          <a:p>
            <a:endParaRPr lang="nl-NL" dirty="0"/>
          </a:p>
        </p:txBody>
      </p:sp>
    </p:spTree>
    <p:extLst>
      <p:ext uri="{BB962C8B-B14F-4D97-AF65-F5344CB8AC3E}">
        <p14:creationId xmlns:p14="http://schemas.microsoft.com/office/powerpoint/2010/main" val="419752537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psommin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F3612BFF-8B8D-A445-BE85-25A4D5787366}"/>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2" name="Titel 1"/>
          <p:cNvSpPr>
            <a:spLocks noGrp="1"/>
          </p:cNvSpPr>
          <p:nvPr>
            <p:ph type="title"/>
          </p:nvPr>
        </p:nvSpPr>
        <p:spPr/>
        <p:txBody>
          <a:bodyPr/>
          <a:lstStyle/>
          <a:p>
            <a:r>
              <a:rPr lang="nl-NL"/>
              <a:t>Klik om de stijl te bewerken</a:t>
            </a: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601134" y="1811338"/>
            <a:ext cx="10964333"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a:t>Tekststijl van het model bewerken</a:t>
            </a:r>
          </a:p>
        </p:txBody>
      </p:sp>
    </p:spTree>
    <p:extLst>
      <p:ext uri="{BB962C8B-B14F-4D97-AF65-F5344CB8AC3E}">
        <p14:creationId xmlns:p14="http://schemas.microsoft.com/office/powerpoint/2010/main" val="221993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psomming + beeld">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C9F7C79B-7513-0040-807E-BCD64B44B924}"/>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2" name="Titel 1"/>
          <p:cNvSpPr>
            <a:spLocks noGrp="1"/>
          </p:cNvSpPr>
          <p:nvPr>
            <p:ph type="title"/>
          </p:nvPr>
        </p:nvSpPr>
        <p:spPr/>
        <p:txBody>
          <a:bodyPr/>
          <a:lstStyle/>
          <a:p>
            <a:r>
              <a:rPr lang="nl-NL"/>
              <a:t>Klik om de stijl te bewerken</a:t>
            </a: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590551" y="1811338"/>
            <a:ext cx="5938399"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a:t>Tekststijl van het model bewerken</a:t>
            </a:r>
          </a:p>
        </p:txBody>
      </p:sp>
      <p:sp>
        <p:nvSpPr>
          <p:cNvPr id="7" name="Tijdelijke aanduiding voor afbeelding 6"/>
          <p:cNvSpPr>
            <a:spLocks noGrp="1"/>
          </p:cNvSpPr>
          <p:nvPr>
            <p:ph type="pic" sz="quarter" idx="13"/>
          </p:nvPr>
        </p:nvSpPr>
        <p:spPr>
          <a:xfrm>
            <a:off x="6915151" y="1811338"/>
            <a:ext cx="4658783" cy="4300538"/>
          </a:xfrm>
        </p:spPr>
        <p:txBody>
          <a:bodyPr/>
          <a:lstStyle/>
          <a:p>
            <a:r>
              <a:rPr lang="nl-NL"/>
              <a:t>Klik op het pictogram als u een afbeelding wilt toevoegen</a:t>
            </a:r>
            <a:endParaRPr lang="nl-NL" dirty="0"/>
          </a:p>
        </p:txBody>
      </p:sp>
    </p:spTree>
    <p:extLst>
      <p:ext uri="{BB962C8B-B14F-4D97-AF65-F5344CB8AC3E}">
        <p14:creationId xmlns:p14="http://schemas.microsoft.com/office/powerpoint/2010/main" val="2181187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 + beeld">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059EE069-E041-7D4E-AF5F-769655BE0B20}"/>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0" y="4779819"/>
            <a:ext cx="12192000" cy="1486045"/>
          </a:xfrm>
        </p:spPr>
        <p:txBody>
          <a:bodyPr>
            <a:normAutofit/>
          </a:bodyPr>
          <a:lstStyle>
            <a:lvl1pPr>
              <a:defRPr sz="1400"/>
            </a:lvl1pPr>
          </a:lstStyle>
          <a:p>
            <a:r>
              <a:rPr lang="nl-NL"/>
              <a:t>Klik op het pictogram als u een afbeelding wilt toevoegen</a:t>
            </a:r>
            <a:endParaRPr lang="nl-NL" dirty="0"/>
          </a:p>
        </p:txBody>
      </p:sp>
      <p:sp>
        <p:nvSpPr>
          <p:cNvPr id="7" name="Titel 1"/>
          <p:cNvSpPr>
            <a:spLocks noGrp="1"/>
          </p:cNvSpPr>
          <p:nvPr>
            <p:ph type="title"/>
          </p:nvPr>
        </p:nvSpPr>
        <p:spPr>
          <a:xfrm>
            <a:off x="601133" y="1169391"/>
            <a:ext cx="10972800" cy="663123"/>
          </a:xfrm>
        </p:spPr>
        <p:txBody>
          <a:bodyPr/>
          <a:lstStyle/>
          <a:p>
            <a:r>
              <a:rPr lang="nl-NL"/>
              <a:t>Klik om de stijl te bewerken</a:t>
            </a:r>
            <a:endParaRPr lang="nl-NL" dirty="0"/>
          </a:p>
        </p:txBody>
      </p:sp>
      <p:sp>
        <p:nvSpPr>
          <p:cNvPr id="8" name="Tijdelijke aanduiding voor tekst 5"/>
          <p:cNvSpPr>
            <a:spLocks noGrp="1"/>
          </p:cNvSpPr>
          <p:nvPr>
            <p:ph type="body" sz="quarter" idx="13"/>
          </p:nvPr>
        </p:nvSpPr>
        <p:spPr>
          <a:xfrm>
            <a:off x="609600" y="1811338"/>
            <a:ext cx="10964333"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34046778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ekst + 2x beeld hor">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B8CC9E27-A66F-9947-B318-08B7BF55BA15}"/>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601133" y="4078830"/>
            <a:ext cx="5187672" cy="2053685"/>
          </a:xfrm>
        </p:spPr>
        <p:txBody>
          <a:bodyPr>
            <a:normAutofit/>
          </a:bodyPr>
          <a:lstStyle>
            <a:lvl1pPr>
              <a:defRPr sz="1400"/>
            </a:lvl1pPr>
          </a:lstStyle>
          <a:p>
            <a:r>
              <a:rPr lang="nl-NL"/>
              <a:t>Klik op het pictogram als u een afbeelding wilt toevoegen</a:t>
            </a:r>
            <a:endParaRPr lang="nl-NL" dirty="0"/>
          </a:p>
        </p:txBody>
      </p:sp>
      <p:sp>
        <p:nvSpPr>
          <p:cNvPr id="7" name="Titel 1"/>
          <p:cNvSpPr>
            <a:spLocks noGrp="1"/>
          </p:cNvSpPr>
          <p:nvPr>
            <p:ph type="title"/>
          </p:nvPr>
        </p:nvSpPr>
        <p:spPr>
          <a:xfrm>
            <a:off x="601133" y="1169391"/>
            <a:ext cx="10972800" cy="663123"/>
          </a:xfrm>
        </p:spPr>
        <p:txBody>
          <a:bodyPr/>
          <a:lstStyle/>
          <a:p>
            <a:r>
              <a:rPr lang="nl-NL"/>
              <a:t>Klik om de stijl te bewerken</a:t>
            </a:r>
            <a:endParaRPr lang="nl-NL" dirty="0"/>
          </a:p>
        </p:txBody>
      </p:sp>
      <p:sp>
        <p:nvSpPr>
          <p:cNvPr id="8" name="Tijdelijke aanduiding voor tekst 5"/>
          <p:cNvSpPr>
            <a:spLocks noGrp="1"/>
          </p:cNvSpPr>
          <p:nvPr>
            <p:ph type="body" sz="quarter" idx="13"/>
          </p:nvPr>
        </p:nvSpPr>
        <p:spPr>
          <a:xfrm>
            <a:off x="601133" y="1811339"/>
            <a:ext cx="10972800" cy="2073559"/>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Tijdelijke aanduiding voor afbeelding 5"/>
          <p:cNvSpPr>
            <a:spLocks noGrp="1"/>
          </p:cNvSpPr>
          <p:nvPr>
            <p:ph type="pic" sz="quarter" idx="14"/>
          </p:nvPr>
        </p:nvSpPr>
        <p:spPr>
          <a:xfrm>
            <a:off x="6386261" y="4078830"/>
            <a:ext cx="5187672" cy="2053685"/>
          </a:xfrm>
        </p:spPr>
        <p:txBody>
          <a:bodyPr>
            <a:normAutofit/>
          </a:bodyPr>
          <a:lstStyle>
            <a:lvl1pPr>
              <a:defRPr sz="1400"/>
            </a:lvl1pPr>
          </a:lstStyle>
          <a:p>
            <a:r>
              <a:rPr lang="nl-NL"/>
              <a:t>Klik op het pictogram als u een afbeelding wilt toevoegen</a:t>
            </a:r>
            <a:endParaRPr lang="nl-NL" dirty="0"/>
          </a:p>
        </p:txBody>
      </p:sp>
    </p:spTree>
    <p:extLst>
      <p:ext uri="{BB962C8B-B14F-4D97-AF65-F5344CB8AC3E}">
        <p14:creationId xmlns:p14="http://schemas.microsoft.com/office/powerpoint/2010/main" val="8168706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ekst + 2x beeld ver">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BB9C7D7F-C5E1-0140-BB57-0FBAD6675830}"/>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6390192" y="1805083"/>
            <a:ext cx="5187672" cy="2053685"/>
          </a:xfrm>
        </p:spPr>
        <p:txBody>
          <a:bodyPr>
            <a:normAutofit/>
          </a:bodyPr>
          <a:lstStyle>
            <a:lvl1pPr>
              <a:defRPr sz="1400"/>
            </a:lvl1pPr>
          </a:lstStyle>
          <a:p>
            <a:r>
              <a:rPr lang="nl-NL"/>
              <a:t>Klik op het pictogram als u een afbeelding wilt toevoegen</a:t>
            </a:r>
            <a:endParaRPr lang="nl-NL" dirty="0"/>
          </a:p>
        </p:txBody>
      </p:sp>
      <p:sp>
        <p:nvSpPr>
          <p:cNvPr id="7" name="Titel 1"/>
          <p:cNvSpPr>
            <a:spLocks noGrp="1"/>
          </p:cNvSpPr>
          <p:nvPr>
            <p:ph type="title"/>
          </p:nvPr>
        </p:nvSpPr>
        <p:spPr>
          <a:xfrm>
            <a:off x="601133" y="1169391"/>
            <a:ext cx="10972800" cy="663123"/>
          </a:xfrm>
        </p:spPr>
        <p:txBody>
          <a:bodyPr/>
          <a:lstStyle/>
          <a:p>
            <a:r>
              <a:rPr lang="nl-NL"/>
              <a:t>Klik om de stijl te bewerken</a:t>
            </a:r>
            <a:endParaRPr lang="nl-NL" dirty="0"/>
          </a:p>
        </p:txBody>
      </p:sp>
      <p:sp>
        <p:nvSpPr>
          <p:cNvPr id="8" name="Tijdelijke aanduiding voor tekst 5"/>
          <p:cNvSpPr>
            <a:spLocks noGrp="1"/>
          </p:cNvSpPr>
          <p:nvPr>
            <p:ph type="body" sz="quarter" idx="13"/>
          </p:nvPr>
        </p:nvSpPr>
        <p:spPr>
          <a:xfrm>
            <a:off x="609600" y="1811339"/>
            <a:ext cx="5262747" cy="432117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Tijdelijke aanduiding voor afbeelding 5"/>
          <p:cNvSpPr>
            <a:spLocks noGrp="1"/>
          </p:cNvSpPr>
          <p:nvPr>
            <p:ph type="pic" sz="quarter" idx="14"/>
          </p:nvPr>
        </p:nvSpPr>
        <p:spPr>
          <a:xfrm>
            <a:off x="6386261" y="4078830"/>
            <a:ext cx="5187672" cy="2053685"/>
          </a:xfrm>
        </p:spPr>
        <p:txBody>
          <a:bodyPr>
            <a:normAutofit/>
          </a:bodyPr>
          <a:lstStyle>
            <a:lvl1pPr>
              <a:defRPr sz="1400"/>
            </a:lvl1pPr>
          </a:lstStyle>
          <a:p>
            <a:r>
              <a:rPr lang="nl-NL"/>
              <a:t>Klik op het pictogram als u een afbeelding wilt toevoegen</a:t>
            </a:r>
            <a:endParaRPr lang="nl-NL" dirty="0"/>
          </a:p>
        </p:txBody>
      </p:sp>
    </p:spTree>
    <p:extLst>
      <p:ext uri="{BB962C8B-B14F-4D97-AF65-F5344CB8AC3E}">
        <p14:creationId xmlns:p14="http://schemas.microsoft.com/office/powerpoint/2010/main" val="2165758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kst+afbeeldin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C3BE2A5B-4D60-474A-9000-DB2D4E891825}"/>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2" name="Titel 1"/>
          <p:cNvSpPr>
            <a:spLocks noGrp="1"/>
          </p:cNvSpPr>
          <p:nvPr>
            <p:ph type="title"/>
          </p:nvPr>
        </p:nvSpPr>
        <p:spPr>
          <a:xfrm>
            <a:off x="601133" y="1169391"/>
            <a:ext cx="4981736" cy="663123"/>
          </a:xfrm>
        </p:spPr>
        <p:txBody>
          <a:bodyPr/>
          <a:lstStyle/>
          <a:p>
            <a:r>
              <a:rPr lang="nl-NL"/>
              <a:t>Klik om de stijl te bewerken</a:t>
            </a: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tekst 5"/>
          <p:cNvSpPr>
            <a:spLocks noGrp="1"/>
          </p:cNvSpPr>
          <p:nvPr>
            <p:ph type="body" sz="quarter" idx="13"/>
          </p:nvPr>
        </p:nvSpPr>
        <p:spPr>
          <a:xfrm>
            <a:off x="609600" y="2182862"/>
            <a:ext cx="4973269"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7" name="Tijdelijke aanduiding voor afbeelding 6"/>
          <p:cNvSpPr>
            <a:spLocks noGrp="1"/>
          </p:cNvSpPr>
          <p:nvPr>
            <p:ph type="pic" sz="quarter" idx="14"/>
          </p:nvPr>
        </p:nvSpPr>
        <p:spPr>
          <a:xfrm>
            <a:off x="6089652" y="1160463"/>
            <a:ext cx="5646689" cy="4972051"/>
          </a:xfrm>
        </p:spPr>
        <p:txBody>
          <a:bodyPr>
            <a:normAutofit/>
          </a:bodyPr>
          <a:lstStyle>
            <a:lvl1pPr>
              <a:defRPr sz="1400"/>
            </a:lvl1pPr>
          </a:lstStyle>
          <a:p>
            <a:r>
              <a:rPr lang="nl-NL"/>
              <a:t>Klik op het pictogram als u een afbeelding wilt toevoegen</a:t>
            </a:r>
            <a:endParaRPr lang="nl-NL" dirty="0"/>
          </a:p>
        </p:txBody>
      </p:sp>
    </p:spTree>
    <p:extLst>
      <p:ext uri="{BB962C8B-B14F-4D97-AF65-F5344CB8AC3E}">
        <p14:creationId xmlns:p14="http://schemas.microsoft.com/office/powerpoint/2010/main" val="18187608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2C612CF5-18B5-914F-B3E0-D3BD0CF3F514}"/>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9" name="Tijdelijke aanduiding voor afbeelding 8"/>
          <p:cNvSpPr>
            <a:spLocks noGrp="1"/>
          </p:cNvSpPr>
          <p:nvPr>
            <p:ph type="pic" sz="quarter" idx="13"/>
          </p:nvPr>
        </p:nvSpPr>
        <p:spPr>
          <a:xfrm>
            <a:off x="1926167" y="1168400"/>
            <a:ext cx="8326197" cy="4159250"/>
          </a:xfrm>
        </p:spPr>
        <p:txBody>
          <a:bodyPr>
            <a:normAutofit/>
          </a:bodyPr>
          <a:lstStyle>
            <a:lvl1pPr>
              <a:defRPr sz="1400"/>
            </a:lvl1pPr>
          </a:lstStyle>
          <a:p>
            <a:r>
              <a:rPr lang="nl-NL"/>
              <a:t>Klik op het pictogram als u een afbeelding wilt toevoegen</a:t>
            </a:r>
            <a:endParaRPr lang="nl-NL" dirty="0"/>
          </a:p>
        </p:txBody>
      </p:sp>
      <p:sp>
        <p:nvSpPr>
          <p:cNvPr id="2" name="Titel 1"/>
          <p:cNvSpPr>
            <a:spLocks noGrp="1"/>
          </p:cNvSpPr>
          <p:nvPr>
            <p:ph type="title"/>
          </p:nvPr>
        </p:nvSpPr>
        <p:spPr>
          <a:xfrm>
            <a:off x="1926937" y="5384244"/>
            <a:ext cx="8325427" cy="519333"/>
          </a:xfrm>
        </p:spPr>
        <p:txBody>
          <a:bodyPr>
            <a:normAutofit/>
          </a:bodyPr>
          <a:lstStyle>
            <a:lvl1pPr>
              <a:defRPr sz="2000"/>
            </a:lvl1pPr>
          </a:lstStyle>
          <a:p>
            <a:r>
              <a:rPr lang="nl-NL"/>
              <a:t>Klik om de stijl te bewerken</a:t>
            </a: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1926167" y="5765368"/>
            <a:ext cx="8326967"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a:t>Tekststijl van het model bewerken</a:t>
            </a:r>
          </a:p>
        </p:txBody>
      </p:sp>
    </p:spTree>
    <p:extLst>
      <p:ext uri="{BB962C8B-B14F-4D97-AF65-F5344CB8AC3E}">
        <p14:creationId xmlns:p14="http://schemas.microsoft.com/office/powerpoint/2010/main" val="10789531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afbeeldingen verticaal">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1D9D6F7E-172C-1F44-81E6-052D9B58844C}"/>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9" name="Tijdelijke aanduiding voor afbeelding 8"/>
          <p:cNvSpPr>
            <a:spLocks noGrp="1"/>
          </p:cNvSpPr>
          <p:nvPr>
            <p:ph type="pic" sz="quarter" idx="13"/>
          </p:nvPr>
        </p:nvSpPr>
        <p:spPr>
          <a:xfrm>
            <a:off x="1926166" y="1168400"/>
            <a:ext cx="3892743" cy="4159250"/>
          </a:xfrm>
        </p:spPr>
        <p:txBody>
          <a:bodyPr>
            <a:normAutofit/>
          </a:bodyPr>
          <a:lstStyle>
            <a:lvl1pPr>
              <a:defRPr sz="1400"/>
            </a:lvl1pPr>
          </a:lstStyle>
          <a:p>
            <a:r>
              <a:rPr lang="nl-NL"/>
              <a:t>Klik op het pictogram als u een afbeelding wilt toevoegen</a:t>
            </a:r>
            <a:endParaRPr lang="nl-NL" dirty="0"/>
          </a:p>
        </p:txBody>
      </p:sp>
      <p:sp>
        <p:nvSpPr>
          <p:cNvPr id="2" name="Titel 1"/>
          <p:cNvSpPr>
            <a:spLocks noGrp="1"/>
          </p:cNvSpPr>
          <p:nvPr>
            <p:ph type="title"/>
          </p:nvPr>
        </p:nvSpPr>
        <p:spPr>
          <a:xfrm>
            <a:off x="1926937" y="5384244"/>
            <a:ext cx="8325427" cy="519333"/>
          </a:xfrm>
        </p:spPr>
        <p:txBody>
          <a:bodyPr>
            <a:normAutofit/>
          </a:bodyPr>
          <a:lstStyle>
            <a:lvl1pPr>
              <a:defRPr sz="2000"/>
            </a:lvl1pPr>
          </a:lstStyle>
          <a:p>
            <a:r>
              <a:rPr lang="nl-NL"/>
              <a:t>Klik om de stijl te bewerken</a:t>
            </a: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1926167" y="5765368"/>
            <a:ext cx="8326967"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a:t>Tekststijl van het model bewerken</a:t>
            </a:r>
          </a:p>
        </p:txBody>
      </p:sp>
      <p:sp>
        <p:nvSpPr>
          <p:cNvPr id="8" name="Tijdelijke aanduiding voor afbeelding 8"/>
          <p:cNvSpPr>
            <a:spLocks noGrp="1"/>
          </p:cNvSpPr>
          <p:nvPr>
            <p:ph type="pic" sz="quarter" idx="14"/>
          </p:nvPr>
        </p:nvSpPr>
        <p:spPr>
          <a:xfrm>
            <a:off x="6342303" y="1160463"/>
            <a:ext cx="3910061" cy="4159250"/>
          </a:xfrm>
        </p:spPr>
        <p:txBody>
          <a:bodyPr>
            <a:normAutofit/>
          </a:bodyPr>
          <a:lstStyle>
            <a:lvl1pPr>
              <a:defRPr sz="1400"/>
            </a:lvl1pPr>
          </a:lstStyle>
          <a:p>
            <a:r>
              <a:rPr lang="nl-NL"/>
              <a:t>Klik op het pictogram als u een afbeelding wilt toevoegen</a:t>
            </a:r>
            <a:endParaRPr lang="nl-NL" dirty="0"/>
          </a:p>
        </p:txBody>
      </p:sp>
    </p:spTree>
    <p:extLst>
      <p:ext uri="{BB962C8B-B14F-4D97-AF65-F5344CB8AC3E}">
        <p14:creationId xmlns:p14="http://schemas.microsoft.com/office/powerpoint/2010/main" val="3665215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el">
    <p:bg>
      <p:bgPr>
        <a:solidFill>
          <a:schemeClr val="bg1"/>
        </a:solidFill>
        <a:effectLst/>
      </p:bgPr>
    </p:bg>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CAF4B903-1467-C34F-9567-8E31016B8910}"/>
              </a:ext>
            </a:extLst>
          </p:cNvPr>
          <p:cNvSpPr/>
          <p:nvPr userDrawn="1"/>
        </p:nvSpPr>
        <p:spPr>
          <a:xfrm>
            <a:off x="6105907" y="890588"/>
            <a:ext cx="6102776"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pic>
        <p:nvPicPr>
          <p:cNvPr id="7" name="Afbeelding 6">
            <a:extLst>
              <a:ext uri="{FF2B5EF4-FFF2-40B4-BE49-F238E27FC236}">
                <a16:creationId xmlns:a16="http://schemas.microsoft.com/office/drawing/2014/main" id="{10E62FF2-996E-EE4F-8AD3-63F8BA2B3C9F}"/>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el 1"/>
          <p:cNvSpPr>
            <a:spLocks noGrp="1"/>
          </p:cNvSpPr>
          <p:nvPr>
            <p:ph type="ctrTitle"/>
          </p:nvPr>
        </p:nvSpPr>
        <p:spPr>
          <a:xfrm>
            <a:off x="6356144" y="1171764"/>
            <a:ext cx="5353512" cy="1235234"/>
          </a:xfrm>
        </p:spPr>
        <p:txBody>
          <a:bodyPr anchor="t"/>
          <a:lstStyle>
            <a:lvl1pPr algn="l">
              <a:defRPr b="1">
                <a:solidFill>
                  <a:schemeClr val="bg1"/>
                </a:solidFill>
              </a:defRPr>
            </a:lvl1pPr>
          </a:lstStyle>
          <a:p>
            <a:r>
              <a:rPr lang="nl-NL"/>
              <a:t>Klik om de stijl te bewerken</a:t>
            </a:r>
            <a:endParaRPr lang="nl-NL" dirty="0"/>
          </a:p>
        </p:txBody>
      </p:sp>
      <p:sp>
        <p:nvSpPr>
          <p:cNvPr id="3" name="Subtitel 2"/>
          <p:cNvSpPr>
            <a:spLocks noGrp="1"/>
          </p:cNvSpPr>
          <p:nvPr>
            <p:ph type="subTitle" idx="1" hasCustomPrompt="1"/>
          </p:nvPr>
        </p:nvSpPr>
        <p:spPr>
          <a:xfrm>
            <a:off x="6356145" y="3424048"/>
            <a:ext cx="5171671" cy="1550153"/>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&lt;naam&gt;</a:t>
            </a:r>
          </a:p>
          <a:p>
            <a:endParaRPr lang="nl-NL" dirty="0"/>
          </a:p>
        </p:txBody>
      </p:sp>
      <p:sp>
        <p:nvSpPr>
          <p:cNvPr id="17" name="Tijdelijke aanduiding voor tekst 16"/>
          <p:cNvSpPr>
            <a:spLocks noGrp="1"/>
          </p:cNvSpPr>
          <p:nvPr>
            <p:ph type="body" sz="quarter" idx="11" hasCustomPrompt="1"/>
          </p:nvPr>
        </p:nvSpPr>
        <p:spPr>
          <a:xfrm>
            <a:off x="6356351" y="5402697"/>
            <a:ext cx="5171016" cy="931863"/>
          </a:xfrm>
        </p:spPr>
        <p:txBody>
          <a:bodyPr anchor="b">
            <a:noAutofit/>
          </a:bodyPr>
          <a:lstStyle>
            <a:lvl1pPr marL="0" indent="0" algn="l">
              <a:buFontTx/>
              <a:buNone/>
              <a:defRPr sz="1000">
                <a:solidFill>
                  <a:schemeClr val="bg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lvl="0"/>
            <a:r>
              <a:rPr lang="nl-NL" dirty="0"/>
              <a:t>&lt;versie&gt;</a:t>
            </a:r>
          </a:p>
        </p:txBody>
      </p:sp>
      <p:sp>
        <p:nvSpPr>
          <p:cNvPr id="10" name="Tekstvak 9">
            <a:extLst>
              <a:ext uri="{FF2B5EF4-FFF2-40B4-BE49-F238E27FC236}">
                <a16:creationId xmlns:a16="http://schemas.microsoft.com/office/drawing/2014/main" id="{6C38CDB2-3601-9440-8755-F766D2452C38}"/>
              </a:ext>
            </a:extLst>
          </p:cNvPr>
          <p:cNvSpPr txBox="1"/>
          <p:nvPr userDrawn="1"/>
        </p:nvSpPr>
        <p:spPr>
          <a:xfrm>
            <a:off x="2022231" y="325315"/>
            <a:ext cx="184731" cy="369332"/>
          </a:xfrm>
          <a:prstGeom prst="rect">
            <a:avLst/>
          </a:prstGeom>
          <a:noFill/>
        </p:spPr>
        <p:txBody>
          <a:bodyPr wrap="none" rtlCol="0">
            <a:spAutoFit/>
          </a:bodyPr>
          <a:lstStyle/>
          <a:p>
            <a:endParaRPr lang="nl-NL" dirty="0"/>
          </a:p>
        </p:txBody>
      </p:sp>
      <p:pic>
        <p:nvPicPr>
          <p:cNvPr id="8" name="Afbeelding 7">
            <a:extLst>
              <a:ext uri="{FF2B5EF4-FFF2-40B4-BE49-F238E27FC236}">
                <a16:creationId xmlns:a16="http://schemas.microsoft.com/office/drawing/2014/main" id="{22DC3BBA-D385-EF47-B9A6-F185736EA7F7}"/>
              </a:ext>
            </a:extLst>
          </p:cNvPr>
          <p:cNvPicPr>
            <a:picLocks noChangeAspect="1"/>
          </p:cNvPicPr>
          <p:nvPr userDrawn="1"/>
        </p:nvPicPr>
        <p:blipFill rotWithShape="1">
          <a:blip r:embed="rId3"/>
          <a:srcRect l="31526" r="118"/>
          <a:stretch/>
        </p:blipFill>
        <p:spPr>
          <a:xfrm>
            <a:off x="2039" y="890588"/>
            <a:ext cx="6111369" cy="5609264"/>
          </a:xfrm>
          <a:prstGeom prst="rect">
            <a:avLst/>
          </a:prstGeom>
        </p:spPr>
      </p:pic>
    </p:spTree>
    <p:extLst>
      <p:ext uri="{BB962C8B-B14F-4D97-AF65-F5344CB8AC3E}">
        <p14:creationId xmlns:p14="http://schemas.microsoft.com/office/powerpoint/2010/main" val="2293492965"/>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el">
    <p:bg>
      <p:bgPr>
        <a:solidFill>
          <a:schemeClr val="bg1"/>
        </a:solidFill>
        <a:effectLst/>
      </p:bgPr>
    </p:b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17CBC099-CCD2-3C47-AD87-7F5EFB280463}"/>
              </a:ext>
            </a:extLst>
          </p:cNvPr>
          <p:cNvSpPr/>
          <p:nvPr userDrawn="1"/>
        </p:nvSpPr>
        <p:spPr>
          <a:xfrm>
            <a:off x="6105907" y="890588"/>
            <a:ext cx="6102776"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sp>
        <p:nvSpPr>
          <p:cNvPr id="2" name="Titel 1"/>
          <p:cNvSpPr>
            <a:spLocks noGrp="1"/>
          </p:cNvSpPr>
          <p:nvPr>
            <p:ph type="ctrTitle"/>
          </p:nvPr>
        </p:nvSpPr>
        <p:spPr>
          <a:xfrm>
            <a:off x="6356144" y="1171764"/>
            <a:ext cx="5353512" cy="1235234"/>
          </a:xfrm>
        </p:spPr>
        <p:txBody>
          <a:bodyPr anchor="t"/>
          <a:lstStyle>
            <a:lvl1pPr algn="l">
              <a:defRPr b="1">
                <a:solidFill>
                  <a:schemeClr val="bg1"/>
                </a:solidFill>
              </a:defRPr>
            </a:lvl1pPr>
          </a:lstStyle>
          <a:p>
            <a:r>
              <a:rPr lang="nl-NL"/>
              <a:t>Klik om de stijl te bewerken</a:t>
            </a:r>
            <a:endParaRPr lang="nl-NL" dirty="0"/>
          </a:p>
        </p:txBody>
      </p:sp>
      <p:sp>
        <p:nvSpPr>
          <p:cNvPr id="3" name="Subtitel 2"/>
          <p:cNvSpPr>
            <a:spLocks noGrp="1"/>
          </p:cNvSpPr>
          <p:nvPr>
            <p:ph type="subTitle" idx="1" hasCustomPrompt="1"/>
          </p:nvPr>
        </p:nvSpPr>
        <p:spPr>
          <a:xfrm>
            <a:off x="6356145" y="3424048"/>
            <a:ext cx="5171671" cy="1550153"/>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&lt;naam&gt;</a:t>
            </a:r>
          </a:p>
          <a:p>
            <a:endParaRPr lang="nl-NL" dirty="0"/>
          </a:p>
        </p:txBody>
      </p:sp>
      <p:sp>
        <p:nvSpPr>
          <p:cNvPr id="17" name="Tijdelijke aanduiding voor tekst 16"/>
          <p:cNvSpPr>
            <a:spLocks noGrp="1"/>
          </p:cNvSpPr>
          <p:nvPr>
            <p:ph type="body" sz="quarter" idx="11" hasCustomPrompt="1"/>
          </p:nvPr>
        </p:nvSpPr>
        <p:spPr>
          <a:xfrm>
            <a:off x="6356351" y="5402697"/>
            <a:ext cx="5171016" cy="931863"/>
          </a:xfrm>
        </p:spPr>
        <p:txBody>
          <a:bodyPr anchor="b">
            <a:noAutofit/>
          </a:bodyPr>
          <a:lstStyle>
            <a:lvl1pPr marL="0" indent="0" algn="l">
              <a:buFontTx/>
              <a:buNone/>
              <a:defRPr sz="1000">
                <a:solidFill>
                  <a:schemeClr val="bg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lvl="0"/>
            <a:r>
              <a:rPr lang="nl-NL" dirty="0"/>
              <a:t>&lt;versie&gt;</a:t>
            </a:r>
          </a:p>
        </p:txBody>
      </p:sp>
      <p:sp>
        <p:nvSpPr>
          <p:cNvPr id="10" name="Tekstvak 9">
            <a:extLst>
              <a:ext uri="{FF2B5EF4-FFF2-40B4-BE49-F238E27FC236}">
                <a16:creationId xmlns:a16="http://schemas.microsoft.com/office/drawing/2014/main" id="{6C38CDB2-3601-9440-8755-F766D2452C38}"/>
              </a:ext>
            </a:extLst>
          </p:cNvPr>
          <p:cNvSpPr txBox="1"/>
          <p:nvPr userDrawn="1"/>
        </p:nvSpPr>
        <p:spPr>
          <a:xfrm>
            <a:off x="2022231" y="325315"/>
            <a:ext cx="184731" cy="369332"/>
          </a:xfrm>
          <a:prstGeom prst="rect">
            <a:avLst/>
          </a:prstGeom>
          <a:noFill/>
        </p:spPr>
        <p:txBody>
          <a:bodyPr wrap="none" rtlCol="0">
            <a:spAutoFit/>
          </a:bodyPr>
          <a:lstStyle/>
          <a:p>
            <a:endParaRPr lang="nl-NL" dirty="0"/>
          </a:p>
        </p:txBody>
      </p:sp>
      <p:pic>
        <p:nvPicPr>
          <p:cNvPr id="13" name="Afbeelding 12">
            <a:extLst>
              <a:ext uri="{FF2B5EF4-FFF2-40B4-BE49-F238E27FC236}">
                <a16:creationId xmlns:a16="http://schemas.microsoft.com/office/drawing/2014/main" id="{E77F28CE-3807-4F4B-962D-474278733B72}"/>
              </a:ext>
            </a:extLst>
          </p:cNvPr>
          <p:cNvPicPr>
            <a:picLocks noChangeAspect="1"/>
          </p:cNvPicPr>
          <p:nvPr userDrawn="1"/>
        </p:nvPicPr>
        <p:blipFill rotWithShape="1">
          <a:blip r:embed="rId2"/>
          <a:srcRect l="31526" r="118"/>
          <a:stretch/>
        </p:blipFill>
        <p:spPr>
          <a:xfrm>
            <a:off x="2039" y="890588"/>
            <a:ext cx="6111369" cy="5609264"/>
          </a:xfrm>
          <a:prstGeom prst="rect">
            <a:avLst/>
          </a:prstGeom>
        </p:spPr>
      </p:pic>
    </p:spTree>
    <p:extLst>
      <p:ext uri="{BB962C8B-B14F-4D97-AF65-F5344CB8AC3E}">
        <p14:creationId xmlns:p14="http://schemas.microsoft.com/office/powerpoint/2010/main" val="8463921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Hoofdstuk + afb ">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3E99B19B-C344-0D42-81F4-64B43FAE8D5D}"/>
              </a:ext>
            </a:extLst>
          </p:cNvPr>
          <p:cNvSpPr/>
          <p:nvPr userDrawn="1"/>
        </p:nvSpPr>
        <p:spPr>
          <a:xfrm>
            <a:off x="6105907" y="890588"/>
            <a:ext cx="6102776"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pic>
        <p:nvPicPr>
          <p:cNvPr id="6" name="Afbeelding 5">
            <a:extLst>
              <a:ext uri="{FF2B5EF4-FFF2-40B4-BE49-F238E27FC236}">
                <a16:creationId xmlns:a16="http://schemas.microsoft.com/office/drawing/2014/main" id="{D4AF8A1A-4A3E-584A-A9A1-B9AF37AAC0C2}"/>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el 1"/>
          <p:cNvSpPr>
            <a:spLocks noGrp="1"/>
          </p:cNvSpPr>
          <p:nvPr>
            <p:ph type="ctrTitle" hasCustomPrompt="1"/>
          </p:nvPr>
        </p:nvSpPr>
        <p:spPr>
          <a:xfrm>
            <a:off x="6356144" y="1171764"/>
            <a:ext cx="5353512"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6356145" y="2413591"/>
            <a:ext cx="5171671"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11" name="Afbeelding 10">
            <a:extLst>
              <a:ext uri="{FF2B5EF4-FFF2-40B4-BE49-F238E27FC236}">
                <a16:creationId xmlns:a16="http://schemas.microsoft.com/office/drawing/2014/main" id="{4AE6D71D-11A7-9F49-9E1B-C6D812DC6BF3}"/>
              </a:ext>
            </a:extLst>
          </p:cNvPr>
          <p:cNvPicPr>
            <a:picLocks noChangeAspect="1"/>
          </p:cNvPicPr>
          <p:nvPr userDrawn="1"/>
        </p:nvPicPr>
        <p:blipFill rotWithShape="1">
          <a:blip r:embed="rId3"/>
          <a:srcRect l="31526" r="118"/>
          <a:stretch/>
        </p:blipFill>
        <p:spPr>
          <a:xfrm>
            <a:off x="2039" y="890588"/>
            <a:ext cx="6111369" cy="5609264"/>
          </a:xfrm>
          <a:prstGeom prst="rect">
            <a:avLst/>
          </a:prstGeom>
        </p:spPr>
      </p:pic>
    </p:spTree>
    <p:extLst>
      <p:ext uri="{BB962C8B-B14F-4D97-AF65-F5344CB8AC3E}">
        <p14:creationId xmlns:p14="http://schemas.microsoft.com/office/powerpoint/2010/main" val="2562051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oofdstuk + afb ">
    <p:spTree>
      <p:nvGrpSpPr>
        <p:cNvPr id="1" name=""/>
        <p:cNvGrpSpPr/>
        <p:nvPr/>
      </p:nvGrpSpPr>
      <p:grpSpPr>
        <a:xfrm>
          <a:off x="0" y="0"/>
          <a:ext cx="0" cy="0"/>
          <a:chOff x="0" y="0"/>
          <a:chExt cx="0" cy="0"/>
        </a:xfrm>
      </p:grpSpPr>
      <p:sp>
        <p:nvSpPr>
          <p:cNvPr id="8" name="Rechthoek 7"/>
          <p:cNvSpPr/>
          <p:nvPr userDrawn="1"/>
        </p:nvSpPr>
        <p:spPr>
          <a:xfrm>
            <a:off x="6105907" y="890588"/>
            <a:ext cx="6102776"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sp>
        <p:nvSpPr>
          <p:cNvPr id="2" name="Titel 1"/>
          <p:cNvSpPr>
            <a:spLocks noGrp="1"/>
          </p:cNvSpPr>
          <p:nvPr>
            <p:ph type="ctrTitle" hasCustomPrompt="1"/>
          </p:nvPr>
        </p:nvSpPr>
        <p:spPr>
          <a:xfrm>
            <a:off x="6356144" y="1171764"/>
            <a:ext cx="5353512"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6356145" y="2413591"/>
            <a:ext cx="5171671"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9" name="Afbeelding 8">
            <a:extLst>
              <a:ext uri="{FF2B5EF4-FFF2-40B4-BE49-F238E27FC236}">
                <a16:creationId xmlns:a16="http://schemas.microsoft.com/office/drawing/2014/main" id="{1EF75599-F1CF-3C43-89DE-9AFFD388489D}"/>
              </a:ext>
            </a:extLst>
          </p:cNvPr>
          <p:cNvPicPr>
            <a:picLocks noChangeAspect="1"/>
          </p:cNvPicPr>
          <p:nvPr userDrawn="1"/>
        </p:nvPicPr>
        <p:blipFill rotWithShape="1">
          <a:blip r:embed="rId2"/>
          <a:srcRect l="31526" r="118"/>
          <a:stretch/>
        </p:blipFill>
        <p:spPr>
          <a:xfrm>
            <a:off x="2039" y="890588"/>
            <a:ext cx="6111369" cy="5609264"/>
          </a:xfrm>
          <a:prstGeom prst="rect">
            <a:avLst/>
          </a:prstGeom>
        </p:spPr>
      </p:pic>
    </p:spTree>
    <p:extLst>
      <p:ext uri="{BB962C8B-B14F-4D97-AF65-F5344CB8AC3E}">
        <p14:creationId xmlns:p14="http://schemas.microsoft.com/office/powerpoint/2010/main" val="1014724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Hoofdstuk + afb">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6356144" y="1171764"/>
            <a:ext cx="5353512" cy="1235234"/>
          </a:xfrm>
        </p:spPr>
        <p:txBody>
          <a:bodyPr anchor="t"/>
          <a:lstStyle>
            <a:lvl1pPr algn="l">
              <a:defRPr b="1" baseline="0">
                <a:solidFill>
                  <a:srgbClr val="275937"/>
                </a:solidFill>
              </a:defRPr>
            </a:lvl1pPr>
          </a:lstStyle>
          <a:p>
            <a:r>
              <a:rPr lang="nl-NL" dirty="0"/>
              <a:t>&lt;hoofdstuk titel&gt;</a:t>
            </a:r>
          </a:p>
        </p:txBody>
      </p:sp>
      <p:sp>
        <p:nvSpPr>
          <p:cNvPr id="3" name="Subtitel 2"/>
          <p:cNvSpPr>
            <a:spLocks noGrp="1"/>
          </p:cNvSpPr>
          <p:nvPr>
            <p:ph type="subTitle" idx="1" hasCustomPrompt="1"/>
          </p:nvPr>
        </p:nvSpPr>
        <p:spPr>
          <a:xfrm>
            <a:off x="6356145" y="2413591"/>
            <a:ext cx="5171671"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8" name="Afbeelding 7">
            <a:extLst>
              <a:ext uri="{FF2B5EF4-FFF2-40B4-BE49-F238E27FC236}">
                <a16:creationId xmlns:a16="http://schemas.microsoft.com/office/drawing/2014/main" id="{F6A851FF-3974-124A-B209-6F99BD08377F}"/>
              </a:ext>
            </a:extLst>
          </p:cNvPr>
          <p:cNvPicPr>
            <a:picLocks noChangeAspect="1"/>
          </p:cNvPicPr>
          <p:nvPr userDrawn="1"/>
        </p:nvPicPr>
        <p:blipFill rotWithShape="1">
          <a:blip r:embed="rId2"/>
          <a:srcRect l="31526" r="118"/>
          <a:stretch/>
        </p:blipFill>
        <p:spPr>
          <a:xfrm>
            <a:off x="2039" y="890588"/>
            <a:ext cx="6111369" cy="5609264"/>
          </a:xfrm>
          <a:prstGeom prst="rect">
            <a:avLst/>
          </a:prstGeom>
        </p:spPr>
      </p:pic>
    </p:spTree>
    <p:extLst>
      <p:ext uri="{BB962C8B-B14F-4D97-AF65-F5344CB8AC3E}">
        <p14:creationId xmlns:p14="http://schemas.microsoft.com/office/powerpoint/2010/main" val="438273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_Hoofdstuk alleen teks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590550" y="1171764"/>
            <a:ext cx="10954905" cy="1235234"/>
          </a:xfrm>
        </p:spPr>
        <p:txBody>
          <a:bodyPr anchor="t"/>
          <a:lstStyle>
            <a:lvl1pPr algn="l">
              <a:defRPr b="1" baseline="0">
                <a:solidFill>
                  <a:srgbClr val="275937"/>
                </a:solidFill>
              </a:defRPr>
            </a:lvl1pPr>
          </a:lstStyle>
          <a:p>
            <a:r>
              <a:rPr lang="nl-NL" dirty="0"/>
              <a:t>&lt;hoofdstuk titel&gt;</a:t>
            </a:r>
          </a:p>
        </p:txBody>
      </p:sp>
      <p:sp>
        <p:nvSpPr>
          <p:cNvPr id="3" name="Subtitel 2"/>
          <p:cNvSpPr>
            <a:spLocks noGrp="1"/>
          </p:cNvSpPr>
          <p:nvPr>
            <p:ph type="subTitle" idx="1" hasCustomPrompt="1"/>
          </p:nvPr>
        </p:nvSpPr>
        <p:spPr>
          <a:xfrm>
            <a:off x="590551" y="2413591"/>
            <a:ext cx="10954904"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sp>
        <p:nvSpPr>
          <p:cNvPr id="10" name="Rechthoek 9"/>
          <p:cNvSpPr/>
          <p:nvPr userDrawn="1"/>
        </p:nvSpPr>
        <p:spPr>
          <a:xfrm>
            <a:off x="-8342" y="6499852"/>
            <a:ext cx="12208683" cy="38317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spTree>
    <p:extLst>
      <p:ext uri="{BB962C8B-B14F-4D97-AF65-F5344CB8AC3E}">
        <p14:creationId xmlns:p14="http://schemas.microsoft.com/office/powerpoint/2010/main" val="2259134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_Hoofdstuk alleen teks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590550" y="1171764"/>
            <a:ext cx="10954905"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590551" y="2413591"/>
            <a:ext cx="10954904"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sp>
        <p:nvSpPr>
          <p:cNvPr id="13" name="Rechthoek 12"/>
          <p:cNvSpPr/>
          <p:nvPr userDrawn="1"/>
        </p:nvSpPr>
        <p:spPr>
          <a:xfrm>
            <a:off x="0" y="6506109"/>
            <a:ext cx="12192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7" name="Rechthoek 6">
            <a:extLst>
              <a:ext uri="{FF2B5EF4-FFF2-40B4-BE49-F238E27FC236}">
                <a16:creationId xmlns:a16="http://schemas.microsoft.com/office/drawing/2014/main" id="{E18E1D89-AC64-E14C-A351-0097B0BA1A06}"/>
              </a:ext>
            </a:extLst>
          </p:cNvPr>
          <p:cNvSpPr/>
          <p:nvPr userDrawn="1"/>
        </p:nvSpPr>
        <p:spPr>
          <a:xfrm>
            <a:off x="251" y="892799"/>
            <a:ext cx="12208683" cy="5609601"/>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spTree>
    <p:extLst>
      <p:ext uri="{BB962C8B-B14F-4D97-AF65-F5344CB8AC3E}">
        <p14:creationId xmlns:p14="http://schemas.microsoft.com/office/powerpoint/2010/main" val="2793127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9D71E858-B10F-3F46-9281-6B6F1FFFB294}"/>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2" name="Titel 1"/>
          <p:cNvSpPr>
            <a:spLocks noGrp="1"/>
          </p:cNvSpPr>
          <p:nvPr>
            <p:ph type="title"/>
          </p:nvPr>
        </p:nvSpPr>
        <p:spPr/>
        <p:txBody>
          <a:bodyPr/>
          <a:lstStyle/>
          <a:p>
            <a:r>
              <a:rPr lang="nl-NL"/>
              <a:t>Klik om de stijl te bewerken</a:t>
            </a: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601134" y="1811338"/>
            <a:ext cx="10964333" cy="430568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2373372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1133" y="1169391"/>
            <a:ext cx="10972800" cy="663123"/>
          </a:xfrm>
          <a:prstGeom prst="rect">
            <a:avLst/>
          </a:prstGeom>
        </p:spPr>
        <p:txBody>
          <a:bodyPr vert="horz" lIns="91440" tIns="45720" rIns="91440" bIns="45720" rtlCol="0" anchor="t">
            <a:normAutofit/>
          </a:bodyPr>
          <a:lstStyle/>
          <a:p>
            <a:r>
              <a:rPr lang="nl-NL" dirty="0"/>
              <a:t>Titelstijl van model bewerken</a:t>
            </a:r>
          </a:p>
        </p:txBody>
      </p:sp>
      <p:sp>
        <p:nvSpPr>
          <p:cNvPr id="3" name="Tijdelijke aanduiding voor tekst 2"/>
          <p:cNvSpPr>
            <a:spLocks noGrp="1"/>
          </p:cNvSpPr>
          <p:nvPr>
            <p:ph type="body" idx="1"/>
          </p:nvPr>
        </p:nvSpPr>
        <p:spPr>
          <a:xfrm>
            <a:off x="601133" y="1733121"/>
            <a:ext cx="11057212" cy="4016515"/>
          </a:xfrm>
          <a:prstGeom prst="rect">
            <a:avLst/>
          </a:prstGeom>
        </p:spPr>
        <p:txBody>
          <a:bodyPr vert="horz" lIns="91440" tIns="45720" rIns="91440" bIns="4572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datum 8"/>
          <p:cNvSpPr>
            <a:spLocks noGrp="1"/>
          </p:cNvSpPr>
          <p:nvPr>
            <p:ph type="dt" sz="half" idx="2"/>
          </p:nvPr>
        </p:nvSpPr>
        <p:spPr>
          <a:xfrm>
            <a:off x="8891540" y="6506109"/>
            <a:ext cx="2844800" cy="365125"/>
          </a:xfrm>
          <a:prstGeom prst="rect">
            <a:avLst/>
          </a:prstGeom>
        </p:spPr>
        <p:txBody>
          <a:bodyPr vert="horz" lIns="91440" tIns="45720" rIns="91440" bIns="45720" rtlCol="0" anchor="ctr"/>
          <a:lstStyle>
            <a:lvl1pPr algn="r">
              <a:defRPr sz="1000" b="0" i="0">
                <a:solidFill>
                  <a:srgbClr val="FFFFFF"/>
                </a:solidFill>
                <a:latin typeface="Verdana"/>
                <a:cs typeface="Verdana"/>
              </a:defRPr>
            </a:lvl1pPr>
          </a:lstStyle>
          <a:p>
            <a:fld id="{33B407B4-DD70-D045-8D0A-4EFC055441BF}" type="datetime3">
              <a:rPr lang="nl-NL" smtClean="0"/>
              <a:t>11/7/24</a:t>
            </a:fld>
            <a:endParaRPr lang="nl-NL" dirty="0"/>
          </a:p>
        </p:txBody>
      </p:sp>
      <p:sp>
        <p:nvSpPr>
          <p:cNvPr id="11" name="Tijdelijke aanduiding voor voettekst 10"/>
          <p:cNvSpPr>
            <a:spLocks noGrp="1"/>
          </p:cNvSpPr>
          <p:nvPr>
            <p:ph type="ftr" sz="quarter" idx="3"/>
          </p:nvPr>
        </p:nvSpPr>
        <p:spPr>
          <a:xfrm>
            <a:off x="609600" y="6513085"/>
            <a:ext cx="38608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endParaRPr lang="nl-NL" dirty="0"/>
          </a:p>
        </p:txBody>
      </p:sp>
      <p:pic>
        <p:nvPicPr>
          <p:cNvPr id="5" name="Afbeelding 4">
            <a:extLst>
              <a:ext uri="{FF2B5EF4-FFF2-40B4-BE49-F238E27FC236}">
                <a16:creationId xmlns:a16="http://schemas.microsoft.com/office/drawing/2014/main" id="{45804278-0ED3-524C-8B87-AC1FCEE79A0D}"/>
              </a:ext>
            </a:extLst>
          </p:cNvPr>
          <p:cNvPicPr>
            <a:picLocks noChangeAspect="1"/>
          </p:cNvPicPr>
          <p:nvPr userDrawn="1"/>
        </p:nvPicPr>
        <p:blipFill>
          <a:blip r:embed="rId19"/>
          <a:stretch>
            <a:fillRect/>
          </a:stretch>
        </p:blipFill>
        <p:spPr>
          <a:xfrm>
            <a:off x="415288" y="73590"/>
            <a:ext cx="2709572" cy="788994"/>
          </a:xfrm>
          <a:prstGeom prst="rect">
            <a:avLst/>
          </a:prstGeom>
        </p:spPr>
      </p:pic>
    </p:spTree>
    <p:extLst>
      <p:ext uri="{BB962C8B-B14F-4D97-AF65-F5344CB8AC3E}">
        <p14:creationId xmlns:p14="http://schemas.microsoft.com/office/powerpoint/2010/main" val="4142678147"/>
      </p:ext>
    </p:extLst>
  </p:cSld>
  <p:clrMap bg1="lt1" tx1="dk1" bg2="lt2" tx2="dk2" accent1="accent1" accent2="accent2" accent3="accent3" accent4="accent4" accent5="accent5" accent6="accent6" hlink="hlink" folHlink="folHlink"/>
  <p:sldLayoutIdLst>
    <p:sldLayoutId id="2147483708" r:id="rId1"/>
    <p:sldLayoutId id="2147483710" r:id="rId2"/>
    <p:sldLayoutId id="2147483709" r:id="rId3"/>
    <p:sldLayoutId id="2147483711" r:id="rId4"/>
    <p:sldLayoutId id="2147483697" r:id="rId5"/>
    <p:sldLayoutId id="2147483700" r:id="rId6"/>
    <p:sldLayoutId id="2147483701" r:id="rId7"/>
    <p:sldLayoutId id="2147483702" r:id="rId8"/>
    <p:sldLayoutId id="2147483690" r:id="rId9"/>
    <p:sldLayoutId id="2147483695" r:id="rId10"/>
    <p:sldLayoutId id="2147483704" r:id="rId11"/>
    <p:sldLayoutId id="2147483691" r:id="rId12"/>
    <p:sldLayoutId id="2147483705" r:id="rId13"/>
    <p:sldLayoutId id="2147483706" r:id="rId14"/>
    <p:sldLayoutId id="2147483692" r:id="rId15"/>
    <p:sldLayoutId id="2147483693" r:id="rId16"/>
    <p:sldLayoutId id="2147483694" r:id="rId17"/>
  </p:sldLayoutIdLst>
  <p:hf sldNum="0" hdr="0"/>
  <p:txStyles>
    <p:titleStyle>
      <a:lvl1pPr algn="l" defTabSz="457200" rtl="0" eaLnBrk="1" latinLnBrk="0" hangingPunct="1">
        <a:spcBef>
          <a:spcPct val="0"/>
        </a:spcBef>
        <a:buNone/>
        <a:defRPr sz="2800" b="1" i="0" kern="1200">
          <a:solidFill>
            <a:srgbClr val="275937"/>
          </a:solidFill>
          <a:latin typeface="Verdana"/>
          <a:ea typeface="+mj-ea"/>
          <a:cs typeface="Verdana"/>
        </a:defRPr>
      </a:lvl1pPr>
    </p:titleStyle>
    <p:bodyStyle>
      <a:lvl1pPr marL="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1pPr>
      <a:lvl2pPr marL="4572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2pPr>
      <a:lvl3pPr marL="9144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3pPr>
      <a:lvl4pPr marL="13716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4pPr>
      <a:lvl5pPr marL="18288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hyperlink" Target="https://iplo.nl/thema/praktijksituaties/veehouderijen/mestbehandeling-milieueffectrapportage/" TargetMode="Externa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hyperlink" Target="https://wetten.overheid.nl/jci1.3:c:BWBR0041278&amp;hoofdstuk=11&amp;afdeling=11.1&amp;artikel=11.3&amp;z=2024-01-01&amp;g=2024-01-01" TargetMode="External"/><Relationship Id="rId2" Type="http://schemas.openxmlformats.org/officeDocument/2006/relationships/hyperlink" Target="https://wetten.overheid.nl/BWBR0041278/2024-01-01/#Hoofdstuk11_Afdeling11.2_Artikel11.16" TargetMode="Externa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590550" y="1171764"/>
            <a:ext cx="10954905" cy="1235234"/>
          </a:xfrm>
        </p:spPr>
        <p:txBody>
          <a:bodyPr anchor="t">
            <a:normAutofit/>
          </a:bodyPr>
          <a:lstStyle/>
          <a:p>
            <a:pPr>
              <a:lnSpc>
                <a:spcPct val="90000"/>
              </a:lnSpc>
            </a:pPr>
            <a:r>
              <a:rPr lang="nl-NL" sz="1500" dirty="0"/>
              <a:t>Milieueffectrapportage</a:t>
            </a:r>
            <a:br>
              <a:rPr lang="nl-NL" sz="1500" dirty="0"/>
            </a:br>
            <a:br>
              <a:rPr lang="nl-NL" sz="1500" dirty="0"/>
            </a:br>
            <a:r>
              <a:rPr lang="nl-NL" sz="1500" dirty="0"/>
              <a:t>De basistheorie omlijst met praktijkvoorbeelden</a:t>
            </a:r>
            <a:br>
              <a:rPr lang="nl-NL" sz="1500" dirty="0"/>
            </a:br>
            <a:br>
              <a:rPr lang="nl-NL" sz="1500" dirty="0"/>
            </a:br>
            <a:endParaRPr lang="nl-NL" sz="1500" dirty="0"/>
          </a:p>
        </p:txBody>
      </p:sp>
      <p:sp>
        <p:nvSpPr>
          <p:cNvPr id="4" name="Tijdelijke aanduiding voor tekst 3">
            <a:extLst>
              <a:ext uri="{FF2B5EF4-FFF2-40B4-BE49-F238E27FC236}">
                <a16:creationId xmlns:a16="http://schemas.microsoft.com/office/drawing/2014/main" id="{ACA56F21-D6D6-7E41-BB94-C0B4E84965CB}"/>
              </a:ext>
            </a:extLst>
          </p:cNvPr>
          <p:cNvSpPr>
            <a:spLocks noGrp="1"/>
          </p:cNvSpPr>
          <p:nvPr>
            <p:ph type="subTitle" idx="1"/>
          </p:nvPr>
        </p:nvSpPr>
        <p:spPr>
          <a:xfrm>
            <a:off x="590551" y="2413591"/>
            <a:ext cx="10954904" cy="1550153"/>
          </a:xfrm>
        </p:spPr>
        <p:txBody>
          <a:bodyPr>
            <a:normAutofit/>
          </a:bodyPr>
          <a:lstStyle/>
          <a:p>
            <a:r>
              <a:rPr lang="nl-NL"/>
              <a:t>Sprekers: Inge van Leijenhorst, Maartje van Ravesteijn</a:t>
            </a:r>
            <a:endParaRPr lang="nl-NL" b="1"/>
          </a:p>
        </p:txBody>
      </p:sp>
    </p:spTree>
    <p:extLst>
      <p:ext uri="{BB962C8B-B14F-4D97-AF65-F5344CB8AC3E}">
        <p14:creationId xmlns:p14="http://schemas.microsoft.com/office/powerpoint/2010/main" val="615856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nl-NL" spc="-10" dirty="0"/>
              <a:t>Procedurestappen project-mer</a:t>
            </a:r>
            <a:endParaRPr lang="nl-NL" dirty="0"/>
          </a:p>
        </p:txBody>
      </p:sp>
      <p:pic>
        <p:nvPicPr>
          <p:cNvPr id="9" name="Afbeelding 8" descr="een schema waarin de procedurestappen voor de project-mer duidelijk gemaakt worden. &#10;stap 1: kennisgeving&#10;stap 2 nrd opstelen&#10;stap 3 advies op de nrd&#10;stap 4 mer opstellen&#10;stap 5 aanvraag indienen plus mer erbij&#10;stap 6 publicatie besluit en MER&#10;stap 7 insrpaak en facultatief advies commissie mer&#10;stap 8 vaststellen besluit&#10;stap 9 beroep&#10;stap 10 monitoring en evaluatie&#10;"/>
          <p:cNvPicPr>
            <a:picLocks noChangeAspect="1"/>
          </p:cNvPicPr>
          <p:nvPr/>
        </p:nvPicPr>
        <p:blipFill>
          <a:blip r:embed="rId2"/>
          <a:stretch>
            <a:fillRect/>
          </a:stretch>
        </p:blipFill>
        <p:spPr>
          <a:xfrm>
            <a:off x="170761" y="2799588"/>
            <a:ext cx="11440668" cy="2799588"/>
          </a:xfrm>
          <a:prstGeom prst="rect">
            <a:avLst/>
          </a:prstGeom>
        </p:spPr>
      </p:pic>
    </p:spTree>
    <p:extLst>
      <p:ext uri="{BB962C8B-B14F-4D97-AF65-F5344CB8AC3E}">
        <p14:creationId xmlns:p14="http://schemas.microsoft.com/office/powerpoint/2010/main" val="3872152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nl-NL" spc="-10" dirty="0"/>
              <a:t>Vragen in de helpdesk</a:t>
            </a:r>
            <a:endParaRPr lang="nl-NL" dirty="0"/>
          </a:p>
        </p:txBody>
      </p:sp>
      <p:sp>
        <p:nvSpPr>
          <p:cNvPr id="8" name="Tijdelijke aanduiding voor tekst 7"/>
          <p:cNvSpPr>
            <a:spLocks noGrp="1"/>
          </p:cNvSpPr>
          <p:nvPr>
            <p:ph type="body" sz="quarter" idx="13"/>
          </p:nvPr>
        </p:nvSpPr>
        <p:spPr>
          <a:xfrm>
            <a:off x="638629" y="1802832"/>
            <a:ext cx="10972800" cy="4051704"/>
          </a:xfrm>
        </p:spPr>
        <p:txBody>
          <a:bodyPr>
            <a:noAutofit/>
          </a:bodyPr>
          <a:lstStyle/>
          <a:p>
            <a:pPr marL="469900" marR="5080" indent="-457200">
              <a:lnSpc>
                <a:spcPct val="118100"/>
              </a:lnSpc>
              <a:spcBef>
                <a:spcPts val="95"/>
              </a:spcBef>
              <a:buFont typeface="Arial" panose="020B0604020202020204" pitchFamily="34" charset="0"/>
              <a:buChar char="•"/>
            </a:pPr>
            <a:r>
              <a:rPr lang="nl-NL" sz="2000" dirty="0">
                <a:solidFill>
                  <a:srgbClr val="275837"/>
                </a:solidFill>
                <a:latin typeface="Verdana" panose="020B0604030504040204" pitchFamily="34" charset="0"/>
                <a:ea typeface="Verdana" panose="020B0604030504040204" pitchFamily="34" charset="0"/>
                <a:cs typeface="Verdana" panose="020B0604030504040204" pitchFamily="34" charset="0"/>
              </a:rPr>
              <a:t>Veel vragen of activiteiten onder bijlage V vallen ja of nee</a:t>
            </a:r>
          </a:p>
          <a:p>
            <a:pPr marL="469900" marR="5080" indent="-457200">
              <a:lnSpc>
                <a:spcPct val="118100"/>
              </a:lnSpc>
              <a:spcBef>
                <a:spcPts val="95"/>
              </a:spcBef>
              <a:buFont typeface="Arial" panose="020B0604020202020204" pitchFamily="34" charset="0"/>
              <a:buChar char="•"/>
            </a:pPr>
            <a:endParaRPr lang="nl-NL" sz="2000" dirty="0">
              <a:solidFill>
                <a:srgbClr val="275837"/>
              </a:solidFill>
              <a:latin typeface="Verdana" panose="020B0604030504040204" pitchFamily="34" charset="0"/>
              <a:ea typeface="Verdana" panose="020B0604030504040204" pitchFamily="34" charset="0"/>
              <a:cs typeface="Verdana" panose="020B0604030504040204" pitchFamily="34" charset="0"/>
            </a:endParaRPr>
          </a:p>
          <a:p>
            <a:pPr marL="469900" marR="5080" indent="-457200">
              <a:lnSpc>
                <a:spcPct val="118100"/>
              </a:lnSpc>
              <a:spcBef>
                <a:spcPts val="95"/>
              </a:spcBef>
              <a:buFont typeface="Arial" panose="020B0604020202020204" pitchFamily="34" charset="0"/>
              <a:buChar char="•"/>
            </a:pPr>
            <a:r>
              <a:rPr lang="nl-NL" sz="2000" dirty="0">
                <a:solidFill>
                  <a:srgbClr val="275837"/>
                </a:solidFill>
                <a:latin typeface="Verdana" panose="020B0604030504040204" pitchFamily="34" charset="0"/>
                <a:ea typeface="Verdana" panose="020B0604030504040204" pitchFamily="34" charset="0"/>
                <a:cs typeface="Verdana" panose="020B0604030504040204" pitchFamily="34" charset="0"/>
              </a:rPr>
              <a:t>Hoe gaat het met mer regels voor BOPA?  </a:t>
            </a:r>
          </a:p>
          <a:p>
            <a:pPr marL="469900" marR="5080" indent="-457200">
              <a:lnSpc>
                <a:spcPct val="118100"/>
              </a:lnSpc>
              <a:spcBef>
                <a:spcPts val="95"/>
              </a:spcBef>
              <a:buFont typeface="Arial" panose="020B0604020202020204" pitchFamily="34" charset="0"/>
              <a:buChar char="•"/>
            </a:pPr>
            <a:endParaRPr lang="nl-NL" sz="2000" dirty="0">
              <a:solidFill>
                <a:srgbClr val="275837"/>
              </a:solidFill>
              <a:latin typeface="Verdana" panose="020B0604030504040204" pitchFamily="34" charset="0"/>
              <a:ea typeface="Verdana" panose="020B0604030504040204" pitchFamily="34" charset="0"/>
              <a:cs typeface="Verdana" panose="020B0604030504040204" pitchFamily="34" charset="0"/>
            </a:endParaRPr>
          </a:p>
          <a:p>
            <a:pPr marL="469900" marR="5080" indent="-457200">
              <a:lnSpc>
                <a:spcPct val="118100"/>
              </a:lnSpc>
              <a:spcBef>
                <a:spcPts val="95"/>
              </a:spcBef>
              <a:buFont typeface="Arial" panose="020B0604020202020204" pitchFamily="34" charset="0"/>
              <a:buChar char="•"/>
            </a:pPr>
            <a:r>
              <a:rPr lang="nl-NL" sz="2000" dirty="0">
                <a:solidFill>
                  <a:srgbClr val="275837"/>
                </a:solidFill>
                <a:latin typeface="Verdana" panose="020B0604030504040204" pitchFamily="34" charset="0"/>
                <a:ea typeface="Verdana" panose="020B0604030504040204" pitchFamily="34" charset="0"/>
                <a:cs typeface="Verdana" panose="020B0604030504040204" pitchFamily="34" charset="0"/>
              </a:rPr>
              <a:t>Wanneer is een plan </a:t>
            </a:r>
            <a:r>
              <a:rPr lang="nl-NL" sz="2000" dirty="0" err="1">
                <a:solidFill>
                  <a:srgbClr val="275837"/>
                </a:solidFill>
                <a:latin typeface="Verdana" panose="020B0604030504040204" pitchFamily="34" charset="0"/>
                <a:ea typeface="Verdana" panose="020B0604030504040204" pitchFamily="34" charset="0"/>
                <a:cs typeface="Verdana" panose="020B0604030504040204" pitchFamily="34" charset="0"/>
              </a:rPr>
              <a:t>kaderstellend</a:t>
            </a:r>
            <a:r>
              <a:rPr lang="nl-NL" sz="2000" dirty="0">
                <a:solidFill>
                  <a:srgbClr val="275837"/>
                </a:solidFill>
                <a:latin typeface="Verdana" panose="020B0604030504040204" pitchFamily="34" charset="0"/>
                <a:ea typeface="Verdana" panose="020B0604030504040204" pitchFamily="34" charset="0"/>
                <a:cs typeface="Verdana" panose="020B0604030504040204" pitchFamily="34" charset="0"/>
              </a:rPr>
              <a:t>? </a:t>
            </a:r>
          </a:p>
          <a:p>
            <a:pPr marL="12700" marR="5080">
              <a:lnSpc>
                <a:spcPct val="118100"/>
              </a:lnSpc>
              <a:spcBef>
                <a:spcPts val="95"/>
              </a:spcBef>
            </a:pPr>
            <a:endParaRPr lang="nl-NL" sz="2000" dirty="0">
              <a:latin typeface="Asap"/>
              <a:cs typeface="Asap"/>
            </a:endParaRPr>
          </a:p>
        </p:txBody>
      </p:sp>
      <p:pic>
        <p:nvPicPr>
          <p:cNvPr id="6" name="Afbeelding 5" descr="Afbeelding met tekst, schermopname, nummer, Lettertype"/>
          <p:cNvPicPr>
            <a:picLocks noChangeAspect="1"/>
          </p:cNvPicPr>
          <p:nvPr/>
        </p:nvPicPr>
        <p:blipFill>
          <a:blip r:embed="rId2"/>
          <a:stretch>
            <a:fillRect/>
          </a:stretch>
        </p:blipFill>
        <p:spPr>
          <a:xfrm>
            <a:off x="6757249" y="2963220"/>
            <a:ext cx="5434751" cy="3267730"/>
          </a:xfrm>
          <a:prstGeom prst="rect">
            <a:avLst/>
          </a:prstGeom>
        </p:spPr>
      </p:pic>
    </p:spTree>
    <p:extLst>
      <p:ext uri="{BB962C8B-B14F-4D97-AF65-F5344CB8AC3E}">
        <p14:creationId xmlns:p14="http://schemas.microsoft.com/office/powerpoint/2010/main" val="2476428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nl-NL" spc="-10" dirty="0"/>
              <a:t>De “Moet Ik Een Mer Quiz!”</a:t>
            </a:r>
            <a:endParaRPr lang="nl-NL" dirty="0"/>
          </a:p>
        </p:txBody>
      </p:sp>
      <p:sp>
        <p:nvSpPr>
          <p:cNvPr id="8" name="Tijdelijke aanduiding voor tekst 7"/>
          <p:cNvSpPr>
            <a:spLocks noGrp="1"/>
          </p:cNvSpPr>
          <p:nvPr>
            <p:ph type="body" sz="quarter" idx="13"/>
          </p:nvPr>
        </p:nvSpPr>
        <p:spPr>
          <a:xfrm>
            <a:off x="638629" y="1802832"/>
            <a:ext cx="10972800" cy="4051704"/>
          </a:xfrm>
        </p:spPr>
        <p:txBody>
          <a:bodyPr>
            <a:noAutofit/>
          </a:bodyPr>
          <a:lstStyle/>
          <a:p>
            <a:pPr marL="469900" marR="5080" indent="-457200">
              <a:lnSpc>
                <a:spcPct val="118100"/>
              </a:lnSpc>
              <a:spcBef>
                <a:spcPts val="95"/>
              </a:spcBef>
              <a:buFont typeface="Arial" panose="020B0604020202020204" pitchFamily="34" charset="0"/>
              <a:buChar char="•"/>
            </a:pPr>
            <a:r>
              <a:rPr lang="nl-NL" sz="2000" dirty="0">
                <a:solidFill>
                  <a:schemeClr val="tx1"/>
                </a:solidFill>
                <a:latin typeface="Verdana" panose="020B0604030504040204" pitchFamily="34" charset="0"/>
                <a:ea typeface="Verdana" panose="020B0604030504040204" pitchFamily="34" charset="0"/>
                <a:cs typeface="Verdana" panose="020B0604030504040204" pitchFamily="34" charset="0"/>
              </a:rPr>
              <a:t>Echte vragen uit de helpdesk</a:t>
            </a:r>
          </a:p>
          <a:p>
            <a:pPr marL="469900" marR="5080" indent="-457200">
              <a:lnSpc>
                <a:spcPct val="118100"/>
              </a:lnSpc>
              <a:spcBef>
                <a:spcPts val="95"/>
              </a:spcBef>
              <a:buFont typeface="Arial" panose="020B0604020202020204" pitchFamily="34" charset="0"/>
              <a:buChar char="•"/>
            </a:pPr>
            <a:endParaRPr lang="nl-NL" sz="20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355600" marR="5080" indent="-342900">
              <a:lnSpc>
                <a:spcPct val="118100"/>
              </a:lnSpc>
              <a:spcBef>
                <a:spcPts val="95"/>
              </a:spcBef>
              <a:buFontTx/>
              <a:buChar char="-"/>
            </a:pPr>
            <a:r>
              <a:rPr lang="nl-NL" sz="2000" dirty="0">
                <a:solidFill>
                  <a:schemeClr val="tx1"/>
                </a:solidFill>
                <a:latin typeface="Verdana" panose="020B0604030504040204" pitchFamily="34" charset="0"/>
                <a:ea typeface="Verdana" panose="020B0604030504040204" pitchFamily="34" charset="0"/>
                <a:cs typeface="Verdana" panose="020B0604030504040204" pitchFamily="34" charset="0"/>
              </a:rPr>
              <a:t>Vraag: valt het wel of niet onder een categorie in </a:t>
            </a:r>
          </a:p>
          <a:p>
            <a:pPr marL="12700" marR="5080">
              <a:lnSpc>
                <a:spcPct val="118100"/>
              </a:lnSpc>
              <a:spcBef>
                <a:spcPts val="95"/>
              </a:spcBef>
            </a:pPr>
            <a:r>
              <a:rPr lang="nl-NL" sz="2000" dirty="0">
                <a:solidFill>
                  <a:schemeClr val="tx1"/>
                </a:solidFill>
                <a:latin typeface="Verdana" panose="020B0604030504040204" pitchFamily="34" charset="0"/>
                <a:ea typeface="Verdana" panose="020B0604030504040204" pitchFamily="34" charset="0"/>
                <a:cs typeface="Verdana" panose="020B0604030504040204" pitchFamily="34" charset="0"/>
              </a:rPr>
              <a:t>bijlage V? </a:t>
            </a:r>
          </a:p>
          <a:p>
            <a:pPr marL="469900" marR="5080" lvl="3" indent="-457200">
              <a:lnSpc>
                <a:spcPct val="118100"/>
              </a:lnSpc>
              <a:spcBef>
                <a:spcPts val="95"/>
              </a:spcBef>
              <a:buFont typeface="Arial" panose="020B0604020202020204" pitchFamily="34" charset="0"/>
              <a:buChar char="•"/>
            </a:pPr>
            <a:r>
              <a:rPr lang="nl-NL" sz="2000" dirty="0">
                <a:solidFill>
                  <a:schemeClr val="tx1"/>
                </a:solidFill>
                <a:latin typeface="Verdana" panose="020B0604030504040204" pitchFamily="34" charset="0"/>
                <a:ea typeface="Verdana" panose="020B0604030504040204" pitchFamily="34" charset="0"/>
                <a:cs typeface="Verdana" panose="020B0604030504040204" pitchFamily="34" charset="0"/>
              </a:rPr>
              <a:t>Geldt een mer plicht  (kolom 2), </a:t>
            </a:r>
          </a:p>
          <a:p>
            <a:pPr marL="469900" marR="5080" lvl="3" indent="-457200">
              <a:lnSpc>
                <a:spcPct val="118100"/>
              </a:lnSpc>
              <a:spcBef>
                <a:spcPts val="95"/>
              </a:spcBef>
              <a:buFont typeface="Arial" panose="020B0604020202020204" pitchFamily="34" charset="0"/>
              <a:buChar char="•"/>
            </a:pPr>
            <a:r>
              <a:rPr lang="nl-NL" sz="2000" dirty="0">
                <a:solidFill>
                  <a:schemeClr val="tx1"/>
                </a:solidFill>
                <a:latin typeface="Verdana" panose="020B0604030504040204" pitchFamily="34" charset="0"/>
                <a:ea typeface="Verdana" panose="020B0604030504040204" pitchFamily="34" charset="0"/>
                <a:cs typeface="Verdana" panose="020B0604030504040204" pitchFamily="34" charset="0"/>
              </a:rPr>
              <a:t>Is er een mer beoordelingsplicht (kolom 3)</a:t>
            </a:r>
          </a:p>
          <a:p>
            <a:pPr marL="12700" marR="5080">
              <a:lnSpc>
                <a:spcPct val="118100"/>
              </a:lnSpc>
              <a:spcBef>
                <a:spcPts val="95"/>
              </a:spcBef>
            </a:pPr>
            <a:endParaRPr lang="nl-NL" sz="2000" dirty="0">
              <a:solidFill>
                <a:schemeClr val="tx1"/>
              </a:solidFill>
              <a:latin typeface="Asap"/>
              <a:cs typeface="Asap"/>
            </a:endParaRPr>
          </a:p>
        </p:txBody>
      </p:sp>
      <p:pic>
        <p:nvPicPr>
          <p:cNvPr id="9" name="Afbeelding 8">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601225" y="875276"/>
            <a:ext cx="4047700" cy="4979260"/>
          </a:xfrm>
          <a:prstGeom prst="rect">
            <a:avLst/>
          </a:prstGeom>
        </p:spPr>
      </p:pic>
    </p:spTree>
    <p:extLst>
      <p:ext uri="{BB962C8B-B14F-4D97-AF65-F5344CB8AC3E}">
        <p14:creationId xmlns:p14="http://schemas.microsoft.com/office/powerpoint/2010/main" val="11850103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nl-NL" spc="-10" dirty="0"/>
              <a:t>Vraag 1</a:t>
            </a:r>
            <a:endParaRPr lang="nl-NL" dirty="0"/>
          </a:p>
        </p:txBody>
      </p:sp>
      <p:sp>
        <p:nvSpPr>
          <p:cNvPr id="5" name="Tijdelijke aanduiding voor tekst 4">
            <a:extLst>
              <a:ext uri="{FF2B5EF4-FFF2-40B4-BE49-F238E27FC236}">
                <a16:creationId xmlns:a16="http://schemas.microsoft.com/office/drawing/2014/main" id="{CB14AB30-999B-486D-97CC-08AFCD865B81}"/>
              </a:ext>
            </a:extLst>
          </p:cNvPr>
          <p:cNvSpPr>
            <a:spLocks noGrp="1"/>
          </p:cNvSpPr>
          <p:nvPr>
            <p:ph type="body" sz="quarter" idx="13"/>
          </p:nvPr>
        </p:nvSpPr>
        <p:spPr/>
        <p:txBody>
          <a:bodyPr/>
          <a:lstStyle/>
          <a:p>
            <a:r>
              <a:rPr lang="nl-NL" altLang="nl-NL" sz="1600" dirty="0">
                <a:solidFill>
                  <a:srgbClr val="3A3A3A"/>
                </a:solidFill>
                <a:latin typeface="Verdana" panose="020B0604030504040204" pitchFamily="34" charset="0"/>
                <a:ea typeface="Verdana" panose="020B0604030504040204" pitchFamily="34" charset="0"/>
                <a:cs typeface="Verdana" panose="020B0604030504040204" pitchFamily="34" charset="0"/>
              </a:rPr>
              <a:t>Is er sprake van een </a:t>
            </a:r>
            <a:r>
              <a:rPr lang="nl-NL" sz="1600" dirty="0">
                <a:latin typeface="Verdana" panose="020B0604030504040204" pitchFamily="34" charset="0"/>
                <a:ea typeface="Verdana" panose="020B0604030504040204" pitchFamily="34" charset="0"/>
                <a:cs typeface="Verdana" panose="020B0604030504040204" pitchFamily="34" charset="0"/>
              </a:rPr>
              <a:t>stedelijk ontwikkelingsproject (categorie J11), als er op </a:t>
            </a:r>
            <a:r>
              <a:rPr lang="nl-NL" altLang="nl-NL" sz="1600" dirty="0">
                <a:solidFill>
                  <a:srgbClr val="3A3A3A"/>
                </a:solidFill>
                <a:latin typeface="Verdana" panose="020B0604030504040204" pitchFamily="34" charset="0"/>
                <a:ea typeface="Verdana" panose="020B0604030504040204" pitchFamily="34" charset="0"/>
                <a:cs typeface="Verdana" panose="020B0604030504040204" pitchFamily="34" charset="0"/>
              </a:rPr>
              <a:t>een voormalige bedrijfslocatie binnen de bebouwde kom, 13 </a:t>
            </a:r>
            <a:r>
              <a:rPr lang="nl-NL" altLang="nl-NL" sz="1600" dirty="0" err="1">
                <a:solidFill>
                  <a:srgbClr val="3A3A3A"/>
                </a:solidFill>
                <a:latin typeface="Verdana" panose="020B0604030504040204" pitchFamily="34" charset="0"/>
                <a:ea typeface="Verdana" panose="020B0604030504040204" pitchFamily="34" charset="0"/>
                <a:cs typeface="Verdana" panose="020B0604030504040204" pitchFamily="34" charset="0"/>
              </a:rPr>
              <a:t>flexwoningen</a:t>
            </a:r>
            <a:r>
              <a:rPr lang="nl-NL" altLang="nl-NL" sz="1600" dirty="0">
                <a:solidFill>
                  <a:srgbClr val="3A3A3A"/>
                </a:solidFill>
                <a:latin typeface="Verdana" panose="020B0604030504040204" pitchFamily="34" charset="0"/>
                <a:ea typeface="Verdana" panose="020B0604030504040204" pitchFamily="34" charset="0"/>
                <a:cs typeface="Verdana" panose="020B0604030504040204" pitchFamily="34" charset="0"/>
              </a:rPr>
              <a:t> worden gebouwd, met bergingen en een parkeerterrein?</a:t>
            </a:r>
            <a:r>
              <a:rPr lang="nl-NL" altLang="nl-NL" sz="1600" dirty="0">
                <a:latin typeface="Verdana" panose="020B0604030504040204" pitchFamily="34" charset="0"/>
                <a:ea typeface="Verdana" panose="020B0604030504040204" pitchFamily="34" charset="0"/>
                <a:cs typeface="Verdana" panose="020B0604030504040204" pitchFamily="34" charset="0"/>
              </a:rPr>
              <a:t> </a:t>
            </a:r>
            <a:endParaRPr lang="nl-NL" dirty="0"/>
          </a:p>
        </p:txBody>
      </p:sp>
      <p:pic>
        <p:nvPicPr>
          <p:cNvPr id="11" name="Afbeelding 10" descr="Afbeelding met tekst, Lettertype, lijn, schermopname">
            <a:extLs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685800" y="3468799"/>
            <a:ext cx="8601075" cy="1809750"/>
          </a:xfrm>
          <a:prstGeom prst="rect">
            <a:avLst/>
          </a:prstGeom>
        </p:spPr>
      </p:pic>
      <p:pic>
        <p:nvPicPr>
          <p:cNvPr id="10" name="Afbeelding 9" descr="Afbeelding met tekst, schermopname, Lettertype, lijn"/>
          <p:cNvPicPr>
            <a:picLocks noChangeAspect="1"/>
          </p:cNvPicPr>
          <p:nvPr/>
        </p:nvPicPr>
        <p:blipFill>
          <a:blip r:embed="rId3"/>
          <a:stretch>
            <a:fillRect/>
          </a:stretch>
        </p:blipFill>
        <p:spPr>
          <a:xfrm>
            <a:off x="685800" y="5228365"/>
            <a:ext cx="8591550" cy="1066800"/>
          </a:xfrm>
          <a:prstGeom prst="rect">
            <a:avLst/>
          </a:prstGeom>
        </p:spPr>
      </p:pic>
    </p:spTree>
    <p:extLst>
      <p:ext uri="{BB962C8B-B14F-4D97-AF65-F5344CB8AC3E}">
        <p14:creationId xmlns:p14="http://schemas.microsoft.com/office/powerpoint/2010/main" val="1938693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nl-NL" spc="-10" dirty="0"/>
              <a:t>Vraag 1 antwoord</a:t>
            </a:r>
            <a:endParaRPr lang="nl-NL" dirty="0"/>
          </a:p>
        </p:txBody>
      </p:sp>
      <p:sp>
        <p:nvSpPr>
          <p:cNvPr id="15" name="Rechthoek 14"/>
          <p:cNvSpPr/>
          <p:nvPr/>
        </p:nvSpPr>
        <p:spPr>
          <a:xfrm>
            <a:off x="601133" y="2291447"/>
            <a:ext cx="10972800" cy="4001095"/>
          </a:xfrm>
          <a:prstGeom prst="rect">
            <a:avLst/>
          </a:prstGeom>
        </p:spPr>
        <p:txBody>
          <a:bodyPr wrap="square">
            <a:spAutoFit/>
          </a:bodyPr>
          <a:lstStyle/>
          <a:p>
            <a:r>
              <a:rPr lang="nl-NL" sz="2000" dirty="0">
                <a:latin typeface="Verdana" panose="020B0604030504040204" pitchFamily="34" charset="0"/>
                <a:ea typeface="Verdana" panose="020B0604030504040204" pitchFamily="34" charset="0"/>
                <a:cs typeface="Verdana" panose="020B0604030504040204" pitchFamily="34" charset="0"/>
              </a:rPr>
              <a:t>De afbakening van wat een 'stedelijk ontwikkelingsproject' is, is in ontwikkeling.</a:t>
            </a:r>
          </a:p>
          <a:p>
            <a:r>
              <a:rPr lang="nl-NL" sz="2000" dirty="0">
                <a:latin typeface="Verdana" panose="020B0604030504040204" pitchFamily="34" charset="0"/>
                <a:ea typeface="Verdana" panose="020B0604030504040204" pitchFamily="34" charset="0"/>
                <a:cs typeface="Verdana" panose="020B0604030504040204" pitchFamily="34" charset="0"/>
              </a:rPr>
              <a:t> Uit de jurisprudentie blijkt dat het afhangt van de concrete omstandigheden van een project of er sprake is van een stedelijk ontwikkelingsproject of niet. </a:t>
            </a:r>
          </a:p>
          <a:p>
            <a:r>
              <a:rPr lang="nl-NL" sz="2000" dirty="0">
                <a:latin typeface="Verdana" panose="020B0604030504040204" pitchFamily="34" charset="0"/>
                <a:ea typeface="Verdana" panose="020B0604030504040204" pitchFamily="34" charset="0"/>
                <a:cs typeface="Verdana" panose="020B0604030504040204" pitchFamily="34" charset="0"/>
              </a:rPr>
              <a:t>Hierbij zijn o.a. de aspecten </a:t>
            </a:r>
          </a:p>
          <a:p>
            <a:pPr marL="342900" indent="-342900">
              <a:buFont typeface="Arial" panose="020B0604020202020204" pitchFamily="34" charset="0"/>
              <a:buChar char="•"/>
            </a:pPr>
            <a:r>
              <a:rPr lang="nl-NL" sz="2000" dirty="0">
                <a:latin typeface="Verdana" panose="020B0604030504040204" pitchFamily="34" charset="0"/>
                <a:ea typeface="Verdana" panose="020B0604030504040204" pitchFamily="34" charset="0"/>
                <a:cs typeface="Verdana" panose="020B0604030504040204" pitchFamily="34" charset="0"/>
              </a:rPr>
              <a:t>aard en de omvang van de ontwikkeling, </a:t>
            </a:r>
          </a:p>
          <a:p>
            <a:pPr marL="342900" indent="-342900">
              <a:buFont typeface="Arial" panose="020B0604020202020204" pitchFamily="34" charset="0"/>
              <a:buChar char="•"/>
            </a:pPr>
            <a:r>
              <a:rPr lang="nl-NL" sz="2000" dirty="0">
                <a:latin typeface="Verdana" panose="020B0604030504040204" pitchFamily="34" charset="0"/>
                <a:ea typeface="Verdana" panose="020B0604030504040204" pitchFamily="34" charset="0"/>
                <a:cs typeface="Verdana" panose="020B0604030504040204" pitchFamily="34" charset="0"/>
              </a:rPr>
              <a:t>de toename van bebouwd oppervlak </a:t>
            </a:r>
          </a:p>
          <a:p>
            <a:pPr marL="342900" indent="-342900">
              <a:buFont typeface="Arial" panose="020B0604020202020204" pitchFamily="34" charset="0"/>
              <a:buChar char="•"/>
            </a:pPr>
            <a:r>
              <a:rPr lang="nl-NL" sz="2000" dirty="0">
                <a:latin typeface="Verdana" panose="020B0604030504040204" pitchFamily="34" charset="0"/>
                <a:ea typeface="Verdana" panose="020B0604030504040204" pitchFamily="34" charset="0"/>
                <a:cs typeface="Verdana" panose="020B0604030504040204" pitchFamily="34" charset="0"/>
              </a:rPr>
              <a:t>en of er sprake is van een functiewijziging van belang. </a:t>
            </a:r>
          </a:p>
          <a:p>
            <a:endParaRPr lang="nl-NL" sz="2000" dirty="0">
              <a:latin typeface="Verdana" panose="020B0604030504040204" pitchFamily="34" charset="0"/>
              <a:ea typeface="Verdana" panose="020B0604030504040204" pitchFamily="34" charset="0"/>
              <a:cs typeface="Verdana" panose="020B0604030504040204" pitchFamily="34" charset="0"/>
            </a:endParaRPr>
          </a:p>
          <a:p>
            <a:r>
              <a:rPr lang="nl-NL" sz="2000" dirty="0">
                <a:latin typeface="Verdana" panose="020B0604030504040204" pitchFamily="34" charset="0"/>
                <a:ea typeface="Verdana" panose="020B0604030504040204" pitchFamily="34" charset="0"/>
                <a:cs typeface="Verdana" panose="020B0604030504040204" pitchFamily="34" charset="0"/>
              </a:rPr>
              <a:t>Dit is niet afhankelijk van de vraag of (per saldo) aanzienlijke negatieve gevolgen voor het milieu kunnen optreden. </a:t>
            </a:r>
          </a:p>
          <a:p>
            <a:endParaRPr lang="nl-NL" dirty="0"/>
          </a:p>
          <a:p>
            <a:endParaRPr lang="nl-NL" dirty="0">
              <a:latin typeface="Calibri" panose="020F0502020204030204" pitchFamily="34" charset="0"/>
            </a:endParaRPr>
          </a:p>
          <a:p>
            <a:endParaRPr lang="nl-NL" dirty="0"/>
          </a:p>
        </p:txBody>
      </p:sp>
    </p:spTree>
    <p:extLst>
      <p:ext uri="{BB962C8B-B14F-4D97-AF65-F5344CB8AC3E}">
        <p14:creationId xmlns:p14="http://schemas.microsoft.com/office/powerpoint/2010/main" val="17814726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nl-NL" spc="-10" dirty="0"/>
              <a:t>Vraag 2</a:t>
            </a:r>
            <a:endParaRPr lang="nl-NL" dirty="0"/>
          </a:p>
        </p:txBody>
      </p:sp>
      <p:sp>
        <p:nvSpPr>
          <p:cNvPr id="4" name="Rechthoek 3"/>
          <p:cNvSpPr/>
          <p:nvPr/>
        </p:nvSpPr>
        <p:spPr>
          <a:xfrm>
            <a:off x="601132" y="1840782"/>
            <a:ext cx="10714567" cy="707886"/>
          </a:xfrm>
          <a:prstGeom prst="rect">
            <a:avLst/>
          </a:prstGeom>
        </p:spPr>
        <p:txBody>
          <a:bodyPr wrap="square">
            <a:spAutoFit/>
          </a:bodyPr>
          <a:lstStyle/>
          <a:p>
            <a:pPr lvl="0" defTabSz="914400">
              <a:lnSpc>
                <a:spcPct val="100000"/>
              </a:lnSpc>
            </a:pPr>
            <a:r>
              <a:rPr lang="nl-NL" sz="2000" dirty="0">
                <a:latin typeface="Verdana" panose="020B0604030504040204" pitchFamily="34" charset="0"/>
                <a:ea typeface="Verdana" panose="020B0604030504040204" pitchFamily="34" charset="0"/>
                <a:cs typeface="Verdana" panose="020B0604030504040204" pitchFamily="34" charset="0"/>
              </a:rPr>
              <a:t>Welk orgaan is bevoegd om een mer-beoordelingsbesluit te nemen, en waar blijkt dat uit? Ik ben op zoek naar de juridische grondslag. </a:t>
            </a:r>
          </a:p>
        </p:txBody>
      </p:sp>
    </p:spTree>
    <p:extLst>
      <p:ext uri="{BB962C8B-B14F-4D97-AF65-F5344CB8AC3E}">
        <p14:creationId xmlns:p14="http://schemas.microsoft.com/office/powerpoint/2010/main" val="9149565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nl-NL" spc="-10" dirty="0"/>
              <a:t>Vraag 2 antwoord</a:t>
            </a:r>
            <a:endParaRPr lang="nl-NL" dirty="0"/>
          </a:p>
        </p:txBody>
      </p:sp>
      <p:sp>
        <p:nvSpPr>
          <p:cNvPr id="4" name="Rechthoek 3"/>
          <p:cNvSpPr/>
          <p:nvPr/>
        </p:nvSpPr>
        <p:spPr>
          <a:xfrm>
            <a:off x="601132" y="1840782"/>
            <a:ext cx="10714567" cy="3477875"/>
          </a:xfrm>
          <a:prstGeom prst="rect">
            <a:avLst/>
          </a:prstGeom>
        </p:spPr>
        <p:txBody>
          <a:bodyPr wrap="square">
            <a:spAutoFit/>
          </a:bodyPr>
          <a:lstStyle/>
          <a:p>
            <a:r>
              <a:rPr lang="nl-NL" sz="2000" dirty="0">
                <a:latin typeface="Verdana" panose="020B0604030504040204" pitchFamily="34" charset="0"/>
                <a:ea typeface="Verdana" panose="020B0604030504040204" pitchFamily="34" charset="0"/>
              </a:rPr>
              <a:t>Het </a:t>
            </a:r>
            <a:r>
              <a:rPr lang="nl-NL" sz="2000" dirty="0">
                <a:solidFill>
                  <a:srgbClr val="E17000"/>
                </a:solidFill>
                <a:latin typeface="Verdana" panose="020B0604030504040204" pitchFamily="34" charset="0"/>
                <a:ea typeface="Verdana" panose="020B0604030504040204" pitchFamily="34" charset="0"/>
              </a:rPr>
              <a:t>vertegenwoordigende bestuursorgaan </a:t>
            </a:r>
            <a:r>
              <a:rPr lang="nl-NL" sz="2000" dirty="0">
                <a:latin typeface="Verdana" panose="020B0604030504040204" pitchFamily="34" charset="0"/>
                <a:ea typeface="Verdana" panose="020B0604030504040204" pitchFamily="34" charset="0"/>
              </a:rPr>
              <a:t>(de gemeenteraad, provinciale staten, algemeen bestuur waterschap) beslist over de mer-beoordeling. </a:t>
            </a:r>
          </a:p>
          <a:p>
            <a:endParaRPr lang="nl-NL" sz="2000" dirty="0">
              <a:latin typeface="Verdana" panose="020B0604030504040204" pitchFamily="34" charset="0"/>
              <a:ea typeface="Verdana" panose="020B0604030504040204" pitchFamily="34" charset="0"/>
            </a:endParaRPr>
          </a:p>
          <a:p>
            <a:r>
              <a:rPr lang="nl-NL" sz="2000" dirty="0">
                <a:latin typeface="Verdana" panose="020B0604030504040204" pitchFamily="34" charset="0"/>
                <a:ea typeface="Verdana" panose="020B0604030504040204" pitchFamily="34" charset="0"/>
              </a:rPr>
              <a:t>Het uitvoerende bestuursorgaan (college van B&amp;W, gedeputeerde staten, dagelijks bestuur waterschap) mag ook de mer-beoordelingsbeslissing nemen, mits zij daarvoor gemandateerd is door het vertegenwoordigende bestuursorgaan. </a:t>
            </a:r>
          </a:p>
          <a:p>
            <a:endParaRPr lang="nl-NL" sz="2000" dirty="0">
              <a:latin typeface="Verdana" panose="020B0604030504040204" pitchFamily="34" charset="0"/>
              <a:ea typeface="Verdana" panose="020B0604030504040204" pitchFamily="34" charset="0"/>
            </a:endParaRPr>
          </a:p>
          <a:p>
            <a:r>
              <a:rPr lang="nl-NL" sz="2000" dirty="0">
                <a:latin typeface="Verdana" panose="020B0604030504040204" pitchFamily="34" charset="0"/>
                <a:ea typeface="Verdana" panose="020B0604030504040204" pitchFamily="34" charset="0"/>
              </a:rPr>
              <a:t>Onder de Wet milieubeheer hoefde dit niet. Dit komt doordat in de Omgevingswet geen specifieke definitie is opgenomen van bevoegd gezag zoals onder de Wet milieubeheer wel het geval was (artikel 7.1, tweede lid, onder 4).</a:t>
            </a:r>
          </a:p>
        </p:txBody>
      </p:sp>
    </p:spTree>
    <p:extLst>
      <p:ext uri="{BB962C8B-B14F-4D97-AF65-F5344CB8AC3E}">
        <p14:creationId xmlns:p14="http://schemas.microsoft.com/office/powerpoint/2010/main" val="3453918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nl-NL" spc="-10" dirty="0"/>
              <a:t>Vraag 3</a:t>
            </a:r>
            <a:endParaRPr lang="nl-NL" dirty="0"/>
          </a:p>
        </p:txBody>
      </p:sp>
      <p:sp>
        <p:nvSpPr>
          <p:cNvPr id="5" name="Rechthoek 4"/>
          <p:cNvSpPr/>
          <p:nvPr/>
        </p:nvSpPr>
        <p:spPr>
          <a:xfrm>
            <a:off x="601132" y="1840782"/>
            <a:ext cx="10714567" cy="400110"/>
          </a:xfrm>
          <a:prstGeom prst="rect">
            <a:avLst/>
          </a:prstGeom>
        </p:spPr>
        <p:txBody>
          <a:bodyPr wrap="square">
            <a:spAutoFit/>
          </a:bodyPr>
          <a:lstStyle/>
          <a:p>
            <a:pPr lvl="0" defTabSz="914400">
              <a:lnSpc>
                <a:spcPct val="100000"/>
              </a:lnSpc>
            </a:pPr>
            <a:r>
              <a:rPr lang="nl-NL" sz="2000" dirty="0">
                <a:latin typeface="Verdana" panose="020B0604030504040204" pitchFamily="34" charset="0"/>
                <a:ea typeface="Verdana" panose="020B0604030504040204" pitchFamily="34" charset="0"/>
                <a:cs typeface="Verdana" panose="020B0604030504040204" pitchFamily="34" charset="0"/>
              </a:rPr>
              <a:t>Is een co-</a:t>
            </a:r>
            <a:r>
              <a:rPr lang="nl-NL" sz="2000" dirty="0" err="1">
                <a:latin typeface="Verdana" panose="020B0604030504040204" pitchFamily="34" charset="0"/>
                <a:ea typeface="Verdana" panose="020B0604030504040204" pitchFamily="34" charset="0"/>
                <a:cs typeface="Verdana" panose="020B0604030504040204" pitchFamily="34" charset="0"/>
              </a:rPr>
              <a:t>vergister</a:t>
            </a:r>
            <a:r>
              <a:rPr lang="nl-NL" sz="2000" dirty="0">
                <a:latin typeface="Verdana" panose="020B0604030504040204" pitchFamily="34" charset="0"/>
                <a:ea typeface="Verdana" panose="020B0604030504040204" pitchFamily="34" charset="0"/>
                <a:cs typeface="Verdana" panose="020B0604030504040204" pitchFamily="34" charset="0"/>
              </a:rPr>
              <a:t> / co-vergistingsinstallatie ook mer-plichtig?</a:t>
            </a:r>
          </a:p>
        </p:txBody>
      </p:sp>
      <p:pic>
        <p:nvPicPr>
          <p:cNvPr id="3" name="Afbeelding 2" descr="Afbeelding met tekst, Lettertype, schermopname, lijn"/>
          <p:cNvPicPr>
            <a:picLocks noChangeAspect="1"/>
          </p:cNvPicPr>
          <p:nvPr/>
        </p:nvPicPr>
        <p:blipFill>
          <a:blip r:embed="rId2"/>
          <a:stretch>
            <a:fillRect/>
          </a:stretch>
        </p:blipFill>
        <p:spPr>
          <a:xfrm>
            <a:off x="728662" y="2662237"/>
            <a:ext cx="8524875" cy="1533525"/>
          </a:xfrm>
          <a:prstGeom prst="rect">
            <a:avLst/>
          </a:prstGeom>
        </p:spPr>
      </p:pic>
    </p:spTree>
    <p:extLst>
      <p:ext uri="{BB962C8B-B14F-4D97-AF65-F5344CB8AC3E}">
        <p14:creationId xmlns:p14="http://schemas.microsoft.com/office/powerpoint/2010/main" val="23489561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nl-NL" spc="-10" dirty="0"/>
              <a:t>Vraag 3 antwoord</a:t>
            </a:r>
            <a:endParaRPr lang="nl-NL" dirty="0"/>
          </a:p>
        </p:txBody>
      </p:sp>
      <p:sp>
        <p:nvSpPr>
          <p:cNvPr id="4" name="Rechthoek 3"/>
          <p:cNvSpPr/>
          <p:nvPr/>
        </p:nvSpPr>
        <p:spPr>
          <a:xfrm>
            <a:off x="609600" y="1616442"/>
            <a:ext cx="10714567" cy="5016758"/>
          </a:xfrm>
          <a:prstGeom prst="rect">
            <a:avLst/>
          </a:prstGeom>
        </p:spPr>
        <p:txBody>
          <a:bodyPr wrap="square">
            <a:spAutoFit/>
          </a:bodyPr>
          <a:lstStyle/>
          <a:p>
            <a:r>
              <a:rPr lang="nl-NL" sz="2000" dirty="0">
                <a:latin typeface="Verdana" panose="020B0604030504040204" pitchFamily="34" charset="0"/>
                <a:ea typeface="Verdana" panose="020B0604030504040204" pitchFamily="34" charset="0"/>
                <a:cs typeface="Verdana" panose="020B0604030504040204" pitchFamily="34" charset="0"/>
              </a:rPr>
              <a:t>Een co-vergistingsinstallatie kan op basis van </a:t>
            </a:r>
            <a:r>
              <a:rPr lang="nl-NL" sz="2000" dirty="0">
                <a:solidFill>
                  <a:srgbClr val="E17000"/>
                </a:solidFill>
                <a:latin typeface="Verdana" panose="020B0604030504040204" pitchFamily="34" charset="0"/>
                <a:ea typeface="Verdana" panose="020B0604030504040204" pitchFamily="34" charset="0"/>
                <a:cs typeface="Verdana" panose="020B0604030504040204" pitchFamily="34" charset="0"/>
              </a:rPr>
              <a:t>drie categorieën uit bijlage V </a:t>
            </a:r>
            <a:r>
              <a:rPr lang="nl-NL" sz="2000" dirty="0">
                <a:latin typeface="Verdana" panose="020B0604030504040204" pitchFamily="34" charset="0"/>
                <a:ea typeface="Verdana" panose="020B0604030504040204" pitchFamily="34" charset="0"/>
                <a:cs typeface="Verdana" panose="020B0604030504040204" pitchFamily="34" charset="0"/>
              </a:rPr>
              <a:t>van het Omgevingsbesluit mer(</a:t>
            </a:r>
            <a:r>
              <a:rPr lang="nl-NL" sz="2000" dirty="0" err="1">
                <a:latin typeface="Verdana" panose="020B0604030504040204" pitchFamily="34" charset="0"/>
                <a:ea typeface="Verdana" panose="020B0604030504040204" pitchFamily="34" charset="0"/>
                <a:cs typeface="Verdana" panose="020B0604030504040204" pitchFamily="34" charset="0"/>
              </a:rPr>
              <a:t>beoordelings</a:t>
            </a:r>
            <a:r>
              <a:rPr lang="nl-NL" sz="2000" dirty="0">
                <a:latin typeface="Verdana" panose="020B0604030504040204" pitchFamily="34" charset="0"/>
                <a:ea typeface="Verdana" panose="020B0604030504040204" pitchFamily="34" charset="0"/>
                <a:cs typeface="Verdana" panose="020B0604030504040204" pitchFamily="34" charset="0"/>
              </a:rPr>
              <a:t>)plichtig zijn. Naar die drie categorieën dient gekeken te worden bij het bepalen van de mer-(</a:t>
            </a:r>
            <a:r>
              <a:rPr lang="nl-NL" sz="2000" dirty="0" err="1">
                <a:latin typeface="Verdana" panose="020B0604030504040204" pitchFamily="34" charset="0"/>
                <a:ea typeface="Verdana" panose="020B0604030504040204" pitchFamily="34" charset="0"/>
                <a:cs typeface="Verdana" panose="020B0604030504040204" pitchFamily="34" charset="0"/>
              </a:rPr>
              <a:t>beoordelings</a:t>
            </a:r>
            <a:r>
              <a:rPr lang="nl-NL" sz="2000" dirty="0">
                <a:latin typeface="Verdana" panose="020B0604030504040204" pitchFamily="34" charset="0"/>
                <a:ea typeface="Verdana" panose="020B0604030504040204" pitchFamily="34" charset="0"/>
                <a:cs typeface="Verdana" panose="020B0604030504040204" pitchFamily="34" charset="0"/>
              </a:rPr>
              <a:t>)plicht. </a:t>
            </a:r>
          </a:p>
          <a:p>
            <a:endParaRPr lang="nl" sz="2000" dirty="0">
              <a:latin typeface="Verdana" panose="020B0604030504040204" pitchFamily="34" charset="0"/>
              <a:ea typeface="Verdana" panose="020B0604030504040204" pitchFamily="34" charset="0"/>
              <a:cs typeface="Verdana" panose="020B0604030504040204" pitchFamily="34" charset="0"/>
            </a:endParaRPr>
          </a:p>
          <a:p>
            <a:r>
              <a:rPr lang="nl-NL" sz="2000" dirty="0">
                <a:solidFill>
                  <a:srgbClr val="E17000"/>
                </a:solidFill>
                <a:latin typeface="Verdana" panose="020B0604030504040204" pitchFamily="34" charset="0"/>
                <a:ea typeface="Verdana" panose="020B0604030504040204" pitchFamily="34" charset="0"/>
                <a:cs typeface="Verdana" panose="020B0604030504040204" pitchFamily="34" charset="0"/>
              </a:rPr>
              <a:t>Categorie L2 </a:t>
            </a:r>
            <a:r>
              <a:rPr lang="nl-NL" sz="2000" dirty="0">
                <a:latin typeface="Verdana" panose="020B0604030504040204" pitchFamily="34" charset="0"/>
                <a:ea typeface="Verdana" panose="020B0604030504040204" pitchFamily="34" charset="0"/>
                <a:cs typeface="Verdana" panose="020B0604030504040204" pitchFamily="34" charset="0"/>
              </a:rPr>
              <a:t>is van toepassing op een co-</a:t>
            </a:r>
            <a:r>
              <a:rPr lang="nl-NL" sz="2000" dirty="0" err="1">
                <a:latin typeface="Verdana" panose="020B0604030504040204" pitchFamily="34" charset="0"/>
                <a:ea typeface="Verdana" panose="020B0604030504040204" pitchFamily="34" charset="0"/>
                <a:cs typeface="Verdana" panose="020B0604030504040204" pitchFamily="34" charset="0"/>
              </a:rPr>
              <a:t>vergister</a:t>
            </a:r>
            <a:r>
              <a:rPr lang="nl-NL" sz="2000" dirty="0">
                <a:latin typeface="Verdana" panose="020B0604030504040204" pitchFamily="34" charset="0"/>
                <a:ea typeface="Verdana" panose="020B0604030504040204" pitchFamily="34" charset="0"/>
                <a:cs typeface="Verdana" panose="020B0604030504040204" pitchFamily="34" charset="0"/>
              </a:rPr>
              <a:t>. Het wordt gezien als een afvalverwerkingsinstallatie en valt daarmee in de categorie L2 'verwijdering van niet gevaarlijke afvalstoffen'.  Uit jurisprudentie (Europese hof en de RvS) blijkt dat het begrip 'afvalverwerking' breed moet worden opgevat. Onder ‘verwijdering van afvalstoffen’ vallen ook handelingen met nuttige toepassing, zoals vergisting. </a:t>
            </a:r>
          </a:p>
          <a:p>
            <a:endParaRPr lang="nl" sz="2000" dirty="0">
              <a:latin typeface="Verdana" panose="020B0604030504040204" pitchFamily="34" charset="0"/>
              <a:ea typeface="Verdana" panose="020B0604030504040204" pitchFamily="34" charset="0"/>
              <a:cs typeface="Verdana" panose="020B0604030504040204" pitchFamily="34" charset="0"/>
            </a:endParaRPr>
          </a:p>
          <a:p>
            <a:r>
              <a:rPr lang="nl-NL" sz="2000" dirty="0">
                <a:latin typeface="Verdana" panose="020B0604030504040204" pitchFamily="34" charset="0"/>
                <a:ea typeface="Verdana" panose="020B0604030504040204" pitchFamily="34" charset="0"/>
                <a:cs typeface="Verdana" panose="020B0604030504040204" pitchFamily="34" charset="0"/>
              </a:rPr>
              <a:t>Ook kan mestbehandeling onderdeel zijn van de installatie voor de veehouderij en dan binnen </a:t>
            </a:r>
            <a:r>
              <a:rPr lang="nl-NL" sz="2000" dirty="0">
                <a:solidFill>
                  <a:srgbClr val="E17000"/>
                </a:solidFill>
                <a:latin typeface="Verdana" panose="020B0604030504040204" pitchFamily="34" charset="0"/>
                <a:ea typeface="Verdana" panose="020B0604030504040204" pitchFamily="34" charset="0"/>
                <a:cs typeface="Verdana" panose="020B0604030504040204" pitchFamily="34" charset="0"/>
              </a:rPr>
              <a:t>categorie A1 </a:t>
            </a:r>
            <a:r>
              <a:rPr lang="nl-NL" sz="2000" dirty="0">
                <a:latin typeface="Verdana" panose="020B0604030504040204" pitchFamily="34" charset="0"/>
                <a:ea typeface="Verdana" panose="020B0604030504040204" pitchFamily="34" charset="0"/>
                <a:cs typeface="Verdana" panose="020B0604030504040204" pitchFamily="34" charset="0"/>
              </a:rPr>
              <a:t>vallen. Namelijk wanneer het behandelen van mest  functioneel ondersteunend is aan de </a:t>
            </a:r>
            <a:r>
              <a:rPr lang="nl-NL" sz="2000" dirty="0" err="1">
                <a:latin typeface="Verdana" panose="020B0604030504040204" pitchFamily="34" charset="0"/>
                <a:ea typeface="Verdana" panose="020B0604030504040204" pitchFamily="34" charset="0"/>
                <a:cs typeface="Verdana" panose="020B0604030504040204" pitchFamily="34" charset="0"/>
              </a:rPr>
              <a:t>vergunningplichtige</a:t>
            </a:r>
            <a:r>
              <a:rPr lang="nl-NL" sz="2000" dirty="0">
                <a:latin typeface="Verdana" panose="020B0604030504040204" pitchFamily="34" charset="0"/>
                <a:ea typeface="Verdana" panose="020B0604030504040204" pitchFamily="34" charset="0"/>
                <a:cs typeface="Verdana" panose="020B0604030504040204" pitchFamily="34" charset="0"/>
              </a:rPr>
              <a:t> andere milieubelastende installatie voor het houden van dieren.</a:t>
            </a:r>
          </a:p>
          <a:p>
            <a:r>
              <a:rPr lang="nl-NL" sz="2000" dirty="0">
                <a:latin typeface="Verdana" panose="020B0604030504040204" pitchFamily="34" charset="0"/>
                <a:ea typeface="Verdana" panose="020B0604030504040204" pitchFamily="34" charset="0"/>
                <a:cs typeface="Verdana" panose="020B0604030504040204" pitchFamily="34" charset="0"/>
              </a:rPr>
              <a:t>Daarnaast kan </a:t>
            </a:r>
            <a:r>
              <a:rPr lang="nl-NL" sz="2000" dirty="0">
                <a:solidFill>
                  <a:srgbClr val="E17000"/>
                </a:solidFill>
                <a:latin typeface="Verdana" panose="020B0604030504040204" pitchFamily="34" charset="0"/>
                <a:ea typeface="Verdana" panose="020B0604030504040204" pitchFamily="34" charset="0"/>
                <a:cs typeface="Verdana" panose="020B0604030504040204" pitchFamily="34" charset="0"/>
              </a:rPr>
              <a:t>categorie F3 </a:t>
            </a:r>
            <a:r>
              <a:rPr lang="nl-NL" sz="2000" dirty="0">
                <a:latin typeface="Verdana" panose="020B0604030504040204" pitchFamily="34" charset="0"/>
                <a:ea typeface="Verdana" panose="020B0604030504040204" pitchFamily="34" charset="0"/>
                <a:cs typeface="Verdana" panose="020B0604030504040204" pitchFamily="34" charset="0"/>
              </a:rPr>
              <a:t>van toepassing zijn, mits de installatie aan de vereisten voor een chemische installatie voldoet. </a:t>
            </a:r>
          </a:p>
        </p:txBody>
      </p:sp>
      <p:sp>
        <p:nvSpPr>
          <p:cNvPr id="3" name="Tekstvak 2">
            <a:extLst>
              <a:ext uri="{C183D7F6-B498-43B3-948B-1728B52AA6E4}">
                <adec:decorative xmlns:adec="http://schemas.microsoft.com/office/drawing/2017/decorative" val="1"/>
              </a:ext>
            </a:extLst>
          </p:cNvPr>
          <p:cNvSpPr txBox="1"/>
          <p:nvPr/>
        </p:nvSpPr>
        <p:spPr>
          <a:xfrm>
            <a:off x="5145024" y="584616"/>
            <a:ext cx="6705600" cy="584775"/>
          </a:xfrm>
          <a:prstGeom prst="rect">
            <a:avLst/>
          </a:prstGeom>
          <a:solidFill>
            <a:srgbClr val="E17000"/>
          </a:solidFill>
        </p:spPr>
        <p:txBody>
          <a:bodyPr wrap="square" rtlCol="0">
            <a:spAutoFit/>
          </a:bodyPr>
          <a:lstStyle/>
          <a:p>
            <a:r>
              <a:rPr lang="nl-NL" sz="1600" dirty="0">
                <a:latin typeface="Verdana" panose="020B0604030504040204" pitchFamily="34" charset="0"/>
                <a:ea typeface="Verdana" panose="020B0604030504040204" pitchFamily="34" charset="0"/>
              </a:rPr>
              <a:t>Meer info, zie: </a:t>
            </a:r>
            <a:r>
              <a:rPr lang="nl-NL" sz="1600" dirty="0">
                <a:latin typeface="Verdana" panose="020B0604030504040204" pitchFamily="34" charset="0"/>
                <a:ea typeface="Verdana" panose="020B0604030504040204" pitchFamily="34" charset="0"/>
                <a:hlinkClick r:id="rId2"/>
              </a:rPr>
              <a:t>Mestbehandeling en milieueffectrapportage (mer) | Informatiepunt Leefomgeving (iplo.nl)</a:t>
            </a:r>
            <a:endParaRPr lang="nl-NL" sz="16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2742471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nl-NL" spc="-10" dirty="0"/>
              <a:t>Vraag 4</a:t>
            </a:r>
            <a:endParaRPr lang="nl-NL" dirty="0"/>
          </a:p>
        </p:txBody>
      </p:sp>
      <p:sp>
        <p:nvSpPr>
          <p:cNvPr id="4" name="Rechthoek 3"/>
          <p:cNvSpPr/>
          <p:nvPr/>
        </p:nvSpPr>
        <p:spPr>
          <a:xfrm>
            <a:off x="601132" y="1840782"/>
            <a:ext cx="10714567" cy="707886"/>
          </a:xfrm>
          <a:prstGeom prst="rect">
            <a:avLst/>
          </a:prstGeom>
        </p:spPr>
        <p:txBody>
          <a:bodyPr wrap="square">
            <a:spAutoFit/>
          </a:bodyPr>
          <a:lstStyle/>
          <a:p>
            <a:pPr lvl="0" defTabSz="914400">
              <a:lnSpc>
                <a:spcPct val="100000"/>
              </a:lnSpc>
            </a:pPr>
            <a:r>
              <a:rPr lang="nl-NL" sz="2000" dirty="0">
                <a:latin typeface="Verdana" panose="020B0604030504040204" pitchFamily="34" charset="0"/>
                <a:ea typeface="Verdana" panose="020B0604030504040204" pitchFamily="34" charset="0"/>
                <a:cs typeface="Verdana" panose="020B0604030504040204" pitchFamily="34" charset="0"/>
              </a:rPr>
              <a:t>Is er een mer-beoordeling noodzakelijk voor besluitvorming van maatwerkregels of maatwerkvoorschriften? Meer specifiek maatwerk voor (water)bodem</a:t>
            </a:r>
            <a:r>
              <a:rPr lang="nl-NL" sz="2000" dirty="0"/>
              <a:t>.</a:t>
            </a:r>
            <a:endParaRPr lang="nl-NL" sz="2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71279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6356144" y="1171764"/>
            <a:ext cx="5353512" cy="1235234"/>
          </a:xfrm>
        </p:spPr>
        <p:txBody>
          <a:bodyPr anchor="t">
            <a:normAutofit/>
          </a:bodyPr>
          <a:lstStyle/>
          <a:p>
            <a:r>
              <a:rPr lang="nl-NL" dirty="0"/>
              <a:t>Inhoud</a:t>
            </a:r>
          </a:p>
        </p:txBody>
      </p:sp>
      <p:sp>
        <p:nvSpPr>
          <p:cNvPr id="5" name="Ondertitel 4"/>
          <p:cNvSpPr>
            <a:spLocks noGrp="1"/>
          </p:cNvSpPr>
          <p:nvPr>
            <p:ph type="subTitle" idx="1"/>
          </p:nvPr>
        </p:nvSpPr>
        <p:spPr>
          <a:xfrm>
            <a:off x="6356145" y="3424048"/>
            <a:ext cx="5171671" cy="1550153"/>
          </a:xfrm>
        </p:spPr>
        <p:txBody>
          <a:bodyPr>
            <a:normAutofit/>
          </a:bodyPr>
          <a:lstStyle/>
          <a:p>
            <a:pPr marL="527050" marR="5080" indent="-514350">
              <a:spcBef>
                <a:spcPts val="95"/>
              </a:spcBef>
              <a:buFont typeface="+mj-lt"/>
              <a:buAutoNum type="arabicPeriod"/>
            </a:pPr>
            <a:r>
              <a:rPr lang="nl-NL"/>
              <a:t>Wat is de mer en wat heb ik er aan?</a:t>
            </a:r>
          </a:p>
          <a:p>
            <a:pPr marL="527050" marR="5080" indent="-514350">
              <a:spcBef>
                <a:spcPts val="95"/>
              </a:spcBef>
              <a:buFont typeface="+mj-lt"/>
              <a:buAutoNum type="arabicPeriod"/>
            </a:pPr>
            <a:r>
              <a:rPr lang="nl-NL" spc="-10"/>
              <a:t>Interactief: de Moet-ik-een-mer-Quiz</a:t>
            </a:r>
          </a:p>
          <a:p>
            <a:endParaRPr lang="nl-NL" b="1" dirty="0"/>
          </a:p>
        </p:txBody>
      </p:sp>
    </p:spTree>
    <p:extLst>
      <p:ext uri="{BB962C8B-B14F-4D97-AF65-F5344CB8AC3E}">
        <p14:creationId xmlns:p14="http://schemas.microsoft.com/office/powerpoint/2010/main" val="28120815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nl-NL" spc="-10" dirty="0"/>
              <a:t>Vraag 4 antwoord</a:t>
            </a:r>
            <a:endParaRPr lang="nl-NL" dirty="0"/>
          </a:p>
        </p:txBody>
      </p:sp>
      <p:sp>
        <p:nvSpPr>
          <p:cNvPr id="5" name="Rechthoek 4"/>
          <p:cNvSpPr/>
          <p:nvPr/>
        </p:nvSpPr>
        <p:spPr>
          <a:xfrm>
            <a:off x="601132" y="1840782"/>
            <a:ext cx="10714567" cy="4093428"/>
          </a:xfrm>
          <a:prstGeom prst="rect">
            <a:avLst/>
          </a:prstGeom>
        </p:spPr>
        <p:txBody>
          <a:bodyPr wrap="square">
            <a:spAutoFit/>
          </a:bodyPr>
          <a:lstStyle/>
          <a:p>
            <a:r>
              <a:rPr lang="nl-NL" sz="2000" b="1" dirty="0">
                <a:latin typeface="Verdana" panose="020B0604030504040204" pitchFamily="34" charset="0"/>
                <a:ea typeface="Verdana" panose="020B0604030504040204" pitchFamily="34" charset="0"/>
                <a:cs typeface="Verdana" panose="020B0604030504040204" pitchFamily="34" charset="0"/>
              </a:rPr>
              <a:t>Project-mer(-beoordeling)</a:t>
            </a:r>
          </a:p>
          <a:p>
            <a:pPr marL="342900" indent="-342900">
              <a:buFont typeface="Arial" panose="020B0604020202020204" pitchFamily="34" charset="0"/>
              <a:buChar char="•"/>
            </a:pPr>
            <a:r>
              <a:rPr lang="nl-NL" sz="2000" dirty="0">
                <a:latin typeface="Verdana" panose="020B0604030504040204" pitchFamily="34" charset="0"/>
                <a:ea typeface="Verdana" panose="020B0604030504040204" pitchFamily="34" charset="0"/>
                <a:cs typeface="Verdana" panose="020B0604030504040204" pitchFamily="34" charset="0"/>
              </a:rPr>
              <a:t>Er is geen project-mer-(</a:t>
            </a:r>
            <a:r>
              <a:rPr lang="nl-NL" sz="2000" dirty="0" err="1">
                <a:latin typeface="Verdana" panose="020B0604030504040204" pitchFamily="34" charset="0"/>
                <a:ea typeface="Verdana" panose="020B0604030504040204" pitchFamily="34" charset="0"/>
                <a:cs typeface="Verdana" panose="020B0604030504040204" pitchFamily="34" charset="0"/>
              </a:rPr>
              <a:t>beoordelings</a:t>
            </a:r>
            <a:r>
              <a:rPr lang="nl-NL" sz="2000" dirty="0">
                <a:latin typeface="Verdana" panose="020B0604030504040204" pitchFamily="34" charset="0"/>
                <a:ea typeface="Verdana" panose="020B0604030504040204" pitchFamily="34" charset="0"/>
                <a:cs typeface="Verdana" panose="020B0604030504040204" pitchFamily="34" charset="0"/>
              </a:rPr>
              <a:t>)plicht bij maatwerkregels of maatwerkvoorschriften. </a:t>
            </a:r>
          </a:p>
          <a:p>
            <a:pPr marL="342900" indent="-342900">
              <a:buFont typeface="Arial" panose="020B0604020202020204" pitchFamily="34" charset="0"/>
              <a:buChar char="•"/>
            </a:pPr>
            <a:endParaRPr lang="nl-NL" sz="2000" dirty="0">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nl-NL" sz="2000" dirty="0">
                <a:latin typeface="Verdana" panose="020B0604030504040204" pitchFamily="34" charset="0"/>
                <a:ea typeface="Verdana" panose="020B0604030504040204" pitchFamily="34" charset="0"/>
                <a:cs typeface="Verdana" panose="020B0604030504040204" pitchFamily="34" charset="0"/>
              </a:rPr>
              <a:t>De project-mer-plicht is gekoppeld aan een te nemen besluit. Maatwerkregels en maatwerkvoorschriften zijn geen project-mer-plichtig besluit uit kolom 4 van bijlage V bij het Omgevingsbesluit of genoemd in artikel 11.6 van het Omgevingsbesluit. </a:t>
            </a:r>
          </a:p>
          <a:p>
            <a:endParaRPr lang="nl" sz="2000" dirty="0">
              <a:latin typeface="Verdana" panose="020B0604030504040204" pitchFamily="34" charset="0"/>
              <a:ea typeface="Verdana" panose="020B0604030504040204" pitchFamily="34" charset="0"/>
              <a:cs typeface="Verdana" panose="020B0604030504040204" pitchFamily="34" charset="0"/>
            </a:endParaRPr>
          </a:p>
          <a:p>
            <a:r>
              <a:rPr lang="nl-NL" sz="2000" b="1" dirty="0" err="1">
                <a:latin typeface="Verdana" panose="020B0604030504040204" pitchFamily="34" charset="0"/>
                <a:ea typeface="Verdana" panose="020B0604030504040204" pitchFamily="34" charset="0"/>
                <a:cs typeface="Verdana" panose="020B0604030504040204" pitchFamily="34" charset="0"/>
              </a:rPr>
              <a:t>Plan-mer</a:t>
            </a:r>
            <a:r>
              <a:rPr lang="nl-NL" sz="2000" b="1" dirty="0">
                <a:latin typeface="Verdana" panose="020B0604030504040204" pitchFamily="34" charset="0"/>
                <a:ea typeface="Verdana" panose="020B0604030504040204" pitchFamily="34" charset="0"/>
                <a:cs typeface="Verdana" panose="020B0604030504040204" pitchFamily="34" charset="0"/>
              </a:rPr>
              <a:t>(-beoordeling)</a:t>
            </a:r>
          </a:p>
          <a:p>
            <a:r>
              <a:rPr lang="nl-NL" sz="2000" dirty="0">
                <a:latin typeface="Verdana" panose="020B0604030504040204" pitchFamily="34" charset="0"/>
                <a:ea typeface="Verdana" panose="020B0604030504040204" pitchFamily="34" charset="0"/>
                <a:cs typeface="Verdana" panose="020B0604030504040204" pitchFamily="34" charset="0"/>
              </a:rPr>
              <a:t>Het is wel mogelijk dat </a:t>
            </a:r>
            <a:r>
              <a:rPr lang="nl-NL" sz="2000" dirty="0" err="1">
                <a:latin typeface="Verdana" panose="020B0604030504040204" pitchFamily="34" charset="0"/>
                <a:ea typeface="Verdana" panose="020B0604030504040204" pitchFamily="34" charset="0"/>
                <a:cs typeface="Verdana" panose="020B0604030504040204" pitchFamily="34" charset="0"/>
              </a:rPr>
              <a:t>plan-mer</a:t>
            </a:r>
            <a:r>
              <a:rPr lang="nl-NL" sz="2000" dirty="0">
                <a:latin typeface="Verdana" panose="020B0604030504040204" pitchFamily="34" charset="0"/>
                <a:ea typeface="Verdana" panose="020B0604030504040204" pitchFamily="34" charset="0"/>
                <a:cs typeface="Verdana" panose="020B0604030504040204" pitchFamily="34" charset="0"/>
              </a:rPr>
              <a:t>(-</a:t>
            </a:r>
            <a:r>
              <a:rPr lang="nl-NL" sz="2000" dirty="0" err="1">
                <a:latin typeface="Verdana" panose="020B0604030504040204" pitchFamily="34" charset="0"/>
                <a:ea typeface="Verdana" panose="020B0604030504040204" pitchFamily="34" charset="0"/>
                <a:cs typeface="Verdana" panose="020B0604030504040204" pitchFamily="34" charset="0"/>
              </a:rPr>
              <a:t>beoordelings</a:t>
            </a:r>
            <a:r>
              <a:rPr lang="nl-NL" sz="2000" dirty="0">
                <a:latin typeface="Verdana" panose="020B0604030504040204" pitchFamily="34" charset="0"/>
                <a:ea typeface="Verdana" panose="020B0604030504040204" pitchFamily="34" charset="0"/>
                <a:cs typeface="Verdana" panose="020B0604030504040204" pitchFamily="34" charset="0"/>
              </a:rPr>
              <a:t>)plicht geldt voor het stellen van maatwerkregels in bv het Omgevingsplan. Er moet dan wel sprake zijn van een plan of programma, als besluit waarbij de mer hoort.  </a:t>
            </a:r>
          </a:p>
        </p:txBody>
      </p:sp>
    </p:spTree>
    <p:extLst>
      <p:ext uri="{BB962C8B-B14F-4D97-AF65-F5344CB8AC3E}">
        <p14:creationId xmlns:p14="http://schemas.microsoft.com/office/powerpoint/2010/main" val="26786362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6356144" y="1171764"/>
            <a:ext cx="5353512" cy="1235234"/>
          </a:xfrm>
        </p:spPr>
        <p:txBody>
          <a:bodyPr anchor="t">
            <a:normAutofit/>
          </a:bodyPr>
          <a:lstStyle/>
          <a:p>
            <a:pPr>
              <a:lnSpc>
                <a:spcPct val="90000"/>
              </a:lnSpc>
            </a:pPr>
            <a:r>
              <a:rPr lang="nl-NL" sz="2000"/>
              <a:t>Blijf op de hoogte van het IPLO Nieuws via onze nieuwsbrief. Abonneer u via www.iplo.nl/nieuwsbrief</a:t>
            </a:r>
          </a:p>
        </p:txBody>
      </p:sp>
    </p:spTree>
    <p:extLst>
      <p:ext uri="{BB962C8B-B14F-4D97-AF65-F5344CB8AC3E}">
        <p14:creationId xmlns:p14="http://schemas.microsoft.com/office/powerpoint/2010/main" val="804691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nl-NL" spc="-10" dirty="0"/>
              <a:t>Wat is dat ook alweer, </a:t>
            </a:r>
            <a:r>
              <a:rPr lang="nl-NL" spc="-10" dirty="0">
                <a:solidFill>
                  <a:schemeClr val="accent3">
                    <a:lumMod val="50000"/>
                  </a:schemeClr>
                </a:solidFill>
              </a:rPr>
              <a:t>de</a:t>
            </a:r>
            <a:r>
              <a:rPr lang="nl-NL" spc="-10" dirty="0"/>
              <a:t> mer?</a:t>
            </a:r>
            <a:endParaRPr lang="nl-NL" dirty="0"/>
          </a:p>
        </p:txBody>
      </p:sp>
      <p:sp>
        <p:nvSpPr>
          <p:cNvPr id="8" name="Tijdelijke aanduiding voor tekst 7"/>
          <p:cNvSpPr>
            <a:spLocks noGrp="1"/>
          </p:cNvSpPr>
          <p:nvPr>
            <p:ph type="body" sz="quarter" idx="13"/>
          </p:nvPr>
        </p:nvSpPr>
        <p:spPr>
          <a:xfrm>
            <a:off x="638629" y="1802832"/>
            <a:ext cx="8836297" cy="4051704"/>
          </a:xfrm>
        </p:spPr>
        <p:txBody>
          <a:bodyPr>
            <a:noAutofit/>
          </a:bodyPr>
          <a:lstStyle/>
          <a:p>
            <a:pPr defTabSz="685800">
              <a:spcBef>
                <a:spcPts val="900"/>
              </a:spcBef>
              <a:defRPr/>
            </a:pPr>
            <a:r>
              <a:rPr lang="nl-NL" sz="2000" b="1" dirty="0">
                <a:solidFill>
                  <a:schemeClr val="tx1"/>
                </a:solidFill>
                <a:latin typeface="Verdana" panose="020B0604030504040204" pitchFamily="34" charset="0"/>
                <a:ea typeface="Verdana" panose="020B0604030504040204" pitchFamily="34" charset="0"/>
                <a:cs typeface="Verdana" panose="020B0604030504040204" pitchFamily="34" charset="0"/>
              </a:rPr>
              <a:t>milieueffectrapportage</a:t>
            </a:r>
          </a:p>
          <a:p>
            <a:pPr marL="285750" indent="-285750">
              <a:buFont typeface="Arial" panose="020B0604020202020204" pitchFamily="34" charset="0"/>
              <a:buChar char="•"/>
            </a:pPr>
            <a:r>
              <a:rPr lang="nl-NL" sz="2000" dirty="0"/>
              <a:t>Instrument om het milieubelang volwaardig te kunnen betrekken</a:t>
            </a:r>
          </a:p>
          <a:p>
            <a:r>
              <a:rPr lang="nl-NL" sz="2000" dirty="0"/>
              <a:t>in de besluitvorming over plannen of activiteiten met </a:t>
            </a:r>
          </a:p>
          <a:p>
            <a:r>
              <a:rPr lang="nl-NL" sz="2000" dirty="0"/>
              <a:t>mogelijk aanzienlijke milieugevolgen.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De mer (</a:t>
            </a:r>
            <a:r>
              <a:rPr lang="en-US" sz="2000" dirty="0" err="1"/>
              <a:t>voorheen</a:t>
            </a:r>
            <a:r>
              <a:rPr lang="en-US" sz="2000" dirty="0"/>
              <a:t> </a:t>
            </a:r>
            <a:r>
              <a:rPr lang="en-US" sz="2000" dirty="0" err="1"/>
              <a:t>m.e.r</a:t>
            </a:r>
            <a:r>
              <a:rPr lang="en-US" sz="2000" dirty="0"/>
              <a:t>.) = </a:t>
            </a:r>
            <a:r>
              <a:rPr lang="en-US" sz="2000" dirty="0" err="1"/>
              <a:t>milieueffectrapportage</a:t>
            </a:r>
            <a:r>
              <a:rPr lang="en-US" sz="2000" dirty="0"/>
              <a:t>, </a:t>
            </a:r>
            <a:br>
              <a:rPr lang="en-US" sz="2000" dirty="0"/>
            </a:br>
            <a:r>
              <a:rPr lang="en-US" sz="2000" dirty="0"/>
              <a:t>de procedure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nl-NL" sz="2000" dirty="0"/>
              <a:t>Het MER = het milieueffectrapport, het rapport</a:t>
            </a:r>
          </a:p>
        </p:txBody>
      </p:sp>
      <p:pic>
        <p:nvPicPr>
          <p:cNvPr id="5" name="Afbeelding 4" descr="Afbeelding met tekst, schermopname, diagram"/>
          <p:cNvPicPr>
            <a:picLocks noChangeAspect="1"/>
          </p:cNvPicPr>
          <p:nvPr/>
        </p:nvPicPr>
        <p:blipFill>
          <a:blip r:embed="rId2"/>
          <a:stretch>
            <a:fillRect/>
          </a:stretch>
        </p:blipFill>
        <p:spPr>
          <a:xfrm>
            <a:off x="7810309" y="2744545"/>
            <a:ext cx="4381691" cy="3646302"/>
          </a:xfrm>
          <a:prstGeom prst="rect">
            <a:avLst/>
          </a:prstGeom>
        </p:spPr>
      </p:pic>
    </p:spTree>
    <p:extLst>
      <p:ext uri="{BB962C8B-B14F-4D97-AF65-F5344CB8AC3E}">
        <p14:creationId xmlns:p14="http://schemas.microsoft.com/office/powerpoint/2010/main" val="319248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tekst 7"/>
          <p:cNvSpPr>
            <a:spLocks noGrp="1"/>
          </p:cNvSpPr>
          <p:nvPr>
            <p:ph type="body" sz="quarter" idx="13"/>
          </p:nvPr>
        </p:nvSpPr>
        <p:spPr>
          <a:xfrm>
            <a:off x="638629" y="1802832"/>
            <a:ext cx="10972800" cy="4051704"/>
          </a:xfrm>
        </p:spPr>
        <p:txBody>
          <a:bodyPr>
            <a:noAutofit/>
          </a:bodyPr>
          <a:lstStyle/>
          <a:p>
            <a:pPr defTabSz="685800">
              <a:spcBef>
                <a:spcPts val="900"/>
              </a:spcBef>
              <a:defRPr/>
            </a:pPr>
            <a:r>
              <a:rPr lang="nl-NL" sz="2000" dirty="0">
                <a:solidFill>
                  <a:schemeClr val="tx1"/>
                </a:solidFill>
                <a:latin typeface="Verdana" panose="020B0604030504040204" pitchFamily="34" charset="0"/>
                <a:ea typeface="Verdana" panose="020B0604030504040204" pitchFamily="34" charset="0"/>
                <a:cs typeface="Verdana" panose="020B0604030504040204" pitchFamily="34" charset="0"/>
              </a:rPr>
              <a:t>Mer altijd gekoppeld aan een besluit: </a:t>
            </a:r>
          </a:p>
          <a:p>
            <a:pPr marL="742950" lvl="1" indent="-285750" defTabSz="685800">
              <a:spcBef>
                <a:spcPts val="900"/>
              </a:spcBef>
              <a:buFont typeface="Arial" panose="020B0604020202020204" pitchFamily="34" charset="0"/>
              <a:buChar char="•"/>
              <a:defRPr/>
            </a:pPr>
            <a:r>
              <a:rPr lang="nl-NL" sz="2000" dirty="0">
                <a:solidFill>
                  <a:schemeClr val="tx1"/>
                </a:solidFill>
                <a:latin typeface="Verdana" panose="020B0604030504040204" pitchFamily="34" charset="0"/>
                <a:ea typeface="Verdana" panose="020B0604030504040204" pitchFamily="34" charset="0"/>
                <a:cs typeface="Verdana" panose="020B0604030504040204" pitchFamily="34" charset="0"/>
              </a:rPr>
              <a:t>Plan/programma </a:t>
            </a:r>
            <a:r>
              <a:rPr lang="nl-NL" sz="2000" dirty="0">
                <a:solidFill>
                  <a:schemeClr val="tx1"/>
                </a:solidFill>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 </a:t>
            </a:r>
            <a:r>
              <a:rPr lang="nl-NL" sz="2000" dirty="0" err="1">
                <a:solidFill>
                  <a:schemeClr val="tx1"/>
                </a:solidFill>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planmer</a:t>
            </a:r>
            <a:r>
              <a:rPr lang="nl-NL" sz="2000" dirty="0">
                <a:solidFill>
                  <a:schemeClr val="tx1"/>
                </a:solidFill>
                <a:latin typeface="Verdana" panose="020B0604030504040204" pitchFamily="34" charset="0"/>
                <a:ea typeface="Verdana" panose="020B0604030504040204" pitchFamily="34" charset="0"/>
                <a:cs typeface="Verdana" panose="020B0604030504040204" pitchFamily="34" charset="0"/>
              </a:rPr>
              <a:t>; of </a:t>
            </a:r>
          </a:p>
          <a:p>
            <a:pPr marL="742950" lvl="1" indent="-285750" defTabSz="685800">
              <a:spcBef>
                <a:spcPts val="900"/>
              </a:spcBef>
              <a:buFont typeface="Arial" panose="020B0604020202020204" pitchFamily="34" charset="0"/>
              <a:buChar char="•"/>
              <a:defRPr/>
            </a:pPr>
            <a:r>
              <a:rPr lang="nl-NL" sz="2000" dirty="0">
                <a:solidFill>
                  <a:schemeClr val="tx1"/>
                </a:solidFill>
                <a:latin typeface="Verdana" panose="020B0604030504040204" pitchFamily="34" charset="0"/>
                <a:ea typeface="Verdana" panose="020B0604030504040204" pitchFamily="34" charset="0"/>
                <a:cs typeface="Verdana" panose="020B0604030504040204" pitchFamily="34" charset="0"/>
              </a:rPr>
              <a:t>Project </a:t>
            </a:r>
            <a:r>
              <a:rPr lang="nl-NL" sz="2000" dirty="0">
                <a:solidFill>
                  <a:schemeClr val="tx1"/>
                </a:solidFill>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 </a:t>
            </a:r>
            <a:r>
              <a:rPr lang="nl-NL" sz="2000" dirty="0" err="1">
                <a:solidFill>
                  <a:schemeClr val="tx1"/>
                </a:solidFill>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projectmer</a:t>
            </a:r>
            <a:r>
              <a:rPr lang="nl-NL" sz="2000" dirty="0">
                <a:solidFill>
                  <a:schemeClr val="tx1"/>
                </a:solidFill>
                <a:latin typeface="Verdana" panose="020B0604030504040204" pitchFamily="34" charset="0"/>
                <a:ea typeface="Verdana" panose="020B0604030504040204" pitchFamily="34" charset="0"/>
                <a:cs typeface="Verdana" panose="020B0604030504040204" pitchFamily="34" charset="0"/>
              </a:rPr>
              <a:t>.</a:t>
            </a:r>
          </a:p>
          <a:p>
            <a:pPr marL="285750" indent="-285750" defTabSz="685800">
              <a:spcBef>
                <a:spcPts val="900"/>
              </a:spcBef>
              <a:buFont typeface="Arial" panose="020B0604020202020204" pitchFamily="34" charset="0"/>
              <a:buChar char="•"/>
              <a:defRPr/>
            </a:pPr>
            <a:endParaRPr lang="nl-NL" sz="20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defTabSz="685800">
              <a:spcBef>
                <a:spcPts val="900"/>
              </a:spcBef>
              <a:defRPr/>
            </a:pPr>
            <a:r>
              <a:rPr lang="nl-NL" sz="2000" dirty="0">
                <a:solidFill>
                  <a:schemeClr val="tx1"/>
                </a:solidFill>
                <a:latin typeface="Verdana" panose="020B0604030504040204" pitchFamily="34" charset="0"/>
                <a:ea typeface="Verdana" panose="020B0604030504040204" pitchFamily="34" charset="0"/>
                <a:cs typeface="Verdana" panose="020B0604030504040204" pitchFamily="34" charset="0"/>
              </a:rPr>
              <a:t>Mer is </a:t>
            </a:r>
            <a:r>
              <a:rPr lang="nl-NL" sz="2000" u="sng" dirty="0">
                <a:solidFill>
                  <a:schemeClr val="tx1"/>
                </a:solidFill>
                <a:latin typeface="Verdana" panose="020B0604030504040204" pitchFamily="34" charset="0"/>
                <a:ea typeface="Verdana" panose="020B0604030504040204" pitchFamily="34" charset="0"/>
                <a:cs typeface="Verdana" panose="020B0604030504040204" pitchFamily="34" charset="0"/>
              </a:rPr>
              <a:t>zelf geen besluit </a:t>
            </a:r>
            <a:r>
              <a:rPr lang="nl-NL" sz="2000" dirty="0">
                <a:solidFill>
                  <a:schemeClr val="tx1"/>
                </a:solidFill>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 </a:t>
            </a:r>
            <a:r>
              <a:rPr lang="nl-NL" sz="2000" dirty="0">
                <a:solidFill>
                  <a:schemeClr val="tx1"/>
                </a:solidFill>
                <a:latin typeface="Verdana" panose="020B0604030504040204" pitchFamily="34" charset="0"/>
                <a:ea typeface="Verdana" panose="020B0604030504040204" pitchFamily="34" charset="0"/>
                <a:cs typeface="Verdana" panose="020B0604030504040204" pitchFamily="34" charset="0"/>
              </a:rPr>
              <a:t>hulpmiddel om milieugevolgen in beeld te krijgen</a:t>
            </a:r>
          </a:p>
          <a:p>
            <a:pPr defTabSz="685800">
              <a:spcBef>
                <a:spcPts val="900"/>
              </a:spcBef>
              <a:defRPr/>
            </a:pPr>
            <a:endParaRPr lang="nl-NL" sz="20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r>
              <a:rPr lang="nl-NL" sz="2000" dirty="0">
                <a:solidFill>
                  <a:schemeClr val="tx1"/>
                </a:solidFill>
                <a:latin typeface="Verdana" panose="020B0604030504040204" pitchFamily="34" charset="0"/>
                <a:ea typeface="Verdana" panose="020B0604030504040204" pitchFamily="34" charset="0"/>
                <a:cs typeface="Verdana" panose="020B0604030504040204" pitchFamily="34" charset="0"/>
              </a:rPr>
              <a:t>Wettelijke basis: Europese regelgeving &amp; vastgelegd in Nederlandse wet- en regelgeving: </a:t>
            </a:r>
          </a:p>
          <a:p>
            <a:pPr marL="285750" indent="-285750">
              <a:buFont typeface="Arial" panose="020B0604020202020204" pitchFamily="34" charset="0"/>
              <a:buChar char="•"/>
            </a:pPr>
            <a:r>
              <a:rPr lang="nl-NL" sz="2000" dirty="0">
                <a:solidFill>
                  <a:schemeClr val="tx1"/>
                </a:solidFill>
                <a:latin typeface="Verdana" panose="020B0604030504040204" pitchFamily="34" charset="0"/>
                <a:ea typeface="Verdana" panose="020B0604030504040204" pitchFamily="34" charset="0"/>
                <a:cs typeface="Verdana" panose="020B0604030504040204" pitchFamily="34" charset="0"/>
              </a:rPr>
              <a:t>Omgevingswet &amp; Omgevingsbesluit</a:t>
            </a:r>
          </a:p>
          <a:p>
            <a:pPr>
              <a:spcBef>
                <a:spcPct val="0"/>
              </a:spcBef>
              <a:spcAft>
                <a:spcPts val="0"/>
              </a:spcAft>
            </a:pPr>
            <a:br>
              <a:rPr lang="nl-NL" sz="1800" dirty="0">
                <a:solidFill>
                  <a:schemeClr val="tx1"/>
                </a:solidFill>
              </a:rPr>
            </a:br>
            <a:endParaRPr lang="nl-NL" sz="1800" dirty="0">
              <a:solidFill>
                <a:schemeClr val="tx1"/>
              </a:solidFill>
            </a:endParaRPr>
          </a:p>
        </p:txBody>
      </p:sp>
      <p:sp>
        <p:nvSpPr>
          <p:cNvPr id="7" name="Titel 6"/>
          <p:cNvSpPr>
            <a:spLocks noGrp="1"/>
          </p:cNvSpPr>
          <p:nvPr>
            <p:ph type="title"/>
          </p:nvPr>
        </p:nvSpPr>
        <p:spPr/>
        <p:txBody>
          <a:bodyPr/>
          <a:lstStyle/>
          <a:p>
            <a:r>
              <a:rPr lang="nl-NL" spc="-10" dirty="0"/>
              <a:t>Milieueffectrapportage en de wet</a:t>
            </a:r>
            <a:endParaRPr lang="nl-NL" dirty="0"/>
          </a:p>
        </p:txBody>
      </p:sp>
    </p:spTree>
    <p:extLst>
      <p:ext uri="{BB962C8B-B14F-4D97-AF65-F5344CB8AC3E}">
        <p14:creationId xmlns:p14="http://schemas.microsoft.com/office/powerpoint/2010/main" val="2329407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601133" y="1169391"/>
            <a:ext cx="10972800" cy="663123"/>
          </a:xfrm>
        </p:spPr>
        <p:txBody>
          <a:bodyPr anchor="t">
            <a:normAutofit/>
          </a:bodyPr>
          <a:lstStyle/>
          <a:p>
            <a:r>
              <a:rPr lang="nl-NL" spc="-10" dirty="0"/>
              <a:t>Milieueffectrapportage en de wet</a:t>
            </a:r>
            <a:endParaRPr lang="nl-NL" dirty="0"/>
          </a:p>
        </p:txBody>
      </p:sp>
      <p:sp>
        <p:nvSpPr>
          <p:cNvPr id="13" name="Footer Placeholder 2">
            <a:extLst>
              <a:ext uri="{FF2B5EF4-FFF2-40B4-BE49-F238E27FC236}">
                <a16:creationId xmlns:a16="http://schemas.microsoft.com/office/drawing/2014/main" id="{69FE1442-AB02-82E7-EAF0-864798582B64}"/>
              </a:ext>
            </a:extLst>
          </p:cNvPr>
          <p:cNvSpPr>
            <a:spLocks noGrp="1"/>
          </p:cNvSpPr>
          <p:nvPr>
            <p:ph type="ftr" sz="quarter" idx="11"/>
          </p:nvPr>
        </p:nvSpPr>
        <p:spPr>
          <a:xfrm>
            <a:off x="609600" y="6513085"/>
            <a:ext cx="3860800" cy="365125"/>
          </a:xfrm>
        </p:spPr>
        <p:txBody>
          <a:bodyPr/>
          <a:lstStyle/>
          <a:p>
            <a:endParaRPr lang="nl-NL"/>
          </a:p>
        </p:txBody>
      </p:sp>
      <p:sp>
        <p:nvSpPr>
          <p:cNvPr id="8" name="Tijdelijke aanduiding voor tekst 7"/>
          <p:cNvSpPr>
            <a:spLocks noGrp="1"/>
          </p:cNvSpPr>
          <p:nvPr>
            <p:ph type="body" sz="quarter" idx="12"/>
          </p:nvPr>
        </p:nvSpPr>
        <p:spPr>
          <a:xfrm>
            <a:off x="601134" y="1811338"/>
            <a:ext cx="10964333" cy="4305685"/>
          </a:xfrm>
        </p:spPr>
        <p:txBody>
          <a:bodyPr>
            <a:normAutofit/>
          </a:bodyPr>
          <a:lstStyle/>
          <a:p>
            <a:pPr marL="12700" marR="5080">
              <a:spcBef>
                <a:spcPts val="95"/>
              </a:spcBef>
            </a:pPr>
            <a:endParaRPr lang="nl-NL" sz="1800" dirty="0"/>
          </a:p>
          <a:p>
            <a:pPr marL="12700" marR="5080">
              <a:spcBef>
                <a:spcPts val="95"/>
              </a:spcBef>
            </a:pPr>
            <a:r>
              <a:rPr lang="nl-NL" sz="2000" dirty="0"/>
              <a:t>- Regels voor milieueffectrapportage</a:t>
            </a:r>
          </a:p>
          <a:p>
            <a:pPr marL="12700" marR="5080">
              <a:spcBef>
                <a:spcPts val="95"/>
              </a:spcBef>
            </a:pPr>
            <a:endParaRPr lang="nl-NL" sz="2000" dirty="0"/>
          </a:p>
          <a:p>
            <a:pPr marL="469900" marR="5080" indent="-457200">
              <a:spcBef>
                <a:spcPts val="95"/>
              </a:spcBef>
              <a:buFontTx/>
              <a:buChar char="-"/>
            </a:pPr>
            <a:r>
              <a:rPr lang="nl-NL" sz="2000" dirty="0"/>
              <a:t>Afdeling 16.4 van de Omgevingswet</a:t>
            </a:r>
          </a:p>
          <a:p>
            <a:pPr marL="469900" marR="5080" indent="-457200">
              <a:spcBef>
                <a:spcPts val="95"/>
              </a:spcBef>
              <a:buFontTx/>
              <a:buChar char="-"/>
            </a:pPr>
            <a:r>
              <a:rPr lang="nl-NL" sz="2000" dirty="0"/>
              <a:t>De uitwerking: hoofdstuk 11 van het Omgevingsbesluit</a:t>
            </a:r>
          </a:p>
          <a:p>
            <a:pPr marL="469900" marR="5080" indent="-457200">
              <a:spcBef>
                <a:spcPts val="95"/>
              </a:spcBef>
              <a:buFontTx/>
              <a:buChar char="-"/>
            </a:pPr>
            <a:r>
              <a:rPr lang="nl-NL" sz="2000" dirty="0"/>
              <a:t>Bijlage V Omgevingsbesluit: lijst </a:t>
            </a:r>
            <a:r>
              <a:rPr lang="nl-NL" sz="2000" dirty="0" err="1"/>
              <a:t>mer</a:t>
            </a:r>
            <a:r>
              <a:rPr lang="nl-NL" sz="2000" dirty="0"/>
              <a:t>-plichtige en </a:t>
            </a:r>
            <a:r>
              <a:rPr lang="nl-NL" sz="2000" dirty="0" err="1"/>
              <a:t>mer-beoordelingsplichtige</a:t>
            </a:r>
            <a:r>
              <a:rPr lang="nl-NL" sz="2000" dirty="0"/>
              <a:t> activiteiten </a:t>
            </a:r>
          </a:p>
          <a:p>
            <a:pPr marL="469900" marR="5080" indent="-457200">
              <a:spcBef>
                <a:spcPts val="95"/>
              </a:spcBef>
              <a:buFontTx/>
              <a:buChar char="-"/>
            </a:pPr>
            <a:endParaRPr lang="nl-NL" sz="2000" dirty="0"/>
          </a:p>
          <a:p>
            <a:pPr marL="469900" marR="5080" indent="-457200">
              <a:spcBef>
                <a:spcPts val="95"/>
              </a:spcBef>
              <a:buFontTx/>
              <a:buChar char="-"/>
            </a:pPr>
            <a:r>
              <a:rPr lang="nl-NL" sz="2000" dirty="0"/>
              <a:t>Overgangsrecht voor </a:t>
            </a:r>
            <a:r>
              <a:rPr lang="nl-NL" sz="2000" dirty="0" err="1"/>
              <a:t>mer</a:t>
            </a:r>
            <a:r>
              <a:rPr lang="nl-NL" sz="2000" dirty="0"/>
              <a:t> sluit aan bij overgangsrecht ‘moederbesluit’</a:t>
            </a:r>
          </a:p>
          <a:p>
            <a:pPr>
              <a:spcBef>
                <a:spcPct val="0"/>
              </a:spcBef>
              <a:spcAft>
                <a:spcPts val="0"/>
              </a:spcAft>
            </a:pPr>
            <a:br>
              <a:rPr lang="nl-NL" dirty="0"/>
            </a:br>
            <a:endParaRPr lang="nl-NL" dirty="0"/>
          </a:p>
        </p:txBody>
      </p:sp>
    </p:spTree>
    <p:extLst>
      <p:ext uri="{BB962C8B-B14F-4D97-AF65-F5344CB8AC3E}">
        <p14:creationId xmlns:p14="http://schemas.microsoft.com/office/powerpoint/2010/main" val="658597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tekst 7"/>
          <p:cNvSpPr>
            <a:spLocks noGrp="1"/>
          </p:cNvSpPr>
          <p:nvPr>
            <p:ph type="body" sz="quarter" idx="13"/>
          </p:nvPr>
        </p:nvSpPr>
        <p:spPr>
          <a:xfrm>
            <a:off x="638629" y="1802831"/>
            <a:ext cx="10972800" cy="4179957"/>
          </a:xfrm>
        </p:spPr>
        <p:txBody>
          <a:bodyPr>
            <a:noAutofit/>
          </a:bodyPr>
          <a:lstStyle/>
          <a:p>
            <a:pPr marL="285750" indent="-285750" defTabSz="685800">
              <a:spcBef>
                <a:spcPts val="900"/>
              </a:spcBef>
              <a:buFontTx/>
              <a:buChar char="-"/>
              <a:defRPr/>
            </a:pPr>
            <a:r>
              <a:rPr lang="nl-NL" sz="2000" dirty="0">
                <a:solidFill>
                  <a:schemeClr val="tx1"/>
                </a:solidFill>
                <a:latin typeface="Verdana" panose="020B0604030504040204" pitchFamily="34" charset="0"/>
                <a:ea typeface="Verdana" panose="020B0604030504040204" pitchFamily="34" charset="0"/>
                <a:cs typeface="Verdana" panose="020B0604030504040204" pitchFamily="34" charset="0"/>
              </a:rPr>
              <a:t>Beschrijving van de activiteit, de plaats van de activiteit, etc. </a:t>
            </a:r>
          </a:p>
          <a:p>
            <a:pPr marL="285750" indent="-285750" defTabSz="685800">
              <a:spcBef>
                <a:spcPts val="900"/>
              </a:spcBef>
              <a:buFontTx/>
              <a:buChar char="-"/>
              <a:defRPr/>
            </a:pPr>
            <a:r>
              <a:rPr lang="nl-NL" sz="2000" dirty="0">
                <a:solidFill>
                  <a:schemeClr val="tx1"/>
                </a:solidFill>
                <a:latin typeface="Verdana" panose="020B0604030504040204" pitchFamily="34" charset="0"/>
                <a:ea typeface="Verdana" panose="020B0604030504040204" pitchFamily="34" charset="0"/>
                <a:cs typeface="Verdana" panose="020B0604030504040204" pitchFamily="34" charset="0"/>
              </a:rPr>
              <a:t>Beschrijving referentiesituatie</a:t>
            </a:r>
          </a:p>
          <a:p>
            <a:pPr marL="285750" indent="-285750" defTabSz="685800">
              <a:spcBef>
                <a:spcPts val="900"/>
              </a:spcBef>
              <a:buFontTx/>
              <a:buChar char="-"/>
              <a:defRPr/>
            </a:pPr>
            <a:r>
              <a:rPr lang="nl-NL" sz="2000" dirty="0">
                <a:solidFill>
                  <a:schemeClr val="tx1"/>
                </a:solidFill>
                <a:latin typeface="Verdana" panose="020B0604030504040204" pitchFamily="34" charset="0"/>
                <a:ea typeface="Verdana" panose="020B0604030504040204" pitchFamily="34" charset="0"/>
                <a:cs typeface="Verdana" panose="020B0604030504040204" pitchFamily="34" charset="0"/>
              </a:rPr>
              <a:t>Milieueffecten van voorgenomen activiteit (ook tijdens de bouw)</a:t>
            </a:r>
          </a:p>
          <a:p>
            <a:pPr marL="285750" indent="-285750" defTabSz="685800">
              <a:spcBef>
                <a:spcPts val="900"/>
              </a:spcBef>
              <a:buFontTx/>
              <a:buChar char="-"/>
              <a:defRPr/>
            </a:pPr>
            <a:r>
              <a:rPr lang="nl-NL" sz="2000" dirty="0">
                <a:solidFill>
                  <a:schemeClr val="tx1"/>
                </a:solidFill>
                <a:latin typeface="Verdana" panose="020B0604030504040204" pitchFamily="34" charset="0"/>
                <a:ea typeface="Verdana" panose="020B0604030504040204" pitchFamily="34" charset="0"/>
                <a:cs typeface="Verdana" panose="020B0604030504040204" pitchFamily="34" charset="0"/>
              </a:rPr>
              <a:t>Verschillende alternatieven: verschillen de oplossingen in milieueffecten?</a:t>
            </a:r>
            <a:endParaRPr lang="nl-NL" sz="2000" dirty="0">
              <a:solidFill>
                <a:schemeClr val="tx1"/>
              </a:solidFill>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endParaRPr>
          </a:p>
          <a:p>
            <a:pPr marL="285750" indent="-285750" defTabSz="685800">
              <a:spcBef>
                <a:spcPts val="900"/>
              </a:spcBef>
              <a:buFontTx/>
              <a:buChar char="-"/>
              <a:defRPr/>
            </a:pPr>
            <a:r>
              <a:rPr lang="nl-NL" sz="2000" dirty="0">
                <a:solidFill>
                  <a:schemeClr val="tx1"/>
                </a:solidFill>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Maatregelen en monitoring</a:t>
            </a:r>
          </a:p>
          <a:p>
            <a:pPr marL="285750" indent="-285750" defTabSz="685800">
              <a:spcBef>
                <a:spcPts val="900"/>
              </a:spcBef>
              <a:buFontTx/>
              <a:buChar char="-"/>
              <a:defRPr/>
            </a:pPr>
            <a:r>
              <a:rPr lang="nl-NL" sz="2000" dirty="0">
                <a:solidFill>
                  <a:schemeClr val="tx1"/>
                </a:solidFill>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Publieksvriendelijke samenvatting</a:t>
            </a:r>
          </a:p>
          <a:p>
            <a:pPr defTabSz="685800">
              <a:spcBef>
                <a:spcPts val="900"/>
              </a:spcBef>
              <a:defRPr/>
            </a:pPr>
            <a:r>
              <a:rPr lang="nl-NL" sz="2000" dirty="0">
                <a:solidFill>
                  <a:schemeClr val="tx1"/>
                </a:solidFill>
                <a:latin typeface="Verdana" panose="020B0604030504040204" pitchFamily="34" charset="0"/>
                <a:ea typeface="Verdana" panose="020B0604030504040204" pitchFamily="34" charset="0"/>
                <a:cs typeface="Verdana" panose="020B0604030504040204" pitchFamily="34" charset="0"/>
              </a:rPr>
              <a:t>Voor alle inhoudseisen, zie: </a:t>
            </a:r>
            <a:r>
              <a:rPr lang="nl-NL" sz="2000" dirty="0">
                <a:solidFill>
                  <a:schemeClr val="tx1"/>
                </a:solidFill>
                <a:latin typeface="Verdana" panose="020B0604030504040204" pitchFamily="34" charset="0"/>
                <a:ea typeface="Verdana" panose="020B0604030504040204" pitchFamily="34" charset="0"/>
                <a:cs typeface="Verdana" panose="020B0604030504040204" pitchFamily="34" charset="0"/>
                <a:hlinkClick r:id="rId2"/>
              </a:rPr>
              <a:t>artikel 11.16 Ob</a:t>
            </a:r>
            <a:r>
              <a:rPr lang="nl-NL" sz="20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nl-NL" sz="2000" dirty="0" err="1">
                <a:solidFill>
                  <a:schemeClr val="tx1"/>
                </a:solidFill>
                <a:latin typeface="Verdana" panose="020B0604030504040204" pitchFamily="34" charset="0"/>
                <a:ea typeface="Verdana" panose="020B0604030504040204" pitchFamily="34" charset="0"/>
                <a:cs typeface="Verdana" panose="020B0604030504040204" pitchFamily="34" charset="0"/>
              </a:rPr>
              <a:t>projectMER</a:t>
            </a:r>
            <a:r>
              <a:rPr lang="nl-NL" sz="2000" dirty="0">
                <a:solidFill>
                  <a:schemeClr val="tx1"/>
                </a:solidFill>
                <a:latin typeface="Verdana" panose="020B0604030504040204" pitchFamily="34" charset="0"/>
                <a:ea typeface="Verdana" panose="020B0604030504040204" pitchFamily="34" charset="0"/>
                <a:cs typeface="Verdana" panose="020B0604030504040204" pitchFamily="34" charset="0"/>
              </a:rPr>
              <a:t>) en </a:t>
            </a:r>
            <a:r>
              <a:rPr lang="nl-NL" sz="2000" dirty="0">
                <a:solidFill>
                  <a:schemeClr val="tx1"/>
                </a:solidFill>
                <a:latin typeface="Verdana" panose="020B0604030504040204" pitchFamily="34" charset="0"/>
                <a:ea typeface="Verdana" panose="020B0604030504040204" pitchFamily="34" charset="0"/>
                <a:cs typeface="Verdana" panose="020B0604030504040204" pitchFamily="34" charset="0"/>
                <a:hlinkClick r:id="rId3"/>
              </a:rPr>
              <a:t>artikel 11.3 Ob</a:t>
            </a:r>
            <a:r>
              <a:rPr lang="nl-NL" sz="20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nl-NL" sz="2000" dirty="0" err="1">
                <a:solidFill>
                  <a:schemeClr val="tx1"/>
                </a:solidFill>
                <a:latin typeface="Verdana" panose="020B0604030504040204" pitchFamily="34" charset="0"/>
                <a:ea typeface="Verdana" panose="020B0604030504040204" pitchFamily="34" charset="0"/>
                <a:cs typeface="Verdana" panose="020B0604030504040204" pitchFamily="34" charset="0"/>
              </a:rPr>
              <a:t>planMER</a:t>
            </a:r>
            <a:r>
              <a:rPr lang="nl-NL" sz="2000" dirty="0">
                <a:solidFill>
                  <a:schemeClr val="tx1"/>
                </a:solidFill>
                <a:latin typeface="Verdana" panose="020B0604030504040204" pitchFamily="34" charset="0"/>
                <a:ea typeface="Verdana" panose="020B0604030504040204" pitchFamily="34" charset="0"/>
                <a:cs typeface="Verdana" panose="020B0604030504040204" pitchFamily="34" charset="0"/>
              </a:rPr>
              <a:t>)</a:t>
            </a:r>
          </a:p>
          <a:p>
            <a:pPr defTabSz="685800">
              <a:spcBef>
                <a:spcPts val="900"/>
              </a:spcBef>
              <a:defRPr/>
            </a:pPr>
            <a:endParaRPr lang="nl-NL" sz="20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defTabSz="685800">
              <a:spcBef>
                <a:spcPts val="900"/>
              </a:spcBef>
              <a:defRPr/>
            </a:pPr>
            <a:r>
              <a:rPr lang="nl-NL" sz="2000" dirty="0">
                <a:solidFill>
                  <a:schemeClr val="tx1"/>
                </a:solidFill>
                <a:latin typeface="Verdana" panose="020B0604030504040204" pitchFamily="34" charset="0"/>
                <a:ea typeface="Verdana" panose="020B0604030504040204" pitchFamily="34" charset="0"/>
                <a:cs typeface="Verdana" panose="020B0604030504040204" pitchFamily="34" charset="0"/>
              </a:rPr>
              <a:t>Wat heb je daar aan? Praktijkvoorbeelden op de volgende dia’s! </a:t>
            </a:r>
          </a:p>
          <a:p>
            <a:pPr>
              <a:spcBef>
                <a:spcPct val="0"/>
              </a:spcBef>
              <a:spcAft>
                <a:spcPts val="0"/>
              </a:spcAft>
            </a:pPr>
            <a:br>
              <a:rPr lang="nl-NL" sz="1800" dirty="0">
                <a:solidFill>
                  <a:schemeClr val="tx1"/>
                </a:solidFill>
              </a:rPr>
            </a:br>
            <a:endParaRPr lang="nl-NL" sz="1800" dirty="0">
              <a:solidFill>
                <a:schemeClr val="tx1"/>
              </a:solidFill>
            </a:endParaRPr>
          </a:p>
        </p:txBody>
      </p:sp>
      <p:sp>
        <p:nvSpPr>
          <p:cNvPr id="7" name="Titel 6"/>
          <p:cNvSpPr>
            <a:spLocks noGrp="1"/>
          </p:cNvSpPr>
          <p:nvPr>
            <p:ph type="title"/>
          </p:nvPr>
        </p:nvSpPr>
        <p:spPr/>
        <p:txBody>
          <a:bodyPr/>
          <a:lstStyle/>
          <a:p>
            <a:r>
              <a:rPr lang="nl-NL" spc="-10" dirty="0"/>
              <a:t>Wat moet er in een MER staan</a:t>
            </a:r>
            <a:endParaRPr lang="nl-NL" dirty="0"/>
          </a:p>
        </p:txBody>
      </p:sp>
    </p:spTree>
    <p:extLst>
      <p:ext uri="{BB962C8B-B14F-4D97-AF65-F5344CB8AC3E}">
        <p14:creationId xmlns:p14="http://schemas.microsoft.com/office/powerpoint/2010/main" val="758578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nl-NL" spc="-10" dirty="0"/>
              <a:t>Wat heb je aan een MER #1</a:t>
            </a:r>
            <a:endParaRPr lang="nl-NL" dirty="0"/>
          </a:p>
        </p:txBody>
      </p:sp>
      <p:sp>
        <p:nvSpPr>
          <p:cNvPr id="8" name="Tijdelijke aanduiding voor tekst 7"/>
          <p:cNvSpPr>
            <a:spLocks noGrp="1"/>
          </p:cNvSpPr>
          <p:nvPr>
            <p:ph type="body" sz="quarter" idx="13"/>
          </p:nvPr>
        </p:nvSpPr>
        <p:spPr>
          <a:xfrm>
            <a:off x="638629" y="1802832"/>
            <a:ext cx="10972800" cy="4051704"/>
          </a:xfrm>
        </p:spPr>
        <p:txBody>
          <a:bodyPr>
            <a:noAutofit/>
          </a:bodyPr>
          <a:lstStyle/>
          <a:p>
            <a:pPr marL="12700" marR="5080">
              <a:lnSpc>
                <a:spcPct val="118100"/>
              </a:lnSpc>
              <a:spcBef>
                <a:spcPts val="95"/>
              </a:spcBef>
            </a:pPr>
            <a:r>
              <a:rPr lang="nl-NL" sz="2800" dirty="0">
                <a:solidFill>
                  <a:schemeClr val="accent6">
                    <a:lumMod val="75000"/>
                  </a:schemeClr>
                </a:solidFill>
                <a:latin typeface="Asap"/>
                <a:cs typeface="Asap"/>
              </a:rPr>
              <a:t>Alternatievenonderzoek </a:t>
            </a:r>
          </a:p>
          <a:p>
            <a:pPr marL="12700" marR="5080">
              <a:lnSpc>
                <a:spcPct val="118100"/>
              </a:lnSpc>
              <a:spcBef>
                <a:spcPts val="95"/>
              </a:spcBef>
            </a:pPr>
            <a:r>
              <a:rPr lang="nl-NL" sz="2000" dirty="0">
                <a:solidFill>
                  <a:srgbClr val="275837"/>
                </a:solidFill>
                <a:latin typeface="Asap"/>
                <a:cs typeface="Asap"/>
              </a:rPr>
              <a:t>Objectieve milieu-informatie! </a:t>
            </a:r>
          </a:p>
          <a:p>
            <a:pPr marL="12700" marR="5080">
              <a:lnSpc>
                <a:spcPct val="118100"/>
              </a:lnSpc>
              <a:spcBef>
                <a:spcPts val="95"/>
              </a:spcBef>
            </a:pPr>
            <a:r>
              <a:rPr lang="nl-NL" sz="2000" dirty="0">
                <a:solidFill>
                  <a:srgbClr val="275837"/>
                </a:solidFill>
                <a:latin typeface="Asap"/>
                <a:cs typeface="Asap"/>
              </a:rPr>
              <a:t>Voorbeeld: milieueffecten van keersluizen bij Sluiscomplex Den Oever. </a:t>
            </a:r>
            <a:endParaRPr lang="nl-NL" sz="2000" dirty="0">
              <a:latin typeface="Asap"/>
              <a:cs typeface="Asap"/>
            </a:endParaRPr>
          </a:p>
        </p:txBody>
      </p:sp>
      <p:pic>
        <p:nvPicPr>
          <p:cNvPr id="11" name="Afbeelding 10" descr="Afbeelding met schets, tekening, kunst, illustratie"/>
          <p:cNvPicPr>
            <a:picLocks noChangeAspect="1"/>
          </p:cNvPicPr>
          <p:nvPr/>
        </p:nvPicPr>
        <p:blipFill>
          <a:blip r:embed="rId2"/>
          <a:stretch>
            <a:fillRect/>
          </a:stretch>
        </p:blipFill>
        <p:spPr>
          <a:xfrm>
            <a:off x="601133" y="4535919"/>
            <a:ext cx="1066435" cy="1322746"/>
          </a:xfrm>
          <a:prstGeom prst="rect">
            <a:avLst/>
          </a:prstGeom>
        </p:spPr>
      </p:pic>
      <p:pic>
        <p:nvPicPr>
          <p:cNvPr id="10" name="Afbeelding 9" descr="Afbeelding met schets, kunst, illustratie"/>
          <p:cNvPicPr>
            <a:picLocks noChangeAspect="1"/>
          </p:cNvPicPr>
          <p:nvPr/>
        </p:nvPicPr>
        <p:blipFill>
          <a:blip r:embed="rId3"/>
          <a:stretch>
            <a:fillRect/>
          </a:stretch>
        </p:blipFill>
        <p:spPr>
          <a:xfrm>
            <a:off x="2964978" y="4499841"/>
            <a:ext cx="1028895" cy="1328797"/>
          </a:xfrm>
          <a:prstGeom prst="rect">
            <a:avLst/>
          </a:prstGeom>
        </p:spPr>
      </p:pic>
      <p:pic>
        <p:nvPicPr>
          <p:cNvPr id="9" name="Afbeelding 8" descr="Afbeelding met windvaantje"/>
          <p:cNvPicPr>
            <a:picLocks noChangeAspect="1"/>
          </p:cNvPicPr>
          <p:nvPr/>
        </p:nvPicPr>
        <p:blipFill>
          <a:blip r:embed="rId4"/>
          <a:stretch>
            <a:fillRect/>
          </a:stretch>
        </p:blipFill>
        <p:spPr>
          <a:xfrm>
            <a:off x="5132297" y="4499841"/>
            <a:ext cx="992732" cy="1346622"/>
          </a:xfrm>
          <a:prstGeom prst="rect">
            <a:avLst/>
          </a:prstGeom>
        </p:spPr>
      </p:pic>
      <p:pic>
        <p:nvPicPr>
          <p:cNvPr id="6" name="Afbeelding 5" descr="Afbeelding met tekst, schermopname, Lettertype, nummer"/>
          <p:cNvPicPr>
            <a:picLocks noChangeAspect="1"/>
          </p:cNvPicPr>
          <p:nvPr/>
        </p:nvPicPr>
        <p:blipFill>
          <a:blip r:embed="rId5"/>
          <a:stretch>
            <a:fillRect/>
          </a:stretch>
        </p:blipFill>
        <p:spPr>
          <a:xfrm>
            <a:off x="7124461" y="1133454"/>
            <a:ext cx="4712416" cy="1338755"/>
          </a:xfrm>
          <a:prstGeom prst="rect">
            <a:avLst/>
          </a:prstGeom>
        </p:spPr>
      </p:pic>
      <p:pic>
        <p:nvPicPr>
          <p:cNvPr id="5" name="Afbeelding 4" descr="Afbeelding met tekst, schermopname, Lettertype, nummer"/>
          <p:cNvPicPr>
            <a:picLocks noChangeAspect="1"/>
          </p:cNvPicPr>
          <p:nvPr/>
        </p:nvPicPr>
        <p:blipFill>
          <a:blip r:embed="rId6"/>
          <a:stretch>
            <a:fillRect/>
          </a:stretch>
        </p:blipFill>
        <p:spPr>
          <a:xfrm>
            <a:off x="7372983" y="3938593"/>
            <a:ext cx="4689341" cy="1999471"/>
          </a:xfrm>
          <a:prstGeom prst="rect">
            <a:avLst/>
          </a:prstGeom>
        </p:spPr>
      </p:pic>
    </p:spTree>
    <p:extLst>
      <p:ext uri="{BB962C8B-B14F-4D97-AF65-F5344CB8AC3E}">
        <p14:creationId xmlns:p14="http://schemas.microsoft.com/office/powerpoint/2010/main" val="2732248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Afbeelding 11">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413500" y="2451391"/>
            <a:ext cx="5384800" cy="3622384"/>
          </a:xfrm>
          <a:prstGeom prst="rect">
            <a:avLst/>
          </a:prstGeom>
        </p:spPr>
      </p:pic>
      <p:sp>
        <p:nvSpPr>
          <p:cNvPr id="8" name="Tijdelijke aanduiding voor tekst 7"/>
          <p:cNvSpPr>
            <a:spLocks noGrp="1"/>
          </p:cNvSpPr>
          <p:nvPr>
            <p:ph type="body" sz="quarter" idx="13"/>
          </p:nvPr>
        </p:nvSpPr>
        <p:spPr>
          <a:xfrm>
            <a:off x="638629" y="1802832"/>
            <a:ext cx="10972800" cy="4051704"/>
          </a:xfrm>
        </p:spPr>
        <p:txBody>
          <a:bodyPr>
            <a:noAutofit/>
          </a:bodyPr>
          <a:lstStyle/>
          <a:p>
            <a:pPr marL="12700" marR="5080">
              <a:lnSpc>
                <a:spcPct val="118100"/>
              </a:lnSpc>
              <a:spcBef>
                <a:spcPts val="95"/>
              </a:spcBef>
            </a:pPr>
            <a:r>
              <a:rPr lang="nl-NL" sz="2000" dirty="0">
                <a:solidFill>
                  <a:schemeClr val="tx1"/>
                </a:solidFill>
                <a:latin typeface="Verdana" panose="020B0604030504040204" pitchFamily="34" charset="0"/>
                <a:ea typeface="Verdana" panose="020B0604030504040204" pitchFamily="34" charset="0"/>
                <a:cs typeface="Verdana" panose="020B0604030504040204" pitchFamily="34" charset="0"/>
              </a:rPr>
              <a:t>Milieueffecten van voorgenomen activiteit vroegtijdig in beeld</a:t>
            </a:r>
          </a:p>
          <a:p>
            <a:pPr marL="12700" marR="5080">
              <a:lnSpc>
                <a:spcPct val="118100"/>
              </a:lnSpc>
              <a:spcBef>
                <a:spcPts val="95"/>
              </a:spcBef>
            </a:pPr>
            <a:endParaRPr lang="nl-NL" sz="20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12700" marR="5080">
              <a:lnSpc>
                <a:spcPct val="118100"/>
              </a:lnSpc>
              <a:spcBef>
                <a:spcPts val="95"/>
              </a:spcBef>
            </a:pPr>
            <a:endParaRPr lang="nl-NL" sz="20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12700" marR="5080">
              <a:lnSpc>
                <a:spcPct val="118100"/>
              </a:lnSpc>
              <a:spcBef>
                <a:spcPts val="95"/>
              </a:spcBef>
            </a:pPr>
            <a:r>
              <a:rPr lang="nl-NL" sz="2000" dirty="0">
                <a:solidFill>
                  <a:schemeClr val="tx1"/>
                </a:solidFill>
                <a:latin typeface="Verdana" panose="020B0604030504040204" pitchFamily="34" charset="0"/>
                <a:ea typeface="Verdana" panose="020B0604030504040204" pitchFamily="34" charset="0"/>
                <a:cs typeface="Verdana" panose="020B0604030504040204" pitchFamily="34" charset="0"/>
              </a:rPr>
              <a:t>Praktijkvoorbeeld: Romeinse weg Limes </a:t>
            </a:r>
          </a:p>
          <a:p>
            <a:pPr marL="12700" marR="5080">
              <a:lnSpc>
                <a:spcPct val="118100"/>
              </a:lnSpc>
              <a:spcBef>
                <a:spcPts val="95"/>
              </a:spcBef>
            </a:pPr>
            <a:r>
              <a:rPr lang="nl-NL" sz="2000" dirty="0">
                <a:solidFill>
                  <a:schemeClr val="tx1"/>
                </a:solidFill>
                <a:latin typeface="Verdana" panose="020B0604030504040204" pitchFamily="34" charset="0"/>
                <a:ea typeface="Verdana" panose="020B0604030504040204" pitchFamily="34" charset="0"/>
                <a:cs typeface="Verdana" panose="020B0604030504040204" pitchFamily="34" charset="0"/>
              </a:rPr>
              <a:t>ontdekt bij onderzoeken voor archeologie</a:t>
            </a:r>
          </a:p>
          <a:p>
            <a:pPr marL="12700" marR="5080">
              <a:lnSpc>
                <a:spcPct val="118100"/>
              </a:lnSpc>
              <a:spcBef>
                <a:spcPts val="95"/>
              </a:spcBef>
            </a:pPr>
            <a:r>
              <a:rPr lang="nl-NL" sz="2000" dirty="0">
                <a:solidFill>
                  <a:schemeClr val="tx1"/>
                </a:solidFill>
                <a:latin typeface="Verdana" panose="020B0604030504040204" pitchFamily="34" charset="0"/>
                <a:ea typeface="Verdana" panose="020B0604030504040204" pitchFamily="34" charset="0"/>
                <a:cs typeface="Verdana" panose="020B0604030504040204" pitchFamily="34" charset="0"/>
              </a:rPr>
              <a:t>MER A27</a:t>
            </a:r>
          </a:p>
          <a:p>
            <a:pPr marL="12700" marR="5080">
              <a:lnSpc>
                <a:spcPct val="118100"/>
              </a:lnSpc>
              <a:spcBef>
                <a:spcPts val="95"/>
              </a:spcBef>
            </a:pPr>
            <a:endParaRPr lang="nl-NL" sz="2000" dirty="0">
              <a:latin typeface="Asap"/>
              <a:cs typeface="Asap"/>
            </a:endParaRPr>
          </a:p>
        </p:txBody>
      </p:sp>
      <p:sp>
        <p:nvSpPr>
          <p:cNvPr id="7" name="Titel 6"/>
          <p:cNvSpPr>
            <a:spLocks noGrp="1"/>
          </p:cNvSpPr>
          <p:nvPr>
            <p:ph type="title"/>
          </p:nvPr>
        </p:nvSpPr>
        <p:spPr/>
        <p:txBody>
          <a:bodyPr/>
          <a:lstStyle/>
          <a:p>
            <a:r>
              <a:rPr lang="nl-NL" spc="-10" dirty="0"/>
              <a:t>Wat heb je aan een MER #2</a:t>
            </a:r>
            <a:endParaRPr lang="nl-NL" dirty="0"/>
          </a:p>
        </p:txBody>
      </p:sp>
    </p:spTree>
    <p:extLst>
      <p:ext uri="{BB962C8B-B14F-4D97-AF65-F5344CB8AC3E}">
        <p14:creationId xmlns:p14="http://schemas.microsoft.com/office/powerpoint/2010/main" val="3178700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Afbeelding 12">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801914" y="3719860"/>
            <a:ext cx="3711425" cy="2334824"/>
          </a:xfrm>
          <a:prstGeom prst="rect">
            <a:avLst/>
          </a:prstGeom>
        </p:spPr>
      </p:pic>
      <p:pic>
        <p:nvPicPr>
          <p:cNvPr id="12" name="Afbeelding 11" descr="Afbeelding met buitenshuis, water, Dijk, Kanaal"/>
          <p:cNvPicPr>
            <a:picLocks noChangeAspect="1"/>
          </p:cNvPicPr>
          <p:nvPr/>
        </p:nvPicPr>
        <p:blipFill>
          <a:blip r:embed="rId3"/>
          <a:stretch>
            <a:fillRect/>
          </a:stretch>
        </p:blipFill>
        <p:spPr>
          <a:xfrm>
            <a:off x="8455057" y="679970"/>
            <a:ext cx="3488374" cy="2011116"/>
          </a:xfrm>
          <a:prstGeom prst="rect">
            <a:avLst/>
          </a:prstGeom>
        </p:spPr>
      </p:pic>
      <p:sp>
        <p:nvSpPr>
          <p:cNvPr id="8" name="Tijdelijke aanduiding voor tekst 7"/>
          <p:cNvSpPr>
            <a:spLocks noGrp="1"/>
          </p:cNvSpPr>
          <p:nvPr>
            <p:ph type="body" sz="quarter" idx="13"/>
          </p:nvPr>
        </p:nvSpPr>
        <p:spPr>
          <a:xfrm>
            <a:off x="638629" y="1802832"/>
            <a:ext cx="10972800" cy="4051704"/>
          </a:xfrm>
        </p:spPr>
        <p:txBody>
          <a:bodyPr>
            <a:noAutofit/>
          </a:bodyPr>
          <a:lstStyle/>
          <a:p>
            <a:pPr marL="285750" indent="-285750" defTabSz="685800">
              <a:spcBef>
                <a:spcPts val="900"/>
              </a:spcBef>
              <a:buFontTx/>
              <a:buChar char="-"/>
              <a:defRPr/>
            </a:pPr>
            <a:r>
              <a:rPr lang="nl-NL" sz="2000" dirty="0">
                <a:solidFill>
                  <a:schemeClr val="tx1"/>
                </a:solidFill>
                <a:sym typeface="Wingdings" panose="05000000000000000000" pitchFamily="2" charset="2"/>
              </a:rPr>
              <a:t>Maatregelen achter te hand om nadelige effecten</a:t>
            </a:r>
            <a:br>
              <a:rPr lang="nl-NL" sz="2000" dirty="0">
                <a:solidFill>
                  <a:schemeClr val="tx1"/>
                </a:solidFill>
                <a:sym typeface="Wingdings" panose="05000000000000000000" pitchFamily="2" charset="2"/>
              </a:rPr>
            </a:br>
            <a:r>
              <a:rPr lang="nl-NL" sz="2000" dirty="0">
                <a:solidFill>
                  <a:schemeClr val="tx1"/>
                </a:solidFill>
                <a:sym typeface="Wingdings" panose="05000000000000000000" pitchFamily="2" charset="2"/>
              </a:rPr>
              <a:t>te voorkomen, verminderen (mitigeren) of compenseren</a:t>
            </a:r>
          </a:p>
          <a:p>
            <a:pPr marL="285750" indent="-285750" defTabSz="685800">
              <a:spcBef>
                <a:spcPts val="900"/>
              </a:spcBef>
              <a:buFontTx/>
              <a:buChar char="-"/>
              <a:defRPr/>
            </a:pPr>
            <a:r>
              <a:rPr lang="nl-NL" sz="2000" dirty="0">
                <a:solidFill>
                  <a:schemeClr val="tx1"/>
                </a:solidFill>
                <a:sym typeface="Wingdings" panose="05000000000000000000" pitchFamily="2" charset="2"/>
              </a:rPr>
              <a:t>En achteraf monitoring van deze maatregelen</a:t>
            </a:r>
          </a:p>
          <a:p>
            <a:pPr marL="285750" indent="-285750" defTabSz="685800">
              <a:spcBef>
                <a:spcPts val="900"/>
              </a:spcBef>
              <a:buFontTx/>
              <a:buChar char="-"/>
              <a:defRPr/>
            </a:pPr>
            <a:endParaRPr lang="nl-NL" sz="2000" dirty="0">
              <a:solidFill>
                <a:schemeClr val="tx1"/>
              </a:solidFill>
              <a:sym typeface="Wingdings" panose="05000000000000000000" pitchFamily="2" charset="2"/>
            </a:endParaRPr>
          </a:p>
          <a:p>
            <a:pPr defTabSz="685800">
              <a:spcBef>
                <a:spcPts val="900"/>
              </a:spcBef>
              <a:defRPr/>
            </a:pPr>
            <a:r>
              <a:rPr lang="nl-NL" sz="2000" dirty="0">
                <a:solidFill>
                  <a:schemeClr val="tx1"/>
                </a:solidFill>
                <a:sym typeface="Wingdings" panose="05000000000000000000" pitchFamily="2" charset="2"/>
              </a:rPr>
              <a:t>Verminderen of voorkomen van effecten OOK als daar geen milieunormen voor zijn.</a:t>
            </a:r>
          </a:p>
          <a:p>
            <a:pPr defTabSz="685800">
              <a:spcBef>
                <a:spcPts val="900"/>
              </a:spcBef>
              <a:defRPr/>
            </a:pPr>
            <a:endParaRPr lang="nl-NL" sz="2000" dirty="0">
              <a:solidFill>
                <a:schemeClr val="tx1"/>
              </a:solidFill>
              <a:sym typeface="Wingdings" panose="05000000000000000000" pitchFamily="2" charset="2"/>
            </a:endParaRPr>
          </a:p>
          <a:p>
            <a:pPr defTabSz="685800">
              <a:spcBef>
                <a:spcPts val="900"/>
              </a:spcBef>
              <a:defRPr/>
            </a:pPr>
            <a:endParaRPr lang="nl-NL" sz="2000" dirty="0">
              <a:solidFill>
                <a:schemeClr val="tx1"/>
              </a:solidFill>
              <a:sym typeface="Wingdings" panose="05000000000000000000" pitchFamily="2" charset="2"/>
            </a:endParaRPr>
          </a:p>
          <a:p>
            <a:r>
              <a:rPr lang="nl-NL" sz="2000" dirty="0">
                <a:solidFill>
                  <a:schemeClr val="tx1"/>
                </a:solidFill>
              </a:rPr>
              <a:t>Praktijkvoorbeeld maatregelen: Beatrixsluis</a:t>
            </a:r>
          </a:p>
          <a:p>
            <a:r>
              <a:rPr lang="nl-NL" sz="2000" dirty="0">
                <a:solidFill>
                  <a:schemeClr val="tx1"/>
                </a:solidFill>
              </a:rPr>
              <a:t>Naast ecologische maatregelen (wettelijk) ook </a:t>
            </a:r>
          </a:p>
          <a:p>
            <a:r>
              <a:rPr lang="nl-NL" sz="2000" dirty="0">
                <a:solidFill>
                  <a:schemeClr val="tx1"/>
                </a:solidFill>
              </a:rPr>
              <a:t>maatregelen voor zichtbaarheid cultuurhistorie </a:t>
            </a:r>
          </a:p>
          <a:p>
            <a:pPr defTabSz="685800">
              <a:spcBef>
                <a:spcPts val="900"/>
              </a:spcBef>
              <a:defRPr/>
            </a:pPr>
            <a:endParaRPr lang="nl-NL" sz="2800" dirty="0">
              <a:solidFill>
                <a:schemeClr val="accent3">
                  <a:lumMod val="50000"/>
                </a:schemeClr>
              </a:solidFill>
              <a:sym typeface="Wingdings" panose="05000000000000000000" pitchFamily="2" charset="2"/>
            </a:endParaRPr>
          </a:p>
        </p:txBody>
      </p:sp>
      <p:sp>
        <p:nvSpPr>
          <p:cNvPr id="7" name="Titel 6"/>
          <p:cNvSpPr>
            <a:spLocks noGrp="1"/>
          </p:cNvSpPr>
          <p:nvPr>
            <p:ph type="title"/>
          </p:nvPr>
        </p:nvSpPr>
        <p:spPr/>
        <p:txBody>
          <a:bodyPr/>
          <a:lstStyle/>
          <a:p>
            <a:r>
              <a:rPr lang="nl-NL" spc="-10" dirty="0"/>
              <a:t>Wat heb je aan een MER #3</a:t>
            </a:r>
            <a:endParaRPr lang="nl-NL" dirty="0"/>
          </a:p>
        </p:txBody>
      </p:sp>
    </p:spTree>
    <p:extLst>
      <p:ext uri="{BB962C8B-B14F-4D97-AF65-F5344CB8AC3E}">
        <p14:creationId xmlns:p14="http://schemas.microsoft.com/office/powerpoint/2010/main" val="1912921953"/>
      </p:ext>
    </p:extLst>
  </p:cSld>
  <p:clrMapOvr>
    <a:masterClrMapping/>
  </p:clrMapOvr>
</p:sld>
</file>

<file path=ppt/theme/theme1.xml><?xml version="1.0" encoding="utf-8"?>
<a:theme xmlns:a="http://schemas.openxmlformats.org/drawingml/2006/main" name="Aangepast ontwer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e1" id="{5A996074-B84D-6F42-8143-CCA715446DCD}" vid="{F9227270-10CD-5D40-98F1-7AA12FF94A75}"/>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190470-01 IPLO presentatie-aangepast-klein.DEF</Template>
  <TotalTime>613</TotalTime>
  <Words>1163</Words>
  <Application>Microsoft Office PowerPoint</Application>
  <PresentationFormat>Breedbeeld</PresentationFormat>
  <Paragraphs>127</Paragraphs>
  <Slides>21</Slides>
  <Notes>2</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21</vt:i4>
      </vt:variant>
    </vt:vector>
  </HeadingPairs>
  <TitlesOfParts>
    <vt:vector size="27" baseType="lpstr">
      <vt:lpstr>Arial</vt:lpstr>
      <vt:lpstr>Asap</vt:lpstr>
      <vt:lpstr>Calibri</vt:lpstr>
      <vt:lpstr>Verdana</vt:lpstr>
      <vt:lpstr>Wingdings</vt:lpstr>
      <vt:lpstr>Aangepast ontwerp</vt:lpstr>
      <vt:lpstr>Milieueffectrapportage  De basistheorie omlijst met praktijkvoorbeelden  </vt:lpstr>
      <vt:lpstr>Inhoud</vt:lpstr>
      <vt:lpstr>Wat is dat ook alweer, de mer?</vt:lpstr>
      <vt:lpstr>Milieueffectrapportage en de wet</vt:lpstr>
      <vt:lpstr>Milieueffectrapportage en de wet</vt:lpstr>
      <vt:lpstr>Wat moet er in een MER staan</vt:lpstr>
      <vt:lpstr>Wat heb je aan een MER #1</vt:lpstr>
      <vt:lpstr>Wat heb je aan een MER #2</vt:lpstr>
      <vt:lpstr>Wat heb je aan een MER #3</vt:lpstr>
      <vt:lpstr>Procedurestappen project-mer</vt:lpstr>
      <vt:lpstr>Vragen in de helpdesk</vt:lpstr>
      <vt:lpstr>De “Moet Ik Een Mer Quiz!”</vt:lpstr>
      <vt:lpstr>Vraag 1</vt:lpstr>
      <vt:lpstr>Vraag 1 antwoord</vt:lpstr>
      <vt:lpstr>Vraag 2</vt:lpstr>
      <vt:lpstr>Vraag 2 antwoord</vt:lpstr>
      <vt:lpstr>Vraag 3</vt:lpstr>
      <vt:lpstr>Vraag 3 antwoord</vt:lpstr>
      <vt:lpstr>Vraag 4</vt:lpstr>
      <vt:lpstr>Vraag 4 antwoord</vt:lpstr>
      <vt:lpstr>Blijf op de hoogte van het IPLO Nieuws via onze nieuwsbrief. Abonneer u via www.iplo.nl/nieuwsbrief</vt:lpstr>
    </vt:vector>
  </TitlesOfParts>
  <Company>Rijkswaterstaat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Namara, Nuance (WVL)</dc:creator>
  <cp:lastModifiedBy>Velden, Rob van der (RWS WVL)</cp:lastModifiedBy>
  <cp:revision>68</cp:revision>
  <dcterms:created xsi:type="dcterms:W3CDTF">2023-08-22T12:47:17Z</dcterms:created>
  <dcterms:modified xsi:type="dcterms:W3CDTF">2024-07-11T07:45:38Z</dcterms:modified>
</cp:coreProperties>
</file>