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22"/>
  </p:notesMasterIdLst>
  <p:sldIdLst>
    <p:sldId id="256" r:id="rId4"/>
    <p:sldId id="261" r:id="rId5"/>
    <p:sldId id="274" r:id="rId6"/>
    <p:sldId id="262" r:id="rId7"/>
    <p:sldId id="269" r:id="rId8"/>
    <p:sldId id="270" r:id="rId9"/>
    <p:sldId id="271" r:id="rId10"/>
    <p:sldId id="272" r:id="rId11"/>
    <p:sldId id="273" r:id="rId12"/>
    <p:sldId id="278" r:id="rId13"/>
    <p:sldId id="277" r:id="rId14"/>
    <p:sldId id="276" r:id="rId15"/>
    <p:sldId id="281" r:id="rId16"/>
    <p:sldId id="280" r:id="rId17"/>
    <p:sldId id="279" r:id="rId18"/>
    <p:sldId id="284" r:id="rId19"/>
    <p:sldId id="283" r:id="rId20"/>
    <p:sldId id="282" r:id="rId2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5" autoAdjust="0"/>
    <p:restoredTop sz="86390" autoAdjust="0"/>
  </p:normalViewPr>
  <p:slideViewPr>
    <p:cSldViewPr>
      <p:cViewPr varScale="1">
        <p:scale>
          <a:sx n="40" d="100"/>
          <a:sy n="40" d="100"/>
        </p:scale>
        <p:origin x="66" y="3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9524-5A67-294C-A3A5-415461A7A5E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926C7-7238-F746-9E6B-F2B287243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44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13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58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56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28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06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7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161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3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97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61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75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53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omgevingsvergunning</a:t>
            </a:r>
            <a:r>
              <a:rPr lang="en-US" dirty="0"/>
              <a:t> </a:t>
            </a:r>
            <a:r>
              <a:rPr lang="en-US" dirty="0" err="1"/>
              <a:t>schadeoorzaak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33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57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926C7-7238-F746-9E6B-F2B2872439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95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rgbClr val="275837"/>
                </a:solidFill>
                <a:latin typeface="Asap Medium"/>
                <a:cs typeface="Asap Medium"/>
              </a:defRPr>
            </a:lvl1pPr>
          </a:lstStyle>
          <a:p>
            <a:endParaRPr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251188B-F53C-CEC7-3249-CF0F72D26C6A}"/>
              </a:ext>
            </a:extLst>
          </p:cNvPr>
          <p:cNvGrpSpPr/>
          <p:nvPr userDrawn="1"/>
        </p:nvGrpSpPr>
        <p:grpSpPr>
          <a:xfrm>
            <a:off x="0" y="0"/>
            <a:ext cx="20104505" cy="11308715"/>
            <a:chOff x="0" y="0"/>
            <a:chExt cx="20104505" cy="1130871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F727E1E-5475-D47A-5723-0599274C19B1}"/>
                </a:ext>
              </a:extLst>
            </p:cNvPr>
            <p:cNvSpPr/>
            <p:nvPr userDrawn="1"/>
          </p:nvSpPr>
          <p:spPr>
            <a:xfrm>
              <a:off x="0" y="5"/>
              <a:ext cx="20104100" cy="3661410"/>
            </a:xfrm>
            <a:custGeom>
              <a:avLst/>
              <a:gdLst/>
              <a:ahLst/>
              <a:cxnLst/>
              <a:rect l="l" t="t" r="r" b="b"/>
              <a:pathLst>
                <a:path w="20104100" h="3661410">
                  <a:moveTo>
                    <a:pt x="20104100" y="0"/>
                  </a:moveTo>
                  <a:lnTo>
                    <a:pt x="0" y="0"/>
                  </a:lnTo>
                  <a:lnTo>
                    <a:pt x="0" y="1821929"/>
                  </a:lnTo>
                  <a:lnTo>
                    <a:pt x="18273789" y="1821929"/>
                  </a:lnTo>
                  <a:lnTo>
                    <a:pt x="18273687" y="1830400"/>
                  </a:lnTo>
                  <a:lnTo>
                    <a:pt x="18274310" y="1878520"/>
                  </a:lnTo>
                  <a:lnTo>
                    <a:pt x="18276151" y="1926082"/>
                  </a:lnTo>
                  <a:lnTo>
                    <a:pt x="18279199" y="1973453"/>
                  </a:lnTo>
                  <a:lnTo>
                    <a:pt x="18283441" y="2020481"/>
                  </a:lnTo>
                  <a:lnTo>
                    <a:pt x="18288864" y="2067166"/>
                  </a:lnTo>
                  <a:lnTo>
                    <a:pt x="18295443" y="2113483"/>
                  </a:lnTo>
                  <a:lnTo>
                    <a:pt x="18303177" y="2159419"/>
                  </a:lnTo>
                  <a:lnTo>
                    <a:pt x="18312041" y="2204961"/>
                  </a:lnTo>
                  <a:lnTo>
                    <a:pt x="18322036" y="2250097"/>
                  </a:lnTo>
                  <a:lnTo>
                    <a:pt x="18333123" y="2294801"/>
                  </a:lnTo>
                  <a:lnTo>
                    <a:pt x="18345303" y="2339073"/>
                  </a:lnTo>
                  <a:lnTo>
                    <a:pt x="18358549" y="2382888"/>
                  </a:lnTo>
                  <a:lnTo>
                    <a:pt x="18372849" y="2426233"/>
                  </a:lnTo>
                  <a:lnTo>
                    <a:pt x="18388203" y="2469083"/>
                  </a:lnTo>
                  <a:lnTo>
                    <a:pt x="18404586" y="2511450"/>
                  </a:lnTo>
                  <a:lnTo>
                    <a:pt x="18421973" y="2553284"/>
                  </a:lnTo>
                  <a:lnTo>
                    <a:pt x="18440362" y="2594597"/>
                  </a:lnTo>
                  <a:lnTo>
                    <a:pt x="18459730" y="2635364"/>
                  </a:lnTo>
                  <a:lnTo>
                    <a:pt x="18480075" y="2675572"/>
                  </a:lnTo>
                  <a:lnTo>
                    <a:pt x="18501360" y="2715209"/>
                  </a:lnTo>
                  <a:lnTo>
                    <a:pt x="18523598" y="2754236"/>
                  </a:lnTo>
                  <a:lnTo>
                    <a:pt x="18546750" y="2792679"/>
                  </a:lnTo>
                  <a:lnTo>
                    <a:pt x="18570804" y="2830487"/>
                  </a:lnTo>
                  <a:lnTo>
                    <a:pt x="18595759" y="2867660"/>
                  </a:lnTo>
                  <a:lnTo>
                    <a:pt x="18621579" y="2904185"/>
                  </a:lnTo>
                  <a:lnTo>
                    <a:pt x="18648274" y="2940050"/>
                  </a:lnTo>
                  <a:lnTo>
                    <a:pt x="18675808" y="2975229"/>
                  </a:lnTo>
                  <a:lnTo>
                    <a:pt x="18704179" y="3009709"/>
                  </a:lnTo>
                  <a:lnTo>
                    <a:pt x="18733364" y="3043478"/>
                  </a:lnTo>
                  <a:lnTo>
                    <a:pt x="18763349" y="3076524"/>
                  </a:lnTo>
                  <a:lnTo>
                    <a:pt x="18794133" y="3108820"/>
                  </a:lnTo>
                  <a:lnTo>
                    <a:pt x="18825668" y="3140367"/>
                  </a:lnTo>
                  <a:lnTo>
                    <a:pt x="18857976" y="3171139"/>
                  </a:lnTo>
                  <a:lnTo>
                    <a:pt x="18891022" y="3201136"/>
                  </a:lnTo>
                  <a:lnTo>
                    <a:pt x="18924791" y="3230321"/>
                  </a:lnTo>
                  <a:lnTo>
                    <a:pt x="18959272" y="3258693"/>
                  </a:lnTo>
                  <a:lnTo>
                    <a:pt x="18994451" y="3286226"/>
                  </a:lnTo>
                  <a:lnTo>
                    <a:pt x="19030315" y="3312909"/>
                  </a:lnTo>
                  <a:lnTo>
                    <a:pt x="19066841" y="3338741"/>
                  </a:lnTo>
                  <a:lnTo>
                    <a:pt x="19104014" y="3363696"/>
                  </a:lnTo>
                  <a:lnTo>
                    <a:pt x="19141821" y="3387750"/>
                  </a:lnTo>
                  <a:lnTo>
                    <a:pt x="19180252" y="3410902"/>
                  </a:lnTo>
                  <a:lnTo>
                    <a:pt x="19219291" y="3433127"/>
                  </a:lnTo>
                  <a:lnTo>
                    <a:pt x="19258928" y="3454425"/>
                  </a:lnTo>
                  <a:lnTo>
                    <a:pt x="19299136" y="3474758"/>
                  </a:lnTo>
                  <a:lnTo>
                    <a:pt x="19339903" y="3494138"/>
                  </a:lnTo>
                  <a:lnTo>
                    <a:pt x="19381204" y="3512528"/>
                  </a:lnTo>
                  <a:lnTo>
                    <a:pt x="19423050" y="3529914"/>
                  </a:lnTo>
                  <a:lnTo>
                    <a:pt x="19465405" y="3546297"/>
                  </a:lnTo>
                  <a:lnTo>
                    <a:pt x="19508267" y="3561638"/>
                  </a:lnTo>
                  <a:lnTo>
                    <a:pt x="19551612" y="3575951"/>
                  </a:lnTo>
                  <a:lnTo>
                    <a:pt x="19595427" y="3589197"/>
                  </a:lnTo>
                  <a:lnTo>
                    <a:pt x="19639687" y="3601377"/>
                  </a:lnTo>
                  <a:lnTo>
                    <a:pt x="19684404" y="3612464"/>
                  </a:lnTo>
                  <a:lnTo>
                    <a:pt x="19729539" y="3622446"/>
                  </a:lnTo>
                  <a:lnTo>
                    <a:pt x="19775082" y="3631323"/>
                  </a:lnTo>
                  <a:lnTo>
                    <a:pt x="19821017" y="3639045"/>
                  </a:lnTo>
                  <a:lnTo>
                    <a:pt x="19867334" y="3645636"/>
                  </a:lnTo>
                  <a:lnTo>
                    <a:pt x="19914020" y="3651059"/>
                  </a:lnTo>
                  <a:lnTo>
                    <a:pt x="19961048" y="3655301"/>
                  </a:lnTo>
                  <a:lnTo>
                    <a:pt x="20008419" y="3658349"/>
                  </a:lnTo>
                  <a:lnTo>
                    <a:pt x="20056107" y="3660190"/>
                  </a:lnTo>
                  <a:lnTo>
                    <a:pt x="20104100" y="3660813"/>
                  </a:lnTo>
                  <a:lnTo>
                    <a:pt x="20104100" y="2533281"/>
                  </a:lnTo>
                  <a:lnTo>
                    <a:pt x="20055967" y="2531656"/>
                  </a:lnTo>
                  <a:lnTo>
                    <a:pt x="20008723" y="2526868"/>
                  </a:lnTo>
                  <a:lnTo>
                    <a:pt x="19962445" y="2519007"/>
                  </a:lnTo>
                  <a:lnTo>
                    <a:pt x="19917245" y="2508173"/>
                  </a:lnTo>
                  <a:lnTo>
                    <a:pt x="19873227" y="2494483"/>
                  </a:lnTo>
                  <a:lnTo>
                    <a:pt x="19830504" y="2478049"/>
                  </a:lnTo>
                  <a:lnTo>
                    <a:pt x="19789179" y="2458948"/>
                  </a:lnTo>
                  <a:lnTo>
                    <a:pt x="19749339" y="2437320"/>
                  </a:lnTo>
                  <a:lnTo>
                    <a:pt x="19711112" y="2413241"/>
                  </a:lnTo>
                  <a:lnTo>
                    <a:pt x="19674586" y="2386825"/>
                  </a:lnTo>
                  <a:lnTo>
                    <a:pt x="19639877" y="2358186"/>
                  </a:lnTo>
                  <a:lnTo>
                    <a:pt x="19607086" y="2327414"/>
                  </a:lnTo>
                  <a:lnTo>
                    <a:pt x="19576314" y="2294623"/>
                  </a:lnTo>
                  <a:lnTo>
                    <a:pt x="19547675" y="2259914"/>
                  </a:lnTo>
                  <a:lnTo>
                    <a:pt x="19521259" y="2223389"/>
                  </a:lnTo>
                  <a:lnTo>
                    <a:pt x="19497180" y="2185162"/>
                  </a:lnTo>
                  <a:lnTo>
                    <a:pt x="19475539" y="2145322"/>
                  </a:lnTo>
                  <a:lnTo>
                    <a:pt x="19456451" y="2103996"/>
                  </a:lnTo>
                  <a:lnTo>
                    <a:pt x="19440005" y="2061273"/>
                  </a:lnTo>
                  <a:lnTo>
                    <a:pt x="19426327" y="2017255"/>
                  </a:lnTo>
                  <a:lnTo>
                    <a:pt x="19415494" y="1972056"/>
                  </a:lnTo>
                  <a:lnTo>
                    <a:pt x="19407632" y="1925777"/>
                  </a:lnTo>
                  <a:lnTo>
                    <a:pt x="19402832" y="1878393"/>
                  </a:lnTo>
                  <a:lnTo>
                    <a:pt x="19401219" y="1830400"/>
                  </a:lnTo>
                  <a:lnTo>
                    <a:pt x="19401498" y="1821929"/>
                  </a:lnTo>
                  <a:lnTo>
                    <a:pt x="20104100" y="1821929"/>
                  </a:lnTo>
                  <a:lnTo>
                    <a:pt x="20104100" y="1127531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EBF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17B9D91-466A-AE9C-D8BD-BF2E26E35727}"/>
                </a:ext>
              </a:extLst>
            </p:cNvPr>
            <p:cNvSpPr/>
            <p:nvPr userDrawn="1"/>
          </p:nvSpPr>
          <p:spPr>
            <a:xfrm>
              <a:off x="18273800" y="0"/>
              <a:ext cx="1830705" cy="1822450"/>
            </a:xfrm>
            <a:custGeom>
              <a:avLst/>
              <a:gdLst/>
              <a:ahLst/>
              <a:cxnLst/>
              <a:rect l="l" t="t" r="r" b="b"/>
              <a:pathLst>
                <a:path w="1830705" h="1822450">
                  <a:moveTo>
                    <a:pt x="1830298" y="0"/>
                  </a:moveTo>
                  <a:lnTo>
                    <a:pt x="1782305" y="614"/>
                  </a:lnTo>
                  <a:lnTo>
                    <a:pt x="1734618" y="2455"/>
                  </a:lnTo>
                  <a:lnTo>
                    <a:pt x="1687251" y="5504"/>
                  </a:lnTo>
                  <a:lnTo>
                    <a:pt x="1640219" y="9747"/>
                  </a:lnTo>
                  <a:lnTo>
                    <a:pt x="1593536" y="15169"/>
                  </a:lnTo>
                  <a:lnTo>
                    <a:pt x="1547217" y="21754"/>
                  </a:lnTo>
                  <a:lnTo>
                    <a:pt x="1501279" y="29488"/>
                  </a:lnTo>
                  <a:lnTo>
                    <a:pt x="1455735" y="38355"/>
                  </a:lnTo>
                  <a:lnTo>
                    <a:pt x="1410602" y="48340"/>
                  </a:lnTo>
                  <a:lnTo>
                    <a:pt x="1365893" y="59428"/>
                  </a:lnTo>
                  <a:lnTo>
                    <a:pt x="1321624" y="71605"/>
                  </a:lnTo>
                  <a:lnTo>
                    <a:pt x="1277811" y="84854"/>
                  </a:lnTo>
                  <a:lnTo>
                    <a:pt x="1234468" y="99162"/>
                  </a:lnTo>
                  <a:lnTo>
                    <a:pt x="1191609" y="114513"/>
                  </a:lnTo>
                  <a:lnTo>
                    <a:pt x="1149252" y="130891"/>
                  </a:lnTo>
                  <a:lnTo>
                    <a:pt x="1107410" y="148282"/>
                  </a:lnTo>
                  <a:lnTo>
                    <a:pt x="1066098" y="166671"/>
                  </a:lnTo>
                  <a:lnTo>
                    <a:pt x="1025331" y="186042"/>
                  </a:lnTo>
                  <a:lnTo>
                    <a:pt x="985126" y="206382"/>
                  </a:lnTo>
                  <a:lnTo>
                    <a:pt x="945496" y="227673"/>
                  </a:lnTo>
                  <a:lnTo>
                    <a:pt x="906457" y="249902"/>
                  </a:lnTo>
                  <a:lnTo>
                    <a:pt x="868023" y="273053"/>
                  </a:lnTo>
                  <a:lnTo>
                    <a:pt x="830211" y="297112"/>
                  </a:lnTo>
                  <a:lnTo>
                    <a:pt x="793035" y="322063"/>
                  </a:lnTo>
                  <a:lnTo>
                    <a:pt x="756509" y="347891"/>
                  </a:lnTo>
                  <a:lnTo>
                    <a:pt x="720650" y="374581"/>
                  </a:lnTo>
                  <a:lnTo>
                    <a:pt x="685472" y="402118"/>
                  </a:lnTo>
                  <a:lnTo>
                    <a:pt x="650990" y="430487"/>
                  </a:lnTo>
                  <a:lnTo>
                    <a:pt x="617220" y="459673"/>
                  </a:lnTo>
                  <a:lnTo>
                    <a:pt x="584176" y="489660"/>
                  </a:lnTo>
                  <a:lnTo>
                    <a:pt x="551874" y="520434"/>
                  </a:lnTo>
                  <a:lnTo>
                    <a:pt x="520328" y="551980"/>
                  </a:lnTo>
                  <a:lnTo>
                    <a:pt x="489553" y="584283"/>
                  </a:lnTo>
                  <a:lnTo>
                    <a:pt x="459566" y="617327"/>
                  </a:lnTo>
                  <a:lnTo>
                    <a:pt x="430380" y="651097"/>
                  </a:lnTo>
                  <a:lnTo>
                    <a:pt x="402011" y="685579"/>
                  </a:lnTo>
                  <a:lnTo>
                    <a:pt x="374474" y="720757"/>
                  </a:lnTo>
                  <a:lnTo>
                    <a:pt x="347784" y="756616"/>
                  </a:lnTo>
                  <a:lnTo>
                    <a:pt x="321956" y="793141"/>
                  </a:lnTo>
                  <a:lnTo>
                    <a:pt x="297005" y="830318"/>
                  </a:lnTo>
                  <a:lnTo>
                    <a:pt x="272947" y="868130"/>
                  </a:lnTo>
                  <a:lnTo>
                    <a:pt x="249795" y="906564"/>
                  </a:lnTo>
                  <a:lnTo>
                    <a:pt x="227566" y="945603"/>
                  </a:lnTo>
                  <a:lnTo>
                    <a:pt x="206275" y="985233"/>
                  </a:lnTo>
                  <a:lnTo>
                    <a:pt x="185936" y="1025438"/>
                  </a:lnTo>
                  <a:lnTo>
                    <a:pt x="166564" y="1066204"/>
                  </a:lnTo>
                  <a:lnTo>
                    <a:pt x="148175" y="1107516"/>
                  </a:lnTo>
                  <a:lnTo>
                    <a:pt x="130784" y="1149359"/>
                  </a:lnTo>
                  <a:lnTo>
                    <a:pt x="114406" y="1191716"/>
                  </a:lnTo>
                  <a:lnTo>
                    <a:pt x="99055" y="1234574"/>
                  </a:lnTo>
                  <a:lnTo>
                    <a:pt x="84748" y="1277918"/>
                  </a:lnTo>
                  <a:lnTo>
                    <a:pt x="71498" y="1321731"/>
                  </a:lnTo>
                  <a:lnTo>
                    <a:pt x="59274" y="1366190"/>
                  </a:lnTo>
                  <a:lnTo>
                    <a:pt x="48233" y="1410708"/>
                  </a:lnTo>
                  <a:lnTo>
                    <a:pt x="38248" y="1455842"/>
                  </a:lnTo>
                  <a:lnTo>
                    <a:pt x="29381" y="1501386"/>
                  </a:lnTo>
                  <a:lnTo>
                    <a:pt x="21647" y="1547324"/>
                  </a:lnTo>
                  <a:lnTo>
                    <a:pt x="15062" y="1593642"/>
                  </a:lnTo>
                  <a:lnTo>
                    <a:pt x="9641" y="1640325"/>
                  </a:lnTo>
                  <a:lnTo>
                    <a:pt x="5398" y="1687358"/>
                  </a:lnTo>
                  <a:lnTo>
                    <a:pt x="2337" y="1735027"/>
                  </a:lnTo>
                  <a:lnTo>
                    <a:pt x="508" y="1782411"/>
                  </a:lnTo>
                  <a:lnTo>
                    <a:pt x="0" y="1821934"/>
                  </a:lnTo>
                  <a:lnTo>
                    <a:pt x="1127702" y="1821934"/>
                  </a:lnTo>
                  <a:lnTo>
                    <a:pt x="1129038" y="1782279"/>
                  </a:lnTo>
                  <a:lnTo>
                    <a:pt x="1133833" y="1735027"/>
                  </a:lnTo>
                  <a:lnTo>
                    <a:pt x="1141697" y="1688749"/>
                  </a:lnTo>
                  <a:lnTo>
                    <a:pt x="1152524" y="1643551"/>
                  </a:lnTo>
                  <a:lnTo>
                    <a:pt x="1166211" y="1599537"/>
                  </a:lnTo>
                  <a:lnTo>
                    <a:pt x="1182653" y="1556813"/>
                  </a:lnTo>
                  <a:lnTo>
                    <a:pt x="1201744" y="1515482"/>
                  </a:lnTo>
                  <a:lnTo>
                    <a:pt x="1223381" y="1475650"/>
                  </a:lnTo>
                  <a:lnTo>
                    <a:pt x="1247458" y="1437420"/>
                  </a:lnTo>
                  <a:lnTo>
                    <a:pt x="1273871" y="1400899"/>
                  </a:lnTo>
                  <a:lnTo>
                    <a:pt x="1302515" y="1366190"/>
                  </a:lnTo>
                  <a:lnTo>
                    <a:pt x="1333286" y="1333398"/>
                  </a:lnTo>
                  <a:lnTo>
                    <a:pt x="1366078" y="1302628"/>
                  </a:lnTo>
                  <a:lnTo>
                    <a:pt x="1400788" y="1273984"/>
                  </a:lnTo>
                  <a:lnTo>
                    <a:pt x="1437310" y="1247572"/>
                  </a:lnTo>
                  <a:lnTo>
                    <a:pt x="1475540" y="1223495"/>
                  </a:lnTo>
                  <a:lnTo>
                    <a:pt x="1515373" y="1201859"/>
                  </a:lnTo>
                  <a:lnTo>
                    <a:pt x="1556704" y="1182768"/>
                  </a:lnTo>
                  <a:lnTo>
                    <a:pt x="1599429" y="1166327"/>
                  </a:lnTo>
                  <a:lnTo>
                    <a:pt x="1643443" y="1152641"/>
                  </a:lnTo>
                  <a:lnTo>
                    <a:pt x="1688642" y="1141813"/>
                  </a:lnTo>
                  <a:lnTo>
                    <a:pt x="1734920" y="1133950"/>
                  </a:lnTo>
                  <a:lnTo>
                    <a:pt x="1782172" y="1129155"/>
                  </a:lnTo>
                  <a:lnTo>
                    <a:pt x="1830296" y="1127534"/>
                  </a:lnTo>
                  <a:lnTo>
                    <a:pt x="1830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DA2E7FB-A371-7336-8850-64DD14102A00}"/>
                </a:ext>
              </a:extLst>
            </p:cNvPr>
            <p:cNvSpPr/>
            <p:nvPr userDrawn="1"/>
          </p:nvSpPr>
          <p:spPr>
            <a:xfrm>
              <a:off x="0" y="10052050"/>
              <a:ext cx="20104100" cy="1256665"/>
            </a:xfrm>
            <a:custGeom>
              <a:avLst/>
              <a:gdLst/>
              <a:ahLst/>
              <a:cxnLst/>
              <a:rect l="l" t="t" r="r" b="b"/>
              <a:pathLst>
                <a:path w="20104100" h="1256665">
                  <a:moveTo>
                    <a:pt x="20104099" y="0"/>
                  </a:moveTo>
                  <a:lnTo>
                    <a:pt x="0" y="0"/>
                  </a:lnTo>
                  <a:lnTo>
                    <a:pt x="0" y="1256506"/>
                  </a:lnTo>
                  <a:lnTo>
                    <a:pt x="20104099" y="125650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EB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65779CB8-F491-1697-690A-05DC69951AC1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8047572" y="8536776"/>
              <a:ext cx="1600027" cy="2771779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9C4841F5-AB88-3C3E-4AF5-3F2AC3D28AC5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0441" y="369462"/>
              <a:ext cx="9360971" cy="1117832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122FB9B4-ACF0-E73A-02A8-9F689134351F}"/>
                </a:ext>
              </a:extLst>
            </p:cNvPr>
            <p:cNvPicPr/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237241" y="10461670"/>
              <a:ext cx="6788916" cy="4372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rgbClr val="275837"/>
                </a:solidFill>
                <a:latin typeface="Asap Medium"/>
                <a:cs typeface="Asap Mediu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821923"/>
            <a:ext cx="5654278" cy="823012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 userDrawn="1"/>
        </p:nvSpPr>
        <p:spPr>
          <a:xfrm>
            <a:off x="0" y="10052050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8195" y="4277127"/>
            <a:ext cx="8964930" cy="310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rgbClr val="275837"/>
                </a:solidFill>
                <a:latin typeface="Asap Medium"/>
                <a:cs typeface="Asap Medium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0104100" cy="3661410"/>
            <a:chOff x="0" y="0"/>
            <a:chExt cx="20104100" cy="366141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20104100" cy="3661410"/>
            </a:xfrm>
            <a:custGeom>
              <a:avLst/>
              <a:gdLst/>
              <a:ahLst/>
              <a:cxnLst/>
              <a:rect l="l" t="t" r="r" b="b"/>
              <a:pathLst>
                <a:path w="20104100" h="3661410">
                  <a:moveTo>
                    <a:pt x="20104100" y="0"/>
                  </a:moveTo>
                  <a:lnTo>
                    <a:pt x="0" y="0"/>
                  </a:lnTo>
                  <a:lnTo>
                    <a:pt x="0" y="1821929"/>
                  </a:lnTo>
                  <a:lnTo>
                    <a:pt x="18273789" y="1821929"/>
                  </a:lnTo>
                  <a:lnTo>
                    <a:pt x="18273687" y="1830400"/>
                  </a:lnTo>
                  <a:lnTo>
                    <a:pt x="18274310" y="1878520"/>
                  </a:lnTo>
                  <a:lnTo>
                    <a:pt x="18276151" y="1926082"/>
                  </a:lnTo>
                  <a:lnTo>
                    <a:pt x="18279199" y="1973453"/>
                  </a:lnTo>
                  <a:lnTo>
                    <a:pt x="18283441" y="2020481"/>
                  </a:lnTo>
                  <a:lnTo>
                    <a:pt x="18288864" y="2067166"/>
                  </a:lnTo>
                  <a:lnTo>
                    <a:pt x="18295443" y="2113483"/>
                  </a:lnTo>
                  <a:lnTo>
                    <a:pt x="18303177" y="2159419"/>
                  </a:lnTo>
                  <a:lnTo>
                    <a:pt x="18312041" y="2204961"/>
                  </a:lnTo>
                  <a:lnTo>
                    <a:pt x="18322036" y="2250097"/>
                  </a:lnTo>
                  <a:lnTo>
                    <a:pt x="18333123" y="2294801"/>
                  </a:lnTo>
                  <a:lnTo>
                    <a:pt x="18345303" y="2339073"/>
                  </a:lnTo>
                  <a:lnTo>
                    <a:pt x="18358549" y="2382888"/>
                  </a:lnTo>
                  <a:lnTo>
                    <a:pt x="18372849" y="2426233"/>
                  </a:lnTo>
                  <a:lnTo>
                    <a:pt x="18388203" y="2469083"/>
                  </a:lnTo>
                  <a:lnTo>
                    <a:pt x="18404586" y="2511450"/>
                  </a:lnTo>
                  <a:lnTo>
                    <a:pt x="18421973" y="2553284"/>
                  </a:lnTo>
                  <a:lnTo>
                    <a:pt x="18440362" y="2594597"/>
                  </a:lnTo>
                  <a:lnTo>
                    <a:pt x="18459730" y="2635364"/>
                  </a:lnTo>
                  <a:lnTo>
                    <a:pt x="18480075" y="2675572"/>
                  </a:lnTo>
                  <a:lnTo>
                    <a:pt x="18501360" y="2715209"/>
                  </a:lnTo>
                  <a:lnTo>
                    <a:pt x="18523598" y="2754236"/>
                  </a:lnTo>
                  <a:lnTo>
                    <a:pt x="18546750" y="2792679"/>
                  </a:lnTo>
                  <a:lnTo>
                    <a:pt x="18570804" y="2830487"/>
                  </a:lnTo>
                  <a:lnTo>
                    <a:pt x="18595759" y="2867660"/>
                  </a:lnTo>
                  <a:lnTo>
                    <a:pt x="18621579" y="2904185"/>
                  </a:lnTo>
                  <a:lnTo>
                    <a:pt x="18648274" y="2940050"/>
                  </a:lnTo>
                  <a:lnTo>
                    <a:pt x="18675808" y="2975229"/>
                  </a:lnTo>
                  <a:lnTo>
                    <a:pt x="18704179" y="3009709"/>
                  </a:lnTo>
                  <a:lnTo>
                    <a:pt x="18733364" y="3043478"/>
                  </a:lnTo>
                  <a:lnTo>
                    <a:pt x="18763349" y="3076524"/>
                  </a:lnTo>
                  <a:lnTo>
                    <a:pt x="18794133" y="3108820"/>
                  </a:lnTo>
                  <a:lnTo>
                    <a:pt x="18825668" y="3140367"/>
                  </a:lnTo>
                  <a:lnTo>
                    <a:pt x="18857976" y="3171139"/>
                  </a:lnTo>
                  <a:lnTo>
                    <a:pt x="18891022" y="3201136"/>
                  </a:lnTo>
                  <a:lnTo>
                    <a:pt x="18924791" y="3230321"/>
                  </a:lnTo>
                  <a:lnTo>
                    <a:pt x="18959272" y="3258693"/>
                  </a:lnTo>
                  <a:lnTo>
                    <a:pt x="18994451" y="3286226"/>
                  </a:lnTo>
                  <a:lnTo>
                    <a:pt x="19030315" y="3312909"/>
                  </a:lnTo>
                  <a:lnTo>
                    <a:pt x="19066841" y="3338741"/>
                  </a:lnTo>
                  <a:lnTo>
                    <a:pt x="19104014" y="3363696"/>
                  </a:lnTo>
                  <a:lnTo>
                    <a:pt x="19141821" y="3387750"/>
                  </a:lnTo>
                  <a:lnTo>
                    <a:pt x="19180252" y="3410902"/>
                  </a:lnTo>
                  <a:lnTo>
                    <a:pt x="19219291" y="3433127"/>
                  </a:lnTo>
                  <a:lnTo>
                    <a:pt x="19258928" y="3454425"/>
                  </a:lnTo>
                  <a:lnTo>
                    <a:pt x="19299136" y="3474758"/>
                  </a:lnTo>
                  <a:lnTo>
                    <a:pt x="19339903" y="3494138"/>
                  </a:lnTo>
                  <a:lnTo>
                    <a:pt x="19381204" y="3512528"/>
                  </a:lnTo>
                  <a:lnTo>
                    <a:pt x="19423050" y="3529914"/>
                  </a:lnTo>
                  <a:lnTo>
                    <a:pt x="19465405" y="3546297"/>
                  </a:lnTo>
                  <a:lnTo>
                    <a:pt x="19508267" y="3561638"/>
                  </a:lnTo>
                  <a:lnTo>
                    <a:pt x="19551612" y="3575951"/>
                  </a:lnTo>
                  <a:lnTo>
                    <a:pt x="19595427" y="3589197"/>
                  </a:lnTo>
                  <a:lnTo>
                    <a:pt x="19639687" y="3601377"/>
                  </a:lnTo>
                  <a:lnTo>
                    <a:pt x="19684404" y="3612464"/>
                  </a:lnTo>
                  <a:lnTo>
                    <a:pt x="19729539" y="3622446"/>
                  </a:lnTo>
                  <a:lnTo>
                    <a:pt x="19775082" y="3631323"/>
                  </a:lnTo>
                  <a:lnTo>
                    <a:pt x="19821017" y="3639045"/>
                  </a:lnTo>
                  <a:lnTo>
                    <a:pt x="19867334" y="3645636"/>
                  </a:lnTo>
                  <a:lnTo>
                    <a:pt x="19914020" y="3651059"/>
                  </a:lnTo>
                  <a:lnTo>
                    <a:pt x="19961048" y="3655301"/>
                  </a:lnTo>
                  <a:lnTo>
                    <a:pt x="20008419" y="3658349"/>
                  </a:lnTo>
                  <a:lnTo>
                    <a:pt x="20056107" y="3660190"/>
                  </a:lnTo>
                  <a:lnTo>
                    <a:pt x="20104100" y="3660813"/>
                  </a:lnTo>
                  <a:lnTo>
                    <a:pt x="20104100" y="2533281"/>
                  </a:lnTo>
                  <a:lnTo>
                    <a:pt x="20055967" y="2531656"/>
                  </a:lnTo>
                  <a:lnTo>
                    <a:pt x="20008723" y="2526868"/>
                  </a:lnTo>
                  <a:lnTo>
                    <a:pt x="19962445" y="2519007"/>
                  </a:lnTo>
                  <a:lnTo>
                    <a:pt x="19917245" y="2508173"/>
                  </a:lnTo>
                  <a:lnTo>
                    <a:pt x="19873227" y="2494483"/>
                  </a:lnTo>
                  <a:lnTo>
                    <a:pt x="19830504" y="2478049"/>
                  </a:lnTo>
                  <a:lnTo>
                    <a:pt x="19789179" y="2458948"/>
                  </a:lnTo>
                  <a:lnTo>
                    <a:pt x="19749339" y="2437320"/>
                  </a:lnTo>
                  <a:lnTo>
                    <a:pt x="19711112" y="2413241"/>
                  </a:lnTo>
                  <a:lnTo>
                    <a:pt x="19674586" y="2386825"/>
                  </a:lnTo>
                  <a:lnTo>
                    <a:pt x="19639877" y="2358186"/>
                  </a:lnTo>
                  <a:lnTo>
                    <a:pt x="19607086" y="2327414"/>
                  </a:lnTo>
                  <a:lnTo>
                    <a:pt x="19576314" y="2294623"/>
                  </a:lnTo>
                  <a:lnTo>
                    <a:pt x="19547675" y="2259914"/>
                  </a:lnTo>
                  <a:lnTo>
                    <a:pt x="19521259" y="2223389"/>
                  </a:lnTo>
                  <a:lnTo>
                    <a:pt x="19497180" y="2185162"/>
                  </a:lnTo>
                  <a:lnTo>
                    <a:pt x="19475539" y="2145322"/>
                  </a:lnTo>
                  <a:lnTo>
                    <a:pt x="19456451" y="2103996"/>
                  </a:lnTo>
                  <a:lnTo>
                    <a:pt x="19440005" y="2061273"/>
                  </a:lnTo>
                  <a:lnTo>
                    <a:pt x="19426327" y="2017255"/>
                  </a:lnTo>
                  <a:lnTo>
                    <a:pt x="19415494" y="1972056"/>
                  </a:lnTo>
                  <a:lnTo>
                    <a:pt x="19407632" y="1925777"/>
                  </a:lnTo>
                  <a:lnTo>
                    <a:pt x="19402832" y="1878393"/>
                  </a:lnTo>
                  <a:lnTo>
                    <a:pt x="19401219" y="1830400"/>
                  </a:lnTo>
                  <a:lnTo>
                    <a:pt x="19401498" y="1821929"/>
                  </a:lnTo>
                  <a:lnTo>
                    <a:pt x="20104100" y="1821929"/>
                  </a:lnTo>
                  <a:lnTo>
                    <a:pt x="20104100" y="1127531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EBF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73800" y="0"/>
              <a:ext cx="1830705" cy="1822450"/>
            </a:xfrm>
            <a:custGeom>
              <a:avLst/>
              <a:gdLst/>
              <a:ahLst/>
              <a:cxnLst/>
              <a:rect l="l" t="t" r="r" b="b"/>
              <a:pathLst>
                <a:path w="1830705" h="1822450">
                  <a:moveTo>
                    <a:pt x="1830298" y="0"/>
                  </a:moveTo>
                  <a:lnTo>
                    <a:pt x="1782305" y="614"/>
                  </a:lnTo>
                  <a:lnTo>
                    <a:pt x="1734618" y="2455"/>
                  </a:lnTo>
                  <a:lnTo>
                    <a:pt x="1687251" y="5504"/>
                  </a:lnTo>
                  <a:lnTo>
                    <a:pt x="1640219" y="9747"/>
                  </a:lnTo>
                  <a:lnTo>
                    <a:pt x="1593536" y="15169"/>
                  </a:lnTo>
                  <a:lnTo>
                    <a:pt x="1547217" y="21754"/>
                  </a:lnTo>
                  <a:lnTo>
                    <a:pt x="1501279" y="29488"/>
                  </a:lnTo>
                  <a:lnTo>
                    <a:pt x="1455735" y="38355"/>
                  </a:lnTo>
                  <a:lnTo>
                    <a:pt x="1410602" y="48340"/>
                  </a:lnTo>
                  <a:lnTo>
                    <a:pt x="1365893" y="59428"/>
                  </a:lnTo>
                  <a:lnTo>
                    <a:pt x="1321624" y="71605"/>
                  </a:lnTo>
                  <a:lnTo>
                    <a:pt x="1277811" y="84854"/>
                  </a:lnTo>
                  <a:lnTo>
                    <a:pt x="1234468" y="99162"/>
                  </a:lnTo>
                  <a:lnTo>
                    <a:pt x="1191609" y="114513"/>
                  </a:lnTo>
                  <a:lnTo>
                    <a:pt x="1149252" y="130891"/>
                  </a:lnTo>
                  <a:lnTo>
                    <a:pt x="1107410" y="148282"/>
                  </a:lnTo>
                  <a:lnTo>
                    <a:pt x="1066098" y="166671"/>
                  </a:lnTo>
                  <a:lnTo>
                    <a:pt x="1025331" y="186042"/>
                  </a:lnTo>
                  <a:lnTo>
                    <a:pt x="985126" y="206382"/>
                  </a:lnTo>
                  <a:lnTo>
                    <a:pt x="945496" y="227673"/>
                  </a:lnTo>
                  <a:lnTo>
                    <a:pt x="906457" y="249902"/>
                  </a:lnTo>
                  <a:lnTo>
                    <a:pt x="868023" y="273053"/>
                  </a:lnTo>
                  <a:lnTo>
                    <a:pt x="830211" y="297112"/>
                  </a:lnTo>
                  <a:lnTo>
                    <a:pt x="793035" y="322063"/>
                  </a:lnTo>
                  <a:lnTo>
                    <a:pt x="756509" y="347891"/>
                  </a:lnTo>
                  <a:lnTo>
                    <a:pt x="720650" y="374581"/>
                  </a:lnTo>
                  <a:lnTo>
                    <a:pt x="685472" y="402118"/>
                  </a:lnTo>
                  <a:lnTo>
                    <a:pt x="650990" y="430487"/>
                  </a:lnTo>
                  <a:lnTo>
                    <a:pt x="617220" y="459673"/>
                  </a:lnTo>
                  <a:lnTo>
                    <a:pt x="584176" y="489660"/>
                  </a:lnTo>
                  <a:lnTo>
                    <a:pt x="551874" y="520434"/>
                  </a:lnTo>
                  <a:lnTo>
                    <a:pt x="520328" y="551980"/>
                  </a:lnTo>
                  <a:lnTo>
                    <a:pt x="489553" y="584283"/>
                  </a:lnTo>
                  <a:lnTo>
                    <a:pt x="459566" y="617327"/>
                  </a:lnTo>
                  <a:lnTo>
                    <a:pt x="430380" y="651097"/>
                  </a:lnTo>
                  <a:lnTo>
                    <a:pt x="402011" y="685579"/>
                  </a:lnTo>
                  <a:lnTo>
                    <a:pt x="374474" y="720757"/>
                  </a:lnTo>
                  <a:lnTo>
                    <a:pt x="347784" y="756616"/>
                  </a:lnTo>
                  <a:lnTo>
                    <a:pt x="321956" y="793141"/>
                  </a:lnTo>
                  <a:lnTo>
                    <a:pt x="297005" y="830318"/>
                  </a:lnTo>
                  <a:lnTo>
                    <a:pt x="272947" y="868130"/>
                  </a:lnTo>
                  <a:lnTo>
                    <a:pt x="249795" y="906564"/>
                  </a:lnTo>
                  <a:lnTo>
                    <a:pt x="227566" y="945603"/>
                  </a:lnTo>
                  <a:lnTo>
                    <a:pt x="206275" y="985233"/>
                  </a:lnTo>
                  <a:lnTo>
                    <a:pt x="185936" y="1025438"/>
                  </a:lnTo>
                  <a:lnTo>
                    <a:pt x="166564" y="1066204"/>
                  </a:lnTo>
                  <a:lnTo>
                    <a:pt x="148175" y="1107516"/>
                  </a:lnTo>
                  <a:lnTo>
                    <a:pt x="130784" y="1149359"/>
                  </a:lnTo>
                  <a:lnTo>
                    <a:pt x="114406" y="1191716"/>
                  </a:lnTo>
                  <a:lnTo>
                    <a:pt x="99055" y="1234574"/>
                  </a:lnTo>
                  <a:lnTo>
                    <a:pt x="84748" y="1277918"/>
                  </a:lnTo>
                  <a:lnTo>
                    <a:pt x="71498" y="1321731"/>
                  </a:lnTo>
                  <a:lnTo>
                    <a:pt x="59274" y="1366190"/>
                  </a:lnTo>
                  <a:lnTo>
                    <a:pt x="48233" y="1410708"/>
                  </a:lnTo>
                  <a:lnTo>
                    <a:pt x="38248" y="1455842"/>
                  </a:lnTo>
                  <a:lnTo>
                    <a:pt x="29381" y="1501386"/>
                  </a:lnTo>
                  <a:lnTo>
                    <a:pt x="21647" y="1547324"/>
                  </a:lnTo>
                  <a:lnTo>
                    <a:pt x="15062" y="1593642"/>
                  </a:lnTo>
                  <a:lnTo>
                    <a:pt x="9641" y="1640325"/>
                  </a:lnTo>
                  <a:lnTo>
                    <a:pt x="5398" y="1687358"/>
                  </a:lnTo>
                  <a:lnTo>
                    <a:pt x="2337" y="1735027"/>
                  </a:lnTo>
                  <a:lnTo>
                    <a:pt x="508" y="1782411"/>
                  </a:lnTo>
                  <a:lnTo>
                    <a:pt x="0" y="1821934"/>
                  </a:lnTo>
                  <a:lnTo>
                    <a:pt x="1127702" y="1821934"/>
                  </a:lnTo>
                  <a:lnTo>
                    <a:pt x="1129038" y="1782279"/>
                  </a:lnTo>
                  <a:lnTo>
                    <a:pt x="1133833" y="1735027"/>
                  </a:lnTo>
                  <a:lnTo>
                    <a:pt x="1141697" y="1688749"/>
                  </a:lnTo>
                  <a:lnTo>
                    <a:pt x="1152524" y="1643551"/>
                  </a:lnTo>
                  <a:lnTo>
                    <a:pt x="1166211" y="1599537"/>
                  </a:lnTo>
                  <a:lnTo>
                    <a:pt x="1182653" y="1556813"/>
                  </a:lnTo>
                  <a:lnTo>
                    <a:pt x="1201744" y="1515482"/>
                  </a:lnTo>
                  <a:lnTo>
                    <a:pt x="1223381" y="1475650"/>
                  </a:lnTo>
                  <a:lnTo>
                    <a:pt x="1247458" y="1437420"/>
                  </a:lnTo>
                  <a:lnTo>
                    <a:pt x="1273871" y="1400899"/>
                  </a:lnTo>
                  <a:lnTo>
                    <a:pt x="1302515" y="1366190"/>
                  </a:lnTo>
                  <a:lnTo>
                    <a:pt x="1333286" y="1333398"/>
                  </a:lnTo>
                  <a:lnTo>
                    <a:pt x="1366078" y="1302628"/>
                  </a:lnTo>
                  <a:lnTo>
                    <a:pt x="1400788" y="1273984"/>
                  </a:lnTo>
                  <a:lnTo>
                    <a:pt x="1437310" y="1247572"/>
                  </a:lnTo>
                  <a:lnTo>
                    <a:pt x="1475540" y="1223495"/>
                  </a:lnTo>
                  <a:lnTo>
                    <a:pt x="1515373" y="1201859"/>
                  </a:lnTo>
                  <a:lnTo>
                    <a:pt x="1556704" y="1182768"/>
                  </a:lnTo>
                  <a:lnTo>
                    <a:pt x="1599429" y="1166327"/>
                  </a:lnTo>
                  <a:lnTo>
                    <a:pt x="1643443" y="1152641"/>
                  </a:lnTo>
                  <a:lnTo>
                    <a:pt x="1688642" y="1141813"/>
                  </a:lnTo>
                  <a:lnTo>
                    <a:pt x="1734920" y="1133950"/>
                  </a:lnTo>
                  <a:lnTo>
                    <a:pt x="1782172" y="1129155"/>
                  </a:lnTo>
                  <a:lnTo>
                    <a:pt x="1830298" y="1127534"/>
                  </a:lnTo>
                  <a:lnTo>
                    <a:pt x="1830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26509"/>
            <a:ext cx="1830705" cy="3082290"/>
          </a:xfrm>
          <a:custGeom>
            <a:avLst/>
            <a:gdLst/>
            <a:ahLst/>
            <a:cxnLst/>
            <a:rect l="l" t="t" r="r" b="b"/>
            <a:pathLst>
              <a:path w="1830705" h="3082290">
                <a:moveTo>
                  <a:pt x="0" y="0"/>
                </a:moveTo>
                <a:lnTo>
                  <a:pt x="0" y="1127536"/>
                </a:lnTo>
                <a:lnTo>
                  <a:pt x="48123" y="1129157"/>
                </a:lnTo>
                <a:lnTo>
                  <a:pt x="95376" y="1133952"/>
                </a:lnTo>
                <a:lnTo>
                  <a:pt x="141654" y="1141815"/>
                </a:lnTo>
                <a:lnTo>
                  <a:pt x="186852" y="1152643"/>
                </a:lnTo>
                <a:lnTo>
                  <a:pt x="230866" y="1166329"/>
                </a:lnTo>
                <a:lnTo>
                  <a:pt x="273591" y="1182770"/>
                </a:lnTo>
                <a:lnTo>
                  <a:pt x="314922" y="1201861"/>
                </a:lnTo>
                <a:lnTo>
                  <a:pt x="354755" y="1223497"/>
                </a:lnTo>
                <a:lnTo>
                  <a:pt x="392985" y="1247574"/>
                </a:lnTo>
                <a:lnTo>
                  <a:pt x="429507" y="1273986"/>
                </a:lnTo>
                <a:lnTo>
                  <a:pt x="464217" y="1302630"/>
                </a:lnTo>
                <a:lnTo>
                  <a:pt x="497009" y="1333400"/>
                </a:lnTo>
                <a:lnTo>
                  <a:pt x="527780" y="1366192"/>
                </a:lnTo>
                <a:lnTo>
                  <a:pt x="556424" y="1400901"/>
                </a:lnTo>
                <a:lnTo>
                  <a:pt x="582837" y="1437422"/>
                </a:lnTo>
                <a:lnTo>
                  <a:pt x="606915" y="1475652"/>
                </a:lnTo>
                <a:lnTo>
                  <a:pt x="628551" y="1515484"/>
                </a:lnTo>
                <a:lnTo>
                  <a:pt x="647643" y="1556815"/>
                </a:lnTo>
                <a:lnTo>
                  <a:pt x="664084" y="1599539"/>
                </a:lnTo>
                <a:lnTo>
                  <a:pt x="677771" y="1643553"/>
                </a:lnTo>
                <a:lnTo>
                  <a:pt x="688599" y="1688751"/>
                </a:lnTo>
                <a:lnTo>
                  <a:pt x="696462" y="1735029"/>
                </a:lnTo>
                <a:lnTo>
                  <a:pt x="701262" y="1782414"/>
                </a:lnTo>
                <a:lnTo>
                  <a:pt x="702879" y="1830405"/>
                </a:lnTo>
                <a:lnTo>
                  <a:pt x="701257" y="1878528"/>
                </a:lnTo>
                <a:lnTo>
                  <a:pt x="696462" y="1925781"/>
                </a:lnTo>
                <a:lnTo>
                  <a:pt x="688599" y="1972059"/>
                </a:lnTo>
                <a:lnTo>
                  <a:pt x="677771" y="2017257"/>
                </a:lnTo>
                <a:lnTo>
                  <a:pt x="664084" y="2061271"/>
                </a:lnTo>
                <a:lnTo>
                  <a:pt x="647643" y="2103996"/>
                </a:lnTo>
                <a:lnTo>
                  <a:pt x="628551" y="2145327"/>
                </a:lnTo>
                <a:lnTo>
                  <a:pt x="606915" y="2185160"/>
                </a:lnTo>
                <a:lnTo>
                  <a:pt x="582837" y="2223390"/>
                </a:lnTo>
                <a:lnTo>
                  <a:pt x="556424" y="2259912"/>
                </a:lnTo>
                <a:lnTo>
                  <a:pt x="527780" y="2294622"/>
                </a:lnTo>
                <a:lnTo>
                  <a:pt x="497009" y="2327414"/>
                </a:lnTo>
                <a:lnTo>
                  <a:pt x="464217" y="2358185"/>
                </a:lnTo>
                <a:lnTo>
                  <a:pt x="429507" y="2386829"/>
                </a:lnTo>
                <a:lnTo>
                  <a:pt x="392985" y="2413242"/>
                </a:lnTo>
                <a:lnTo>
                  <a:pt x="354755" y="2437320"/>
                </a:lnTo>
                <a:lnTo>
                  <a:pt x="314922" y="2458956"/>
                </a:lnTo>
                <a:lnTo>
                  <a:pt x="273591" y="2478048"/>
                </a:lnTo>
                <a:lnTo>
                  <a:pt x="230866" y="2494489"/>
                </a:lnTo>
                <a:lnTo>
                  <a:pt x="186852" y="2508176"/>
                </a:lnTo>
                <a:lnTo>
                  <a:pt x="141654" y="2519004"/>
                </a:lnTo>
                <a:lnTo>
                  <a:pt x="95376" y="2526867"/>
                </a:lnTo>
                <a:lnTo>
                  <a:pt x="48123" y="2531662"/>
                </a:lnTo>
                <a:lnTo>
                  <a:pt x="0" y="2533284"/>
                </a:lnTo>
                <a:lnTo>
                  <a:pt x="0" y="3082046"/>
                </a:lnTo>
                <a:lnTo>
                  <a:pt x="1335481" y="3082046"/>
                </a:lnTo>
                <a:lnTo>
                  <a:pt x="1340742" y="3076524"/>
                </a:lnTo>
                <a:lnTo>
                  <a:pt x="1370729" y="3043480"/>
                </a:lnTo>
                <a:lnTo>
                  <a:pt x="1399915" y="3009710"/>
                </a:lnTo>
                <a:lnTo>
                  <a:pt x="1428284" y="2975228"/>
                </a:lnTo>
                <a:lnTo>
                  <a:pt x="1455821" y="2940050"/>
                </a:lnTo>
                <a:lnTo>
                  <a:pt x="1482511" y="2904191"/>
                </a:lnTo>
                <a:lnTo>
                  <a:pt x="1508339" y="2867665"/>
                </a:lnTo>
                <a:lnTo>
                  <a:pt x="1533290" y="2830489"/>
                </a:lnTo>
                <a:lnTo>
                  <a:pt x="1557348" y="2792677"/>
                </a:lnTo>
                <a:lnTo>
                  <a:pt x="1580500" y="2754243"/>
                </a:lnTo>
                <a:lnTo>
                  <a:pt x="1602729" y="2715204"/>
                </a:lnTo>
                <a:lnTo>
                  <a:pt x="1624020" y="2675574"/>
                </a:lnTo>
                <a:lnTo>
                  <a:pt x="1644359" y="2635369"/>
                </a:lnTo>
                <a:lnTo>
                  <a:pt x="1663731" y="2594602"/>
                </a:lnTo>
                <a:lnTo>
                  <a:pt x="1682120" y="2553291"/>
                </a:lnTo>
                <a:lnTo>
                  <a:pt x="1699511" y="2511448"/>
                </a:lnTo>
                <a:lnTo>
                  <a:pt x="1715889" y="2469091"/>
                </a:lnTo>
                <a:lnTo>
                  <a:pt x="1731240" y="2426233"/>
                </a:lnTo>
                <a:lnTo>
                  <a:pt x="1745547" y="2382889"/>
                </a:lnTo>
                <a:lnTo>
                  <a:pt x="1758797" y="2339076"/>
                </a:lnTo>
                <a:lnTo>
                  <a:pt x="1771020" y="2294622"/>
                </a:lnTo>
                <a:lnTo>
                  <a:pt x="1782062" y="2250098"/>
                </a:lnTo>
                <a:lnTo>
                  <a:pt x="1792047" y="2204965"/>
                </a:lnTo>
                <a:lnTo>
                  <a:pt x="1800914" y="2159421"/>
                </a:lnTo>
                <a:lnTo>
                  <a:pt x="1808648" y="2113483"/>
                </a:lnTo>
                <a:lnTo>
                  <a:pt x="1815233" y="2067165"/>
                </a:lnTo>
                <a:lnTo>
                  <a:pt x="1820654" y="2020482"/>
                </a:lnTo>
                <a:lnTo>
                  <a:pt x="1824897" y="1973449"/>
                </a:lnTo>
                <a:lnTo>
                  <a:pt x="1827959" y="1925781"/>
                </a:lnTo>
                <a:lnTo>
                  <a:pt x="1829788" y="1878395"/>
                </a:lnTo>
                <a:lnTo>
                  <a:pt x="1830405" y="1830405"/>
                </a:lnTo>
                <a:lnTo>
                  <a:pt x="1829782" y="1782281"/>
                </a:lnTo>
                <a:lnTo>
                  <a:pt x="1827947" y="1734727"/>
                </a:lnTo>
                <a:lnTo>
                  <a:pt x="1824897" y="1687360"/>
                </a:lnTo>
                <a:lnTo>
                  <a:pt x="1820654" y="1640327"/>
                </a:lnTo>
                <a:lnTo>
                  <a:pt x="1815233" y="1593644"/>
                </a:lnTo>
                <a:lnTo>
                  <a:pt x="1808648" y="1547326"/>
                </a:lnTo>
                <a:lnTo>
                  <a:pt x="1800914" y="1501388"/>
                </a:lnTo>
                <a:lnTo>
                  <a:pt x="1792047" y="1455844"/>
                </a:lnTo>
                <a:lnTo>
                  <a:pt x="1782062" y="1410711"/>
                </a:lnTo>
                <a:lnTo>
                  <a:pt x="1770974" y="1366002"/>
                </a:lnTo>
                <a:lnTo>
                  <a:pt x="1758797" y="1321733"/>
                </a:lnTo>
                <a:lnTo>
                  <a:pt x="1745547" y="1277920"/>
                </a:lnTo>
                <a:lnTo>
                  <a:pt x="1731240" y="1234576"/>
                </a:lnTo>
                <a:lnTo>
                  <a:pt x="1715889" y="1191718"/>
                </a:lnTo>
                <a:lnTo>
                  <a:pt x="1699511" y="1149361"/>
                </a:lnTo>
                <a:lnTo>
                  <a:pt x="1682120" y="1107518"/>
                </a:lnTo>
                <a:lnTo>
                  <a:pt x="1663731" y="1066207"/>
                </a:lnTo>
                <a:lnTo>
                  <a:pt x="1644359" y="1025440"/>
                </a:lnTo>
                <a:lnTo>
                  <a:pt x="1624020" y="985235"/>
                </a:lnTo>
                <a:lnTo>
                  <a:pt x="1602729" y="945605"/>
                </a:lnTo>
                <a:lnTo>
                  <a:pt x="1580500" y="906566"/>
                </a:lnTo>
                <a:lnTo>
                  <a:pt x="1557348" y="868132"/>
                </a:lnTo>
                <a:lnTo>
                  <a:pt x="1533290" y="830320"/>
                </a:lnTo>
                <a:lnTo>
                  <a:pt x="1508339" y="793144"/>
                </a:lnTo>
                <a:lnTo>
                  <a:pt x="1482511" y="756618"/>
                </a:lnTo>
                <a:lnTo>
                  <a:pt x="1455821" y="720759"/>
                </a:lnTo>
                <a:lnTo>
                  <a:pt x="1428284" y="685581"/>
                </a:lnTo>
                <a:lnTo>
                  <a:pt x="1399915" y="651099"/>
                </a:lnTo>
                <a:lnTo>
                  <a:pt x="1370729" y="617329"/>
                </a:lnTo>
                <a:lnTo>
                  <a:pt x="1340742" y="584285"/>
                </a:lnTo>
                <a:lnTo>
                  <a:pt x="1309967" y="551983"/>
                </a:lnTo>
                <a:lnTo>
                  <a:pt x="1278421" y="520437"/>
                </a:lnTo>
                <a:lnTo>
                  <a:pt x="1246119" y="489662"/>
                </a:lnTo>
                <a:lnTo>
                  <a:pt x="1213075" y="459675"/>
                </a:lnTo>
                <a:lnTo>
                  <a:pt x="1179305" y="430489"/>
                </a:lnTo>
                <a:lnTo>
                  <a:pt x="1144823" y="402120"/>
                </a:lnTo>
                <a:lnTo>
                  <a:pt x="1109645" y="374583"/>
                </a:lnTo>
                <a:lnTo>
                  <a:pt x="1073786" y="347893"/>
                </a:lnTo>
                <a:lnTo>
                  <a:pt x="1037260" y="322065"/>
                </a:lnTo>
                <a:lnTo>
                  <a:pt x="1000084" y="297114"/>
                </a:lnTo>
                <a:lnTo>
                  <a:pt x="962272" y="273056"/>
                </a:lnTo>
                <a:lnTo>
                  <a:pt x="923838" y="249904"/>
                </a:lnTo>
                <a:lnTo>
                  <a:pt x="884799" y="227675"/>
                </a:lnTo>
                <a:lnTo>
                  <a:pt x="845169" y="206384"/>
                </a:lnTo>
                <a:lnTo>
                  <a:pt x="804964" y="186045"/>
                </a:lnTo>
                <a:lnTo>
                  <a:pt x="764197" y="166673"/>
                </a:lnTo>
                <a:lnTo>
                  <a:pt x="722886" y="148284"/>
                </a:lnTo>
                <a:lnTo>
                  <a:pt x="681043" y="130893"/>
                </a:lnTo>
                <a:lnTo>
                  <a:pt x="638686" y="114515"/>
                </a:lnTo>
                <a:lnTo>
                  <a:pt x="595828" y="99164"/>
                </a:lnTo>
                <a:lnTo>
                  <a:pt x="552484" y="84857"/>
                </a:lnTo>
                <a:lnTo>
                  <a:pt x="508671" y="71607"/>
                </a:lnTo>
                <a:lnTo>
                  <a:pt x="464402" y="59430"/>
                </a:lnTo>
                <a:lnTo>
                  <a:pt x="419693" y="48342"/>
                </a:lnTo>
                <a:lnTo>
                  <a:pt x="374560" y="38357"/>
                </a:lnTo>
                <a:lnTo>
                  <a:pt x="329016" y="29490"/>
                </a:lnTo>
                <a:lnTo>
                  <a:pt x="283078" y="21756"/>
                </a:lnTo>
                <a:lnTo>
                  <a:pt x="236760" y="15171"/>
                </a:lnTo>
                <a:lnTo>
                  <a:pt x="190077" y="9750"/>
                </a:lnTo>
                <a:lnTo>
                  <a:pt x="143044" y="5507"/>
                </a:lnTo>
                <a:lnTo>
                  <a:pt x="95677" y="2457"/>
                </a:lnTo>
                <a:lnTo>
                  <a:pt x="47990" y="616"/>
                </a:lnTo>
                <a:lnTo>
                  <a:pt x="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663" y="3085878"/>
            <a:ext cx="10714877" cy="4302914"/>
          </a:xfrm>
          <a:prstGeom prst="rect">
            <a:avLst/>
          </a:prstGeom>
        </p:spPr>
      </p:pic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64606"/>
            <a:ext cx="20104100" cy="2844165"/>
          </a:xfrm>
          <a:custGeom>
            <a:avLst/>
            <a:gdLst/>
            <a:ahLst/>
            <a:cxnLst/>
            <a:rect l="l" t="t" r="r" b="b"/>
            <a:pathLst>
              <a:path w="20104100" h="2844165">
                <a:moveTo>
                  <a:pt x="20104100" y="1587449"/>
                </a:moveTo>
                <a:lnTo>
                  <a:pt x="19568313" y="1587449"/>
                </a:lnTo>
                <a:lnTo>
                  <a:pt x="19568313" y="1562100"/>
                </a:lnTo>
                <a:lnTo>
                  <a:pt x="19568313" y="1536700"/>
                </a:lnTo>
                <a:lnTo>
                  <a:pt x="19477876" y="1460500"/>
                </a:lnTo>
                <a:lnTo>
                  <a:pt x="19387427" y="1536700"/>
                </a:lnTo>
                <a:lnTo>
                  <a:pt x="19387427" y="1473200"/>
                </a:lnTo>
                <a:lnTo>
                  <a:pt x="19275210" y="1371600"/>
                </a:lnTo>
                <a:lnTo>
                  <a:pt x="19275210" y="1282700"/>
                </a:lnTo>
                <a:lnTo>
                  <a:pt x="19222276" y="1092200"/>
                </a:lnTo>
                <a:lnTo>
                  <a:pt x="19169342" y="1282700"/>
                </a:lnTo>
                <a:lnTo>
                  <a:pt x="19169342" y="1371600"/>
                </a:lnTo>
                <a:lnTo>
                  <a:pt x="19063018" y="1473200"/>
                </a:lnTo>
                <a:lnTo>
                  <a:pt x="18993422" y="1409700"/>
                </a:lnTo>
                <a:lnTo>
                  <a:pt x="18873089" y="1511300"/>
                </a:lnTo>
                <a:lnTo>
                  <a:pt x="18873089" y="1562100"/>
                </a:lnTo>
                <a:lnTo>
                  <a:pt x="18812942" y="1511300"/>
                </a:lnTo>
                <a:lnTo>
                  <a:pt x="18752770" y="1562100"/>
                </a:lnTo>
                <a:lnTo>
                  <a:pt x="18752770" y="1587449"/>
                </a:lnTo>
                <a:lnTo>
                  <a:pt x="18545620" y="1587449"/>
                </a:lnTo>
                <a:lnTo>
                  <a:pt x="18545620" y="1562100"/>
                </a:lnTo>
                <a:lnTo>
                  <a:pt x="18372430" y="1562100"/>
                </a:lnTo>
                <a:lnTo>
                  <a:pt x="18372430" y="1587449"/>
                </a:lnTo>
                <a:lnTo>
                  <a:pt x="18165268" y="1587449"/>
                </a:lnTo>
                <a:lnTo>
                  <a:pt x="18165268" y="1562100"/>
                </a:lnTo>
                <a:lnTo>
                  <a:pt x="17992078" y="1562100"/>
                </a:lnTo>
                <a:lnTo>
                  <a:pt x="17992078" y="1587449"/>
                </a:lnTo>
                <a:lnTo>
                  <a:pt x="17384903" y="1587449"/>
                </a:lnTo>
                <a:lnTo>
                  <a:pt x="17384903" y="1435100"/>
                </a:lnTo>
                <a:lnTo>
                  <a:pt x="17427042" y="1422400"/>
                </a:lnTo>
                <a:lnTo>
                  <a:pt x="17460862" y="1384300"/>
                </a:lnTo>
                <a:lnTo>
                  <a:pt x="17483354" y="1346200"/>
                </a:lnTo>
                <a:lnTo>
                  <a:pt x="17491520" y="1308100"/>
                </a:lnTo>
                <a:lnTo>
                  <a:pt x="17481538" y="1257300"/>
                </a:lnTo>
                <a:lnTo>
                  <a:pt x="17454322" y="1219200"/>
                </a:lnTo>
                <a:lnTo>
                  <a:pt x="17413948" y="1193800"/>
                </a:lnTo>
                <a:lnTo>
                  <a:pt x="17364507" y="1181100"/>
                </a:lnTo>
                <a:lnTo>
                  <a:pt x="17315079" y="1193800"/>
                </a:lnTo>
                <a:lnTo>
                  <a:pt x="17274705" y="1219200"/>
                </a:lnTo>
                <a:lnTo>
                  <a:pt x="17247489" y="1257300"/>
                </a:lnTo>
                <a:lnTo>
                  <a:pt x="17237507" y="1308100"/>
                </a:lnTo>
                <a:lnTo>
                  <a:pt x="17245673" y="1346200"/>
                </a:lnTo>
                <a:lnTo>
                  <a:pt x="17268165" y="1384300"/>
                </a:lnTo>
                <a:lnTo>
                  <a:pt x="17301985" y="1422400"/>
                </a:lnTo>
                <a:lnTo>
                  <a:pt x="17344111" y="1435100"/>
                </a:lnTo>
                <a:lnTo>
                  <a:pt x="17344111" y="1587449"/>
                </a:lnTo>
                <a:lnTo>
                  <a:pt x="17024757" y="1587449"/>
                </a:lnTo>
                <a:lnTo>
                  <a:pt x="17024757" y="1562100"/>
                </a:lnTo>
                <a:lnTo>
                  <a:pt x="16373780" y="1562100"/>
                </a:lnTo>
                <a:lnTo>
                  <a:pt x="16373780" y="1587449"/>
                </a:lnTo>
                <a:lnTo>
                  <a:pt x="16166618" y="1587449"/>
                </a:lnTo>
                <a:lnTo>
                  <a:pt x="16166618" y="1562100"/>
                </a:lnTo>
                <a:lnTo>
                  <a:pt x="15993415" y="1562100"/>
                </a:lnTo>
                <a:lnTo>
                  <a:pt x="15993415" y="1587449"/>
                </a:lnTo>
                <a:lnTo>
                  <a:pt x="15612072" y="1587449"/>
                </a:lnTo>
                <a:lnTo>
                  <a:pt x="15612072" y="1422400"/>
                </a:lnTo>
                <a:lnTo>
                  <a:pt x="15657868" y="1409700"/>
                </a:lnTo>
                <a:lnTo>
                  <a:pt x="15697073" y="1384300"/>
                </a:lnTo>
                <a:lnTo>
                  <a:pt x="15727617" y="1346200"/>
                </a:lnTo>
                <a:lnTo>
                  <a:pt x="15747454" y="1308100"/>
                </a:lnTo>
                <a:lnTo>
                  <a:pt x="15754528" y="1257300"/>
                </a:lnTo>
                <a:lnTo>
                  <a:pt x="15748470" y="1219200"/>
                </a:lnTo>
                <a:lnTo>
                  <a:pt x="15731363" y="1168400"/>
                </a:lnTo>
                <a:lnTo>
                  <a:pt x="15704820" y="1143000"/>
                </a:lnTo>
                <a:lnTo>
                  <a:pt x="15670479" y="1117600"/>
                </a:lnTo>
                <a:lnTo>
                  <a:pt x="15629928" y="1092200"/>
                </a:lnTo>
                <a:lnTo>
                  <a:pt x="15539695" y="1092200"/>
                </a:lnTo>
                <a:lnTo>
                  <a:pt x="15499156" y="1117600"/>
                </a:lnTo>
                <a:lnTo>
                  <a:pt x="15464816" y="1143000"/>
                </a:lnTo>
                <a:lnTo>
                  <a:pt x="15421166" y="1219200"/>
                </a:lnTo>
                <a:lnTo>
                  <a:pt x="15415108" y="1257300"/>
                </a:lnTo>
                <a:lnTo>
                  <a:pt x="15422169" y="1308100"/>
                </a:lnTo>
                <a:lnTo>
                  <a:pt x="15442006" y="1346200"/>
                </a:lnTo>
                <a:lnTo>
                  <a:pt x="15472563" y="1384300"/>
                </a:lnTo>
                <a:lnTo>
                  <a:pt x="15511768" y="1409700"/>
                </a:lnTo>
                <a:lnTo>
                  <a:pt x="15557564" y="1422400"/>
                </a:lnTo>
                <a:lnTo>
                  <a:pt x="15557564" y="1587449"/>
                </a:lnTo>
                <a:lnTo>
                  <a:pt x="14167980" y="1587449"/>
                </a:lnTo>
                <a:lnTo>
                  <a:pt x="14167980" y="1422400"/>
                </a:lnTo>
                <a:lnTo>
                  <a:pt x="13950976" y="1231900"/>
                </a:lnTo>
                <a:lnTo>
                  <a:pt x="13733983" y="1422400"/>
                </a:lnTo>
                <a:lnTo>
                  <a:pt x="13733983" y="1270000"/>
                </a:lnTo>
                <a:lnTo>
                  <a:pt x="13719023" y="1257300"/>
                </a:lnTo>
                <a:lnTo>
                  <a:pt x="13464731" y="1041400"/>
                </a:lnTo>
                <a:lnTo>
                  <a:pt x="13464731" y="800100"/>
                </a:lnTo>
                <a:lnTo>
                  <a:pt x="13337731" y="342900"/>
                </a:lnTo>
                <a:lnTo>
                  <a:pt x="13210718" y="800100"/>
                </a:lnTo>
                <a:lnTo>
                  <a:pt x="13210718" y="1041400"/>
                </a:lnTo>
                <a:lnTo>
                  <a:pt x="12955626" y="1257300"/>
                </a:lnTo>
                <a:lnTo>
                  <a:pt x="12788633" y="1117600"/>
                </a:lnTo>
                <a:lnTo>
                  <a:pt x="12499950" y="1358900"/>
                </a:lnTo>
                <a:lnTo>
                  <a:pt x="12499950" y="1485900"/>
                </a:lnTo>
                <a:lnTo>
                  <a:pt x="12355589" y="1358900"/>
                </a:lnTo>
                <a:lnTo>
                  <a:pt x="12211241" y="1485900"/>
                </a:lnTo>
                <a:lnTo>
                  <a:pt x="12211241" y="1587449"/>
                </a:lnTo>
                <a:lnTo>
                  <a:pt x="11260239" y="1587449"/>
                </a:lnTo>
                <a:lnTo>
                  <a:pt x="11260239" y="736600"/>
                </a:lnTo>
                <a:lnTo>
                  <a:pt x="10996079" y="1168400"/>
                </a:lnTo>
                <a:lnTo>
                  <a:pt x="10996079" y="1587449"/>
                </a:lnTo>
                <a:lnTo>
                  <a:pt x="10911154" y="1587449"/>
                </a:lnTo>
                <a:lnTo>
                  <a:pt x="10911154" y="508000"/>
                </a:lnTo>
                <a:lnTo>
                  <a:pt x="10260165" y="431800"/>
                </a:lnTo>
                <a:lnTo>
                  <a:pt x="10260165" y="1587449"/>
                </a:lnTo>
                <a:lnTo>
                  <a:pt x="10175265" y="1587449"/>
                </a:lnTo>
                <a:lnTo>
                  <a:pt x="10175265" y="0"/>
                </a:lnTo>
                <a:lnTo>
                  <a:pt x="9835617" y="88900"/>
                </a:lnTo>
                <a:lnTo>
                  <a:pt x="9835617" y="1587449"/>
                </a:lnTo>
                <a:lnTo>
                  <a:pt x="9750704" y="1587449"/>
                </a:lnTo>
                <a:lnTo>
                  <a:pt x="9750704" y="609600"/>
                </a:lnTo>
                <a:lnTo>
                  <a:pt x="9528023" y="558800"/>
                </a:lnTo>
                <a:lnTo>
                  <a:pt x="9528023" y="1587449"/>
                </a:lnTo>
                <a:lnTo>
                  <a:pt x="9472346" y="1587449"/>
                </a:lnTo>
                <a:lnTo>
                  <a:pt x="9472346" y="838200"/>
                </a:lnTo>
                <a:lnTo>
                  <a:pt x="9045550" y="889000"/>
                </a:lnTo>
                <a:lnTo>
                  <a:pt x="9045550" y="1587449"/>
                </a:lnTo>
                <a:lnTo>
                  <a:pt x="8989885" y="1587449"/>
                </a:lnTo>
                <a:lnTo>
                  <a:pt x="8989885" y="1320800"/>
                </a:lnTo>
                <a:lnTo>
                  <a:pt x="8816683" y="1041400"/>
                </a:lnTo>
                <a:lnTo>
                  <a:pt x="8816683" y="1587449"/>
                </a:lnTo>
                <a:lnTo>
                  <a:pt x="7900594" y="1587449"/>
                </a:lnTo>
                <a:lnTo>
                  <a:pt x="7900594" y="1422400"/>
                </a:lnTo>
                <a:lnTo>
                  <a:pt x="7929893" y="1409700"/>
                </a:lnTo>
                <a:lnTo>
                  <a:pt x="7956905" y="1384300"/>
                </a:lnTo>
                <a:lnTo>
                  <a:pt x="7981150" y="1346200"/>
                </a:lnTo>
                <a:lnTo>
                  <a:pt x="8002105" y="1308100"/>
                </a:lnTo>
                <a:lnTo>
                  <a:pt x="8019262" y="1257300"/>
                </a:lnTo>
                <a:lnTo>
                  <a:pt x="8032153" y="1206500"/>
                </a:lnTo>
                <a:lnTo>
                  <a:pt x="8040243" y="1143000"/>
                </a:lnTo>
                <a:lnTo>
                  <a:pt x="8043050" y="1079500"/>
                </a:lnTo>
                <a:lnTo>
                  <a:pt x="8040319" y="1016000"/>
                </a:lnTo>
                <a:lnTo>
                  <a:pt x="8032432" y="952500"/>
                </a:lnTo>
                <a:lnTo>
                  <a:pt x="8019885" y="901700"/>
                </a:lnTo>
                <a:lnTo>
                  <a:pt x="8003133" y="850900"/>
                </a:lnTo>
                <a:lnTo>
                  <a:pt x="7982686" y="812800"/>
                </a:lnTo>
                <a:lnTo>
                  <a:pt x="7959001" y="774700"/>
                </a:lnTo>
                <a:lnTo>
                  <a:pt x="7903845" y="736600"/>
                </a:lnTo>
                <a:lnTo>
                  <a:pt x="7842834" y="736600"/>
                </a:lnTo>
                <a:lnTo>
                  <a:pt x="7787678" y="774700"/>
                </a:lnTo>
                <a:lnTo>
                  <a:pt x="7763992" y="812800"/>
                </a:lnTo>
                <a:lnTo>
                  <a:pt x="7743545" y="850900"/>
                </a:lnTo>
                <a:lnTo>
                  <a:pt x="7726794" y="901700"/>
                </a:lnTo>
                <a:lnTo>
                  <a:pt x="7714247" y="952500"/>
                </a:lnTo>
                <a:lnTo>
                  <a:pt x="7706360" y="1016000"/>
                </a:lnTo>
                <a:lnTo>
                  <a:pt x="7703629" y="1079500"/>
                </a:lnTo>
                <a:lnTo>
                  <a:pt x="7706436" y="1143000"/>
                </a:lnTo>
                <a:lnTo>
                  <a:pt x="7714539" y="1206500"/>
                </a:lnTo>
                <a:lnTo>
                  <a:pt x="7727416" y="1257300"/>
                </a:lnTo>
                <a:lnTo>
                  <a:pt x="7744574" y="1308100"/>
                </a:lnTo>
                <a:lnTo>
                  <a:pt x="7765529" y="1346200"/>
                </a:lnTo>
                <a:lnTo>
                  <a:pt x="7789761" y="1384300"/>
                </a:lnTo>
                <a:lnTo>
                  <a:pt x="7846085" y="1422400"/>
                </a:lnTo>
                <a:lnTo>
                  <a:pt x="7846085" y="1587449"/>
                </a:lnTo>
                <a:lnTo>
                  <a:pt x="7601521" y="1587449"/>
                </a:lnTo>
                <a:lnTo>
                  <a:pt x="7601521" y="1422400"/>
                </a:lnTo>
                <a:lnTo>
                  <a:pt x="7312812" y="1168400"/>
                </a:lnTo>
                <a:lnTo>
                  <a:pt x="7024116" y="1422400"/>
                </a:lnTo>
                <a:lnTo>
                  <a:pt x="7024116" y="1587449"/>
                </a:lnTo>
                <a:lnTo>
                  <a:pt x="6634632" y="1587449"/>
                </a:lnTo>
                <a:lnTo>
                  <a:pt x="6676606" y="1574800"/>
                </a:lnTo>
                <a:lnTo>
                  <a:pt x="6710426" y="1549400"/>
                </a:lnTo>
                <a:lnTo>
                  <a:pt x="6732918" y="1511300"/>
                </a:lnTo>
                <a:lnTo>
                  <a:pt x="6741084" y="1460500"/>
                </a:lnTo>
                <a:lnTo>
                  <a:pt x="6736093" y="1435100"/>
                </a:lnTo>
                <a:lnTo>
                  <a:pt x="6731101" y="1409700"/>
                </a:lnTo>
                <a:lnTo>
                  <a:pt x="6712953" y="1384300"/>
                </a:lnTo>
                <a:lnTo>
                  <a:pt x="6703885" y="1371600"/>
                </a:lnTo>
                <a:lnTo>
                  <a:pt x="6663512" y="1346200"/>
                </a:lnTo>
                <a:lnTo>
                  <a:pt x="6614071" y="1333500"/>
                </a:lnTo>
                <a:lnTo>
                  <a:pt x="6593497" y="1333500"/>
                </a:lnTo>
                <a:lnTo>
                  <a:pt x="6593497" y="1587449"/>
                </a:lnTo>
                <a:lnTo>
                  <a:pt x="6411366" y="1587449"/>
                </a:lnTo>
                <a:lnTo>
                  <a:pt x="6411366" y="1485900"/>
                </a:lnTo>
                <a:lnTo>
                  <a:pt x="6434620" y="1473200"/>
                </a:lnTo>
                <a:lnTo>
                  <a:pt x="6455842" y="1460500"/>
                </a:lnTo>
                <a:lnTo>
                  <a:pt x="6474650" y="1447800"/>
                </a:lnTo>
                <a:lnTo>
                  <a:pt x="6489052" y="1436357"/>
                </a:lnTo>
                <a:lnTo>
                  <a:pt x="6488036" y="1447800"/>
                </a:lnTo>
                <a:lnTo>
                  <a:pt x="6487312" y="1447800"/>
                </a:lnTo>
                <a:lnTo>
                  <a:pt x="6487058" y="1460500"/>
                </a:lnTo>
                <a:lnTo>
                  <a:pt x="6495224" y="1511300"/>
                </a:lnTo>
                <a:lnTo>
                  <a:pt x="6517729" y="1549400"/>
                </a:lnTo>
                <a:lnTo>
                  <a:pt x="6551536" y="1574800"/>
                </a:lnTo>
                <a:lnTo>
                  <a:pt x="6593497" y="1587449"/>
                </a:lnTo>
                <a:lnTo>
                  <a:pt x="6593497" y="1333500"/>
                </a:lnTo>
                <a:lnTo>
                  <a:pt x="6584620" y="1333500"/>
                </a:lnTo>
                <a:lnTo>
                  <a:pt x="6557708" y="1346200"/>
                </a:lnTo>
                <a:lnTo>
                  <a:pt x="6534074" y="1358900"/>
                </a:lnTo>
                <a:lnTo>
                  <a:pt x="6514414" y="1384300"/>
                </a:lnTo>
                <a:lnTo>
                  <a:pt x="6515887" y="1371600"/>
                </a:lnTo>
                <a:lnTo>
                  <a:pt x="6517005" y="1371600"/>
                </a:lnTo>
                <a:lnTo>
                  <a:pt x="6517729" y="1358900"/>
                </a:lnTo>
                <a:lnTo>
                  <a:pt x="6517983" y="1358900"/>
                </a:lnTo>
                <a:lnTo>
                  <a:pt x="6508001" y="1308100"/>
                </a:lnTo>
                <a:lnTo>
                  <a:pt x="6480784" y="1270000"/>
                </a:lnTo>
                <a:lnTo>
                  <a:pt x="6440411" y="1231900"/>
                </a:lnTo>
                <a:lnTo>
                  <a:pt x="6341529" y="1231900"/>
                </a:lnTo>
                <a:lnTo>
                  <a:pt x="6301168" y="1270000"/>
                </a:lnTo>
                <a:lnTo>
                  <a:pt x="6273952" y="1308100"/>
                </a:lnTo>
                <a:lnTo>
                  <a:pt x="6263970" y="1358900"/>
                </a:lnTo>
                <a:lnTo>
                  <a:pt x="6272136" y="1397000"/>
                </a:lnTo>
                <a:lnTo>
                  <a:pt x="6294628" y="1435100"/>
                </a:lnTo>
                <a:lnTo>
                  <a:pt x="6328435" y="1460500"/>
                </a:lnTo>
                <a:lnTo>
                  <a:pt x="6370574" y="1485900"/>
                </a:lnTo>
                <a:lnTo>
                  <a:pt x="6370574" y="1587449"/>
                </a:lnTo>
                <a:lnTo>
                  <a:pt x="6157353" y="1587449"/>
                </a:lnTo>
                <a:lnTo>
                  <a:pt x="6157353" y="1524000"/>
                </a:lnTo>
                <a:lnTo>
                  <a:pt x="6199492" y="1511300"/>
                </a:lnTo>
                <a:lnTo>
                  <a:pt x="6222035" y="1485900"/>
                </a:lnTo>
                <a:lnTo>
                  <a:pt x="6255804" y="1447800"/>
                </a:lnTo>
                <a:lnTo>
                  <a:pt x="6263970" y="1397000"/>
                </a:lnTo>
                <a:lnTo>
                  <a:pt x="6253988" y="1346200"/>
                </a:lnTo>
                <a:lnTo>
                  <a:pt x="6226759" y="1308100"/>
                </a:lnTo>
                <a:lnTo>
                  <a:pt x="6186398" y="1282700"/>
                </a:lnTo>
                <a:lnTo>
                  <a:pt x="6136957" y="1270000"/>
                </a:lnTo>
                <a:lnTo>
                  <a:pt x="6116561" y="1270000"/>
                </a:lnTo>
                <a:lnTo>
                  <a:pt x="6116561" y="1524000"/>
                </a:lnTo>
                <a:lnTo>
                  <a:pt x="6116561" y="1587449"/>
                </a:lnTo>
                <a:lnTo>
                  <a:pt x="5974054" y="1587449"/>
                </a:lnTo>
                <a:lnTo>
                  <a:pt x="5974054" y="1524000"/>
                </a:lnTo>
                <a:lnTo>
                  <a:pt x="5994247" y="1511300"/>
                </a:lnTo>
                <a:lnTo>
                  <a:pt x="6012980" y="1511300"/>
                </a:lnTo>
                <a:lnTo>
                  <a:pt x="6029998" y="1498600"/>
                </a:lnTo>
                <a:lnTo>
                  <a:pt x="6045060" y="1485900"/>
                </a:lnTo>
                <a:lnTo>
                  <a:pt x="6060186" y="1498600"/>
                </a:lnTo>
                <a:lnTo>
                  <a:pt x="6077318" y="1511300"/>
                </a:lnTo>
                <a:lnTo>
                  <a:pt x="6096216" y="1511300"/>
                </a:lnTo>
                <a:lnTo>
                  <a:pt x="6116561" y="1524000"/>
                </a:lnTo>
                <a:lnTo>
                  <a:pt x="6116561" y="1270000"/>
                </a:lnTo>
                <a:lnTo>
                  <a:pt x="6110656" y="1270000"/>
                </a:lnTo>
                <a:lnTo>
                  <a:pt x="6086259" y="1282700"/>
                </a:lnTo>
                <a:lnTo>
                  <a:pt x="6064301" y="1295400"/>
                </a:lnTo>
                <a:lnTo>
                  <a:pt x="6045301" y="1308100"/>
                </a:lnTo>
                <a:lnTo>
                  <a:pt x="6026302" y="1295400"/>
                </a:lnTo>
                <a:lnTo>
                  <a:pt x="6004344" y="1282700"/>
                </a:lnTo>
                <a:lnTo>
                  <a:pt x="5979960" y="1270000"/>
                </a:lnTo>
                <a:lnTo>
                  <a:pt x="5933249" y="1270000"/>
                </a:lnTo>
                <a:lnTo>
                  <a:pt x="5933249" y="1524000"/>
                </a:lnTo>
                <a:lnTo>
                  <a:pt x="5933249" y="1587449"/>
                </a:lnTo>
                <a:lnTo>
                  <a:pt x="5903328" y="1587449"/>
                </a:lnTo>
                <a:lnTo>
                  <a:pt x="5903328" y="1524000"/>
                </a:lnTo>
                <a:lnTo>
                  <a:pt x="5933249" y="1524000"/>
                </a:lnTo>
                <a:lnTo>
                  <a:pt x="5933249" y="1270000"/>
                </a:lnTo>
                <a:lnTo>
                  <a:pt x="5882932" y="1270000"/>
                </a:lnTo>
                <a:lnTo>
                  <a:pt x="5833491" y="1282700"/>
                </a:lnTo>
                <a:lnTo>
                  <a:pt x="5793130" y="1308100"/>
                </a:lnTo>
                <a:lnTo>
                  <a:pt x="5765914" y="1346200"/>
                </a:lnTo>
                <a:lnTo>
                  <a:pt x="5755932" y="1397000"/>
                </a:lnTo>
                <a:lnTo>
                  <a:pt x="5764098" y="1447800"/>
                </a:lnTo>
                <a:lnTo>
                  <a:pt x="5820397" y="1511300"/>
                </a:lnTo>
                <a:lnTo>
                  <a:pt x="5862536" y="1524000"/>
                </a:lnTo>
                <a:lnTo>
                  <a:pt x="5862536" y="1587449"/>
                </a:lnTo>
                <a:lnTo>
                  <a:pt x="5205133" y="1587449"/>
                </a:lnTo>
                <a:lnTo>
                  <a:pt x="5205133" y="1549400"/>
                </a:lnTo>
                <a:lnTo>
                  <a:pt x="5126342" y="1473200"/>
                </a:lnTo>
                <a:lnTo>
                  <a:pt x="5047564" y="1549400"/>
                </a:lnTo>
                <a:lnTo>
                  <a:pt x="5047564" y="1511300"/>
                </a:lnTo>
                <a:lnTo>
                  <a:pt x="5047564" y="1473200"/>
                </a:lnTo>
                <a:lnTo>
                  <a:pt x="4984534" y="1422400"/>
                </a:lnTo>
                <a:lnTo>
                  <a:pt x="4889982" y="1346200"/>
                </a:lnTo>
                <a:lnTo>
                  <a:pt x="4798834" y="1422400"/>
                </a:lnTo>
                <a:lnTo>
                  <a:pt x="4659604" y="1295400"/>
                </a:lnTo>
                <a:lnTo>
                  <a:pt x="4659604" y="1168400"/>
                </a:lnTo>
                <a:lnTo>
                  <a:pt x="4590288" y="927100"/>
                </a:lnTo>
                <a:lnTo>
                  <a:pt x="4520971" y="1168400"/>
                </a:lnTo>
                <a:lnTo>
                  <a:pt x="4520971" y="1295400"/>
                </a:lnTo>
                <a:lnTo>
                  <a:pt x="4374019" y="1422400"/>
                </a:lnTo>
                <a:lnTo>
                  <a:pt x="4374019" y="1511300"/>
                </a:lnTo>
                <a:lnTo>
                  <a:pt x="4255579" y="1409700"/>
                </a:lnTo>
                <a:lnTo>
                  <a:pt x="4137139" y="1511300"/>
                </a:lnTo>
                <a:lnTo>
                  <a:pt x="4137139" y="1587449"/>
                </a:lnTo>
                <a:lnTo>
                  <a:pt x="0" y="1587449"/>
                </a:lnTo>
                <a:lnTo>
                  <a:pt x="0" y="2843949"/>
                </a:lnTo>
                <a:lnTo>
                  <a:pt x="20104100" y="2843949"/>
                </a:lnTo>
                <a:lnTo>
                  <a:pt x="20104100" y="1587449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2294" y="1084951"/>
            <a:ext cx="5961399" cy="10223604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45427AF-7FFE-9293-F024-D6EBBA71AD8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/>
              <a:t>Waar sta je 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3" y="2468459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Actieve</a:t>
            </a:r>
            <a:r>
              <a:rPr lang="en-US" sz="4500" spc="-10" dirty="0"/>
              <a:t> </a:t>
            </a:r>
            <a:r>
              <a:rPr lang="en-US" sz="4500" spc="-10" dirty="0" err="1"/>
              <a:t>risicoaanvaarding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127249" y="3444875"/>
            <a:ext cx="15420633" cy="4130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schadevergoeding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risico</a:t>
            </a:r>
            <a:r>
              <a:rPr lang="en-US" sz="3200" dirty="0">
                <a:latin typeface="Asap"/>
                <a:cs typeface="Asap"/>
              </a:rPr>
              <a:t> is </a:t>
            </a:r>
            <a:r>
              <a:rPr lang="en-US" sz="3200" dirty="0" err="1">
                <a:latin typeface="Asap"/>
                <a:cs typeface="Asap"/>
              </a:rPr>
              <a:t>aanvaard</a:t>
            </a:r>
            <a:r>
              <a:rPr lang="en-US" sz="3200" dirty="0">
                <a:latin typeface="Asap"/>
                <a:cs typeface="Asap"/>
              </a:rPr>
              <a:t>. </a:t>
            </a:r>
            <a:r>
              <a:rPr lang="en-US" sz="3200" dirty="0" err="1">
                <a:latin typeface="Asap"/>
                <a:cs typeface="Asap"/>
              </a:rPr>
              <a:t>Ondernemer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koopt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bedrijfspand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weet</a:t>
            </a:r>
            <a:r>
              <a:rPr lang="en-US" sz="3200" dirty="0">
                <a:latin typeface="Asap"/>
                <a:cs typeface="Asap"/>
              </a:rPr>
              <a:t> het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kon</a:t>
            </a:r>
            <a:r>
              <a:rPr lang="en-US" sz="3200" dirty="0">
                <a:latin typeface="Asap"/>
                <a:cs typeface="Asap"/>
              </a:rPr>
              <a:t> het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weten</a:t>
            </a:r>
            <a:r>
              <a:rPr lang="en-US" sz="3200" dirty="0">
                <a:latin typeface="Asap"/>
                <a:cs typeface="Asap"/>
              </a:rPr>
              <a:t>.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Eén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uitzondering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waardedaling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woning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consument</a:t>
            </a:r>
            <a:r>
              <a:rPr lang="en-US" sz="3200" dirty="0">
                <a:latin typeface="Asap"/>
                <a:cs typeface="Asap"/>
              </a:rPr>
              <a:t>;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uitzondering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koper</a:t>
            </a:r>
            <a:r>
              <a:rPr lang="en-US" sz="3200" dirty="0">
                <a:latin typeface="Asap"/>
                <a:cs typeface="Asap"/>
              </a:rPr>
              <a:t> in de </a:t>
            </a:r>
            <a:r>
              <a:rPr lang="en-US" sz="3200" dirty="0" err="1">
                <a:latin typeface="Asap"/>
                <a:cs typeface="Asap"/>
              </a:rPr>
              <a:t>uitoefening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zijn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bedrijf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gebouwen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grond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koopt</a:t>
            </a:r>
            <a:r>
              <a:rPr lang="en-US" sz="3200" dirty="0">
                <a:latin typeface="Asap"/>
                <a:cs typeface="Asap"/>
              </a:rPr>
              <a:t>. 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049" y="6137715"/>
            <a:ext cx="4508505" cy="32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710" y="3853856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Wanneer</a:t>
            </a:r>
            <a:r>
              <a:rPr lang="en-US" sz="4500" spc="-10" dirty="0"/>
              <a:t> </a:t>
            </a:r>
            <a:r>
              <a:rPr lang="en-US" sz="4500" spc="-10" dirty="0" err="1"/>
              <a:t>passieve</a:t>
            </a:r>
            <a:r>
              <a:rPr lang="en-US" sz="4500" spc="-10" dirty="0"/>
              <a:t> </a:t>
            </a:r>
            <a:r>
              <a:rPr lang="en-US" sz="4500" spc="-10" dirty="0" err="1"/>
              <a:t>risicoaanvaarding</a:t>
            </a:r>
            <a:r>
              <a:rPr lang="en-US" sz="4500" spc="-10" dirty="0"/>
              <a:t>? 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586011"/>
            <a:ext cx="15521940" cy="533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wijziging</a:t>
            </a:r>
            <a:r>
              <a:rPr lang="en-US" sz="3200" dirty="0">
                <a:latin typeface="Asap"/>
                <a:cs typeface="Asap"/>
              </a:rPr>
              <a:t> regels </a:t>
            </a:r>
            <a:r>
              <a:rPr lang="en-US" sz="3200" dirty="0" err="1">
                <a:latin typeface="Asap"/>
                <a:cs typeface="Asap"/>
              </a:rPr>
              <a:t>toedeling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functies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aan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locaties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r>
              <a:rPr lang="en-US" sz="3200" dirty="0">
                <a:latin typeface="Asap"/>
                <a:cs typeface="Asap"/>
              </a:rPr>
              <a:t> of –</a:t>
            </a:r>
            <a:r>
              <a:rPr lang="en-US" sz="3200" dirty="0" err="1">
                <a:latin typeface="Asap"/>
                <a:cs typeface="Asap"/>
              </a:rPr>
              <a:t>verordening</a:t>
            </a:r>
            <a:r>
              <a:rPr lang="en-US" sz="3200" dirty="0">
                <a:latin typeface="Asap"/>
                <a:cs typeface="Asap"/>
              </a:rPr>
              <a:t>: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Criteria: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Minimaal</a:t>
            </a:r>
            <a:r>
              <a:rPr lang="en-US" sz="3200" dirty="0">
                <a:latin typeface="Asap"/>
                <a:cs typeface="Asap"/>
              </a:rPr>
              <a:t> 1 </a:t>
            </a:r>
            <a:r>
              <a:rPr lang="en-US" sz="3200" dirty="0" err="1">
                <a:latin typeface="Asap"/>
                <a:cs typeface="Asap"/>
              </a:rPr>
              <a:t>jaar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bekendmaken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niet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meer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mogelijk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zal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worden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 die </a:t>
            </a:r>
            <a:r>
              <a:rPr lang="en-US" sz="3200" dirty="0" err="1">
                <a:latin typeface="Asap"/>
                <a:cs typeface="Asap"/>
              </a:rPr>
              <a:t>vervalt</a:t>
            </a:r>
            <a:r>
              <a:rPr lang="en-US" sz="3200" dirty="0">
                <a:latin typeface="Asap"/>
                <a:cs typeface="Asap"/>
              </a:rPr>
              <a:t> was </a:t>
            </a:r>
            <a:r>
              <a:rPr lang="en-US" sz="3200" dirty="0" err="1">
                <a:latin typeface="Asap"/>
                <a:cs typeface="Asap"/>
              </a:rPr>
              <a:t>drie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jaar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mogelijk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Periode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tussen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bekendmaking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wijzigingsbesluit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eigenaar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voorbereiding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getroffen</a:t>
            </a:r>
            <a:r>
              <a:rPr lang="en-US" sz="3200" dirty="0">
                <a:latin typeface="Asap"/>
                <a:cs typeface="Asap"/>
              </a:rPr>
              <a:t> om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toch</a:t>
            </a:r>
            <a:r>
              <a:rPr lang="en-US" sz="3200" dirty="0">
                <a:latin typeface="Asap"/>
                <a:cs typeface="Asap"/>
              </a:rPr>
              <a:t> te </a:t>
            </a:r>
            <a:r>
              <a:rPr lang="en-US" sz="3200" dirty="0" err="1">
                <a:latin typeface="Asap"/>
                <a:cs typeface="Asap"/>
              </a:rPr>
              <a:t>doen</a:t>
            </a:r>
            <a:r>
              <a:rPr lang="en-US" sz="3200" dirty="0">
                <a:latin typeface="Asap"/>
                <a:cs typeface="Asap"/>
              </a:rPr>
              <a:t>.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854450"/>
            <a:ext cx="14989175" cy="7159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/>
              <a:t> </a:t>
            </a:r>
            <a:r>
              <a:rPr lang="en-US" sz="4500" spc="-10" dirty="0" err="1"/>
              <a:t>Voorkomen</a:t>
            </a:r>
            <a:endParaRPr sz="45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25943" y="4586011"/>
            <a:ext cx="15521940" cy="17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763" y="1794413"/>
            <a:ext cx="7162800" cy="8288541"/>
          </a:xfrm>
          <a:prstGeom prst="rect">
            <a:avLst/>
          </a:prstGeom>
        </p:spPr>
      </p:pic>
      <p:pic>
        <p:nvPicPr>
          <p:cNvPr id="15" name="Afbeelding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0032" y="1802074"/>
            <a:ext cx="5960018" cy="80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2" y="3545105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Verhaal</a:t>
            </a:r>
            <a:r>
              <a:rPr lang="en-US" sz="4500" spc="-10" dirty="0"/>
              <a:t> van </a:t>
            </a:r>
            <a:r>
              <a:rPr lang="en-US" sz="4500" spc="-10" dirty="0" err="1"/>
              <a:t>nadeelcompensatie</a:t>
            </a:r>
            <a:r>
              <a:rPr lang="en-US" sz="4500" spc="-10" dirty="0"/>
              <a:t> 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2" y="4586011"/>
            <a:ext cx="16408108" cy="3549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In </a:t>
            </a:r>
            <a:r>
              <a:rPr lang="en-US" sz="3200" dirty="0" err="1">
                <a:latin typeface="Asap"/>
                <a:cs typeface="Asap"/>
              </a:rPr>
              <a:t>overeenkomst</a:t>
            </a:r>
            <a:r>
              <a:rPr lang="en-US" sz="3200" dirty="0">
                <a:latin typeface="Asap"/>
                <a:cs typeface="Asap"/>
              </a:rPr>
              <a:t> (</a:t>
            </a:r>
            <a:r>
              <a:rPr lang="en-US" sz="3200" dirty="0" err="1">
                <a:latin typeface="Asap"/>
                <a:cs typeface="Asap"/>
              </a:rPr>
              <a:t>artikel</a:t>
            </a:r>
            <a:r>
              <a:rPr lang="en-US" sz="3200" dirty="0">
                <a:latin typeface="Asap"/>
                <a:cs typeface="Asap"/>
              </a:rPr>
              <a:t> 13.3c Omgevingswet):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</a:t>
            </a:r>
            <a:r>
              <a:rPr lang="en-US" sz="3200" dirty="0" err="1">
                <a:latin typeface="Asap"/>
                <a:cs typeface="Asap"/>
              </a:rPr>
              <a:t>Initiatiefnemer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belanghebbende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toekenning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schadevergoeding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Via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kostenverhaal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gebiedsontwikkeling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overeenkomst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publiekrechtelijk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kostenverhaal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Via </a:t>
            </a:r>
            <a:r>
              <a:rPr lang="en-US" sz="3200" dirty="0" err="1">
                <a:latin typeface="Asap"/>
                <a:cs typeface="Asap"/>
              </a:rPr>
              <a:t>beschikking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alleen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instrumenten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waterbeheer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7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3" y="3240258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/>
              <a:t>Procedure </a:t>
            </a:r>
            <a:r>
              <a:rPr lang="en-US" sz="4500" spc="-10" dirty="0" err="1"/>
              <a:t>verzoek</a:t>
            </a:r>
            <a:r>
              <a:rPr lang="en-US" sz="4500" spc="-10" dirty="0"/>
              <a:t> </a:t>
            </a:r>
            <a:r>
              <a:rPr lang="en-US" sz="4500" spc="-10" dirty="0" err="1"/>
              <a:t>nadeelcompensatie</a:t>
            </a:r>
            <a:r>
              <a:rPr lang="en-US" sz="4500" spc="-10" dirty="0"/>
              <a:t> 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586011"/>
            <a:ext cx="15521940" cy="5912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Los van procedure </a:t>
            </a:r>
            <a:r>
              <a:rPr lang="en-US" sz="3200" dirty="0" err="1">
                <a:latin typeface="Asap"/>
                <a:cs typeface="Asap"/>
              </a:rPr>
              <a:t>dat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veroorzaakt</a:t>
            </a:r>
            <a:r>
              <a:rPr lang="en-US" sz="3200" dirty="0">
                <a:latin typeface="Asap"/>
                <a:cs typeface="Asap"/>
              </a:rPr>
              <a:t>; </a:t>
            </a:r>
            <a:r>
              <a:rPr lang="en-US" sz="3200" dirty="0" err="1">
                <a:latin typeface="Asap"/>
                <a:cs typeface="Asap"/>
              </a:rPr>
              <a:t>bezwaar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beroep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tegen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schadeveroorzakend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niet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noodzakelijk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Bijdrage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behandeling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verzoek</a:t>
            </a:r>
            <a:r>
              <a:rPr lang="en-US" sz="3200" dirty="0">
                <a:latin typeface="Asap"/>
                <a:cs typeface="Asap"/>
              </a:rPr>
              <a:t>: maximal 500 euro; in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; VNG </a:t>
            </a:r>
            <a:r>
              <a:rPr lang="en-US" sz="3200" dirty="0" err="1">
                <a:latin typeface="Asap"/>
                <a:cs typeface="Asap"/>
              </a:rPr>
              <a:t>heeft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modelverordening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Beslissing</a:t>
            </a:r>
            <a:r>
              <a:rPr lang="en-US" sz="3200" dirty="0">
                <a:latin typeface="Asap"/>
                <a:cs typeface="Asap"/>
              </a:rPr>
              <a:t> in </a:t>
            </a:r>
            <a:r>
              <a:rPr lang="en-US" sz="3200" dirty="0" err="1">
                <a:latin typeface="Asap"/>
                <a:cs typeface="Asap"/>
              </a:rPr>
              <a:t>beginsel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binnen</a:t>
            </a:r>
            <a:r>
              <a:rPr lang="en-US" sz="3200" dirty="0">
                <a:latin typeface="Asap"/>
                <a:cs typeface="Asap"/>
              </a:rPr>
              <a:t> 8 </a:t>
            </a:r>
            <a:r>
              <a:rPr lang="en-US" sz="3200" dirty="0" err="1">
                <a:latin typeface="Asap"/>
                <a:cs typeface="Asap"/>
              </a:rPr>
              <a:t>weken</a:t>
            </a:r>
            <a:r>
              <a:rPr lang="en-US" sz="3200" dirty="0">
                <a:latin typeface="Asap"/>
                <a:cs typeface="Asap"/>
              </a:rPr>
              <a:t>: met </a:t>
            </a:r>
            <a:r>
              <a:rPr lang="en-US" sz="3200" dirty="0" err="1">
                <a:latin typeface="Asap"/>
                <a:cs typeface="Asap"/>
              </a:rPr>
              <a:t>adviescommissie</a:t>
            </a:r>
            <a:r>
              <a:rPr lang="en-US" sz="3200" dirty="0">
                <a:latin typeface="Asap"/>
                <a:cs typeface="Asap"/>
              </a:rPr>
              <a:t> 6 </a:t>
            </a:r>
            <a:r>
              <a:rPr lang="en-US" sz="3200" dirty="0" err="1">
                <a:latin typeface="Asap"/>
                <a:cs typeface="Asap"/>
              </a:rPr>
              <a:t>maanden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Bezwaar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(</a:t>
            </a:r>
            <a:r>
              <a:rPr lang="en-US" sz="3200" dirty="0" err="1">
                <a:latin typeface="Asap"/>
                <a:cs typeface="Asap"/>
              </a:rPr>
              <a:t>hoger</a:t>
            </a:r>
            <a:r>
              <a:rPr lang="en-US" sz="3200" dirty="0">
                <a:latin typeface="Asap"/>
                <a:cs typeface="Asap"/>
              </a:rPr>
              <a:t>) </a:t>
            </a:r>
            <a:r>
              <a:rPr lang="en-US" sz="3200" dirty="0" err="1">
                <a:latin typeface="Asap"/>
                <a:cs typeface="Asap"/>
              </a:rPr>
              <a:t>beroep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008" y="2753955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Wijzigingen</a:t>
            </a:r>
            <a:r>
              <a:rPr lang="en-US" sz="4500" spc="-10" dirty="0"/>
              <a:t> ten </a:t>
            </a:r>
            <a:r>
              <a:rPr lang="en-US" sz="4500" spc="-10" dirty="0" err="1"/>
              <a:t>opzichte</a:t>
            </a:r>
            <a:r>
              <a:rPr lang="en-US" sz="4500" spc="-10" dirty="0"/>
              <a:t> van </a:t>
            </a:r>
            <a:r>
              <a:rPr lang="en-US" sz="4500" spc="-10" dirty="0" err="1"/>
              <a:t>Planschade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127249" y="4071036"/>
            <a:ext cx="15420633" cy="5938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Wro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verschil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planlogische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mogelijkheden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feitelijke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situatie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niet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belang</a:t>
            </a:r>
            <a:r>
              <a:rPr lang="en-US" sz="3200" dirty="0">
                <a:latin typeface="Asap"/>
                <a:cs typeface="Asap"/>
              </a:rPr>
              <a:t>.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Ow: </a:t>
            </a:r>
            <a:r>
              <a:rPr lang="en-US" sz="3200" dirty="0" err="1">
                <a:latin typeface="Asap"/>
                <a:cs typeface="Asap"/>
              </a:rPr>
              <a:t>waardevergelijking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onroerende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zaak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hoogte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indirecte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Uitbreiding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schadeveroorzakende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besluiten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zoals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Maatwerkvoorschrift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Binnenplanse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omgevingsvergunning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Activiteiten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rechtstreeks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toegestaan</a:t>
            </a:r>
            <a:r>
              <a:rPr lang="en-US" sz="3200" dirty="0">
                <a:latin typeface="Asap"/>
                <a:cs typeface="Asap"/>
              </a:rPr>
              <a:t> in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>
                <a:latin typeface="Asap"/>
                <a:cs typeface="Asap"/>
              </a:rPr>
              <a:t>Is </a:t>
            </a:r>
            <a:r>
              <a:rPr lang="en-US" sz="3200" dirty="0" err="1">
                <a:latin typeface="Asap"/>
                <a:cs typeface="Asap"/>
              </a:rPr>
              <a:t>omgevingsvergunning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vereist</a:t>
            </a:r>
            <a:r>
              <a:rPr lang="en-US" sz="3200" dirty="0">
                <a:latin typeface="Asap"/>
                <a:cs typeface="Asap"/>
              </a:rPr>
              <a:t>. Dan </a:t>
            </a:r>
            <a:r>
              <a:rPr lang="en-US" sz="3200" dirty="0" err="1">
                <a:latin typeface="Asap"/>
                <a:cs typeface="Asap"/>
              </a:rPr>
              <a:t>omgevingsvergunning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schadeoorzaak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5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450" y="2411890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/>
              <a:t> </a:t>
            </a:r>
            <a:r>
              <a:rPr lang="en-US" sz="4500" spc="-10" dirty="0" err="1"/>
              <a:t>Consumentenkoop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62781" y="2770030"/>
            <a:ext cx="15521940" cy="7719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actieve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risicoaanvaarding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consumentenkoop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Expliciet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eisen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tegenwerpen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passieve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risicoaanvaarding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Verleggen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schademoment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indirecte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 </a:t>
            </a:r>
            <a:r>
              <a:rPr lang="en-US" sz="3200" dirty="0" err="1">
                <a:latin typeface="Asap"/>
                <a:cs typeface="Asap"/>
              </a:rPr>
              <a:t>Wro</a:t>
            </a:r>
            <a:r>
              <a:rPr lang="en-US" sz="3200" dirty="0">
                <a:latin typeface="Asap"/>
                <a:cs typeface="Asap"/>
              </a:rPr>
              <a:t>: 	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schadeveroorzakend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onherroepelijk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 Ow: 	</a:t>
            </a:r>
            <a:r>
              <a:rPr lang="en-US" sz="3200" dirty="0" err="1">
                <a:latin typeface="Asap"/>
                <a:cs typeface="Asap"/>
              </a:rPr>
              <a:t>inwerkingtreding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schadeveroorzakend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		</a:t>
            </a:r>
            <a:r>
              <a:rPr lang="en-US" sz="3200" dirty="0" err="1">
                <a:latin typeface="Asap"/>
                <a:cs typeface="Asap"/>
              </a:rPr>
              <a:t>bevoegd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gezag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kennis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heeft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gegeven</a:t>
            </a:r>
            <a:r>
              <a:rPr lang="en-US" sz="3200" dirty="0">
                <a:latin typeface="Asap"/>
                <a:cs typeface="Asap"/>
              </a:rPr>
              <a:t> van melding of </a:t>
            </a:r>
            <a:r>
              <a:rPr lang="en-US" sz="3200" dirty="0" err="1">
                <a:latin typeface="Asap"/>
                <a:cs typeface="Asap"/>
              </a:rPr>
              <a:t>informatie</a:t>
            </a:r>
            <a:r>
              <a:rPr lang="en-US" sz="3200" dirty="0">
                <a:latin typeface="Asap"/>
                <a:cs typeface="Asap"/>
              </a:rPr>
              <a:t>,     of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		start van de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Wettelijk</a:t>
            </a:r>
            <a:r>
              <a:rPr lang="en-US" sz="3200" dirty="0">
                <a:latin typeface="Asap"/>
                <a:cs typeface="Asap"/>
              </a:rPr>
              <a:t> forfeit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 </a:t>
            </a:r>
            <a:r>
              <a:rPr lang="en-US" sz="3200" dirty="0" err="1">
                <a:latin typeface="Asap"/>
                <a:cs typeface="Asap"/>
              </a:rPr>
              <a:t>Wro</a:t>
            </a:r>
            <a:r>
              <a:rPr lang="en-US" sz="3200" dirty="0">
                <a:latin typeface="Asap"/>
                <a:cs typeface="Asap"/>
              </a:rPr>
              <a:t>:	minimum 2% </a:t>
            </a:r>
            <a:r>
              <a:rPr lang="en-US" sz="3200" dirty="0" err="1">
                <a:latin typeface="Asap"/>
                <a:cs typeface="Asap"/>
              </a:rPr>
              <a:t>waardedaling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onroerende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zaak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inkomensderving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     Ow:	</a:t>
            </a:r>
            <a:r>
              <a:rPr lang="en-US" sz="3200" dirty="0" err="1">
                <a:latin typeface="Asap"/>
                <a:cs typeface="Asap"/>
              </a:rPr>
              <a:t>waardedaling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onroerende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zaak</a:t>
            </a:r>
            <a:r>
              <a:rPr lang="en-US" sz="3200" dirty="0">
                <a:latin typeface="Asap"/>
                <a:cs typeface="Asap"/>
              </a:rPr>
              <a:t> vast 4%; </a:t>
            </a:r>
            <a:r>
              <a:rPr lang="en-US" sz="3200" dirty="0" err="1">
                <a:latin typeface="Asap"/>
                <a:cs typeface="Asap"/>
              </a:rPr>
              <a:t>verder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3" y="2945135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Overgangsrecht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13731" y="3929958"/>
            <a:ext cx="16636708" cy="6506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Lopende</a:t>
            </a:r>
            <a:r>
              <a:rPr lang="en-US" sz="3200" dirty="0">
                <a:latin typeface="Asap"/>
                <a:cs typeface="Asap"/>
              </a:rPr>
              <a:t> procedures </a:t>
            </a:r>
            <a:r>
              <a:rPr lang="en-US" sz="3200" dirty="0" err="1">
                <a:latin typeface="Asap"/>
                <a:cs typeface="Asap"/>
              </a:rPr>
              <a:t>schadevergoeding</a:t>
            </a:r>
            <a:r>
              <a:rPr lang="en-US" sz="3200" dirty="0">
                <a:latin typeface="Asap"/>
                <a:cs typeface="Asap"/>
              </a:rPr>
              <a:t>: oud </a:t>
            </a:r>
            <a:r>
              <a:rPr lang="en-US" sz="3200" dirty="0" err="1">
                <a:latin typeface="Asap"/>
                <a:cs typeface="Asap"/>
              </a:rPr>
              <a:t>recht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Bestemmingsplan</a:t>
            </a:r>
            <a:r>
              <a:rPr lang="en-US" sz="3200" dirty="0">
                <a:latin typeface="Asap"/>
                <a:cs typeface="Asap"/>
              </a:rPr>
              <a:t> etc. van </a:t>
            </a:r>
            <a:r>
              <a:rPr lang="en-US" sz="3200" dirty="0" err="1">
                <a:latin typeface="Asap"/>
                <a:cs typeface="Asap"/>
              </a:rPr>
              <a:t>kracht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inwerkingtreding</a:t>
            </a:r>
            <a:r>
              <a:rPr lang="en-US" sz="3200" dirty="0">
                <a:latin typeface="Asap"/>
                <a:cs typeface="Asap"/>
              </a:rPr>
              <a:t> Ow: </a:t>
            </a:r>
            <a:r>
              <a:rPr lang="en-US" sz="3200" dirty="0" err="1">
                <a:latin typeface="Asap"/>
                <a:cs typeface="Asap"/>
              </a:rPr>
              <a:t>oude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verzoek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binnen</a:t>
            </a:r>
            <a:r>
              <a:rPr lang="en-US" sz="3200" dirty="0">
                <a:latin typeface="Asap"/>
                <a:cs typeface="Asap"/>
              </a:rPr>
              <a:t> 5 </a:t>
            </a:r>
            <a:r>
              <a:rPr lang="en-US" sz="3200" dirty="0" err="1">
                <a:latin typeface="Asap"/>
                <a:cs typeface="Asap"/>
              </a:rPr>
              <a:t>jaar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na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kracht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worden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Bestemmingsplan</a:t>
            </a:r>
            <a:r>
              <a:rPr lang="en-US" sz="3200" dirty="0">
                <a:latin typeface="Asap"/>
                <a:cs typeface="Asap"/>
              </a:rPr>
              <a:t> etc. </a:t>
            </a:r>
            <a:r>
              <a:rPr lang="en-US" sz="3200" dirty="0" err="1">
                <a:latin typeface="Asap"/>
                <a:cs typeface="Asap"/>
              </a:rPr>
              <a:t>ontwerp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inwerkingtreding</a:t>
            </a:r>
            <a:r>
              <a:rPr lang="en-US" sz="3200" dirty="0">
                <a:latin typeface="Asap"/>
                <a:cs typeface="Asap"/>
              </a:rPr>
              <a:t> Ow </a:t>
            </a:r>
            <a:r>
              <a:rPr lang="en-US" sz="3200" dirty="0" err="1">
                <a:latin typeface="Asap"/>
                <a:cs typeface="Asap"/>
              </a:rPr>
              <a:t>ter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inzage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oude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verzoek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binnen</a:t>
            </a:r>
            <a:r>
              <a:rPr lang="en-US" sz="3200" dirty="0">
                <a:latin typeface="Asap"/>
                <a:cs typeface="Asap"/>
              </a:rPr>
              <a:t> 5 </a:t>
            </a:r>
            <a:r>
              <a:rPr lang="en-US" sz="3200" dirty="0" err="1">
                <a:latin typeface="Asap"/>
                <a:cs typeface="Asap"/>
              </a:rPr>
              <a:t>jaar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na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kracht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worden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schadeveroorzakend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: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Omgevingsvergunning</a:t>
            </a:r>
            <a:r>
              <a:rPr lang="en-US" sz="3200" dirty="0">
                <a:latin typeface="Asap"/>
                <a:cs typeface="Asap"/>
              </a:rPr>
              <a:t> op basis </a:t>
            </a:r>
            <a:r>
              <a:rPr lang="en-US" sz="3200" dirty="0" err="1">
                <a:latin typeface="Asap"/>
                <a:cs typeface="Asap"/>
              </a:rPr>
              <a:t>ruimtelijke</a:t>
            </a:r>
            <a:r>
              <a:rPr lang="en-US" sz="3200" dirty="0">
                <a:latin typeface="Asap"/>
                <a:cs typeface="Asap"/>
              </a:rPr>
              <a:t> regels </a:t>
            </a:r>
            <a:r>
              <a:rPr lang="en-US" sz="3200" dirty="0" err="1">
                <a:latin typeface="Asap"/>
                <a:cs typeface="Asap"/>
              </a:rPr>
              <a:t>tijdelijk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deel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Monument of </a:t>
            </a:r>
            <a:r>
              <a:rPr lang="en-US" sz="3200" dirty="0" err="1">
                <a:latin typeface="Asap"/>
                <a:cs typeface="Asap"/>
              </a:rPr>
              <a:t>beschermd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stads</a:t>
            </a:r>
            <a:r>
              <a:rPr lang="en-US" sz="3200" dirty="0">
                <a:latin typeface="Asap"/>
                <a:cs typeface="Asap"/>
              </a:rPr>
              <a:t>-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dorpsgezicht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opnemen</a:t>
            </a:r>
            <a:r>
              <a:rPr lang="en-US" sz="3200" dirty="0">
                <a:latin typeface="Asap"/>
                <a:cs typeface="Asap"/>
              </a:rPr>
              <a:t> in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710" y="3853856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dirty="0" err="1"/>
              <a:t>Vragen</a:t>
            </a:r>
            <a:endParaRPr sz="4500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25943" y="4586011"/>
            <a:ext cx="15521940" cy="17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sp>
        <p:nvSpPr>
          <p:cNvPr id="4" name="AutoShape 2" descr="Symbool Vraagteken sticker Big John symbolen stickers kopen? - Stickerm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Symbool Vraagteken sticker Big John symbolen stickers kopen? - Stickerma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Afbeelding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50" y="3089556"/>
            <a:ext cx="3631237" cy="60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21923"/>
            <a:ext cx="5654278" cy="8230126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50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9A3115A-7804-CC19-D15E-33DAD6EEA9F7}"/>
              </a:ext>
            </a:extLst>
          </p:cNvPr>
          <p:cNvSpPr txBox="1">
            <a:spLocks noGrp="1"/>
          </p:cNvSpPr>
          <p:nvPr/>
        </p:nvSpPr>
        <p:spPr>
          <a:xfrm>
            <a:off x="6699250" y="4359275"/>
            <a:ext cx="9448800" cy="432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>
            <a:lvl1pPr>
              <a:defRPr sz="6950" b="0" i="0">
                <a:solidFill>
                  <a:srgbClr val="275837"/>
                </a:solidFill>
                <a:latin typeface="Asap Medium"/>
                <a:ea typeface="+mj-ea"/>
                <a:cs typeface="Asap Medium"/>
              </a:defRPr>
            </a:lvl1pPr>
          </a:lstStyle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dirty="0" err="1"/>
              <a:t>Nadeelcompensatie</a:t>
            </a:r>
            <a:r>
              <a:rPr lang="en-US" dirty="0"/>
              <a:t>:</a:t>
            </a: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dirty="0" err="1"/>
              <a:t>opvolger</a:t>
            </a:r>
            <a:r>
              <a:rPr lang="en-US" dirty="0"/>
              <a:t> </a:t>
            </a:r>
            <a:r>
              <a:rPr lang="en-US" dirty="0" err="1"/>
              <a:t>planschade</a:t>
            </a:r>
            <a:r>
              <a:rPr lang="en-US" dirty="0"/>
              <a:t> </a:t>
            </a: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endParaRPr lang="en-US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pc="-10" dirty="0">
                <a:latin typeface="Asap"/>
                <a:cs typeface="Asap"/>
              </a:rPr>
              <a:t>Ada </a:t>
            </a:r>
            <a:r>
              <a:rPr lang="en-US" spc="-10" dirty="0" err="1">
                <a:latin typeface="Asap"/>
                <a:cs typeface="Asap"/>
              </a:rPr>
              <a:t>Blijleven</a:t>
            </a:r>
            <a:endParaRPr spc="-10" dirty="0">
              <a:latin typeface="Asap"/>
              <a:cs typeface="Asap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4ED2AA-DCB2-6095-C241-5451BA57071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Spreker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8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21923"/>
            <a:ext cx="5654278" cy="8230126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50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D9A3115A-7804-CC19-D15E-33DAD6EEA9F7}"/>
              </a:ext>
            </a:extLst>
          </p:cNvPr>
          <p:cNvSpPr txBox="1">
            <a:spLocks noGrp="1"/>
          </p:cNvSpPr>
          <p:nvPr/>
        </p:nvSpPr>
        <p:spPr>
          <a:xfrm>
            <a:off x="6699250" y="3170858"/>
            <a:ext cx="9448800" cy="58564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>
            <a:lvl1pPr>
              <a:defRPr sz="6950" b="0" i="0">
                <a:solidFill>
                  <a:srgbClr val="275837"/>
                </a:solidFill>
                <a:latin typeface="Asap Medium"/>
                <a:ea typeface="+mj-ea"/>
                <a:cs typeface="Asap Medium"/>
              </a:defRPr>
            </a:lvl1pPr>
          </a:lstStyle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>
                <a:latin typeface="Asap"/>
                <a:cs typeface="Asap"/>
              </a:rPr>
              <a:t>Wat is </a:t>
            </a:r>
            <a:r>
              <a:rPr lang="en-US" sz="3200" spc="-10" dirty="0" err="1">
                <a:latin typeface="Asap"/>
                <a:cs typeface="Asap"/>
              </a:rPr>
              <a:t>nadeelcompensatie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Wettelijke</a:t>
            </a:r>
            <a:r>
              <a:rPr lang="en-US" sz="3200" spc="-10" dirty="0">
                <a:latin typeface="Asap"/>
                <a:cs typeface="Asap"/>
              </a:rPr>
              <a:t> </a:t>
            </a:r>
            <a:r>
              <a:rPr lang="en-US" sz="3200" spc="-10" dirty="0" err="1">
                <a:latin typeface="Asap"/>
                <a:cs typeface="Asap"/>
              </a:rPr>
              <a:t>regeling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Vergoeding</a:t>
            </a:r>
            <a:r>
              <a:rPr lang="en-US" sz="3200" spc="-10" dirty="0">
                <a:latin typeface="Asap"/>
                <a:cs typeface="Asap"/>
              </a:rPr>
              <a:t> </a:t>
            </a:r>
            <a:r>
              <a:rPr lang="en-US" sz="3200" spc="-10" dirty="0" err="1">
                <a:latin typeface="Asap"/>
                <a:cs typeface="Asap"/>
              </a:rPr>
              <a:t>schade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Risicoaanvaarding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Voorkomen</a:t>
            </a:r>
            <a:r>
              <a:rPr lang="en-US" sz="3200" spc="-10" dirty="0">
                <a:latin typeface="Asap"/>
                <a:cs typeface="Asap"/>
              </a:rPr>
              <a:t> van </a:t>
            </a:r>
            <a:r>
              <a:rPr lang="en-US" sz="3200" spc="-10" dirty="0" err="1">
                <a:latin typeface="Asap"/>
                <a:cs typeface="Asap"/>
              </a:rPr>
              <a:t>schade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Verhaal</a:t>
            </a:r>
            <a:r>
              <a:rPr lang="en-US" sz="3200" spc="-10" dirty="0">
                <a:latin typeface="Asap"/>
                <a:cs typeface="Asap"/>
              </a:rPr>
              <a:t> van </a:t>
            </a:r>
            <a:r>
              <a:rPr lang="en-US" sz="3200" spc="-10" dirty="0" err="1">
                <a:latin typeface="Asap"/>
                <a:cs typeface="Asap"/>
              </a:rPr>
              <a:t>nadeelcompensatie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>
                <a:latin typeface="Asap"/>
                <a:cs typeface="Asap"/>
              </a:rPr>
              <a:t>Procedure </a:t>
            </a:r>
            <a:r>
              <a:rPr lang="en-US" sz="3200" spc="-10" dirty="0" err="1">
                <a:latin typeface="Asap"/>
                <a:cs typeface="Asap"/>
              </a:rPr>
              <a:t>verzoek</a:t>
            </a:r>
            <a:r>
              <a:rPr lang="en-US" sz="3200" spc="-10" dirty="0">
                <a:latin typeface="Asap"/>
                <a:cs typeface="Asap"/>
              </a:rPr>
              <a:t> </a:t>
            </a:r>
            <a:r>
              <a:rPr lang="en-US" sz="3200" spc="-10" dirty="0" err="1">
                <a:latin typeface="Asap"/>
                <a:cs typeface="Asap"/>
              </a:rPr>
              <a:t>nadeelcompensatie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Verschillen</a:t>
            </a:r>
            <a:r>
              <a:rPr lang="en-US" sz="3200" spc="-10" dirty="0">
                <a:latin typeface="Asap"/>
                <a:cs typeface="Asap"/>
              </a:rPr>
              <a:t> met </a:t>
            </a:r>
            <a:r>
              <a:rPr lang="en-US" sz="3200" spc="-10" dirty="0" err="1">
                <a:latin typeface="Asap"/>
                <a:cs typeface="Asap"/>
              </a:rPr>
              <a:t>planschade</a:t>
            </a:r>
            <a:endParaRPr lang="en-US" sz="3200" spc="-10" dirty="0">
              <a:latin typeface="Asap"/>
              <a:cs typeface="Asap"/>
            </a:endParaRPr>
          </a:p>
          <a:p>
            <a:pPr marL="12700" marR="5080">
              <a:lnSpc>
                <a:spcPct val="95000"/>
              </a:lnSpc>
              <a:spcBef>
                <a:spcPts val="540"/>
              </a:spcBef>
            </a:pPr>
            <a:r>
              <a:rPr lang="en-US" sz="3200" spc="-10" dirty="0" err="1">
                <a:latin typeface="Asap"/>
                <a:cs typeface="Asap"/>
              </a:rPr>
              <a:t>Overgangsrecht</a:t>
            </a:r>
            <a:endParaRPr sz="3200" spc="-10" dirty="0">
              <a:latin typeface="Asap"/>
              <a:cs typeface="Asap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13779E-C4BB-EAB5-68A5-AC24B149E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8195" y="11309350"/>
            <a:ext cx="8964930" cy="310134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 err="1"/>
              <a:t>Inhoud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20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285" y="3141272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/>
              <a:t>Wat is </a:t>
            </a:r>
            <a:r>
              <a:rPr lang="en-US" sz="4500" spc="-10" dirty="0" err="1"/>
              <a:t>nadeelcompensatie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586011"/>
            <a:ext cx="15521940" cy="473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Schadevergoeding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rechtmatig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overheidsoptreden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Alleen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vergoeding</a:t>
            </a:r>
            <a:r>
              <a:rPr lang="en-US" sz="3200" dirty="0">
                <a:latin typeface="Asap"/>
                <a:cs typeface="Asap"/>
              </a:rPr>
              <a:t>: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Abnormale</a:t>
            </a:r>
            <a:r>
              <a:rPr lang="en-US" sz="3200" dirty="0">
                <a:latin typeface="Asap"/>
                <a:cs typeface="Asap"/>
              </a:rPr>
              <a:t> last: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boven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normale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maatschappelijk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risico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bedrijfsrisco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Speciale</a:t>
            </a:r>
            <a:r>
              <a:rPr lang="en-US" sz="3200" dirty="0">
                <a:latin typeface="Asap"/>
                <a:cs typeface="Asap"/>
              </a:rPr>
              <a:t> last: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treft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onevenredig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zwaar</a:t>
            </a:r>
            <a:r>
              <a:rPr lang="en-US" sz="3200" dirty="0">
                <a:latin typeface="Asap"/>
                <a:cs typeface="Asap"/>
              </a:rPr>
              <a:t> op </a:t>
            </a:r>
            <a:r>
              <a:rPr lang="en-US" sz="3200" dirty="0" err="1">
                <a:latin typeface="Asap"/>
                <a:cs typeface="Asap"/>
              </a:rPr>
              <a:t>beperkte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groep</a:t>
            </a:r>
            <a:r>
              <a:rPr lang="en-US" sz="3200" dirty="0">
                <a:latin typeface="Asap"/>
                <a:cs typeface="Asap"/>
              </a:rPr>
              <a:t> burgers of </a:t>
            </a:r>
            <a:r>
              <a:rPr lang="en-US" sz="3200" dirty="0" err="1">
                <a:latin typeface="Asap"/>
                <a:cs typeface="Asap"/>
              </a:rPr>
              <a:t>bedrijven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Binnen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normaal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maatschappelijk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risico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activiteiten</a:t>
            </a:r>
            <a:r>
              <a:rPr lang="en-US" sz="3200" dirty="0">
                <a:latin typeface="Asap"/>
                <a:cs typeface="Asap"/>
              </a:rPr>
              <a:t> 2.29 Bbl. </a:t>
            </a: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450" y="2972411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dirty="0" err="1"/>
              <a:t>Wettelijke</a:t>
            </a:r>
            <a:r>
              <a:rPr lang="en-US" sz="4500" dirty="0"/>
              <a:t> </a:t>
            </a:r>
            <a:r>
              <a:rPr lang="en-US" sz="4500" dirty="0" err="1"/>
              <a:t>regeling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831898" y="4000331"/>
            <a:ext cx="15521940" cy="5344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Algemene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 in </a:t>
            </a:r>
            <a:r>
              <a:rPr lang="en-US" sz="3200" dirty="0" err="1">
                <a:latin typeface="Asap"/>
                <a:cs typeface="Asap"/>
              </a:rPr>
              <a:t>Algemene</a:t>
            </a:r>
            <a:r>
              <a:rPr lang="en-US" sz="3200" dirty="0">
                <a:latin typeface="Asap"/>
                <a:cs typeface="Asap"/>
              </a:rPr>
              <a:t> wet </a:t>
            </a:r>
            <a:r>
              <a:rPr lang="en-US" sz="3200" dirty="0" err="1">
                <a:latin typeface="Asap"/>
                <a:cs typeface="Asap"/>
              </a:rPr>
              <a:t>bestuursrecht</a:t>
            </a:r>
            <a:r>
              <a:rPr lang="en-US" sz="3200" dirty="0">
                <a:latin typeface="Asap"/>
                <a:cs typeface="Asap"/>
              </a:rPr>
              <a:t> (</a:t>
            </a:r>
            <a:r>
              <a:rPr lang="en-US" sz="3200" dirty="0" err="1">
                <a:latin typeface="Asap"/>
                <a:cs typeface="Asap"/>
              </a:rPr>
              <a:t>titel</a:t>
            </a:r>
            <a:r>
              <a:rPr lang="en-US" sz="3200" dirty="0">
                <a:latin typeface="Asap"/>
                <a:cs typeface="Asap"/>
              </a:rPr>
              <a:t> 4:5)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Omgevingswet: </a:t>
            </a:r>
            <a:r>
              <a:rPr lang="en-US" sz="3200" dirty="0" err="1">
                <a:latin typeface="Asap"/>
                <a:cs typeface="Asap"/>
              </a:rPr>
              <a:t>afdeling</a:t>
            </a:r>
            <a:r>
              <a:rPr lang="en-US" sz="3200" dirty="0">
                <a:latin typeface="Asap"/>
                <a:cs typeface="Asap"/>
              </a:rPr>
              <a:t> 15.1; </a:t>
            </a: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aparte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planschade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Wel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aparte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gedoogplichten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afdeling</a:t>
            </a:r>
            <a:r>
              <a:rPr lang="en-US" sz="3200" dirty="0">
                <a:latin typeface="Asap"/>
                <a:cs typeface="Asap"/>
              </a:rPr>
              <a:t> 15.2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>
                <a:latin typeface="Asap"/>
                <a:cs typeface="Asap"/>
              </a:rPr>
              <a:t>Omgevingswet </a:t>
            </a:r>
            <a:r>
              <a:rPr lang="en-US" sz="3200" dirty="0" err="1">
                <a:latin typeface="Asap"/>
                <a:cs typeface="Asap"/>
              </a:rPr>
              <a:t>heeft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voorrang</a:t>
            </a:r>
            <a:r>
              <a:rPr lang="en-US" sz="3200" dirty="0">
                <a:latin typeface="Asap"/>
                <a:cs typeface="Asap"/>
              </a:rPr>
              <a:t>: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Limitatieve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lijst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schadeoorzaken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Procentuele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drempel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Regelt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afdeling</a:t>
            </a:r>
            <a:r>
              <a:rPr lang="en-US" sz="3200" dirty="0">
                <a:latin typeface="Asap"/>
                <a:cs typeface="Asap"/>
              </a:rPr>
              <a:t> 15.1 </a:t>
            </a:r>
            <a:r>
              <a:rPr lang="en-US" sz="3200" dirty="0" err="1">
                <a:latin typeface="Asap"/>
                <a:cs typeface="Asap"/>
              </a:rPr>
              <a:t>onderwerp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niet</a:t>
            </a:r>
            <a:r>
              <a:rPr lang="en-US" sz="3200" dirty="0">
                <a:latin typeface="Asap"/>
                <a:cs typeface="Asap"/>
              </a:rPr>
              <a:t>? Dan </a:t>
            </a:r>
            <a:r>
              <a:rPr lang="en-US" sz="3200" dirty="0" err="1">
                <a:latin typeface="Asap"/>
                <a:cs typeface="Asap"/>
              </a:rPr>
              <a:t>geldt</a:t>
            </a:r>
            <a:r>
              <a:rPr lang="en-US" sz="3200" dirty="0">
                <a:latin typeface="Asap"/>
                <a:cs typeface="Asap"/>
              </a:rPr>
              <a:t> de </a:t>
            </a:r>
            <a:r>
              <a:rPr lang="en-US" sz="3200" dirty="0" err="1">
                <a:latin typeface="Asap"/>
                <a:cs typeface="Asap"/>
              </a:rPr>
              <a:t>Awb</a:t>
            </a: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3" y="3361868"/>
            <a:ext cx="14988540" cy="7091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dirty="0" err="1"/>
              <a:t>Inhoud</a:t>
            </a:r>
            <a:r>
              <a:rPr lang="en-US" sz="4500" dirty="0"/>
              <a:t> </a:t>
            </a:r>
            <a:r>
              <a:rPr lang="en-US" sz="4500" dirty="0" err="1"/>
              <a:t>titel</a:t>
            </a:r>
            <a:r>
              <a:rPr lang="en-US" sz="4500" dirty="0"/>
              <a:t> 4.5 </a:t>
            </a:r>
            <a:r>
              <a:rPr lang="en-US" sz="4500" dirty="0" err="1"/>
              <a:t>Awb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586011"/>
            <a:ext cx="15521940" cy="4750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Grondslag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toekenning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nadeelcompensatie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Eisen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aanvraag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Bijdrage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behandeling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aanvraag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mogelijk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Vergoeding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kosten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voorkomen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beperken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proceskosten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Beslistermijn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Verjaringstermijn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2" y="3225223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Schadeoorzaken</a:t>
            </a:r>
            <a:r>
              <a:rPr lang="en-US" sz="4500" spc="-10" dirty="0"/>
              <a:t> Omgevingswet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2" y="4494674"/>
            <a:ext cx="17093907" cy="473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Besluiten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maatregelen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rechtstreeks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werkende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verplichtingen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gevolgen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burgers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bedrijven</a:t>
            </a:r>
            <a:r>
              <a:rPr lang="en-US" sz="3200" dirty="0">
                <a:latin typeface="Asap"/>
                <a:cs typeface="Asap"/>
              </a:rPr>
              <a:t> door </a:t>
            </a:r>
            <a:r>
              <a:rPr lang="en-US" sz="3200" dirty="0" err="1">
                <a:latin typeface="Asap"/>
                <a:cs typeface="Asap"/>
              </a:rPr>
              <a:t>verandering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fysieke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leefomgeving</a:t>
            </a: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lang="en-US" sz="3200" dirty="0">
              <a:latin typeface="Asap"/>
              <a:cs typeface="Asap"/>
            </a:endParaRP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lang="en-US" sz="3200" dirty="0" err="1">
                <a:latin typeface="Asap"/>
                <a:cs typeface="Asap"/>
              </a:rPr>
              <a:t>Voorbeelden</a:t>
            </a:r>
            <a:r>
              <a:rPr lang="en-US" sz="3200" dirty="0">
                <a:latin typeface="Asap"/>
                <a:cs typeface="Asap"/>
              </a:rPr>
              <a:t>: 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Omgevingsvergunning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Projectbesluit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Regel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omgevingsvergunning</a:t>
            </a:r>
            <a:r>
              <a:rPr lang="en-US" sz="3200" dirty="0">
                <a:latin typeface="Asap"/>
                <a:cs typeface="Asap"/>
              </a:rPr>
              <a:t> is </a:t>
            </a:r>
            <a:r>
              <a:rPr lang="en-US" sz="3200" dirty="0" err="1">
                <a:latin typeface="Asap"/>
                <a:cs typeface="Asap"/>
              </a:rPr>
              <a:t>vereist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Programma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mits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rechtstreeks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titel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activiteiten</a:t>
            </a:r>
            <a:r>
              <a:rPr lang="en-US" sz="3200" dirty="0">
                <a:latin typeface="Asap"/>
                <a:cs typeface="Asap"/>
              </a:rPr>
              <a:t>, Natura 2000 </a:t>
            </a:r>
            <a:r>
              <a:rPr lang="en-US" sz="3200" dirty="0" err="1">
                <a:latin typeface="Asap"/>
                <a:cs typeface="Asap"/>
              </a:rPr>
              <a:t>gebied</a:t>
            </a:r>
            <a:r>
              <a:rPr lang="en-US" sz="3200" dirty="0">
                <a:latin typeface="Asap"/>
                <a:cs typeface="Asap"/>
              </a:rPr>
              <a:t>. </a:t>
            </a: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943" y="3508165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Geen</a:t>
            </a:r>
            <a:r>
              <a:rPr lang="en-US" sz="4500" spc="-10" dirty="0"/>
              <a:t> </a:t>
            </a:r>
            <a:r>
              <a:rPr lang="en-US" sz="4500" spc="-10" dirty="0" err="1"/>
              <a:t>schadeoorzaken</a:t>
            </a:r>
            <a:r>
              <a:rPr lang="en-US" sz="4500" spc="-10" dirty="0"/>
              <a:t> Omgevingswet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586011"/>
            <a:ext cx="15521940" cy="2968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sap"/>
                <a:cs typeface="Asap"/>
              </a:rPr>
              <a:t>Regel in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als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voor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omgevingsvergunning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nodig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Wijziging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omgevingsplan</a:t>
            </a:r>
            <a:r>
              <a:rPr lang="en-US" sz="3200" dirty="0">
                <a:latin typeface="Asap"/>
                <a:cs typeface="Asap"/>
              </a:rPr>
              <a:t> door </a:t>
            </a:r>
            <a:r>
              <a:rPr lang="en-US" sz="3200" dirty="0" err="1">
                <a:latin typeface="Asap"/>
                <a:cs typeface="Asap"/>
              </a:rPr>
              <a:t>projectbesluit</a:t>
            </a:r>
            <a:r>
              <a:rPr lang="en-US" sz="3200" dirty="0">
                <a:latin typeface="Asap"/>
                <a:cs typeface="Asap"/>
              </a:rPr>
              <a:t>; </a:t>
            </a:r>
            <a:r>
              <a:rPr lang="en-US" sz="3200" dirty="0" err="1">
                <a:latin typeface="Asap"/>
                <a:cs typeface="Asap"/>
              </a:rPr>
              <a:t>projectbesluit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schadeoorzaak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Omgevingsvisie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instructieregels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rechtstreekse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rechten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verplichtingen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256" y="3150025"/>
            <a:ext cx="14988540" cy="716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500" spc="-10" dirty="0" err="1"/>
              <a:t>Vergoeding</a:t>
            </a:r>
            <a:r>
              <a:rPr lang="en-US" sz="4500" spc="-10" dirty="0"/>
              <a:t> </a:t>
            </a:r>
            <a:r>
              <a:rPr lang="en-US" sz="4500" spc="-10" dirty="0" err="1"/>
              <a:t>schade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025943" y="4175444"/>
            <a:ext cx="16247857" cy="5925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Rechtstreeks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gevolg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besluit</a:t>
            </a:r>
            <a:r>
              <a:rPr lang="en-US" sz="3200" dirty="0">
                <a:latin typeface="Asap"/>
                <a:cs typeface="Asap"/>
              </a:rPr>
              <a:t> of </a:t>
            </a:r>
            <a:r>
              <a:rPr lang="en-US" sz="3200" dirty="0" err="1">
                <a:latin typeface="Asap"/>
                <a:cs typeface="Asap"/>
              </a:rPr>
              <a:t>maatregel</a:t>
            </a:r>
            <a:r>
              <a:rPr lang="en-US" sz="3200" dirty="0">
                <a:latin typeface="Asap"/>
                <a:cs typeface="Asap"/>
              </a:rPr>
              <a:t>: vb. </a:t>
            </a:r>
            <a:r>
              <a:rPr lang="en-US" sz="3200" dirty="0" err="1">
                <a:latin typeface="Asap"/>
                <a:cs typeface="Asap"/>
              </a:rPr>
              <a:t>beperken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uitbreidingsmogelijkheden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Gevolg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feitelijke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uitvoering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: vb. </a:t>
            </a:r>
            <a:r>
              <a:rPr lang="en-US" sz="3200" dirty="0" err="1">
                <a:latin typeface="Asap"/>
                <a:cs typeface="Asap"/>
              </a:rPr>
              <a:t>tijdelijke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wegafsluiting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Gevolg</a:t>
            </a:r>
            <a:r>
              <a:rPr lang="en-US" sz="3200" dirty="0">
                <a:latin typeface="Asap"/>
                <a:cs typeface="Asap"/>
              </a:rPr>
              <a:t> van </a:t>
            </a:r>
            <a:r>
              <a:rPr lang="en-US" sz="3200" dirty="0" err="1">
                <a:latin typeface="Asap"/>
                <a:cs typeface="Asap"/>
              </a:rPr>
              <a:t>activiteit</a:t>
            </a:r>
            <a:r>
              <a:rPr lang="en-US" sz="3200" dirty="0">
                <a:latin typeface="Asap"/>
                <a:cs typeface="Asap"/>
              </a:rPr>
              <a:t> later </a:t>
            </a:r>
            <a:r>
              <a:rPr lang="en-US" sz="3200" dirty="0" err="1">
                <a:latin typeface="Asap"/>
                <a:cs typeface="Asap"/>
              </a:rPr>
              <a:t>zichtbaar</a:t>
            </a:r>
            <a:r>
              <a:rPr lang="en-US" sz="3200" dirty="0">
                <a:latin typeface="Asap"/>
                <a:cs typeface="Asap"/>
              </a:rPr>
              <a:t>: vb. </a:t>
            </a:r>
            <a:r>
              <a:rPr lang="en-US" sz="3200" dirty="0" err="1">
                <a:latin typeface="Asap"/>
                <a:cs typeface="Asap"/>
              </a:rPr>
              <a:t>grondwateronttrekking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sap"/>
                <a:cs typeface="Asap"/>
              </a:rPr>
              <a:t>Causaal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verband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kan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worden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toegerekend</a:t>
            </a: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Risicoforfait</a:t>
            </a:r>
            <a:r>
              <a:rPr lang="en-US" sz="3200" dirty="0">
                <a:latin typeface="Asap"/>
                <a:cs typeface="Asap"/>
              </a:rPr>
              <a:t>: </a:t>
            </a:r>
            <a:r>
              <a:rPr lang="en-US" sz="3200" dirty="0" err="1">
                <a:latin typeface="Asap"/>
                <a:cs typeface="Asap"/>
              </a:rPr>
              <a:t>waardevermindering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onroerende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zaak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bij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indirecte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: </a:t>
            </a: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endParaRPr lang="en-US" sz="3200" dirty="0">
              <a:latin typeface="Asap"/>
              <a:cs typeface="Asap"/>
            </a:endParaRPr>
          </a:p>
          <a:p>
            <a:pPr marL="469900" marR="5080" indent="-457200">
              <a:lnSpc>
                <a:spcPct val="1181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latin typeface="Asap"/>
                <a:cs typeface="Asap"/>
              </a:rPr>
              <a:t>Geen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vergoeding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schaduwschade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immateriële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schade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schadevergoeding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andere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manier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geregeld</a:t>
            </a:r>
            <a:r>
              <a:rPr lang="en-US" sz="3200" dirty="0">
                <a:latin typeface="Asap"/>
                <a:cs typeface="Asap"/>
              </a:rPr>
              <a:t>, </a:t>
            </a:r>
            <a:r>
              <a:rPr lang="en-US" sz="3200" dirty="0" err="1">
                <a:latin typeface="Asap"/>
                <a:cs typeface="Asap"/>
              </a:rPr>
              <a:t>aparte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regeling</a:t>
            </a:r>
            <a:r>
              <a:rPr lang="en-US" sz="3200" dirty="0">
                <a:latin typeface="Asap"/>
                <a:cs typeface="Asap"/>
              </a:rPr>
              <a:t> </a:t>
            </a:r>
            <a:r>
              <a:rPr lang="en-US" sz="3200" dirty="0" err="1">
                <a:latin typeface="Asap"/>
                <a:cs typeface="Asap"/>
              </a:rPr>
              <a:t>gedoogplichten</a:t>
            </a:r>
            <a:r>
              <a:rPr lang="en-US" sz="3200" dirty="0">
                <a:latin typeface="Asap"/>
                <a:cs typeface="Asap"/>
              </a:rPr>
              <a:t> </a:t>
            </a:r>
          </a:p>
          <a:p>
            <a:pPr marL="12700" marR="5080">
              <a:lnSpc>
                <a:spcPct val="118100"/>
              </a:lnSpc>
              <a:spcBef>
                <a:spcPts val="95"/>
              </a:spcBef>
            </a:pPr>
            <a:endParaRPr sz="3200" dirty="0">
              <a:latin typeface="Asap"/>
              <a:cs typeface="Asap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"/>
            <a:ext cx="20104100" cy="3661410"/>
          </a:xfrm>
          <a:custGeom>
            <a:avLst/>
            <a:gdLst/>
            <a:ahLst/>
            <a:cxnLst/>
            <a:rect l="l" t="t" r="r" b="b"/>
            <a:pathLst>
              <a:path w="20104100" h="3661410">
                <a:moveTo>
                  <a:pt x="20104100" y="0"/>
                </a:moveTo>
                <a:lnTo>
                  <a:pt x="0" y="0"/>
                </a:lnTo>
                <a:lnTo>
                  <a:pt x="0" y="1821929"/>
                </a:lnTo>
                <a:lnTo>
                  <a:pt x="18273789" y="1821929"/>
                </a:lnTo>
                <a:lnTo>
                  <a:pt x="18273687" y="1830400"/>
                </a:lnTo>
                <a:lnTo>
                  <a:pt x="18274310" y="1878520"/>
                </a:lnTo>
                <a:lnTo>
                  <a:pt x="18276151" y="1926082"/>
                </a:lnTo>
                <a:lnTo>
                  <a:pt x="18279199" y="1973453"/>
                </a:lnTo>
                <a:lnTo>
                  <a:pt x="18283441" y="2020481"/>
                </a:lnTo>
                <a:lnTo>
                  <a:pt x="18288864" y="2067166"/>
                </a:lnTo>
                <a:lnTo>
                  <a:pt x="18295443" y="2113483"/>
                </a:lnTo>
                <a:lnTo>
                  <a:pt x="18303177" y="2159419"/>
                </a:lnTo>
                <a:lnTo>
                  <a:pt x="18312041" y="2204961"/>
                </a:lnTo>
                <a:lnTo>
                  <a:pt x="18322036" y="2250097"/>
                </a:lnTo>
                <a:lnTo>
                  <a:pt x="18333123" y="2294801"/>
                </a:lnTo>
                <a:lnTo>
                  <a:pt x="18345303" y="2339073"/>
                </a:lnTo>
                <a:lnTo>
                  <a:pt x="18358549" y="2382888"/>
                </a:lnTo>
                <a:lnTo>
                  <a:pt x="18372849" y="2426233"/>
                </a:lnTo>
                <a:lnTo>
                  <a:pt x="18388203" y="2469083"/>
                </a:lnTo>
                <a:lnTo>
                  <a:pt x="18404586" y="2511450"/>
                </a:lnTo>
                <a:lnTo>
                  <a:pt x="18421973" y="2553284"/>
                </a:lnTo>
                <a:lnTo>
                  <a:pt x="18440362" y="2594597"/>
                </a:lnTo>
                <a:lnTo>
                  <a:pt x="18459730" y="2635364"/>
                </a:lnTo>
                <a:lnTo>
                  <a:pt x="18480075" y="2675572"/>
                </a:lnTo>
                <a:lnTo>
                  <a:pt x="18501360" y="2715209"/>
                </a:lnTo>
                <a:lnTo>
                  <a:pt x="18523598" y="2754236"/>
                </a:lnTo>
                <a:lnTo>
                  <a:pt x="18546750" y="2792679"/>
                </a:lnTo>
                <a:lnTo>
                  <a:pt x="18570804" y="2830487"/>
                </a:lnTo>
                <a:lnTo>
                  <a:pt x="18595759" y="2867660"/>
                </a:lnTo>
                <a:lnTo>
                  <a:pt x="18621579" y="2904185"/>
                </a:lnTo>
                <a:lnTo>
                  <a:pt x="18648274" y="2940050"/>
                </a:lnTo>
                <a:lnTo>
                  <a:pt x="18675808" y="2975229"/>
                </a:lnTo>
                <a:lnTo>
                  <a:pt x="18704179" y="3009709"/>
                </a:lnTo>
                <a:lnTo>
                  <a:pt x="18733364" y="3043478"/>
                </a:lnTo>
                <a:lnTo>
                  <a:pt x="18763349" y="3076524"/>
                </a:lnTo>
                <a:lnTo>
                  <a:pt x="18794133" y="3108820"/>
                </a:lnTo>
                <a:lnTo>
                  <a:pt x="18825668" y="3140367"/>
                </a:lnTo>
                <a:lnTo>
                  <a:pt x="18857976" y="3171139"/>
                </a:lnTo>
                <a:lnTo>
                  <a:pt x="18891022" y="3201136"/>
                </a:lnTo>
                <a:lnTo>
                  <a:pt x="18924791" y="3230321"/>
                </a:lnTo>
                <a:lnTo>
                  <a:pt x="18959272" y="3258693"/>
                </a:lnTo>
                <a:lnTo>
                  <a:pt x="18994451" y="3286226"/>
                </a:lnTo>
                <a:lnTo>
                  <a:pt x="19030315" y="3312909"/>
                </a:lnTo>
                <a:lnTo>
                  <a:pt x="19066841" y="3338741"/>
                </a:lnTo>
                <a:lnTo>
                  <a:pt x="19104014" y="3363696"/>
                </a:lnTo>
                <a:lnTo>
                  <a:pt x="19141821" y="3387750"/>
                </a:lnTo>
                <a:lnTo>
                  <a:pt x="19180252" y="3410902"/>
                </a:lnTo>
                <a:lnTo>
                  <a:pt x="19219291" y="3433127"/>
                </a:lnTo>
                <a:lnTo>
                  <a:pt x="19258928" y="3454425"/>
                </a:lnTo>
                <a:lnTo>
                  <a:pt x="19299136" y="3474758"/>
                </a:lnTo>
                <a:lnTo>
                  <a:pt x="19339903" y="3494138"/>
                </a:lnTo>
                <a:lnTo>
                  <a:pt x="19381204" y="3512528"/>
                </a:lnTo>
                <a:lnTo>
                  <a:pt x="19423050" y="3529914"/>
                </a:lnTo>
                <a:lnTo>
                  <a:pt x="19465405" y="3546297"/>
                </a:lnTo>
                <a:lnTo>
                  <a:pt x="19508267" y="3561638"/>
                </a:lnTo>
                <a:lnTo>
                  <a:pt x="19551612" y="3575951"/>
                </a:lnTo>
                <a:lnTo>
                  <a:pt x="19595427" y="3589197"/>
                </a:lnTo>
                <a:lnTo>
                  <a:pt x="19639687" y="3601377"/>
                </a:lnTo>
                <a:lnTo>
                  <a:pt x="19684404" y="3612464"/>
                </a:lnTo>
                <a:lnTo>
                  <a:pt x="19729539" y="3622446"/>
                </a:lnTo>
                <a:lnTo>
                  <a:pt x="19775082" y="3631323"/>
                </a:lnTo>
                <a:lnTo>
                  <a:pt x="19821017" y="3639045"/>
                </a:lnTo>
                <a:lnTo>
                  <a:pt x="19867334" y="3645636"/>
                </a:lnTo>
                <a:lnTo>
                  <a:pt x="19914020" y="3651059"/>
                </a:lnTo>
                <a:lnTo>
                  <a:pt x="19961048" y="3655301"/>
                </a:lnTo>
                <a:lnTo>
                  <a:pt x="20008419" y="3658349"/>
                </a:lnTo>
                <a:lnTo>
                  <a:pt x="20056107" y="3660190"/>
                </a:lnTo>
                <a:lnTo>
                  <a:pt x="20104100" y="3660813"/>
                </a:lnTo>
                <a:lnTo>
                  <a:pt x="20104100" y="2533281"/>
                </a:lnTo>
                <a:lnTo>
                  <a:pt x="20055967" y="2531656"/>
                </a:lnTo>
                <a:lnTo>
                  <a:pt x="20008723" y="2526868"/>
                </a:lnTo>
                <a:lnTo>
                  <a:pt x="19962445" y="2519007"/>
                </a:lnTo>
                <a:lnTo>
                  <a:pt x="19917245" y="2508173"/>
                </a:lnTo>
                <a:lnTo>
                  <a:pt x="19873227" y="2494483"/>
                </a:lnTo>
                <a:lnTo>
                  <a:pt x="19830504" y="2478049"/>
                </a:lnTo>
                <a:lnTo>
                  <a:pt x="19789179" y="2458948"/>
                </a:lnTo>
                <a:lnTo>
                  <a:pt x="19749339" y="2437320"/>
                </a:lnTo>
                <a:lnTo>
                  <a:pt x="19711112" y="2413241"/>
                </a:lnTo>
                <a:lnTo>
                  <a:pt x="19674586" y="2386825"/>
                </a:lnTo>
                <a:lnTo>
                  <a:pt x="19639877" y="2358186"/>
                </a:lnTo>
                <a:lnTo>
                  <a:pt x="19607086" y="2327414"/>
                </a:lnTo>
                <a:lnTo>
                  <a:pt x="19576314" y="2294623"/>
                </a:lnTo>
                <a:lnTo>
                  <a:pt x="19547675" y="2259914"/>
                </a:lnTo>
                <a:lnTo>
                  <a:pt x="19521259" y="2223389"/>
                </a:lnTo>
                <a:lnTo>
                  <a:pt x="19497180" y="2185162"/>
                </a:lnTo>
                <a:lnTo>
                  <a:pt x="19475539" y="2145322"/>
                </a:lnTo>
                <a:lnTo>
                  <a:pt x="19456451" y="2103996"/>
                </a:lnTo>
                <a:lnTo>
                  <a:pt x="19440005" y="2061273"/>
                </a:lnTo>
                <a:lnTo>
                  <a:pt x="19426327" y="2017255"/>
                </a:lnTo>
                <a:lnTo>
                  <a:pt x="19415494" y="1972056"/>
                </a:lnTo>
                <a:lnTo>
                  <a:pt x="19407632" y="1925777"/>
                </a:lnTo>
                <a:lnTo>
                  <a:pt x="19402832" y="1878393"/>
                </a:lnTo>
                <a:lnTo>
                  <a:pt x="19401219" y="1830400"/>
                </a:lnTo>
                <a:lnTo>
                  <a:pt x="19401498" y="1821929"/>
                </a:lnTo>
                <a:lnTo>
                  <a:pt x="20104100" y="1821929"/>
                </a:lnTo>
                <a:lnTo>
                  <a:pt x="20104100" y="1127531"/>
                </a:lnTo>
                <a:lnTo>
                  <a:pt x="20104100" y="0"/>
                </a:lnTo>
                <a:close/>
              </a:path>
            </a:pathLst>
          </a:custGeom>
          <a:solidFill>
            <a:srgbClr val="EB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3800" y="0"/>
            <a:ext cx="1830705" cy="1822450"/>
          </a:xfrm>
          <a:custGeom>
            <a:avLst/>
            <a:gdLst/>
            <a:ahLst/>
            <a:cxnLst/>
            <a:rect l="l" t="t" r="r" b="b"/>
            <a:pathLst>
              <a:path w="1830705" h="1822450">
                <a:moveTo>
                  <a:pt x="1830298" y="0"/>
                </a:moveTo>
                <a:lnTo>
                  <a:pt x="1782305" y="614"/>
                </a:lnTo>
                <a:lnTo>
                  <a:pt x="1734618" y="2455"/>
                </a:lnTo>
                <a:lnTo>
                  <a:pt x="1687251" y="5504"/>
                </a:lnTo>
                <a:lnTo>
                  <a:pt x="1640219" y="9747"/>
                </a:lnTo>
                <a:lnTo>
                  <a:pt x="1593536" y="15169"/>
                </a:lnTo>
                <a:lnTo>
                  <a:pt x="1547217" y="21754"/>
                </a:lnTo>
                <a:lnTo>
                  <a:pt x="1501279" y="29488"/>
                </a:lnTo>
                <a:lnTo>
                  <a:pt x="1455735" y="38355"/>
                </a:lnTo>
                <a:lnTo>
                  <a:pt x="1410602" y="48340"/>
                </a:lnTo>
                <a:lnTo>
                  <a:pt x="1365893" y="59428"/>
                </a:lnTo>
                <a:lnTo>
                  <a:pt x="1321624" y="71605"/>
                </a:lnTo>
                <a:lnTo>
                  <a:pt x="1277811" y="84854"/>
                </a:lnTo>
                <a:lnTo>
                  <a:pt x="1234468" y="99162"/>
                </a:lnTo>
                <a:lnTo>
                  <a:pt x="1191609" y="114513"/>
                </a:lnTo>
                <a:lnTo>
                  <a:pt x="1149252" y="130891"/>
                </a:lnTo>
                <a:lnTo>
                  <a:pt x="1107410" y="148282"/>
                </a:lnTo>
                <a:lnTo>
                  <a:pt x="1066098" y="166671"/>
                </a:lnTo>
                <a:lnTo>
                  <a:pt x="1025331" y="186042"/>
                </a:lnTo>
                <a:lnTo>
                  <a:pt x="985126" y="206382"/>
                </a:lnTo>
                <a:lnTo>
                  <a:pt x="945496" y="227673"/>
                </a:lnTo>
                <a:lnTo>
                  <a:pt x="906457" y="249902"/>
                </a:lnTo>
                <a:lnTo>
                  <a:pt x="868023" y="273053"/>
                </a:lnTo>
                <a:lnTo>
                  <a:pt x="830211" y="297112"/>
                </a:lnTo>
                <a:lnTo>
                  <a:pt x="793035" y="322063"/>
                </a:lnTo>
                <a:lnTo>
                  <a:pt x="756509" y="347891"/>
                </a:lnTo>
                <a:lnTo>
                  <a:pt x="720650" y="374581"/>
                </a:lnTo>
                <a:lnTo>
                  <a:pt x="685472" y="402118"/>
                </a:lnTo>
                <a:lnTo>
                  <a:pt x="650990" y="430487"/>
                </a:lnTo>
                <a:lnTo>
                  <a:pt x="617220" y="459673"/>
                </a:lnTo>
                <a:lnTo>
                  <a:pt x="584176" y="489660"/>
                </a:lnTo>
                <a:lnTo>
                  <a:pt x="551874" y="520434"/>
                </a:lnTo>
                <a:lnTo>
                  <a:pt x="520328" y="551980"/>
                </a:lnTo>
                <a:lnTo>
                  <a:pt x="489553" y="584283"/>
                </a:lnTo>
                <a:lnTo>
                  <a:pt x="459566" y="617327"/>
                </a:lnTo>
                <a:lnTo>
                  <a:pt x="430380" y="651097"/>
                </a:lnTo>
                <a:lnTo>
                  <a:pt x="402011" y="685579"/>
                </a:lnTo>
                <a:lnTo>
                  <a:pt x="374474" y="720757"/>
                </a:lnTo>
                <a:lnTo>
                  <a:pt x="347784" y="756616"/>
                </a:lnTo>
                <a:lnTo>
                  <a:pt x="321956" y="793141"/>
                </a:lnTo>
                <a:lnTo>
                  <a:pt x="297005" y="830318"/>
                </a:lnTo>
                <a:lnTo>
                  <a:pt x="272947" y="868130"/>
                </a:lnTo>
                <a:lnTo>
                  <a:pt x="249795" y="906564"/>
                </a:lnTo>
                <a:lnTo>
                  <a:pt x="227566" y="945603"/>
                </a:lnTo>
                <a:lnTo>
                  <a:pt x="206275" y="985233"/>
                </a:lnTo>
                <a:lnTo>
                  <a:pt x="185936" y="1025438"/>
                </a:lnTo>
                <a:lnTo>
                  <a:pt x="166564" y="1066204"/>
                </a:lnTo>
                <a:lnTo>
                  <a:pt x="148175" y="1107516"/>
                </a:lnTo>
                <a:lnTo>
                  <a:pt x="130784" y="1149359"/>
                </a:lnTo>
                <a:lnTo>
                  <a:pt x="114406" y="1191716"/>
                </a:lnTo>
                <a:lnTo>
                  <a:pt x="99055" y="1234574"/>
                </a:lnTo>
                <a:lnTo>
                  <a:pt x="84748" y="1277918"/>
                </a:lnTo>
                <a:lnTo>
                  <a:pt x="71498" y="1321731"/>
                </a:lnTo>
                <a:lnTo>
                  <a:pt x="59274" y="1366190"/>
                </a:lnTo>
                <a:lnTo>
                  <a:pt x="48233" y="1410708"/>
                </a:lnTo>
                <a:lnTo>
                  <a:pt x="38248" y="1455842"/>
                </a:lnTo>
                <a:lnTo>
                  <a:pt x="29381" y="1501386"/>
                </a:lnTo>
                <a:lnTo>
                  <a:pt x="21647" y="1547324"/>
                </a:lnTo>
                <a:lnTo>
                  <a:pt x="15062" y="1593642"/>
                </a:lnTo>
                <a:lnTo>
                  <a:pt x="9641" y="1640325"/>
                </a:lnTo>
                <a:lnTo>
                  <a:pt x="5398" y="1687358"/>
                </a:lnTo>
                <a:lnTo>
                  <a:pt x="2337" y="1735027"/>
                </a:lnTo>
                <a:lnTo>
                  <a:pt x="508" y="1782411"/>
                </a:lnTo>
                <a:lnTo>
                  <a:pt x="0" y="1821934"/>
                </a:lnTo>
                <a:lnTo>
                  <a:pt x="1127702" y="1821934"/>
                </a:lnTo>
                <a:lnTo>
                  <a:pt x="1129038" y="1782279"/>
                </a:lnTo>
                <a:lnTo>
                  <a:pt x="1133833" y="1735027"/>
                </a:lnTo>
                <a:lnTo>
                  <a:pt x="1141697" y="1688749"/>
                </a:lnTo>
                <a:lnTo>
                  <a:pt x="1152524" y="1643551"/>
                </a:lnTo>
                <a:lnTo>
                  <a:pt x="1166211" y="1599537"/>
                </a:lnTo>
                <a:lnTo>
                  <a:pt x="1182653" y="1556813"/>
                </a:lnTo>
                <a:lnTo>
                  <a:pt x="1201744" y="1515482"/>
                </a:lnTo>
                <a:lnTo>
                  <a:pt x="1223381" y="1475650"/>
                </a:lnTo>
                <a:lnTo>
                  <a:pt x="1247458" y="1437420"/>
                </a:lnTo>
                <a:lnTo>
                  <a:pt x="1273871" y="1400899"/>
                </a:lnTo>
                <a:lnTo>
                  <a:pt x="1302515" y="1366190"/>
                </a:lnTo>
                <a:lnTo>
                  <a:pt x="1333286" y="1333398"/>
                </a:lnTo>
                <a:lnTo>
                  <a:pt x="1366078" y="1302628"/>
                </a:lnTo>
                <a:lnTo>
                  <a:pt x="1400788" y="1273984"/>
                </a:lnTo>
                <a:lnTo>
                  <a:pt x="1437310" y="1247572"/>
                </a:lnTo>
                <a:lnTo>
                  <a:pt x="1475540" y="1223495"/>
                </a:lnTo>
                <a:lnTo>
                  <a:pt x="1515373" y="1201859"/>
                </a:lnTo>
                <a:lnTo>
                  <a:pt x="1556704" y="1182768"/>
                </a:lnTo>
                <a:lnTo>
                  <a:pt x="1599429" y="1166327"/>
                </a:lnTo>
                <a:lnTo>
                  <a:pt x="1643443" y="1152641"/>
                </a:lnTo>
                <a:lnTo>
                  <a:pt x="1688642" y="1141813"/>
                </a:lnTo>
                <a:lnTo>
                  <a:pt x="1734920" y="1133950"/>
                </a:lnTo>
                <a:lnTo>
                  <a:pt x="1782172" y="1129155"/>
                </a:lnTo>
                <a:lnTo>
                  <a:pt x="1830296" y="1127534"/>
                </a:lnTo>
                <a:lnTo>
                  <a:pt x="183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41" y="369462"/>
            <a:ext cx="9360971" cy="1117832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052049"/>
            <a:ext cx="20104100" cy="1256665"/>
          </a:xfrm>
          <a:custGeom>
            <a:avLst/>
            <a:gdLst/>
            <a:ahLst/>
            <a:cxnLst/>
            <a:rect l="l" t="t" r="r" b="b"/>
            <a:pathLst>
              <a:path w="20104100" h="1256665">
                <a:moveTo>
                  <a:pt x="20104099" y="0"/>
                </a:moveTo>
                <a:lnTo>
                  <a:pt x="0" y="0"/>
                </a:lnTo>
                <a:lnTo>
                  <a:pt x="0" y="1256506"/>
                </a:lnTo>
                <a:lnTo>
                  <a:pt x="20104099" y="125650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EB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7572" y="8536776"/>
            <a:ext cx="1600027" cy="2771779"/>
          </a:xfrm>
          <a:prstGeom prst="rect">
            <a:avLst/>
          </a:prstGeom>
        </p:spPr>
      </p:pic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7241" y="10461670"/>
            <a:ext cx="6788916" cy="437265"/>
          </a:xfrm>
          <a:prstGeom prst="rect">
            <a:avLst/>
          </a:prstGeom>
        </p:spPr>
      </p:pic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354" y="6811435"/>
            <a:ext cx="1404804" cy="875529"/>
          </a:xfrm>
          <a:prstGeom prst="rect">
            <a:avLst/>
          </a:prstGeom>
        </p:spPr>
      </p:pic>
      <p:pic>
        <p:nvPicPr>
          <p:cNvPr id="1026" name="Picture 2" descr="HavenVeste: Toelicht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8" t="-21483" r="36036" b="29862"/>
          <a:stretch/>
        </p:blipFill>
        <p:spPr bwMode="auto">
          <a:xfrm>
            <a:off x="12607869" y="-501609"/>
            <a:ext cx="3958386" cy="46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729d3b9e17c7e79754d9a47f01a22196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bc0485bbb4214c8d4da0042ff8bfd6f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30DCD-D144-4B7A-B8B3-C0E05017D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03752-0223-46B4-AB58-DCA158B49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684</Words>
  <Application>Microsoft Office PowerPoint</Application>
  <PresentationFormat>Aangepast</PresentationFormat>
  <Paragraphs>141</Paragraphs>
  <Slides>18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Aptos</vt:lpstr>
      <vt:lpstr>Asap</vt:lpstr>
      <vt:lpstr>Asap Medium</vt:lpstr>
      <vt:lpstr>Wingdings</vt:lpstr>
      <vt:lpstr>Office Theme</vt:lpstr>
      <vt:lpstr>Waar sta je nu</vt:lpstr>
      <vt:lpstr>Spreker</vt:lpstr>
      <vt:lpstr>Inhoud</vt:lpstr>
      <vt:lpstr>Wat is nadeelcompensatie</vt:lpstr>
      <vt:lpstr>Wettelijke regeling</vt:lpstr>
      <vt:lpstr>Inhoud titel 4.5 Awb</vt:lpstr>
      <vt:lpstr>Schadeoorzaken Omgevingswet</vt:lpstr>
      <vt:lpstr>Geen schadeoorzaken Omgevingswet</vt:lpstr>
      <vt:lpstr>Vergoeding schade</vt:lpstr>
      <vt:lpstr>Actieve risicoaanvaarding</vt:lpstr>
      <vt:lpstr>Wanneer passieve risicoaanvaarding? </vt:lpstr>
      <vt:lpstr> Voorkomen</vt:lpstr>
      <vt:lpstr>Verhaal van nadeelcompensatie </vt:lpstr>
      <vt:lpstr>Procedure verzoek nadeelcompensatie </vt:lpstr>
      <vt:lpstr>Wijzigingen ten opzichte van Planschade</vt:lpstr>
      <vt:lpstr> Consumentenkoop</vt:lpstr>
      <vt:lpstr>Overgangsrecht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Blijleven-Spelt, Ada (RWS WVL)</dc:creator>
  <cp:lastModifiedBy>Blijleven-Spelt, Ada (RWS WVL)</cp:lastModifiedBy>
  <cp:revision>38</cp:revision>
  <dcterms:created xsi:type="dcterms:W3CDTF">2024-03-13T08:50:15Z</dcterms:created>
  <dcterms:modified xsi:type="dcterms:W3CDTF">2024-07-17T15:54:51Z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2024-03-13T00:00:00Z</vt:filetime>
  </property>
  <property fmtid="{D5CDD505-2E9C-101B-9397-08002B2CF9AE}" pid="5" name="Producer">
    <vt:lpwstr>Adobe PDF Library 17.0</vt:lpwstr>
  </property>
</Properties>
</file>