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8" r:id="rId2"/>
    <p:sldId id="257" r:id="rId3"/>
    <p:sldId id="288" r:id="rId4"/>
    <p:sldId id="271" r:id="rId5"/>
    <p:sldId id="284" r:id="rId6"/>
    <p:sldId id="285" r:id="rId7"/>
    <p:sldId id="287" r:id="rId8"/>
    <p:sldId id="267" r:id="rId9"/>
    <p:sldId id="264" r:id="rId10"/>
    <p:sldId id="272" r:id="rId11"/>
    <p:sldId id="286" r:id="rId12"/>
    <p:sldId id="259" r:id="rId13"/>
    <p:sldId id="261" r:id="rId14"/>
    <p:sldId id="260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9" r:id="rId24"/>
    <p:sldId id="258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erik, Stijn te (WNN)" initials="WSt(" lastIdx="40" clrIdx="0">
    <p:extLst>
      <p:ext uri="{19B8F6BF-5375-455C-9EA6-DF929625EA0E}">
        <p15:presenceInfo xmlns:p15="http://schemas.microsoft.com/office/powerpoint/2012/main" userId="S-1-5-21-1046319769-833967741-3563887046-653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007" autoAdjust="0"/>
  </p:normalViewPr>
  <p:slideViewPr>
    <p:cSldViewPr>
      <p:cViewPr varScale="1">
        <p:scale>
          <a:sx n="138" d="100"/>
          <a:sy n="138" d="100"/>
        </p:scale>
        <p:origin x="27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6E11-EFA5-490F-8788-7330E3C799BC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711A3-631B-4CCB-B669-7D306DF6E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74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Geluid en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299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AC50-5275-4CA1-9229-813413982F1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65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AC50-5275-4CA1-9229-813413982F1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8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AC50-5275-4CA1-9229-813413982F1E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15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AC50-5275-4CA1-9229-813413982F1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38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Geluid en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5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Geluid en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654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Geluid en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98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Geluid en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66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Geluid en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131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Geluid en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25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Geluid en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01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AC50-5275-4CA1-9229-813413982F1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38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7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44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0" y="6522733"/>
            <a:ext cx="3860800" cy="365125"/>
          </a:xfrm>
        </p:spPr>
        <p:txBody>
          <a:bodyPr/>
          <a:lstStyle>
            <a:lvl1pPr>
              <a:defRPr sz="1600"/>
            </a:lvl1pPr>
          </a:lstStyle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125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92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23327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10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46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6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1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46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51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4B90-5F3D-4E50-A2ED-FAC59CAA5D3F}" type="datetimeFigureOut">
              <a:rPr lang="nl-NL" smtClean="0"/>
              <a:t>9-7-2024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3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plo.nl/thema/praktijksituaties/kabels-leiding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plo.nl/thema/praktijksituaties/kabels-leiding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3C729-562D-324C-AB0E-3201E01FD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3193340"/>
          </a:xfrm>
        </p:spPr>
        <p:txBody>
          <a:bodyPr>
            <a:noAutofit/>
          </a:bodyPr>
          <a:lstStyle/>
          <a:p>
            <a:r>
              <a:rPr lang="en-US" sz="3200" dirty="0"/>
              <a:t>Regels </a:t>
            </a:r>
            <a:r>
              <a:rPr lang="en-US" sz="3200" dirty="0" err="1"/>
              <a:t>ondergrondse</a:t>
            </a:r>
            <a:r>
              <a:rPr lang="en-US" sz="3200" dirty="0"/>
              <a:t> </a:t>
            </a:r>
            <a:r>
              <a:rPr lang="en-US" sz="3200" dirty="0" err="1"/>
              <a:t>kabels</a:t>
            </a:r>
            <a:r>
              <a:rPr lang="en-US" sz="3200" dirty="0"/>
              <a:t> en </a:t>
            </a:r>
            <a:r>
              <a:rPr lang="en-US" sz="3200" dirty="0" err="1"/>
              <a:t>leidingen</a:t>
            </a:r>
            <a:r>
              <a:rPr lang="en-US" sz="3200" dirty="0"/>
              <a:t> </a:t>
            </a:r>
            <a:r>
              <a:rPr lang="en-US" sz="3200" dirty="0" err="1"/>
              <a:t>onder</a:t>
            </a:r>
            <a:r>
              <a:rPr lang="en-US" sz="3200" dirty="0"/>
              <a:t> de </a:t>
            </a:r>
            <a:r>
              <a:rPr lang="en-US" sz="3200" dirty="0" err="1"/>
              <a:t>Omgevingswet</a:t>
            </a:r>
            <a:br>
              <a:rPr lang="en-US" sz="3200" dirty="0"/>
            </a:br>
            <a:br>
              <a:rPr lang="en-US" sz="3200" dirty="0"/>
            </a:br>
            <a:r>
              <a:rPr lang="nl-N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Ondergrondse kabels en leidingen | Informatiepunt Leefomgeving (iplo.nl)</a:t>
            </a:r>
            <a:b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/>
            </a:br>
            <a:br>
              <a:rPr lang="en-US" sz="3200" dirty="0"/>
            </a:br>
            <a:endParaRPr lang="nl-NL" sz="320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262076" y="5301208"/>
            <a:ext cx="5541648" cy="1046948"/>
          </a:xfrm>
        </p:spPr>
        <p:txBody>
          <a:bodyPr>
            <a:normAutofit/>
          </a:bodyPr>
          <a:lstStyle/>
          <a:p>
            <a:r>
              <a:rPr lang="nl-NL" dirty="0"/>
              <a:t>Naam: Stijn te Wierik</a:t>
            </a:r>
          </a:p>
          <a:p>
            <a:r>
              <a:rPr lang="nl-NL" dirty="0"/>
              <a:t>Presentatie 27 juni </a:t>
            </a:r>
            <a:r>
              <a:rPr lang="nl-NL" dirty="0" err="1"/>
              <a:t>Schakeldag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93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74120DE-C54D-4B2E-89E8-22988C4DFD9A}" type="slidenum">
              <a:rPr lang="nl-NL" smtClean="0"/>
              <a:t>10</a:t>
            </a:fld>
            <a:endParaRPr lang="nl-NL" dirty="0"/>
          </a:p>
        </p:txBody>
      </p:sp>
      <p:sp>
        <p:nvSpPr>
          <p:cNvPr id="61" name="Tekstvak 60"/>
          <p:cNvSpPr txBox="1"/>
          <p:nvPr/>
        </p:nvSpPr>
        <p:spPr>
          <a:xfrm>
            <a:off x="500352" y="850823"/>
            <a:ext cx="1027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28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(1) Niet in tijdelijk deel omgevingsplan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742983" y="1659760"/>
            <a:ext cx="10027135" cy="1541448"/>
          </a:xfrm>
          <a:prstGeom prst="rect">
            <a:avLst/>
          </a:prstGeom>
          <a:noFill/>
          <a:ln>
            <a:solidFill>
              <a:schemeClr val="bg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Regels aanleg kabels en leidingen/graven in openbare grond nog in gemeentelijke verordening!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fbeelding 7" descr="Gemeentelijke verordening valt buiten tijdelijk deel omgevingspl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564904"/>
            <a:ext cx="6048672" cy="3823409"/>
          </a:xfrm>
          <a:prstGeom prst="rect">
            <a:avLst/>
          </a:prstGeom>
        </p:spPr>
      </p:pic>
      <p:pic>
        <p:nvPicPr>
          <p:cNvPr id="9" name="Afbeelding 8" descr="Logo IP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627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3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74120DE-C54D-4B2E-89E8-22988C4DFD9A}" type="slidenum">
              <a:rPr lang="nl-NL" smtClean="0"/>
              <a:t>11</a:t>
            </a:fld>
            <a:endParaRPr lang="nl-NL" dirty="0"/>
          </a:p>
        </p:txBody>
      </p:sp>
      <p:sp>
        <p:nvSpPr>
          <p:cNvPr id="61" name="Titel 60"/>
          <p:cNvSpPr txBox="1">
            <a:spLocks noGrp="1"/>
          </p:cNvSpPr>
          <p:nvPr>
            <p:ph type="title" idx="4294967295"/>
          </p:nvPr>
        </p:nvSpPr>
        <p:spPr>
          <a:xfrm>
            <a:off x="479376" y="923201"/>
            <a:ext cx="1027265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(2) Nieuw deel omgevingsplan</a:t>
            </a:r>
          </a:p>
        </p:txBody>
      </p:sp>
      <p:pic>
        <p:nvPicPr>
          <p:cNvPr id="5" name="Afbeelding 4" descr="Nieuw deel omgevingspl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59" y="1490178"/>
            <a:ext cx="8250369" cy="5215117"/>
          </a:xfrm>
          <a:prstGeom prst="rect">
            <a:avLst/>
          </a:prstGeom>
        </p:spPr>
      </p:pic>
      <p:sp>
        <p:nvSpPr>
          <p:cNvPr id="7" name="Rechthoek 6" descr="Rechthoek om nieuw deel omgevingsplan&#10;"/>
          <p:cNvSpPr/>
          <p:nvPr/>
        </p:nvSpPr>
        <p:spPr>
          <a:xfrm>
            <a:off x="5807968" y="1844824"/>
            <a:ext cx="3096344" cy="2736304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ogo IP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6264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 idx="4294967295"/>
          </p:nvPr>
        </p:nvSpPr>
        <p:spPr>
          <a:xfrm>
            <a:off x="883380" y="790920"/>
            <a:ext cx="11300996" cy="8092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(2): Regels nieuw deel omgevingsplan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9E80B3D-64C9-4D67-B3D0-527B0C6FFE95}" type="slidenum">
              <a:rPr lang="nl-NL" smtClean="0"/>
              <a:t>12</a:t>
            </a:fld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983432" y="1649225"/>
            <a:ext cx="799288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en-US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Ruimtelijke</a:t>
            </a:r>
            <a:r>
              <a:rPr lang="en-US" b="1" dirty="0"/>
              <a:t> regels: </a:t>
            </a:r>
            <a:r>
              <a:rPr lang="en-US" dirty="0" err="1"/>
              <a:t>ruimtelijk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leidingen</a:t>
            </a:r>
            <a:r>
              <a:rPr lang="en-US" dirty="0"/>
              <a:t> </a:t>
            </a:r>
            <a:r>
              <a:rPr lang="en-US" dirty="0" err="1"/>
              <a:t>inpassen</a:t>
            </a:r>
            <a:r>
              <a:rPr lang="en-US" dirty="0"/>
              <a:t> in </a:t>
            </a:r>
            <a:r>
              <a:rPr lang="en-US" dirty="0" err="1"/>
              <a:t>omgevingsplan</a:t>
            </a:r>
            <a:br>
              <a:rPr lang="en-US" dirty="0"/>
            </a:br>
            <a:br>
              <a:rPr lang="en-US" i="1" dirty="0"/>
            </a:br>
            <a:r>
              <a:rPr lang="en-US" i="1" dirty="0"/>
              <a:t>- </a:t>
            </a:r>
            <a:r>
              <a:rPr lang="en-US" i="1" dirty="0" err="1"/>
              <a:t>bouwregels</a:t>
            </a:r>
            <a:r>
              <a:rPr lang="en-US" i="1" dirty="0"/>
              <a:t> </a:t>
            </a:r>
            <a:r>
              <a:rPr lang="en-US" i="1" dirty="0" err="1"/>
              <a:t>i.v.m</a:t>
            </a:r>
            <a:r>
              <a:rPr lang="en-US" i="1" dirty="0"/>
              <a:t>. </a:t>
            </a:r>
            <a:r>
              <a:rPr lang="en-US" i="1" dirty="0" err="1"/>
              <a:t>buisleiding</a:t>
            </a:r>
            <a:r>
              <a:rPr lang="en-US" i="1" dirty="0"/>
              <a:t> </a:t>
            </a:r>
            <a:r>
              <a:rPr lang="en-US" i="1" dirty="0" err="1"/>
              <a:t>gevaarlijke</a:t>
            </a:r>
            <a:r>
              <a:rPr lang="en-US" i="1" dirty="0"/>
              <a:t> </a:t>
            </a:r>
            <a:r>
              <a:rPr lang="en-US" i="1" dirty="0" err="1"/>
              <a:t>stoffen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- regel </a:t>
            </a:r>
            <a:r>
              <a:rPr lang="en-US" i="1" dirty="0" err="1"/>
              <a:t>situering</a:t>
            </a:r>
            <a:r>
              <a:rPr lang="en-US" i="1" dirty="0"/>
              <a:t> </a:t>
            </a:r>
            <a:r>
              <a:rPr lang="en-US" i="1" dirty="0" err="1"/>
              <a:t>hoogspanningsleiding</a:t>
            </a:r>
            <a:r>
              <a:rPr lang="en-US" i="1" dirty="0"/>
              <a:t> </a:t>
            </a:r>
            <a:r>
              <a:rPr lang="en-US" i="1" dirty="0" err="1"/>
              <a:t>t.o.v</a:t>
            </a:r>
            <a:r>
              <a:rPr lang="en-US" i="1" dirty="0"/>
              <a:t>. </a:t>
            </a:r>
            <a:r>
              <a:rPr lang="en-US" i="1" dirty="0" err="1"/>
              <a:t>kwetsbare</a:t>
            </a:r>
            <a:r>
              <a:rPr lang="en-US" i="1" dirty="0"/>
              <a:t> </a:t>
            </a:r>
            <a:r>
              <a:rPr lang="en-US" i="1" dirty="0" err="1"/>
              <a:t>gebouwen</a:t>
            </a:r>
            <a:br>
              <a:rPr lang="en-US" i="1" dirty="0"/>
            </a:br>
            <a:br>
              <a:rPr lang="en-US" b="1" dirty="0"/>
            </a:br>
            <a:endParaRPr lang="en-US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Feitelijke</a:t>
            </a:r>
            <a:r>
              <a:rPr lang="en-US" b="1" dirty="0"/>
              <a:t> </a:t>
            </a:r>
            <a:r>
              <a:rPr lang="en-US" b="1" dirty="0" err="1"/>
              <a:t>aanleg</a:t>
            </a:r>
            <a:r>
              <a:rPr lang="en-US" b="1" dirty="0"/>
              <a:t>: </a:t>
            </a:r>
            <a:r>
              <a:rPr lang="en-US" dirty="0"/>
              <a:t>Regels </a:t>
            </a:r>
            <a:r>
              <a:rPr lang="en-US" dirty="0" err="1"/>
              <a:t>gemeentelijke</a:t>
            </a:r>
            <a:r>
              <a:rPr lang="en-US" dirty="0"/>
              <a:t> </a:t>
            </a:r>
            <a:r>
              <a:rPr lang="en-US" dirty="0" err="1"/>
              <a:t>verordening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in </a:t>
            </a:r>
            <a:r>
              <a:rPr lang="en-US" dirty="0" err="1"/>
              <a:t>omgevingsplan</a:t>
            </a:r>
            <a:r>
              <a:rPr lang="en-US" dirty="0"/>
              <a:t> (</a:t>
            </a:r>
            <a:r>
              <a:rPr lang="en-US" dirty="0" err="1"/>
              <a:t>artikel</a:t>
            </a:r>
            <a:r>
              <a:rPr lang="en-US" dirty="0"/>
              <a:t> 2.1, Ob)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Afbeelding 6" descr="Nieuw deel omgevingspl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67" y="4944965"/>
            <a:ext cx="8130931" cy="1577768"/>
          </a:xfrm>
          <a:prstGeom prst="rect">
            <a:avLst/>
          </a:prstGeom>
        </p:spPr>
      </p:pic>
      <p:pic>
        <p:nvPicPr>
          <p:cNvPr id="8" name="Afbeelding 7" descr="Logo IP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8588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0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 idx="4294967295"/>
          </p:nvPr>
        </p:nvSpPr>
        <p:spPr>
          <a:xfrm>
            <a:off x="627652" y="917798"/>
            <a:ext cx="11300996" cy="662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(3): Regels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telekomkabels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en leidingen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9E80B3D-64C9-4D67-B3D0-527B0C6FFE95}" type="slidenum">
              <a:rPr lang="nl-NL" smtClean="0"/>
              <a:t>13</a:t>
            </a:fld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911424" y="2221090"/>
            <a:ext cx="58289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Blijven</a:t>
            </a:r>
            <a:r>
              <a:rPr lang="en-US" dirty="0"/>
              <a:t> in </a:t>
            </a:r>
            <a:r>
              <a:rPr lang="en-US" dirty="0" err="1"/>
              <a:t>gemeentelijke</a:t>
            </a:r>
            <a:r>
              <a:rPr lang="en-US" dirty="0"/>
              <a:t> </a:t>
            </a:r>
            <a:r>
              <a:rPr lang="en-US" dirty="0" err="1"/>
              <a:t>verordening</a:t>
            </a:r>
            <a:r>
              <a:rPr lang="en-US" dirty="0"/>
              <a:t> </a:t>
            </a:r>
            <a:r>
              <a:rPr lang="en-US" dirty="0" err="1"/>
              <a:t>achter</a:t>
            </a:r>
            <a:r>
              <a:rPr lang="en-US" dirty="0"/>
              <a:t> </a:t>
            </a:r>
            <a:r>
              <a:rPr lang="en-US" dirty="0" err="1"/>
              <a:t>iv.m</a:t>
            </a:r>
            <a:r>
              <a:rPr lang="en-US" dirty="0"/>
              <a:t>. </a:t>
            </a:r>
            <a:r>
              <a:rPr lang="en-US" dirty="0" err="1"/>
              <a:t>telecommunicatiewet</a:t>
            </a:r>
            <a:r>
              <a:rPr lang="en-US" dirty="0"/>
              <a:t> (</a:t>
            </a:r>
            <a:r>
              <a:rPr lang="en-US" dirty="0" err="1"/>
              <a:t>artikel</a:t>
            </a:r>
            <a:r>
              <a:rPr lang="en-US" dirty="0"/>
              <a:t> 1.4, </a:t>
            </a:r>
            <a:r>
              <a:rPr lang="en-US" dirty="0" err="1"/>
              <a:t>Omgevingswet</a:t>
            </a:r>
            <a:r>
              <a:rPr lang="en-US" dirty="0"/>
              <a:t>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O.a</a:t>
            </a:r>
            <a:r>
              <a:rPr lang="en-US" dirty="0"/>
              <a:t>. </a:t>
            </a:r>
            <a:r>
              <a:rPr lang="en-US" dirty="0" err="1"/>
              <a:t>gedoogplicht</a:t>
            </a:r>
            <a:r>
              <a:rPr lang="en-US" dirty="0"/>
              <a:t> </a:t>
            </a:r>
            <a:r>
              <a:rPr lang="en-US" dirty="0" err="1"/>
              <a:t>grondeigenaren</a:t>
            </a:r>
            <a:r>
              <a:rPr lang="en-US" dirty="0"/>
              <a:t> (</a:t>
            </a:r>
            <a:r>
              <a:rPr lang="en-US" dirty="0" err="1"/>
              <a:t>hoofdstuk</a:t>
            </a:r>
            <a:r>
              <a:rPr lang="en-US" dirty="0"/>
              <a:t> 5, </a:t>
            </a:r>
            <a:r>
              <a:rPr lang="en-US" dirty="0" err="1"/>
              <a:t>Telecommunicatiewet</a:t>
            </a:r>
            <a:r>
              <a:rPr lang="en-US" dirty="0"/>
              <a:t>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Afbeelding 2" descr="plaatje van een glasvezelkab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348880"/>
            <a:ext cx="4460836" cy="2628707"/>
          </a:xfrm>
          <a:prstGeom prst="rect">
            <a:avLst/>
          </a:prstGeom>
        </p:spPr>
      </p:pic>
      <p:pic>
        <p:nvPicPr>
          <p:cNvPr id="8" name="Afbeelding 7" descr="Logo IP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4284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 idx="4294967295"/>
          </p:nvPr>
        </p:nvSpPr>
        <p:spPr>
          <a:xfrm>
            <a:off x="627652" y="834475"/>
            <a:ext cx="11300996" cy="662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Regels aanleg in de praktijk: casus kabeltracé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9E80B3D-64C9-4D67-B3D0-527B0C6FFE95}" type="slidenum">
              <a:rPr lang="nl-NL" smtClean="0"/>
              <a:t>14</a:t>
            </a:fld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878967" y="1886465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b="1" dirty="0"/>
              <a:t>Casus 1: </a:t>
            </a:r>
            <a:r>
              <a:rPr lang="nl-NL" dirty="0"/>
              <a:t>Aanleggen buisleiding met gevaarlijke stoffen.</a:t>
            </a:r>
            <a:br>
              <a:rPr lang="nl-NL" dirty="0"/>
            </a:br>
            <a:endParaRPr lang="nl-NL" b="1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b="1" dirty="0"/>
              <a:t>Casus 2: </a:t>
            </a:r>
            <a:r>
              <a:rPr lang="nl-NL" dirty="0"/>
              <a:t>Aanleggen </a:t>
            </a:r>
            <a:r>
              <a:rPr lang="nl-NL" dirty="0" err="1"/>
              <a:t>telekomkabel</a:t>
            </a:r>
            <a:r>
              <a:rPr lang="nl-NL" dirty="0"/>
              <a:t>.</a:t>
            </a:r>
            <a:endParaRPr lang="nl-NL" b="1" dirty="0"/>
          </a:p>
        </p:txBody>
      </p:sp>
      <p:pic>
        <p:nvPicPr>
          <p:cNvPr id="3" name="Afbeelding 2" descr="Buisleiding gevaarlijke stoff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234373"/>
            <a:ext cx="5274245" cy="2592726"/>
          </a:xfrm>
          <a:prstGeom prst="rect">
            <a:avLst/>
          </a:prstGeom>
        </p:spPr>
      </p:pic>
      <p:pic>
        <p:nvPicPr>
          <p:cNvPr id="7" name="Afbeelding 6" descr="Kleinere kabels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230925"/>
            <a:ext cx="3456384" cy="2592288"/>
          </a:xfrm>
          <a:prstGeom prst="rect">
            <a:avLst/>
          </a:prstGeom>
        </p:spPr>
      </p:pic>
      <p:pic>
        <p:nvPicPr>
          <p:cNvPr id="9" name="Afbeelding 8" descr="Logo IPL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3949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3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66B52D4-3DB4-DE42-B53E-E7A4DEFD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39870C"/>
                </a:solidFill>
              </a:rPr>
              <a:t> </a:t>
            </a:r>
            <a:r>
              <a:rPr lang="nl-NL" sz="3100" b="1" dirty="0">
                <a:solidFill>
                  <a:srgbClr val="39870C"/>
                </a:solidFill>
              </a:rPr>
              <a:t>Kabeltracé</a:t>
            </a:r>
            <a:br>
              <a:rPr lang="nl-NL" dirty="0"/>
            </a:br>
            <a:endParaRPr lang="nl-NL" dirty="0"/>
          </a:p>
        </p:txBody>
      </p:sp>
      <p:pic>
        <p:nvPicPr>
          <p:cNvPr id="2" name="Afbeelding 1" descr="Kabeltracé IJmuiden-Beverwijk als voorbeeldcasus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17638"/>
            <a:ext cx="8910190" cy="4397944"/>
          </a:xfrm>
          <a:prstGeom prst="rect">
            <a:avLst/>
          </a:prstGeom>
        </p:spPr>
      </p:pic>
      <p:pic>
        <p:nvPicPr>
          <p:cNvPr id="4" name="Afbeelding 3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1603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B52D4-3DB4-DE42-B53E-E7A4DEFD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287737"/>
            <a:ext cx="10972800" cy="917127"/>
          </a:xfrm>
        </p:spPr>
        <p:txBody>
          <a:bodyPr>
            <a:normAutofit fontScale="90000"/>
          </a:bodyPr>
          <a:lstStyle/>
          <a:p>
            <a:r>
              <a:rPr lang="nl-NL" sz="3100" b="1" dirty="0" err="1">
                <a:solidFill>
                  <a:srgbClr val="39870C"/>
                </a:solidFill>
              </a:rPr>
              <a:t>Beperkingengebiedactiviteit</a:t>
            </a:r>
            <a:r>
              <a:rPr lang="nl-NL" sz="3100" b="1" dirty="0">
                <a:solidFill>
                  <a:srgbClr val="39870C"/>
                </a:solidFill>
              </a:rPr>
              <a:t> bij waterstaatswerken in beheer van het Rijk</a:t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CE193C07-39B2-6244-9778-D822423E5C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247" y="2489594"/>
            <a:ext cx="5314546" cy="2643515"/>
          </a:xfrm>
        </p:spPr>
        <p:txBody>
          <a:bodyPr>
            <a:noAutofit/>
          </a:bodyPr>
          <a:lstStyle/>
          <a:p>
            <a:r>
              <a:rPr lang="nl-NL" sz="2000" dirty="0"/>
              <a:t>Specifieke zorgplicht (artikel 6.6, Bal)</a:t>
            </a:r>
            <a:br>
              <a:rPr lang="nl-NL" sz="2000" dirty="0"/>
            </a:br>
            <a:br>
              <a:rPr lang="nl-NL" sz="2000" dirty="0"/>
            </a:br>
            <a:r>
              <a:rPr lang="nl-NL" sz="2000" i="1" dirty="0"/>
              <a:t>Grondverzet</a:t>
            </a:r>
          </a:p>
          <a:p>
            <a:r>
              <a:rPr lang="nl-NL" sz="2000" dirty="0" err="1"/>
              <a:t>Meldingsplichting</a:t>
            </a:r>
            <a:r>
              <a:rPr lang="nl-NL" sz="2000" dirty="0"/>
              <a:t> (artikel 6.31 Bal)</a:t>
            </a:r>
          </a:p>
          <a:p>
            <a:r>
              <a:rPr lang="nl-NL" sz="2000" dirty="0" err="1"/>
              <a:t>Vergunningplichtig</a:t>
            </a:r>
            <a:r>
              <a:rPr lang="nl-NL" sz="2000" dirty="0"/>
              <a:t> (artikel 6.29 en artikel 6.30 Bal) </a:t>
            </a:r>
          </a:p>
        </p:txBody>
      </p:sp>
      <p:pic>
        <p:nvPicPr>
          <p:cNvPr id="3" name="Afbeelding 2" descr="Dijkdoorbraa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204864"/>
            <a:ext cx="6086475" cy="3429000"/>
          </a:xfrm>
          <a:prstGeom prst="rect">
            <a:avLst/>
          </a:prstGeom>
        </p:spPr>
      </p:pic>
      <p:pic>
        <p:nvPicPr>
          <p:cNvPr id="6" name="Afbeelding 5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7" y="51387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B52D4-3DB4-DE42-B53E-E7A4DEFD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04142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sz="3100" b="1" dirty="0">
                <a:solidFill>
                  <a:srgbClr val="39870C"/>
                </a:solidFill>
              </a:rPr>
              <a:t>Graven in een verontreinigde bodem</a:t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CE193C07-39B2-6244-9778-D822423E5C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5360" y="2204864"/>
            <a:ext cx="468052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aseline="30000" dirty="0"/>
          </a:p>
          <a:p>
            <a:r>
              <a:rPr lang="nl-NL" sz="2000" dirty="0"/>
              <a:t>Omvang bodemvolume &lt;25 m2: geen rijksregels </a:t>
            </a:r>
          </a:p>
          <a:p>
            <a:endParaRPr lang="nl-NL" sz="2000" dirty="0"/>
          </a:p>
          <a:p>
            <a:r>
              <a:rPr lang="nl-NL" sz="2000" dirty="0"/>
              <a:t>Omvang bodemvolume &gt; 25 m2: algemene regels in paragraaf 3.2.21, 4.119 Bal en paragraaf  3.2.22, 4.120 Bal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3" name="Afbeelding 2" descr="Graven in bo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204864"/>
            <a:ext cx="6429573" cy="2448272"/>
          </a:xfrm>
          <a:prstGeom prst="rect">
            <a:avLst/>
          </a:prstGeom>
        </p:spPr>
      </p:pic>
      <p:pic>
        <p:nvPicPr>
          <p:cNvPr id="6" name="Afbeelding 5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2" y="188640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B52D4-3DB4-DE42-B53E-E7A4DEFD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20" y="99069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sz="3100" b="1" dirty="0" err="1">
                <a:solidFill>
                  <a:srgbClr val="39870C"/>
                </a:solidFill>
              </a:rPr>
              <a:t>Beperkingengebiedactiviteit</a:t>
            </a:r>
            <a:r>
              <a:rPr lang="nl-NL" sz="3100" b="1" dirty="0">
                <a:solidFill>
                  <a:srgbClr val="39870C"/>
                </a:solidFill>
              </a:rPr>
              <a:t> beheer provinciale wegen</a:t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CE193C07-39B2-6244-9778-D822423E5C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1344" y="3068960"/>
            <a:ext cx="5159896" cy="1550988"/>
          </a:xfrm>
        </p:spPr>
        <p:txBody>
          <a:bodyPr>
            <a:normAutofit/>
          </a:bodyPr>
          <a:lstStyle/>
          <a:p>
            <a:r>
              <a:rPr lang="nl-NL" sz="2000" dirty="0"/>
              <a:t>Omgevingsverordening NH2022: specifieke zorgplicht (artikel 4.88) </a:t>
            </a:r>
          </a:p>
        </p:txBody>
      </p:sp>
      <p:pic>
        <p:nvPicPr>
          <p:cNvPr id="4" name="Afbeelding 3" descr="Kabel onder provinciale w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99" y="2131554"/>
            <a:ext cx="5734121" cy="3824659"/>
          </a:xfrm>
          <a:prstGeom prst="rect">
            <a:avLst/>
          </a:prstGeom>
        </p:spPr>
      </p:pic>
      <p:pic>
        <p:nvPicPr>
          <p:cNvPr id="6" name="Afbeelding 5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3" y="171548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4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B52D4-3DB4-DE42-B53E-E7A4DEFD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7383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sz="3100" b="1" dirty="0" err="1">
                <a:solidFill>
                  <a:srgbClr val="39870C"/>
                </a:solidFill>
              </a:rPr>
              <a:t>Beperkingengebiedactiviteit</a:t>
            </a:r>
            <a:r>
              <a:rPr lang="nl-NL" sz="3100" b="1" dirty="0">
                <a:solidFill>
                  <a:srgbClr val="39870C"/>
                </a:solidFill>
              </a:rPr>
              <a:t> bij spoorwegen</a:t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CE193C07-39B2-6244-9778-D822423E5C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413000"/>
            <a:ext cx="6528048" cy="3248248"/>
          </a:xfrm>
        </p:spPr>
        <p:txBody>
          <a:bodyPr>
            <a:noAutofit/>
          </a:bodyPr>
          <a:lstStyle/>
          <a:p>
            <a:r>
              <a:rPr lang="nl-NL" sz="2000" dirty="0"/>
              <a:t>Gelden specifieke rijksregels voor (9.19 Bal)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Specifieke zorgplicht (artikel 9.8, Bal) Oogmerk: doorstroming, veiligheid en instandhouding</a:t>
            </a:r>
          </a:p>
        </p:txBody>
      </p:sp>
      <p:pic>
        <p:nvPicPr>
          <p:cNvPr id="4" name="Afbeelding 3" descr="Graven bij sp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916832"/>
            <a:ext cx="4464496" cy="3344063"/>
          </a:xfrm>
          <a:prstGeom prst="rect">
            <a:avLst/>
          </a:prstGeom>
        </p:spPr>
      </p:pic>
      <p:pic>
        <p:nvPicPr>
          <p:cNvPr id="6" name="Afbeelding 5" title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294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 txBox="1">
            <a:spLocks noGrp="1"/>
          </p:cNvSpPr>
          <p:nvPr>
            <p:ph type="title" idx="4294967295"/>
          </p:nvPr>
        </p:nvSpPr>
        <p:spPr>
          <a:xfrm>
            <a:off x="911225" y="1052513"/>
            <a:ext cx="10964863" cy="708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Inhoudsopgave</a:t>
            </a:r>
          </a:p>
        </p:txBody>
      </p:sp>
      <p:pic>
        <p:nvPicPr>
          <p:cNvPr id="8" name="Afbeelding 7" title="Logo IPL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0271"/>
            <a:ext cx="2489328" cy="62233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23392" y="2420888"/>
            <a:ext cx="10272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(1): welke kabels en leidingen-regels zijn er allemaal in de Omgevingswet?</a:t>
            </a: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(2): tijdelijk deel omgevingsplan</a:t>
            </a: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(3): nieuw deel omgevingsplan</a:t>
            </a: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(4): </a:t>
            </a:r>
            <a:r>
              <a:rPr lang="nl-NL" sz="2200" b="1" dirty="0" err="1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telekomkabels</a:t>
            </a:r>
            <a:endParaRPr lang="nl-NL" sz="2200" b="1" dirty="0">
              <a:solidFill>
                <a:srgbClr val="39870C"/>
              </a:solidFill>
              <a:latin typeface="Verdana"/>
              <a:ea typeface="+mj-ea"/>
              <a:cs typeface="Verdana"/>
            </a:endParaRPr>
          </a:p>
          <a:p>
            <a:pPr>
              <a:spcBef>
                <a:spcPct val="0"/>
              </a:spcBef>
            </a:pPr>
            <a:endParaRPr lang="nl-NL" sz="2200" b="1" dirty="0">
              <a:solidFill>
                <a:srgbClr val="39870C"/>
              </a:solidFill>
              <a:latin typeface="Verdana"/>
              <a:ea typeface="+mj-ea"/>
              <a:cs typeface="Verdana"/>
            </a:endParaRPr>
          </a:p>
          <a:p>
            <a:pPr>
              <a:spcBef>
                <a:spcPct val="0"/>
              </a:spcBef>
            </a:pPr>
            <a: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(5): casus kabeltracé </a:t>
            </a:r>
          </a:p>
        </p:txBody>
      </p:sp>
    </p:spTree>
    <p:extLst>
      <p:ext uri="{BB962C8B-B14F-4D97-AF65-F5344CB8AC3E}">
        <p14:creationId xmlns:p14="http://schemas.microsoft.com/office/powerpoint/2010/main" val="9423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B52D4-3DB4-DE42-B53E-E7A4DEFD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49" y="83671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sz="3100" b="1" dirty="0" err="1">
                <a:solidFill>
                  <a:srgbClr val="39870C"/>
                </a:solidFill>
              </a:rPr>
              <a:t>Beperkingengebiedactiviteit</a:t>
            </a:r>
            <a:r>
              <a:rPr lang="nl-NL" sz="3100" b="1" dirty="0">
                <a:solidFill>
                  <a:srgbClr val="39870C"/>
                </a:solidFill>
              </a:rPr>
              <a:t> Rijksweg</a:t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CE193C07-39B2-6244-9778-D822423E5C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413000"/>
            <a:ext cx="4628735" cy="1550988"/>
          </a:xfrm>
        </p:spPr>
        <p:txBody>
          <a:bodyPr>
            <a:normAutofit/>
          </a:bodyPr>
          <a:lstStyle/>
          <a:p>
            <a:r>
              <a:rPr lang="nl-NL" sz="2000" dirty="0"/>
              <a:t>Algemene Rijksregels kabels en leidingen opgesteld (paragraaf 8.2.2 Bal)</a:t>
            </a:r>
          </a:p>
        </p:txBody>
      </p:sp>
      <p:pic>
        <p:nvPicPr>
          <p:cNvPr id="3" name="Afbeelding 2" descr="Buisleiding onder viaduct snelw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15" y="1619672"/>
            <a:ext cx="5926667" cy="4445000"/>
          </a:xfrm>
          <a:prstGeom prst="rect">
            <a:avLst/>
          </a:prstGeom>
        </p:spPr>
      </p:pic>
      <p:pic>
        <p:nvPicPr>
          <p:cNvPr id="6" name="Afbeelding 5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2258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3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B52D4-3DB4-DE42-B53E-E7A4DEFD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1" y="98072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sz="3100" b="1" dirty="0">
                <a:solidFill>
                  <a:srgbClr val="39870C"/>
                </a:solidFill>
              </a:rPr>
              <a:t>Uitvoeren van de graafwerkzaamheden (regulering van de werkzaamheden in de openbare ruimte)</a:t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CE193C07-39B2-6244-9778-D822423E5C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413000"/>
            <a:ext cx="5772149" cy="1550988"/>
          </a:xfrm>
        </p:spPr>
        <p:txBody>
          <a:bodyPr>
            <a:noAutofit/>
          </a:bodyPr>
          <a:lstStyle/>
          <a:p>
            <a:r>
              <a:rPr lang="nl-NL" sz="2000" dirty="0"/>
              <a:t>Casus 1: buisleiding: gem. verordening </a:t>
            </a:r>
            <a:r>
              <a:rPr lang="nl-NL" sz="2000"/>
              <a:t>naar omgevingsplan </a:t>
            </a:r>
            <a:r>
              <a:rPr lang="nl-NL" sz="2000" dirty="0"/>
              <a:t>(artikel 2.1, Omgevingsbesluit)</a:t>
            </a:r>
          </a:p>
          <a:p>
            <a:endParaRPr lang="nl-NL" sz="2000" dirty="0"/>
          </a:p>
          <a:p>
            <a:r>
              <a:rPr lang="nl-NL" sz="2000" dirty="0"/>
              <a:t>Casus 2: </a:t>
            </a:r>
            <a:r>
              <a:rPr lang="nl-NL" sz="2000" dirty="0" err="1"/>
              <a:t>telekomkabel</a:t>
            </a:r>
            <a:r>
              <a:rPr lang="nl-NL" sz="2000" dirty="0"/>
              <a:t>: regels blijven in gem. verordening achter (artikel 1.4 Ow)</a:t>
            </a:r>
          </a:p>
        </p:txBody>
      </p:sp>
      <p:pic>
        <p:nvPicPr>
          <p:cNvPr id="3" name="Afbeelding 2" descr="Graven bij openbare weg, in openbare grond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407288"/>
            <a:ext cx="5667375" cy="3752010"/>
          </a:xfrm>
          <a:prstGeom prst="rect">
            <a:avLst/>
          </a:prstGeom>
        </p:spPr>
      </p:pic>
      <p:pic>
        <p:nvPicPr>
          <p:cNvPr id="6" name="Afbeelding 5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1084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19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B52D4-3DB4-DE42-B53E-E7A4DEFD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8348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sz="3100" b="1" dirty="0">
                <a:solidFill>
                  <a:srgbClr val="39870C"/>
                </a:solidFill>
              </a:rPr>
              <a:t>Regels buisleiding gevaarlijke stoffen</a:t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CE193C07-39B2-6244-9778-D822423E5C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9336" y="1628800"/>
            <a:ext cx="9553524" cy="34642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Technische bouwactiviteit altijd </a:t>
            </a:r>
            <a:r>
              <a:rPr lang="nl-NL" sz="2000" dirty="0" err="1"/>
              <a:t>vergunningvrij</a:t>
            </a:r>
            <a:r>
              <a:rPr lang="nl-NL" sz="2000" dirty="0"/>
              <a:t> (artikel 2.27, </a:t>
            </a:r>
            <a:r>
              <a:rPr lang="nl-NL" sz="2000" dirty="0" err="1"/>
              <a:t>Bbl</a:t>
            </a:r>
            <a:r>
              <a:rPr lang="nl-NL" sz="2000" dirty="0"/>
              <a:t>) </a:t>
            </a:r>
          </a:p>
          <a:p>
            <a:endParaRPr lang="nl-NL" sz="2000" dirty="0"/>
          </a:p>
          <a:p>
            <a:r>
              <a:rPr lang="nl-NL" sz="2000" dirty="0"/>
              <a:t>Vergunning </a:t>
            </a:r>
            <a:r>
              <a:rPr lang="nl-NL" sz="2000" dirty="0" err="1"/>
              <a:t>binnenplanse</a:t>
            </a:r>
            <a:r>
              <a:rPr lang="nl-NL" sz="2000" dirty="0"/>
              <a:t> omgevingsplanactiviteit bouwwerken in gemeente x (22.27, onder h, bruidsschat aangepast)</a:t>
            </a:r>
          </a:p>
          <a:p>
            <a:endParaRPr lang="nl-NL" sz="2000" dirty="0"/>
          </a:p>
          <a:p>
            <a:r>
              <a:rPr lang="nl-NL" sz="2000" dirty="0" err="1"/>
              <a:t>Vergunningvrij</a:t>
            </a:r>
            <a:r>
              <a:rPr lang="nl-NL" sz="2000" dirty="0"/>
              <a:t> </a:t>
            </a:r>
            <a:r>
              <a:rPr lang="nl-NL" sz="2000" dirty="0" err="1"/>
              <a:t>binnenplanse</a:t>
            </a:r>
            <a:r>
              <a:rPr lang="nl-NL" sz="2000" dirty="0"/>
              <a:t> omgevingsplanactiviteit bouwwerken in gemeente y (22.27, onder h, bruidsschat in stand gehouden)</a:t>
            </a:r>
          </a:p>
          <a:p>
            <a:endParaRPr lang="nl-NL" sz="2000" dirty="0"/>
          </a:p>
          <a:p>
            <a:r>
              <a:rPr lang="nl-NL" sz="2000" dirty="0"/>
              <a:t>Eventuele gebruiksregels in omgevingsplan (soort stof, maximale druk etc.)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4" name="Afbeelding 3" descr="Logo IPL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7569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9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 idx="4294967295"/>
          </p:nvPr>
        </p:nvSpPr>
        <p:spPr>
          <a:xfrm>
            <a:off x="695400" y="-30997"/>
            <a:ext cx="11300996" cy="8117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Welk regels relevant bij de aanleg?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9E80B3D-64C9-4D67-B3D0-527B0C6FFE95}" type="slidenum">
              <a:rPr lang="nl-NL" smtClean="0"/>
              <a:t>23</a:t>
            </a:fld>
            <a:endParaRPr lang="nl-NL" dirty="0"/>
          </a:p>
        </p:txBody>
      </p:sp>
      <p:graphicFrame>
        <p:nvGraphicFramePr>
          <p:cNvPr id="3" name="Tabel 2" descr="Tabel met alle activiteiten die je kan raken met aanleg telekomkabel of buisleiding gevaarlijke stoffe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21613"/>
              </p:ext>
            </p:extLst>
          </p:nvPr>
        </p:nvGraphicFramePr>
        <p:xfrm>
          <a:off x="839416" y="747739"/>
          <a:ext cx="9845791" cy="5699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4248">
                  <a:extLst>
                    <a:ext uri="{9D8B030D-6E8A-4147-A177-3AD203B41FA5}">
                      <a16:colId xmlns:a16="http://schemas.microsoft.com/office/drawing/2014/main" val="2209296228"/>
                    </a:ext>
                  </a:extLst>
                </a:gridCol>
                <a:gridCol w="2622187">
                  <a:extLst>
                    <a:ext uri="{9D8B030D-6E8A-4147-A177-3AD203B41FA5}">
                      <a16:colId xmlns:a16="http://schemas.microsoft.com/office/drawing/2014/main" val="2898503252"/>
                    </a:ext>
                  </a:extLst>
                </a:gridCol>
                <a:gridCol w="1927108">
                  <a:extLst>
                    <a:ext uri="{9D8B030D-6E8A-4147-A177-3AD203B41FA5}">
                      <a16:colId xmlns:a16="http://schemas.microsoft.com/office/drawing/2014/main" val="47262099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53815526"/>
                    </a:ext>
                  </a:extLst>
                </a:gridCol>
              </a:tblGrid>
              <a:tr h="485454">
                <a:tc>
                  <a:txBody>
                    <a:bodyPr/>
                    <a:lstStyle/>
                    <a:p>
                      <a:r>
                        <a:rPr lang="nl-NL" sz="1600" dirty="0"/>
                        <a:t>Regels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Bevoegd gezag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Telekomkabel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Buisleiding gevaarlijke stoffen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992419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nl-NL" sz="1600" dirty="0"/>
                        <a:t>Bep.</a:t>
                      </a:r>
                      <a:r>
                        <a:rPr lang="nl-NL" sz="1600" baseline="0" dirty="0"/>
                        <a:t> Act. Rijkswaterstaatswerken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Rijk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39531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Bep.</a:t>
                      </a:r>
                      <a:r>
                        <a:rPr lang="nl-NL" sz="1600" baseline="0" dirty="0"/>
                        <a:t> Act. Prov. Weg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Provincie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16303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Bep.</a:t>
                      </a:r>
                      <a:r>
                        <a:rPr lang="nl-NL" sz="1600" baseline="0" dirty="0"/>
                        <a:t> Act. Rijksweg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Rijk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080223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nl-NL" sz="1600" dirty="0"/>
                        <a:t>Verontreinigde bodem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Rijk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73663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nl-NL" sz="1600" dirty="0"/>
                        <a:t>Omgevingsplanregels</a:t>
                      </a:r>
                      <a:r>
                        <a:rPr lang="nl-NL" sz="1600" baseline="0" dirty="0"/>
                        <a:t> vanuit gem. verordening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Gemeente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734693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nl-NL" sz="1600" dirty="0" err="1"/>
                        <a:t>Binnenplanse</a:t>
                      </a:r>
                      <a:r>
                        <a:rPr lang="nl-NL" sz="1600" dirty="0"/>
                        <a:t> omgevingsplanactiviteit bouwwerken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Gemeente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6335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nl-NL" sz="1600" dirty="0"/>
                        <a:t>Gebruiksregels omgevingsplan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Gemeente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472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nl-NL" sz="1600" dirty="0"/>
                        <a:t>Aanleg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baseline="0" dirty="0" err="1"/>
                        <a:t>telekomkabels</a:t>
                      </a:r>
                      <a:r>
                        <a:rPr lang="nl-NL" sz="1600" baseline="0" dirty="0"/>
                        <a:t> (</a:t>
                      </a:r>
                      <a:r>
                        <a:rPr lang="nl-NL" sz="1600" baseline="0" dirty="0" err="1"/>
                        <a:t>tel.wet</a:t>
                      </a:r>
                      <a:r>
                        <a:rPr lang="nl-NL" sz="1600" baseline="0" dirty="0"/>
                        <a:t>.)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Rijk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/>
                        <a:t>X</a:t>
                      </a:r>
                    </a:p>
                    <a:p>
                      <a:pPr algn="ctr"/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54705"/>
                  </a:ext>
                </a:extLst>
              </a:tr>
            </a:tbl>
          </a:graphicData>
        </a:graphic>
      </p:graphicFrame>
      <p:pic>
        <p:nvPicPr>
          <p:cNvPr id="6" name="Afbeelding 5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08" y="125407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30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9E80B3D-64C9-4D67-B3D0-527B0C6FFE95}" type="slidenum">
              <a:rPr lang="nl-NL" smtClean="0"/>
              <a:t>24</a:t>
            </a:fld>
            <a:endParaRPr lang="nl-NL" dirty="0"/>
          </a:p>
        </p:txBody>
      </p:sp>
      <p:sp>
        <p:nvSpPr>
          <p:cNvPr id="7" name="Titel 1"/>
          <p:cNvSpPr txBox="1">
            <a:spLocks noGrp="1"/>
          </p:cNvSpPr>
          <p:nvPr>
            <p:ph type="title" idx="4294967295"/>
          </p:nvPr>
        </p:nvSpPr>
        <p:spPr>
          <a:xfrm>
            <a:off x="983432" y="692696"/>
            <a:ext cx="9289032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Lessen om mee naar huis te nemen</a:t>
            </a:r>
          </a:p>
        </p:txBody>
      </p:sp>
      <p:sp>
        <p:nvSpPr>
          <p:cNvPr id="5" name="Rechthoek 4"/>
          <p:cNvSpPr/>
          <p:nvPr/>
        </p:nvSpPr>
        <p:spPr>
          <a:xfrm>
            <a:off x="839416" y="1340768"/>
            <a:ext cx="9937104" cy="475437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Tijdelijk deel omgevingsplan: </a:t>
            </a:r>
            <a:r>
              <a:rPr lang="nl-N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gemeentelijke regels staan nog in verordeningen en ruimtelijke regels in voormalig bestemmingsplannen. </a:t>
            </a:r>
            <a:br>
              <a:rPr lang="nl-N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Nieuw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deel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omgevingsplan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bevat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vrijwel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gemeentelijke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ruimtelijke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aanleg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regels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kabels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leidingen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binnenplanse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vergunningplicht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bouwwerken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lokaal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Kabeltracé</a:t>
            </a:r>
            <a:r>
              <a:rPr lang="nl-N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denk in activiteiten. 1 kabeltracé kan meerdere activiteiten, dus verplichtingen bevatten.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l-NL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Meer weten of alles nog een keer nalezen? </a:t>
            </a:r>
            <a:r>
              <a:rPr lang="nl-NL" dirty="0">
                <a:hlinkClick r:id="rId3"/>
              </a:rPr>
              <a:t>Ondergrondse kabels en leidingen | Informatiepunt Leefomgeving (iplo.nl)</a:t>
            </a:r>
            <a:endParaRPr lang="nl-NL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 descr="Logo IP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2144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Logo IPL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4063"/>
            <a:ext cx="2489328" cy="622332"/>
          </a:xfrm>
          <a:prstGeom prst="rect">
            <a:avLst/>
          </a:prstGeom>
        </p:spPr>
      </p:pic>
      <p:sp>
        <p:nvSpPr>
          <p:cNvPr id="4" name="Tijdelijke aanduiding voor tekst 3"/>
          <p:cNvSpPr txBox="1">
            <a:spLocks noGrp="1"/>
          </p:cNvSpPr>
          <p:nvPr>
            <p:ph type="title" idx="4294967295"/>
          </p:nvPr>
        </p:nvSpPr>
        <p:spPr>
          <a:xfrm>
            <a:off x="1103313" y="1042988"/>
            <a:ext cx="10963275" cy="708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Vragen of discussiepunten tussendoor? Graag! </a:t>
            </a:r>
          </a:p>
        </p:txBody>
      </p:sp>
      <p:pic>
        <p:nvPicPr>
          <p:cNvPr id="12" name="Afbeelding 11" descr="Op de afbeeldingen op deze pagina zijn verschillende functies zichtbaar van mensen die in de zaal zitten. &#10;&#10;Juris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429220"/>
            <a:ext cx="2344328" cy="1157870"/>
          </a:xfrm>
          <a:prstGeom prst="rect">
            <a:avLst/>
          </a:prstGeom>
        </p:spPr>
      </p:pic>
      <p:pic>
        <p:nvPicPr>
          <p:cNvPr id="13" name="Afbeelding 12" descr="Beleidsmedewerk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56" y="2637008"/>
            <a:ext cx="3083817" cy="1086678"/>
          </a:xfrm>
          <a:prstGeom prst="rect">
            <a:avLst/>
          </a:prstGeom>
        </p:spPr>
      </p:pic>
      <p:pic>
        <p:nvPicPr>
          <p:cNvPr id="15" name="Afbeelding 14" descr="Vergunningverle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388535"/>
            <a:ext cx="3060559" cy="1149575"/>
          </a:xfrm>
          <a:prstGeom prst="rect">
            <a:avLst/>
          </a:prstGeom>
        </p:spPr>
      </p:pic>
      <p:pic>
        <p:nvPicPr>
          <p:cNvPr id="5" name="Afbeelding 4" descr="Relatiemanag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6" y="4653136"/>
            <a:ext cx="2520280" cy="1192024"/>
          </a:xfrm>
          <a:prstGeom prst="rect">
            <a:avLst/>
          </a:prstGeom>
        </p:spPr>
      </p:pic>
      <p:pic>
        <p:nvPicPr>
          <p:cNvPr id="14" name="Afbeelding 13" descr="Toezichthoud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75" y="4365104"/>
            <a:ext cx="3057630" cy="11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Logo IPL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8491"/>
            <a:ext cx="2489328" cy="622332"/>
          </a:xfrm>
          <a:prstGeom prst="rect">
            <a:avLst/>
          </a:prstGeom>
        </p:spPr>
      </p:pic>
      <p:sp>
        <p:nvSpPr>
          <p:cNvPr id="10" name="Titel 9"/>
          <p:cNvSpPr txBox="1">
            <a:spLocks noGrp="1"/>
          </p:cNvSpPr>
          <p:nvPr>
            <p:ph type="title" idx="4294967295"/>
          </p:nvPr>
        </p:nvSpPr>
        <p:spPr>
          <a:xfrm>
            <a:off x="623392" y="354321"/>
            <a:ext cx="1027265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Scope vanmiddag</a:t>
            </a:r>
          </a:p>
        </p:txBody>
      </p:sp>
      <p:pic>
        <p:nvPicPr>
          <p:cNvPr id="2" name="Afbeelding 1" descr="Wow-porta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4" y="1049699"/>
            <a:ext cx="2379301" cy="2379301"/>
          </a:xfrm>
          <a:prstGeom prst="rect">
            <a:avLst/>
          </a:prstGeom>
        </p:spPr>
      </p:pic>
      <p:sp>
        <p:nvSpPr>
          <p:cNvPr id="12" name="Vermenigvuldigen 11" descr="Wow-portaal"/>
          <p:cNvSpPr/>
          <p:nvPr/>
        </p:nvSpPr>
        <p:spPr>
          <a:xfrm>
            <a:off x="546304" y="641103"/>
            <a:ext cx="4680520" cy="30243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Moor-porta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6603"/>
            <a:ext cx="3240360" cy="1944216"/>
          </a:xfrm>
          <a:prstGeom prst="rect">
            <a:avLst/>
          </a:prstGeom>
        </p:spPr>
      </p:pic>
      <p:sp>
        <p:nvSpPr>
          <p:cNvPr id="13" name="Vermenigvuldigen 12" descr="Moor"/>
          <p:cNvSpPr/>
          <p:nvPr/>
        </p:nvSpPr>
        <p:spPr>
          <a:xfrm>
            <a:off x="5381000" y="727181"/>
            <a:ext cx="4680520" cy="30243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DS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183960"/>
            <a:ext cx="4238314" cy="1983531"/>
          </a:xfrm>
          <a:prstGeom prst="rect">
            <a:avLst/>
          </a:prstGeom>
        </p:spPr>
      </p:pic>
      <p:sp>
        <p:nvSpPr>
          <p:cNvPr id="16" name="Vermenigvuldigen 15" descr="DSO"/>
          <p:cNvSpPr/>
          <p:nvPr/>
        </p:nvSpPr>
        <p:spPr>
          <a:xfrm>
            <a:off x="623392" y="3429000"/>
            <a:ext cx="4680520" cy="30243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De scope van vandaag is op deze slide zichtbaar. We gaan het hebben over de Omgevingswet en niet over communicatiekanalen als het DSO, Moor of wow-portaal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872754"/>
            <a:ext cx="3384376" cy="2476070"/>
          </a:xfrm>
          <a:prstGeom prst="rect">
            <a:avLst/>
          </a:prstGeom>
        </p:spPr>
      </p:pic>
      <p:cxnSp>
        <p:nvCxnSpPr>
          <p:cNvPr id="14" name="Rechte verbindingslijn met pijl 13" descr="Pijl naar omgevingswet"/>
          <p:cNvCxnSpPr/>
          <p:nvPr/>
        </p:nvCxnSpPr>
        <p:spPr>
          <a:xfrm flipH="1">
            <a:off x="9434666" y="3429000"/>
            <a:ext cx="2088232" cy="13681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2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 txBox="1">
            <a:spLocks noGrp="1"/>
          </p:cNvSpPr>
          <p:nvPr>
            <p:ph type="title" idx="4294967295"/>
          </p:nvPr>
        </p:nvSpPr>
        <p:spPr>
          <a:xfrm>
            <a:off x="128798" y="267384"/>
            <a:ext cx="1027265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(1) Ondergrondse kabels en leidingen: waar hebben we het over </a:t>
            </a:r>
          </a:p>
        </p:txBody>
      </p:sp>
      <p:pic>
        <p:nvPicPr>
          <p:cNvPr id="24" name="Afbeelding 23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9" y="168511"/>
            <a:ext cx="2489328" cy="622332"/>
          </a:xfrm>
          <a:prstGeom prst="rect">
            <a:avLst/>
          </a:prstGeom>
        </p:spPr>
      </p:pic>
      <p:pic>
        <p:nvPicPr>
          <p:cNvPr id="4" name="Afbeelding 3" descr="Een grote buisleiding met gevaarlijke stoff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" y="1665096"/>
            <a:ext cx="3169521" cy="2430274"/>
          </a:xfrm>
          <a:prstGeom prst="rect">
            <a:avLst/>
          </a:prstGeom>
        </p:spPr>
      </p:pic>
      <p:cxnSp>
        <p:nvCxnSpPr>
          <p:cNvPr id="17" name="Rechte verbindingslijn met pijl 16" descr="Pijl naar buisleiding"/>
          <p:cNvCxnSpPr>
            <a:stCxn id="15" idx="0"/>
            <a:endCxn id="4" idx="2"/>
          </p:cNvCxnSpPr>
          <p:nvPr/>
        </p:nvCxnSpPr>
        <p:spPr>
          <a:xfrm flipV="1">
            <a:off x="1724771" y="4095370"/>
            <a:ext cx="25942" cy="6959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 descr="Pijl naar buisleiding"/>
          <p:cNvCxnSpPr/>
          <p:nvPr/>
        </p:nvCxnSpPr>
        <p:spPr>
          <a:xfrm flipH="1" flipV="1">
            <a:off x="1930400" y="4171176"/>
            <a:ext cx="3063122" cy="536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3487394" y="4731815"/>
            <a:ext cx="343365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b="1" dirty="0"/>
              <a:t>Regels daadwerkelijke aanleg</a:t>
            </a:r>
          </a:p>
        </p:txBody>
      </p:sp>
      <p:cxnSp>
        <p:nvCxnSpPr>
          <p:cNvPr id="21" name="Rechte verbindingslijn met pijl 20" descr="Pijl naar kleine k,abel"/>
          <p:cNvCxnSpPr/>
          <p:nvPr/>
        </p:nvCxnSpPr>
        <p:spPr>
          <a:xfrm flipV="1">
            <a:off x="5058940" y="4171176"/>
            <a:ext cx="1191266" cy="536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28798" y="4791340"/>
            <a:ext cx="31919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b="1" dirty="0"/>
              <a:t>Ruimtelijke regels en gebruiksregels</a:t>
            </a:r>
          </a:p>
        </p:txBody>
      </p:sp>
      <p:pic>
        <p:nvPicPr>
          <p:cNvPr id="3" name="Afbeelding 2" descr="Een kleine kabe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04" y="1279024"/>
            <a:ext cx="3096574" cy="2788125"/>
          </a:xfrm>
          <a:prstGeom prst="rect">
            <a:avLst/>
          </a:prstGeom>
        </p:spPr>
      </p:pic>
      <p:cxnSp>
        <p:nvCxnSpPr>
          <p:cNvPr id="23" name="Rechte verbindingslijn met pijl 22" descr="Pijl telekomwet"/>
          <p:cNvCxnSpPr/>
          <p:nvPr/>
        </p:nvCxnSpPr>
        <p:spPr>
          <a:xfrm>
            <a:off x="9048328" y="3698912"/>
            <a:ext cx="360041" cy="600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met pijl 6" descr="Pijl Omgevingswet"/>
          <p:cNvCxnSpPr/>
          <p:nvPr/>
        </p:nvCxnSpPr>
        <p:spPr>
          <a:xfrm>
            <a:off x="10848528" y="3356992"/>
            <a:ext cx="317581" cy="586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oep 62" descr="We gaan het hebben over de telecommunnicatiewet en voornamelijk de omgevingswet. Niet de wibon."/>
          <p:cNvGrpSpPr/>
          <p:nvPr/>
        </p:nvGrpSpPr>
        <p:grpSpPr>
          <a:xfrm>
            <a:off x="7137210" y="4005064"/>
            <a:ext cx="5027759" cy="2501904"/>
            <a:chOff x="7069713" y="3920587"/>
            <a:chExt cx="5126700" cy="2577878"/>
          </a:xfrm>
        </p:grpSpPr>
        <p:grpSp>
          <p:nvGrpSpPr>
            <p:cNvPr id="39" name="Groep 38"/>
            <p:cNvGrpSpPr/>
            <p:nvPr/>
          </p:nvGrpSpPr>
          <p:grpSpPr>
            <a:xfrm>
              <a:off x="7069713" y="4518617"/>
              <a:ext cx="1676343" cy="1979848"/>
              <a:chOff x="9133050" y="1716908"/>
              <a:chExt cx="1781175" cy="1979848"/>
            </a:xfrm>
          </p:grpSpPr>
          <p:pic>
            <p:nvPicPr>
              <p:cNvPr id="40" name="Afbeelding 39" descr="Wibon"/>
              <p:cNvPicPr>
                <a:picLocks noChangeAspect="1"/>
              </p:cNvPicPr>
              <p:nvPr/>
            </p:nvPicPr>
            <p:blipFill rotWithShape="1">
              <a:blip r:embed="rId6"/>
              <a:srcRect l="7667" r="6474" b="17353"/>
              <a:stretch/>
            </p:blipFill>
            <p:spPr>
              <a:xfrm>
                <a:off x="9133050" y="1716908"/>
                <a:ext cx="1781175" cy="1979848"/>
              </a:xfrm>
              <a:prstGeom prst="rect">
                <a:avLst/>
              </a:prstGeom>
            </p:spPr>
          </p:pic>
          <p:sp>
            <p:nvSpPr>
              <p:cNvPr id="41" name="Tekstvak 40"/>
              <p:cNvSpPr txBox="1"/>
              <p:nvPr/>
            </p:nvSpPr>
            <p:spPr>
              <a:xfrm rot="21068813">
                <a:off x="9350547" y="2719313"/>
                <a:ext cx="1319745" cy="38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>
                    <a:solidFill>
                      <a:srgbClr val="FF0000"/>
                    </a:solidFill>
                  </a:rPr>
                  <a:t> </a:t>
                </a:r>
                <a:r>
                  <a:rPr lang="nl-NL" b="1" dirty="0" err="1">
                    <a:solidFill>
                      <a:srgbClr val="FF0000"/>
                    </a:solidFill>
                  </a:rPr>
                  <a:t>Wibon</a:t>
                </a:r>
                <a:endParaRPr lang="nl-NL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2" name="Groep 41"/>
            <p:cNvGrpSpPr/>
            <p:nvPr/>
          </p:nvGrpSpPr>
          <p:grpSpPr>
            <a:xfrm>
              <a:off x="10422393" y="3920587"/>
              <a:ext cx="1774020" cy="2576079"/>
              <a:chOff x="9219650" y="1243270"/>
              <a:chExt cx="1507133" cy="2170426"/>
            </a:xfrm>
          </p:grpSpPr>
          <p:pic>
            <p:nvPicPr>
              <p:cNvPr id="43" name="Afbeelding 42" descr="Omgevingswet"/>
              <p:cNvPicPr>
                <a:picLocks noChangeAspect="1"/>
              </p:cNvPicPr>
              <p:nvPr/>
            </p:nvPicPr>
            <p:blipFill rotWithShape="1">
              <a:blip r:embed="rId6"/>
              <a:srcRect l="7951" t="1648" r="20643" b="7749"/>
              <a:stretch/>
            </p:blipFill>
            <p:spPr>
              <a:xfrm>
                <a:off x="9219650" y="1243270"/>
                <a:ext cx="1481354" cy="2170426"/>
              </a:xfrm>
              <a:prstGeom prst="rect">
                <a:avLst/>
              </a:prstGeom>
            </p:spPr>
          </p:pic>
          <p:sp>
            <p:nvSpPr>
              <p:cNvPr id="44" name="Tekstvak 43"/>
              <p:cNvSpPr txBox="1"/>
              <p:nvPr/>
            </p:nvSpPr>
            <p:spPr>
              <a:xfrm rot="21008372">
                <a:off x="9407037" y="1870559"/>
                <a:ext cx="1319746" cy="507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b="1" dirty="0" err="1">
                    <a:solidFill>
                      <a:srgbClr val="FF0000"/>
                    </a:solidFill>
                  </a:rPr>
                  <a:t>Omgevings</a:t>
                </a:r>
                <a:r>
                  <a:rPr lang="nl-NL" sz="16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nl-NL" sz="1600" b="1" dirty="0">
                    <a:solidFill>
                      <a:srgbClr val="FF0000"/>
                    </a:solidFill>
                  </a:rPr>
                  <a:t>wet</a:t>
                </a:r>
              </a:p>
            </p:txBody>
          </p:sp>
        </p:grpSp>
        <p:grpSp>
          <p:nvGrpSpPr>
            <p:cNvPr id="45" name="Groep 44"/>
            <p:cNvGrpSpPr/>
            <p:nvPr/>
          </p:nvGrpSpPr>
          <p:grpSpPr>
            <a:xfrm>
              <a:off x="8746056" y="4223391"/>
              <a:ext cx="1702602" cy="2255661"/>
              <a:chOff x="9082981" y="1276830"/>
              <a:chExt cx="1771650" cy="2255661"/>
            </a:xfrm>
          </p:grpSpPr>
          <p:pic>
            <p:nvPicPr>
              <p:cNvPr id="46" name="Afbeelding 45" descr="Telekomwet"/>
              <p:cNvPicPr>
                <a:picLocks noChangeAspect="1"/>
              </p:cNvPicPr>
              <p:nvPr/>
            </p:nvPicPr>
            <p:blipFill rotWithShape="1">
              <a:blip r:embed="rId6"/>
              <a:srcRect l="8615" r="5985" b="5838"/>
              <a:stretch/>
            </p:blipFill>
            <p:spPr>
              <a:xfrm>
                <a:off x="9082981" y="1276830"/>
                <a:ext cx="1771650" cy="2255661"/>
              </a:xfrm>
              <a:prstGeom prst="rect">
                <a:avLst/>
              </a:prstGeom>
            </p:spPr>
          </p:pic>
          <p:sp>
            <p:nvSpPr>
              <p:cNvPr id="47" name="Tekstvak 46"/>
              <p:cNvSpPr txBox="1"/>
              <p:nvPr/>
            </p:nvSpPr>
            <p:spPr>
              <a:xfrm rot="21068813">
                <a:off x="9295274" y="1986232"/>
                <a:ext cx="1319745" cy="9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>
                    <a:solidFill>
                      <a:srgbClr val="FF0000"/>
                    </a:solidFill>
                  </a:rPr>
                  <a:t>Telecommunicatiewet</a:t>
                </a:r>
              </a:p>
            </p:txBody>
          </p:sp>
        </p:grpSp>
      </p:grp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74120DE-C54D-4B2E-89E8-22988C4DFD9A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9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32693" y="1236688"/>
            <a:ext cx="5405933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i="1" dirty="0"/>
              <a:t>Omgevingswet </a:t>
            </a:r>
            <a:r>
              <a:rPr lang="nl-NL" i="1" dirty="0" err="1"/>
              <a:t>amvb’s</a:t>
            </a:r>
            <a:br>
              <a:rPr lang="nl-NL" i="1" dirty="0"/>
            </a:br>
            <a:br>
              <a:rPr lang="nl-NL" i="1" dirty="0"/>
            </a:br>
            <a:br>
              <a:rPr lang="nl-NL" i="1" dirty="0"/>
            </a:br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  <p:sp>
        <p:nvSpPr>
          <p:cNvPr id="3" name="Rechthoek 2" descr="Rechthoek om omgevingsplan"/>
          <p:cNvSpPr/>
          <p:nvPr/>
        </p:nvSpPr>
        <p:spPr>
          <a:xfrm>
            <a:off x="6767828" y="2852936"/>
            <a:ext cx="4512748" cy="9959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74120DE-C54D-4B2E-89E8-22988C4DFD9A}" type="slidenum">
              <a:rPr lang="nl-NL" smtClean="0"/>
              <a:t>6</a:t>
            </a:fld>
            <a:endParaRPr lang="nl-NL" dirty="0"/>
          </a:p>
        </p:txBody>
      </p:sp>
      <p:sp>
        <p:nvSpPr>
          <p:cNvPr id="61" name="Titel 60"/>
          <p:cNvSpPr txBox="1">
            <a:spLocks noGrp="1"/>
          </p:cNvSpPr>
          <p:nvPr>
            <p:ph type="title" idx="4294967295"/>
          </p:nvPr>
        </p:nvSpPr>
        <p:spPr>
          <a:xfrm>
            <a:off x="18773" y="205722"/>
            <a:ext cx="1027265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(1) Regels ondergrondse kabels en leidingen Omgevingswet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41817" y="1555529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Bal: </a:t>
            </a:r>
            <a:r>
              <a:rPr lang="nl-NL" dirty="0"/>
              <a:t>graven in bodem (3.48, Bal), ontgrondingsactiviteit (6.31, Bal), Rijksweg (hoofdstuk 8, Bal), spoorweg (hoofdstuk 9, Bal)</a:t>
            </a:r>
          </a:p>
          <a:p>
            <a:endParaRPr lang="nl-NL" dirty="0"/>
          </a:p>
          <a:p>
            <a:r>
              <a:rPr lang="nl-NL" b="1" dirty="0" err="1"/>
              <a:t>Bbl</a:t>
            </a:r>
            <a:r>
              <a:rPr lang="nl-NL" b="1" dirty="0"/>
              <a:t>: </a:t>
            </a:r>
            <a:r>
              <a:rPr lang="nl-NL" dirty="0"/>
              <a:t>technische bouwactiviteit (2.27, </a:t>
            </a:r>
            <a:r>
              <a:rPr lang="nl-NL" dirty="0" err="1"/>
              <a:t>Bbl</a:t>
            </a:r>
            <a:r>
              <a:rPr lang="nl-NL" dirty="0"/>
              <a:t>), omgevingsplanactiviteit bouwwerken (2.29, </a:t>
            </a:r>
            <a:r>
              <a:rPr lang="nl-NL" dirty="0" err="1"/>
              <a:t>Bbl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b="1" dirty="0" err="1"/>
              <a:t>Bkl</a:t>
            </a:r>
            <a:r>
              <a:rPr lang="nl-NL" b="1" dirty="0"/>
              <a:t>: </a:t>
            </a:r>
            <a:r>
              <a:rPr lang="nl-NL" dirty="0"/>
              <a:t>belemmeringengebied (5.19, 5.20, </a:t>
            </a:r>
            <a:r>
              <a:rPr lang="nl-NL" dirty="0" err="1"/>
              <a:t>Bkl</a:t>
            </a:r>
            <a:r>
              <a:rPr lang="nl-NL" dirty="0"/>
              <a:t>)</a:t>
            </a:r>
            <a:br>
              <a:rPr lang="nl-NL" b="1" dirty="0"/>
            </a:br>
            <a:r>
              <a:rPr lang="nl-NL" dirty="0"/>
              <a:t>reserveringsgebieden (5.135 t/m 5.139, </a:t>
            </a:r>
            <a:r>
              <a:rPr lang="nl-NL" dirty="0" err="1"/>
              <a:t>Bkl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b="1" dirty="0"/>
              <a:t>Ob: </a:t>
            </a:r>
            <a:r>
              <a:rPr lang="nl-NL" dirty="0" err="1"/>
              <a:t>mer</a:t>
            </a:r>
            <a:r>
              <a:rPr lang="nl-NL" dirty="0"/>
              <a:t>-beoordelingsplicht buisleidingen (onderdeel j8, j9, Ob)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456038" y="986543"/>
            <a:ext cx="540593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i="1" dirty="0"/>
              <a:t>Lokale regels</a:t>
            </a:r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  <p:sp>
        <p:nvSpPr>
          <p:cNvPr id="9" name="Tekstvak 8" descr="Rechthoek om omgevingsplan"/>
          <p:cNvSpPr txBox="1"/>
          <p:nvPr/>
        </p:nvSpPr>
        <p:spPr>
          <a:xfrm>
            <a:off x="6767828" y="1256025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Omgevingsverordening: </a:t>
            </a:r>
            <a:r>
              <a:rPr lang="nl-NL" dirty="0"/>
              <a:t>beperkingengebied prov. weg</a:t>
            </a:r>
          </a:p>
          <a:p>
            <a:endParaRPr lang="nl-NL" dirty="0"/>
          </a:p>
          <a:p>
            <a:r>
              <a:rPr lang="nl-NL" b="1" dirty="0" err="1"/>
              <a:t>Waterschapsverordening</a:t>
            </a:r>
            <a:r>
              <a:rPr lang="nl-NL" b="1" dirty="0"/>
              <a:t>:</a:t>
            </a:r>
            <a:r>
              <a:rPr lang="nl-NL" dirty="0"/>
              <a:t> regels waterkeringen, watergangen</a:t>
            </a:r>
          </a:p>
          <a:p>
            <a:endParaRPr lang="nl-NL" dirty="0"/>
          </a:p>
          <a:p>
            <a:r>
              <a:rPr lang="nl-NL" b="1" dirty="0"/>
              <a:t>Omgevingsplan: </a:t>
            </a:r>
            <a:r>
              <a:rPr lang="nl-NL" dirty="0"/>
              <a:t>omgevingsplanactiviteit bouwwerken (artikel 22.26 en 22.27, bruidsschat)</a:t>
            </a:r>
          </a:p>
          <a:p>
            <a:endParaRPr lang="nl-NL" dirty="0"/>
          </a:p>
        </p:txBody>
      </p:sp>
      <p:pic>
        <p:nvPicPr>
          <p:cNvPr id="10" name="Afbeelding 9" descr="Buisleiding gevaarlijke stoffen is een bouwwerk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46" y="3919782"/>
            <a:ext cx="3169521" cy="2430274"/>
          </a:xfrm>
          <a:prstGeom prst="rect">
            <a:avLst/>
          </a:prstGeom>
        </p:spPr>
      </p:pic>
      <p:pic>
        <p:nvPicPr>
          <p:cNvPr id="11" name="Afbeelding 10" descr="Kleine kabel is geen bouwwe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76" y="3925724"/>
            <a:ext cx="2810035" cy="2530128"/>
          </a:xfrm>
          <a:prstGeom prst="rect">
            <a:avLst/>
          </a:prstGeom>
        </p:spPr>
      </p:pic>
      <p:pic>
        <p:nvPicPr>
          <p:cNvPr id="12" name="Afbeelding 11" descr="Logo IPL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159199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74120DE-C54D-4B2E-89E8-22988C4DFD9A}" type="slidenum">
              <a:rPr lang="nl-NL" smtClean="0"/>
              <a:t>7</a:t>
            </a:fld>
            <a:endParaRPr lang="nl-NL" dirty="0"/>
          </a:p>
        </p:txBody>
      </p:sp>
      <p:sp>
        <p:nvSpPr>
          <p:cNvPr id="12" name="Titel 11"/>
          <p:cNvSpPr txBox="1">
            <a:spLocks noGrp="1"/>
          </p:cNvSpPr>
          <p:nvPr>
            <p:ph type="title" idx="4294967295"/>
          </p:nvPr>
        </p:nvSpPr>
        <p:spPr>
          <a:xfrm>
            <a:off x="479376" y="1196752"/>
            <a:ext cx="1144927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Regels kabels en leidingen in het omgevingsplan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79376" y="2420888"/>
            <a:ext cx="10272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(1): tijdelijk deel omgevingsplan</a:t>
            </a: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(2): nieuw deel omgevingsplan</a:t>
            </a: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b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</a:br>
            <a:r>
              <a:rPr lang="nl-NL" sz="2200" b="1" dirty="0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(3): </a:t>
            </a:r>
            <a:r>
              <a:rPr lang="nl-NL" sz="2200" b="1" dirty="0" err="1">
                <a:solidFill>
                  <a:srgbClr val="39870C"/>
                </a:solidFill>
                <a:latin typeface="Verdana"/>
                <a:ea typeface="+mj-ea"/>
                <a:cs typeface="Verdana"/>
              </a:rPr>
              <a:t>telekomkabels</a:t>
            </a:r>
            <a:endParaRPr lang="nl-NL" sz="2200" b="1" dirty="0">
              <a:solidFill>
                <a:srgbClr val="39870C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5" name="Afbeelding 4" descr="Logo IP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4147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74120DE-C54D-4B2E-89E8-22988C4DFD9A}" type="slidenum">
              <a:rPr lang="nl-NL" smtClean="0"/>
              <a:t>8</a:t>
            </a:fld>
            <a:endParaRPr lang="nl-NL" dirty="0"/>
          </a:p>
        </p:txBody>
      </p:sp>
      <p:sp>
        <p:nvSpPr>
          <p:cNvPr id="61" name="Titel 60"/>
          <p:cNvSpPr txBox="1">
            <a:spLocks noGrp="1"/>
          </p:cNvSpPr>
          <p:nvPr>
            <p:ph type="title" idx="4294967295"/>
          </p:nvPr>
        </p:nvSpPr>
        <p:spPr>
          <a:xfrm>
            <a:off x="479376" y="930594"/>
            <a:ext cx="1027265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(1) Tijdelijk deel omgevingsplan</a:t>
            </a:r>
          </a:p>
        </p:txBody>
      </p:sp>
      <p:pic>
        <p:nvPicPr>
          <p:cNvPr id="5" name="Afbeelding 4" descr="Overgangsfase omgevingspl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504218"/>
            <a:ext cx="7794700" cy="4927085"/>
          </a:xfrm>
          <a:prstGeom prst="rect">
            <a:avLst/>
          </a:prstGeom>
        </p:spPr>
      </p:pic>
      <p:sp>
        <p:nvSpPr>
          <p:cNvPr id="7" name="Rechthoek 6" descr="Rechthoek om tijdelijk deel omgevingsplan"/>
          <p:cNvSpPr/>
          <p:nvPr/>
        </p:nvSpPr>
        <p:spPr>
          <a:xfrm>
            <a:off x="4079776" y="2096746"/>
            <a:ext cx="936104" cy="3780526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ogo IP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74120DE-C54D-4B2E-89E8-22988C4DFD9A}" type="slidenum">
              <a:rPr lang="nl-NL" smtClean="0"/>
              <a:t>9</a:t>
            </a:fld>
            <a:endParaRPr lang="nl-NL" dirty="0"/>
          </a:p>
        </p:txBody>
      </p:sp>
      <p:sp>
        <p:nvSpPr>
          <p:cNvPr id="61" name="Titel 60"/>
          <p:cNvSpPr txBox="1">
            <a:spLocks noGrp="1"/>
          </p:cNvSpPr>
          <p:nvPr>
            <p:ph type="title" idx="4294967295"/>
          </p:nvPr>
        </p:nvSpPr>
        <p:spPr>
          <a:xfrm>
            <a:off x="464523" y="808157"/>
            <a:ext cx="1027265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9870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(1) Tijdelijk deel omgevingsplan</a:t>
            </a:r>
          </a:p>
        </p:txBody>
      </p:sp>
      <p:sp>
        <p:nvSpPr>
          <p:cNvPr id="7" name="Rechthoek 6"/>
          <p:cNvSpPr/>
          <p:nvPr/>
        </p:nvSpPr>
        <p:spPr>
          <a:xfrm>
            <a:off x="710040" y="1529130"/>
            <a:ext cx="10027135" cy="38137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Ruimtelijke regels 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tijdelijk deel omgevingsplan (bijvoorbeeld regels woningdichtheid)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Omgevingsplanactiviteit bouwwerken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Ondergrondse buis- en leidingenstelsels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vergunningvrij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(artikel 2.29,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Bbl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Gevaarlijke stoffen: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binnenplans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vergunningvrij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(artikel 22.27, onder h, bruidsschat)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Technische bouwactiviteit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ondergrondse buis- of leidingstelsels altijd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vergunningvrij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(artikel 2.27, onder i,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Bbl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nl-N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br>
              <a:rPr lang="nl-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 descr="Kabeltracé onder de Wro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433149"/>
            <a:ext cx="7312238" cy="1879409"/>
          </a:xfrm>
          <a:prstGeom prst="rect">
            <a:avLst/>
          </a:prstGeom>
        </p:spPr>
      </p:pic>
      <p:pic>
        <p:nvPicPr>
          <p:cNvPr id="8" name="Afbeelding 7" descr="Logo IPL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8" y="119112"/>
            <a:ext cx="2489328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21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ijkswaterstaat">
      <a:dk1>
        <a:sysClr val="windowText" lastClr="000000"/>
      </a:dk1>
      <a:lt1>
        <a:sysClr val="window" lastClr="FFFFFF"/>
      </a:lt1>
      <a:dk2>
        <a:srgbClr val="007BC7"/>
      </a:dk2>
      <a:lt2>
        <a:srgbClr val="F9E11E"/>
      </a:lt2>
      <a:accent1>
        <a:srgbClr val="F9E11E"/>
      </a:accent1>
      <a:accent2>
        <a:srgbClr val="007BC7"/>
      </a:accent2>
      <a:accent3>
        <a:srgbClr val="D52B1E"/>
      </a:accent3>
      <a:accent4>
        <a:srgbClr val="8FCAE7"/>
      </a:accent4>
      <a:accent5>
        <a:srgbClr val="39870C"/>
      </a:accent5>
      <a:accent6>
        <a:srgbClr val="FFB612"/>
      </a:accent6>
      <a:hlink>
        <a:srgbClr val="007BC7"/>
      </a:hlink>
      <a:folHlink>
        <a:srgbClr val="A90061"/>
      </a:folHlink>
    </a:clrScheme>
    <a:fontScheme name="Rijkswatersta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ijkshuisstijl Geel">
      <a:srgbClr val="F9E11E"/>
    </a:custClr>
    <a:custClr name="Rijkshuisstijl Donkergeel">
      <a:srgbClr val="FFB612"/>
    </a:custClr>
    <a:custClr name="Rijkshuisstijl Oranje">
      <a:srgbClr val="E17000"/>
    </a:custClr>
    <a:custClr name="Rijkshuisstijl Rood">
      <a:srgbClr val="D52B1E"/>
    </a:custClr>
    <a:custClr name="Rijkshuisstijl Robijnrood">
      <a:srgbClr val="CA005D"/>
    </a:custClr>
    <a:custClr name="Rijkshuisstijl Roze">
      <a:srgbClr val="F092CD"/>
    </a:custClr>
    <a:custClr name="Rijkshuisstijl Violet">
      <a:srgbClr val="A90061"/>
    </a:custClr>
    <a:custClr name="Rijkshuisstijl Paars">
      <a:srgbClr val="42145F"/>
    </a:custClr>
    <a:custClr name="Rijkshuisstijl Lichtblauw">
      <a:srgbClr val="8FCAE7"/>
    </a:custClr>
    <a:custClr name="Rijkshuisstijl Hemelblauw">
      <a:srgbClr val="007BC7"/>
    </a:custClr>
    <a:custClr name="Rijkshuisstijl Mintgroen">
      <a:srgbClr val="76D2B6"/>
    </a:custClr>
    <a:custClr name="Rijkshuisstijl Groen">
      <a:srgbClr val="39870C"/>
    </a:custClr>
    <a:custClr name="Rijkshuisstijl Mosgroen">
      <a:srgbClr val="777C00"/>
    </a:custClr>
    <a:custClr name="Rijkshuisstijl Donkergroen">
      <a:srgbClr val="275937"/>
    </a:custClr>
    <a:custClr name="Rijkshuisstijl Donkerbruin">
      <a:srgbClr val="673327"/>
    </a:custClr>
    <a:custClr name="Rijkshuisstijl Bruin">
      <a:srgbClr val="94710A"/>
    </a:custClr>
  </a:custClrLst>
  <a:extLst>
    <a:ext uri="{05A4C25C-085E-4340-85A3-A5531E510DB2}">
      <thm15:themeFamily xmlns:thm15="http://schemas.microsoft.com/office/thememl/2012/main" name="Presentatie3" id="{681A9343-2EB0-45A5-9538-0413F9509372}" vid="{E09780DD-CAD6-46F8-AE3D-50FD0D50B3B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1598</TotalTime>
  <Words>929</Words>
  <Application>Microsoft Office PowerPoint</Application>
  <PresentationFormat>Breedbeeld</PresentationFormat>
  <Paragraphs>183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Blank</vt:lpstr>
      <vt:lpstr>Regels ondergrondse kabels en leidingen onder de Omgevingswet  Ondergrondse kabels en leidingen | Informatiepunt Leefomgeving (iplo.nl)   </vt:lpstr>
      <vt:lpstr>  Inhoudsopgave</vt:lpstr>
      <vt:lpstr>  Vragen of discussiepunten tussendoor? Graag! </vt:lpstr>
      <vt:lpstr>Scope vanmiddag</vt:lpstr>
      <vt:lpstr>(1) Ondergrondse kabels en leidingen: waar hebben we het over </vt:lpstr>
      <vt:lpstr>(1) Regels ondergrondse kabels en leidingen Omgevingswet</vt:lpstr>
      <vt:lpstr>Regels kabels en leidingen in het omgevingsplan</vt:lpstr>
      <vt:lpstr>(1) Tijdelijk deel omgevingsplan</vt:lpstr>
      <vt:lpstr>(1) Tijdelijk deel omgevingsplan</vt:lpstr>
      <vt:lpstr>Regels aanleg kabels en leidingen/graven in openbare grond nog in gemeentelijke verordening!  </vt:lpstr>
      <vt:lpstr>(2) Nieuw deel omgevingsplan</vt:lpstr>
      <vt:lpstr>(2): Regels nieuw deel omgevingsplan</vt:lpstr>
      <vt:lpstr>(3): Regels telekomkabels en leidingen </vt:lpstr>
      <vt:lpstr>Regels aanleg in de praktijk: casus kabeltracé</vt:lpstr>
      <vt:lpstr> Kabeltracé </vt:lpstr>
      <vt:lpstr>Beperkingengebiedactiviteit bij waterstaatswerken in beheer van het Rijk </vt:lpstr>
      <vt:lpstr>Graven in een verontreinigde bodem </vt:lpstr>
      <vt:lpstr>Beperkingengebiedactiviteit beheer provinciale wegen </vt:lpstr>
      <vt:lpstr>Beperkingengebiedactiviteit bij spoorwegen </vt:lpstr>
      <vt:lpstr>Beperkingengebiedactiviteit Rijksweg </vt:lpstr>
      <vt:lpstr>Uitvoeren van de graafwerkzaamheden (regulering van de werkzaamheden in de openbare ruimte) </vt:lpstr>
      <vt:lpstr>Regels buisleiding gevaarlijke stoffen </vt:lpstr>
      <vt:lpstr>Welk regels relevant bij de aanleg?</vt:lpstr>
      <vt:lpstr>Lessen om mee naar huis te nemen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Wierik, Stijn te (WNN)</dc:creator>
  <cp:lastModifiedBy>Velden, Rob van der (RWS WVL)</cp:lastModifiedBy>
  <cp:revision>316</cp:revision>
  <dcterms:created xsi:type="dcterms:W3CDTF">2024-05-07T08:57:28Z</dcterms:created>
  <dcterms:modified xsi:type="dcterms:W3CDTF">2024-07-09T08:27:13Z</dcterms:modified>
</cp:coreProperties>
</file>