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3"/>
  </p:sldMasterIdLst>
  <p:notesMasterIdLst>
    <p:notesMasterId r:id="rId42"/>
  </p:notesMasterIdLst>
  <p:handoutMasterIdLst>
    <p:handoutMasterId r:id="rId43"/>
  </p:handoutMasterIdLst>
  <p:sldIdLst>
    <p:sldId id="291" r:id="rId4"/>
    <p:sldId id="278" r:id="rId5"/>
    <p:sldId id="335" r:id="rId6"/>
    <p:sldId id="336" r:id="rId7"/>
    <p:sldId id="337" r:id="rId8"/>
    <p:sldId id="338" r:id="rId9"/>
    <p:sldId id="340" r:id="rId10"/>
    <p:sldId id="341" r:id="rId11"/>
    <p:sldId id="342" r:id="rId12"/>
    <p:sldId id="343" r:id="rId13"/>
    <p:sldId id="344" r:id="rId14"/>
    <p:sldId id="345" r:id="rId15"/>
    <p:sldId id="315" r:id="rId16"/>
    <p:sldId id="309" r:id="rId17"/>
    <p:sldId id="310" r:id="rId18"/>
    <p:sldId id="357" r:id="rId19"/>
    <p:sldId id="318" r:id="rId20"/>
    <p:sldId id="358" r:id="rId21"/>
    <p:sldId id="359" r:id="rId22"/>
    <p:sldId id="360" r:id="rId23"/>
    <p:sldId id="351" r:id="rId24"/>
    <p:sldId id="348" r:id="rId25"/>
    <p:sldId id="352" r:id="rId26"/>
    <p:sldId id="353" r:id="rId27"/>
    <p:sldId id="330" r:id="rId28"/>
    <p:sldId id="331" r:id="rId29"/>
    <p:sldId id="323" r:id="rId30"/>
    <p:sldId id="324" r:id="rId31"/>
    <p:sldId id="319" r:id="rId32"/>
    <p:sldId id="321" r:id="rId33"/>
    <p:sldId id="354" r:id="rId34"/>
    <p:sldId id="322" r:id="rId35"/>
    <p:sldId id="320" r:id="rId36"/>
    <p:sldId id="332" r:id="rId37"/>
    <p:sldId id="333" r:id="rId38"/>
    <p:sldId id="334" r:id="rId39"/>
    <p:sldId id="356" r:id="rId40"/>
    <p:sldId id="297" r:id="rId41"/>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3" userDrawn="1">
          <p15:clr>
            <a:srgbClr val="A4A3A4"/>
          </p15:clr>
        </p15:guide>
        <p15:guide id="2" orient="horz" pos="1141" userDrawn="1">
          <p15:clr>
            <a:srgbClr val="A4A3A4"/>
          </p15:clr>
        </p15:guide>
        <p15:guide id="3" orient="horz" pos="2286" userDrawn="1">
          <p15:clr>
            <a:srgbClr val="A4A3A4"/>
          </p15:clr>
        </p15:guide>
        <p15:guide id="4" pos="3856" userDrawn="1">
          <p15:clr>
            <a:srgbClr val="A4A3A4"/>
          </p15:clr>
        </p15:guide>
        <p15:guide id="5" pos="3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870C"/>
    <a:srgbClr val="2B5781"/>
    <a:srgbClr val="275937"/>
    <a:srgbClr val="E17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24" autoAdjust="0"/>
    <p:restoredTop sz="80814" autoAdjust="0"/>
  </p:normalViewPr>
  <p:slideViewPr>
    <p:cSldViewPr snapToGrid="0" snapToObjects="1" showGuides="1">
      <p:cViewPr varScale="1">
        <p:scale>
          <a:sx n="89" d="100"/>
          <a:sy n="89" d="100"/>
        </p:scale>
        <p:origin x="1278" y="90"/>
      </p:cViewPr>
      <p:guideLst>
        <p:guide orient="horz" pos="3863"/>
        <p:guide orient="horz" pos="1141"/>
        <p:guide orient="horz" pos="2286"/>
        <p:guide pos="3856"/>
        <p:guide pos="37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151" d="100"/>
          <a:sy n="151" d="100"/>
        </p:scale>
        <p:origin x="479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C8DB60-9960-7E4E-BA4A-B29DFB46F3EE}" type="datetime1">
              <a:rPr lang="nl-NL" smtClean="0"/>
              <a:t>1-7-2024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70EAE8-FB6A-B847-B804-B8BC08416A0C}" type="slidenum">
              <a:rPr lang="nl-NL" smtClean="0"/>
              <a:t>‹nr.›</a:t>
            </a:fld>
            <a:endParaRPr lang="nl-NL"/>
          </a:p>
        </p:txBody>
      </p:sp>
    </p:spTree>
    <p:extLst>
      <p:ext uri="{BB962C8B-B14F-4D97-AF65-F5344CB8AC3E}">
        <p14:creationId xmlns:p14="http://schemas.microsoft.com/office/powerpoint/2010/main" val="1924335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443F22-96A7-2946-9F02-228CB8E4306F}" type="datetime1">
              <a:rPr lang="nl-NL" smtClean="0"/>
              <a:t>1-7-2024</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6D882-3718-4F40-87D5-7C3050DB7ED2}" type="slidenum">
              <a:rPr lang="nl-NL" smtClean="0"/>
              <a:t>‹nr.›</a:t>
            </a:fld>
            <a:endParaRPr lang="nl-NL"/>
          </a:p>
        </p:txBody>
      </p:sp>
    </p:spTree>
    <p:extLst>
      <p:ext uri="{BB962C8B-B14F-4D97-AF65-F5344CB8AC3E}">
        <p14:creationId xmlns:p14="http://schemas.microsoft.com/office/powerpoint/2010/main" val="22798587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4</a:t>
            </a:fld>
            <a:endParaRPr lang="nl-NL"/>
          </a:p>
        </p:txBody>
      </p:sp>
    </p:spTree>
    <p:extLst>
      <p:ext uri="{BB962C8B-B14F-4D97-AF65-F5344CB8AC3E}">
        <p14:creationId xmlns:p14="http://schemas.microsoft.com/office/powerpoint/2010/main" val="503447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5</a:t>
            </a:fld>
            <a:endParaRPr lang="nl-NL"/>
          </a:p>
        </p:txBody>
      </p:sp>
    </p:spTree>
    <p:extLst>
      <p:ext uri="{BB962C8B-B14F-4D97-AF65-F5344CB8AC3E}">
        <p14:creationId xmlns:p14="http://schemas.microsoft.com/office/powerpoint/2010/main" val="931405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6</a:t>
            </a:fld>
            <a:endParaRPr lang="nl-NL"/>
          </a:p>
        </p:txBody>
      </p:sp>
    </p:spTree>
    <p:extLst>
      <p:ext uri="{BB962C8B-B14F-4D97-AF65-F5344CB8AC3E}">
        <p14:creationId xmlns:p14="http://schemas.microsoft.com/office/powerpoint/2010/main" val="580360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8</a:t>
            </a:fld>
            <a:endParaRPr lang="nl-NL"/>
          </a:p>
        </p:txBody>
      </p:sp>
    </p:spTree>
    <p:extLst>
      <p:ext uri="{BB962C8B-B14F-4D97-AF65-F5344CB8AC3E}">
        <p14:creationId xmlns:p14="http://schemas.microsoft.com/office/powerpoint/2010/main" val="3626405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10</a:t>
            </a:fld>
            <a:endParaRPr lang="nl-NL"/>
          </a:p>
        </p:txBody>
      </p:sp>
    </p:spTree>
    <p:extLst>
      <p:ext uri="{BB962C8B-B14F-4D97-AF65-F5344CB8AC3E}">
        <p14:creationId xmlns:p14="http://schemas.microsoft.com/office/powerpoint/2010/main" val="2127393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16</a:t>
            </a:fld>
            <a:endParaRPr lang="nl-NL"/>
          </a:p>
        </p:txBody>
      </p:sp>
    </p:spTree>
    <p:extLst>
      <p:ext uri="{BB962C8B-B14F-4D97-AF65-F5344CB8AC3E}">
        <p14:creationId xmlns:p14="http://schemas.microsoft.com/office/powerpoint/2010/main" val="3408782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22</a:t>
            </a:fld>
            <a:endParaRPr lang="nl-NL"/>
          </a:p>
        </p:txBody>
      </p:sp>
    </p:spTree>
    <p:extLst>
      <p:ext uri="{BB962C8B-B14F-4D97-AF65-F5344CB8AC3E}">
        <p14:creationId xmlns:p14="http://schemas.microsoft.com/office/powerpoint/2010/main" val="3903298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24</a:t>
            </a:fld>
            <a:endParaRPr lang="nl-NL"/>
          </a:p>
        </p:txBody>
      </p:sp>
    </p:spTree>
    <p:extLst>
      <p:ext uri="{BB962C8B-B14F-4D97-AF65-F5344CB8AC3E}">
        <p14:creationId xmlns:p14="http://schemas.microsoft.com/office/powerpoint/2010/main" val="3630577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t>37</a:t>
            </a:fld>
            <a:endParaRPr lang="nl-NL"/>
          </a:p>
        </p:txBody>
      </p:sp>
    </p:spTree>
    <p:extLst>
      <p:ext uri="{BB962C8B-B14F-4D97-AF65-F5344CB8AC3E}">
        <p14:creationId xmlns:p14="http://schemas.microsoft.com/office/powerpoint/2010/main" val="6132083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26CAFB3-B952-5E41-8366-D28F5BBD163D}"/>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419752537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somm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3612BFF-8B8D-A445-BE85-25A4D5787366}"/>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Tree>
    <p:extLst>
      <p:ext uri="{BB962C8B-B14F-4D97-AF65-F5344CB8AC3E}">
        <p14:creationId xmlns:p14="http://schemas.microsoft.com/office/powerpoint/2010/main" val="22199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somming + bee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9F7C79B-7513-0040-807E-BCD64B44B92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590551" y="1811338"/>
            <a:ext cx="5938399" cy="4305685"/>
          </a:xfrm>
        </p:spPr>
        <p:txBody>
          <a:bodyPr>
            <a:normAutofit/>
          </a:bodyPr>
          <a:lstStyle>
            <a:lvl1pPr marL="285750" indent="-285750">
              <a:lnSpc>
                <a:spcPts val="2400"/>
              </a:lnSpc>
              <a:buFont typeface="Arial"/>
              <a:buChar char="•"/>
              <a:defRPr sz="1600">
                <a:solidFill>
                  <a:schemeClr val="tx1"/>
                </a:solidFill>
              </a:defRPr>
            </a:lvl1pPr>
            <a:lvl2pPr marL="457200" indent="0">
              <a:lnSpc>
                <a:spcPts val="2400"/>
              </a:lnSpc>
              <a:buFontTx/>
              <a:buNone/>
              <a:defRPr sz="1800"/>
            </a:lvl2pPr>
            <a:lvl3pPr marL="914400" indent="0">
              <a:lnSpc>
                <a:spcPts val="2400"/>
              </a:lnSpc>
              <a:buFontTx/>
              <a:buNone/>
              <a:defRPr sz="1800"/>
            </a:lvl3pPr>
            <a:lvl4pPr marL="1371600" indent="0">
              <a:lnSpc>
                <a:spcPts val="2400"/>
              </a:lnSpc>
              <a:buFontTx/>
              <a:buNone/>
              <a:defRPr sz="1800"/>
            </a:lvl4pPr>
            <a:lvl5pPr marL="1828800" indent="0">
              <a:lnSpc>
                <a:spcPts val="2400"/>
              </a:lnSpc>
              <a:buFontTx/>
              <a:buNone/>
              <a:defRPr sz="1800"/>
            </a:lvl5pPr>
          </a:lstStyle>
          <a:p>
            <a:pPr lvl="0"/>
            <a:r>
              <a:rPr lang="nl-NL"/>
              <a:t>Tekststijl van het model bewerken</a:t>
            </a:r>
          </a:p>
        </p:txBody>
      </p:sp>
      <p:sp>
        <p:nvSpPr>
          <p:cNvPr id="7" name="Tijdelijke aanduiding voor afbeelding 6"/>
          <p:cNvSpPr>
            <a:spLocks noGrp="1"/>
          </p:cNvSpPr>
          <p:nvPr>
            <p:ph type="pic" sz="quarter" idx="13"/>
          </p:nvPr>
        </p:nvSpPr>
        <p:spPr>
          <a:xfrm>
            <a:off x="6915151" y="1811338"/>
            <a:ext cx="4658783" cy="4300538"/>
          </a:xfrm>
        </p:spPr>
        <p:txBody>
          <a:bodyPr/>
          <a:lstStyle/>
          <a:p>
            <a:r>
              <a:rPr lang="nl-NL"/>
              <a:t>Klik op het pictogram als u een afbeelding wilt toevoegen</a:t>
            </a:r>
            <a:endParaRPr lang="nl-NL" dirty="0"/>
          </a:p>
        </p:txBody>
      </p:sp>
    </p:spTree>
    <p:extLst>
      <p:ext uri="{BB962C8B-B14F-4D97-AF65-F5344CB8AC3E}">
        <p14:creationId xmlns:p14="http://schemas.microsoft.com/office/powerpoint/2010/main" val="2181187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 bee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59EE069-E041-7D4E-AF5F-769655BE0B2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0" y="4779819"/>
            <a:ext cx="12192000" cy="148604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8"/>
            <a:ext cx="10964333"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404677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 2x beeld ho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8CC9E27-A66F-9947-B318-08B7BF55BA1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01133" y="4078830"/>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1133" y="1811339"/>
            <a:ext cx="10972800" cy="2073559"/>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816870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kst + 2x beeld ver">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BB9C7D7F-C5E1-0140-BB57-0FBAD6675830}"/>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afbeelding 5"/>
          <p:cNvSpPr>
            <a:spLocks noGrp="1"/>
          </p:cNvSpPr>
          <p:nvPr>
            <p:ph type="pic" sz="quarter" idx="12"/>
          </p:nvPr>
        </p:nvSpPr>
        <p:spPr>
          <a:xfrm>
            <a:off x="6390192" y="1805083"/>
            <a:ext cx="5187672" cy="2053685"/>
          </a:xfrm>
        </p:spPr>
        <p:txBody>
          <a:bodyPr>
            <a:normAutofit/>
          </a:bodyPr>
          <a:lstStyle>
            <a:lvl1pPr>
              <a:defRPr sz="1400"/>
            </a:lvl1pPr>
          </a:lstStyle>
          <a:p>
            <a:r>
              <a:rPr lang="nl-NL"/>
              <a:t>Klik op het pictogram als u een afbeelding wilt toevoegen</a:t>
            </a:r>
            <a:endParaRPr lang="nl-NL" dirty="0"/>
          </a:p>
        </p:txBody>
      </p:sp>
      <p:sp>
        <p:nvSpPr>
          <p:cNvPr id="7" name="Titel 1"/>
          <p:cNvSpPr>
            <a:spLocks noGrp="1"/>
          </p:cNvSpPr>
          <p:nvPr>
            <p:ph type="title"/>
          </p:nvPr>
        </p:nvSpPr>
        <p:spPr>
          <a:xfrm>
            <a:off x="601133" y="1169391"/>
            <a:ext cx="10972800" cy="663123"/>
          </a:xfrm>
        </p:spPr>
        <p:txBody>
          <a:bodyPr/>
          <a:lstStyle/>
          <a:p>
            <a:r>
              <a:rPr lang="nl-NL"/>
              <a:t>Klik om de stijl te bewerken</a:t>
            </a:r>
            <a:endParaRPr lang="nl-NL" dirty="0"/>
          </a:p>
        </p:txBody>
      </p:sp>
      <p:sp>
        <p:nvSpPr>
          <p:cNvPr id="8" name="Tijdelijke aanduiding voor tekst 5"/>
          <p:cNvSpPr>
            <a:spLocks noGrp="1"/>
          </p:cNvSpPr>
          <p:nvPr>
            <p:ph type="body" sz="quarter" idx="13"/>
          </p:nvPr>
        </p:nvSpPr>
        <p:spPr>
          <a:xfrm>
            <a:off x="609600" y="1811339"/>
            <a:ext cx="5262747" cy="432117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afbeelding 5"/>
          <p:cNvSpPr>
            <a:spLocks noGrp="1"/>
          </p:cNvSpPr>
          <p:nvPr>
            <p:ph type="pic" sz="quarter" idx="14"/>
          </p:nvPr>
        </p:nvSpPr>
        <p:spPr>
          <a:xfrm>
            <a:off x="6386261" y="4078830"/>
            <a:ext cx="5187672" cy="2053685"/>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2165758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C3BE2A5B-4D60-474A-9000-DB2D4E891825}"/>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a:xfrm>
            <a:off x="601133" y="1169391"/>
            <a:ext cx="4981736" cy="663123"/>
          </a:xfrm>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tekst 5"/>
          <p:cNvSpPr>
            <a:spLocks noGrp="1"/>
          </p:cNvSpPr>
          <p:nvPr>
            <p:ph type="body" sz="quarter" idx="13"/>
          </p:nvPr>
        </p:nvSpPr>
        <p:spPr>
          <a:xfrm>
            <a:off x="609600" y="2182862"/>
            <a:ext cx="4973269" cy="2743200"/>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afbeelding 6"/>
          <p:cNvSpPr>
            <a:spLocks noGrp="1"/>
          </p:cNvSpPr>
          <p:nvPr>
            <p:ph type="pic" sz="quarter" idx="14"/>
          </p:nvPr>
        </p:nvSpPr>
        <p:spPr>
          <a:xfrm>
            <a:off x="6089652" y="1160463"/>
            <a:ext cx="5646689" cy="4972051"/>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181876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C612CF5-18B5-914F-B3E0-D3BD0CF3F51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7" y="1168400"/>
            <a:ext cx="8326197"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Tree>
    <p:extLst>
      <p:ext uri="{BB962C8B-B14F-4D97-AF65-F5344CB8AC3E}">
        <p14:creationId xmlns:p14="http://schemas.microsoft.com/office/powerpoint/2010/main" val="1078953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afbeeldingen verticaa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1D9D6F7E-172C-1F44-81E6-052D9B58844C}"/>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9" name="Tijdelijke aanduiding voor afbeelding 8"/>
          <p:cNvSpPr>
            <a:spLocks noGrp="1"/>
          </p:cNvSpPr>
          <p:nvPr>
            <p:ph type="pic" sz="quarter" idx="13"/>
          </p:nvPr>
        </p:nvSpPr>
        <p:spPr>
          <a:xfrm>
            <a:off x="1926166" y="1168400"/>
            <a:ext cx="3892743" cy="4159250"/>
          </a:xfrm>
        </p:spPr>
        <p:txBody>
          <a:bodyPr>
            <a:normAutofit/>
          </a:bodyPr>
          <a:lstStyle>
            <a:lvl1pPr>
              <a:defRPr sz="1400"/>
            </a:lvl1pPr>
          </a:lstStyle>
          <a:p>
            <a:r>
              <a:rPr lang="nl-NL"/>
              <a:t>Klik op het pictogram als u een afbeelding wilt toevoegen</a:t>
            </a:r>
            <a:endParaRPr lang="nl-NL" dirty="0"/>
          </a:p>
        </p:txBody>
      </p:sp>
      <p:sp>
        <p:nvSpPr>
          <p:cNvPr id="2" name="Titel 1"/>
          <p:cNvSpPr>
            <a:spLocks noGrp="1"/>
          </p:cNvSpPr>
          <p:nvPr>
            <p:ph type="title"/>
          </p:nvPr>
        </p:nvSpPr>
        <p:spPr>
          <a:xfrm>
            <a:off x="1926937" y="5384244"/>
            <a:ext cx="8325427" cy="519333"/>
          </a:xfrm>
        </p:spPr>
        <p:txBody>
          <a:bodyPr>
            <a:normAutofit/>
          </a:bodyPr>
          <a:lstStyle>
            <a:lvl1pPr>
              <a:defRPr sz="2000"/>
            </a:lvl1p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1926167" y="5765368"/>
            <a:ext cx="8326967" cy="407987"/>
          </a:xfrm>
        </p:spPr>
        <p:txBody>
          <a:bodyPr>
            <a:noAutofit/>
          </a:bodyPr>
          <a:lstStyle>
            <a:lvl1pPr algn="l">
              <a:defRPr sz="1400">
                <a:solidFill>
                  <a:srgbClr val="000000"/>
                </a:solidFill>
              </a:defRPr>
            </a:lvl1pPr>
            <a:lvl2pPr algn="l">
              <a:defRPr sz="1400"/>
            </a:lvl2pPr>
            <a:lvl3pPr algn="l">
              <a:defRPr sz="1400"/>
            </a:lvl3pPr>
            <a:lvl4pPr algn="l">
              <a:defRPr sz="1400"/>
            </a:lvl4pPr>
            <a:lvl5pPr algn="l">
              <a:defRPr sz="1400"/>
            </a:lvl5pPr>
          </a:lstStyle>
          <a:p>
            <a:pPr lvl="0"/>
            <a:r>
              <a:rPr lang="nl-NL"/>
              <a:t>Tekststijl van het model bewerken</a:t>
            </a:r>
          </a:p>
        </p:txBody>
      </p:sp>
      <p:sp>
        <p:nvSpPr>
          <p:cNvPr id="8" name="Tijdelijke aanduiding voor afbeelding 8"/>
          <p:cNvSpPr>
            <a:spLocks noGrp="1"/>
          </p:cNvSpPr>
          <p:nvPr>
            <p:ph type="pic" sz="quarter" idx="14"/>
          </p:nvPr>
        </p:nvSpPr>
        <p:spPr>
          <a:xfrm>
            <a:off x="6342303" y="1160463"/>
            <a:ext cx="3910061" cy="4159250"/>
          </a:xfrm>
        </p:spPr>
        <p:txBody>
          <a:bodyPr>
            <a:normAutofit/>
          </a:bodyPr>
          <a:lstStyle>
            <a:lvl1pPr>
              <a:defRPr sz="1400"/>
            </a:lvl1pPr>
          </a:lstStyle>
          <a:p>
            <a:r>
              <a:rPr lang="nl-NL"/>
              <a:t>Klik op het pictogram als u een afbeelding wilt toevoegen</a:t>
            </a:r>
            <a:endParaRPr lang="nl-NL" dirty="0"/>
          </a:p>
        </p:txBody>
      </p:sp>
    </p:spTree>
    <p:extLst>
      <p:ext uri="{BB962C8B-B14F-4D97-AF65-F5344CB8AC3E}">
        <p14:creationId xmlns:p14="http://schemas.microsoft.com/office/powerpoint/2010/main" val="366521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
    <p:bg>
      <p:bgPr>
        <a:solidFill>
          <a:schemeClr val="bg1"/>
        </a:solidFill>
        <a:effectLst/>
      </p:bgPr>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CAF4B903-1467-C34F-9567-8E31016B8910}"/>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7" name="Afbeelding 6">
            <a:extLst>
              <a:ext uri="{FF2B5EF4-FFF2-40B4-BE49-F238E27FC236}">
                <a16:creationId xmlns:a16="http://schemas.microsoft.com/office/drawing/2014/main" id="{10E62FF2-996E-EE4F-8AD3-63F8BA2B3C9F}"/>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8" name="Afbeelding 7">
            <a:extLst>
              <a:ext uri="{FF2B5EF4-FFF2-40B4-BE49-F238E27FC236}">
                <a16:creationId xmlns:a16="http://schemas.microsoft.com/office/drawing/2014/main" id="{22DC3BBA-D385-EF47-B9A6-F185736EA7F7}"/>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29349296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7CBC099-CCD2-3C47-AD87-7F5EFB280463}"/>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p:nvPr>
        </p:nvSpPr>
        <p:spPr>
          <a:xfrm>
            <a:off x="6356144" y="1171764"/>
            <a:ext cx="5353512" cy="1235234"/>
          </a:xfrm>
        </p:spPr>
        <p:txBody>
          <a:bodyPr anchor="t"/>
          <a:lstStyle>
            <a:lvl1pPr algn="l">
              <a:defRPr b="1">
                <a:solidFill>
                  <a:schemeClr val="bg1"/>
                </a:solidFill>
              </a:defRPr>
            </a:lvl1pPr>
          </a:lstStyle>
          <a:p>
            <a:r>
              <a:rPr lang="nl-NL"/>
              <a:t>Klik om de stijl te bewerken</a:t>
            </a:r>
            <a:endParaRPr lang="nl-NL" dirty="0"/>
          </a:p>
        </p:txBody>
      </p:sp>
      <p:sp>
        <p:nvSpPr>
          <p:cNvPr id="3" name="Subtitel 2"/>
          <p:cNvSpPr>
            <a:spLocks noGrp="1"/>
          </p:cNvSpPr>
          <p:nvPr>
            <p:ph type="subTitle" idx="1" hasCustomPrompt="1"/>
          </p:nvPr>
        </p:nvSpPr>
        <p:spPr>
          <a:xfrm>
            <a:off x="6356145" y="3424048"/>
            <a:ext cx="5171671" cy="1550153"/>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&lt;naam&gt;</a:t>
            </a:r>
          </a:p>
          <a:p>
            <a:endParaRPr lang="nl-NL" dirty="0"/>
          </a:p>
        </p:txBody>
      </p:sp>
      <p:sp>
        <p:nvSpPr>
          <p:cNvPr id="17" name="Tijdelijke aanduiding voor tekst 16"/>
          <p:cNvSpPr>
            <a:spLocks noGrp="1"/>
          </p:cNvSpPr>
          <p:nvPr>
            <p:ph type="body" sz="quarter" idx="11" hasCustomPrompt="1"/>
          </p:nvPr>
        </p:nvSpPr>
        <p:spPr>
          <a:xfrm>
            <a:off x="6356351" y="5402697"/>
            <a:ext cx="5171016" cy="931863"/>
          </a:xfrm>
        </p:spPr>
        <p:txBody>
          <a:bodyPr anchor="b">
            <a:noAutofit/>
          </a:bodyPr>
          <a:lstStyle>
            <a:lvl1pPr marL="0" indent="0" algn="l">
              <a:buFontTx/>
              <a:buNone/>
              <a:defRPr sz="1000">
                <a:solidFill>
                  <a:schemeClr val="bg1"/>
                </a:solidFill>
              </a:defRPr>
            </a:lvl1pPr>
            <a:lvl2pPr marL="457200" indent="0" algn="l">
              <a:buFontTx/>
              <a:buNone/>
              <a:defRPr sz="1000">
                <a:solidFill>
                  <a:schemeClr val="bg1"/>
                </a:solidFill>
              </a:defRPr>
            </a:lvl2pPr>
            <a:lvl3pPr marL="914400" indent="0" algn="l">
              <a:buFontTx/>
              <a:buNone/>
              <a:defRPr sz="1000">
                <a:solidFill>
                  <a:schemeClr val="bg1"/>
                </a:solidFill>
              </a:defRPr>
            </a:lvl3pPr>
            <a:lvl4pPr marL="1371600" indent="0" algn="l">
              <a:buFontTx/>
              <a:buNone/>
              <a:defRPr sz="1000">
                <a:solidFill>
                  <a:schemeClr val="bg1"/>
                </a:solidFill>
              </a:defRPr>
            </a:lvl4pPr>
            <a:lvl5pPr marL="1828800" indent="0" algn="l">
              <a:buFontTx/>
              <a:buNone/>
              <a:defRPr sz="1000">
                <a:solidFill>
                  <a:schemeClr val="bg1"/>
                </a:solidFill>
              </a:defRPr>
            </a:lvl5pPr>
          </a:lstStyle>
          <a:p>
            <a:pPr lvl="0"/>
            <a:r>
              <a:rPr lang="nl-NL" dirty="0"/>
              <a:t>&lt;versie&gt;</a:t>
            </a:r>
          </a:p>
        </p:txBody>
      </p:sp>
      <p:sp>
        <p:nvSpPr>
          <p:cNvPr id="10" name="Tekstvak 9">
            <a:extLst>
              <a:ext uri="{FF2B5EF4-FFF2-40B4-BE49-F238E27FC236}">
                <a16:creationId xmlns:a16="http://schemas.microsoft.com/office/drawing/2014/main" id="{6C38CDB2-3601-9440-8755-F766D2452C38}"/>
              </a:ext>
            </a:extLst>
          </p:cNvPr>
          <p:cNvSpPr txBox="1"/>
          <p:nvPr userDrawn="1"/>
        </p:nvSpPr>
        <p:spPr>
          <a:xfrm>
            <a:off x="2022231" y="325315"/>
            <a:ext cx="184731" cy="369332"/>
          </a:xfrm>
          <a:prstGeom prst="rect">
            <a:avLst/>
          </a:prstGeom>
          <a:noFill/>
        </p:spPr>
        <p:txBody>
          <a:bodyPr wrap="none" rtlCol="0">
            <a:spAutoFit/>
          </a:bodyPr>
          <a:lstStyle/>
          <a:p>
            <a:endParaRPr lang="nl-NL" dirty="0"/>
          </a:p>
        </p:txBody>
      </p:sp>
      <p:pic>
        <p:nvPicPr>
          <p:cNvPr id="13" name="Afbeelding 12">
            <a:extLst>
              <a:ext uri="{FF2B5EF4-FFF2-40B4-BE49-F238E27FC236}">
                <a16:creationId xmlns:a16="http://schemas.microsoft.com/office/drawing/2014/main" id="{E77F28CE-3807-4F4B-962D-474278733B72}"/>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846392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oofdstuk + afb ">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9B19B-C344-0D42-81F4-64B43FAE8D5D}"/>
              </a:ext>
            </a:extLst>
          </p:cNvPr>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pic>
        <p:nvPicPr>
          <p:cNvPr id="6" name="Afbeelding 5">
            <a:extLst>
              <a:ext uri="{FF2B5EF4-FFF2-40B4-BE49-F238E27FC236}">
                <a16:creationId xmlns:a16="http://schemas.microsoft.com/office/drawing/2014/main" id="{D4AF8A1A-4A3E-584A-A9A1-B9AF37AAC0C2}"/>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11" name="Afbeelding 10">
            <a:extLst>
              <a:ext uri="{FF2B5EF4-FFF2-40B4-BE49-F238E27FC236}">
                <a16:creationId xmlns:a16="http://schemas.microsoft.com/office/drawing/2014/main" id="{4AE6D71D-11A7-9F49-9E1B-C6D812DC6BF3}"/>
              </a:ext>
            </a:extLst>
          </p:cNvPr>
          <p:cNvPicPr>
            <a:picLocks noChangeAspect="1"/>
          </p:cNvPicPr>
          <p:nvPr userDrawn="1"/>
        </p:nvPicPr>
        <p:blipFill rotWithShape="1">
          <a:blip r:embed="rId3"/>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256205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ofdstuk + afb ">
    <p:spTree>
      <p:nvGrpSpPr>
        <p:cNvPr id="1" name=""/>
        <p:cNvGrpSpPr/>
        <p:nvPr/>
      </p:nvGrpSpPr>
      <p:grpSpPr>
        <a:xfrm>
          <a:off x="0" y="0"/>
          <a:ext cx="0" cy="0"/>
          <a:chOff x="0" y="0"/>
          <a:chExt cx="0" cy="0"/>
        </a:xfrm>
      </p:grpSpPr>
      <p:sp>
        <p:nvSpPr>
          <p:cNvPr id="8" name="Rechthoek 7"/>
          <p:cNvSpPr/>
          <p:nvPr userDrawn="1"/>
        </p:nvSpPr>
        <p:spPr>
          <a:xfrm>
            <a:off x="6105907" y="890588"/>
            <a:ext cx="6102776" cy="5609264"/>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
        <p:nvSpPr>
          <p:cNvPr id="2" name="Titel 1"/>
          <p:cNvSpPr>
            <a:spLocks noGrp="1"/>
          </p:cNvSpPr>
          <p:nvPr>
            <p:ph type="ctrTitle" hasCustomPrompt="1"/>
          </p:nvPr>
        </p:nvSpPr>
        <p:spPr>
          <a:xfrm>
            <a:off x="6356144" y="1171764"/>
            <a:ext cx="5353512"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9" name="Afbeelding 8">
            <a:extLst>
              <a:ext uri="{FF2B5EF4-FFF2-40B4-BE49-F238E27FC236}">
                <a16:creationId xmlns:a16="http://schemas.microsoft.com/office/drawing/2014/main" id="{1EF75599-F1CF-3C43-89DE-9AFFD388489D}"/>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101472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Hoofdstuk + afb">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356144" y="1171764"/>
            <a:ext cx="5353512"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6356145" y="2413591"/>
            <a:ext cx="5171671"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pic>
        <p:nvPicPr>
          <p:cNvPr id="8" name="Afbeelding 7">
            <a:extLst>
              <a:ext uri="{FF2B5EF4-FFF2-40B4-BE49-F238E27FC236}">
                <a16:creationId xmlns:a16="http://schemas.microsoft.com/office/drawing/2014/main" id="{F6A851FF-3974-124A-B209-6F99BD08377F}"/>
              </a:ext>
            </a:extLst>
          </p:cNvPr>
          <p:cNvPicPr>
            <a:picLocks noChangeAspect="1"/>
          </p:cNvPicPr>
          <p:nvPr userDrawn="1"/>
        </p:nvPicPr>
        <p:blipFill rotWithShape="1">
          <a:blip r:embed="rId2"/>
          <a:srcRect l="31526" r="118"/>
          <a:stretch/>
        </p:blipFill>
        <p:spPr>
          <a:xfrm>
            <a:off x="2039" y="890588"/>
            <a:ext cx="6111369" cy="5609264"/>
          </a:xfrm>
          <a:prstGeom prst="rect">
            <a:avLst/>
          </a:prstGeom>
        </p:spPr>
      </p:pic>
    </p:spTree>
    <p:extLst>
      <p:ext uri="{BB962C8B-B14F-4D97-AF65-F5344CB8AC3E}">
        <p14:creationId xmlns:p14="http://schemas.microsoft.com/office/powerpoint/2010/main" val="43827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rgbClr val="275937"/>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27593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0" name="Rechthoek 9"/>
          <p:cNvSpPr/>
          <p:nvPr userDrawn="1"/>
        </p:nvSpPr>
        <p:spPr>
          <a:xfrm>
            <a:off x="-8342" y="6499852"/>
            <a:ext cx="12208683" cy="3831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Tree>
    <p:extLst>
      <p:ext uri="{BB962C8B-B14F-4D97-AF65-F5344CB8AC3E}">
        <p14:creationId xmlns:p14="http://schemas.microsoft.com/office/powerpoint/2010/main" val="2259134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_Hoofdstuk alleen teks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590550" y="1171764"/>
            <a:ext cx="10954905" cy="1235234"/>
          </a:xfrm>
        </p:spPr>
        <p:txBody>
          <a:bodyPr anchor="t"/>
          <a:lstStyle>
            <a:lvl1pPr algn="l">
              <a:defRPr b="1" baseline="0">
                <a:solidFill>
                  <a:schemeClr val="bg1"/>
                </a:solidFill>
              </a:defRPr>
            </a:lvl1pPr>
          </a:lstStyle>
          <a:p>
            <a:r>
              <a:rPr lang="nl-NL" dirty="0"/>
              <a:t>&lt;hoofdstuk titel&gt;</a:t>
            </a:r>
          </a:p>
        </p:txBody>
      </p:sp>
      <p:sp>
        <p:nvSpPr>
          <p:cNvPr id="3" name="Subtitel 2"/>
          <p:cNvSpPr>
            <a:spLocks noGrp="1"/>
          </p:cNvSpPr>
          <p:nvPr>
            <p:ph type="subTitle" idx="1" hasCustomPrompt="1"/>
          </p:nvPr>
        </p:nvSpPr>
        <p:spPr>
          <a:xfrm>
            <a:off x="590551" y="2413591"/>
            <a:ext cx="10954904" cy="1550153"/>
          </a:xfrm>
        </p:spPr>
        <p:txBody>
          <a:bodyPr>
            <a:normAutofit/>
          </a:bodyPr>
          <a:lstStyle>
            <a:lvl1pPr marL="285750" indent="-285750" algn="l">
              <a:buFont typeface="Arial"/>
              <a:buChar char="•"/>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&lt;inhoud hoofdstuk&gt;</a:t>
            </a:r>
          </a:p>
          <a:p>
            <a:endParaRPr lang="nl-NL" dirty="0"/>
          </a:p>
        </p:txBody>
      </p:sp>
      <p:sp>
        <p:nvSpPr>
          <p:cNvPr id="13" name="Rechthoek 12"/>
          <p:cNvSpPr/>
          <p:nvPr userDrawn="1"/>
        </p:nvSpPr>
        <p:spPr>
          <a:xfrm>
            <a:off x="0" y="6506109"/>
            <a:ext cx="12192000" cy="358149"/>
          </a:xfrm>
          <a:prstGeom prst="rect">
            <a:avLst/>
          </a:prstGeom>
          <a:solidFill>
            <a:srgbClr val="FFFFFF"/>
          </a:solidFill>
          <a:ln>
            <a:solidFill>
              <a:srgbClr val="FFFFFF"/>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7" name="Rechthoek 6">
            <a:extLst>
              <a:ext uri="{FF2B5EF4-FFF2-40B4-BE49-F238E27FC236}">
                <a16:creationId xmlns:a16="http://schemas.microsoft.com/office/drawing/2014/main" id="{E18E1D89-AC64-E14C-A351-0097B0BA1A06}"/>
              </a:ext>
            </a:extLst>
          </p:cNvPr>
          <p:cNvSpPr/>
          <p:nvPr userDrawn="1"/>
        </p:nvSpPr>
        <p:spPr>
          <a:xfrm>
            <a:off x="251" y="892799"/>
            <a:ext cx="12208683" cy="5609601"/>
          </a:xfrm>
          <a:prstGeom prst="rect">
            <a:avLst/>
          </a:prstGeom>
          <a:solidFill>
            <a:srgbClr val="3987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dirty="0"/>
          </a:p>
        </p:txBody>
      </p:sp>
    </p:spTree>
    <p:extLst>
      <p:ext uri="{BB962C8B-B14F-4D97-AF65-F5344CB8AC3E}">
        <p14:creationId xmlns:p14="http://schemas.microsoft.com/office/powerpoint/2010/main" val="279312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D71E858-B10F-3F46-9281-6B6F1FFFB294}"/>
              </a:ext>
            </a:extLst>
          </p:cNvPr>
          <p:cNvSpPr/>
          <p:nvPr userDrawn="1"/>
        </p:nvSpPr>
        <p:spPr>
          <a:xfrm>
            <a:off x="0" y="6513085"/>
            <a:ext cx="12192000" cy="358149"/>
          </a:xfrm>
          <a:prstGeom prst="rect">
            <a:avLst/>
          </a:prstGeom>
          <a:solidFill>
            <a:srgbClr val="39870C"/>
          </a:solidFill>
          <a:ln>
            <a:solidFill>
              <a:srgbClr val="39870C"/>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nl-NL" sz="1800"/>
          </a:p>
        </p:txBody>
      </p:sp>
      <p:sp>
        <p:nvSpPr>
          <p:cNvPr id="2" name="Titel 1"/>
          <p:cNvSpPr>
            <a:spLocks noGrp="1"/>
          </p:cNvSpPr>
          <p:nvPr>
            <p:ph type="title"/>
          </p:nvPr>
        </p:nvSpPr>
        <p:spPr/>
        <p:txBody>
          <a:bodyPr/>
          <a:lstStyle/>
          <a:p>
            <a:r>
              <a:rPr lang="nl-NL"/>
              <a:t>Klik om de stijl te bewerken</a:t>
            </a:r>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6" name="Tijdelijke aanduiding voor tekst 5"/>
          <p:cNvSpPr>
            <a:spLocks noGrp="1"/>
          </p:cNvSpPr>
          <p:nvPr>
            <p:ph type="body" sz="quarter" idx="12"/>
          </p:nvPr>
        </p:nvSpPr>
        <p:spPr>
          <a:xfrm>
            <a:off x="601134" y="1811338"/>
            <a:ext cx="10964333"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37337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1133" y="1169391"/>
            <a:ext cx="10972800" cy="663123"/>
          </a:xfrm>
          <a:prstGeom prst="rect">
            <a:avLst/>
          </a:prstGeom>
        </p:spPr>
        <p:txBody>
          <a:bodyPr vert="horz" lIns="91440" tIns="45720" rIns="91440" bIns="45720" rtlCol="0" anchor="t">
            <a:normAutofit/>
          </a:bodyPr>
          <a:lstStyle/>
          <a:p>
            <a:r>
              <a:rPr lang="nl-NL" dirty="0"/>
              <a:t>Titelstijl van model bewerken</a:t>
            </a:r>
          </a:p>
        </p:txBody>
      </p:sp>
      <p:sp>
        <p:nvSpPr>
          <p:cNvPr id="3" name="Tijdelijke aanduiding voor tekst 2"/>
          <p:cNvSpPr>
            <a:spLocks noGrp="1"/>
          </p:cNvSpPr>
          <p:nvPr>
            <p:ph type="body" idx="1"/>
          </p:nvPr>
        </p:nvSpPr>
        <p:spPr>
          <a:xfrm>
            <a:off x="601133" y="1733121"/>
            <a:ext cx="11057212" cy="4016515"/>
          </a:xfrm>
          <a:prstGeom prst="rect">
            <a:avLst/>
          </a:prstGeom>
        </p:spPr>
        <p:txBody>
          <a:bodyPr vert="horz" lIns="91440" tIns="45720" rIns="91440" bIns="4572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atum 8"/>
          <p:cNvSpPr>
            <a:spLocks noGrp="1"/>
          </p:cNvSpPr>
          <p:nvPr>
            <p:ph type="dt" sz="half" idx="2"/>
          </p:nvPr>
        </p:nvSpPr>
        <p:spPr>
          <a:xfrm>
            <a:off x="8891540" y="6506109"/>
            <a:ext cx="2844800" cy="365125"/>
          </a:xfrm>
          <a:prstGeom prst="rect">
            <a:avLst/>
          </a:prstGeom>
        </p:spPr>
        <p:txBody>
          <a:bodyPr vert="horz" lIns="91440" tIns="45720" rIns="91440" bIns="45720" rtlCol="0" anchor="ctr"/>
          <a:lstStyle>
            <a:lvl1pPr algn="r">
              <a:defRPr sz="1000" b="0" i="0">
                <a:solidFill>
                  <a:srgbClr val="FFFFFF"/>
                </a:solidFill>
                <a:latin typeface="Verdana"/>
                <a:cs typeface="Verdana"/>
              </a:defRPr>
            </a:lvl1pPr>
          </a:lstStyle>
          <a:p>
            <a:fld id="{33B407B4-DD70-D045-8D0A-4EFC055441BF}" type="datetime3">
              <a:rPr lang="nl-NL" smtClean="0"/>
              <a:t>1/7/24</a:t>
            </a:fld>
            <a:endParaRPr lang="nl-NL" dirty="0"/>
          </a:p>
        </p:txBody>
      </p:sp>
      <p:sp>
        <p:nvSpPr>
          <p:cNvPr id="11" name="Tijdelijke aanduiding voor voettekst 10"/>
          <p:cNvSpPr>
            <a:spLocks noGrp="1"/>
          </p:cNvSpPr>
          <p:nvPr>
            <p:ph type="ftr" sz="quarter" idx="3"/>
          </p:nvPr>
        </p:nvSpPr>
        <p:spPr>
          <a:xfrm>
            <a:off x="609600" y="6513085"/>
            <a:ext cx="3860800"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endParaRPr lang="nl-NL" dirty="0"/>
          </a:p>
        </p:txBody>
      </p:sp>
      <p:pic>
        <p:nvPicPr>
          <p:cNvPr id="5" name="Afbeelding 4">
            <a:extLst>
              <a:ext uri="{FF2B5EF4-FFF2-40B4-BE49-F238E27FC236}">
                <a16:creationId xmlns:a16="http://schemas.microsoft.com/office/drawing/2014/main" id="{45804278-0ED3-524C-8B87-AC1FCEE79A0D}"/>
              </a:ext>
            </a:extLst>
          </p:cNvPr>
          <p:cNvPicPr>
            <a:picLocks noChangeAspect="1"/>
          </p:cNvPicPr>
          <p:nvPr userDrawn="1"/>
        </p:nvPicPr>
        <p:blipFill>
          <a:blip r:embed="rId19"/>
          <a:stretch>
            <a:fillRect/>
          </a:stretch>
        </p:blipFill>
        <p:spPr>
          <a:xfrm>
            <a:off x="415288" y="73590"/>
            <a:ext cx="2709572" cy="788994"/>
          </a:xfrm>
          <a:prstGeom prst="rect">
            <a:avLst/>
          </a:prstGeom>
        </p:spPr>
      </p:pic>
    </p:spTree>
    <p:extLst>
      <p:ext uri="{BB962C8B-B14F-4D97-AF65-F5344CB8AC3E}">
        <p14:creationId xmlns:p14="http://schemas.microsoft.com/office/powerpoint/2010/main" val="4142678147"/>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09" r:id="rId3"/>
    <p:sldLayoutId id="2147483711" r:id="rId4"/>
    <p:sldLayoutId id="2147483697" r:id="rId5"/>
    <p:sldLayoutId id="2147483700" r:id="rId6"/>
    <p:sldLayoutId id="2147483701" r:id="rId7"/>
    <p:sldLayoutId id="2147483702" r:id="rId8"/>
    <p:sldLayoutId id="2147483690" r:id="rId9"/>
    <p:sldLayoutId id="2147483695" r:id="rId10"/>
    <p:sldLayoutId id="2147483704" r:id="rId11"/>
    <p:sldLayoutId id="2147483691" r:id="rId12"/>
    <p:sldLayoutId id="2147483705" r:id="rId13"/>
    <p:sldLayoutId id="2147483706" r:id="rId14"/>
    <p:sldLayoutId id="2147483692" r:id="rId15"/>
    <p:sldLayoutId id="2147483693" r:id="rId16"/>
    <p:sldLayoutId id="2147483694" r:id="rId17"/>
  </p:sldLayoutIdLst>
  <p:hf sldNum="0" hdr="0"/>
  <p:txStyles>
    <p:titleStyle>
      <a:lvl1pPr algn="l" defTabSz="457200" rtl="0" eaLnBrk="1" latinLnBrk="0" hangingPunct="1">
        <a:spcBef>
          <a:spcPct val="0"/>
        </a:spcBef>
        <a:buNone/>
        <a:defRPr sz="2800" b="1" i="0" kern="1200">
          <a:solidFill>
            <a:srgbClr val="275937"/>
          </a:solidFill>
          <a:latin typeface="Verdana"/>
          <a:ea typeface="+mj-ea"/>
          <a:cs typeface="Verdana"/>
        </a:defRPr>
      </a:lvl1pPr>
    </p:titleStyle>
    <p:body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iplo.nl/thema/externe-veiligheid/gelijkwaardige-maatregelen-externe-veiligheid/" TargetMode="External"/><Relationship Id="rId2" Type="http://schemas.openxmlformats.org/officeDocument/2006/relationships/hyperlink" Target="https://www.rivm.nl/omgevingsveiligheid/handboek/stappenplannen/vaststellen-technische-gelijkwaardigheid/vaststellen-gelijkwaardigheid"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atlasleefomgeving.nl/" TargetMode="External"/><Relationship Id="rId2" Type="http://schemas.openxmlformats.org/officeDocument/2006/relationships/hyperlink" Target="https://www.registerexterneveiligheid.nl/"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www.rivm.nl/omgevingsveiligheid/actueel/workshops-omgevingsveiligheid" TargetMode="External"/><Relationship Id="rId2" Type="http://schemas.openxmlformats.org/officeDocument/2006/relationships/hyperlink" Target="https://www.registerexterneveiligheid.nl/" TargetMode="External"/><Relationship Id="rId1" Type="http://schemas.openxmlformats.org/officeDocument/2006/relationships/slideLayout" Target="../slideLayouts/slideLayout13.xml"/><Relationship Id="rId6" Type="http://schemas.openxmlformats.org/officeDocument/2006/relationships/hyperlink" Target="https://www.maatregelenwiki.nl/" TargetMode="External"/><Relationship Id="rId5" Type="http://schemas.openxmlformats.org/officeDocument/2006/relationships/hyperlink" Target="https://www.rivm.nl/omgevingsveiligheid/handboek" TargetMode="External"/><Relationship Id="rId4" Type="http://schemas.openxmlformats.org/officeDocument/2006/relationships/hyperlink" Target="https://iplo.nl/thema/externe-veiligheid/externe-veiligheid-in-omgevingsplan/aandachtsgebieden-voorschriftengebiede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hyperlink" Target="https://www.atlasleefomgeving.nl/kaarten?config=3ef897de-127f-471a-959b-93b7597de188&amp;layerFilter=Alle%20kaarten&amp;use=piwiksectorcode&amp;gm-x=192882.53807272203&amp;gm-y=442420.5941501844&amp;gm-z=10&amp;gm-b=1544180834512,true,1;1655454130567,true,1;1654265622376,true,1;1654265238289,true,1"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hyperlink" Target="https://www.maatregelenwiki.nl/" TargetMode="External"/><Relationship Id="rId3" Type="http://schemas.openxmlformats.org/officeDocument/2006/relationships/hyperlink" Target="https://iplo.nl/thema/externe-veiligheid/" TargetMode="External"/><Relationship Id="rId7" Type="http://schemas.openxmlformats.org/officeDocument/2006/relationships/hyperlink" Target="https://www.atlasleefomgeving.nl/"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hyperlink" Target="https://www.rivm.nl/omgevingsveiligheid/handboek" TargetMode="External"/><Relationship Id="rId5" Type="http://schemas.openxmlformats.org/officeDocument/2006/relationships/hyperlink" Target="https://iplo.nl/thema/externe-veiligheid/externe-veiligheid-in-omgevingsplan/ontwikkelingen-aandachtsgebieden/" TargetMode="External"/><Relationship Id="rId4" Type="http://schemas.openxmlformats.org/officeDocument/2006/relationships/hyperlink" Target="https://iplo.nl/thema/externe-veiligheid/externe-veiligheid-in-omgevingsplan/aandachtsgebieden-voorschriftengebieden/" TargetMode="External"/><Relationship Id="rId9" Type="http://schemas.openxmlformats.org/officeDocument/2006/relationships/hyperlink" Target="https://www.registerexterneveiligheid.nl/"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body" sz="quarter" idx="11"/>
          </p:nvPr>
        </p:nvSpPr>
        <p:spPr>
          <a:xfrm>
            <a:off x="6356144" y="3852809"/>
            <a:ext cx="5171016" cy="2332234"/>
          </a:xfrm>
        </p:spPr>
        <p:txBody>
          <a:bodyPr/>
          <a:lstStyle/>
          <a:p>
            <a:r>
              <a:rPr lang="nl-NL" sz="1600" dirty="0"/>
              <a:t>Robby Veders, ministerie van Infrastructuur en Waterstaat</a:t>
            </a:r>
          </a:p>
          <a:p>
            <a:endParaRPr lang="nl-NL" sz="1600" dirty="0"/>
          </a:p>
          <a:p>
            <a:r>
              <a:rPr lang="nl-NL" sz="1600" dirty="0"/>
              <a:t>Manuel Beterams, Rijkswaterstaat</a:t>
            </a:r>
          </a:p>
          <a:p>
            <a:endParaRPr lang="nl-NL" sz="1600" dirty="0"/>
          </a:p>
          <a:p>
            <a:r>
              <a:rPr lang="nl-NL" sz="1600" dirty="0"/>
              <a:t>Marije de </a:t>
            </a:r>
            <a:r>
              <a:rPr lang="nl-NL" sz="1600" dirty="0" err="1"/>
              <a:t>Blocq</a:t>
            </a:r>
            <a:r>
              <a:rPr lang="nl-NL" sz="1600" dirty="0"/>
              <a:t>-Kronenberg, gemeente Rheden</a:t>
            </a:r>
          </a:p>
          <a:p>
            <a:endParaRPr lang="nl-NL" sz="1600" dirty="0"/>
          </a:p>
          <a:p>
            <a:r>
              <a:rPr lang="nl-NL" sz="1600" dirty="0"/>
              <a:t>27 juni 2024</a:t>
            </a:r>
          </a:p>
        </p:txBody>
      </p:sp>
      <p:sp>
        <p:nvSpPr>
          <p:cNvPr id="3" name="Titel 2"/>
          <p:cNvSpPr>
            <a:spLocks noGrp="1"/>
          </p:cNvSpPr>
          <p:nvPr>
            <p:ph type="ctrTitle"/>
          </p:nvPr>
        </p:nvSpPr>
        <p:spPr/>
        <p:txBody>
          <a:bodyPr/>
          <a:lstStyle/>
          <a:p>
            <a:r>
              <a:rPr lang="nl-NL" dirty="0"/>
              <a:t>Ontwikkelingen aandachtsgebieden</a:t>
            </a:r>
          </a:p>
        </p:txBody>
      </p:sp>
    </p:spTree>
    <p:extLst>
      <p:ext uri="{BB962C8B-B14F-4D97-AF65-F5344CB8AC3E}">
        <p14:creationId xmlns:p14="http://schemas.microsoft.com/office/powerpoint/2010/main" val="61585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jdelijke aanduiding voor inhoud 2"/>
          <p:cNvSpPr txBox="1">
            <a:spLocks/>
          </p:cNvSpPr>
          <p:nvPr/>
        </p:nvSpPr>
        <p:spPr>
          <a:xfrm>
            <a:off x="635000" y="2289485"/>
            <a:ext cx="10923588" cy="3931928"/>
          </a:xfrm>
          <a:prstGeom prst="rect">
            <a:avLst/>
          </a:prstGeom>
        </p:spPr>
        <p:txBody>
          <a:bodyPr numCol="1">
            <a:normAutofit/>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nl-NL" dirty="0"/>
              <a:t>Kans dat tien of meer personen per jaar overlijden als rechtstreeks gevolg van een ongewoon voorval binnen een aandachtsgebied</a:t>
            </a:r>
          </a:p>
          <a:p>
            <a:pPr marL="285750" indent="-285750">
              <a:buFont typeface="Arial" panose="020B0604020202020204" pitchFamily="34" charset="0"/>
              <a:buChar char="•"/>
            </a:pPr>
            <a:r>
              <a:rPr lang="nl-NL" dirty="0"/>
              <a:t>Omgevingsplan binnen aandachtsgebieden rekening houden met het groepsrisico</a:t>
            </a:r>
          </a:p>
          <a:p>
            <a:pPr marL="285750" indent="-285750">
              <a:buFont typeface="Arial" panose="020B0604020202020204" pitchFamily="34" charset="0"/>
              <a:buChar char="•"/>
            </a:pPr>
            <a:r>
              <a:rPr lang="nl-NL" dirty="0"/>
              <a:t>geen (beperkt) kwetsbare en zeer kwetsbare gebouwen en (beperkt) kwetsbare locaties toelaten</a:t>
            </a:r>
          </a:p>
          <a:p>
            <a:pPr marL="285750" indent="-285750">
              <a:buFont typeface="Arial" panose="020B0604020202020204" pitchFamily="34" charset="0"/>
              <a:buChar char="•"/>
            </a:pPr>
            <a:r>
              <a:rPr lang="nl-NL" dirty="0"/>
              <a:t>Maatregelen ter bescherming personen en/of aantal personen beperken</a:t>
            </a:r>
          </a:p>
          <a:p>
            <a:pPr marL="285750" indent="-285750">
              <a:buFont typeface="Arial" panose="020B0604020202020204" pitchFamily="34" charset="0"/>
              <a:buChar char="•"/>
            </a:pPr>
            <a:r>
              <a:rPr lang="nl-NL" dirty="0"/>
              <a:t>Afweging van bevoegd gezag</a:t>
            </a:r>
          </a:p>
          <a:p>
            <a:pPr marL="285750" indent="-285750">
              <a:buFont typeface="Arial" panose="020B0604020202020204" pitchFamily="34" charset="0"/>
              <a:buChar char="•"/>
            </a:pPr>
            <a:endParaRPr lang="nl-NL" dirty="0"/>
          </a:p>
        </p:txBody>
      </p:sp>
      <p:sp>
        <p:nvSpPr>
          <p:cNvPr id="5"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a:xfrm>
            <a:off x="609600" y="6513085"/>
            <a:ext cx="3860800" cy="365125"/>
          </a:xfrm>
        </p:spPr>
        <p:txBody>
          <a:bodyPr/>
          <a:lstStyle/>
          <a:p>
            <a:r>
              <a:rPr lang="nl-NL" dirty="0"/>
              <a:t>Ontwikkelingen aandachtsgebieden</a:t>
            </a:r>
          </a:p>
        </p:txBody>
      </p:sp>
      <p:sp>
        <p:nvSpPr>
          <p:cNvPr id="6" name="Titel 1"/>
          <p:cNvSpPr>
            <a:spLocks noGrp="1"/>
          </p:cNvSpPr>
          <p:nvPr>
            <p:ph type="title"/>
          </p:nvPr>
        </p:nvSpPr>
        <p:spPr>
          <a:xfrm>
            <a:off x="900611" y="1091701"/>
            <a:ext cx="10923588" cy="948047"/>
          </a:xfrm>
        </p:spPr>
        <p:txBody>
          <a:bodyPr>
            <a:normAutofit/>
          </a:bodyPr>
          <a:lstStyle/>
          <a:p>
            <a:r>
              <a:rPr lang="nl-NL" dirty="0"/>
              <a:t>Aandachtsgebieden, </a:t>
            </a:r>
            <a:r>
              <a:rPr lang="nl-NL" dirty="0" err="1"/>
              <a:t>Bkl</a:t>
            </a:r>
            <a:r>
              <a:rPr lang="nl-NL" dirty="0"/>
              <a:t> 5.15</a:t>
            </a:r>
          </a:p>
        </p:txBody>
      </p:sp>
    </p:spTree>
    <p:extLst>
      <p:ext uri="{BB962C8B-B14F-4D97-AF65-F5344CB8AC3E}">
        <p14:creationId xmlns:p14="http://schemas.microsoft.com/office/powerpoint/2010/main" val="3979152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900611" y="1091701"/>
            <a:ext cx="10923588" cy="948047"/>
          </a:xfrm>
        </p:spPr>
        <p:txBody>
          <a:bodyPr>
            <a:normAutofit/>
          </a:bodyPr>
          <a:lstStyle/>
          <a:p>
            <a:r>
              <a:rPr lang="nl-NL" dirty="0"/>
              <a:t>Voorschriftengebied, </a:t>
            </a:r>
            <a:r>
              <a:rPr lang="nl-NL" dirty="0" err="1"/>
              <a:t>Bkl</a:t>
            </a:r>
            <a:r>
              <a:rPr lang="nl-NL" dirty="0"/>
              <a:t> 5.14</a:t>
            </a:r>
          </a:p>
        </p:txBody>
      </p:sp>
      <p:sp>
        <p:nvSpPr>
          <p:cNvPr id="6" name="Tijdelijke aanduiding voor inhoud 2"/>
          <p:cNvSpPr txBox="1">
            <a:spLocks/>
          </p:cNvSpPr>
          <p:nvPr/>
        </p:nvSpPr>
        <p:spPr>
          <a:xfrm>
            <a:off x="987697" y="1834966"/>
            <a:ext cx="10923588" cy="3931928"/>
          </a:xfrm>
          <a:prstGeom prst="rect">
            <a:avLst/>
          </a:prstGeom>
        </p:spPr>
        <p:txBody>
          <a:bodyPr numCol="1">
            <a:normAutofit/>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nl-NL" dirty="0"/>
              <a:t>Een gemeente kan binnen een aandachtsgebied voorschriftengebieden aanwijzen. Er gelden dan aanvullende bouweisen voor nieuwbouw en vervangende nieuwbouw.</a:t>
            </a:r>
          </a:p>
          <a:p>
            <a:pPr marL="285750" indent="-285750">
              <a:buFont typeface="Arial" panose="020B0604020202020204" pitchFamily="34" charset="0"/>
              <a:buChar char="•"/>
            </a:pPr>
            <a:r>
              <a:rPr lang="nl-NL" dirty="0"/>
              <a:t>Locaties voor zeer kwetsbare gebouwen in een brand- of explosieaandachtsgebied moeten altijd worden aangewezen als voorschriftengebied. Voor deze gebouwen gelden dus altijd aanvullende bouweisen. </a:t>
            </a:r>
          </a:p>
          <a:p>
            <a:pPr marL="285750" indent="-285750">
              <a:buFont typeface="Arial" panose="020B0604020202020204" pitchFamily="34" charset="0"/>
              <a:buChar char="•"/>
            </a:pPr>
            <a:r>
              <a:rPr lang="nl-NL" dirty="0"/>
              <a:t>Let op gelijkwaardigheid</a:t>
            </a:r>
          </a:p>
          <a:p>
            <a:pPr lvl="1"/>
            <a:endParaRPr lang="nl-NL" dirty="0"/>
          </a:p>
        </p:txBody>
      </p:sp>
      <p:sp>
        <p:nvSpPr>
          <p:cNvPr id="7"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a:xfrm>
            <a:off x="609600" y="6513085"/>
            <a:ext cx="3860800" cy="365125"/>
          </a:xfrm>
        </p:spPr>
        <p:txBody>
          <a:bodyPr/>
          <a:lstStyle/>
          <a:p>
            <a:r>
              <a:rPr lang="nl-NL" dirty="0"/>
              <a:t>Ontwikkelingen aandachtsgebieden</a:t>
            </a:r>
          </a:p>
        </p:txBody>
      </p:sp>
    </p:spTree>
    <p:extLst>
      <p:ext uri="{BB962C8B-B14F-4D97-AF65-F5344CB8AC3E}">
        <p14:creationId xmlns:p14="http://schemas.microsoft.com/office/powerpoint/2010/main" val="2808499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900611" y="1091701"/>
            <a:ext cx="10923588" cy="948047"/>
          </a:xfrm>
        </p:spPr>
        <p:txBody>
          <a:bodyPr>
            <a:normAutofit/>
          </a:bodyPr>
          <a:lstStyle/>
          <a:p>
            <a:r>
              <a:rPr lang="en-US" dirty="0" err="1"/>
              <a:t>Gelijkwaardigheid</a:t>
            </a:r>
            <a:endParaRPr lang="nl-NL" dirty="0"/>
          </a:p>
        </p:txBody>
      </p:sp>
      <p:sp>
        <p:nvSpPr>
          <p:cNvPr id="6" name="Tijdelijke aanduiding voor inhoud 2"/>
          <p:cNvSpPr txBox="1">
            <a:spLocks/>
          </p:cNvSpPr>
          <p:nvPr/>
        </p:nvSpPr>
        <p:spPr>
          <a:xfrm>
            <a:off x="987697" y="1834966"/>
            <a:ext cx="10923588" cy="3931928"/>
          </a:xfrm>
          <a:prstGeom prst="rect">
            <a:avLst/>
          </a:prstGeom>
        </p:spPr>
        <p:txBody>
          <a:bodyPr numCol="1">
            <a:normAutofit/>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nl-NL" dirty="0"/>
              <a:t>De Omgevingswet biedt de mogelijkheid  om maatregelen in te zetten die niet (volledig) voldoen aan de bouweisen uit het </a:t>
            </a:r>
            <a:r>
              <a:rPr lang="nl-NL" dirty="0" err="1"/>
              <a:t>Bbl</a:t>
            </a:r>
            <a:r>
              <a:rPr lang="nl-NL" dirty="0"/>
              <a:t>, maar wel ten minste een gelijk niveau van bescherming  bieden.</a:t>
            </a:r>
          </a:p>
          <a:p>
            <a:pPr marL="285750" indent="-285750">
              <a:buFont typeface="Arial" panose="020B0604020202020204" pitchFamily="34" charset="0"/>
              <a:buChar char="•"/>
            </a:pPr>
            <a:r>
              <a:rPr lang="nl-NL" dirty="0"/>
              <a:t>Op grond van artikel 4.7, eerste lid, van de Omgevingswet kan in plaats van een bouwmaatregel die voldoet aan de bouweisen uit het </a:t>
            </a:r>
            <a:r>
              <a:rPr lang="nl-NL" dirty="0" err="1"/>
              <a:t>Bbl</a:t>
            </a:r>
            <a:r>
              <a:rPr lang="nl-NL" dirty="0"/>
              <a:t> bouwwerken leefomgeving op aanvraag toestemming worden verleend om een andere, gelijkwaardige maatregel te treffen. Met de gelijkwaardige maatregel moet ten minste hetzelfde resultaat worden bereikt als met de voorgeschreven maatregel is beoogd.</a:t>
            </a:r>
          </a:p>
          <a:p>
            <a:pPr marL="285750" indent="-285750">
              <a:buFont typeface="Arial" panose="020B0604020202020204" pitchFamily="34" charset="0"/>
              <a:buChar char="•"/>
            </a:pPr>
            <a:r>
              <a:rPr lang="nl-NL" dirty="0">
                <a:hlinkClick r:id="rId2"/>
              </a:rPr>
              <a:t>Stappenplan Gelijkwaardigheid </a:t>
            </a:r>
            <a:r>
              <a:rPr lang="nl-NL" dirty="0"/>
              <a:t>in Handboek Omgevingsveiligheid RIVM</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Zie ook IPLO-pagina </a:t>
            </a:r>
            <a:r>
              <a:rPr lang="nl-NL" dirty="0">
                <a:hlinkClick r:id="rId3"/>
              </a:rPr>
              <a:t>‘Gelijkwaardige maatregelen externe veiligheid’</a:t>
            </a:r>
            <a:endParaRPr lang="nl-NL" dirty="0"/>
          </a:p>
          <a:p>
            <a:pPr lvl="1"/>
            <a:endParaRPr lang="nl-NL" dirty="0"/>
          </a:p>
        </p:txBody>
      </p:sp>
      <p:sp>
        <p:nvSpPr>
          <p:cNvPr id="7"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r>
              <a:rPr lang="nl-NL" dirty="0"/>
              <a:t>Ontwikkelingen aandachtsgebieden</a:t>
            </a:r>
          </a:p>
        </p:txBody>
      </p:sp>
    </p:spTree>
    <p:extLst>
      <p:ext uri="{BB962C8B-B14F-4D97-AF65-F5344CB8AC3E}">
        <p14:creationId xmlns:p14="http://schemas.microsoft.com/office/powerpoint/2010/main" val="3930699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nl-NL" dirty="0"/>
              <a:t>REV en aandachtsgebieden</a:t>
            </a:r>
          </a:p>
        </p:txBody>
      </p:sp>
    </p:spTree>
    <p:extLst>
      <p:ext uri="{BB962C8B-B14F-4D97-AF65-F5344CB8AC3E}">
        <p14:creationId xmlns:p14="http://schemas.microsoft.com/office/powerpoint/2010/main" val="189569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900611" y="1091701"/>
            <a:ext cx="10923588" cy="948047"/>
          </a:xfrm>
        </p:spPr>
        <p:txBody>
          <a:bodyPr>
            <a:normAutofit/>
          </a:bodyPr>
          <a:lstStyle/>
          <a:p>
            <a:r>
              <a:rPr lang="nl-NL" dirty="0"/>
              <a:t>REV en aandachtsgebieden I</a:t>
            </a:r>
          </a:p>
        </p:txBody>
      </p:sp>
      <p:sp>
        <p:nvSpPr>
          <p:cNvPr id="6" name="Tijdelijke aanduiding voor inhoud 2"/>
          <p:cNvSpPr txBox="1">
            <a:spLocks/>
          </p:cNvSpPr>
          <p:nvPr/>
        </p:nvSpPr>
        <p:spPr>
          <a:xfrm>
            <a:off x="987697" y="1834966"/>
            <a:ext cx="10923588" cy="3931928"/>
          </a:xfrm>
          <a:prstGeom prst="rect">
            <a:avLst/>
          </a:prstGeom>
        </p:spPr>
        <p:txBody>
          <a:bodyPr numCol="1">
            <a:normAutofit/>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nl-NL" dirty="0">
                <a:hlinkClick r:id="rId2"/>
              </a:rPr>
              <a:t>Register externe veiligheidsrisico’s </a:t>
            </a:r>
            <a:r>
              <a:rPr lang="nl-NL" dirty="0"/>
              <a:t>als vervanging van RRGS. </a:t>
            </a:r>
          </a:p>
          <a:p>
            <a:pPr marL="285750" indent="-285750">
              <a:buFont typeface="Arial" panose="020B0604020202020204" pitchFamily="34" charset="0"/>
              <a:buChar char="•"/>
            </a:pPr>
            <a:r>
              <a:rPr lang="nl-NL" dirty="0"/>
              <a:t>De aandachtsgebieden worden in REV vastgelegd en zichtbaar via </a:t>
            </a:r>
            <a:r>
              <a:rPr lang="nl-NL" dirty="0">
                <a:hlinkClick r:id="rId3"/>
              </a:rPr>
              <a:t>Atlas Leefomgeving</a:t>
            </a:r>
            <a:endParaRPr lang="nl-NL" dirty="0"/>
          </a:p>
          <a:p>
            <a:pPr marL="285750" indent="-285750">
              <a:buFont typeface="Arial" panose="020B0604020202020204" pitchFamily="34" charset="0"/>
              <a:buChar char="•"/>
            </a:pPr>
            <a:r>
              <a:rPr lang="nl-NL" dirty="0"/>
              <a:t>Hierin worden ook de kwetsbare gebouwen en locaties opgenomen</a:t>
            </a:r>
          </a:p>
          <a:p>
            <a:pPr lvl="1"/>
            <a:endParaRPr lang="nl-NL" dirty="0"/>
          </a:p>
        </p:txBody>
      </p:sp>
      <p:sp>
        <p:nvSpPr>
          <p:cNvPr id="7"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r>
              <a:rPr lang="nl-NL" dirty="0"/>
              <a:t>Ontwikkelingen aandachtsgebieden</a:t>
            </a:r>
          </a:p>
        </p:txBody>
      </p:sp>
    </p:spTree>
    <p:extLst>
      <p:ext uri="{BB962C8B-B14F-4D97-AF65-F5344CB8AC3E}">
        <p14:creationId xmlns:p14="http://schemas.microsoft.com/office/powerpoint/2010/main" val="2332268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900611" y="1091701"/>
            <a:ext cx="10923588" cy="948047"/>
          </a:xfrm>
        </p:spPr>
        <p:txBody>
          <a:bodyPr>
            <a:normAutofit/>
          </a:bodyPr>
          <a:lstStyle/>
          <a:p>
            <a:r>
              <a:rPr lang="nl-NL" dirty="0"/>
              <a:t>REV en aandachtsgebieden II</a:t>
            </a:r>
          </a:p>
        </p:txBody>
      </p:sp>
      <p:pic>
        <p:nvPicPr>
          <p:cNvPr id="3" name="Afbeelding 2" descr="In de figuur is een uitsnede van de Atlas Leefomgeving te zien van Den Bosch. De aandachtsgebieden zijn met blauwe arceringen weergegeven" title="Uitsnede Atlas Leefomgeving"/>
          <p:cNvPicPr>
            <a:picLocks noChangeAspect="1"/>
          </p:cNvPicPr>
          <p:nvPr/>
        </p:nvPicPr>
        <p:blipFill>
          <a:blip r:embed="rId2"/>
          <a:stretch>
            <a:fillRect/>
          </a:stretch>
        </p:blipFill>
        <p:spPr>
          <a:xfrm>
            <a:off x="900611" y="1643532"/>
            <a:ext cx="5714682" cy="4869553"/>
          </a:xfrm>
          <a:prstGeom prst="rect">
            <a:avLst/>
          </a:prstGeom>
        </p:spPr>
      </p:pic>
      <p:pic>
        <p:nvPicPr>
          <p:cNvPr id="8" name="Afbeelding 7" descr="In de figuur is de legenda te zien waarin wordt toegelicht welke symbolen staan voor een brand-, een explosie- of een gifwolkaandachtsgebied" title=" Legenda Atlas Leefomgeving"/>
          <p:cNvPicPr>
            <a:picLocks noChangeAspect="1"/>
          </p:cNvPicPr>
          <p:nvPr/>
        </p:nvPicPr>
        <p:blipFill>
          <a:blip r:embed="rId3"/>
          <a:stretch>
            <a:fillRect/>
          </a:stretch>
        </p:blipFill>
        <p:spPr>
          <a:xfrm>
            <a:off x="6702379" y="1918214"/>
            <a:ext cx="4016985" cy="3765432"/>
          </a:xfrm>
          <a:prstGeom prst="rect">
            <a:avLst/>
          </a:prstGeom>
        </p:spPr>
      </p:pic>
      <p:sp>
        <p:nvSpPr>
          <p:cNvPr id="7" name="Tijdelijke aanduiding voor voettekst 1">
            <a:extLst>
              <a:ext uri="{FF2B5EF4-FFF2-40B4-BE49-F238E27FC236}">
                <a16:creationId xmlns:a16="http://schemas.microsoft.com/office/drawing/2014/main" id="{91D65D93-7F17-2141-B37D-F72BE3CBDD35}"/>
              </a:ext>
            </a:extLst>
          </p:cNvPr>
          <p:cNvSpPr txBox="1">
            <a:spLocks/>
          </p:cNvSpPr>
          <p:nvPr/>
        </p:nvSpPr>
        <p:spPr>
          <a:xfrm>
            <a:off x="651831" y="6524382"/>
            <a:ext cx="3860800" cy="365125"/>
          </a:xfrm>
          <a:prstGeom prst="rect">
            <a:avLst/>
          </a:prstGeom>
        </p:spPr>
        <p:txBody>
          <a:bodyPr vert="horz" lIns="91440" tIns="45720" rIns="91440" bIns="45720" rtlCol="0" anchor="ctr"/>
          <a:lstStyle>
            <a:defPPr>
              <a:defRPr lang="nl-NL"/>
            </a:defPPr>
            <a:lvl1pPr marL="0" algn="l" defTabSz="457200" rtl="0" eaLnBrk="1" latinLnBrk="0" hangingPunct="1">
              <a:defRPr sz="1000" b="0" i="0" kern="120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nl-NL" dirty="0"/>
              <a:t>Ontwikkelingen aandachtsgebieden</a:t>
            </a:r>
          </a:p>
        </p:txBody>
      </p:sp>
    </p:spTree>
    <p:extLst>
      <p:ext uri="{BB962C8B-B14F-4D97-AF65-F5344CB8AC3E}">
        <p14:creationId xmlns:p14="http://schemas.microsoft.com/office/powerpoint/2010/main" val="860093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900611" y="1091701"/>
            <a:ext cx="10923588" cy="948047"/>
          </a:xfrm>
        </p:spPr>
        <p:txBody>
          <a:bodyPr>
            <a:normAutofit/>
          </a:bodyPr>
          <a:lstStyle/>
          <a:p>
            <a:r>
              <a:rPr lang="nl-NL" dirty="0"/>
              <a:t>Waarom nu aan de slag met EV in omgevingsplan?</a:t>
            </a:r>
          </a:p>
        </p:txBody>
      </p:sp>
      <p:sp>
        <p:nvSpPr>
          <p:cNvPr id="6" name="Tijdelijke aanduiding voor inhoud 2"/>
          <p:cNvSpPr txBox="1">
            <a:spLocks/>
          </p:cNvSpPr>
          <p:nvPr/>
        </p:nvSpPr>
        <p:spPr>
          <a:xfrm>
            <a:off x="987697" y="2174014"/>
            <a:ext cx="10923588" cy="3931928"/>
          </a:xfrm>
          <a:prstGeom prst="rect">
            <a:avLst/>
          </a:prstGeom>
        </p:spPr>
        <p:txBody>
          <a:bodyPr numCol="1">
            <a:normAutofit/>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nl-NL" dirty="0"/>
              <a:t>Gezien de ruimtelijke afwegingen die horen bij aandachtsgebieden is het verstandig op gebiedsniveau, op het niveau van het omgevingsplan, keuzes te maken. Hoe eerder je EV-belangen erbij betrekt, hoe meer je nog de mogelijkheid hebt echte ruimtelijke keuzes te maken.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Belangrijk om mogelijke initiatieven en nieuwe zeer kwetsbare gebouwen in kaart te brengen en mogelijke functies uit te sluiten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Tijdsinvestering aan de voorkant, maar met overzicht van risicobronnen en risico-ontvangers in gemeente ben je goed voorbereid op toekomstige ontwikkelingen</a:t>
            </a:r>
          </a:p>
          <a:p>
            <a:pPr lvl="1"/>
            <a:endParaRPr lang="nl-NL" dirty="0"/>
          </a:p>
        </p:txBody>
      </p:sp>
      <p:sp>
        <p:nvSpPr>
          <p:cNvPr id="7"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r>
              <a:rPr lang="nl-NL" dirty="0"/>
              <a:t>Ontwikkelingen aandachtsgebieden</a:t>
            </a:r>
          </a:p>
        </p:txBody>
      </p:sp>
    </p:spTree>
    <p:extLst>
      <p:ext uri="{BB962C8B-B14F-4D97-AF65-F5344CB8AC3E}">
        <p14:creationId xmlns:p14="http://schemas.microsoft.com/office/powerpoint/2010/main" val="3809940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nl-NL" dirty="0"/>
              <a:t>Casus gemeente Rheden</a:t>
            </a:r>
          </a:p>
        </p:txBody>
      </p:sp>
    </p:spTree>
    <p:extLst>
      <p:ext uri="{BB962C8B-B14F-4D97-AF65-F5344CB8AC3E}">
        <p14:creationId xmlns:p14="http://schemas.microsoft.com/office/powerpoint/2010/main" val="2415650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900611" y="1091702"/>
            <a:ext cx="4697238" cy="2052332"/>
          </a:xfrm>
        </p:spPr>
        <p:txBody>
          <a:bodyPr>
            <a:normAutofit/>
          </a:bodyPr>
          <a:lstStyle/>
          <a:p>
            <a:r>
              <a:rPr lang="nl-NL" dirty="0"/>
              <a:t>Risicobronnen binnen de gemeente Rheden  </a:t>
            </a:r>
            <a:br>
              <a:rPr lang="nl-NL" dirty="0"/>
            </a:br>
            <a:br>
              <a:rPr lang="nl-NL" dirty="0"/>
            </a:br>
            <a:endParaRPr lang="nl-NL" dirty="0"/>
          </a:p>
        </p:txBody>
      </p:sp>
      <p:pic>
        <p:nvPicPr>
          <p:cNvPr id="4" name="Afbeelding 3" descr="De afbeelding laat het grondgebied van de gemeente Rheden zien en de risicobronnen daarbinnen, zoals de spoorljn en puntbronnen." title="Risicobronnen gemeente Rheden">
            <a:extLst>
              <a:ext uri="{FF2B5EF4-FFF2-40B4-BE49-F238E27FC236}">
                <a16:creationId xmlns:a16="http://schemas.microsoft.com/office/drawing/2014/main" id="{880E6C15-0F29-E9DE-F871-C6FB81049250}"/>
              </a:ext>
            </a:extLst>
          </p:cNvPr>
          <p:cNvPicPr>
            <a:picLocks noChangeAspect="1"/>
          </p:cNvPicPr>
          <p:nvPr/>
        </p:nvPicPr>
        <p:blipFill>
          <a:blip r:embed="rId2"/>
          <a:stretch>
            <a:fillRect/>
          </a:stretch>
        </p:blipFill>
        <p:spPr>
          <a:xfrm>
            <a:off x="5684935" y="1125012"/>
            <a:ext cx="6139264" cy="5023034"/>
          </a:xfrm>
          <a:prstGeom prst="rect">
            <a:avLst/>
          </a:prstGeom>
        </p:spPr>
      </p:pic>
      <p:sp>
        <p:nvSpPr>
          <p:cNvPr id="7" name="Tekstvak 6">
            <a:extLst>
              <a:ext uri="{FF2B5EF4-FFF2-40B4-BE49-F238E27FC236}">
                <a16:creationId xmlns:a16="http://schemas.microsoft.com/office/drawing/2014/main" id="{173753EB-85DF-F53B-336C-EDF349CD7A35}"/>
              </a:ext>
            </a:extLst>
          </p:cNvPr>
          <p:cNvSpPr txBox="1"/>
          <p:nvPr/>
        </p:nvSpPr>
        <p:spPr>
          <a:xfrm>
            <a:off x="1089764" y="2680570"/>
            <a:ext cx="4008329" cy="1569660"/>
          </a:xfrm>
          <a:prstGeom prst="rect">
            <a:avLst/>
          </a:prstGeom>
          <a:noFill/>
        </p:spPr>
        <p:txBody>
          <a:bodyPr wrap="square" rtlCol="0">
            <a:spAutoFit/>
          </a:bodyPr>
          <a:lstStyle/>
          <a:p>
            <a:pPr marL="285750" indent="-285750">
              <a:buFont typeface="Arial" panose="020B0604020202020204" pitchFamily="34" charset="0"/>
              <a:buChar char="•"/>
            </a:pPr>
            <a:r>
              <a:rPr lang="nl-NL" sz="1600" dirty="0">
                <a:solidFill>
                  <a:srgbClr val="275937"/>
                </a:solidFill>
                <a:latin typeface="Verdana"/>
                <a:cs typeface="Verdana"/>
              </a:rPr>
              <a:t>Spoorweg loopt door alle dorpen </a:t>
            </a:r>
          </a:p>
          <a:p>
            <a:pPr marL="285750" indent="-285750">
              <a:buFont typeface="Arial" panose="020B0604020202020204" pitchFamily="34" charset="0"/>
              <a:buChar char="•"/>
            </a:pPr>
            <a:endParaRPr lang="nl-NL" sz="1600" dirty="0">
              <a:solidFill>
                <a:srgbClr val="275937"/>
              </a:solidFill>
              <a:latin typeface="Verdana"/>
              <a:cs typeface="Verdana"/>
            </a:endParaRPr>
          </a:p>
          <a:p>
            <a:pPr marL="285750" indent="-285750">
              <a:buFont typeface="Arial" panose="020B0604020202020204" pitchFamily="34" charset="0"/>
              <a:buChar char="•"/>
            </a:pPr>
            <a:r>
              <a:rPr lang="nl-NL" sz="1600" dirty="0">
                <a:solidFill>
                  <a:srgbClr val="275937"/>
                </a:solidFill>
                <a:latin typeface="Verdana"/>
                <a:cs typeface="Verdana"/>
              </a:rPr>
              <a:t>Rivier begrenst ons ambtsgebied en drie grote dorpen </a:t>
            </a:r>
          </a:p>
          <a:p>
            <a:pPr marL="285750" indent="-285750">
              <a:buFont typeface="Arial" panose="020B0604020202020204" pitchFamily="34" charset="0"/>
              <a:buChar char="•"/>
            </a:pPr>
            <a:endParaRPr lang="nl-NL" sz="1600" dirty="0">
              <a:solidFill>
                <a:srgbClr val="275937"/>
              </a:solidFill>
              <a:latin typeface="Verdana"/>
              <a:cs typeface="Verdana"/>
            </a:endParaRPr>
          </a:p>
          <a:p>
            <a:pPr marL="285750" indent="-285750">
              <a:buFont typeface="Arial" panose="020B0604020202020204" pitchFamily="34" charset="0"/>
              <a:buChar char="•"/>
            </a:pPr>
            <a:r>
              <a:rPr lang="nl-NL" sz="1600" dirty="0">
                <a:solidFill>
                  <a:srgbClr val="275937"/>
                </a:solidFill>
                <a:latin typeface="Verdana"/>
                <a:cs typeface="Verdana"/>
              </a:rPr>
              <a:t>Doorkruising van risicobronnen</a:t>
            </a:r>
          </a:p>
        </p:txBody>
      </p:sp>
      <p:cxnSp>
        <p:nvCxnSpPr>
          <p:cNvPr id="9" name="Rechte verbindingslijn met pijl 8" descr="Pijl wijst locatie plangebied aan" title="Pijl">
            <a:extLst>
              <a:ext uri="{FF2B5EF4-FFF2-40B4-BE49-F238E27FC236}">
                <a16:creationId xmlns:a16="http://schemas.microsoft.com/office/drawing/2014/main" id="{2B8C1861-89A3-8339-3F6D-598075E9BBD8}"/>
              </a:ext>
            </a:extLst>
          </p:cNvPr>
          <p:cNvCxnSpPr/>
          <p:nvPr/>
        </p:nvCxnSpPr>
        <p:spPr>
          <a:xfrm>
            <a:off x="9207062" y="2890345"/>
            <a:ext cx="924910" cy="253689"/>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8"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r>
              <a:rPr lang="nl-NL" dirty="0"/>
              <a:t>Ontwikkelingen aandachtsgebieden</a:t>
            </a:r>
          </a:p>
        </p:txBody>
      </p:sp>
    </p:spTree>
    <p:extLst>
      <p:ext uri="{BB962C8B-B14F-4D97-AF65-F5344CB8AC3E}">
        <p14:creationId xmlns:p14="http://schemas.microsoft.com/office/powerpoint/2010/main" val="2553553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900611" y="895459"/>
            <a:ext cx="10923588" cy="948047"/>
          </a:xfrm>
        </p:spPr>
        <p:txBody>
          <a:bodyPr>
            <a:normAutofit/>
          </a:bodyPr>
          <a:lstStyle/>
          <a:p>
            <a:r>
              <a:rPr lang="nl-NL" dirty="0"/>
              <a:t>Vernieuwbouw zorginstelling Dieren</a:t>
            </a:r>
          </a:p>
        </p:txBody>
      </p:sp>
      <p:pic>
        <p:nvPicPr>
          <p:cNvPr id="4" name="Afbeelding 3" descr="De figuur laat een kaart zien met daarop de locatie van de ontwikkeling en er overheen de arcering van de aandachtsgebieden " title="Kaart plangebied met aandachtsgebieden">
            <a:extLst>
              <a:ext uri="{FF2B5EF4-FFF2-40B4-BE49-F238E27FC236}">
                <a16:creationId xmlns:a16="http://schemas.microsoft.com/office/drawing/2014/main" id="{50E1D0DA-D7E3-ACC0-E9BA-91FC95908E9A}"/>
              </a:ext>
            </a:extLst>
          </p:cNvPr>
          <p:cNvPicPr>
            <a:picLocks noChangeAspect="1"/>
          </p:cNvPicPr>
          <p:nvPr/>
        </p:nvPicPr>
        <p:blipFill>
          <a:blip r:embed="rId2"/>
          <a:stretch>
            <a:fillRect/>
          </a:stretch>
        </p:blipFill>
        <p:spPr>
          <a:xfrm>
            <a:off x="5456800" y="1834966"/>
            <a:ext cx="6255035" cy="4248608"/>
          </a:xfrm>
          <a:prstGeom prst="rect">
            <a:avLst/>
          </a:prstGeom>
        </p:spPr>
      </p:pic>
      <p:sp>
        <p:nvSpPr>
          <p:cNvPr id="7" name="Ovaal 6" descr="Cirkel om plangebied" title="Cirkel">
            <a:extLst>
              <a:ext uri="{FF2B5EF4-FFF2-40B4-BE49-F238E27FC236}">
                <a16:creationId xmlns:a16="http://schemas.microsoft.com/office/drawing/2014/main" id="{A8C18E13-7110-F3CE-4778-885523534D78}"/>
              </a:ext>
            </a:extLst>
          </p:cNvPr>
          <p:cNvSpPr/>
          <p:nvPr/>
        </p:nvSpPr>
        <p:spPr>
          <a:xfrm>
            <a:off x="6668691" y="3304231"/>
            <a:ext cx="1471448" cy="1198179"/>
          </a:xfrm>
          <a:prstGeom prst="ellipse">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DDDA9767-5FF9-048C-8977-0DD3B0857CA9}"/>
              </a:ext>
            </a:extLst>
          </p:cNvPr>
          <p:cNvSpPr txBox="1"/>
          <p:nvPr/>
        </p:nvSpPr>
        <p:spPr>
          <a:xfrm>
            <a:off x="900611" y="1565724"/>
            <a:ext cx="3973186" cy="4524315"/>
          </a:xfrm>
          <a:prstGeom prst="rect">
            <a:avLst/>
          </a:prstGeom>
          <a:noFill/>
        </p:spPr>
        <p:txBody>
          <a:bodyPr wrap="square" rtlCol="0">
            <a:spAutoFit/>
          </a:bodyPr>
          <a:lstStyle/>
          <a:p>
            <a:pPr marL="285750" indent="-285750">
              <a:buFont typeface="Arial" panose="020B0604020202020204" pitchFamily="34" charset="0"/>
              <a:buChar char="•"/>
            </a:pPr>
            <a:r>
              <a:rPr lang="nl-NL" sz="1600" dirty="0">
                <a:solidFill>
                  <a:srgbClr val="275937"/>
                </a:solidFill>
                <a:latin typeface="Verdana"/>
                <a:cs typeface="Verdana"/>
              </a:rPr>
              <a:t>Sloop huidige bouwwerk </a:t>
            </a:r>
          </a:p>
          <a:p>
            <a:pPr marL="285750" indent="-285750">
              <a:buFont typeface="Arial" panose="020B0604020202020204" pitchFamily="34" charset="0"/>
              <a:buChar char="•"/>
            </a:pPr>
            <a:endParaRPr lang="nl-NL" sz="1600" dirty="0">
              <a:solidFill>
                <a:srgbClr val="275937"/>
              </a:solidFill>
              <a:latin typeface="Verdana"/>
              <a:cs typeface="Verdana"/>
            </a:endParaRPr>
          </a:p>
          <a:p>
            <a:pPr marL="285750" indent="-285750">
              <a:buFont typeface="Arial" panose="020B0604020202020204" pitchFamily="34" charset="0"/>
              <a:buChar char="•"/>
            </a:pPr>
            <a:r>
              <a:rPr lang="nl-NL" sz="1600" dirty="0">
                <a:solidFill>
                  <a:srgbClr val="275937"/>
                </a:solidFill>
                <a:latin typeface="Verdana"/>
                <a:cs typeface="Verdana"/>
              </a:rPr>
              <a:t>Nieuwbouw (buiten bestaande bouwvlakken) </a:t>
            </a:r>
          </a:p>
          <a:p>
            <a:pPr marL="285750" indent="-285750">
              <a:buFont typeface="Arial" panose="020B0604020202020204" pitchFamily="34" charset="0"/>
              <a:buChar char="•"/>
            </a:pPr>
            <a:endParaRPr lang="nl-NL" sz="1600" dirty="0">
              <a:solidFill>
                <a:srgbClr val="275937"/>
              </a:solidFill>
              <a:latin typeface="Verdana"/>
              <a:cs typeface="Verdana"/>
            </a:endParaRPr>
          </a:p>
          <a:p>
            <a:pPr marL="285750" indent="-285750">
              <a:buFont typeface="Arial" panose="020B0604020202020204" pitchFamily="34" charset="0"/>
              <a:buChar char="•"/>
            </a:pPr>
            <a:r>
              <a:rPr lang="nl-NL" sz="1600" dirty="0">
                <a:solidFill>
                  <a:srgbClr val="275937"/>
                </a:solidFill>
                <a:latin typeface="Verdana"/>
                <a:cs typeface="Verdana"/>
              </a:rPr>
              <a:t>Bestemming blijft hetzelfde </a:t>
            </a:r>
          </a:p>
          <a:p>
            <a:pPr marL="285750" indent="-285750">
              <a:buFont typeface="Arial" panose="020B0604020202020204" pitchFamily="34" charset="0"/>
              <a:buChar char="•"/>
            </a:pPr>
            <a:endParaRPr lang="nl-NL" sz="1600" dirty="0">
              <a:solidFill>
                <a:srgbClr val="275937"/>
              </a:solidFill>
              <a:latin typeface="Verdana"/>
              <a:cs typeface="Verdana"/>
            </a:endParaRPr>
          </a:p>
          <a:p>
            <a:pPr marL="285750" indent="-285750">
              <a:buFont typeface="Arial" panose="020B0604020202020204" pitchFamily="34" charset="0"/>
              <a:buChar char="•"/>
            </a:pPr>
            <a:r>
              <a:rPr lang="nl-NL" sz="1600" dirty="0">
                <a:solidFill>
                  <a:srgbClr val="275937"/>
                </a:solidFill>
                <a:latin typeface="Verdana"/>
                <a:cs typeface="Verdana"/>
              </a:rPr>
              <a:t>Zeer kwetsbaar gebouw dus verplichting om er een voorschriftengebied neer te leggen</a:t>
            </a:r>
          </a:p>
          <a:p>
            <a:pPr marL="285750" indent="-285750">
              <a:buFont typeface="Arial" panose="020B0604020202020204" pitchFamily="34" charset="0"/>
              <a:buChar char="•"/>
            </a:pPr>
            <a:endParaRPr lang="nl-NL" sz="1600" dirty="0">
              <a:solidFill>
                <a:srgbClr val="275937"/>
              </a:solidFill>
              <a:latin typeface="Verdana"/>
              <a:cs typeface="Verdana"/>
            </a:endParaRPr>
          </a:p>
          <a:p>
            <a:pPr marL="285750" indent="-285750">
              <a:buFont typeface="Arial" panose="020B0604020202020204" pitchFamily="34" charset="0"/>
              <a:buChar char="•"/>
            </a:pPr>
            <a:r>
              <a:rPr lang="nl-NL" sz="1600" dirty="0">
                <a:solidFill>
                  <a:srgbClr val="275937"/>
                </a:solidFill>
                <a:latin typeface="Verdana"/>
                <a:cs typeface="Verdana"/>
              </a:rPr>
              <a:t>Extra bouwmaatregelen uit het </a:t>
            </a:r>
            <a:r>
              <a:rPr lang="nl-NL" sz="1600" dirty="0" err="1">
                <a:solidFill>
                  <a:srgbClr val="275937"/>
                </a:solidFill>
                <a:latin typeface="Verdana"/>
                <a:cs typeface="Verdana"/>
              </a:rPr>
              <a:t>Bbl</a:t>
            </a:r>
            <a:r>
              <a:rPr lang="nl-NL" sz="1600" dirty="0">
                <a:solidFill>
                  <a:srgbClr val="275937"/>
                </a:solidFill>
                <a:latin typeface="Verdana"/>
                <a:cs typeface="Verdana"/>
              </a:rPr>
              <a:t> gelden voor de nieuwbouw (explosie- en brandmaatregelen spreken elkaar tegen). </a:t>
            </a:r>
          </a:p>
          <a:p>
            <a:pPr marL="285750" indent="-285750">
              <a:buFont typeface="Arial" panose="020B0604020202020204" pitchFamily="34" charset="0"/>
              <a:buChar char="•"/>
            </a:pPr>
            <a:endParaRPr lang="nl-NL" sz="1600" dirty="0">
              <a:solidFill>
                <a:srgbClr val="275937"/>
              </a:solidFill>
              <a:latin typeface="Verdana"/>
              <a:cs typeface="Verdana"/>
            </a:endParaRPr>
          </a:p>
          <a:p>
            <a:pPr marL="285750" indent="-285750">
              <a:buFont typeface="Arial" panose="020B0604020202020204" pitchFamily="34" charset="0"/>
              <a:buChar char="•"/>
            </a:pPr>
            <a:r>
              <a:rPr lang="nl-NL" sz="1600" dirty="0">
                <a:solidFill>
                  <a:srgbClr val="275937"/>
                </a:solidFill>
                <a:latin typeface="Verdana"/>
                <a:cs typeface="Verdana"/>
              </a:rPr>
              <a:t>Restrisico aanvaardbaar? </a:t>
            </a:r>
          </a:p>
        </p:txBody>
      </p:sp>
      <p:sp>
        <p:nvSpPr>
          <p:cNvPr id="8"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r>
              <a:rPr lang="nl-NL" dirty="0"/>
              <a:t>Ontwikkelingen aandachtsgebieden</a:t>
            </a:r>
          </a:p>
        </p:txBody>
      </p:sp>
    </p:spTree>
    <p:extLst>
      <p:ext uri="{BB962C8B-B14F-4D97-AF65-F5344CB8AC3E}">
        <p14:creationId xmlns:p14="http://schemas.microsoft.com/office/powerpoint/2010/main" val="3387593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a:t>Wat bespreken we?</a:t>
            </a:r>
          </a:p>
        </p:txBody>
      </p:sp>
      <p:sp>
        <p:nvSpPr>
          <p:cNvPr id="5" name="Ondertitel 4"/>
          <p:cNvSpPr>
            <a:spLocks noGrp="1"/>
          </p:cNvSpPr>
          <p:nvPr>
            <p:ph type="subTitle" idx="1"/>
          </p:nvPr>
        </p:nvSpPr>
        <p:spPr>
          <a:xfrm>
            <a:off x="6356145" y="2413591"/>
            <a:ext cx="5171671" cy="2889929"/>
          </a:xfrm>
        </p:spPr>
        <p:txBody>
          <a:bodyPr>
            <a:normAutofit/>
          </a:bodyPr>
          <a:lstStyle/>
          <a:p>
            <a:r>
              <a:rPr lang="nl-NL" dirty="0"/>
              <a:t>Korte historie</a:t>
            </a:r>
          </a:p>
          <a:p>
            <a:r>
              <a:rPr lang="nl-NL" dirty="0"/>
              <a:t>Wettelijk kader aandachtsgebieden </a:t>
            </a:r>
          </a:p>
          <a:p>
            <a:r>
              <a:rPr lang="nl-NL" dirty="0"/>
              <a:t>Ervaringen gemeente Rheden</a:t>
            </a:r>
          </a:p>
          <a:p>
            <a:r>
              <a:rPr lang="nl-NL" dirty="0"/>
              <a:t>Helpdesk </a:t>
            </a:r>
            <a:r>
              <a:rPr lang="nl-NL" dirty="0" err="1"/>
              <a:t>faq’s</a:t>
            </a:r>
            <a:endParaRPr lang="nl-NL" dirty="0"/>
          </a:p>
          <a:p>
            <a:r>
              <a:rPr lang="nl-NL" dirty="0"/>
              <a:t>Actualiteiten</a:t>
            </a:r>
          </a:p>
          <a:p>
            <a:r>
              <a:rPr lang="nl-NL" dirty="0"/>
              <a:t>Vragen/discussie</a:t>
            </a:r>
          </a:p>
        </p:txBody>
      </p:sp>
    </p:spTree>
    <p:extLst>
      <p:ext uri="{BB962C8B-B14F-4D97-AF65-F5344CB8AC3E}">
        <p14:creationId xmlns:p14="http://schemas.microsoft.com/office/powerpoint/2010/main" val="2812081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900611" y="886919"/>
            <a:ext cx="10923588" cy="948047"/>
          </a:xfrm>
        </p:spPr>
        <p:txBody>
          <a:bodyPr>
            <a:normAutofit/>
          </a:bodyPr>
          <a:lstStyle/>
          <a:p>
            <a:r>
              <a:rPr lang="nl-NL" dirty="0"/>
              <a:t>Welke stappen kun je als gemeente nemen? </a:t>
            </a:r>
          </a:p>
        </p:txBody>
      </p:sp>
      <p:sp>
        <p:nvSpPr>
          <p:cNvPr id="3" name="Tekstvak 2">
            <a:extLst>
              <a:ext uri="{FF2B5EF4-FFF2-40B4-BE49-F238E27FC236}">
                <a16:creationId xmlns:a16="http://schemas.microsoft.com/office/drawing/2014/main" id="{6E655A1B-0757-5A3E-6C00-B97F4EDB6103}"/>
              </a:ext>
            </a:extLst>
          </p:cNvPr>
          <p:cNvSpPr txBox="1"/>
          <p:nvPr/>
        </p:nvSpPr>
        <p:spPr>
          <a:xfrm>
            <a:off x="1005990" y="1416632"/>
            <a:ext cx="10363200" cy="4278094"/>
          </a:xfrm>
          <a:prstGeom prst="rect">
            <a:avLst/>
          </a:prstGeom>
          <a:noFill/>
        </p:spPr>
        <p:txBody>
          <a:bodyPr wrap="square" rtlCol="0">
            <a:spAutoFit/>
          </a:bodyPr>
          <a:lstStyle/>
          <a:p>
            <a:pPr marL="342900" indent="-342900">
              <a:buAutoNum type="arabicPeriod"/>
            </a:pPr>
            <a:r>
              <a:rPr lang="nl-NL" sz="1600" dirty="0">
                <a:solidFill>
                  <a:srgbClr val="275937"/>
                </a:solidFill>
                <a:latin typeface="Verdana"/>
                <a:cs typeface="Verdana"/>
              </a:rPr>
              <a:t>Kijk via de atlas van de leefomgeving waar de </a:t>
            </a:r>
          </a:p>
          <a:p>
            <a:pPr marL="800100" lvl="1" indent="-342900">
              <a:buFont typeface="Arial" panose="020B0604020202020204" pitchFamily="34" charset="0"/>
              <a:buChar char="•"/>
            </a:pPr>
            <a:r>
              <a:rPr lang="nl-NL" sz="1600" dirty="0">
                <a:solidFill>
                  <a:srgbClr val="275937"/>
                </a:solidFill>
                <a:latin typeface="Verdana"/>
                <a:cs typeface="Verdana"/>
              </a:rPr>
              <a:t>aandachtsgebieden liggen en </a:t>
            </a:r>
          </a:p>
          <a:p>
            <a:pPr marL="800100" lvl="1" indent="-342900">
              <a:buFont typeface="Arial" panose="020B0604020202020204" pitchFamily="34" charset="0"/>
              <a:buChar char="•"/>
            </a:pPr>
            <a:r>
              <a:rPr lang="nl-NL" sz="1600" dirty="0">
                <a:solidFill>
                  <a:srgbClr val="275937"/>
                </a:solidFill>
                <a:latin typeface="Verdana"/>
                <a:cs typeface="Verdana"/>
              </a:rPr>
              <a:t>de zeer kwetsbare gebouwen zich bevinden. </a:t>
            </a:r>
          </a:p>
          <a:p>
            <a:pPr marL="800100" lvl="1" indent="-342900">
              <a:buAutoNum type="arabicPeriod"/>
            </a:pPr>
            <a:endParaRPr lang="nl-NL" sz="1600" dirty="0">
              <a:solidFill>
                <a:srgbClr val="275937"/>
              </a:solidFill>
              <a:latin typeface="Verdana"/>
              <a:cs typeface="Verdana"/>
            </a:endParaRPr>
          </a:p>
          <a:p>
            <a:pPr marL="342900" indent="-342900">
              <a:buFont typeface="+mj-lt"/>
              <a:buAutoNum type="arabicPeriod"/>
            </a:pPr>
            <a:r>
              <a:rPr lang="nl-NL" sz="1600" dirty="0">
                <a:solidFill>
                  <a:srgbClr val="275937"/>
                </a:solidFill>
                <a:latin typeface="Verdana"/>
                <a:cs typeface="Verdana"/>
              </a:rPr>
              <a:t>Binnen welke bestemmingsplannen en bestemmingen liggen deze zeer kwetsbare gebouwen? </a:t>
            </a:r>
          </a:p>
          <a:p>
            <a:pPr marL="800100" lvl="1" indent="-342900">
              <a:buFont typeface="Arial" panose="020B0604020202020204" pitchFamily="34" charset="0"/>
              <a:buChar char="•"/>
            </a:pPr>
            <a:r>
              <a:rPr lang="nl-NL" sz="1600" dirty="0">
                <a:solidFill>
                  <a:srgbClr val="275937"/>
                </a:solidFill>
                <a:latin typeface="Verdana"/>
                <a:cs typeface="Verdana"/>
              </a:rPr>
              <a:t>Maatschappelijk</a:t>
            </a:r>
          </a:p>
          <a:p>
            <a:pPr marL="800100" lvl="1" indent="-342900">
              <a:buFont typeface="Arial" panose="020B0604020202020204" pitchFamily="34" charset="0"/>
              <a:buChar char="•"/>
            </a:pPr>
            <a:r>
              <a:rPr lang="nl-NL" sz="1600" dirty="0">
                <a:solidFill>
                  <a:srgbClr val="275937"/>
                </a:solidFill>
                <a:latin typeface="Verdana"/>
                <a:cs typeface="Verdana"/>
              </a:rPr>
              <a:t>Gemengd </a:t>
            </a:r>
          </a:p>
          <a:p>
            <a:pPr marL="800100" lvl="1" indent="-342900">
              <a:buFont typeface="Arial" panose="020B0604020202020204" pitchFamily="34" charset="0"/>
              <a:buChar char="•"/>
            </a:pPr>
            <a:r>
              <a:rPr lang="nl-NL" sz="1600" dirty="0">
                <a:solidFill>
                  <a:srgbClr val="275937"/>
                </a:solidFill>
                <a:latin typeface="Verdana"/>
                <a:cs typeface="Verdana"/>
              </a:rPr>
              <a:t>Functieaanduidingen binnen andere bestemmingen? </a:t>
            </a:r>
          </a:p>
          <a:p>
            <a:pPr marL="342900" indent="-342900">
              <a:buFont typeface="+mj-lt"/>
              <a:buAutoNum type="arabicPeriod"/>
            </a:pPr>
            <a:endParaRPr lang="nl-NL" sz="1600" dirty="0">
              <a:solidFill>
                <a:srgbClr val="275937"/>
              </a:solidFill>
              <a:latin typeface="Verdana"/>
              <a:cs typeface="Verdana"/>
            </a:endParaRPr>
          </a:p>
          <a:p>
            <a:pPr marL="342900" indent="-342900">
              <a:buFont typeface="+mj-lt"/>
              <a:buAutoNum type="arabicPeriod"/>
            </a:pPr>
            <a:r>
              <a:rPr lang="nl-NL" sz="1600" dirty="0">
                <a:solidFill>
                  <a:srgbClr val="275937"/>
                </a:solidFill>
                <a:latin typeface="Verdana"/>
                <a:cs typeface="Verdana"/>
              </a:rPr>
              <a:t>Zijn er locaties binnen de bestemmingsplannen waar planologisch een zeer kwetsbaar gebouw is toegestaan, ondanks dat deze er nu niet zit? </a:t>
            </a:r>
          </a:p>
          <a:p>
            <a:pPr marL="342900" indent="-342900">
              <a:buFont typeface="+mj-lt"/>
              <a:buAutoNum type="arabicPeriod"/>
            </a:pPr>
            <a:endParaRPr lang="nl-NL" sz="1600" dirty="0">
              <a:solidFill>
                <a:srgbClr val="275937"/>
              </a:solidFill>
              <a:latin typeface="Verdana"/>
              <a:cs typeface="Verdana"/>
            </a:endParaRPr>
          </a:p>
          <a:p>
            <a:pPr marL="342900" indent="-342900">
              <a:buFont typeface="+mj-lt"/>
              <a:buAutoNum type="arabicPeriod"/>
            </a:pPr>
            <a:r>
              <a:rPr lang="nl-NL" sz="1600" dirty="0">
                <a:solidFill>
                  <a:srgbClr val="275937"/>
                </a:solidFill>
                <a:latin typeface="Verdana"/>
                <a:cs typeface="Verdana"/>
              </a:rPr>
              <a:t>Bespreek met de Raad of je enkel voor de verplichting uit het </a:t>
            </a:r>
            <a:r>
              <a:rPr lang="nl-NL" sz="1600" dirty="0" err="1">
                <a:solidFill>
                  <a:srgbClr val="275937"/>
                </a:solidFill>
                <a:latin typeface="Verdana"/>
                <a:cs typeface="Verdana"/>
              </a:rPr>
              <a:t>Bkl</a:t>
            </a:r>
            <a:r>
              <a:rPr lang="nl-NL" sz="1600" dirty="0">
                <a:solidFill>
                  <a:srgbClr val="275937"/>
                </a:solidFill>
                <a:latin typeface="Verdana"/>
                <a:cs typeface="Verdana"/>
              </a:rPr>
              <a:t> wilt gaan? </a:t>
            </a:r>
          </a:p>
          <a:p>
            <a:pPr marL="800100" lvl="1" indent="-342900">
              <a:buFont typeface="Arial" panose="020B0604020202020204" pitchFamily="34" charset="0"/>
              <a:buChar char="•"/>
            </a:pPr>
            <a:r>
              <a:rPr lang="nl-NL" sz="1600" dirty="0">
                <a:solidFill>
                  <a:srgbClr val="275937"/>
                </a:solidFill>
                <a:latin typeface="Verdana"/>
                <a:cs typeface="Verdana"/>
              </a:rPr>
              <a:t>Hoe motiveer je dan het restrisico? </a:t>
            </a:r>
          </a:p>
          <a:p>
            <a:pPr marL="800100" lvl="1" indent="-342900">
              <a:buFont typeface="Arial" panose="020B0604020202020204" pitchFamily="34" charset="0"/>
              <a:buChar char="•"/>
            </a:pPr>
            <a:r>
              <a:rPr lang="nl-NL" sz="1600" dirty="0">
                <a:solidFill>
                  <a:srgbClr val="275937"/>
                </a:solidFill>
                <a:latin typeface="Verdana"/>
                <a:cs typeface="Verdana"/>
              </a:rPr>
              <a:t>Wat doe je met aandachtsgebieden die over heen liggen? </a:t>
            </a:r>
          </a:p>
          <a:p>
            <a:pPr marL="342900" indent="-342900">
              <a:buFont typeface="+mj-lt"/>
              <a:buAutoNum type="arabicPeriod"/>
            </a:pPr>
            <a:endParaRPr lang="nl-NL" sz="1600" dirty="0">
              <a:solidFill>
                <a:srgbClr val="275937"/>
              </a:solidFill>
              <a:latin typeface="Verdana"/>
              <a:cs typeface="Verdana"/>
            </a:endParaRPr>
          </a:p>
          <a:p>
            <a:pPr marL="342900" indent="-342900">
              <a:buFont typeface="+mj-lt"/>
              <a:buAutoNum type="arabicPeriod"/>
            </a:pPr>
            <a:r>
              <a:rPr lang="nl-NL" sz="1600" dirty="0">
                <a:solidFill>
                  <a:srgbClr val="275937"/>
                </a:solidFill>
                <a:latin typeface="Verdana"/>
                <a:cs typeface="Verdana"/>
              </a:rPr>
              <a:t>Ga altijd in gesprek met je omgevingsdienst en veiligheidsregio. </a:t>
            </a:r>
          </a:p>
        </p:txBody>
      </p:sp>
      <p:sp>
        <p:nvSpPr>
          <p:cNvPr id="7"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r>
              <a:rPr lang="nl-NL" dirty="0"/>
              <a:t>Ontwikkelingen aandachtsgebieden</a:t>
            </a:r>
          </a:p>
        </p:txBody>
      </p:sp>
    </p:spTree>
    <p:extLst>
      <p:ext uri="{BB962C8B-B14F-4D97-AF65-F5344CB8AC3E}">
        <p14:creationId xmlns:p14="http://schemas.microsoft.com/office/powerpoint/2010/main" val="2565865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nl-NL" dirty="0"/>
              <a:t>FAQ’s</a:t>
            </a:r>
          </a:p>
        </p:txBody>
      </p:sp>
    </p:spTree>
    <p:extLst>
      <p:ext uri="{BB962C8B-B14F-4D97-AF65-F5344CB8AC3E}">
        <p14:creationId xmlns:p14="http://schemas.microsoft.com/office/powerpoint/2010/main" val="2468957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doet IPLO helpdesk veiligheid?</a:t>
            </a:r>
          </a:p>
        </p:txBody>
      </p:sp>
      <p:sp>
        <p:nvSpPr>
          <p:cNvPr id="4" name="Tijdelijke aanduiding voor tekst 3"/>
          <p:cNvSpPr>
            <a:spLocks noGrp="1"/>
          </p:cNvSpPr>
          <p:nvPr>
            <p:ph type="body" sz="quarter" idx="12"/>
          </p:nvPr>
        </p:nvSpPr>
        <p:spPr>
          <a:xfrm>
            <a:off x="601136" y="1811338"/>
            <a:ext cx="5481166" cy="4305685"/>
          </a:xfrm>
        </p:spPr>
        <p:txBody>
          <a:bodyPr>
            <a:normAutofit/>
          </a:bodyPr>
          <a:lstStyle/>
          <a:p>
            <a:pPr marL="342900" indent="-342900">
              <a:buFont typeface="Arial" panose="020B0604020202020204" pitchFamily="34" charset="0"/>
              <a:buChar char="•"/>
            </a:pPr>
            <a:r>
              <a:rPr lang="nl-NL" sz="1500" dirty="0">
                <a:solidFill>
                  <a:srgbClr val="275937"/>
                </a:solidFill>
              </a:rPr>
              <a:t>Schakel tussen beleid en praktijk</a:t>
            </a:r>
          </a:p>
          <a:p>
            <a:pPr marL="342900" indent="-342900">
              <a:buFont typeface="Arial" panose="020B0604020202020204" pitchFamily="34" charset="0"/>
              <a:buChar char="•"/>
            </a:pPr>
            <a:r>
              <a:rPr lang="nl-NL" sz="1500" dirty="0">
                <a:solidFill>
                  <a:srgbClr val="275937"/>
                </a:solidFill>
              </a:rPr>
              <a:t>Beantwoordt vragen binnen juridisch kader van de OW</a:t>
            </a:r>
          </a:p>
          <a:p>
            <a:pPr marL="342900" indent="-342900">
              <a:buFont typeface="Arial" panose="020B0604020202020204" pitchFamily="34" charset="0"/>
              <a:buChar char="•"/>
            </a:pPr>
            <a:r>
              <a:rPr lang="nl-NL" sz="1500" dirty="0">
                <a:solidFill>
                  <a:srgbClr val="275937"/>
                </a:solidFill>
              </a:rPr>
              <a:t>Vragen over rekenmethode, casuïstiek of het beleid (omgaan met onduidelijkheden in de wetgeving) worden niet beantwoord. </a:t>
            </a:r>
          </a:p>
          <a:p>
            <a:pPr marL="342900" indent="-342900">
              <a:buFont typeface="Arial" panose="020B0604020202020204" pitchFamily="34" charset="0"/>
              <a:buChar char="•"/>
            </a:pPr>
            <a:r>
              <a:rPr lang="nl-NL" sz="1500" dirty="0">
                <a:solidFill>
                  <a:srgbClr val="275937"/>
                </a:solidFill>
              </a:rPr>
              <a:t>Onduidelijkheden worden met </a:t>
            </a:r>
            <a:r>
              <a:rPr lang="nl-NL" sz="1500" dirty="0" err="1">
                <a:solidFill>
                  <a:srgbClr val="275937"/>
                </a:solidFill>
              </a:rPr>
              <a:t>IenW</a:t>
            </a:r>
            <a:r>
              <a:rPr lang="nl-NL" sz="1500" dirty="0">
                <a:solidFill>
                  <a:srgbClr val="275937"/>
                </a:solidFill>
              </a:rPr>
              <a:t> besproken en vanuit </a:t>
            </a:r>
            <a:r>
              <a:rPr lang="nl-NL" sz="1500" dirty="0" err="1">
                <a:solidFill>
                  <a:srgbClr val="275937"/>
                </a:solidFill>
              </a:rPr>
              <a:t>IenW</a:t>
            </a:r>
            <a:r>
              <a:rPr lang="nl-NL" sz="1500" dirty="0">
                <a:solidFill>
                  <a:srgbClr val="275937"/>
                </a:solidFill>
              </a:rPr>
              <a:t> wordt mogelijk antwoord teruggekoppeld aan de vraagsteller </a:t>
            </a:r>
          </a:p>
          <a:p>
            <a:pPr marL="342900" indent="-342900">
              <a:buFont typeface="Arial" panose="020B0604020202020204" pitchFamily="34" charset="0"/>
              <a:buChar char="•"/>
            </a:pPr>
            <a:endParaRPr lang="nl-NL" dirty="0"/>
          </a:p>
        </p:txBody>
      </p:sp>
      <p:sp>
        <p:nvSpPr>
          <p:cNvPr id="6"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a:xfrm>
            <a:off x="609600" y="6513085"/>
            <a:ext cx="3860800" cy="365125"/>
          </a:xfrm>
        </p:spPr>
        <p:txBody>
          <a:bodyPr/>
          <a:lstStyle/>
          <a:p>
            <a:r>
              <a:rPr lang="nl-NL" dirty="0"/>
              <a:t>Ontwikkelingen aandachtsgebieden</a:t>
            </a:r>
          </a:p>
        </p:txBody>
      </p:sp>
      <p:pic>
        <p:nvPicPr>
          <p:cNvPr id="3" name="Afbeelding 2" descr="Op de figuur is een afbeelding te zien van de themapagina van externe veiligheid op de IPLO-website." title="IPLO website externe veiligheid"/>
          <p:cNvPicPr>
            <a:picLocks noChangeAspect="1"/>
          </p:cNvPicPr>
          <p:nvPr/>
        </p:nvPicPr>
        <p:blipFill>
          <a:blip r:embed="rId3"/>
          <a:stretch>
            <a:fillRect/>
          </a:stretch>
        </p:blipFill>
        <p:spPr>
          <a:xfrm>
            <a:off x="6082302" y="1978017"/>
            <a:ext cx="5838395" cy="4139005"/>
          </a:xfrm>
          <a:prstGeom prst="rect">
            <a:avLst/>
          </a:prstGeom>
        </p:spPr>
      </p:pic>
    </p:spTree>
    <p:extLst>
      <p:ext uri="{BB962C8B-B14F-4D97-AF65-F5344CB8AC3E}">
        <p14:creationId xmlns:p14="http://schemas.microsoft.com/office/powerpoint/2010/main" val="4129884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900611" y="1091701"/>
            <a:ext cx="10923588" cy="948047"/>
          </a:xfrm>
        </p:spPr>
        <p:txBody>
          <a:bodyPr>
            <a:normAutofit/>
          </a:bodyPr>
          <a:lstStyle/>
          <a:p>
            <a:r>
              <a:rPr lang="nl-NL" dirty="0"/>
              <a:t>Enkele voorbeelden van vragen</a:t>
            </a:r>
          </a:p>
        </p:txBody>
      </p:sp>
      <p:sp>
        <p:nvSpPr>
          <p:cNvPr id="6" name="Tijdelijke aanduiding voor inhoud 2"/>
          <p:cNvSpPr txBox="1">
            <a:spLocks/>
          </p:cNvSpPr>
          <p:nvPr/>
        </p:nvSpPr>
        <p:spPr>
          <a:xfrm>
            <a:off x="987697" y="1834966"/>
            <a:ext cx="10923588" cy="3931928"/>
          </a:xfrm>
          <a:prstGeom prst="rect">
            <a:avLst/>
          </a:prstGeom>
        </p:spPr>
        <p:txBody>
          <a:bodyPr numCol="1">
            <a:normAutofit fontScale="92500" lnSpcReduction="10000"/>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nl-NL" dirty="0"/>
          </a:p>
          <a:p>
            <a:pPr marL="285750" indent="-285750">
              <a:buFont typeface="Arial" panose="020B0604020202020204" pitchFamily="34" charset="0"/>
              <a:buChar char="•"/>
            </a:pPr>
            <a:r>
              <a:rPr lang="nl-NL" dirty="0"/>
              <a:t>Onderscheid tussen aandachtsgebieden en voorschriftengebieden: moeten ze worden aangewezen of gelden ze automatisch?</a:t>
            </a:r>
          </a:p>
          <a:p>
            <a:pPr marL="285750" indent="-285750">
              <a:buFont typeface="Arial" panose="020B0604020202020204" pitchFamily="34" charset="0"/>
              <a:buChar char="•"/>
            </a:pPr>
            <a:r>
              <a:rPr lang="nl-NL" dirty="0"/>
              <a:t>Geldt een voorschriftengebied voor zeer kwetsbare gebouwen zonder meer?</a:t>
            </a:r>
          </a:p>
          <a:p>
            <a:pPr marL="285750" indent="-285750">
              <a:buFont typeface="Arial" panose="020B0604020202020204" pitchFamily="34" charset="0"/>
              <a:buChar char="•"/>
            </a:pPr>
            <a:r>
              <a:rPr lang="nl-NL" dirty="0"/>
              <a:t>Is gelijkwaardigheid mogelijk bij bouwvoorschriften uit BBL?</a:t>
            </a:r>
          </a:p>
          <a:p>
            <a:pPr marL="285750" indent="-285750">
              <a:buFont typeface="Arial" panose="020B0604020202020204" pitchFamily="34" charset="0"/>
              <a:buChar char="•"/>
            </a:pPr>
            <a:r>
              <a:rPr lang="nl-NL" dirty="0"/>
              <a:t>Is het mogelijk om alleen een brandvoorschriftengebied aan te wijzen in een brand- en explosieaandachtsgebied?</a:t>
            </a:r>
          </a:p>
          <a:p>
            <a:pPr marL="285750" indent="-285750">
              <a:buFont typeface="Arial" panose="020B0604020202020204" pitchFamily="34" charset="0"/>
              <a:buChar char="•"/>
            </a:pPr>
            <a:r>
              <a:rPr lang="nl-NL" dirty="0"/>
              <a:t>Hoe zien de aandachtsgebieden brand en explosie er uit ter plaatse van (spoor)tunnels?</a:t>
            </a:r>
          </a:p>
          <a:p>
            <a:pPr marL="285750" indent="-285750">
              <a:buFont typeface="Arial" panose="020B0604020202020204" pitchFamily="34" charset="0"/>
              <a:buChar char="•"/>
            </a:pPr>
            <a:r>
              <a:rPr lang="nl-NL" dirty="0"/>
              <a:t>Hoe gaan we om met aandachtsgebieden bij tijdelijke activiteiten als propaantank op bouwplaats?</a:t>
            </a:r>
          </a:p>
          <a:p>
            <a:pPr marL="285750" indent="-285750">
              <a:buFont typeface="Arial" panose="020B0604020202020204" pitchFamily="34" charset="0"/>
              <a:buChar char="•"/>
            </a:pPr>
            <a:r>
              <a:rPr lang="nl-NL" dirty="0"/>
              <a:t>Maken we nog onderscheid in de kans op een scenario dat bijdraagt aan het aandachtsgebied en kijken we binnen een aandachtsgebied nog naar de verschillende activiteiten die bijdragen aan/bepalend zijn voor het aandachtsgebied?</a:t>
            </a:r>
          </a:p>
          <a:p>
            <a:pPr marL="285750" indent="-285750">
              <a:buFont typeface="Arial" panose="020B0604020202020204" pitchFamily="34" charset="0"/>
              <a:buChar char="•"/>
            </a:pPr>
            <a:r>
              <a:rPr lang="nl-NL" dirty="0"/>
              <a:t>Is er een weigeringsgrond als bedrijf zich wil vestigen op een industrieterrein. Het tijdelijk omgevingsplan (of al omgevingsplan) staat dit niet in de weg. Het bedrijf krijgt een explosieaandachtsgebied en gifwolkaandachtsgebied. Deze komt over een zeer kwetsbaar gebouw te liggen. Kan deze aanvraag dan geweigerd worden en zo ja op basis waarvan?</a:t>
            </a:r>
          </a:p>
          <a:p>
            <a:pPr marL="285750" indent="-285750">
              <a:buFont typeface="Arial" panose="020B0604020202020204" pitchFamily="34" charset="0"/>
              <a:buChar char="•"/>
            </a:pPr>
            <a:endParaRPr lang="nl-NL" dirty="0"/>
          </a:p>
          <a:p>
            <a:pPr lvl="1"/>
            <a:endParaRPr lang="nl-NL" dirty="0"/>
          </a:p>
        </p:txBody>
      </p:sp>
      <p:sp>
        <p:nvSpPr>
          <p:cNvPr id="7"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r>
              <a:rPr lang="nl-NL" dirty="0"/>
              <a:t>Ontwikkelingen aandachtsgebieden</a:t>
            </a:r>
          </a:p>
        </p:txBody>
      </p:sp>
    </p:spTree>
    <p:extLst>
      <p:ext uri="{BB962C8B-B14F-4D97-AF65-F5344CB8AC3E}">
        <p14:creationId xmlns:p14="http://schemas.microsoft.com/office/powerpoint/2010/main" val="4215524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900611" y="1091701"/>
            <a:ext cx="10923588" cy="948047"/>
          </a:xfrm>
        </p:spPr>
        <p:txBody>
          <a:bodyPr>
            <a:normAutofit/>
          </a:bodyPr>
          <a:lstStyle/>
          <a:p>
            <a:r>
              <a:rPr lang="nl-NL" dirty="0"/>
              <a:t>Enkele voorbeelden van vragen</a:t>
            </a:r>
          </a:p>
        </p:txBody>
      </p:sp>
      <p:sp>
        <p:nvSpPr>
          <p:cNvPr id="7" name="Tijdelijke aanduiding voor inhoud 2"/>
          <p:cNvSpPr txBox="1">
            <a:spLocks/>
          </p:cNvSpPr>
          <p:nvPr/>
        </p:nvSpPr>
        <p:spPr>
          <a:xfrm>
            <a:off x="1140097" y="1987366"/>
            <a:ext cx="10923588" cy="3931928"/>
          </a:xfrm>
          <a:prstGeom prst="rect">
            <a:avLst/>
          </a:prstGeom>
        </p:spPr>
        <p:txBody>
          <a:bodyPr numCol="1">
            <a:normAutofit/>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0" indent="-285750">
              <a:buFont typeface="Arial" panose="020B0604020202020204" pitchFamily="34" charset="0"/>
              <a:buChar char="•"/>
            </a:pPr>
            <a:r>
              <a:rPr lang="nl-NL" sz="1500" dirty="0"/>
              <a:t>Worden de aandachtsgebieden binnenkort ook via het DSO ontsloten en kunnen we vanuit het omgevingsplan verwijzen naar die aandachtsgebieden? Of moeten we als gemeente de aandachtsgebieden alsnog intekenen met een werkingsgebied/GIO?</a:t>
            </a:r>
          </a:p>
          <a:p>
            <a:pPr marL="285750" lvl="0" indent="-285750">
              <a:buFont typeface="Arial" panose="020B0604020202020204" pitchFamily="34" charset="0"/>
              <a:buChar char="•"/>
            </a:pPr>
            <a:r>
              <a:rPr lang="nl-NL" sz="1500" dirty="0"/>
              <a:t>Is het ook mogelijk om bouwkundige maatregelen op te nemen in het omgevingsplan zonder daarvoor een voorschriftengebied aan te wijzen?</a:t>
            </a:r>
          </a:p>
          <a:p>
            <a:pPr marL="285750" lvl="0" indent="-285750">
              <a:buFont typeface="Arial" panose="020B0604020202020204" pitchFamily="34" charset="0"/>
              <a:buChar char="•"/>
            </a:pPr>
            <a:r>
              <a:rPr lang="nl-NL" sz="1500" dirty="0"/>
              <a:t>Kan een gemeente strenger beleid voeren dan de wet? als voorbeeld: kan een gemeente bouwkundige maatregelen eisen, aan gebouwen buiten een voorschriftengebied of binnen een voorschriftengebied maatregelen eisen die verder gaan dan de maatregelen die beschreven worden? </a:t>
            </a:r>
          </a:p>
          <a:p>
            <a:pPr marL="285750" indent="-285750">
              <a:buFont typeface="Arial" panose="020B0604020202020204" pitchFamily="34" charset="0"/>
              <a:buChar char="•"/>
            </a:pPr>
            <a:endParaRPr lang="nl-NL" dirty="0"/>
          </a:p>
          <a:p>
            <a:pPr lvl="1"/>
            <a:endParaRPr lang="nl-NL" dirty="0"/>
          </a:p>
        </p:txBody>
      </p:sp>
      <p:sp>
        <p:nvSpPr>
          <p:cNvPr id="8"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r>
              <a:rPr lang="nl-NL" dirty="0"/>
              <a:t>Ontwikkelingen aandachtsgebieden</a:t>
            </a:r>
          </a:p>
        </p:txBody>
      </p:sp>
    </p:spTree>
    <p:extLst>
      <p:ext uri="{BB962C8B-B14F-4D97-AF65-F5344CB8AC3E}">
        <p14:creationId xmlns:p14="http://schemas.microsoft.com/office/powerpoint/2010/main" val="2181240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126EDC-6DE4-4ED3-21C0-2B6CB1F5FC89}"/>
              </a:ext>
            </a:extLst>
          </p:cNvPr>
          <p:cNvSpPr>
            <a:spLocks noGrp="1"/>
          </p:cNvSpPr>
          <p:nvPr>
            <p:ph type="ctrTitle"/>
          </p:nvPr>
        </p:nvSpPr>
        <p:spPr/>
        <p:txBody>
          <a:bodyPr/>
          <a:lstStyle/>
          <a:p>
            <a:r>
              <a:rPr lang="nl-NL" dirty="0"/>
              <a:t>Monitoring en signalering</a:t>
            </a:r>
          </a:p>
        </p:txBody>
      </p:sp>
      <p:sp>
        <p:nvSpPr>
          <p:cNvPr id="3" name="Ondertitel 2">
            <a:extLst>
              <a:ext uri="{FF2B5EF4-FFF2-40B4-BE49-F238E27FC236}">
                <a16:creationId xmlns:a16="http://schemas.microsoft.com/office/drawing/2014/main" id="{B1B62208-BF69-75AC-890D-ADEBD7B8C62D}"/>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784316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5" name="Titel 1"/>
          <p:cNvSpPr>
            <a:spLocks noGrp="1"/>
          </p:cNvSpPr>
          <p:nvPr>
            <p:ph type="title"/>
          </p:nvPr>
        </p:nvSpPr>
        <p:spPr>
          <a:xfrm>
            <a:off x="900611" y="1091701"/>
            <a:ext cx="10923588" cy="948047"/>
          </a:xfrm>
        </p:spPr>
        <p:txBody>
          <a:bodyPr>
            <a:normAutofit/>
          </a:bodyPr>
          <a:lstStyle/>
          <a:p>
            <a:r>
              <a:rPr lang="nl-NL" b="1" dirty="0"/>
              <a:t>Afstemming met betrokken partijen</a:t>
            </a:r>
            <a:endParaRPr lang="nl-NL" dirty="0"/>
          </a:p>
        </p:txBody>
      </p:sp>
      <p:sp>
        <p:nvSpPr>
          <p:cNvPr id="6" name="Tijdelijke aanduiding voor inhoud 2"/>
          <p:cNvSpPr txBox="1">
            <a:spLocks/>
          </p:cNvSpPr>
          <p:nvPr/>
        </p:nvSpPr>
        <p:spPr>
          <a:xfrm>
            <a:off x="987697" y="1834966"/>
            <a:ext cx="10923588" cy="3931928"/>
          </a:xfrm>
          <a:prstGeom prst="rect">
            <a:avLst/>
          </a:prstGeom>
        </p:spPr>
        <p:txBody>
          <a:bodyPr numCol="1">
            <a:normAutofit/>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nl-NL" dirty="0"/>
              <a:t>Platform Omgevingsveiligheid (</a:t>
            </a:r>
            <a:r>
              <a:rPr lang="nl-NL" dirty="0" err="1"/>
              <a:t>managersniveau</a:t>
            </a:r>
            <a:r>
              <a:rPr lang="nl-NL" dirty="0"/>
              <a:t>)</a:t>
            </a:r>
          </a:p>
          <a:p>
            <a:pPr marL="285750" indent="-285750">
              <a:buFont typeface="Arial" panose="020B0604020202020204" pitchFamily="34" charset="0"/>
              <a:buChar char="•"/>
            </a:pPr>
            <a:r>
              <a:rPr lang="nl-NL" dirty="0"/>
              <a:t>Werkgroep herberekeningen</a:t>
            </a:r>
          </a:p>
          <a:p>
            <a:pPr marL="285750" indent="-285750">
              <a:buFont typeface="Arial" panose="020B0604020202020204" pitchFamily="34" charset="0"/>
              <a:buChar char="•"/>
            </a:pPr>
            <a:r>
              <a:rPr lang="nl-NL" dirty="0"/>
              <a:t>Werkgroep communicatie</a:t>
            </a:r>
          </a:p>
          <a:p>
            <a:pPr lvl="1"/>
            <a:endParaRPr lang="nl-NL" dirty="0"/>
          </a:p>
        </p:txBody>
      </p:sp>
    </p:spTree>
    <p:extLst>
      <p:ext uri="{BB962C8B-B14F-4D97-AF65-F5344CB8AC3E}">
        <p14:creationId xmlns:p14="http://schemas.microsoft.com/office/powerpoint/2010/main" val="1187504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126EDC-6DE4-4ED3-21C0-2B6CB1F5FC89}"/>
              </a:ext>
            </a:extLst>
          </p:cNvPr>
          <p:cNvSpPr>
            <a:spLocks noGrp="1"/>
          </p:cNvSpPr>
          <p:nvPr>
            <p:ph type="ctrTitle"/>
          </p:nvPr>
        </p:nvSpPr>
        <p:spPr/>
        <p:txBody>
          <a:bodyPr/>
          <a:lstStyle/>
          <a:p>
            <a:r>
              <a:rPr lang="nl-NL" dirty="0"/>
              <a:t>Kennis en communicatie</a:t>
            </a:r>
          </a:p>
        </p:txBody>
      </p:sp>
      <p:sp>
        <p:nvSpPr>
          <p:cNvPr id="3" name="Ondertitel 2">
            <a:extLst>
              <a:ext uri="{FF2B5EF4-FFF2-40B4-BE49-F238E27FC236}">
                <a16:creationId xmlns:a16="http://schemas.microsoft.com/office/drawing/2014/main" id="{B1B62208-BF69-75AC-890D-ADEBD7B8C62D}"/>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921802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5" name="Titel 1"/>
          <p:cNvSpPr>
            <a:spLocks noGrp="1"/>
          </p:cNvSpPr>
          <p:nvPr>
            <p:ph type="title"/>
          </p:nvPr>
        </p:nvSpPr>
        <p:spPr>
          <a:xfrm>
            <a:off x="900611" y="1091701"/>
            <a:ext cx="10923588" cy="948047"/>
          </a:xfrm>
        </p:spPr>
        <p:txBody>
          <a:bodyPr>
            <a:normAutofit/>
          </a:bodyPr>
          <a:lstStyle/>
          <a:p>
            <a:r>
              <a:rPr lang="nl-NL" dirty="0"/>
              <a:t>Kennis en communicatie</a:t>
            </a:r>
          </a:p>
        </p:txBody>
      </p:sp>
      <p:sp>
        <p:nvSpPr>
          <p:cNvPr id="6" name="Tijdelijke aanduiding voor inhoud 2"/>
          <p:cNvSpPr txBox="1">
            <a:spLocks/>
          </p:cNvSpPr>
          <p:nvPr/>
        </p:nvSpPr>
        <p:spPr>
          <a:xfrm>
            <a:off x="987697" y="1834966"/>
            <a:ext cx="10923588" cy="3931928"/>
          </a:xfrm>
          <a:prstGeom prst="rect">
            <a:avLst/>
          </a:prstGeom>
        </p:spPr>
        <p:txBody>
          <a:bodyPr numCol="1">
            <a:normAutofit/>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nl-NL" dirty="0">
                <a:hlinkClick r:id="rId2"/>
              </a:rPr>
              <a:t>REV</a:t>
            </a:r>
            <a:r>
              <a:rPr lang="nl-NL" dirty="0"/>
              <a:t>: Weergave op Atlas leefomgeving, </a:t>
            </a:r>
            <a:r>
              <a:rPr lang="nl-NL" dirty="0" err="1"/>
              <a:t>bronhoudersoverleggen</a:t>
            </a:r>
            <a:r>
              <a:rPr lang="nl-NL" dirty="0"/>
              <a:t>, nieuwsberichten, </a:t>
            </a:r>
            <a:r>
              <a:rPr lang="nl-NL" dirty="0" err="1"/>
              <a:t>informatiepaginas</a:t>
            </a:r>
            <a:r>
              <a:rPr lang="nl-NL" dirty="0"/>
              <a:t>, helpdesk</a:t>
            </a:r>
          </a:p>
          <a:p>
            <a:pPr marL="285750" indent="-285750">
              <a:buFont typeface="Arial" panose="020B0604020202020204" pitchFamily="34" charset="0"/>
              <a:buChar char="•"/>
            </a:pPr>
            <a:r>
              <a:rPr lang="nl-NL" dirty="0"/>
              <a:t>Kennistafel aandachtsgebieden</a:t>
            </a:r>
          </a:p>
          <a:p>
            <a:pPr marL="285750" indent="-285750">
              <a:buFont typeface="Arial" panose="020B0604020202020204" pitchFamily="34" charset="0"/>
              <a:buChar char="•"/>
            </a:pPr>
            <a:r>
              <a:rPr lang="nl-NL" dirty="0">
                <a:hlinkClick r:id="rId3"/>
              </a:rPr>
              <a:t>Workshop Omgevingsveiligheid</a:t>
            </a:r>
            <a:endParaRPr lang="nl-NL" dirty="0"/>
          </a:p>
          <a:p>
            <a:pPr marL="285750" indent="-285750">
              <a:buFont typeface="Arial" panose="020B0604020202020204" pitchFamily="34" charset="0"/>
              <a:buChar char="•"/>
            </a:pPr>
            <a:r>
              <a:rPr lang="nl-NL" dirty="0" err="1">
                <a:hlinkClick r:id="rId4"/>
              </a:rPr>
              <a:t>Iplo</a:t>
            </a:r>
            <a:r>
              <a:rPr lang="nl-NL" dirty="0">
                <a:hlinkClick r:id="rId4"/>
              </a:rPr>
              <a:t>-pagina’s</a:t>
            </a:r>
            <a:endParaRPr lang="nl-NL" dirty="0"/>
          </a:p>
          <a:p>
            <a:pPr marL="285750" indent="-285750">
              <a:buFont typeface="Arial" panose="020B0604020202020204" pitchFamily="34" charset="0"/>
              <a:buChar char="•"/>
            </a:pPr>
            <a:r>
              <a:rPr lang="nl-NL" dirty="0">
                <a:hlinkClick r:id="rId5"/>
              </a:rPr>
              <a:t>Handboek omgevingsveiligheid </a:t>
            </a:r>
            <a:endParaRPr lang="nl-NL" dirty="0"/>
          </a:p>
          <a:p>
            <a:pPr marL="285750" indent="-285750">
              <a:buFont typeface="Arial" panose="020B0604020202020204" pitchFamily="34" charset="0"/>
              <a:buChar char="•"/>
            </a:pPr>
            <a:r>
              <a:rPr lang="nl-NL" dirty="0">
                <a:hlinkClick r:id="rId6"/>
              </a:rPr>
              <a:t>Maatregelenwiki</a:t>
            </a:r>
            <a:endParaRPr lang="nl-NL" dirty="0"/>
          </a:p>
          <a:p>
            <a:pPr lvl="1"/>
            <a:endParaRPr lang="nl-NL" dirty="0"/>
          </a:p>
        </p:txBody>
      </p:sp>
    </p:spTree>
    <p:extLst>
      <p:ext uri="{BB962C8B-B14F-4D97-AF65-F5344CB8AC3E}">
        <p14:creationId xmlns:p14="http://schemas.microsoft.com/office/powerpoint/2010/main" val="2453879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nl-NL" dirty="0"/>
              <a:t>Actualiteiten</a:t>
            </a:r>
          </a:p>
        </p:txBody>
      </p:sp>
    </p:spTree>
    <p:extLst>
      <p:ext uri="{BB962C8B-B14F-4D97-AF65-F5344CB8AC3E}">
        <p14:creationId xmlns:p14="http://schemas.microsoft.com/office/powerpoint/2010/main" val="135417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3C0F4-3B72-4758-06F9-75C3CB825F72}"/>
              </a:ext>
            </a:extLst>
          </p:cNvPr>
          <p:cNvSpPr>
            <a:spLocks noGrp="1"/>
          </p:cNvSpPr>
          <p:nvPr>
            <p:ph type="ctrTitle"/>
          </p:nvPr>
        </p:nvSpPr>
        <p:spPr/>
        <p:txBody>
          <a:bodyPr/>
          <a:lstStyle/>
          <a:p>
            <a:r>
              <a:rPr lang="nl-NL" dirty="0"/>
              <a:t>Achtergrond</a:t>
            </a:r>
          </a:p>
        </p:txBody>
      </p:sp>
    </p:spTree>
    <p:extLst>
      <p:ext uri="{BB962C8B-B14F-4D97-AF65-F5344CB8AC3E}">
        <p14:creationId xmlns:p14="http://schemas.microsoft.com/office/powerpoint/2010/main" val="3033046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5" name="Titel 1"/>
          <p:cNvSpPr>
            <a:spLocks noGrp="1"/>
          </p:cNvSpPr>
          <p:nvPr>
            <p:ph type="title"/>
          </p:nvPr>
        </p:nvSpPr>
        <p:spPr>
          <a:xfrm>
            <a:off x="900611" y="1091701"/>
            <a:ext cx="10923588" cy="948047"/>
          </a:xfrm>
        </p:spPr>
        <p:txBody>
          <a:bodyPr>
            <a:normAutofit/>
          </a:bodyPr>
          <a:lstStyle/>
          <a:p>
            <a:r>
              <a:rPr lang="nl-NL" dirty="0"/>
              <a:t>Ontwikkelingen aandachtsgebieden</a:t>
            </a:r>
          </a:p>
        </p:txBody>
      </p:sp>
      <p:sp>
        <p:nvSpPr>
          <p:cNvPr id="6" name="Tijdelijke aanduiding voor inhoud 2"/>
          <p:cNvSpPr txBox="1">
            <a:spLocks/>
          </p:cNvSpPr>
          <p:nvPr/>
        </p:nvSpPr>
        <p:spPr>
          <a:xfrm>
            <a:off x="987697" y="1834966"/>
            <a:ext cx="10923588" cy="3931928"/>
          </a:xfrm>
          <a:prstGeom prst="rect">
            <a:avLst/>
          </a:prstGeom>
        </p:spPr>
        <p:txBody>
          <a:bodyPr numCol="1">
            <a:normAutofit/>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nl-NL"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nl-NL" sz="1500" dirty="0"/>
              <a:t>Aangepaste berekeningswijze gifwolkaandachtsgebieden (GAG), dosisbenadering GAG in procedure verzamel Ow milieu 2025, wijziging Or met aanwijzing berekeningswijze en </a:t>
            </a:r>
            <a:r>
              <a:rPr lang="nl-NL" sz="1500" dirty="0" err="1"/>
              <a:t>Safeti</a:t>
            </a:r>
            <a:r>
              <a:rPr lang="nl-NL" sz="1500" dirty="0"/>
              <a:t> volgt</a:t>
            </a:r>
          </a:p>
          <a:p>
            <a:pPr marL="742950" lvl="1" indent="-285750">
              <a:buFont typeface="Arial" panose="020B0604020202020204" pitchFamily="34" charset="0"/>
              <a:buChar char="•"/>
            </a:pPr>
            <a:endParaRPr lang="nl-NL" sz="1500" dirty="0"/>
          </a:p>
          <a:p>
            <a:pPr marL="742950" lvl="1" indent="-285750">
              <a:buFont typeface="Arial" panose="020B0604020202020204" pitchFamily="34" charset="0"/>
              <a:buChar char="•"/>
            </a:pPr>
            <a:r>
              <a:rPr lang="nl-NL" sz="1500" dirty="0"/>
              <a:t>Nieuwe inzichten leiden niet automatisch tot nieuwe aandachtsgebieden (want nog niet in wetgeving verwerkt), maar kunnen wel meegenomen worden bij de groepsrisicoverantwoording in aandachtsgebieden -&gt; informatie op IPLO.nl</a:t>
            </a:r>
          </a:p>
          <a:p>
            <a:pPr marL="742950" lvl="1" indent="-285750">
              <a:buFont typeface="Arial" panose="020B0604020202020204" pitchFamily="34" charset="0"/>
              <a:buChar char="•"/>
            </a:pPr>
            <a:endParaRPr lang="nl-NL" sz="1500" dirty="0"/>
          </a:p>
          <a:p>
            <a:pPr marL="742950" lvl="1" indent="-285750">
              <a:buFont typeface="Arial" panose="020B0604020202020204" pitchFamily="34" charset="0"/>
              <a:buChar char="•"/>
            </a:pPr>
            <a:r>
              <a:rPr lang="nl-NL" sz="1500" dirty="0"/>
              <a:t>Het bevoegd gezag wijst een brand- of explosievoorschriftengebied in principe aan in het omgevingsplan. In artikel 12.27c van het </a:t>
            </a:r>
            <a:r>
              <a:rPr lang="nl-NL" sz="1500" dirty="0" err="1"/>
              <a:t>Bkl</a:t>
            </a:r>
            <a:r>
              <a:rPr lang="nl-NL" sz="1500" dirty="0"/>
              <a:t> is per 1 januari 2024 geregeld dat een brand- of explosievoorschriftengebied ook kan worden aangewezen in een omgevingsvergunning voor een </a:t>
            </a:r>
            <a:r>
              <a:rPr lang="nl-NL" sz="1500" dirty="0" err="1"/>
              <a:t>buitenplanse</a:t>
            </a:r>
            <a:r>
              <a:rPr lang="nl-NL" sz="1500" dirty="0"/>
              <a:t> omgevingsplanactiviteit als deze voor beperkt kwetsbare, kwetsbare of zeer kwetsbare gebouwen wordt aangevraagd</a:t>
            </a:r>
          </a:p>
          <a:p>
            <a:pPr lvl="1"/>
            <a:endParaRPr lang="nl-NL" dirty="0"/>
          </a:p>
        </p:txBody>
      </p:sp>
    </p:spTree>
    <p:extLst>
      <p:ext uri="{BB962C8B-B14F-4D97-AF65-F5344CB8AC3E}">
        <p14:creationId xmlns:p14="http://schemas.microsoft.com/office/powerpoint/2010/main" val="917301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endParaRPr lang="nl-NL" dirty="0"/>
          </a:p>
        </p:txBody>
      </p:sp>
      <p:sp>
        <p:nvSpPr>
          <p:cNvPr id="5" name="Titel 1"/>
          <p:cNvSpPr>
            <a:spLocks noGrp="1"/>
          </p:cNvSpPr>
          <p:nvPr>
            <p:ph type="title"/>
          </p:nvPr>
        </p:nvSpPr>
        <p:spPr>
          <a:xfrm>
            <a:off x="900611" y="1091701"/>
            <a:ext cx="10923588" cy="948047"/>
          </a:xfrm>
        </p:spPr>
        <p:txBody>
          <a:bodyPr>
            <a:normAutofit/>
          </a:bodyPr>
          <a:lstStyle/>
          <a:p>
            <a:r>
              <a:rPr lang="nl-NL" dirty="0"/>
              <a:t>Aanpassing berekeningswijze</a:t>
            </a:r>
          </a:p>
        </p:txBody>
      </p:sp>
      <p:sp>
        <p:nvSpPr>
          <p:cNvPr id="6" name="Tijdelijke aanduiding voor inhoud 2"/>
          <p:cNvSpPr txBox="1">
            <a:spLocks/>
          </p:cNvSpPr>
          <p:nvPr/>
        </p:nvSpPr>
        <p:spPr>
          <a:xfrm>
            <a:off x="987697" y="1834966"/>
            <a:ext cx="10923588" cy="3931928"/>
          </a:xfrm>
          <a:prstGeom prst="rect">
            <a:avLst/>
          </a:prstGeom>
        </p:spPr>
        <p:txBody>
          <a:bodyPr numCol="1">
            <a:normAutofit/>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nl-NL" dirty="0"/>
              <a:t>In mei 2021 opdracht van de staatssecretaris om berekeningswijze nogmaals goed te bekijken.</a:t>
            </a:r>
          </a:p>
          <a:p>
            <a:pPr marL="285750" indent="-285750">
              <a:buFont typeface="Arial" panose="020B0604020202020204" pitchFamily="34" charset="0"/>
              <a:buChar char="•"/>
            </a:pPr>
            <a:r>
              <a:rPr lang="nl-NL" dirty="0"/>
              <a:t>Werkgroep met betrokken partijen komt met verbetervoorstellen</a:t>
            </a:r>
          </a:p>
          <a:p>
            <a:pPr marL="285750" indent="-285750">
              <a:buFont typeface="Arial" panose="020B0604020202020204" pitchFamily="34" charset="0"/>
              <a:buChar char="•"/>
            </a:pPr>
            <a:r>
              <a:rPr lang="nl-NL" dirty="0"/>
              <a:t>In juli 2023 Kamerbrief met besluit staatssecretaris</a:t>
            </a:r>
          </a:p>
          <a:p>
            <a:pPr lvl="1"/>
            <a:endParaRPr lang="nl-NL" dirty="0"/>
          </a:p>
        </p:txBody>
      </p:sp>
    </p:spTree>
    <p:extLst>
      <p:ext uri="{BB962C8B-B14F-4D97-AF65-F5344CB8AC3E}">
        <p14:creationId xmlns:p14="http://schemas.microsoft.com/office/powerpoint/2010/main" val="3700185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F4621B0-C48F-2907-8C1A-55303FFD038C}"/>
              </a:ext>
            </a:extLst>
          </p:cNvPr>
          <p:cNvSpPr>
            <a:spLocks noGrp="1"/>
          </p:cNvSpPr>
          <p:nvPr>
            <p:ph type="ftr" sz="quarter" idx="11"/>
          </p:nvPr>
        </p:nvSpPr>
        <p:spPr/>
        <p:txBody>
          <a:bodyPr/>
          <a:lstStyle/>
          <a:p>
            <a:endParaRPr lang="nl-NL" dirty="0"/>
          </a:p>
        </p:txBody>
      </p:sp>
      <p:sp>
        <p:nvSpPr>
          <p:cNvPr id="4" name="Titel 3">
            <a:extLst>
              <a:ext uri="{FF2B5EF4-FFF2-40B4-BE49-F238E27FC236}">
                <a16:creationId xmlns:a16="http://schemas.microsoft.com/office/drawing/2014/main" id="{AEA7E0D6-FA2E-3BB1-6707-2F2D1DEE9319}"/>
              </a:ext>
            </a:extLst>
          </p:cNvPr>
          <p:cNvSpPr>
            <a:spLocks noGrp="1"/>
          </p:cNvSpPr>
          <p:nvPr>
            <p:ph type="title"/>
          </p:nvPr>
        </p:nvSpPr>
        <p:spPr/>
        <p:txBody>
          <a:bodyPr/>
          <a:lstStyle/>
          <a:p>
            <a:r>
              <a:rPr lang="nl-NL" dirty="0"/>
              <a:t>Ontwikkelingen aandachtsgebieden</a:t>
            </a:r>
          </a:p>
        </p:txBody>
      </p:sp>
      <p:sp>
        <p:nvSpPr>
          <p:cNvPr id="5" name="Tijdelijke aanduiding voor tekst 4">
            <a:extLst>
              <a:ext uri="{FF2B5EF4-FFF2-40B4-BE49-F238E27FC236}">
                <a16:creationId xmlns:a16="http://schemas.microsoft.com/office/drawing/2014/main" id="{BF7F738D-443E-AB3C-6F7D-D08033FF18AE}"/>
              </a:ext>
            </a:extLst>
          </p:cNvPr>
          <p:cNvSpPr>
            <a:spLocks noGrp="1"/>
          </p:cNvSpPr>
          <p:nvPr>
            <p:ph type="body" sz="quarter" idx="13"/>
          </p:nvPr>
        </p:nvSpPr>
        <p:spPr/>
        <p:txBody>
          <a:bodyPr/>
          <a:lstStyle/>
          <a:p>
            <a:pPr marL="285750" indent="-285750">
              <a:buFont typeface="Arial" panose="020B0604020202020204" pitchFamily="34" charset="0"/>
              <a:buChar char="•"/>
            </a:pPr>
            <a:r>
              <a:rPr lang="nl-NL" sz="1500" dirty="0">
                <a:solidFill>
                  <a:srgbClr val="275937"/>
                </a:solidFill>
              </a:rPr>
              <a:t>Oplevering RIVM onderzoek naar warmtebelasting i.p.v. warmtestraling is aanstaande</a:t>
            </a:r>
          </a:p>
          <a:p>
            <a:pPr marL="285750" indent="-285750">
              <a:buFont typeface="Arial" panose="020B0604020202020204" pitchFamily="34" charset="0"/>
              <a:buChar char="•"/>
            </a:pPr>
            <a:r>
              <a:rPr lang="nl-NL" sz="1500" dirty="0">
                <a:solidFill>
                  <a:srgbClr val="275937"/>
                </a:solidFill>
              </a:rPr>
              <a:t>IenW geeft opdracht uitwerking gelijkwaardigheid in handreiking</a:t>
            </a:r>
          </a:p>
          <a:p>
            <a:pPr marL="285750" indent="-285750">
              <a:buFont typeface="Arial" panose="020B0604020202020204" pitchFamily="34" charset="0"/>
              <a:buChar char="•"/>
            </a:pPr>
            <a:r>
              <a:rPr lang="nl-NL" sz="1500" dirty="0">
                <a:solidFill>
                  <a:srgbClr val="275937"/>
                </a:solidFill>
              </a:rPr>
              <a:t>Herberekening: twee derde berekend, eerste resultaten gepubliceerd in </a:t>
            </a:r>
            <a:r>
              <a:rPr lang="nl-NL" sz="1500" dirty="0">
                <a:solidFill>
                  <a:srgbClr val="275937"/>
                </a:solidFill>
                <a:hlinkClick r:id="rId2"/>
              </a:rPr>
              <a:t>Atlas leefomgeving</a:t>
            </a:r>
            <a:endParaRPr lang="nl-NL" sz="1500" dirty="0">
              <a:solidFill>
                <a:srgbClr val="275937"/>
              </a:solidFill>
            </a:endParaRPr>
          </a:p>
          <a:p>
            <a:pPr marL="285750" indent="-285750">
              <a:buFont typeface="Arial" panose="020B0604020202020204" pitchFamily="34" charset="0"/>
              <a:buChar char="•"/>
            </a:pPr>
            <a:r>
              <a:rPr lang="nl-NL" sz="1500" dirty="0">
                <a:solidFill>
                  <a:srgbClr val="275937"/>
                </a:solidFill>
              </a:rPr>
              <a:t>IenW </a:t>
            </a:r>
            <a:r>
              <a:rPr lang="nl-NL" sz="1500" dirty="0" err="1">
                <a:solidFill>
                  <a:srgbClr val="275937"/>
                </a:solidFill>
              </a:rPr>
              <a:t>herbeschouwing</a:t>
            </a:r>
            <a:r>
              <a:rPr lang="nl-NL" sz="1500" dirty="0">
                <a:solidFill>
                  <a:srgbClr val="275937"/>
                </a:solidFill>
              </a:rPr>
              <a:t> </a:t>
            </a:r>
            <a:r>
              <a:rPr lang="nl-NL" sz="1500" dirty="0" err="1">
                <a:solidFill>
                  <a:srgbClr val="275937"/>
                </a:solidFill>
              </a:rPr>
              <a:t>conditionaliteit</a:t>
            </a:r>
            <a:r>
              <a:rPr lang="nl-NL" sz="1500" dirty="0">
                <a:solidFill>
                  <a:srgbClr val="275937"/>
                </a:solidFill>
              </a:rPr>
              <a:t> voorschriftengebieden</a:t>
            </a:r>
          </a:p>
          <a:p>
            <a:pPr marL="285750" indent="-285750">
              <a:buFont typeface="Arial" panose="020B0604020202020204" pitchFamily="34" charset="0"/>
              <a:buChar char="•"/>
            </a:pPr>
            <a:r>
              <a:rPr lang="nl-NL" sz="1500" dirty="0">
                <a:solidFill>
                  <a:srgbClr val="275937"/>
                </a:solidFill>
              </a:rPr>
              <a:t>Meer aandacht voor kant van vergunningverlening </a:t>
            </a:r>
            <a:r>
              <a:rPr lang="nl-NL" sz="1500" dirty="0" err="1">
                <a:solidFill>
                  <a:srgbClr val="275937"/>
                </a:solidFill>
              </a:rPr>
              <a:t>mba’s</a:t>
            </a:r>
            <a:r>
              <a:rPr lang="nl-NL" sz="1500" dirty="0">
                <a:solidFill>
                  <a:srgbClr val="275937"/>
                </a:solidFill>
              </a:rPr>
              <a:t> en aandachtsgebieden</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3842660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nl-NL" dirty="0"/>
              <a:t>Oproep aan gemeenten</a:t>
            </a:r>
          </a:p>
        </p:txBody>
      </p:sp>
    </p:spTree>
    <p:extLst>
      <p:ext uri="{BB962C8B-B14F-4D97-AF65-F5344CB8AC3E}">
        <p14:creationId xmlns:p14="http://schemas.microsoft.com/office/powerpoint/2010/main" val="3519547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F4621B0-C48F-2907-8C1A-55303FFD038C}"/>
              </a:ext>
            </a:extLst>
          </p:cNvPr>
          <p:cNvSpPr>
            <a:spLocks noGrp="1"/>
          </p:cNvSpPr>
          <p:nvPr>
            <p:ph type="ftr" sz="quarter" idx="11"/>
          </p:nvPr>
        </p:nvSpPr>
        <p:spPr/>
        <p:txBody>
          <a:bodyPr/>
          <a:lstStyle/>
          <a:p>
            <a:endParaRPr lang="nl-NL" dirty="0"/>
          </a:p>
        </p:txBody>
      </p:sp>
      <p:sp>
        <p:nvSpPr>
          <p:cNvPr id="4" name="Titel 3">
            <a:extLst>
              <a:ext uri="{FF2B5EF4-FFF2-40B4-BE49-F238E27FC236}">
                <a16:creationId xmlns:a16="http://schemas.microsoft.com/office/drawing/2014/main" id="{AEA7E0D6-FA2E-3BB1-6707-2F2D1DEE9319}"/>
              </a:ext>
            </a:extLst>
          </p:cNvPr>
          <p:cNvSpPr>
            <a:spLocks noGrp="1"/>
          </p:cNvSpPr>
          <p:nvPr>
            <p:ph type="title"/>
          </p:nvPr>
        </p:nvSpPr>
        <p:spPr/>
        <p:txBody>
          <a:bodyPr/>
          <a:lstStyle/>
          <a:p>
            <a:r>
              <a:rPr lang="nl-NL" dirty="0"/>
              <a:t>Breng casus EV in omgevingsplan in</a:t>
            </a:r>
          </a:p>
        </p:txBody>
      </p:sp>
      <p:sp>
        <p:nvSpPr>
          <p:cNvPr id="5" name="Tijdelijke aanduiding voor tekst 4">
            <a:extLst>
              <a:ext uri="{FF2B5EF4-FFF2-40B4-BE49-F238E27FC236}">
                <a16:creationId xmlns:a16="http://schemas.microsoft.com/office/drawing/2014/main" id="{BF7F738D-443E-AB3C-6F7D-D08033FF18AE}"/>
              </a:ext>
            </a:extLst>
          </p:cNvPr>
          <p:cNvSpPr>
            <a:spLocks noGrp="1"/>
          </p:cNvSpPr>
          <p:nvPr>
            <p:ph type="body" sz="quarter" idx="13"/>
          </p:nvPr>
        </p:nvSpPr>
        <p:spPr/>
        <p:txBody>
          <a:bodyPr>
            <a:normAutofit/>
          </a:bodyPr>
          <a:lstStyle/>
          <a:p>
            <a:pPr marL="285750" indent="-285750">
              <a:buFont typeface="Arial" panose="020B0604020202020204" pitchFamily="34" charset="0"/>
              <a:buChar char="•"/>
            </a:pPr>
            <a:r>
              <a:rPr lang="nl-NL" sz="1500" dirty="0">
                <a:solidFill>
                  <a:srgbClr val="275937"/>
                </a:solidFill>
              </a:rPr>
              <a:t>IenW zoekt naar gemeenten die bezig zijn met een ruimtelijke ontwikkeling en aanpassing omgevingsplan met EV-componenten.</a:t>
            </a:r>
          </a:p>
          <a:p>
            <a:pPr marL="285750" indent="-285750">
              <a:buFont typeface="Arial" panose="020B0604020202020204" pitchFamily="34" charset="0"/>
              <a:buChar char="•"/>
            </a:pPr>
            <a:r>
              <a:rPr lang="nl-NL" sz="1500" dirty="0">
                <a:solidFill>
                  <a:srgbClr val="275937"/>
                </a:solidFill>
              </a:rPr>
              <a:t>IenW kan adviespartij beschikbaar stellen om samen met gemeente en betrokken partijen het proces te doorlopen en een casus te maken ter inspiratie en lering voor andere gemeenten via de maatregelenwiki</a:t>
            </a:r>
          </a:p>
          <a:p>
            <a:pPr marL="285750" indent="-285750">
              <a:buFont typeface="Arial" panose="020B0604020202020204" pitchFamily="34" charset="0"/>
              <a:buChar char="•"/>
            </a:pPr>
            <a:r>
              <a:rPr lang="nl-NL" sz="1500" dirty="0">
                <a:solidFill>
                  <a:srgbClr val="275937"/>
                </a:solidFill>
              </a:rPr>
              <a:t>Mail: robby.veders@minienw.nl</a:t>
            </a:r>
          </a:p>
        </p:txBody>
      </p:sp>
    </p:spTree>
    <p:extLst>
      <p:ext uri="{BB962C8B-B14F-4D97-AF65-F5344CB8AC3E}">
        <p14:creationId xmlns:p14="http://schemas.microsoft.com/office/powerpoint/2010/main" val="1923325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nl-NL" dirty="0"/>
              <a:t>Vragen/discussie?</a:t>
            </a:r>
          </a:p>
        </p:txBody>
      </p:sp>
    </p:spTree>
    <p:extLst>
      <p:ext uri="{BB962C8B-B14F-4D97-AF65-F5344CB8AC3E}">
        <p14:creationId xmlns:p14="http://schemas.microsoft.com/office/powerpoint/2010/main" val="1855481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F4621B0-C48F-2907-8C1A-55303FFD038C}"/>
              </a:ext>
            </a:extLst>
          </p:cNvPr>
          <p:cNvSpPr>
            <a:spLocks noGrp="1"/>
          </p:cNvSpPr>
          <p:nvPr>
            <p:ph type="ftr" sz="quarter" idx="11"/>
          </p:nvPr>
        </p:nvSpPr>
        <p:spPr/>
        <p:txBody>
          <a:bodyPr/>
          <a:lstStyle/>
          <a:p>
            <a:endParaRPr lang="nl-NL" dirty="0"/>
          </a:p>
        </p:txBody>
      </p:sp>
      <p:sp>
        <p:nvSpPr>
          <p:cNvPr id="4" name="Titel 3">
            <a:extLst>
              <a:ext uri="{FF2B5EF4-FFF2-40B4-BE49-F238E27FC236}">
                <a16:creationId xmlns:a16="http://schemas.microsoft.com/office/drawing/2014/main" id="{AEA7E0D6-FA2E-3BB1-6707-2F2D1DEE9319}"/>
              </a:ext>
            </a:extLst>
          </p:cNvPr>
          <p:cNvSpPr>
            <a:spLocks noGrp="1"/>
          </p:cNvSpPr>
          <p:nvPr>
            <p:ph type="title"/>
          </p:nvPr>
        </p:nvSpPr>
        <p:spPr/>
        <p:txBody>
          <a:bodyPr/>
          <a:lstStyle/>
          <a:p>
            <a:r>
              <a:rPr lang="nl-NL" dirty="0"/>
              <a:t>Vragen/discussie?</a:t>
            </a:r>
          </a:p>
        </p:txBody>
      </p:sp>
      <p:sp>
        <p:nvSpPr>
          <p:cNvPr id="5" name="Tijdelijke aanduiding voor tekst 4">
            <a:extLst>
              <a:ext uri="{FF2B5EF4-FFF2-40B4-BE49-F238E27FC236}">
                <a16:creationId xmlns:a16="http://schemas.microsoft.com/office/drawing/2014/main" id="{BF7F738D-443E-AB3C-6F7D-D08033FF18AE}"/>
              </a:ext>
            </a:extLst>
          </p:cNvPr>
          <p:cNvSpPr>
            <a:spLocks noGrp="1"/>
          </p:cNvSpPr>
          <p:nvPr>
            <p:ph type="body" sz="quarter" idx="13"/>
          </p:nvPr>
        </p:nvSpPr>
        <p:spPr/>
        <p:txBody>
          <a:bodyPr/>
          <a:lstStyle/>
          <a:p>
            <a:pPr marL="285750" indent="-285750">
              <a:buFont typeface="Arial" panose="020B0604020202020204" pitchFamily="34" charset="0"/>
              <a:buChar char="•"/>
            </a:pPr>
            <a:r>
              <a:rPr lang="nl-NL" sz="1500" dirty="0">
                <a:solidFill>
                  <a:srgbClr val="275937"/>
                </a:solidFill>
              </a:rPr>
              <a:t>Moet het Rijk meer handvatten aan bieden aan decentrale bevoegde gezagen om de afweging binnen het aandachtsgebied te ondersteunen? </a:t>
            </a:r>
          </a:p>
          <a:p>
            <a:pPr marL="285750" indent="-285750">
              <a:buFont typeface="Arial" panose="020B0604020202020204" pitchFamily="34" charset="0"/>
              <a:buChar char="•"/>
            </a:pPr>
            <a:r>
              <a:rPr lang="nl-NL" sz="1500" dirty="0">
                <a:solidFill>
                  <a:srgbClr val="275937"/>
                </a:solidFill>
              </a:rPr>
              <a:t>Wat zouden beter/meer moeten doen als het gaat om communicatie en aandachtsgebieden?</a:t>
            </a:r>
          </a:p>
          <a:p>
            <a:pPr marL="285750" indent="-285750">
              <a:buFont typeface="Arial" panose="020B0604020202020204" pitchFamily="34" charset="0"/>
              <a:buChar char="•"/>
            </a:pPr>
            <a:r>
              <a:rPr lang="nl-NL" sz="1500" dirty="0">
                <a:solidFill>
                  <a:srgbClr val="275937"/>
                </a:solidFill>
              </a:rPr>
              <a:t>Hoe ervaren jullie het werken met aandachtsgebieden in de praktijk? </a:t>
            </a:r>
          </a:p>
          <a:p>
            <a:pPr marL="285750" indent="-285750">
              <a:buFont typeface="Arial" panose="020B0604020202020204" pitchFamily="34" charset="0"/>
              <a:buChar char="•"/>
            </a:pPr>
            <a:r>
              <a:rPr lang="nl-NL" sz="1500" dirty="0">
                <a:solidFill>
                  <a:srgbClr val="275937"/>
                </a:solidFill>
              </a:rPr>
              <a:t>Zijn jullie bekend met de maatregelenwiki en maken jullie hier gebruik van?</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3588931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EA7E0D6-FA2E-3BB1-6707-2F2D1DEE9319}"/>
              </a:ext>
            </a:extLst>
          </p:cNvPr>
          <p:cNvSpPr>
            <a:spLocks noGrp="1"/>
          </p:cNvSpPr>
          <p:nvPr>
            <p:ph type="title"/>
          </p:nvPr>
        </p:nvSpPr>
        <p:spPr/>
        <p:txBody>
          <a:bodyPr/>
          <a:lstStyle/>
          <a:p>
            <a:r>
              <a:rPr lang="nl-NL" dirty="0"/>
              <a:t>Nuttige links</a:t>
            </a:r>
          </a:p>
        </p:txBody>
      </p:sp>
      <p:sp>
        <p:nvSpPr>
          <p:cNvPr id="5" name="Tijdelijke aanduiding voor tekst 4">
            <a:extLst>
              <a:ext uri="{FF2B5EF4-FFF2-40B4-BE49-F238E27FC236}">
                <a16:creationId xmlns:a16="http://schemas.microsoft.com/office/drawing/2014/main" id="{BF7F738D-443E-AB3C-6F7D-D08033FF18AE}"/>
              </a:ext>
            </a:extLst>
          </p:cNvPr>
          <p:cNvSpPr>
            <a:spLocks noGrp="1"/>
          </p:cNvSpPr>
          <p:nvPr>
            <p:ph type="body" sz="quarter" idx="13"/>
          </p:nvPr>
        </p:nvSpPr>
        <p:spPr>
          <a:xfrm>
            <a:off x="601133" y="1811339"/>
            <a:ext cx="10972800" cy="3705883"/>
          </a:xfrm>
        </p:spPr>
        <p:txBody>
          <a:bodyPr>
            <a:normAutofit/>
          </a:bodyPr>
          <a:lstStyle/>
          <a:p>
            <a:pPr marL="285750" indent="-285750">
              <a:buFont typeface="Arial" panose="020B0604020202020204" pitchFamily="34" charset="0"/>
              <a:buChar char="•"/>
            </a:pPr>
            <a:r>
              <a:rPr lang="nl-NL" sz="1500" dirty="0">
                <a:solidFill>
                  <a:srgbClr val="275937"/>
                </a:solidFill>
                <a:hlinkClick r:id="rId3"/>
              </a:rPr>
              <a:t>IPLO website veiligheid</a:t>
            </a:r>
            <a:endParaRPr lang="nl-NL" sz="1500" dirty="0">
              <a:solidFill>
                <a:srgbClr val="275937"/>
              </a:solidFill>
            </a:endParaRPr>
          </a:p>
          <a:p>
            <a:pPr marL="285750" indent="-285750">
              <a:buFont typeface="Arial" panose="020B0604020202020204" pitchFamily="34" charset="0"/>
              <a:buChar char="•"/>
            </a:pPr>
            <a:r>
              <a:rPr lang="nl-NL" sz="1500" dirty="0">
                <a:solidFill>
                  <a:srgbClr val="275937"/>
                </a:solidFill>
                <a:hlinkClick r:id="rId4"/>
              </a:rPr>
              <a:t>IPLO animaties en informatie aandachtsgebieden</a:t>
            </a:r>
            <a:endParaRPr lang="nl-NL" sz="1500" dirty="0">
              <a:solidFill>
                <a:srgbClr val="275937"/>
              </a:solidFill>
            </a:endParaRPr>
          </a:p>
          <a:p>
            <a:pPr marL="285750" indent="-285750">
              <a:buFont typeface="Arial" panose="020B0604020202020204" pitchFamily="34" charset="0"/>
              <a:buChar char="•"/>
            </a:pPr>
            <a:r>
              <a:rPr lang="nl-NL" sz="1500" dirty="0">
                <a:solidFill>
                  <a:srgbClr val="275937"/>
                </a:solidFill>
                <a:hlinkClick r:id="rId5"/>
              </a:rPr>
              <a:t>IPLO ontwikkelingen aandachtsgebieden</a:t>
            </a:r>
            <a:endParaRPr lang="nl-NL" sz="1500" dirty="0">
              <a:solidFill>
                <a:srgbClr val="275937"/>
              </a:solidFill>
            </a:endParaRPr>
          </a:p>
          <a:p>
            <a:pPr marL="285750" indent="-285750">
              <a:buFont typeface="Arial" panose="020B0604020202020204" pitchFamily="34" charset="0"/>
              <a:buChar char="•"/>
            </a:pPr>
            <a:r>
              <a:rPr lang="nl-NL" sz="1500" dirty="0">
                <a:solidFill>
                  <a:srgbClr val="275937"/>
                </a:solidFill>
                <a:hlinkClick r:id="rId6"/>
              </a:rPr>
              <a:t>Handboek Omgevingsveiligheid RIVM</a:t>
            </a:r>
            <a:endParaRPr lang="nl-NL" sz="1500" dirty="0">
              <a:solidFill>
                <a:srgbClr val="275937"/>
              </a:solidFill>
            </a:endParaRPr>
          </a:p>
          <a:p>
            <a:pPr marL="285750" indent="-285750">
              <a:buFont typeface="Arial" panose="020B0604020202020204" pitchFamily="34" charset="0"/>
              <a:buChar char="•"/>
            </a:pPr>
            <a:r>
              <a:rPr lang="nl-NL" sz="1500" dirty="0">
                <a:solidFill>
                  <a:srgbClr val="275937"/>
                </a:solidFill>
                <a:hlinkClick r:id="rId7"/>
              </a:rPr>
              <a:t>Atlas Leefomgeving</a:t>
            </a:r>
            <a:endParaRPr lang="nl-NL" sz="1500" dirty="0">
              <a:solidFill>
                <a:srgbClr val="275937"/>
              </a:solidFill>
            </a:endParaRPr>
          </a:p>
          <a:p>
            <a:pPr marL="285750" indent="-285750">
              <a:buFont typeface="Arial" panose="020B0604020202020204" pitchFamily="34" charset="0"/>
              <a:buChar char="•"/>
            </a:pPr>
            <a:r>
              <a:rPr lang="nl-NL" sz="1500" dirty="0">
                <a:solidFill>
                  <a:srgbClr val="275937"/>
                </a:solidFill>
                <a:hlinkClick r:id="rId8"/>
              </a:rPr>
              <a:t>Maatregelenwiki</a:t>
            </a:r>
            <a:endParaRPr lang="nl-NL" sz="1500" dirty="0">
              <a:solidFill>
                <a:srgbClr val="275937"/>
              </a:solidFill>
            </a:endParaRPr>
          </a:p>
          <a:p>
            <a:pPr marL="285750" indent="-285750">
              <a:buFont typeface="Arial" panose="020B0604020202020204" pitchFamily="34" charset="0"/>
              <a:buChar char="•"/>
            </a:pPr>
            <a:r>
              <a:rPr lang="nl-NL" sz="1500" dirty="0">
                <a:solidFill>
                  <a:srgbClr val="275937"/>
                </a:solidFill>
                <a:hlinkClick r:id="rId9"/>
              </a:rPr>
              <a:t>Register externe veiligheidsrisico’s</a:t>
            </a:r>
            <a:endParaRPr lang="nl-NL" sz="1500" dirty="0">
              <a:solidFill>
                <a:srgbClr val="275937"/>
              </a:solidFill>
            </a:endParaRPr>
          </a:p>
        </p:txBody>
      </p:sp>
      <p:sp>
        <p:nvSpPr>
          <p:cNvPr id="6"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r>
              <a:rPr lang="nl-NL" dirty="0"/>
              <a:t>Ontwikkelingen aandachtsgebieden</a:t>
            </a:r>
          </a:p>
        </p:txBody>
      </p:sp>
    </p:spTree>
    <p:extLst>
      <p:ext uri="{BB962C8B-B14F-4D97-AF65-F5344CB8AC3E}">
        <p14:creationId xmlns:p14="http://schemas.microsoft.com/office/powerpoint/2010/main" val="3106801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CA56F21-D6D6-7E41-BB94-C0B4E84965CB}"/>
              </a:ext>
            </a:extLst>
          </p:cNvPr>
          <p:cNvSpPr>
            <a:spLocks noGrp="1"/>
          </p:cNvSpPr>
          <p:nvPr>
            <p:ph type="body" sz="quarter" idx="11"/>
          </p:nvPr>
        </p:nvSpPr>
        <p:spPr/>
        <p:txBody>
          <a:bodyPr/>
          <a:lstStyle/>
          <a:p>
            <a:endParaRPr lang="nl-NL" dirty="0"/>
          </a:p>
        </p:txBody>
      </p:sp>
      <p:sp>
        <p:nvSpPr>
          <p:cNvPr id="3" name="Titel 2"/>
          <p:cNvSpPr>
            <a:spLocks noGrp="1"/>
          </p:cNvSpPr>
          <p:nvPr>
            <p:ph type="ctrTitle"/>
          </p:nvPr>
        </p:nvSpPr>
        <p:spPr>
          <a:xfrm>
            <a:off x="6504734" y="4662158"/>
            <a:ext cx="5353512" cy="1235234"/>
          </a:xfrm>
        </p:spPr>
        <p:txBody>
          <a:bodyPr>
            <a:normAutofit/>
          </a:bodyPr>
          <a:lstStyle/>
          <a:p>
            <a:r>
              <a:rPr lang="nl-NL" sz="1800" dirty="0"/>
              <a:t>Blijf op de hoogte van het IPLO-nieuws via onze nieuwsbrief. Abonneer u via www.iplo.nl/nieuwsbrief</a:t>
            </a:r>
          </a:p>
        </p:txBody>
      </p:sp>
    </p:spTree>
    <p:extLst>
      <p:ext uri="{BB962C8B-B14F-4D97-AF65-F5344CB8AC3E}">
        <p14:creationId xmlns:p14="http://schemas.microsoft.com/office/powerpoint/2010/main" val="804691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r>
              <a:rPr lang="nl-NL" dirty="0"/>
              <a:t>Ontwikkelingen aandachtsgebieden</a:t>
            </a:r>
          </a:p>
        </p:txBody>
      </p:sp>
      <p:sp>
        <p:nvSpPr>
          <p:cNvPr id="5" name="Titel 1"/>
          <p:cNvSpPr>
            <a:spLocks noGrp="1"/>
          </p:cNvSpPr>
          <p:nvPr>
            <p:ph type="title"/>
          </p:nvPr>
        </p:nvSpPr>
        <p:spPr>
          <a:xfrm>
            <a:off x="900611" y="1091701"/>
            <a:ext cx="10923588" cy="948047"/>
          </a:xfrm>
        </p:spPr>
        <p:txBody>
          <a:bodyPr>
            <a:normAutofit/>
          </a:bodyPr>
          <a:lstStyle/>
          <a:p>
            <a:r>
              <a:rPr lang="nl-NL" dirty="0"/>
              <a:t>Geschiedenis</a:t>
            </a:r>
          </a:p>
        </p:txBody>
      </p:sp>
      <p:sp>
        <p:nvSpPr>
          <p:cNvPr id="6" name="Tijdelijke aanduiding voor inhoud 2"/>
          <p:cNvSpPr txBox="1">
            <a:spLocks/>
          </p:cNvSpPr>
          <p:nvPr/>
        </p:nvSpPr>
        <p:spPr>
          <a:xfrm>
            <a:off x="987697" y="1834966"/>
            <a:ext cx="10923588" cy="3931928"/>
          </a:xfrm>
          <a:prstGeom prst="rect">
            <a:avLst/>
          </a:prstGeom>
        </p:spPr>
        <p:txBody>
          <a:bodyPr numCol="1">
            <a:normAutofit/>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nl-NL" dirty="0"/>
              <a:t>2014, naar aanleiding van incident in 2013 in Wetteren, Eerste Kamer en Tweede Kamer vragen om eenvoudige en beter uitlegbare benadering groepsrisico</a:t>
            </a:r>
          </a:p>
          <a:p>
            <a:pPr marL="285750" indent="-285750">
              <a:buFont typeface="Arial" panose="020B0604020202020204" pitchFamily="34" charset="0"/>
              <a:buChar char="•"/>
            </a:pPr>
            <a:r>
              <a:rPr lang="nl-NL" dirty="0"/>
              <a:t>Van technisch specialistische benadering naar bestuurlijke afweging</a:t>
            </a:r>
          </a:p>
          <a:p>
            <a:pPr lvl="1"/>
            <a:endParaRPr lang="nl-NL" dirty="0"/>
          </a:p>
        </p:txBody>
      </p:sp>
    </p:spTree>
    <p:extLst>
      <p:ext uri="{BB962C8B-B14F-4D97-AF65-F5344CB8AC3E}">
        <p14:creationId xmlns:p14="http://schemas.microsoft.com/office/powerpoint/2010/main" val="1066351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900611" y="1091701"/>
            <a:ext cx="10923588" cy="948047"/>
          </a:xfrm>
        </p:spPr>
        <p:txBody>
          <a:bodyPr>
            <a:normAutofit/>
          </a:bodyPr>
          <a:lstStyle/>
          <a:p>
            <a:r>
              <a:rPr lang="nl-NL" dirty="0"/>
              <a:t>Beleidsvernieuwing omgevingsveiligheid</a:t>
            </a:r>
          </a:p>
        </p:txBody>
      </p:sp>
      <p:sp>
        <p:nvSpPr>
          <p:cNvPr id="6" name="Tijdelijke aanduiding voor inhoud 2"/>
          <p:cNvSpPr txBox="1">
            <a:spLocks/>
          </p:cNvSpPr>
          <p:nvPr/>
        </p:nvSpPr>
        <p:spPr>
          <a:xfrm>
            <a:off x="987697" y="1834966"/>
            <a:ext cx="10923588" cy="3931928"/>
          </a:xfrm>
          <a:prstGeom prst="rect">
            <a:avLst/>
          </a:prstGeom>
        </p:spPr>
        <p:txBody>
          <a:bodyPr numCol="1">
            <a:normAutofit/>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nl-NL" dirty="0"/>
              <a:t>Externe veiligheidsrisico’s zo vroeg mogelijk betrekken bij totstandkoming omgevingsplan</a:t>
            </a:r>
          </a:p>
          <a:p>
            <a:pPr marL="285750" indent="-285750">
              <a:buFont typeface="Arial" panose="020B0604020202020204" pitchFamily="34" charset="0"/>
              <a:buChar char="•"/>
            </a:pPr>
            <a:r>
              <a:rPr lang="nl-NL" dirty="0"/>
              <a:t>Beter uitlegbaar</a:t>
            </a:r>
          </a:p>
          <a:p>
            <a:pPr marL="285750" indent="-285750">
              <a:buFont typeface="Arial" panose="020B0604020202020204" pitchFamily="34" charset="0"/>
              <a:buChar char="•"/>
            </a:pPr>
            <a:r>
              <a:rPr lang="nl-NL" dirty="0"/>
              <a:t>Transparante en brede afweging naast traditionele risicobenadering</a:t>
            </a:r>
          </a:p>
          <a:p>
            <a:pPr marL="285750" indent="-285750">
              <a:buFont typeface="Arial" panose="020B0604020202020204" pitchFamily="34" charset="0"/>
              <a:buChar char="•"/>
            </a:pPr>
            <a:r>
              <a:rPr lang="nl-NL" dirty="0"/>
              <a:t>Extra bescherming voor groepen niet of verminderd zelfredzame personen </a:t>
            </a:r>
          </a:p>
          <a:p>
            <a:pPr lvl="1"/>
            <a:endParaRPr lang="nl-NL" dirty="0"/>
          </a:p>
        </p:txBody>
      </p:sp>
      <p:sp>
        <p:nvSpPr>
          <p:cNvPr id="8"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a:xfrm>
            <a:off x="609600" y="6513085"/>
            <a:ext cx="3860800" cy="365125"/>
          </a:xfrm>
        </p:spPr>
        <p:txBody>
          <a:bodyPr/>
          <a:lstStyle/>
          <a:p>
            <a:r>
              <a:rPr lang="nl-NL" dirty="0"/>
              <a:t>Ontwikkelingen aandachtsgebieden</a:t>
            </a:r>
          </a:p>
        </p:txBody>
      </p:sp>
    </p:spTree>
    <p:extLst>
      <p:ext uri="{BB962C8B-B14F-4D97-AF65-F5344CB8AC3E}">
        <p14:creationId xmlns:p14="http://schemas.microsoft.com/office/powerpoint/2010/main" val="2828728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900611" y="1091701"/>
            <a:ext cx="10923588" cy="948047"/>
          </a:xfrm>
        </p:spPr>
        <p:txBody>
          <a:bodyPr>
            <a:normAutofit/>
          </a:bodyPr>
          <a:lstStyle/>
          <a:p>
            <a:r>
              <a:rPr lang="nl-NL" dirty="0"/>
              <a:t>Beleidsvernieuwing omgevingsveiligheid</a:t>
            </a:r>
          </a:p>
        </p:txBody>
      </p:sp>
      <p:sp>
        <p:nvSpPr>
          <p:cNvPr id="6" name="Tijdelijke aanduiding voor inhoud 2"/>
          <p:cNvSpPr txBox="1">
            <a:spLocks/>
          </p:cNvSpPr>
          <p:nvPr/>
        </p:nvSpPr>
        <p:spPr>
          <a:xfrm>
            <a:off x="987697" y="1834966"/>
            <a:ext cx="10923588" cy="3931928"/>
          </a:xfrm>
          <a:prstGeom prst="rect">
            <a:avLst/>
          </a:prstGeom>
        </p:spPr>
        <p:txBody>
          <a:bodyPr numCol="1">
            <a:normAutofit/>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nl-NL" dirty="0"/>
              <a:t>Gebieden op de kaart waar mensen in een gebouw zonder aanvullende maatregelen niet beschermd kunnen zijn</a:t>
            </a:r>
          </a:p>
          <a:p>
            <a:pPr marL="285750" indent="-285750">
              <a:buFont typeface="Arial" panose="020B0604020202020204" pitchFamily="34" charset="0"/>
              <a:buChar char="•"/>
            </a:pPr>
            <a:r>
              <a:rPr lang="nl-NL" dirty="0"/>
              <a:t>Bestuurlijke keuze vooraf</a:t>
            </a:r>
          </a:p>
          <a:p>
            <a:pPr marL="285750" indent="-285750">
              <a:buFont typeface="Arial" panose="020B0604020202020204" pitchFamily="34" charset="0"/>
              <a:buChar char="•"/>
            </a:pPr>
            <a:r>
              <a:rPr lang="nl-NL" dirty="0"/>
              <a:t>Veiligheid als ontwerpvariabele</a:t>
            </a:r>
          </a:p>
          <a:p>
            <a:pPr marL="285750" indent="-285750">
              <a:buFont typeface="Arial" panose="020B0604020202020204" pitchFamily="34" charset="0"/>
              <a:buChar char="•"/>
            </a:pPr>
            <a:r>
              <a:rPr lang="nl-NL" dirty="0"/>
              <a:t>Maatregelen om gevolgen van ongevallen te beperken</a:t>
            </a:r>
          </a:p>
          <a:p>
            <a:pPr marL="285750" indent="-285750">
              <a:buFont typeface="Arial" panose="020B0604020202020204" pitchFamily="34" charset="0"/>
              <a:buChar char="•"/>
            </a:pPr>
            <a:r>
              <a:rPr lang="nl-NL" dirty="0"/>
              <a:t>Uitlegbare keuzes over bescherming en veiligheid</a:t>
            </a:r>
          </a:p>
          <a:p>
            <a:pPr marL="285750" indent="-285750">
              <a:buFont typeface="Arial" panose="020B0604020202020204" pitchFamily="34" charset="0"/>
              <a:buChar char="•"/>
            </a:pPr>
            <a:r>
              <a:rPr lang="nl-NL" dirty="0"/>
              <a:t>Zichtbaar waar het over gaat (brand, explosie of gifwolk)</a:t>
            </a:r>
          </a:p>
          <a:p>
            <a:pPr lvl="1"/>
            <a:endParaRPr lang="nl-NL" dirty="0"/>
          </a:p>
        </p:txBody>
      </p:sp>
      <p:pic>
        <p:nvPicPr>
          <p:cNvPr id="3" name="Afbeelding 2" descr="Een schematische weergave van de brand-, explosie- en gifwolkaandachtsgebieden rondom een risicobron" title="Aandachtsgebieden">
            <a:extLst>
              <a:ext uri="{FF2B5EF4-FFF2-40B4-BE49-F238E27FC236}">
                <a16:creationId xmlns:a16="http://schemas.microsoft.com/office/drawing/2014/main" id="{D7006B96-CC4B-AD90-6194-E6F6D54B0F14}"/>
              </a:ext>
            </a:extLst>
          </p:cNvPr>
          <p:cNvPicPr>
            <a:picLocks noChangeAspect="1"/>
          </p:cNvPicPr>
          <p:nvPr/>
        </p:nvPicPr>
        <p:blipFill>
          <a:blip r:embed="rId3"/>
          <a:stretch>
            <a:fillRect/>
          </a:stretch>
        </p:blipFill>
        <p:spPr>
          <a:xfrm>
            <a:off x="7421659" y="2508460"/>
            <a:ext cx="4770341" cy="3297027"/>
          </a:xfrm>
          <a:prstGeom prst="rect">
            <a:avLst/>
          </a:prstGeom>
        </p:spPr>
      </p:pic>
      <p:sp>
        <p:nvSpPr>
          <p:cNvPr id="7"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a:xfrm>
            <a:off x="609600" y="6513085"/>
            <a:ext cx="3860800" cy="365125"/>
          </a:xfrm>
        </p:spPr>
        <p:txBody>
          <a:bodyPr/>
          <a:lstStyle/>
          <a:p>
            <a:r>
              <a:rPr lang="nl-NL" dirty="0"/>
              <a:t>Ontwikkelingen aandachtsgebieden</a:t>
            </a:r>
          </a:p>
        </p:txBody>
      </p:sp>
    </p:spTree>
    <p:extLst>
      <p:ext uri="{BB962C8B-B14F-4D97-AF65-F5344CB8AC3E}">
        <p14:creationId xmlns:p14="http://schemas.microsoft.com/office/powerpoint/2010/main" val="2604707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nl-NL" dirty="0"/>
              <a:t>Wettelijk kader</a:t>
            </a:r>
          </a:p>
        </p:txBody>
      </p:sp>
    </p:spTree>
    <p:extLst>
      <p:ext uri="{BB962C8B-B14F-4D97-AF65-F5344CB8AC3E}">
        <p14:creationId xmlns:p14="http://schemas.microsoft.com/office/powerpoint/2010/main" val="2150375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3" descr="Een schematische weergave van de brand-, explosie- en gifwolkaandachtsgebieden rondom een risicobron met daarbij aandacht voor welke maatrelegen je bij gebouwen kunt treffen in die aandachtsgebieden" title="Animatie aandachtsgebieden"/>
          <p:cNvPicPr>
            <a:picLocks noChangeAspect="1"/>
          </p:cNvPicPr>
          <p:nvPr/>
        </p:nvPicPr>
        <p:blipFill rotWithShape="1">
          <a:blip r:embed="rId3"/>
          <a:srcRect t="14897"/>
          <a:stretch/>
        </p:blipFill>
        <p:spPr>
          <a:xfrm>
            <a:off x="893851" y="1229894"/>
            <a:ext cx="7436587" cy="4474147"/>
          </a:xfrm>
          <a:prstGeom prst="rect">
            <a:avLst/>
          </a:prstGeom>
        </p:spPr>
      </p:pic>
      <p:sp>
        <p:nvSpPr>
          <p:cNvPr id="6" name="Rechthoek 5"/>
          <p:cNvSpPr/>
          <p:nvPr/>
        </p:nvSpPr>
        <p:spPr>
          <a:xfrm>
            <a:off x="356394" y="5860871"/>
            <a:ext cx="11480800" cy="338554"/>
          </a:xfrm>
          <a:prstGeom prst="rect">
            <a:avLst/>
          </a:prstGeom>
        </p:spPr>
        <p:txBody>
          <a:bodyPr wrap="square">
            <a:spAutoFit/>
          </a:bodyPr>
          <a:lstStyle/>
          <a:p>
            <a:pPr marL="285750" indent="-285750">
              <a:buFont typeface="Arial" panose="020B0604020202020204" pitchFamily="34" charset="0"/>
              <a:buChar char="•"/>
            </a:pPr>
            <a:r>
              <a:rPr lang="nl-NL" sz="1600" dirty="0">
                <a:solidFill>
                  <a:srgbClr val="275937"/>
                </a:solidFill>
                <a:latin typeface="Verdana"/>
                <a:cs typeface="Verdana"/>
              </a:rPr>
              <a:t>Animaties met uitleg te vinden op IPLO-website</a:t>
            </a:r>
          </a:p>
        </p:txBody>
      </p:sp>
      <p:sp>
        <p:nvSpPr>
          <p:cNvPr id="7"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p:txBody>
          <a:bodyPr/>
          <a:lstStyle/>
          <a:p>
            <a:r>
              <a:rPr lang="nl-NL" dirty="0"/>
              <a:t>Ontwikkelingen aandachtsgebieden</a:t>
            </a:r>
          </a:p>
        </p:txBody>
      </p:sp>
      <p:sp>
        <p:nvSpPr>
          <p:cNvPr id="8" name="Titel 1"/>
          <p:cNvSpPr>
            <a:spLocks noGrp="1"/>
          </p:cNvSpPr>
          <p:nvPr>
            <p:ph type="title"/>
          </p:nvPr>
        </p:nvSpPr>
        <p:spPr>
          <a:xfrm>
            <a:off x="3006813" y="203432"/>
            <a:ext cx="10923588" cy="948047"/>
          </a:xfrm>
        </p:spPr>
        <p:txBody>
          <a:bodyPr>
            <a:normAutofit/>
          </a:bodyPr>
          <a:lstStyle/>
          <a:p>
            <a:r>
              <a:rPr lang="nl-NL" dirty="0"/>
              <a:t>Aandachtsgebieden</a:t>
            </a:r>
          </a:p>
        </p:txBody>
      </p:sp>
    </p:spTree>
    <p:extLst>
      <p:ext uri="{BB962C8B-B14F-4D97-AF65-F5344CB8AC3E}">
        <p14:creationId xmlns:p14="http://schemas.microsoft.com/office/powerpoint/2010/main" val="3180818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900611" y="1091701"/>
            <a:ext cx="10923588" cy="948047"/>
          </a:xfrm>
        </p:spPr>
        <p:txBody>
          <a:bodyPr>
            <a:normAutofit/>
          </a:bodyPr>
          <a:lstStyle/>
          <a:p>
            <a:r>
              <a:rPr lang="nl-NL" dirty="0"/>
              <a:t>Aandachtsgebieden in wet- en regelgeving</a:t>
            </a:r>
          </a:p>
        </p:txBody>
      </p:sp>
      <p:sp>
        <p:nvSpPr>
          <p:cNvPr id="6" name="Tijdelijke aanduiding voor inhoud 2"/>
          <p:cNvSpPr txBox="1">
            <a:spLocks/>
          </p:cNvSpPr>
          <p:nvPr/>
        </p:nvSpPr>
        <p:spPr>
          <a:xfrm>
            <a:off x="987697" y="1834966"/>
            <a:ext cx="10923588" cy="3931928"/>
          </a:xfrm>
          <a:prstGeom prst="rect">
            <a:avLst/>
          </a:prstGeom>
        </p:spPr>
        <p:txBody>
          <a:bodyPr numCol="1">
            <a:normAutofit/>
          </a:bodyPr>
          <a:lstStyle>
            <a:lvl1pPr marL="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1pPr>
            <a:lvl2pPr marL="4572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2pPr>
            <a:lvl3pPr marL="9144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3pPr>
            <a:lvl4pPr marL="13716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4pPr>
            <a:lvl5pPr marL="1828800" indent="0" algn="l" defTabSz="457200" rtl="0" eaLnBrk="1" latinLnBrk="0" hangingPunct="1">
              <a:lnSpc>
                <a:spcPct val="100000"/>
              </a:lnSpc>
              <a:spcBef>
                <a:spcPct val="20000"/>
              </a:spcBef>
              <a:buFontTx/>
              <a:buNone/>
              <a:defRPr sz="1600" b="0" i="0" kern="1200">
                <a:solidFill>
                  <a:srgbClr val="275937"/>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nl-NL" dirty="0" err="1"/>
              <a:t>Bkl</a:t>
            </a:r>
            <a:endParaRPr lang="nl-NL" dirty="0"/>
          </a:p>
          <a:p>
            <a:pPr marL="742950" lvl="1" indent="-285750">
              <a:buFont typeface="Arial" panose="020B0604020202020204" pitchFamily="34" charset="0"/>
              <a:buChar char="•"/>
            </a:pPr>
            <a:r>
              <a:rPr lang="nl-NL" dirty="0"/>
              <a:t>Instructieregels omgevingsplan in H5 en beoordelingsregels vergunningen H8</a:t>
            </a:r>
          </a:p>
          <a:p>
            <a:pPr marL="742950" lvl="1" indent="-285750">
              <a:buFont typeface="Arial" panose="020B0604020202020204" pitchFamily="34" charset="0"/>
              <a:buChar char="•"/>
            </a:pPr>
            <a:r>
              <a:rPr lang="nl-NL" dirty="0"/>
              <a:t>Omvang aandachtsgebieden in bijlage VII zowel Basisnet als stationaire risicobronnen</a:t>
            </a:r>
          </a:p>
          <a:p>
            <a:pPr marL="285750" indent="-285750">
              <a:buFont typeface="Arial" panose="020B0604020202020204" pitchFamily="34" charset="0"/>
              <a:buChar char="•"/>
            </a:pPr>
            <a:r>
              <a:rPr lang="nl-NL" dirty="0"/>
              <a:t>BBL: regels voorschriftengebieden paragraaf 4.2.14</a:t>
            </a:r>
          </a:p>
          <a:p>
            <a:pPr marL="285750" indent="-285750">
              <a:buFont typeface="Arial" panose="020B0604020202020204" pitchFamily="34" charset="0"/>
              <a:buChar char="•"/>
            </a:pPr>
            <a:r>
              <a:rPr lang="nl-NL" dirty="0"/>
              <a:t>Omgevingsregeling:</a:t>
            </a:r>
          </a:p>
          <a:p>
            <a:pPr marL="742950" lvl="1" indent="-285750">
              <a:buFont typeface="Arial" panose="020B0604020202020204" pitchFamily="34" charset="0"/>
              <a:buChar char="•"/>
            </a:pPr>
            <a:r>
              <a:rPr lang="nl-NL" dirty="0"/>
              <a:t>Aanwijzing aandachtsgebieden Basisnet</a:t>
            </a:r>
          </a:p>
          <a:p>
            <a:pPr marL="742950" lvl="1" indent="-285750">
              <a:buFont typeface="Arial" panose="020B0604020202020204" pitchFamily="34" charset="0"/>
              <a:buChar char="•"/>
            </a:pPr>
            <a:r>
              <a:rPr lang="nl-NL" dirty="0"/>
              <a:t>Rekenmethodes aandachtsgebieden voor vergunning, omgevingsplan, REV</a:t>
            </a:r>
          </a:p>
          <a:p>
            <a:pPr lvl="1"/>
            <a:endParaRPr lang="nl-NL" dirty="0"/>
          </a:p>
        </p:txBody>
      </p:sp>
      <p:sp>
        <p:nvSpPr>
          <p:cNvPr id="7" name="Tijdelijke aanduiding voor voettekst 1">
            <a:extLst>
              <a:ext uri="{FF2B5EF4-FFF2-40B4-BE49-F238E27FC236}">
                <a16:creationId xmlns:a16="http://schemas.microsoft.com/office/drawing/2014/main" id="{91D65D93-7F17-2141-B37D-F72BE3CBDD35}"/>
              </a:ext>
            </a:extLst>
          </p:cNvPr>
          <p:cNvSpPr>
            <a:spLocks noGrp="1"/>
          </p:cNvSpPr>
          <p:nvPr>
            <p:ph type="ftr" sz="quarter" idx="11"/>
          </p:nvPr>
        </p:nvSpPr>
        <p:spPr>
          <a:xfrm>
            <a:off x="609600" y="6513085"/>
            <a:ext cx="3860800" cy="365125"/>
          </a:xfrm>
        </p:spPr>
        <p:txBody>
          <a:bodyPr/>
          <a:lstStyle/>
          <a:p>
            <a:r>
              <a:rPr lang="nl-NL" dirty="0"/>
              <a:t>Ontwikkelingen aandachtsgebieden</a:t>
            </a:r>
          </a:p>
        </p:txBody>
      </p:sp>
    </p:spTree>
    <p:extLst>
      <p:ext uri="{BB962C8B-B14F-4D97-AF65-F5344CB8AC3E}">
        <p14:creationId xmlns:p14="http://schemas.microsoft.com/office/powerpoint/2010/main" val="1806424416"/>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e1" id="{5A996074-B84D-6F42-8143-CCA715446DCD}" vid="{F9227270-10CD-5D40-98F1-7AA12FF94A75}"/>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E8DBCFCEC9E243B7DB38363069CDB1" ma:contentTypeVersion="15" ma:contentTypeDescription="Een nieuw document maken." ma:contentTypeScope="" ma:versionID="729d3b9e17c7e79754d9a47f01a22196">
  <xsd:schema xmlns:xsd="http://www.w3.org/2001/XMLSchema" xmlns:xs="http://www.w3.org/2001/XMLSchema" xmlns:p="http://schemas.microsoft.com/office/2006/metadata/properties" xmlns:ns2="ef9c2e84-6c27-4776-917c-9c3cd17db71c" xmlns:ns3="39cb69a0-6d0b-4a0f-9d9e-8e4da96cfbca" targetNamespace="http://schemas.microsoft.com/office/2006/metadata/properties" ma:root="true" ma:fieldsID="bc0485bbb4214c8d4da0042ff8bfd6f8" ns2:_="" ns3:_="">
    <xsd:import namespace="ef9c2e84-6c27-4776-917c-9c3cd17db71c"/>
    <xsd:import namespace="39cb69a0-6d0b-4a0f-9d9e-8e4da96cfb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9c2e84-6c27-4776-917c-9c3cd17db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6cf017de-417c-4d12-acd9-7d6834f53de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cb69a0-6d0b-4a0f-9d9e-8e4da96cfbc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13d921f-bca5-4580-bf44-13d97477aa05}" ma:internalName="TaxCatchAll" ma:showField="CatchAllData" ma:web="39cb69a0-6d0b-4a0f-9d9e-8e4da96cfbc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F10E95-EB8D-4975-9CB9-6C3FD30C3B02}">
  <ds:schemaRefs>
    <ds:schemaRef ds:uri="http://schemas.microsoft.com/sharepoint/v3/contenttype/forms"/>
  </ds:schemaRefs>
</ds:datastoreItem>
</file>

<file path=customXml/itemProps2.xml><?xml version="1.0" encoding="utf-8"?>
<ds:datastoreItem xmlns:ds="http://schemas.openxmlformats.org/officeDocument/2006/customXml" ds:itemID="{9DF73810-83F7-44A9-A261-05ABC3299D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9c2e84-6c27-4776-917c-9c3cd17db71c"/>
    <ds:schemaRef ds:uri="39cb69a0-6d0b-4a0f-9d9e-8e4da96cfb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190470-01 IPLO presentatie-aangepast-klein.DEF</Template>
  <TotalTime>738</TotalTime>
  <Words>1540</Words>
  <Application>Microsoft Office PowerPoint</Application>
  <PresentationFormat>Breedbeeld</PresentationFormat>
  <Paragraphs>204</Paragraphs>
  <Slides>38</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38</vt:i4>
      </vt:variant>
    </vt:vector>
  </HeadingPairs>
  <TitlesOfParts>
    <vt:vector size="42" baseType="lpstr">
      <vt:lpstr>Arial</vt:lpstr>
      <vt:lpstr>Calibri</vt:lpstr>
      <vt:lpstr>Verdana</vt:lpstr>
      <vt:lpstr>Aangepast ontwerp</vt:lpstr>
      <vt:lpstr>Ontwikkelingen aandachtsgebieden</vt:lpstr>
      <vt:lpstr>Wat bespreken we?</vt:lpstr>
      <vt:lpstr>Achtergrond</vt:lpstr>
      <vt:lpstr>Geschiedenis</vt:lpstr>
      <vt:lpstr>Beleidsvernieuwing omgevingsveiligheid</vt:lpstr>
      <vt:lpstr>Beleidsvernieuwing omgevingsveiligheid</vt:lpstr>
      <vt:lpstr>Wettelijk kader</vt:lpstr>
      <vt:lpstr>Aandachtsgebieden</vt:lpstr>
      <vt:lpstr>Aandachtsgebieden in wet- en regelgeving</vt:lpstr>
      <vt:lpstr>Aandachtsgebieden, Bkl 5.15</vt:lpstr>
      <vt:lpstr>Voorschriftengebied, Bkl 5.14</vt:lpstr>
      <vt:lpstr>Gelijkwaardigheid</vt:lpstr>
      <vt:lpstr>REV en aandachtsgebieden</vt:lpstr>
      <vt:lpstr>REV en aandachtsgebieden I</vt:lpstr>
      <vt:lpstr>REV en aandachtsgebieden II</vt:lpstr>
      <vt:lpstr>Waarom nu aan de slag met EV in omgevingsplan?</vt:lpstr>
      <vt:lpstr>Casus gemeente Rheden</vt:lpstr>
      <vt:lpstr>Risicobronnen binnen de gemeente Rheden    </vt:lpstr>
      <vt:lpstr>Vernieuwbouw zorginstelling Dieren</vt:lpstr>
      <vt:lpstr>Welke stappen kun je als gemeente nemen? </vt:lpstr>
      <vt:lpstr>FAQ’s</vt:lpstr>
      <vt:lpstr>Wat doet IPLO helpdesk veiligheid?</vt:lpstr>
      <vt:lpstr>Enkele voorbeelden van vragen</vt:lpstr>
      <vt:lpstr>Enkele voorbeelden van vragen</vt:lpstr>
      <vt:lpstr>Monitoring en signalering</vt:lpstr>
      <vt:lpstr>Afstemming met betrokken partijen</vt:lpstr>
      <vt:lpstr>Kennis en communicatie</vt:lpstr>
      <vt:lpstr>Kennis en communicatie</vt:lpstr>
      <vt:lpstr>Actualiteiten</vt:lpstr>
      <vt:lpstr>Ontwikkelingen aandachtsgebieden</vt:lpstr>
      <vt:lpstr>Aanpassing berekeningswijze</vt:lpstr>
      <vt:lpstr>Ontwikkelingen aandachtsgebieden</vt:lpstr>
      <vt:lpstr>Oproep aan gemeenten</vt:lpstr>
      <vt:lpstr>Breng casus EV in omgevingsplan in</vt:lpstr>
      <vt:lpstr>Vragen/discussie?</vt:lpstr>
      <vt:lpstr>Vragen/discussie?</vt:lpstr>
      <vt:lpstr>Nuttige links</vt:lpstr>
      <vt:lpstr>Blijf op de hoogte van het IPLO-nieuws via onze nieuwsbrief. Abonneer u via www.iplo.nl/nieuwsbrief</vt:lpstr>
    </vt:vector>
  </TitlesOfParts>
  <Company>Rijkswaterstaat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Namara, Nuance (WVL)</dc:creator>
  <cp:lastModifiedBy>Roos Buys | Pino</cp:lastModifiedBy>
  <cp:revision>88</cp:revision>
  <dcterms:created xsi:type="dcterms:W3CDTF">2023-08-22T12:47:17Z</dcterms:created>
  <dcterms:modified xsi:type="dcterms:W3CDTF">2024-07-01T11:33:44Z</dcterms:modified>
</cp:coreProperties>
</file>