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1"/>
  </p:sldMasterIdLst>
  <p:notesMasterIdLst>
    <p:notesMasterId r:id="rId25"/>
  </p:notesMasterIdLst>
  <p:handoutMasterIdLst>
    <p:handoutMasterId r:id="rId26"/>
  </p:handoutMasterIdLst>
  <p:sldIdLst>
    <p:sldId id="291" r:id="rId2"/>
    <p:sldId id="298" r:id="rId3"/>
    <p:sldId id="303" r:id="rId4"/>
    <p:sldId id="304" r:id="rId5"/>
    <p:sldId id="300" r:id="rId6"/>
    <p:sldId id="294" r:id="rId7"/>
    <p:sldId id="301" r:id="rId8"/>
    <p:sldId id="302" r:id="rId9"/>
    <p:sldId id="306" r:id="rId10"/>
    <p:sldId id="307" r:id="rId11"/>
    <p:sldId id="309" r:id="rId12"/>
    <p:sldId id="310" r:id="rId13"/>
    <p:sldId id="311" r:id="rId14"/>
    <p:sldId id="312" r:id="rId15"/>
    <p:sldId id="318" r:id="rId16"/>
    <p:sldId id="319" r:id="rId17"/>
    <p:sldId id="320" r:id="rId18"/>
    <p:sldId id="313" r:id="rId19"/>
    <p:sldId id="314" r:id="rId20"/>
    <p:sldId id="315" r:id="rId21"/>
    <p:sldId id="316" r:id="rId22"/>
    <p:sldId id="317" r:id="rId23"/>
    <p:sldId id="297" r:id="rId24"/>
  </p:sldIdLst>
  <p:sldSz cx="12192000" cy="6858000"/>
  <p:notesSz cx="6858000" cy="9945688"/>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3" userDrawn="1">
          <p15:clr>
            <a:srgbClr val="A4A3A4"/>
          </p15:clr>
        </p15:guide>
        <p15:guide id="2" orient="horz" pos="1141" userDrawn="1">
          <p15:clr>
            <a:srgbClr val="A4A3A4"/>
          </p15:clr>
        </p15:guide>
        <p15:guide id="3" orient="horz" pos="2286" userDrawn="1">
          <p15:clr>
            <a:srgbClr val="A4A3A4"/>
          </p15:clr>
        </p15:guide>
        <p15:guide id="4" pos="3856" userDrawn="1">
          <p15:clr>
            <a:srgbClr val="A4A3A4"/>
          </p15:clr>
        </p15:guide>
        <p15:guide id="5" pos="37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870C"/>
    <a:srgbClr val="275937"/>
    <a:srgbClr val="2B5781"/>
    <a:srgbClr val="E17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67097" autoAdjust="0"/>
  </p:normalViewPr>
  <p:slideViewPr>
    <p:cSldViewPr snapToGrid="0" snapToObjects="1" showGuides="1">
      <p:cViewPr varScale="1">
        <p:scale>
          <a:sx n="57" d="100"/>
          <a:sy n="57" d="100"/>
        </p:scale>
        <p:origin x="90" y="456"/>
      </p:cViewPr>
      <p:guideLst>
        <p:guide orient="horz" pos="3863"/>
        <p:guide orient="horz" pos="1141"/>
        <p:guide orient="horz" pos="2286"/>
        <p:guide pos="3856"/>
        <p:guide pos="3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151" d="100"/>
          <a:sy n="151" d="100"/>
        </p:scale>
        <p:origin x="479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FDC8DB60-9960-7E4E-BA4A-B29DFB46F3EE}" type="datetime1">
              <a:rPr lang="nl-NL" smtClean="0"/>
              <a:t>5-7-2024</a:t>
            </a:fld>
            <a:endParaRPr lang="nl-NL"/>
          </a:p>
        </p:txBody>
      </p:sp>
      <p:sp>
        <p:nvSpPr>
          <p:cNvPr id="4" name="Tijdelijke aanduiding voor voettekst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D7443F22-96A7-2946-9F02-228CB8E4306F}" type="datetime1">
              <a:rPr lang="nl-NL" smtClean="0"/>
              <a:t>5-7-2024</a:t>
            </a:fld>
            <a:endParaRPr lang="nl-NL"/>
          </a:p>
        </p:txBody>
      </p:sp>
      <p:sp>
        <p:nvSpPr>
          <p:cNvPr id="4" name="Tijdelijke aanduiding voor dia-afbeelding 3"/>
          <p:cNvSpPr>
            <a:spLocks noGrp="1" noRot="1" noChangeAspect="1"/>
          </p:cNvSpPr>
          <p:nvPr>
            <p:ph type="sldImg" idx="2"/>
          </p:nvPr>
        </p:nvSpPr>
        <p:spPr>
          <a:xfrm>
            <a:off x="114300" y="746125"/>
            <a:ext cx="6629400" cy="37290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Voorstellen &gt; adviseur RO</a:t>
            </a:r>
          </a:p>
          <a:p>
            <a:r>
              <a:rPr lang="nl-NL" dirty="0"/>
              <a:t>Inventariseren wie </a:t>
            </a:r>
            <a:r>
              <a:rPr lang="nl-NL" dirty="0" err="1"/>
              <a:t>vth</a:t>
            </a:r>
            <a:r>
              <a:rPr lang="nl-NL" dirty="0"/>
              <a:t>, wie RO-jurist of overig</a:t>
            </a:r>
          </a:p>
          <a:p>
            <a:endParaRPr lang="nl-NL" dirty="0"/>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1</a:t>
            </a:fld>
            <a:endParaRPr lang="nl-NL"/>
          </a:p>
        </p:txBody>
      </p:sp>
    </p:spTree>
    <p:extLst>
      <p:ext uri="{BB962C8B-B14F-4D97-AF65-F5344CB8AC3E}">
        <p14:creationId xmlns:p14="http://schemas.microsoft.com/office/powerpoint/2010/main" val="3684984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dirty="0"/>
              <a:t>Artikel 22.26 bevat een verbod om een bouwactiviteit te verrichten en het te bouwen bouwwerk in stand te houden en te gebruiken.</a:t>
            </a:r>
            <a:r>
              <a:rPr lang="nl-NL" baseline="0" dirty="0"/>
              <a:t> </a:t>
            </a:r>
            <a:endParaRPr lang="nl-NL" dirty="0"/>
          </a:p>
          <a:p>
            <a:pPr marL="0" marR="0" lvl="0" indent="0" algn="l" defTabSz="457200" rtl="0" eaLnBrk="1" fontAlgn="auto" latinLnBrk="0" hangingPunct="1">
              <a:lnSpc>
                <a:spcPct val="100000"/>
              </a:lnSpc>
              <a:spcBef>
                <a:spcPts val="0"/>
              </a:spcBef>
              <a:spcAft>
                <a:spcPts val="0"/>
              </a:spcAft>
              <a:buClrTx/>
              <a:buSzTx/>
              <a:buFontTx/>
              <a:buNone/>
              <a:tabLst/>
              <a:defRPr/>
            </a:pPr>
            <a:r>
              <a:rPr lang="nl-NL" dirty="0"/>
              <a:t>Hierdoor is net als onder de </a:t>
            </a:r>
            <a:r>
              <a:rPr lang="nl-NL" dirty="0" err="1"/>
              <a:t>Wabo</a:t>
            </a:r>
            <a:r>
              <a:rPr lang="nl-NL" dirty="0"/>
              <a:t> een vergunning nodig.</a:t>
            </a:r>
          </a:p>
          <a:p>
            <a:pPr marL="0" marR="0" lvl="0" indent="0" algn="l" defTabSz="457200" rtl="0" eaLnBrk="1" fontAlgn="auto" latinLnBrk="0" hangingPunct="1">
              <a:lnSpc>
                <a:spcPct val="100000"/>
              </a:lnSpc>
              <a:spcBef>
                <a:spcPts val="0"/>
              </a:spcBef>
              <a:spcAft>
                <a:spcPts val="0"/>
              </a:spcAft>
              <a:buClrTx/>
              <a:buSzTx/>
              <a:buFontTx/>
              <a:buNone/>
              <a:tabLst/>
              <a:defRPr/>
            </a:pPr>
            <a:r>
              <a:rPr lang="nl-NL" dirty="0"/>
              <a:t>Artikel 22.36 bevat een uitzondering hierop.</a:t>
            </a:r>
            <a:r>
              <a:rPr lang="nl-NL" baseline="0" dirty="0"/>
              <a:t> Hier staan activiteiten beschreven waarvoor geen vergunning nodig is, zoals bijbehorende bouwwerken erfafscheidingen tot 2 meter in het achtererf en het gebruik van een bestaand bouwwerk voor mantelzorg. Deze s</a:t>
            </a:r>
            <a:r>
              <a:rPr lang="nl-NL" dirty="0"/>
              <a:t>tonden voorheen in </a:t>
            </a:r>
            <a:r>
              <a:rPr lang="nl-NL" dirty="0" err="1"/>
              <a:t>Bor</a:t>
            </a:r>
            <a:r>
              <a:rPr lang="nl-NL" dirty="0"/>
              <a:t>, bijlage II, artikel 2.</a:t>
            </a:r>
          </a:p>
          <a:p>
            <a:pPr marL="0" marR="0" lvl="0" indent="0" algn="l" defTabSz="457200" rtl="0" eaLnBrk="1" fontAlgn="auto" latinLnBrk="0" hangingPunct="1">
              <a:lnSpc>
                <a:spcPct val="100000"/>
              </a:lnSpc>
              <a:spcBef>
                <a:spcPts val="0"/>
              </a:spcBef>
              <a:spcAft>
                <a:spcPts val="0"/>
              </a:spcAft>
              <a:buClrTx/>
              <a:buSzTx/>
              <a:buFontTx/>
              <a:buNone/>
              <a:tabLst/>
              <a:defRPr/>
            </a:pPr>
            <a:endParaRPr lang="nl-NL" dirty="0"/>
          </a:p>
          <a:p>
            <a:endParaRPr lang="nl-NL" dirty="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10</a:t>
            </a:fld>
            <a:endParaRPr lang="nl-NL"/>
          </a:p>
        </p:txBody>
      </p:sp>
    </p:spTree>
    <p:extLst>
      <p:ext uri="{BB962C8B-B14F-4D97-AF65-F5344CB8AC3E}">
        <p14:creationId xmlns:p14="http://schemas.microsoft.com/office/powerpoint/2010/main" val="887663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dirty="0"/>
              <a:t>Artikel 22.27 bevat een uitzondering op de vergunningplicht voor</a:t>
            </a:r>
            <a:r>
              <a:rPr lang="nl-NL" baseline="0" dirty="0"/>
              <a:t> </a:t>
            </a:r>
            <a:r>
              <a:rPr lang="nl-NL" dirty="0"/>
              <a:t>een bouwactiviteit in 22.26.</a:t>
            </a:r>
          </a:p>
          <a:p>
            <a:pPr marL="0" marR="0" lvl="0" indent="0" algn="l" defTabSz="457200" rtl="0" eaLnBrk="1" fontAlgn="auto" latinLnBrk="0" hangingPunct="1">
              <a:lnSpc>
                <a:spcPct val="100000"/>
              </a:lnSpc>
              <a:spcBef>
                <a:spcPts val="0"/>
              </a:spcBef>
              <a:spcAft>
                <a:spcPts val="0"/>
              </a:spcAft>
              <a:buClrTx/>
              <a:buSzTx/>
              <a:buFontTx/>
              <a:buNone/>
              <a:tabLst/>
              <a:defRPr/>
            </a:pPr>
            <a:r>
              <a:rPr lang="nl-NL" dirty="0"/>
              <a:t>Het omgevingsplan is onverminderd van toepassing.</a:t>
            </a:r>
            <a:r>
              <a:rPr lang="nl-NL" baseline="0" dirty="0"/>
              <a:t> Dus de bouwactiviteit moet ook passen binnen de ruimtelijke regels van het omgevingsplan.</a:t>
            </a:r>
            <a:endParaRPr lang="nl-NL" dirty="0"/>
          </a:p>
          <a:p>
            <a:endParaRPr lang="nl-NL" dirty="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11</a:t>
            </a:fld>
            <a:endParaRPr lang="nl-NL"/>
          </a:p>
        </p:txBody>
      </p:sp>
    </p:spTree>
    <p:extLst>
      <p:ext uri="{BB962C8B-B14F-4D97-AF65-F5344CB8AC3E}">
        <p14:creationId xmlns:p14="http://schemas.microsoft.com/office/powerpoint/2010/main" val="1649907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200" b="0" i="0" kern="1200" dirty="0">
                <a:solidFill>
                  <a:schemeClr val="tx1"/>
                </a:solidFill>
                <a:effectLst/>
                <a:latin typeface="+mn-lt"/>
                <a:ea typeface="+mn-ea"/>
                <a:cs typeface="+mn-cs"/>
              </a:rPr>
              <a:t>Als het bouwwerk past, geldt een </a:t>
            </a:r>
            <a:r>
              <a:rPr lang="nl-NL" sz="1200" b="0" i="0" kern="1200" dirty="0" err="1">
                <a:solidFill>
                  <a:schemeClr val="tx1"/>
                </a:solidFill>
                <a:effectLst/>
                <a:latin typeface="+mn-lt"/>
                <a:ea typeface="+mn-ea"/>
                <a:cs typeface="+mn-cs"/>
              </a:rPr>
              <a:t>binnenplanse</a:t>
            </a:r>
            <a:r>
              <a:rPr lang="nl-NL" sz="1200" b="0" i="0" kern="1200" dirty="0">
                <a:solidFill>
                  <a:schemeClr val="tx1"/>
                </a:solidFill>
                <a:effectLst/>
                <a:latin typeface="+mn-lt"/>
                <a:ea typeface="+mn-ea"/>
                <a:cs typeface="+mn-cs"/>
              </a:rPr>
              <a:t> vergunningplicht. Dit volgt uit artikel 22.26 van de bruidsschat omgevingsplan. U moet de omgevingsvergunning verlenen als de activiteit niet in strijd is met de regels van het omgevingsplan (artikel 8.0a lid 1 </a:t>
            </a:r>
            <a:r>
              <a:rPr lang="nl-NL" sz="1200" b="0" i="0" kern="1200" dirty="0" err="1">
                <a:solidFill>
                  <a:schemeClr val="tx1"/>
                </a:solidFill>
                <a:effectLst/>
                <a:latin typeface="+mn-lt"/>
                <a:ea typeface="+mn-ea"/>
                <a:cs typeface="+mn-cs"/>
              </a:rPr>
              <a:t>Bkl</a:t>
            </a:r>
            <a:r>
              <a:rPr lang="nl-NL" sz="1200" b="0" i="0" kern="1200" dirty="0">
                <a:solidFill>
                  <a:schemeClr val="tx1"/>
                </a:solidFill>
                <a:effectLst/>
                <a:latin typeface="+mn-lt"/>
                <a:ea typeface="+mn-ea"/>
                <a:cs typeface="+mn-cs"/>
              </a:rPr>
              <a:t>). Het gaat hierbij om het gehele</a:t>
            </a:r>
            <a:r>
              <a:rPr lang="nl-NL" sz="1200" b="0" i="0" kern="1200" baseline="0" dirty="0">
                <a:solidFill>
                  <a:schemeClr val="tx1"/>
                </a:solidFill>
                <a:effectLst/>
                <a:latin typeface="+mn-lt"/>
                <a:ea typeface="+mn-ea"/>
                <a:cs typeface="+mn-cs"/>
              </a:rPr>
              <a:t> omgevingsplan. Het tijdelijk deel en het nieuwe deel. Dus ook de bruidsschat en bijvoorbeeld de archeologieverordening.</a:t>
            </a:r>
          </a:p>
          <a:p>
            <a:pPr marL="0" marR="0" lvl="0" indent="0" algn="l" defTabSz="457200" rtl="0" eaLnBrk="1" fontAlgn="auto" latinLnBrk="0" hangingPunct="1">
              <a:lnSpc>
                <a:spcPct val="100000"/>
              </a:lnSpc>
              <a:spcBef>
                <a:spcPts val="0"/>
              </a:spcBef>
              <a:spcAft>
                <a:spcPts val="0"/>
              </a:spcAft>
              <a:buClrTx/>
              <a:buSzTx/>
              <a:buFontTx/>
              <a:buNone/>
              <a:tabLst/>
              <a:defRPr/>
            </a:pPr>
            <a:r>
              <a:rPr lang="nl-NL" sz="1200" b="0" i="0" kern="1200" baseline="0" dirty="0">
                <a:solidFill>
                  <a:schemeClr val="tx1"/>
                </a:solidFill>
                <a:effectLst/>
                <a:latin typeface="+mn-lt"/>
                <a:ea typeface="+mn-ea"/>
                <a:cs typeface="+mn-cs"/>
              </a:rPr>
              <a:t>Artikel 22.29 van de bruidsschat bevat beoordelingsregels voor de </a:t>
            </a:r>
            <a:r>
              <a:rPr lang="nl-NL" sz="1200" b="0" i="0" kern="1200" baseline="0" dirty="0" err="1">
                <a:solidFill>
                  <a:schemeClr val="tx1"/>
                </a:solidFill>
                <a:effectLst/>
                <a:latin typeface="+mn-lt"/>
                <a:ea typeface="+mn-ea"/>
                <a:cs typeface="+mn-cs"/>
              </a:rPr>
              <a:t>binnenplanse</a:t>
            </a:r>
            <a:r>
              <a:rPr lang="nl-NL" sz="1200" b="0" i="0" kern="1200" baseline="0" dirty="0">
                <a:solidFill>
                  <a:schemeClr val="tx1"/>
                </a:solidFill>
                <a:effectLst/>
                <a:latin typeface="+mn-lt"/>
                <a:ea typeface="+mn-ea"/>
                <a:cs typeface="+mn-cs"/>
              </a:rPr>
              <a:t> omgevingsplanactiviteit.</a:t>
            </a:r>
            <a:endParaRPr lang="nl-NL" dirty="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12</a:t>
            </a:fld>
            <a:endParaRPr lang="nl-NL"/>
          </a:p>
        </p:txBody>
      </p:sp>
    </p:spTree>
    <p:extLst>
      <p:ext uri="{BB962C8B-B14F-4D97-AF65-F5344CB8AC3E}">
        <p14:creationId xmlns:p14="http://schemas.microsoft.com/office/powerpoint/2010/main" val="3241538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In de overgangsfase tot eind 2031 kan sprake zijn van een (ontwerp)bestemmingsplan of inpassingsplan op basis van de Wet ruimtelijke ordening, waarvoor de procedure nog niet is afgerond. En waarvoor op grond van artikel 4.6, tweede lid, van de Invoeringswet Omgevingswet het oude recht van toepassing is. Dit is geregeld in artikel 22.33 bruidsschat omgevingsplan (aangevuld via artikel 2.2 Vangnetregeling Omgevingswet).</a:t>
            </a:r>
          </a:p>
          <a:p>
            <a:r>
              <a:rPr lang="nl-NL" sz="1200" b="0" i="0" kern="1200" dirty="0">
                <a:solidFill>
                  <a:schemeClr val="tx1"/>
                </a:solidFill>
                <a:effectLst/>
                <a:latin typeface="+mn-lt"/>
                <a:ea typeface="+mn-ea"/>
                <a:cs typeface="+mn-cs"/>
              </a:rPr>
              <a:t>Op grond van artikel 22.33, tweede lid bruidsschat omgevingsplan kunt u de vergunning toch verlenen als de activiteit in overeenstemming is met het in voorbereiding zijnde bestemmingsplan, wat na inwerkingtreding deel gaat uitmaken van het tijdelijk deel van het omgevingsplan.</a:t>
            </a:r>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13</a:t>
            </a:fld>
            <a:endParaRPr lang="nl-NL"/>
          </a:p>
        </p:txBody>
      </p:sp>
    </p:spTree>
    <p:extLst>
      <p:ext uri="{BB962C8B-B14F-4D97-AF65-F5344CB8AC3E}">
        <p14:creationId xmlns:p14="http://schemas.microsoft.com/office/powerpoint/2010/main" val="1428123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Er is overgangsrecht voor de regelgeving over het </a:t>
            </a:r>
            <a:r>
              <a:rPr lang="nl-NL" sz="1200" b="0" i="0" kern="1200" dirty="0" err="1">
                <a:solidFill>
                  <a:schemeClr val="tx1"/>
                </a:solidFill>
                <a:effectLst/>
                <a:latin typeface="+mn-lt"/>
                <a:ea typeface="+mn-ea"/>
                <a:cs typeface="+mn-cs"/>
              </a:rPr>
              <a:t>binnenplans</a:t>
            </a:r>
            <a:r>
              <a:rPr lang="nl-NL" sz="1200" b="0" i="0" kern="1200" dirty="0">
                <a:solidFill>
                  <a:schemeClr val="tx1"/>
                </a:solidFill>
                <a:effectLst/>
                <a:latin typeface="+mn-lt"/>
                <a:ea typeface="+mn-ea"/>
                <a:cs typeface="+mn-cs"/>
              </a:rPr>
              <a:t> afwijken van het bestemmingsplan, over de wijzigingsbevoegdheid en over de uitwerkingsplicht in het tijdelijk deel van het omgevingsplan.</a:t>
            </a:r>
          </a:p>
          <a:p>
            <a:r>
              <a:rPr lang="nl-NL" sz="1200" b="0" i="0" kern="1200" dirty="0">
                <a:solidFill>
                  <a:schemeClr val="tx1"/>
                </a:solidFill>
                <a:effectLst/>
                <a:latin typeface="+mn-lt"/>
                <a:ea typeface="+mn-ea"/>
                <a:cs typeface="+mn-cs"/>
              </a:rPr>
              <a:t>De </a:t>
            </a:r>
            <a:r>
              <a:rPr lang="nl-NL" sz="1200" b="0" i="0" kern="1200" dirty="0" err="1">
                <a:solidFill>
                  <a:schemeClr val="tx1"/>
                </a:solidFill>
                <a:effectLst/>
                <a:latin typeface="+mn-lt"/>
                <a:ea typeface="+mn-ea"/>
                <a:cs typeface="+mn-cs"/>
              </a:rPr>
              <a:t>binnenplanse</a:t>
            </a:r>
            <a:r>
              <a:rPr lang="nl-NL" sz="1200" b="0" i="0" kern="1200" dirty="0">
                <a:solidFill>
                  <a:schemeClr val="tx1"/>
                </a:solidFill>
                <a:effectLst/>
                <a:latin typeface="+mn-lt"/>
                <a:ea typeface="+mn-ea"/>
                <a:cs typeface="+mn-cs"/>
              </a:rPr>
              <a:t> afwijkregels uit het bestemmingsplan gelden als beoordelingsregels voor een aanvraag om een omgevingsvergunning voor een omgevingsplanactiviteit (artikel 22.10 Omgevingswet).</a:t>
            </a:r>
          </a:p>
          <a:p>
            <a:r>
              <a:rPr lang="nl-NL" sz="1200" b="0" i="0" kern="1200" dirty="0">
                <a:solidFill>
                  <a:schemeClr val="tx1"/>
                </a:solidFill>
                <a:effectLst/>
                <a:latin typeface="+mn-lt"/>
                <a:ea typeface="+mn-ea"/>
                <a:cs typeface="+mn-cs"/>
              </a:rPr>
              <a:t>U kunt de vergunning ook verlenen als de bouwactiviteit past binnen de regels van de wijzigingsbevoegdheid of uitwerkingsplicht. Dit regelt artikel 22.32 van de bruidsschat omgevingsplan.</a:t>
            </a:r>
          </a:p>
          <a:p>
            <a:r>
              <a:rPr lang="nl-NL" sz="1200" b="0" i="0" kern="1200" dirty="0">
                <a:solidFill>
                  <a:schemeClr val="tx1"/>
                </a:solidFill>
                <a:effectLst/>
                <a:latin typeface="+mn-lt"/>
                <a:ea typeface="+mn-ea"/>
                <a:cs typeface="+mn-cs"/>
              </a:rPr>
              <a:t>Het college toetst hierbij ook aan de instructieregels, instructies en voorbereidingsbesluiten. Dit regelt artikel 22.32 lid 2, bruidsschat omgevingsplan. Ook toetst het college of het bouwplan uit oogpunt van een evenwichtige toedeling van functies aan locaties aanvaardbaar is.</a:t>
            </a:r>
          </a:p>
          <a:p>
            <a:endParaRPr lang="nl-NL" sz="1200" b="0" i="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14</a:t>
            </a:fld>
            <a:endParaRPr lang="nl-NL"/>
          </a:p>
        </p:txBody>
      </p:sp>
    </p:spTree>
    <p:extLst>
      <p:ext uri="{BB962C8B-B14F-4D97-AF65-F5344CB8AC3E}">
        <p14:creationId xmlns:p14="http://schemas.microsoft.com/office/powerpoint/2010/main" val="3083163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Enkele voorbeelden</a:t>
            </a:r>
            <a:r>
              <a:rPr lang="nl-NL" sz="1200" b="0" i="0" kern="1200" baseline="0" dirty="0">
                <a:solidFill>
                  <a:schemeClr val="tx1"/>
                </a:solidFill>
                <a:effectLst/>
                <a:latin typeface="+mn-lt"/>
                <a:ea typeface="+mn-ea"/>
                <a:cs typeface="+mn-cs"/>
              </a:rPr>
              <a:t> van </a:t>
            </a:r>
            <a:r>
              <a:rPr lang="nl-NL" sz="1200" b="0" i="0" kern="1200" baseline="0" dirty="0" err="1">
                <a:solidFill>
                  <a:schemeClr val="tx1"/>
                </a:solidFill>
                <a:effectLst/>
                <a:latin typeface="+mn-lt"/>
                <a:ea typeface="+mn-ea"/>
                <a:cs typeface="+mn-cs"/>
              </a:rPr>
              <a:t>binnenplanse</a:t>
            </a:r>
            <a:r>
              <a:rPr lang="nl-NL" sz="1200" b="0" i="0" kern="1200" baseline="0" dirty="0">
                <a:solidFill>
                  <a:schemeClr val="tx1"/>
                </a:solidFill>
                <a:effectLst/>
                <a:latin typeface="+mn-lt"/>
                <a:ea typeface="+mn-ea"/>
                <a:cs typeface="+mn-cs"/>
              </a:rPr>
              <a:t> afwijkingen, wijzigingsbevoegdheden en uitwerkingsregels</a:t>
            </a:r>
            <a:endParaRPr lang="nl-NL" sz="1200" b="0" i="0" kern="1200" dirty="0">
              <a:solidFill>
                <a:schemeClr val="tx1"/>
              </a:solidFill>
              <a:effectLst/>
              <a:latin typeface="+mn-lt"/>
              <a:ea typeface="+mn-ea"/>
              <a:cs typeface="+mn-cs"/>
            </a:endParaRPr>
          </a:p>
          <a:p>
            <a:endParaRPr lang="nl-NL" sz="1200" b="0" i="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15</a:t>
            </a:fld>
            <a:endParaRPr lang="nl-NL"/>
          </a:p>
        </p:txBody>
      </p:sp>
    </p:spTree>
    <p:extLst>
      <p:ext uri="{BB962C8B-B14F-4D97-AF65-F5344CB8AC3E}">
        <p14:creationId xmlns:p14="http://schemas.microsoft.com/office/powerpoint/2010/main" val="1005452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Enkele voorbeelden</a:t>
            </a:r>
            <a:r>
              <a:rPr lang="nl-NL" sz="1200" b="0" i="0" kern="1200" baseline="0" dirty="0">
                <a:solidFill>
                  <a:schemeClr val="tx1"/>
                </a:solidFill>
                <a:effectLst/>
                <a:latin typeface="+mn-lt"/>
                <a:ea typeface="+mn-ea"/>
                <a:cs typeface="+mn-cs"/>
              </a:rPr>
              <a:t> van </a:t>
            </a:r>
            <a:r>
              <a:rPr lang="nl-NL" sz="1200" b="0" i="0" kern="1200" baseline="0" dirty="0" err="1">
                <a:solidFill>
                  <a:schemeClr val="tx1"/>
                </a:solidFill>
                <a:effectLst/>
                <a:latin typeface="+mn-lt"/>
                <a:ea typeface="+mn-ea"/>
                <a:cs typeface="+mn-cs"/>
              </a:rPr>
              <a:t>binnenplanse</a:t>
            </a:r>
            <a:r>
              <a:rPr lang="nl-NL" sz="1200" b="0" i="0" kern="1200" baseline="0" dirty="0">
                <a:solidFill>
                  <a:schemeClr val="tx1"/>
                </a:solidFill>
                <a:effectLst/>
                <a:latin typeface="+mn-lt"/>
                <a:ea typeface="+mn-ea"/>
                <a:cs typeface="+mn-cs"/>
              </a:rPr>
              <a:t> afwijkingen, wijzigingsbevoegdheden en uitwerkingsregels</a:t>
            </a:r>
            <a:endParaRPr lang="nl-NL" sz="1200" b="0" i="0" kern="1200" dirty="0">
              <a:solidFill>
                <a:schemeClr val="tx1"/>
              </a:solidFill>
              <a:effectLst/>
              <a:latin typeface="+mn-lt"/>
              <a:ea typeface="+mn-ea"/>
              <a:cs typeface="+mn-cs"/>
            </a:endParaRPr>
          </a:p>
          <a:p>
            <a:endParaRPr lang="nl-NL" sz="1200" b="0" i="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16</a:t>
            </a:fld>
            <a:endParaRPr lang="nl-NL"/>
          </a:p>
        </p:txBody>
      </p:sp>
    </p:spTree>
    <p:extLst>
      <p:ext uri="{BB962C8B-B14F-4D97-AF65-F5344CB8AC3E}">
        <p14:creationId xmlns:p14="http://schemas.microsoft.com/office/powerpoint/2010/main" val="4141827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Enkele voorbeelden</a:t>
            </a:r>
            <a:r>
              <a:rPr lang="nl-NL" sz="1200" b="0" i="0" kern="1200" baseline="0" dirty="0">
                <a:solidFill>
                  <a:schemeClr val="tx1"/>
                </a:solidFill>
                <a:effectLst/>
                <a:latin typeface="+mn-lt"/>
                <a:ea typeface="+mn-ea"/>
                <a:cs typeface="+mn-cs"/>
              </a:rPr>
              <a:t> van </a:t>
            </a:r>
            <a:r>
              <a:rPr lang="nl-NL" sz="1200" b="0" i="0" kern="1200" baseline="0" dirty="0" err="1">
                <a:solidFill>
                  <a:schemeClr val="tx1"/>
                </a:solidFill>
                <a:effectLst/>
                <a:latin typeface="+mn-lt"/>
                <a:ea typeface="+mn-ea"/>
                <a:cs typeface="+mn-cs"/>
              </a:rPr>
              <a:t>binnenplanse</a:t>
            </a:r>
            <a:r>
              <a:rPr lang="nl-NL" sz="1200" b="0" i="0" kern="1200" baseline="0" dirty="0">
                <a:solidFill>
                  <a:schemeClr val="tx1"/>
                </a:solidFill>
                <a:effectLst/>
                <a:latin typeface="+mn-lt"/>
                <a:ea typeface="+mn-ea"/>
                <a:cs typeface="+mn-cs"/>
              </a:rPr>
              <a:t> afwijkingen, wijzigingsbevoegdheden en uitwerkingsregels</a:t>
            </a:r>
            <a:endParaRPr lang="nl-NL" sz="1200" b="0" i="0" kern="1200" dirty="0">
              <a:solidFill>
                <a:schemeClr val="tx1"/>
              </a:solidFill>
              <a:effectLst/>
              <a:latin typeface="+mn-lt"/>
              <a:ea typeface="+mn-ea"/>
              <a:cs typeface="+mn-cs"/>
            </a:endParaRPr>
          </a:p>
          <a:p>
            <a:endParaRPr lang="nl-NL" sz="1200" b="0" i="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17</a:t>
            </a:fld>
            <a:endParaRPr lang="nl-NL"/>
          </a:p>
        </p:txBody>
      </p:sp>
    </p:spTree>
    <p:extLst>
      <p:ext uri="{BB962C8B-B14F-4D97-AF65-F5344CB8AC3E}">
        <p14:creationId xmlns:p14="http://schemas.microsoft.com/office/powerpoint/2010/main" val="1469818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U toetst of de omgevingsplanactiviteit bouwwerken niet in strijd is met redelijke eisen van welstand. Dit beoordeelt u aan de hand van de criteria van de welstandsnota (artikel 22.29 lid 1b, bruidsschat omgevingsplan).</a:t>
            </a:r>
          </a:p>
          <a:p>
            <a:r>
              <a:rPr lang="nl-NL" sz="1200" b="0" i="0" kern="1200" dirty="0">
                <a:solidFill>
                  <a:schemeClr val="tx1"/>
                </a:solidFill>
                <a:effectLst/>
                <a:latin typeface="+mn-lt"/>
                <a:ea typeface="+mn-ea"/>
                <a:cs typeface="+mn-cs"/>
              </a:rPr>
              <a:t>Deze toets geldt niet voor een aangewezen gebied of bouwwerk waarvoor geen redelijke eisen van welstand van toepassing zijn (artikel 22.29 lid 2a, bruidsschat omgevingsplan).</a:t>
            </a:r>
          </a:p>
          <a:p>
            <a:r>
              <a:rPr lang="nl-NL" sz="1200" b="0" i="0" kern="1200" dirty="0">
                <a:solidFill>
                  <a:schemeClr val="tx1"/>
                </a:solidFill>
                <a:effectLst/>
                <a:latin typeface="+mn-lt"/>
                <a:ea typeface="+mn-ea"/>
                <a:cs typeface="+mn-cs"/>
              </a:rPr>
              <a:t>U kunt de vergunning ook verlenen als u van oordeel bent dat u de omgevingsvergunning toch moet verlenen. Ook als het bouwwerk in strijd is met de welstandseisen uit de welstandsnota (artikel 22.29 lid 2b, bruidsschat omgevingsplan). Het blijft dan een </a:t>
            </a:r>
            <a:r>
              <a:rPr lang="nl-NL" sz="1200" b="0" i="0" kern="1200" dirty="0" err="1">
                <a:solidFill>
                  <a:schemeClr val="tx1"/>
                </a:solidFill>
                <a:effectLst/>
                <a:latin typeface="+mn-lt"/>
                <a:ea typeface="+mn-ea"/>
                <a:cs typeface="+mn-cs"/>
              </a:rPr>
              <a:t>binnenplanse</a:t>
            </a:r>
            <a:r>
              <a:rPr lang="nl-NL" sz="1200" b="0" i="0" kern="1200" dirty="0">
                <a:solidFill>
                  <a:schemeClr val="tx1"/>
                </a:solidFill>
                <a:effectLst/>
                <a:latin typeface="+mn-lt"/>
                <a:ea typeface="+mn-ea"/>
                <a:cs typeface="+mn-cs"/>
              </a:rPr>
              <a:t> omgevingsplanactiviteit.</a:t>
            </a:r>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18</a:t>
            </a:fld>
            <a:endParaRPr lang="nl-NL"/>
          </a:p>
        </p:txBody>
      </p:sp>
    </p:spTree>
    <p:extLst>
      <p:ext uri="{BB962C8B-B14F-4D97-AF65-F5344CB8AC3E}">
        <p14:creationId xmlns:p14="http://schemas.microsoft.com/office/powerpoint/2010/main" val="3281933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Een </a:t>
            </a:r>
            <a:r>
              <a:rPr lang="nl-NL" sz="1200" b="1" i="0" kern="1200" dirty="0">
                <a:solidFill>
                  <a:schemeClr val="tx1"/>
                </a:solidFill>
                <a:effectLst/>
                <a:latin typeface="+mn-lt"/>
                <a:ea typeface="+mn-ea"/>
                <a:cs typeface="+mn-cs"/>
              </a:rPr>
              <a:t>bodemgevoelig gebouw</a:t>
            </a:r>
            <a:r>
              <a:rPr lang="nl-NL" sz="1200" b="0" i="0" kern="1200" dirty="0">
                <a:solidFill>
                  <a:schemeClr val="tx1"/>
                </a:solidFill>
                <a:effectLst/>
                <a:latin typeface="+mn-lt"/>
                <a:ea typeface="+mn-ea"/>
                <a:cs typeface="+mn-cs"/>
              </a:rPr>
              <a:t> is een gebouw of een gedeelte van een gebouw dat de bodem raakt en waar personen meer dan 2 uur per dag aaneengesloten aanwezig zijn. De term gebouw is in het Besluit kwaliteit leefomgeving (</a:t>
            </a:r>
            <a:r>
              <a:rPr lang="nl-NL" sz="1200" b="0" i="0" kern="1200" dirty="0" err="1">
                <a:solidFill>
                  <a:schemeClr val="tx1"/>
                </a:solidFill>
                <a:effectLst/>
                <a:latin typeface="+mn-lt"/>
                <a:ea typeface="+mn-ea"/>
                <a:cs typeface="+mn-cs"/>
              </a:rPr>
              <a:t>Bkl</a:t>
            </a:r>
            <a:r>
              <a:rPr lang="nl-NL" sz="1200" b="0" i="0" kern="1200" dirty="0">
                <a:solidFill>
                  <a:schemeClr val="tx1"/>
                </a:solidFill>
                <a:effectLst/>
                <a:latin typeface="+mn-lt"/>
                <a:ea typeface="+mn-ea"/>
                <a:cs typeface="+mn-cs"/>
              </a:rPr>
              <a:t>) en het Besluit bouwwerken leefomgeving (</a:t>
            </a:r>
            <a:r>
              <a:rPr lang="nl-NL" sz="1200" b="0" i="0" kern="1200" dirty="0" err="1">
                <a:solidFill>
                  <a:schemeClr val="tx1"/>
                </a:solidFill>
                <a:effectLst/>
                <a:latin typeface="+mn-lt"/>
                <a:ea typeface="+mn-ea"/>
                <a:cs typeface="+mn-cs"/>
              </a:rPr>
              <a:t>Bbl</a:t>
            </a:r>
            <a:r>
              <a:rPr lang="nl-NL" sz="1200" b="0" i="0" kern="1200" dirty="0">
                <a:solidFill>
                  <a:schemeClr val="tx1"/>
                </a:solidFill>
                <a:effectLst/>
                <a:latin typeface="+mn-lt"/>
                <a:ea typeface="+mn-ea"/>
                <a:cs typeface="+mn-cs"/>
              </a:rPr>
              <a:t>) gedefinieerd als:</a:t>
            </a:r>
            <a:r>
              <a:rPr lang="nl-NL" sz="1200" b="0" i="1" kern="1200" dirty="0">
                <a:solidFill>
                  <a:schemeClr val="tx1"/>
                </a:solidFill>
                <a:effectLst/>
                <a:latin typeface="+mn-lt"/>
                <a:ea typeface="+mn-ea"/>
                <a:cs typeface="+mn-cs"/>
              </a:rPr>
              <a:t> bouwwerk dat een voor mensen toegankelijke overdekte geheel of gedeeltelijk met wanden omsloten ruimte vormt</a:t>
            </a:r>
            <a:r>
              <a:rPr lang="nl-NL" sz="1200" b="0" i="0" kern="1200" dirty="0">
                <a:solidFill>
                  <a:schemeClr val="tx1"/>
                </a:solidFill>
                <a:effectLst/>
                <a:latin typeface="+mn-lt"/>
                <a:ea typeface="+mn-ea"/>
                <a:cs typeface="+mn-cs"/>
              </a:rPr>
              <a:t>. Onder een bodemgevoelig gebouw vallen ook een woonschip of een woonwagen. Een uitbreiding of wijziging van een bestaand gebouw of een bijbehorend bouwwerk tot 50 m</a:t>
            </a:r>
            <a:r>
              <a:rPr lang="nl-NL" sz="1200" b="0" i="0" kern="1200" baseline="30000" dirty="0">
                <a:solidFill>
                  <a:schemeClr val="tx1"/>
                </a:solidFill>
                <a:effectLst/>
                <a:latin typeface="+mn-lt"/>
                <a:ea typeface="+mn-ea"/>
                <a:cs typeface="+mn-cs"/>
              </a:rPr>
              <a:t>2</a:t>
            </a:r>
            <a:r>
              <a:rPr lang="nl-NL" sz="1200" b="0" i="0" kern="1200" dirty="0">
                <a:solidFill>
                  <a:schemeClr val="tx1"/>
                </a:solidFill>
                <a:effectLst/>
                <a:latin typeface="+mn-lt"/>
                <a:ea typeface="+mn-ea"/>
                <a:cs typeface="+mn-cs"/>
              </a:rPr>
              <a:t> valt niet onder het begrip bodemgevoelig gebouw. De gemeente kan in het omgevingsplan andere locaties aanwijzen als bodemgevoelige locatie, zoals kinderspeelplaatsen of moestuinen en stadslandbouw.</a:t>
            </a:r>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19</a:t>
            </a:fld>
            <a:endParaRPr lang="nl-NL"/>
          </a:p>
        </p:txBody>
      </p:sp>
    </p:spTree>
    <p:extLst>
      <p:ext uri="{BB962C8B-B14F-4D97-AF65-F5344CB8AC3E}">
        <p14:creationId xmlns:p14="http://schemas.microsoft.com/office/powerpoint/2010/main" val="2943984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Bruidsschat gratis meegekregen &gt; in principe oude regels hierin ‘geparkeerd’ totdat ze zijn omgezet naar het nieuwe deel</a:t>
            </a:r>
          </a:p>
          <a:p>
            <a:r>
              <a:rPr lang="nl-NL" dirty="0"/>
              <a:t>Best een puzzel om uit te zoeken waar wat staat en hoe je nu een beetje gestructureerd nagaat of er een vergunning nodig is of deze verleend kan worden</a:t>
            </a:r>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2</a:t>
            </a:fld>
            <a:endParaRPr lang="nl-NL"/>
          </a:p>
        </p:txBody>
      </p:sp>
    </p:spTree>
    <p:extLst>
      <p:ext uri="{BB962C8B-B14F-4D97-AF65-F5344CB8AC3E}">
        <p14:creationId xmlns:p14="http://schemas.microsoft.com/office/powerpoint/2010/main" val="2914576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In artikel 22.8 van de Omgevingswet staat speciaal overgangsrecht voor bepaalde vergunningplichten en ontheffingsplichten uit bestaande gemeentelijke verordeningen. Het artikel zorgt er niet voor dat ze onderdeel van het omgevingsplan worden. Wel veranderen ze automatisch in een vergunningplicht voor een omgevingsplanactiviteit als ze gaan over handelingen die de fysieke leefomgeving wijzigen. De aanvraagvereisten voor een omgevingsvergunning omgevingsplanactiviteit die nodig zijn op grond van een andere gemeentelijke regeling dan het tijdelijk omgevingsplan staan in artikel 22.287 en volgende van de bruidsschat omgevingsplan.</a:t>
            </a:r>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20</a:t>
            </a:fld>
            <a:endParaRPr lang="nl-NL"/>
          </a:p>
        </p:txBody>
      </p:sp>
    </p:spTree>
    <p:extLst>
      <p:ext uri="{BB962C8B-B14F-4D97-AF65-F5344CB8AC3E}">
        <p14:creationId xmlns:p14="http://schemas.microsoft.com/office/powerpoint/2010/main" val="2904973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Kunt u de omgevingsvergunning voor de omgevingsplanactiviteit bouwwerken niet verlenen op basis van de stappen 1 t/m 6? Dan beoordeelt u of u het bouwwerk via een omgevingsvergunning voor een </a:t>
            </a:r>
            <a:r>
              <a:rPr lang="nl-NL" sz="1200" b="0" i="0" kern="1200" dirty="0" err="1">
                <a:solidFill>
                  <a:schemeClr val="tx1"/>
                </a:solidFill>
                <a:effectLst/>
                <a:latin typeface="+mn-lt"/>
                <a:ea typeface="+mn-ea"/>
                <a:cs typeface="+mn-cs"/>
              </a:rPr>
              <a:t>buitenplanse</a:t>
            </a:r>
            <a:r>
              <a:rPr lang="nl-NL" sz="1200" b="0" i="0" kern="1200" dirty="0">
                <a:solidFill>
                  <a:schemeClr val="tx1"/>
                </a:solidFill>
                <a:effectLst/>
                <a:latin typeface="+mn-lt"/>
                <a:ea typeface="+mn-ea"/>
                <a:cs typeface="+mn-cs"/>
              </a:rPr>
              <a:t> omgevingsplanactiviteit kunt verlenen.</a:t>
            </a:r>
          </a:p>
          <a:p>
            <a:r>
              <a:rPr lang="nl-NL" sz="1200" b="0" i="0" kern="1200" dirty="0">
                <a:solidFill>
                  <a:schemeClr val="tx1"/>
                </a:solidFill>
                <a:effectLst/>
                <a:latin typeface="+mn-lt"/>
                <a:ea typeface="+mn-ea"/>
                <a:cs typeface="+mn-cs"/>
              </a:rPr>
              <a:t>Een </a:t>
            </a:r>
            <a:r>
              <a:rPr lang="nl-NL" sz="1200" b="0" i="0" kern="1200" dirty="0" err="1">
                <a:solidFill>
                  <a:schemeClr val="tx1"/>
                </a:solidFill>
                <a:effectLst/>
                <a:latin typeface="+mn-lt"/>
                <a:ea typeface="+mn-ea"/>
                <a:cs typeface="+mn-cs"/>
              </a:rPr>
              <a:t>buitenplanse</a:t>
            </a:r>
            <a:r>
              <a:rPr lang="nl-NL" sz="1200" b="0" i="0" kern="1200" dirty="0">
                <a:solidFill>
                  <a:schemeClr val="tx1"/>
                </a:solidFill>
                <a:effectLst/>
                <a:latin typeface="+mn-lt"/>
                <a:ea typeface="+mn-ea"/>
                <a:cs typeface="+mn-cs"/>
              </a:rPr>
              <a:t> omgevingsplanactiviteit (BOPA) moet voldoen aan een evenwichtige toedeling van functies aan locaties en aan de instructieregels uit het Besluit kwaliteit leefomgeving (</a:t>
            </a:r>
            <a:r>
              <a:rPr lang="nl-NL" sz="1200" b="0" i="0" kern="1200" dirty="0" err="1">
                <a:solidFill>
                  <a:schemeClr val="tx1"/>
                </a:solidFill>
                <a:effectLst/>
                <a:latin typeface="+mn-lt"/>
                <a:ea typeface="+mn-ea"/>
                <a:cs typeface="+mn-cs"/>
              </a:rPr>
              <a:t>Bkl</a:t>
            </a:r>
            <a:r>
              <a:rPr lang="nl-NL" sz="1200" b="0" i="0" kern="1200" dirty="0">
                <a:solidFill>
                  <a:schemeClr val="tx1"/>
                </a:solidFill>
                <a:effectLst/>
                <a:latin typeface="+mn-lt"/>
                <a:ea typeface="+mn-ea"/>
                <a:cs typeface="+mn-cs"/>
              </a:rPr>
              <a:t>).</a:t>
            </a:r>
          </a:p>
          <a:p>
            <a:endParaRPr lang="nl-NL" sz="1200" b="0" i="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21</a:t>
            </a:fld>
            <a:endParaRPr lang="nl-NL"/>
          </a:p>
        </p:txBody>
      </p:sp>
    </p:spTree>
    <p:extLst>
      <p:ext uri="{BB962C8B-B14F-4D97-AF65-F5344CB8AC3E}">
        <p14:creationId xmlns:p14="http://schemas.microsoft.com/office/powerpoint/2010/main" val="10391646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Kunt u de omgevingsvergunning voor de omgevingsplanactiviteit bouwwerken niet verlenen op basis van de stappen 1 t/m 6? Dan beoordeelt u of u het bouwwerk via een omgevingsvergunning voor een </a:t>
            </a:r>
            <a:r>
              <a:rPr lang="nl-NL" sz="1200" b="0" i="0" kern="1200" dirty="0" err="1">
                <a:solidFill>
                  <a:schemeClr val="tx1"/>
                </a:solidFill>
                <a:effectLst/>
                <a:latin typeface="+mn-lt"/>
                <a:ea typeface="+mn-ea"/>
                <a:cs typeface="+mn-cs"/>
              </a:rPr>
              <a:t>buitenplanse</a:t>
            </a:r>
            <a:r>
              <a:rPr lang="nl-NL" sz="1200" b="0" i="0" kern="1200" dirty="0">
                <a:solidFill>
                  <a:schemeClr val="tx1"/>
                </a:solidFill>
                <a:effectLst/>
                <a:latin typeface="+mn-lt"/>
                <a:ea typeface="+mn-ea"/>
                <a:cs typeface="+mn-cs"/>
              </a:rPr>
              <a:t> omgevingsplanactiviteit kunt verlenen.</a:t>
            </a:r>
          </a:p>
          <a:p>
            <a:r>
              <a:rPr lang="nl-NL" sz="1200" b="0" i="0" kern="1200" dirty="0">
                <a:solidFill>
                  <a:schemeClr val="tx1"/>
                </a:solidFill>
                <a:effectLst/>
                <a:latin typeface="+mn-lt"/>
                <a:ea typeface="+mn-ea"/>
                <a:cs typeface="+mn-cs"/>
              </a:rPr>
              <a:t>Een </a:t>
            </a:r>
            <a:r>
              <a:rPr lang="nl-NL" sz="1200" b="0" i="0" kern="1200" dirty="0" err="1">
                <a:solidFill>
                  <a:schemeClr val="tx1"/>
                </a:solidFill>
                <a:effectLst/>
                <a:latin typeface="+mn-lt"/>
                <a:ea typeface="+mn-ea"/>
                <a:cs typeface="+mn-cs"/>
              </a:rPr>
              <a:t>buitenplanse</a:t>
            </a:r>
            <a:r>
              <a:rPr lang="nl-NL" sz="1200" b="0" i="0" kern="1200" dirty="0">
                <a:solidFill>
                  <a:schemeClr val="tx1"/>
                </a:solidFill>
                <a:effectLst/>
                <a:latin typeface="+mn-lt"/>
                <a:ea typeface="+mn-ea"/>
                <a:cs typeface="+mn-cs"/>
              </a:rPr>
              <a:t> omgevingsplanactiviteit (BOPA) moet voldoen aan een evenwichtige toedeling van functies aan locaties en aan de instructieregels uit het Besluit kwaliteit leefomgeving (</a:t>
            </a:r>
            <a:r>
              <a:rPr lang="nl-NL" sz="1200" b="0" i="0" kern="1200" dirty="0" err="1">
                <a:solidFill>
                  <a:schemeClr val="tx1"/>
                </a:solidFill>
                <a:effectLst/>
                <a:latin typeface="+mn-lt"/>
                <a:ea typeface="+mn-ea"/>
                <a:cs typeface="+mn-cs"/>
              </a:rPr>
              <a:t>Bkl</a:t>
            </a:r>
            <a:r>
              <a:rPr lang="nl-NL" sz="1200" b="0" i="0" kern="1200" dirty="0">
                <a:solidFill>
                  <a:schemeClr val="tx1"/>
                </a:solidFill>
                <a:effectLst/>
                <a:latin typeface="+mn-lt"/>
                <a:ea typeface="+mn-ea"/>
                <a:cs typeface="+mn-cs"/>
              </a:rPr>
              <a:t>).</a:t>
            </a:r>
          </a:p>
          <a:p>
            <a:endParaRPr lang="nl-NL" sz="1200" b="0" i="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22</a:t>
            </a:fld>
            <a:endParaRPr lang="nl-NL"/>
          </a:p>
        </p:txBody>
      </p:sp>
    </p:spTree>
    <p:extLst>
      <p:ext uri="{BB962C8B-B14F-4D97-AF65-F5344CB8AC3E}">
        <p14:creationId xmlns:p14="http://schemas.microsoft.com/office/powerpoint/2010/main" val="8746466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23</a:t>
            </a:fld>
            <a:endParaRPr lang="nl-NL"/>
          </a:p>
        </p:txBody>
      </p:sp>
    </p:spTree>
    <p:extLst>
      <p:ext uri="{BB962C8B-B14F-4D97-AF65-F5344CB8AC3E}">
        <p14:creationId xmlns:p14="http://schemas.microsoft.com/office/powerpoint/2010/main" val="898477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Naast bestemmingsplannen zijn bijvoorbeeld ook inpassingsplannen en </a:t>
            </a:r>
            <a:r>
              <a:rPr lang="nl-NL" sz="1200" b="0" i="0" kern="1200" dirty="0" err="1">
                <a:solidFill>
                  <a:schemeClr val="tx1"/>
                </a:solidFill>
                <a:effectLst/>
                <a:latin typeface="+mn-lt"/>
                <a:ea typeface="+mn-ea"/>
                <a:cs typeface="+mn-cs"/>
              </a:rPr>
              <a:t>beheersverordeningen</a:t>
            </a:r>
            <a:r>
              <a:rPr lang="nl-NL" sz="1200" b="0" i="0" kern="1200" dirty="0">
                <a:solidFill>
                  <a:schemeClr val="tx1"/>
                </a:solidFill>
                <a:effectLst/>
                <a:latin typeface="+mn-lt"/>
                <a:ea typeface="+mn-ea"/>
                <a:cs typeface="+mn-cs"/>
              </a:rPr>
              <a:t> op basis van de Wet ruimtelijke ordening (</a:t>
            </a:r>
            <a:r>
              <a:rPr lang="nl-NL" sz="1200" b="0" i="0" kern="1200" dirty="0" err="1">
                <a:solidFill>
                  <a:schemeClr val="tx1"/>
                </a:solidFill>
                <a:effectLst/>
                <a:latin typeface="+mn-lt"/>
                <a:ea typeface="+mn-ea"/>
                <a:cs typeface="+mn-cs"/>
              </a:rPr>
              <a:t>Wro</a:t>
            </a:r>
            <a:r>
              <a:rPr lang="nl-NL" sz="1200" b="0" i="0" kern="1200" dirty="0">
                <a:solidFill>
                  <a:schemeClr val="tx1"/>
                </a:solidFill>
                <a:effectLst/>
                <a:latin typeface="+mn-lt"/>
                <a:ea typeface="+mn-ea"/>
                <a:cs typeface="+mn-cs"/>
              </a:rPr>
              <a:t>) en enkele andere verordeningen onderdeel van het tijdelijk deel van het omgevingsplan. Dit volgt uit artikel 4.6, Invoeringswet Omgevingswet.</a:t>
            </a:r>
            <a:endParaRPr lang="nl-NL" dirty="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3</a:t>
            </a:fld>
            <a:endParaRPr lang="nl-NL"/>
          </a:p>
        </p:txBody>
      </p:sp>
    </p:spTree>
    <p:extLst>
      <p:ext uri="{BB962C8B-B14F-4D97-AF65-F5344CB8AC3E}">
        <p14:creationId xmlns:p14="http://schemas.microsoft.com/office/powerpoint/2010/main" val="3404794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4</a:t>
            </a:fld>
            <a:endParaRPr lang="nl-NL"/>
          </a:p>
        </p:txBody>
      </p:sp>
    </p:spTree>
    <p:extLst>
      <p:ext uri="{BB962C8B-B14F-4D97-AF65-F5344CB8AC3E}">
        <p14:creationId xmlns:p14="http://schemas.microsoft.com/office/powerpoint/2010/main" val="1882136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Technische bouwactiviteit = toets aan technische aspecten van het</a:t>
            </a:r>
            <a:r>
              <a:rPr lang="nl-NL" baseline="0" dirty="0"/>
              <a:t> bouwen op basis van het Besluit bouwwerken leefomgeving (</a:t>
            </a:r>
            <a:r>
              <a:rPr lang="nl-NL" baseline="0" dirty="0" err="1"/>
              <a:t>Bbl</a:t>
            </a:r>
            <a:r>
              <a:rPr lang="nl-NL" baseline="0" dirty="0"/>
              <a:t>)</a:t>
            </a:r>
          </a:p>
          <a:p>
            <a:r>
              <a:rPr lang="nl-NL" baseline="0" dirty="0"/>
              <a:t>Omgevingsplanactiviteit bouwwerken (ook wel ruimtelijke bouwactiviteit) = toets aan de ruimtelijke regels van het omgevingsplan</a:t>
            </a:r>
          </a:p>
          <a:p>
            <a:r>
              <a:rPr lang="nl-NL" sz="1200" b="0" i="0" kern="1200" dirty="0">
                <a:solidFill>
                  <a:schemeClr val="tx1"/>
                </a:solidFill>
                <a:effectLst/>
                <a:latin typeface="+mn-lt"/>
                <a:ea typeface="+mn-ea"/>
                <a:cs typeface="+mn-cs"/>
              </a:rPr>
              <a:t>Bijvoorbeeld de bouwhoogte en het bebouwingspercentage. Of bijvoorbeeld welstansregels.</a:t>
            </a:r>
            <a:endParaRPr lang="nl-NL" dirty="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5</a:t>
            </a:fld>
            <a:endParaRPr lang="nl-NL"/>
          </a:p>
        </p:txBody>
      </p:sp>
    </p:spTree>
    <p:extLst>
      <p:ext uri="{BB962C8B-B14F-4D97-AF65-F5344CB8AC3E}">
        <p14:creationId xmlns:p14="http://schemas.microsoft.com/office/powerpoint/2010/main" val="1318739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kern="1200" dirty="0">
                <a:solidFill>
                  <a:schemeClr val="tx1"/>
                </a:solidFill>
                <a:effectLst/>
                <a:latin typeface="+mn-lt"/>
                <a:ea typeface="+mn-ea"/>
                <a:cs typeface="+mn-cs"/>
              </a:rPr>
              <a:t>Artikel 5.1. (</a:t>
            </a:r>
            <a:r>
              <a:rPr lang="nl-NL" sz="1200" b="1" i="0" kern="1200" dirty="0" err="1">
                <a:solidFill>
                  <a:schemeClr val="tx1"/>
                </a:solidFill>
                <a:effectLst/>
                <a:latin typeface="+mn-lt"/>
                <a:ea typeface="+mn-ea"/>
                <a:cs typeface="+mn-cs"/>
              </a:rPr>
              <a:t>omgevingsvergunningplichtige</a:t>
            </a:r>
            <a:r>
              <a:rPr lang="nl-NL" sz="1200" b="1" i="0" kern="1200" dirty="0">
                <a:solidFill>
                  <a:schemeClr val="tx1"/>
                </a:solidFill>
                <a:effectLst/>
                <a:latin typeface="+mn-lt"/>
                <a:ea typeface="+mn-ea"/>
                <a:cs typeface="+mn-cs"/>
              </a:rPr>
              <a:t> activiteiten wet)</a:t>
            </a:r>
            <a:r>
              <a:rPr lang="nl-NL" sz="1200" b="0" i="0" kern="1200" dirty="0">
                <a:solidFill>
                  <a:schemeClr val="tx1"/>
                </a:solidFill>
                <a:effectLst/>
                <a:latin typeface="+mn-lt"/>
                <a:ea typeface="+mn-ea"/>
                <a:cs typeface="+mn-cs"/>
              </a:rPr>
              <a:t> </a:t>
            </a:r>
          </a:p>
          <a:p>
            <a:r>
              <a:rPr lang="nl-NL" sz="1200" b="0" i="0" kern="1200" dirty="0">
                <a:solidFill>
                  <a:schemeClr val="tx1"/>
                </a:solidFill>
                <a:effectLst/>
                <a:latin typeface="+mn-lt"/>
                <a:ea typeface="+mn-ea"/>
                <a:cs typeface="+mn-cs"/>
              </a:rPr>
              <a:t> Artikel 5.1 Omgevingswet: Het is verboden zonder omgevingsvergunning de volgende activiteiten te verrichten:</a:t>
            </a:r>
          </a:p>
          <a:p>
            <a:pPr marL="228600" indent="-228600">
              <a:buAutoNum type="alphaLcPeriod"/>
            </a:pPr>
            <a:r>
              <a:rPr lang="nl-NL" sz="1200" b="0" i="0" kern="1200" dirty="0">
                <a:solidFill>
                  <a:schemeClr val="tx1"/>
                </a:solidFill>
                <a:effectLst/>
                <a:latin typeface="+mn-lt"/>
                <a:ea typeface="+mn-ea"/>
                <a:cs typeface="+mn-cs"/>
              </a:rPr>
              <a:t>een omgevingsplanactiviteit,</a:t>
            </a:r>
          </a:p>
          <a:p>
            <a:pPr marL="228600" indent="-228600">
              <a:buAutoNum type="alphaLcPeriod"/>
            </a:pPr>
            <a:r>
              <a:rPr lang="nl-NL" sz="1200" b="0" i="0" kern="1200" dirty="0" err="1">
                <a:solidFill>
                  <a:schemeClr val="tx1"/>
                </a:solidFill>
                <a:effectLst/>
                <a:latin typeface="+mn-lt"/>
                <a:ea typeface="+mn-ea"/>
                <a:cs typeface="+mn-cs"/>
              </a:rPr>
              <a:t>Etc</a:t>
            </a:r>
            <a:endParaRPr lang="nl-NL" sz="1200" b="0" i="0" kern="1200" dirty="0">
              <a:solidFill>
                <a:schemeClr val="tx1"/>
              </a:solidFill>
              <a:effectLst/>
              <a:latin typeface="+mn-lt"/>
              <a:ea typeface="+mn-ea"/>
              <a:cs typeface="+mn-cs"/>
            </a:endParaRPr>
          </a:p>
          <a:p>
            <a:pPr marL="228600" indent="-228600">
              <a:buAutoNum type="alphaLcPeriod"/>
            </a:pPr>
            <a:endParaRPr lang="nl-NL" sz="1200" b="0" i="0" kern="1200" dirty="0">
              <a:solidFill>
                <a:schemeClr val="tx1"/>
              </a:solidFill>
              <a:effectLst/>
              <a:latin typeface="+mn-lt"/>
              <a:ea typeface="+mn-ea"/>
              <a:cs typeface="+mn-cs"/>
            </a:endParaRPr>
          </a:p>
          <a:p>
            <a:pPr marL="0" indent="0">
              <a:buNone/>
            </a:pPr>
            <a:r>
              <a:rPr lang="nl-NL" sz="1200" b="0" i="0" kern="1200" dirty="0">
                <a:solidFill>
                  <a:schemeClr val="tx1"/>
                </a:solidFill>
                <a:effectLst/>
                <a:latin typeface="+mn-lt"/>
                <a:ea typeface="+mn-ea"/>
                <a:cs typeface="+mn-cs"/>
              </a:rPr>
              <a:t>Voorbeeld bouwwerk</a:t>
            </a:r>
            <a:r>
              <a:rPr lang="nl-NL" sz="1200" b="0" i="0" kern="1200" baseline="0" dirty="0">
                <a:solidFill>
                  <a:schemeClr val="tx1"/>
                </a:solidFill>
                <a:effectLst/>
                <a:latin typeface="+mn-lt"/>
                <a:ea typeface="+mn-ea"/>
                <a:cs typeface="+mn-cs"/>
              </a:rPr>
              <a:t> past binnen de regels &gt; voldoet aan de regels voor bouwen &gt; bebouwingsvlak, bouwhoogte, bebouwingspercentage</a:t>
            </a:r>
          </a:p>
          <a:p>
            <a:pPr marL="0" indent="0">
              <a:buNone/>
            </a:pPr>
            <a:r>
              <a:rPr lang="nl-NL" sz="1200" b="0" i="0" kern="1200" baseline="0" dirty="0">
                <a:solidFill>
                  <a:schemeClr val="tx1"/>
                </a:solidFill>
                <a:effectLst/>
                <a:latin typeface="+mn-lt"/>
                <a:ea typeface="+mn-ea"/>
                <a:cs typeface="+mn-cs"/>
              </a:rPr>
              <a:t>Past niet helemaal binnen de bouwregels, bijvoorbeeld hoogte</a:t>
            </a:r>
          </a:p>
          <a:p>
            <a:pPr marL="0" indent="0">
              <a:buNone/>
            </a:pPr>
            <a:r>
              <a:rPr lang="nl-NL" sz="1200" b="0" i="0" kern="1200" baseline="0" dirty="0">
                <a:solidFill>
                  <a:schemeClr val="tx1"/>
                </a:solidFill>
                <a:effectLst/>
                <a:latin typeface="+mn-lt"/>
                <a:ea typeface="+mn-ea"/>
                <a:cs typeface="+mn-cs"/>
              </a:rPr>
              <a:t>Past helemaal niet, nog geen bouwmogelijkheid op de locatie of bouwplan voor heel andere functie</a:t>
            </a:r>
            <a:endParaRPr lang="nl-NL" sz="1200" b="0" i="0" kern="1200" dirty="0">
              <a:solidFill>
                <a:schemeClr val="tx1"/>
              </a:solidFill>
              <a:effectLst/>
              <a:latin typeface="+mn-lt"/>
              <a:ea typeface="+mn-ea"/>
              <a:cs typeface="+mn-cs"/>
            </a:endParaRPr>
          </a:p>
          <a:p>
            <a:pPr lvl="1"/>
            <a:endParaRPr lang="nl-NL" sz="1200" b="0" i="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6</a:t>
            </a:fld>
            <a:endParaRPr lang="nl-NL"/>
          </a:p>
        </p:txBody>
      </p:sp>
    </p:spTree>
    <p:extLst>
      <p:ext uri="{BB962C8B-B14F-4D97-AF65-F5344CB8AC3E}">
        <p14:creationId xmlns:p14="http://schemas.microsoft.com/office/powerpoint/2010/main" val="3631810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Specifieke </a:t>
            </a:r>
            <a:r>
              <a:rPr lang="nl-NL" dirty="0" err="1"/>
              <a:t>beoordingsregel</a:t>
            </a:r>
            <a:r>
              <a:rPr lang="nl-NL" baseline="0" dirty="0"/>
              <a:t> is bijvoorbeeld dat voldaan moet worden aan hst 5 </a:t>
            </a:r>
            <a:r>
              <a:rPr lang="nl-NL" baseline="0" dirty="0" err="1"/>
              <a:t>Bkl</a:t>
            </a:r>
            <a:r>
              <a:rPr lang="nl-NL" baseline="0" dirty="0"/>
              <a:t> &gt; instructieregels voor omgevingsplan overeenkomstig van toepassing</a:t>
            </a:r>
            <a:endParaRPr lang="nl-NL" dirty="0"/>
          </a:p>
          <a:p>
            <a:r>
              <a:rPr lang="nl-NL" dirty="0"/>
              <a:t>Op deze specifieke</a:t>
            </a:r>
            <a:r>
              <a:rPr lang="nl-NL" baseline="0" dirty="0"/>
              <a:t> beoordelingsregels voor de BOPA kom ik later terug in het stappenplan.</a:t>
            </a:r>
            <a:endParaRPr lang="nl-NL" dirty="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7</a:t>
            </a:fld>
            <a:endParaRPr lang="nl-NL"/>
          </a:p>
        </p:txBody>
      </p:sp>
    </p:spTree>
    <p:extLst>
      <p:ext uri="{BB962C8B-B14F-4D97-AF65-F5344CB8AC3E}">
        <p14:creationId xmlns:p14="http://schemas.microsoft.com/office/powerpoint/2010/main" val="1195203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8</a:t>
            </a:fld>
            <a:endParaRPr lang="nl-NL"/>
          </a:p>
        </p:txBody>
      </p:sp>
    </p:spTree>
    <p:extLst>
      <p:ext uri="{BB962C8B-B14F-4D97-AF65-F5344CB8AC3E}">
        <p14:creationId xmlns:p14="http://schemas.microsoft.com/office/powerpoint/2010/main" val="2637631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het </a:t>
            </a:r>
            <a:r>
              <a:rPr lang="nl-NL" dirty="0" err="1"/>
              <a:t>Bbl</a:t>
            </a:r>
            <a:r>
              <a:rPr lang="nl-NL" dirty="0"/>
              <a:t> zijn is</a:t>
            </a:r>
            <a:r>
              <a:rPr lang="nl-NL" baseline="0" dirty="0"/>
              <a:t> in artikel 2.29 aangegeven welke activiteiten </a:t>
            </a:r>
            <a:r>
              <a:rPr lang="nl-NL" baseline="0" dirty="0" err="1"/>
              <a:t>vergunningvrij</a:t>
            </a:r>
            <a:r>
              <a:rPr lang="nl-NL" baseline="0" dirty="0"/>
              <a:t> zijn voor de omgevingsplanactiviteit.</a:t>
            </a:r>
          </a:p>
          <a:p>
            <a:r>
              <a:rPr lang="nl-NL" sz="1200" b="0" i="0" kern="1200" dirty="0">
                <a:solidFill>
                  <a:schemeClr val="tx1"/>
                </a:solidFill>
                <a:effectLst/>
                <a:latin typeface="+mn-lt"/>
                <a:ea typeface="+mn-ea"/>
                <a:cs typeface="+mn-cs"/>
              </a:rPr>
              <a:t>Bouwwerken zoals een dakkapel in het achterdakvlak, tuinmeubilair en een bouwwerk voor een infrastructurele of openbare voorziening zijn onder bepaalde voorwaarden </a:t>
            </a:r>
            <a:r>
              <a:rPr lang="nl-NL" sz="1200" b="0" i="0" kern="1200" dirty="0" err="1">
                <a:solidFill>
                  <a:schemeClr val="tx1"/>
                </a:solidFill>
                <a:effectLst/>
                <a:latin typeface="+mn-lt"/>
                <a:ea typeface="+mn-ea"/>
                <a:cs typeface="+mn-cs"/>
              </a:rPr>
              <a:t>vergunningvrij</a:t>
            </a:r>
            <a:r>
              <a:rPr lang="nl-NL" sz="1200" b="0" i="0" kern="1200" dirty="0">
                <a:solidFill>
                  <a:schemeClr val="tx1"/>
                </a:solidFill>
                <a:effectLst/>
                <a:latin typeface="+mn-lt"/>
                <a:ea typeface="+mn-ea"/>
                <a:cs typeface="+mn-cs"/>
              </a:rPr>
              <a:t> op basis van artikel 2.29 </a:t>
            </a:r>
            <a:r>
              <a:rPr lang="nl-NL" sz="1200" b="0" i="0" kern="1200" dirty="0" err="1">
                <a:solidFill>
                  <a:schemeClr val="tx1"/>
                </a:solidFill>
                <a:effectLst/>
                <a:latin typeface="+mn-lt"/>
                <a:ea typeface="+mn-ea"/>
                <a:cs typeface="+mn-cs"/>
              </a:rPr>
              <a:t>Bbl</a:t>
            </a:r>
            <a:r>
              <a:rPr lang="nl-NL" sz="1200" b="0" i="0" kern="1200" dirty="0">
                <a:solidFill>
                  <a:schemeClr val="tx1"/>
                </a:solidFill>
                <a:effectLst/>
                <a:latin typeface="+mn-lt"/>
                <a:ea typeface="+mn-ea"/>
                <a:cs typeface="+mn-cs"/>
              </a:rPr>
              <a:t>.</a:t>
            </a:r>
          </a:p>
          <a:p>
            <a:r>
              <a:rPr lang="nl-NL" sz="1200" b="0" i="0" kern="1200" dirty="0">
                <a:solidFill>
                  <a:schemeClr val="tx1"/>
                </a:solidFill>
                <a:effectLst/>
                <a:latin typeface="+mn-lt"/>
                <a:ea typeface="+mn-ea"/>
                <a:cs typeface="+mn-cs"/>
              </a:rPr>
              <a:t>In aanhef staat dat de regels die betrekking hebben op de ernstige ontsiering van een bouwwerk wel gelden &gt; repressief welstandstoezicht. U hoeft de </a:t>
            </a:r>
            <a:r>
              <a:rPr lang="nl-NL" sz="1200" b="0" i="0" kern="1200" dirty="0" err="1">
                <a:solidFill>
                  <a:schemeClr val="tx1"/>
                </a:solidFill>
                <a:effectLst/>
                <a:latin typeface="+mn-lt"/>
                <a:ea typeface="+mn-ea"/>
                <a:cs typeface="+mn-cs"/>
              </a:rPr>
              <a:t>vergunningvrije</a:t>
            </a:r>
            <a:r>
              <a:rPr lang="nl-NL" sz="1200" b="0" i="0" kern="1200" dirty="0">
                <a:solidFill>
                  <a:schemeClr val="tx1"/>
                </a:solidFill>
                <a:effectLst/>
                <a:latin typeface="+mn-lt"/>
                <a:ea typeface="+mn-ea"/>
                <a:cs typeface="+mn-cs"/>
              </a:rPr>
              <a:t> bouwwerken niet te toetsen aan de eisen voor welstand. Eventuele welstandsexcessen kunt u via het repressief welstandstoezicht aanpakken.</a:t>
            </a:r>
          </a:p>
          <a:p>
            <a:r>
              <a:rPr lang="nl-NL" sz="1200" b="0" i="0" kern="1200" dirty="0">
                <a:solidFill>
                  <a:schemeClr val="tx1"/>
                </a:solidFill>
                <a:effectLst/>
                <a:latin typeface="+mn-lt"/>
                <a:ea typeface="+mn-ea"/>
                <a:cs typeface="+mn-cs"/>
              </a:rPr>
              <a:t>Er geldt een uitzondering voor</a:t>
            </a:r>
            <a:r>
              <a:rPr lang="nl-NL" sz="1200" b="0" i="0" kern="1200" baseline="0" dirty="0">
                <a:solidFill>
                  <a:schemeClr val="tx1"/>
                </a:solidFill>
                <a:effectLst/>
                <a:latin typeface="+mn-lt"/>
                <a:ea typeface="+mn-ea"/>
                <a:cs typeface="+mn-cs"/>
              </a:rPr>
              <a:t> monumenten, beschermde stads-en dorpsgezichten en archeologisch erfgoed &gt; deze zijn niet </a:t>
            </a:r>
            <a:r>
              <a:rPr lang="nl-NL" sz="1200" b="0" i="0" kern="1200" baseline="0" dirty="0" err="1">
                <a:solidFill>
                  <a:schemeClr val="tx1"/>
                </a:solidFill>
                <a:effectLst/>
                <a:latin typeface="+mn-lt"/>
                <a:ea typeface="+mn-ea"/>
                <a:cs typeface="+mn-cs"/>
              </a:rPr>
              <a:t>vergunningvrij</a:t>
            </a:r>
            <a:endParaRPr lang="nl-NL" dirty="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t>9</a:t>
            </a:fld>
            <a:endParaRPr lang="nl-NL"/>
          </a:p>
        </p:txBody>
      </p:sp>
    </p:spTree>
    <p:extLst>
      <p:ext uri="{BB962C8B-B14F-4D97-AF65-F5344CB8AC3E}">
        <p14:creationId xmlns:p14="http://schemas.microsoft.com/office/powerpoint/2010/main" val="707655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el">
    <p:bg>
      <p:bgPr>
        <a:solidFill>
          <a:schemeClr val="bg1"/>
        </a:solidFill>
        <a:effectLst/>
      </p:bgPr>
    </p:b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126CAFB3-B952-5E41-8366-D28F5BBD163D}"/>
              </a:ext>
            </a:extLst>
          </p:cNvPr>
          <p:cNvSpPr/>
          <p:nvPr userDrawn="1"/>
        </p:nvSpPr>
        <p:spPr>
          <a:xfrm>
            <a:off x="251" y="892799"/>
            <a:ext cx="12208683" cy="5609601"/>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pic>
        <p:nvPicPr>
          <p:cNvPr id="7" name="Afbeelding 6">
            <a:extLst>
              <a:ext uri="{FF2B5EF4-FFF2-40B4-BE49-F238E27FC236}">
                <a16:creationId xmlns:a16="http://schemas.microsoft.com/office/drawing/2014/main" id="{10E62FF2-996E-EE4F-8AD3-63F8BA2B3C9F}"/>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p:cNvSpPr>
            <a:spLocks noGrp="1"/>
          </p:cNvSpPr>
          <p:nvPr>
            <p:ph type="ctrTitle"/>
          </p:nvPr>
        </p:nvSpPr>
        <p:spPr>
          <a:xfrm>
            <a:off x="6356144" y="1171764"/>
            <a:ext cx="5353512" cy="1235234"/>
          </a:xfrm>
        </p:spPr>
        <p:txBody>
          <a:bodyPr anchor="t"/>
          <a:lstStyle>
            <a:lvl1pPr algn="l">
              <a:defRPr b="1">
                <a:solidFill>
                  <a:schemeClr val="bg1"/>
                </a:solidFill>
              </a:defRPr>
            </a:lvl1pPr>
          </a:lstStyle>
          <a:p>
            <a:r>
              <a:rPr lang="nl-NL"/>
              <a:t>Klik om de stijl te bewerken</a:t>
            </a:r>
            <a:endParaRPr lang="nl-NL" dirty="0"/>
          </a:p>
        </p:txBody>
      </p:sp>
      <p:sp>
        <p:nvSpPr>
          <p:cNvPr id="3" name="Subtitel 2"/>
          <p:cNvSpPr>
            <a:spLocks noGrp="1"/>
          </p:cNvSpPr>
          <p:nvPr>
            <p:ph type="subTitle" idx="1" hasCustomPrompt="1"/>
          </p:nvPr>
        </p:nvSpPr>
        <p:spPr>
          <a:xfrm>
            <a:off x="6356145" y="3424048"/>
            <a:ext cx="5171671"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&lt;naam&gt;</a:t>
            </a:r>
          </a:p>
          <a:p>
            <a:endParaRPr lang="nl-NL" dirty="0"/>
          </a:p>
        </p:txBody>
      </p:sp>
      <p:sp>
        <p:nvSpPr>
          <p:cNvPr id="17" name="Tijdelijke aanduiding voor tekst 16"/>
          <p:cNvSpPr>
            <a:spLocks noGrp="1"/>
          </p:cNvSpPr>
          <p:nvPr>
            <p:ph type="body" sz="quarter" idx="11" hasCustomPrompt="1"/>
          </p:nvPr>
        </p:nvSpPr>
        <p:spPr>
          <a:xfrm>
            <a:off x="6356351" y="5402697"/>
            <a:ext cx="5171016"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dirty="0"/>
              <a:t>&lt;versie&gt;</a:t>
            </a:r>
          </a:p>
        </p:txBody>
      </p:sp>
      <p:sp>
        <p:nvSpPr>
          <p:cNvPr id="10" name="Tekstvak 9">
            <a:extLst>
              <a:ext uri="{FF2B5EF4-FFF2-40B4-BE49-F238E27FC236}">
                <a16:creationId xmlns:a16="http://schemas.microsoft.com/office/drawing/2014/main" id="{6C38CDB2-3601-9440-8755-F766D2452C38}"/>
              </a:ext>
            </a:extLst>
          </p:cNvPr>
          <p:cNvSpPr txBox="1"/>
          <p:nvPr userDrawn="1"/>
        </p:nvSpPr>
        <p:spPr>
          <a:xfrm>
            <a:off x="2022231" y="325315"/>
            <a:ext cx="184731" cy="369332"/>
          </a:xfrm>
          <a:prstGeom prst="rect">
            <a:avLst/>
          </a:prstGeom>
          <a:noFill/>
        </p:spPr>
        <p:txBody>
          <a:bodyPr wrap="none" rtlCol="0">
            <a:spAutoFit/>
          </a:bodyPr>
          <a:lstStyle/>
          <a:p>
            <a:endParaRPr lang="nl-NL" dirty="0"/>
          </a:p>
        </p:txBody>
      </p:sp>
    </p:spTree>
    <p:extLst>
      <p:ext uri="{BB962C8B-B14F-4D97-AF65-F5344CB8AC3E}">
        <p14:creationId xmlns:p14="http://schemas.microsoft.com/office/powerpoint/2010/main" val="41975253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F3612BFF-8B8D-A445-BE85-25A4D5787366}"/>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2" name="Titel 1"/>
          <p:cNvSpPr>
            <a:spLocks noGrp="1"/>
          </p:cNvSpPr>
          <p:nvPr>
            <p:ph type="title"/>
          </p:nvPr>
        </p:nvSpPr>
        <p:spPr/>
        <p:txBody>
          <a:body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601134" y="1811338"/>
            <a:ext cx="10964333"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Tekststijl van het model bewerken</a:t>
            </a:r>
          </a:p>
        </p:txBody>
      </p:sp>
    </p:spTree>
    <p:extLst>
      <p:ext uri="{BB962C8B-B14F-4D97-AF65-F5344CB8AC3E}">
        <p14:creationId xmlns:p14="http://schemas.microsoft.com/office/powerpoint/2010/main" val="22199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C9F7C79B-7513-0040-807E-BCD64B44B924}"/>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2" name="Titel 1"/>
          <p:cNvSpPr>
            <a:spLocks noGrp="1"/>
          </p:cNvSpPr>
          <p:nvPr>
            <p:ph type="title"/>
          </p:nvPr>
        </p:nvSpPr>
        <p:spPr/>
        <p:txBody>
          <a:body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590551" y="1811338"/>
            <a:ext cx="59383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Tekststijl van het model bewerken</a:t>
            </a:r>
          </a:p>
        </p:txBody>
      </p:sp>
      <p:sp>
        <p:nvSpPr>
          <p:cNvPr id="7" name="Tijdelijke aanduiding voor afbeelding 6"/>
          <p:cNvSpPr>
            <a:spLocks noGrp="1"/>
          </p:cNvSpPr>
          <p:nvPr>
            <p:ph type="pic" sz="quarter" idx="13"/>
          </p:nvPr>
        </p:nvSpPr>
        <p:spPr>
          <a:xfrm>
            <a:off x="6915151" y="1811338"/>
            <a:ext cx="4658783" cy="4300538"/>
          </a:xfrm>
        </p:spPr>
        <p:txBody>
          <a:bodyPr/>
          <a:lstStyle/>
          <a:p>
            <a:r>
              <a:rPr lang="nl-NL"/>
              <a:t>Klik op het pictogram als u een afbeelding wilt toevoegen</a:t>
            </a:r>
            <a:endParaRPr lang="nl-NL" dirty="0"/>
          </a:p>
        </p:txBody>
      </p:sp>
    </p:spTree>
    <p:extLst>
      <p:ext uri="{BB962C8B-B14F-4D97-AF65-F5344CB8AC3E}">
        <p14:creationId xmlns:p14="http://schemas.microsoft.com/office/powerpoint/2010/main" val="2181187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059EE069-E041-7D4E-AF5F-769655BE0B20}"/>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0" y="4779819"/>
            <a:ext cx="12192000" cy="1486045"/>
          </a:xfrm>
        </p:spPr>
        <p:txBody>
          <a:bodyPr>
            <a:normAutofit/>
          </a:bodyPr>
          <a:lstStyle>
            <a:lvl1pPr>
              <a:defRPr sz="1400"/>
            </a:lvl1pPr>
          </a:lstStyle>
          <a:p>
            <a:r>
              <a:rPr lang="nl-NL"/>
              <a:t>Klik op het pictogram als u een afbeelding wilt toevoegen</a:t>
            </a:r>
            <a:endParaRPr lang="nl-NL" dirty="0"/>
          </a:p>
        </p:txBody>
      </p:sp>
      <p:sp>
        <p:nvSpPr>
          <p:cNvPr id="7" name="Titel 1"/>
          <p:cNvSpPr>
            <a:spLocks noGrp="1"/>
          </p:cNvSpPr>
          <p:nvPr>
            <p:ph type="title"/>
          </p:nvPr>
        </p:nvSpPr>
        <p:spPr>
          <a:xfrm>
            <a:off x="601133" y="1169391"/>
            <a:ext cx="10972800" cy="663123"/>
          </a:xfrm>
        </p:spPr>
        <p:txBody>
          <a:bodyPr/>
          <a:lstStyle/>
          <a:p>
            <a:r>
              <a:rPr lang="nl-NL"/>
              <a:t>Klik om de stijl te bewerken</a:t>
            </a:r>
            <a:endParaRPr lang="nl-NL" dirty="0"/>
          </a:p>
        </p:txBody>
      </p:sp>
      <p:sp>
        <p:nvSpPr>
          <p:cNvPr id="8" name="Tijdelijke aanduiding voor tekst 5"/>
          <p:cNvSpPr>
            <a:spLocks noGrp="1"/>
          </p:cNvSpPr>
          <p:nvPr>
            <p:ph type="body" sz="quarter" idx="13"/>
          </p:nvPr>
        </p:nvSpPr>
        <p:spPr>
          <a:xfrm>
            <a:off x="609600" y="1811338"/>
            <a:ext cx="10964333"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40467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B8CC9E27-A66F-9947-B318-08B7BF55BA15}"/>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601133" y="4078830"/>
            <a:ext cx="5187672" cy="2053685"/>
          </a:xfrm>
        </p:spPr>
        <p:txBody>
          <a:bodyPr>
            <a:normAutofit/>
          </a:bodyPr>
          <a:lstStyle>
            <a:lvl1pPr>
              <a:defRPr sz="1400"/>
            </a:lvl1pPr>
          </a:lstStyle>
          <a:p>
            <a:r>
              <a:rPr lang="nl-NL"/>
              <a:t>Klik op het pictogram als u een afbeelding wilt toevoegen</a:t>
            </a:r>
            <a:endParaRPr lang="nl-NL" dirty="0"/>
          </a:p>
        </p:txBody>
      </p:sp>
      <p:sp>
        <p:nvSpPr>
          <p:cNvPr id="7" name="Titel 1"/>
          <p:cNvSpPr>
            <a:spLocks noGrp="1"/>
          </p:cNvSpPr>
          <p:nvPr>
            <p:ph type="title"/>
          </p:nvPr>
        </p:nvSpPr>
        <p:spPr>
          <a:xfrm>
            <a:off x="601133" y="1169391"/>
            <a:ext cx="10972800" cy="663123"/>
          </a:xfrm>
        </p:spPr>
        <p:txBody>
          <a:bodyPr/>
          <a:lstStyle/>
          <a:p>
            <a:r>
              <a:rPr lang="nl-NL"/>
              <a:t>Klik om de stijl te bewerken</a:t>
            </a:r>
            <a:endParaRPr lang="nl-NL" dirty="0"/>
          </a:p>
        </p:txBody>
      </p:sp>
      <p:sp>
        <p:nvSpPr>
          <p:cNvPr id="8" name="Tijdelijke aanduiding voor tekst 5"/>
          <p:cNvSpPr>
            <a:spLocks noGrp="1"/>
          </p:cNvSpPr>
          <p:nvPr>
            <p:ph type="body" sz="quarter" idx="13"/>
          </p:nvPr>
        </p:nvSpPr>
        <p:spPr>
          <a:xfrm>
            <a:off x="601133" y="1811339"/>
            <a:ext cx="109728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Tijdelijke aanduiding voor afbeelding 5"/>
          <p:cNvSpPr>
            <a:spLocks noGrp="1"/>
          </p:cNvSpPr>
          <p:nvPr>
            <p:ph type="pic" sz="quarter" idx="14"/>
          </p:nvPr>
        </p:nvSpPr>
        <p:spPr>
          <a:xfrm>
            <a:off x="6386261" y="4078830"/>
            <a:ext cx="5187672" cy="2053685"/>
          </a:xfrm>
        </p:spPr>
        <p:txBody>
          <a:bodyPr>
            <a:normAutofit/>
          </a:bodyPr>
          <a:lstStyle>
            <a:lvl1pPr>
              <a:defRPr sz="1400"/>
            </a:lvl1pPr>
          </a:lstStyle>
          <a:p>
            <a:r>
              <a:rPr lang="nl-NL"/>
              <a:t>Klik op het pictogram als u een afbeelding wilt toevoegen</a:t>
            </a:r>
            <a:endParaRPr lang="nl-NL" dirty="0"/>
          </a:p>
        </p:txBody>
      </p:sp>
    </p:spTree>
    <p:extLst>
      <p:ext uri="{BB962C8B-B14F-4D97-AF65-F5344CB8AC3E}">
        <p14:creationId xmlns:p14="http://schemas.microsoft.com/office/powerpoint/2010/main" val="81687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BB9C7D7F-C5E1-0140-BB57-0FBAD6675830}"/>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6390192" y="1805083"/>
            <a:ext cx="5187672" cy="2053685"/>
          </a:xfrm>
        </p:spPr>
        <p:txBody>
          <a:bodyPr>
            <a:normAutofit/>
          </a:bodyPr>
          <a:lstStyle>
            <a:lvl1pPr>
              <a:defRPr sz="1400"/>
            </a:lvl1pPr>
          </a:lstStyle>
          <a:p>
            <a:r>
              <a:rPr lang="nl-NL"/>
              <a:t>Klik op het pictogram als u een afbeelding wilt toevoegen</a:t>
            </a:r>
            <a:endParaRPr lang="nl-NL" dirty="0"/>
          </a:p>
        </p:txBody>
      </p:sp>
      <p:sp>
        <p:nvSpPr>
          <p:cNvPr id="7" name="Titel 1"/>
          <p:cNvSpPr>
            <a:spLocks noGrp="1"/>
          </p:cNvSpPr>
          <p:nvPr>
            <p:ph type="title"/>
          </p:nvPr>
        </p:nvSpPr>
        <p:spPr>
          <a:xfrm>
            <a:off x="601133" y="1169391"/>
            <a:ext cx="10972800" cy="663123"/>
          </a:xfrm>
        </p:spPr>
        <p:txBody>
          <a:bodyPr/>
          <a:lstStyle/>
          <a:p>
            <a:r>
              <a:rPr lang="nl-NL"/>
              <a:t>Klik om de stijl te bewerken</a:t>
            </a:r>
            <a:endParaRPr lang="nl-NL" dirty="0"/>
          </a:p>
        </p:txBody>
      </p:sp>
      <p:sp>
        <p:nvSpPr>
          <p:cNvPr id="8" name="Tijdelijke aanduiding voor tekst 5"/>
          <p:cNvSpPr>
            <a:spLocks noGrp="1"/>
          </p:cNvSpPr>
          <p:nvPr>
            <p:ph type="body" sz="quarter" idx="13"/>
          </p:nvPr>
        </p:nvSpPr>
        <p:spPr>
          <a:xfrm>
            <a:off x="609600" y="1811339"/>
            <a:ext cx="5262747"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Tijdelijke aanduiding voor afbeelding 5"/>
          <p:cNvSpPr>
            <a:spLocks noGrp="1"/>
          </p:cNvSpPr>
          <p:nvPr>
            <p:ph type="pic" sz="quarter" idx="14"/>
          </p:nvPr>
        </p:nvSpPr>
        <p:spPr>
          <a:xfrm>
            <a:off x="6386261" y="4078830"/>
            <a:ext cx="5187672" cy="2053685"/>
          </a:xfrm>
        </p:spPr>
        <p:txBody>
          <a:bodyPr>
            <a:normAutofit/>
          </a:bodyPr>
          <a:lstStyle>
            <a:lvl1pPr>
              <a:defRPr sz="1400"/>
            </a:lvl1pPr>
          </a:lstStyle>
          <a:p>
            <a:r>
              <a:rPr lang="nl-NL"/>
              <a:t>Klik op het pictogram als u een afbeelding wilt toevoegen</a:t>
            </a:r>
            <a:endParaRPr lang="nl-NL" dirty="0"/>
          </a:p>
        </p:txBody>
      </p:sp>
    </p:spTree>
    <p:extLst>
      <p:ext uri="{BB962C8B-B14F-4D97-AF65-F5344CB8AC3E}">
        <p14:creationId xmlns:p14="http://schemas.microsoft.com/office/powerpoint/2010/main" val="21657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C3BE2A5B-4D60-474A-9000-DB2D4E891825}"/>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2" name="Titel 1"/>
          <p:cNvSpPr>
            <a:spLocks noGrp="1"/>
          </p:cNvSpPr>
          <p:nvPr>
            <p:ph type="title"/>
          </p:nvPr>
        </p:nvSpPr>
        <p:spPr>
          <a:xfrm>
            <a:off x="601133" y="1169391"/>
            <a:ext cx="4981736" cy="663123"/>
          </a:xfrm>
        </p:spPr>
        <p:txBody>
          <a:body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tekst 5"/>
          <p:cNvSpPr>
            <a:spLocks noGrp="1"/>
          </p:cNvSpPr>
          <p:nvPr>
            <p:ph type="body" sz="quarter" idx="13"/>
          </p:nvPr>
        </p:nvSpPr>
        <p:spPr>
          <a:xfrm>
            <a:off x="609600" y="2182862"/>
            <a:ext cx="4973269"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7" name="Tijdelijke aanduiding voor afbeelding 6"/>
          <p:cNvSpPr>
            <a:spLocks noGrp="1"/>
          </p:cNvSpPr>
          <p:nvPr>
            <p:ph type="pic" sz="quarter" idx="14"/>
          </p:nvPr>
        </p:nvSpPr>
        <p:spPr>
          <a:xfrm>
            <a:off x="6089652" y="1160463"/>
            <a:ext cx="5646689" cy="4972051"/>
          </a:xfrm>
        </p:spPr>
        <p:txBody>
          <a:bodyPr>
            <a:normAutofit/>
          </a:bodyPr>
          <a:lstStyle>
            <a:lvl1pPr>
              <a:defRPr sz="1400"/>
            </a:lvl1pPr>
          </a:lstStyle>
          <a:p>
            <a:r>
              <a:rPr lang="nl-NL"/>
              <a:t>Klik op het pictogram als u een afbeelding wilt toevoegen</a:t>
            </a:r>
            <a:endParaRPr lang="nl-NL" dirty="0"/>
          </a:p>
        </p:txBody>
      </p:sp>
    </p:spTree>
    <p:extLst>
      <p:ext uri="{BB962C8B-B14F-4D97-AF65-F5344CB8AC3E}">
        <p14:creationId xmlns:p14="http://schemas.microsoft.com/office/powerpoint/2010/main" val="181876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2C612CF5-18B5-914F-B3E0-D3BD0CF3F514}"/>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9" name="Tijdelijke aanduiding voor afbeelding 8"/>
          <p:cNvSpPr>
            <a:spLocks noGrp="1"/>
          </p:cNvSpPr>
          <p:nvPr>
            <p:ph type="pic" sz="quarter" idx="13"/>
          </p:nvPr>
        </p:nvSpPr>
        <p:spPr>
          <a:xfrm>
            <a:off x="1926167" y="1168400"/>
            <a:ext cx="8326197" cy="4159250"/>
          </a:xfrm>
        </p:spPr>
        <p:txBody>
          <a:bodyPr>
            <a:normAutofit/>
          </a:bodyPr>
          <a:lstStyle>
            <a:lvl1pPr>
              <a:defRPr sz="1400"/>
            </a:lvl1pPr>
          </a:lstStyle>
          <a:p>
            <a:r>
              <a:rPr lang="nl-NL"/>
              <a:t>Klik op het pictogram als u een afbeelding wilt toevoegen</a:t>
            </a:r>
            <a:endParaRPr lang="nl-NL" dirty="0"/>
          </a:p>
        </p:txBody>
      </p:sp>
      <p:sp>
        <p:nvSpPr>
          <p:cNvPr id="2" name="Titel 1"/>
          <p:cNvSpPr>
            <a:spLocks noGrp="1"/>
          </p:cNvSpPr>
          <p:nvPr>
            <p:ph type="title"/>
          </p:nvPr>
        </p:nvSpPr>
        <p:spPr>
          <a:xfrm>
            <a:off x="1926937" y="5384244"/>
            <a:ext cx="8325427" cy="519333"/>
          </a:xfrm>
        </p:spPr>
        <p:txBody>
          <a:bodyPr>
            <a:normAutofit/>
          </a:bodyPr>
          <a:lstStyle>
            <a:lvl1pPr>
              <a:defRPr sz="2000"/>
            </a:lvl1p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926167" y="5765368"/>
            <a:ext cx="8326967"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Tekststijl van het model bewerken</a:t>
            </a:r>
          </a:p>
        </p:txBody>
      </p:sp>
    </p:spTree>
    <p:extLst>
      <p:ext uri="{BB962C8B-B14F-4D97-AF65-F5344CB8AC3E}">
        <p14:creationId xmlns:p14="http://schemas.microsoft.com/office/powerpoint/2010/main" val="10789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1D9D6F7E-172C-1F44-81E6-052D9B58844C}"/>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9" name="Tijdelijke aanduiding voor afbeelding 8"/>
          <p:cNvSpPr>
            <a:spLocks noGrp="1"/>
          </p:cNvSpPr>
          <p:nvPr>
            <p:ph type="pic" sz="quarter" idx="13"/>
          </p:nvPr>
        </p:nvSpPr>
        <p:spPr>
          <a:xfrm>
            <a:off x="1926166" y="1168400"/>
            <a:ext cx="3892743" cy="4159250"/>
          </a:xfrm>
        </p:spPr>
        <p:txBody>
          <a:bodyPr>
            <a:normAutofit/>
          </a:bodyPr>
          <a:lstStyle>
            <a:lvl1pPr>
              <a:defRPr sz="1400"/>
            </a:lvl1pPr>
          </a:lstStyle>
          <a:p>
            <a:r>
              <a:rPr lang="nl-NL"/>
              <a:t>Klik op het pictogram als u een afbeelding wilt toevoegen</a:t>
            </a:r>
            <a:endParaRPr lang="nl-NL" dirty="0"/>
          </a:p>
        </p:txBody>
      </p:sp>
      <p:sp>
        <p:nvSpPr>
          <p:cNvPr id="2" name="Titel 1"/>
          <p:cNvSpPr>
            <a:spLocks noGrp="1"/>
          </p:cNvSpPr>
          <p:nvPr>
            <p:ph type="title"/>
          </p:nvPr>
        </p:nvSpPr>
        <p:spPr>
          <a:xfrm>
            <a:off x="1926937" y="5384244"/>
            <a:ext cx="8325427" cy="519333"/>
          </a:xfrm>
        </p:spPr>
        <p:txBody>
          <a:bodyPr>
            <a:normAutofit/>
          </a:bodyPr>
          <a:lstStyle>
            <a:lvl1pPr>
              <a:defRPr sz="2000"/>
            </a:lvl1p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926167" y="5765368"/>
            <a:ext cx="8326967"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Tekststijl van het model bewerken</a:t>
            </a:r>
          </a:p>
        </p:txBody>
      </p:sp>
      <p:sp>
        <p:nvSpPr>
          <p:cNvPr id="8" name="Tijdelijke aanduiding voor afbeelding 8"/>
          <p:cNvSpPr>
            <a:spLocks noGrp="1"/>
          </p:cNvSpPr>
          <p:nvPr>
            <p:ph type="pic" sz="quarter" idx="14"/>
          </p:nvPr>
        </p:nvSpPr>
        <p:spPr>
          <a:xfrm>
            <a:off x="6342303" y="1160463"/>
            <a:ext cx="3910061" cy="4159250"/>
          </a:xfrm>
        </p:spPr>
        <p:txBody>
          <a:bodyPr>
            <a:normAutofit/>
          </a:bodyPr>
          <a:lstStyle>
            <a:lvl1pPr>
              <a:defRPr sz="1400"/>
            </a:lvl1pPr>
          </a:lstStyle>
          <a:p>
            <a:r>
              <a:rPr lang="nl-NL"/>
              <a:t>Klik op het pictogram als u een afbeelding wilt toevoegen</a:t>
            </a:r>
            <a:endParaRPr lang="nl-NL" dirty="0"/>
          </a:p>
        </p:txBody>
      </p:sp>
    </p:spTree>
    <p:extLst>
      <p:ext uri="{BB962C8B-B14F-4D97-AF65-F5344CB8AC3E}">
        <p14:creationId xmlns:p14="http://schemas.microsoft.com/office/powerpoint/2010/main" val="366521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el">
    <p:bg>
      <p:bgPr>
        <a:solidFill>
          <a:schemeClr val="bg1"/>
        </a:solidFill>
        <a:effectLst/>
      </p:bgPr>
    </p:bg>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CAF4B903-1467-C34F-9567-8E31016B8910}"/>
              </a:ext>
            </a:extLst>
          </p:cNvPr>
          <p:cNvSpPr/>
          <p:nvPr userDrawn="1"/>
        </p:nvSpPr>
        <p:spPr>
          <a:xfrm>
            <a:off x="6105907" y="890588"/>
            <a:ext cx="6102776"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pic>
        <p:nvPicPr>
          <p:cNvPr id="7" name="Afbeelding 6">
            <a:extLst>
              <a:ext uri="{FF2B5EF4-FFF2-40B4-BE49-F238E27FC236}">
                <a16:creationId xmlns:a16="http://schemas.microsoft.com/office/drawing/2014/main" id="{10E62FF2-996E-EE4F-8AD3-63F8BA2B3C9F}"/>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p:cNvSpPr>
            <a:spLocks noGrp="1"/>
          </p:cNvSpPr>
          <p:nvPr>
            <p:ph type="ctrTitle"/>
          </p:nvPr>
        </p:nvSpPr>
        <p:spPr>
          <a:xfrm>
            <a:off x="6356144" y="1171764"/>
            <a:ext cx="5353512" cy="1235234"/>
          </a:xfrm>
        </p:spPr>
        <p:txBody>
          <a:bodyPr anchor="t"/>
          <a:lstStyle>
            <a:lvl1pPr algn="l">
              <a:defRPr b="1">
                <a:solidFill>
                  <a:schemeClr val="bg1"/>
                </a:solidFill>
              </a:defRPr>
            </a:lvl1pPr>
          </a:lstStyle>
          <a:p>
            <a:r>
              <a:rPr lang="nl-NL"/>
              <a:t>Klik om de stijl te bewerken</a:t>
            </a:r>
            <a:endParaRPr lang="nl-NL" dirty="0"/>
          </a:p>
        </p:txBody>
      </p:sp>
      <p:sp>
        <p:nvSpPr>
          <p:cNvPr id="3" name="Subtitel 2"/>
          <p:cNvSpPr>
            <a:spLocks noGrp="1"/>
          </p:cNvSpPr>
          <p:nvPr>
            <p:ph type="subTitle" idx="1" hasCustomPrompt="1"/>
          </p:nvPr>
        </p:nvSpPr>
        <p:spPr>
          <a:xfrm>
            <a:off x="6356145" y="3424048"/>
            <a:ext cx="5171671"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&lt;naam&gt;</a:t>
            </a:r>
          </a:p>
          <a:p>
            <a:endParaRPr lang="nl-NL" dirty="0"/>
          </a:p>
        </p:txBody>
      </p:sp>
      <p:sp>
        <p:nvSpPr>
          <p:cNvPr id="17" name="Tijdelijke aanduiding voor tekst 16"/>
          <p:cNvSpPr>
            <a:spLocks noGrp="1"/>
          </p:cNvSpPr>
          <p:nvPr>
            <p:ph type="body" sz="quarter" idx="11" hasCustomPrompt="1"/>
          </p:nvPr>
        </p:nvSpPr>
        <p:spPr>
          <a:xfrm>
            <a:off x="6356351" y="5402697"/>
            <a:ext cx="5171016"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dirty="0"/>
              <a:t>&lt;versie&gt;</a:t>
            </a:r>
          </a:p>
        </p:txBody>
      </p:sp>
      <p:sp>
        <p:nvSpPr>
          <p:cNvPr id="10" name="Tekstvak 9">
            <a:extLst>
              <a:ext uri="{FF2B5EF4-FFF2-40B4-BE49-F238E27FC236}">
                <a16:creationId xmlns:a16="http://schemas.microsoft.com/office/drawing/2014/main" id="{6C38CDB2-3601-9440-8755-F766D2452C38}"/>
              </a:ext>
            </a:extLst>
          </p:cNvPr>
          <p:cNvSpPr txBox="1"/>
          <p:nvPr userDrawn="1"/>
        </p:nvSpPr>
        <p:spPr>
          <a:xfrm>
            <a:off x="2022231" y="325315"/>
            <a:ext cx="184731" cy="369332"/>
          </a:xfrm>
          <a:prstGeom prst="rect">
            <a:avLst/>
          </a:prstGeom>
          <a:noFill/>
        </p:spPr>
        <p:txBody>
          <a:bodyPr wrap="none" rtlCol="0">
            <a:spAutoFit/>
          </a:bodyPr>
          <a:lstStyle/>
          <a:p>
            <a:endParaRPr lang="nl-NL" dirty="0"/>
          </a:p>
        </p:txBody>
      </p:sp>
      <p:pic>
        <p:nvPicPr>
          <p:cNvPr id="8" name="Afbeelding 7">
            <a:extLst>
              <a:ext uri="{FF2B5EF4-FFF2-40B4-BE49-F238E27FC236}">
                <a16:creationId xmlns:a16="http://schemas.microsoft.com/office/drawing/2014/main" id="{22DC3BBA-D385-EF47-B9A6-F185736EA7F7}"/>
              </a:ext>
            </a:extLst>
          </p:cNvPr>
          <p:cNvPicPr>
            <a:picLocks noChangeAspect="1"/>
          </p:cNvPicPr>
          <p:nvPr userDrawn="1"/>
        </p:nvPicPr>
        <p:blipFill rotWithShape="1">
          <a:blip r:embed="rId3"/>
          <a:srcRect l="31526" r="118"/>
          <a:stretch/>
        </p:blipFill>
        <p:spPr>
          <a:xfrm>
            <a:off x="2039" y="890588"/>
            <a:ext cx="6111369" cy="5609264"/>
          </a:xfrm>
          <a:prstGeom prst="rect">
            <a:avLst/>
          </a:prstGeom>
        </p:spPr>
      </p:pic>
    </p:spTree>
    <p:extLst>
      <p:ext uri="{BB962C8B-B14F-4D97-AF65-F5344CB8AC3E}">
        <p14:creationId xmlns:p14="http://schemas.microsoft.com/office/powerpoint/2010/main" val="229349296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el">
    <p:bg>
      <p:bgPr>
        <a:solidFill>
          <a:schemeClr val="bg1"/>
        </a:solidFill>
        <a:effectLst/>
      </p:bgPr>
    </p:b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17CBC099-CCD2-3C47-AD87-7F5EFB280463}"/>
              </a:ext>
            </a:extLst>
          </p:cNvPr>
          <p:cNvSpPr/>
          <p:nvPr userDrawn="1"/>
        </p:nvSpPr>
        <p:spPr>
          <a:xfrm>
            <a:off x="6105907" y="890588"/>
            <a:ext cx="6102776"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sp>
        <p:nvSpPr>
          <p:cNvPr id="2" name="Titel 1"/>
          <p:cNvSpPr>
            <a:spLocks noGrp="1"/>
          </p:cNvSpPr>
          <p:nvPr>
            <p:ph type="ctrTitle"/>
          </p:nvPr>
        </p:nvSpPr>
        <p:spPr>
          <a:xfrm>
            <a:off x="6356144" y="1171764"/>
            <a:ext cx="5353512" cy="1235234"/>
          </a:xfrm>
        </p:spPr>
        <p:txBody>
          <a:bodyPr anchor="t"/>
          <a:lstStyle>
            <a:lvl1pPr algn="l">
              <a:defRPr b="1">
                <a:solidFill>
                  <a:schemeClr val="bg1"/>
                </a:solidFill>
              </a:defRPr>
            </a:lvl1pPr>
          </a:lstStyle>
          <a:p>
            <a:r>
              <a:rPr lang="nl-NL"/>
              <a:t>Klik om de stijl te bewerken</a:t>
            </a:r>
            <a:endParaRPr lang="nl-NL" dirty="0"/>
          </a:p>
        </p:txBody>
      </p:sp>
      <p:sp>
        <p:nvSpPr>
          <p:cNvPr id="3" name="Subtitel 2"/>
          <p:cNvSpPr>
            <a:spLocks noGrp="1"/>
          </p:cNvSpPr>
          <p:nvPr>
            <p:ph type="subTitle" idx="1" hasCustomPrompt="1"/>
          </p:nvPr>
        </p:nvSpPr>
        <p:spPr>
          <a:xfrm>
            <a:off x="6356145" y="3424048"/>
            <a:ext cx="5171671"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&lt;naam&gt;</a:t>
            </a:r>
          </a:p>
          <a:p>
            <a:endParaRPr lang="nl-NL" dirty="0"/>
          </a:p>
        </p:txBody>
      </p:sp>
      <p:sp>
        <p:nvSpPr>
          <p:cNvPr id="17" name="Tijdelijke aanduiding voor tekst 16"/>
          <p:cNvSpPr>
            <a:spLocks noGrp="1"/>
          </p:cNvSpPr>
          <p:nvPr>
            <p:ph type="body" sz="quarter" idx="11" hasCustomPrompt="1"/>
          </p:nvPr>
        </p:nvSpPr>
        <p:spPr>
          <a:xfrm>
            <a:off x="6356351" y="5402697"/>
            <a:ext cx="5171016"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dirty="0"/>
              <a:t>&lt;versie&gt;</a:t>
            </a:r>
          </a:p>
        </p:txBody>
      </p:sp>
      <p:sp>
        <p:nvSpPr>
          <p:cNvPr id="10" name="Tekstvak 9">
            <a:extLst>
              <a:ext uri="{FF2B5EF4-FFF2-40B4-BE49-F238E27FC236}">
                <a16:creationId xmlns:a16="http://schemas.microsoft.com/office/drawing/2014/main" id="{6C38CDB2-3601-9440-8755-F766D2452C38}"/>
              </a:ext>
            </a:extLst>
          </p:cNvPr>
          <p:cNvSpPr txBox="1"/>
          <p:nvPr userDrawn="1"/>
        </p:nvSpPr>
        <p:spPr>
          <a:xfrm>
            <a:off x="2022231" y="325315"/>
            <a:ext cx="184731" cy="369332"/>
          </a:xfrm>
          <a:prstGeom prst="rect">
            <a:avLst/>
          </a:prstGeom>
          <a:noFill/>
        </p:spPr>
        <p:txBody>
          <a:bodyPr wrap="none" rtlCol="0">
            <a:spAutoFit/>
          </a:bodyPr>
          <a:lstStyle/>
          <a:p>
            <a:endParaRPr lang="nl-NL" dirty="0"/>
          </a:p>
        </p:txBody>
      </p:sp>
      <p:pic>
        <p:nvPicPr>
          <p:cNvPr id="13" name="Afbeelding 12">
            <a:extLst>
              <a:ext uri="{FF2B5EF4-FFF2-40B4-BE49-F238E27FC236}">
                <a16:creationId xmlns:a16="http://schemas.microsoft.com/office/drawing/2014/main" id="{E77F28CE-3807-4F4B-962D-474278733B72}"/>
              </a:ext>
            </a:extLst>
          </p:cNvPr>
          <p:cNvPicPr>
            <a:picLocks noChangeAspect="1"/>
          </p:cNvPicPr>
          <p:nvPr userDrawn="1"/>
        </p:nvPicPr>
        <p:blipFill rotWithShape="1">
          <a:blip r:embed="rId2"/>
          <a:srcRect l="31526" r="118"/>
          <a:stretch/>
        </p:blipFill>
        <p:spPr>
          <a:xfrm>
            <a:off x="2039" y="890588"/>
            <a:ext cx="6111369" cy="5609264"/>
          </a:xfrm>
          <a:prstGeom prst="rect">
            <a:avLst/>
          </a:prstGeom>
        </p:spPr>
      </p:pic>
    </p:spTree>
    <p:extLst>
      <p:ext uri="{BB962C8B-B14F-4D97-AF65-F5344CB8AC3E}">
        <p14:creationId xmlns:p14="http://schemas.microsoft.com/office/powerpoint/2010/main" val="8463921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Hoofdstuk + afb ">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3E99B19B-C344-0D42-81F4-64B43FAE8D5D}"/>
              </a:ext>
            </a:extLst>
          </p:cNvPr>
          <p:cNvSpPr/>
          <p:nvPr userDrawn="1"/>
        </p:nvSpPr>
        <p:spPr>
          <a:xfrm>
            <a:off x="6105907" y="890588"/>
            <a:ext cx="6102776"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pic>
        <p:nvPicPr>
          <p:cNvPr id="6" name="Afbeelding 5">
            <a:extLst>
              <a:ext uri="{FF2B5EF4-FFF2-40B4-BE49-F238E27FC236}">
                <a16:creationId xmlns:a16="http://schemas.microsoft.com/office/drawing/2014/main" id="{D4AF8A1A-4A3E-584A-A9A1-B9AF37AAC0C2}"/>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p:cNvSpPr>
            <a:spLocks noGrp="1"/>
          </p:cNvSpPr>
          <p:nvPr>
            <p:ph type="ctrTitle" hasCustomPrompt="1"/>
          </p:nvPr>
        </p:nvSpPr>
        <p:spPr>
          <a:xfrm>
            <a:off x="6356144" y="1171764"/>
            <a:ext cx="5353512"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11" name="Afbeelding 10">
            <a:extLst>
              <a:ext uri="{FF2B5EF4-FFF2-40B4-BE49-F238E27FC236}">
                <a16:creationId xmlns:a16="http://schemas.microsoft.com/office/drawing/2014/main" id="{4AE6D71D-11A7-9F49-9E1B-C6D812DC6BF3}"/>
              </a:ext>
            </a:extLst>
          </p:cNvPr>
          <p:cNvPicPr>
            <a:picLocks noChangeAspect="1"/>
          </p:cNvPicPr>
          <p:nvPr userDrawn="1"/>
        </p:nvPicPr>
        <p:blipFill rotWithShape="1">
          <a:blip r:embed="rId3"/>
          <a:srcRect l="31526" r="118"/>
          <a:stretch/>
        </p:blipFill>
        <p:spPr>
          <a:xfrm>
            <a:off x="2039" y="890588"/>
            <a:ext cx="6111369" cy="5609264"/>
          </a:xfrm>
          <a:prstGeom prst="rect">
            <a:avLst/>
          </a:prstGeom>
        </p:spPr>
      </p:pic>
    </p:spTree>
    <p:extLst>
      <p:ext uri="{BB962C8B-B14F-4D97-AF65-F5344CB8AC3E}">
        <p14:creationId xmlns:p14="http://schemas.microsoft.com/office/powerpoint/2010/main" val="256205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6105907" y="890588"/>
            <a:ext cx="6102776"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sp>
        <p:nvSpPr>
          <p:cNvPr id="2" name="Titel 1"/>
          <p:cNvSpPr>
            <a:spLocks noGrp="1"/>
          </p:cNvSpPr>
          <p:nvPr>
            <p:ph type="ctrTitle" hasCustomPrompt="1"/>
          </p:nvPr>
        </p:nvSpPr>
        <p:spPr>
          <a:xfrm>
            <a:off x="6356144" y="1171764"/>
            <a:ext cx="5353512"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9" name="Afbeelding 8">
            <a:extLst>
              <a:ext uri="{FF2B5EF4-FFF2-40B4-BE49-F238E27FC236}">
                <a16:creationId xmlns:a16="http://schemas.microsoft.com/office/drawing/2014/main" id="{1EF75599-F1CF-3C43-89DE-9AFFD388489D}"/>
              </a:ext>
            </a:extLst>
          </p:cNvPr>
          <p:cNvPicPr>
            <a:picLocks noChangeAspect="1"/>
          </p:cNvPicPr>
          <p:nvPr userDrawn="1"/>
        </p:nvPicPr>
        <p:blipFill rotWithShape="1">
          <a:blip r:embed="rId2"/>
          <a:srcRect l="31526" r="118"/>
          <a:stretch/>
        </p:blipFill>
        <p:spPr>
          <a:xfrm>
            <a:off x="2039" y="890588"/>
            <a:ext cx="6111369" cy="5609264"/>
          </a:xfrm>
          <a:prstGeom prst="rect">
            <a:avLst/>
          </a:prstGeom>
        </p:spPr>
      </p:pic>
    </p:spTree>
    <p:extLst>
      <p:ext uri="{BB962C8B-B14F-4D97-AF65-F5344CB8AC3E}">
        <p14:creationId xmlns:p14="http://schemas.microsoft.com/office/powerpoint/2010/main" val="101472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356144" y="1171764"/>
            <a:ext cx="5353512"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8" name="Afbeelding 7">
            <a:extLst>
              <a:ext uri="{FF2B5EF4-FFF2-40B4-BE49-F238E27FC236}">
                <a16:creationId xmlns:a16="http://schemas.microsoft.com/office/drawing/2014/main" id="{F6A851FF-3974-124A-B209-6F99BD08377F}"/>
              </a:ext>
            </a:extLst>
          </p:cNvPr>
          <p:cNvPicPr>
            <a:picLocks noChangeAspect="1"/>
          </p:cNvPicPr>
          <p:nvPr userDrawn="1"/>
        </p:nvPicPr>
        <p:blipFill rotWithShape="1">
          <a:blip r:embed="rId2"/>
          <a:srcRect l="31526" r="118"/>
          <a:stretch/>
        </p:blipFill>
        <p:spPr>
          <a:xfrm>
            <a:off x="2039" y="890588"/>
            <a:ext cx="6111369" cy="5609264"/>
          </a:xfrm>
          <a:prstGeom prst="rect">
            <a:avLst/>
          </a:prstGeom>
        </p:spPr>
      </p:pic>
    </p:spTree>
    <p:extLst>
      <p:ext uri="{BB962C8B-B14F-4D97-AF65-F5344CB8AC3E}">
        <p14:creationId xmlns:p14="http://schemas.microsoft.com/office/powerpoint/2010/main" val="43827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90550" y="1171764"/>
            <a:ext cx="10954905"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590551" y="2413591"/>
            <a:ext cx="10954904"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sp>
        <p:nvSpPr>
          <p:cNvPr id="10" name="Rechthoek 9"/>
          <p:cNvSpPr/>
          <p:nvPr userDrawn="1"/>
        </p:nvSpPr>
        <p:spPr>
          <a:xfrm>
            <a:off x="-8342" y="6499852"/>
            <a:ext cx="12208683"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Tree>
    <p:extLst>
      <p:ext uri="{BB962C8B-B14F-4D97-AF65-F5344CB8AC3E}">
        <p14:creationId xmlns:p14="http://schemas.microsoft.com/office/powerpoint/2010/main" val="225913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90550" y="1171764"/>
            <a:ext cx="10954905"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590551" y="2413591"/>
            <a:ext cx="10954904"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sp>
        <p:nvSpPr>
          <p:cNvPr id="13" name="Rechthoek 12"/>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7" name="Rechthoek 6">
            <a:extLst>
              <a:ext uri="{FF2B5EF4-FFF2-40B4-BE49-F238E27FC236}">
                <a16:creationId xmlns:a16="http://schemas.microsoft.com/office/drawing/2014/main" id="{E18E1D89-AC64-E14C-A351-0097B0BA1A06}"/>
              </a:ext>
            </a:extLst>
          </p:cNvPr>
          <p:cNvSpPr/>
          <p:nvPr userDrawn="1"/>
        </p:nvSpPr>
        <p:spPr>
          <a:xfrm>
            <a:off x="251" y="892799"/>
            <a:ext cx="12208683" cy="5609601"/>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spTree>
    <p:extLst>
      <p:ext uri="{BB962C8B-B14F-4D97-AF65-F5344CB8AC3E}">
        <p14:creationId xmlns:p14="http://schemas.microsoft.com/office/powerpoint/2010/main" val="2793127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9D71E858-B10F-3F46-9281-6B6F1FFFB294}"/>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2" name="Titel 1"/>
          <p:cNvSpPr>
            <a:spLocks noGrp="1"/>
          </p:cNvSpPr>
          <p:nvPr>
            <p:ph type="title"/>
          </p:nvPr>
        </p:nvSpPr>
        <p:spPr/>
        <p:txBody>
          <a:body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601134" y="1811338"/>
            <a:ext cx="10964333"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37337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1133" y="1169391"/>
            <a:ext cx="10972800" cy="663123"/>
          </a:xfrm>
          <a:prstGeom prst="rect">
            <a:avLst/>
          </a:prstGeom>
        </p:spPr>
        <p:txBody>
          <a:bodyPr vert="horz" lIns="91440" tIns="45720" rIns="91440" bIns="45720" rtlCol="0" anchor="t">
            <a:normAutofit/>
          </a:bodyPr>
          <a:lstStyle/>
          <a:p>
            <a:r>
              <a:rPr lang="nl-NL" dirty="0"/>
              <a:t>Titelstijl van model bewerken</a:t>
            </a:r>
          </a:p>
        </p:txBody>
      </p:sp>
      <p:sp>
        <p:nvSpPr>
          <p:cNvPr id="3" name="Tijdelijke aanduiding voor tekst 2"/>
          <p:cNvSpPr>
            <a:spLocks noGrp="1"/>
          </p:cNvSpPr>
          <p:nvPr>
            <p:ph type="body" idx="1"/>
          </p:nvPr>
        </p:nvSpPr>
        <p:spPr>
          <a:xfrm>
            <a:off x="601133" y="1733121"/>
            <a:ext cx="11057212" cy="4016515"/>
          </a:xfrm>
          <a:prstGeom prst="rect">
            <a:avLst/>
          </a:prstGeom>
        </p:spPr>
        <p:txBody>
          <a:bodyPr vert="horz" lIns="9144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datum 8"/>
          <p:cNvSpPr>
            <a:spLocks noGrp="1"/>
          </p:cNvSpPr>
          <p:nvPr>
            <p:ph type="dt" sz="half" idx="2"/>
          </p:nvPr>
        </p:nvSpPr>
        <p:spPr>
          <a:xfrm>
            <a:off x="8891540" y="6506109"/>
            <a:ext cx="28448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5/7/24</a:t>
            </a:fld>
            <a:endParaRPr lang="nl-NL" dirty="0"/>
          </a:p>
        </p:txBody>
      </p:sp>
      <p:sp>
        <p:nvSpPr>
          <p:cNvPr id="11" name="Tijdelijke aanduiding voor voettekst 10"/>
          <p:cNvSpPr>
            <a:spLocks noGrp="1"/>
          </p:cNvSpPr>
          <p:nvPr>
            <p:ph type="ftr" sz="quarter" idx="3"/>
          </p:nvPr>
        </p:nvSpPr>
        <p:spPr>
          <a:xfrm>
            <a:off x="609600" y="6513085"/>
            <a:ext cx="38608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pic>
        <p:nvPicPr>
          <p:cNvPr id="5" name="Afbeelding 4">
            <a:extLst>
              <a:ext uri="{FF2B5EF4-FFF2-40B4-BE49-F238E27FC236}">
                <a16:creationId xmlns:a16="http://schemas.microsoft.com/office/drawing/2014/main" id="{45804278-0ED3-524C-8B87-AC1FCEE79A0D}"/>
              </a:ext>
            </a:extLst>
          </p:cNvPr>
          <p:cNvPicPr>
            <a:picLocks noChangeAspect="1"/>
          </p:cNvPicPr>
          <p:nvPr userDrawn="1"/>
        </p:nvPicPr>
        <p:blipFill>
          <a:blip r:embed="rId19"/>
          <a:stretch>
            <a:fillRect/>
          </a:stretch>
        </p:blipFill>
        <p:spPr>
          <a:xfrm>
            <a:off x="415288" y="73590"/>
            <a:ext cx="2709572" cy="788994"/>
          </a:xfrm>
          <a:prstGeom prst="rect">
            <a:avLst/>
          </a:prstGeom>
        </p:spPr>
      </p:pic>
    </p:spTree>
    <p:extLst>
      <p:ext uri="{BB962C8B-B14F-4D97-AF65-F5344CB8AC3E}">
        <p14:creationId xmlns:p14="http://schemas.microsoft.com/office/powerpoint/2010/main" val="4142678147"/>
      </p:ext>
    </p:extLst>
  </p:cSld>
  <p:clrMap bg1="lt1" tx1="dk1" bg2="lt2" tx2="dk2" accent1="accent1" accent2="accent2" accent3="accent3" accent4="accent4" accent5="accent5" accent6="accent6" hlink="hlink" folHlink="folHlink"/>
  <p:sldLayoutIdLst>
    <p:sldLayoutId id="2147483708" r:id="rId1"/>
    <p:sldLayoutId id="2147483710" r:id="rId2"/>
    <p:sldLayoutId id="2147483709" r:id="rId3"/>
    <p:sldLayoutId id="2147483711" r:id="rId4"/>
    <p:sldLayoutId id="2147483697" r:id="rId5"/>
    <p:sldLayoutId id="2147483700" r:id="rId6"/>
    <p:sldLayoutId id="2147483701" r:id="rId7"/>
    <p:sldLayoutId id="2147483702" r:id="rId8"/>
    <p:sldLayoutId id="2147483690" r:id="rId9"/>
    <p:sldLayoutId id="2147483695" r:id="rId10"/>
    <p:sldLayoutId id="2147483704" r:id="rId11"/>
    <p:sldLayoutId id="2147483691" r:id="rId12"/>
    <p:sldLayoutId id="2147483705" r:id="rId13"/>
    <p:sldLayoutId id="2147483706" r:id="rId14"/>
    <p:sldLayoutId id="2147483692" r:id="rId15"/>
    <p:sldLayoutId id="2147483693" r:id="rId16"/>
    <p:sldLayoutId id="2147483694" r:id="rId17"/>
  </p:sldLayoutIdLst>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iplo.nl/thema/praktijksituaties/mantelzorgwonin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iplo.nl/thema/praktijksituaties/mantelzorgwoning/"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ruimtelijkeplannen.nl/documents/NL.IMRO.0579.BPNRGZuidWonen-VA02/r_NL.IMRO.0579.BPNRGZuidWonen-VA02.html#_7.1_Bestemmingsomschrijving"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etten.overheid.nl/jci1.3:c:BWBR0037885&amp;artikel=5.1&amp;g=2024-06-21&amp;z=2024-06-21"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ACA56F21-D6D6-7E41-BB94-C0B4E84965CB}"/>
              </a:ext>
            </a:extLst>
          </p:cNvPr>
          <p:cNvSpPr>
            <a:spLocks noGrp="1"/>
          </p:cNvSpPr>
          <p:nvPr>
            <p:ph type="body" sz="quarter" idx="11"/>
          </p:nvPr>
        </p:nvSpPr>
        <p:spPr/>
        <p:txBody>
          <a:bodyPr/>
          <a:lstStyle/>
          <a:p>
            <a:r>
              <a:rPr lang="nl-NL" dirty="0"/>
              <a:t>Kristel Hoogenboezem – Adviseur Ruimte </a:t>
            </a:r>
            <a:r>
              <a:rPr lang="nl-NL" dirty="0" err="1"/>
              <a:t>Iplo</a:t>
            </a:r>
            <a:endParaRPr lang="nl-NL" dirty="0"/>
          </a:p>
        </p:txBody>
      </p:sp>
      <p:sp>
        <p:nvSpPr>
          <p:cNvPr id="3" name="Titel 2"/>
          <p:cNvSpPr>
            <a:spLocks noGrp="1"/>
          </p:cNvSpPr>
          <p:nvPr>
            <p:ph type="ctrTitle"/>
          </p:nvPr>
        </p:nvSpPr>
        <p:spPr/>
        <p:txBody>
          <a:bodyPr>
            <a:normAutofit fontScale="90000"/>
          </a:bodyPr>
          <a:lstStyle/>
          <a:p>
            <a:r>
              <a:rPr lang="nl-NL" dirty="0"/>
              <a:t>Stappenplan behandeling aanvraag omgevingsplanactiviteit bouwen</a:t>
            </a:r>
          </a:p>
        </p:txBody>
      </p:sp>
    </p:spTree>
    <p:extLst>
      <p:ext uri="{BB962C8B-B14F-4D97-AF65-F5344CB8AC3E}">
        <p14:creationId xmlns:p14="http://schemas.microsoft.com/office/powerpoint/2010/main" val="615856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Stap 1: Is de omgevingsplanactiviteit bouwwerken </a:t>
            </a:r>
            <a:r>
              <a:rPr lang="nl-NL" dirty="0" err="1"/>
              <a:t>vergunningvrij</a:t>
            </a:r>
            <a:r>
              <a:rPr lang="nl-NL" dirty="0"/>
              <a:t>?</a:t>
            </a:r>
            <a:br>
              <a:rPr lang="nl-NL" dirty="0"/>
            </a:br>
            <a:endParaRPr lang="nl-NL" dirty="0"/>
          </a:p>
        </p:txBody>
      </p:sp>
      <p:sp>
        <p:nvSpPr>
          <p:cNvPr id="3" name="Ondertitel 2"/>
          <p:cNvSpPr>
            <a:spLocks noGrp="1"/>
          </p:cNvSpPr>
          <p:nvPr>
            <p:ph type="subTitle" idx="1"/>
          </p:nvPr>
        </p:nvSpPr>
        <p:spPr>
          <a:xfrm>
            <a:off x="590551" y="2413591"/>
            <a:ext cx="10954904" cy="3824649"/>
          </a:xfrm>
        </p:spPr>
        <p:txBody>
          <a:bodyPr>
            <a:normAutofit fontScale="85000" lnSpcReduction="10000"/>
          </a:bodyPr>
          <a:lstStyle/>
          <a:p>
            <a:pPr marL="0" indent="0">
              <a:buNone/>
            </a:pPr>
            <a:r>
              <a:rPr lang="nl-NL" b="1" dirty="0"/>
              <a:t>Is de activiteit </a:t>
            </a:r>
            <a:r>
              <a:rPr lang="nl-NL" b="1" dirty="0" err="1"/>
              <a:t>vergunningvrij</a:t>
            </a:r>
            <a:r>
              <a:rPr lang="nl-NL" b="1" dirty="0"/>
              <a:t> op basis van artikel 22.36 van de bruidsschat?</a:t>
            </a:r>
          </a:p>
          <a:p>
            <a:endParaRPr lang="nl-NL" dirty="0"/>
          </a:p>
          <a:p>
            <a:r>
              <a:rPr lang="nl-NL" dirty="0"/>
              <a:t>Artikel 22.26 bevat een verbod om een bouwactiviteit te verrichten en het te bouwen bouwwerk in stand te houden en te gebruiken</a:t>
            </a:r>
          </a:p>
          <a:p>
            <a:pPr>
              <a:buFont typeface="Wingdings" panose="05000000000000000000" pitchFamily="2" charset="2"/>
              <a:buChar char="Ø"/>
            </a:pPr>
            <a:endParaRPr lang="nl-NL" dirty="0"/>
          </a:p>
          <a:p>
            <a:r>
              <a:rPr lang="nl-NL" dirty="0"/>
              <a:t>In artikel 22.36 staan uitzonderingen op deze vergunningplicht. Deze gelden </a:t>
            </a:r>
            <a:r>
              <a:rPr lang="nl-NL" u="sng" dirty="0"/>
              <a:t>ongeacht de ruimtelijke regels in het omgevingsplan</a:t>
            </a:r>
            <a:r>
              <a:rPr lang="nl-NL" dirty="0"/>
              <a:t>.</a:t>
            </a:r>
          </a:p>
          <a:p>
            <a:pPr>
              <a:buFont typeface="Wingdings" panose="05000000000000000000" pitchFamily="2" charset="2"/>
              <a:buChar char="Ø"/>
            </a:pPr>
            <a:r>
              <a:rPr lang="nl-NL" dirty="0"/>
              <a:t>Bijvoorbeeld: bijbehorende bouwwerken, erfafscheidingen tot 2 meter (achtererf) en bestaand bouwwerk gebruiken als mantelzorgwoning</a:t>
            </a:r>
          </a:p>
          <a:p>
            <a:pPr>
              <a:buFont typeface="Wingdings" panose="05000000000000000000" pitchFamily="2" charset="2"/>
              <a:buChar char="Ø"/>
            </a:pPr>
            <a:r>
              <a:rPr lang="nl-NL" dirty="0"/>
              <a:t>Stonden voorheen in </a:t>
            </a:r>
            <a:r>
              <a:rPr lang="nl-NL" dirty="0" err="1"/>
              <a:t>Bor</a:t>
            </a:r>
            <a:r>
              <a:rPr lang="nl-NL" dirty="0"/>
              <a:t>, bijlage II, artikel 2</a:t>
            </a:r>
          </a:p>
          <a:p>
            <a:pPr>
              <a:buFont typeface="Wingdings" panose="05000000000000000000" pitchFamily="2" charset="2"/>
              <a:buChar char="Ø"/>
            </a:pPr>
            <a:endParaRPr lang="nl-NL" dirty="0"/>
          </a:p>
          <a:p>
            <a:r>
              <a:rPr lang="nl-NL" dirty="0"/>
              <a:t>Let op: Het aantal woningen mag niet toenemen, tenzij het een </a:t>
            </a:r>
            <a:r>
              <a:rPr lang="nl-NL" u="sng" dirty="0">
                <a:hlinkClick r:id="rId3"/>
              </a:rPr>
              <a:t>mantelzorgwoning</a:t>
            </a:r>
            <a:r>
              <a:rPr lang="nl-NL" dirty="0"/>
              <a:t> betreft (artikel 22.23, lid 2 Bruidsschat)</a:t>
            </a:r>
          </a:p>
          <a:p>
            <a:endParaRPr lang="nl-NL" dirty="0"/>
          </a:p>
          <a:p>
            <a:r>
              <a:rPr lang="nl-NL" dirty="0"/>
              <a:t>Let op: uitzondering voor monumenten en beschermde stads- of dorpsgezichten (artikel 22.38 Bruidsschat)</a:t>
            </a:r>
          </a:p>
          <a:p>
            <a:pPr marL="0" indent="0">
              <a:buNone/>
            </a:pPr>
            <a:endParaRPr lang="nl-NL" dirty="0"/>
          </a:p>
          <a:p>
            <a:pPr>
              <a:buFont typeface="Wingdings" panose="05000000000000000000" pitchFamily="2" charset="2"/>
              <a:buChar char="Ø"/>
            </a:pPr>
            <a:endParaRPr lang="nl-NL" dirty="0"/>
          </a:p>
        </p:txBody>
      </p:sp>
    </p:spTree>
    <p:extLst>
      <p:ext uri="{BB962C8B-B14F-4D97-AF65-F5344CB8AC3E}">
        <p14:creationId xmlns:p14="http://schemas.microsoft.com/office/powerpoint/2010/main" val="4021566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Stap 1: Is de omgevingsplanactiviteit bouwwerken </a:t>
            </a:r>
            <a:r>
              <a:rPr lang="nl-NL" dirty="0" err="1"/>
              <a:t>vergunningvrij</a:t>
            </a:r>
            <a:r>
              <a:rPr lang="nl-NL" dirty="0"/>
              <a:t>?</a:t>
            </a:r>
            <a:br>
              <a:rPr lang="nl-NL" dirty="0"/>
            </a:br>
            <a:endParaRPr lang="nl-NL" dirty="0"/>
          </a:p>
        </p:txBody>
      </p:sp>
      <p:sp>
        <p:nvSpPr>
          <p:cNvPr id="3" name="Ondertitel 2"/>
          <p:cNvSpPr>
            <a:spLocks noGrp="1"/>
          </p:cNvSpPr>
          <p:nvPr>
            <p:ph type="subTitle" idx="1"/>
          </p:nvPr>
        </p:nvSpPr>
        <p:spPr>
          <a:xfrm>
            <a:off x="590551" y="2413591"/>
            <a:ext cx="10954904" cy="3824649"/>
          </a:xfrm>
        </p:spPr>
        <p:txBody>
          <a:bodyPr>
            <a:normAutofit fontScale="92500" lnSpcReduction="20000"/>
          </a:bodyPr>
          <a:lstStyle/>
          <a:p>
            <a:pPr marL="0" indent="0">
              <a:buNone/>
            </a:pPr>
            <a:r>
              <a:rPr lang="nl-NL" b="1" dirty="0"/>
              <a:t>Is de activiteit </a:t>
            </a:r>
            <a:r>
              <a:rPr lang="nl-NL" b="1" dirty="0" err="1"/>
              <a:t>vergunningvrij</a:t>
            </a:r>
            <a:r>
              <a:rPr lang="nl-NL" b="1" dirty="0"/>
              <a:t> op basis van artikel 22.27 van de bruidsschat?</a:t>
            </a:r>
          </a:p>
          <a:p>
            <a:endParaRPr lang="nl-NL" dirty="0"/>
          </a:p>
          <a:p>
            <a:r>
              <a:rPr lang="nl-NL" dirty="0"/>
              <a:t>In artikel 22.27 staan uitzonderingen op de vergunningplicht voor bouwwerken van 22.26. </a:t>
            </a:r>
          </a:p>
          <a:p>
            <a:endParaRPr lang="nl-NL" dirty="0"/>
          </a:p>
          <a:p>
            <a:r>
              <a:rPr lang="nl-NL" dirty="0"/>
              <a:t>Het omgevingsplan is onverminderd van toepassing.</a:t>
            </a:r>
          </a:p>
          <a:p>
            <a:endParaRPr lang="nl-NL" dirty="0"/>
          </a:p>
          <a:p>
            <a:pPr>
              <a:buFont typeface="Wingdings" panose="05000000000000000000" pitchFamily="2" charset="2"/>
              <a:buChar char="Ø"/>
            </a:pPr>
            <a:r>
              <a:rPr lang="nl-NL" dirty="0"/>
              <a:t>Bijvoorbeeld: bijbehorende bouwwerken, dakkapel in voordakvlak, speeltoestel</a:t>
            </a:r>
          </a:p>
          <a:p>
            <a:pPr>
              <a:buFont typeface="Wingdings" panose="05000000000000000000" pitchFamily="2" charset="2"/>
              <a:buChar char="Ø"/>
            </a:pPr>
            <a:r>
              <a:rPr lang="nl-NL" dirty="0"/>
              <a:t>Stonden voorheen in </a:t>
            </a:r>
            <a:r>
              <a:rPr lang="nl-NL" dirty="0" err="1"/>
              <a:t>Bor</a:t>
            </a:r>
            <a:r>
              <a:rPr lang="nl-NL" dirty="0"/>
              <a:t>, bijlage II, artikel 3</a:t>
            </a:r>
          </a:p>
          <a:p>
            <a:pPr>
              <a:buFont typeface="Wingdings" panose="05000000000000000000" pitchFamily="2" charset="2"/>
              <a:buChar char="Ø"/>
            </a:pPr>
            <a:endParaRPr lang="nl-NL" dirty="0"/>
          </a:p>
          <a:p>
            <a:r>
              <a:rPr lang="nl-NL" dirty="0"/>
              <a:t>Let op: Het aantal woningen mag niet toenemen, tenzij het een </a:t>
            </a:r>
            <a:r>
              <a:rPr lang="nl-NL" u="sng" dirty="0">
                <a:hlinkClick r:id="rId3"/>
              </a:rPr>
              <a:t>mantelzorgwoning</a:t>
            </a:r>
            <a:r>
              <a:rPr lang="nl-NL" dirty="0"/>
              <a:t> betreft (artikel 22.23, lid 2 Bruidsschat)</a:t>
            </a:r>
          </a:p>
          <a:p>
            <a:endParaRPr lang="nl-NL" dirty="0"/>
          </a:p>
          <a:p>
            <a:r>
              <a:rPr lang="nl-NL" dirty="0"/>
              <a:t>Let op: uitzondering voor monumenten, beschermde stads- of dorpsgezichten en archeologisch erfgoed (artikel 22.28 Bruidsschat)</a:t>
            </a:r>
          </a:p>
          <a:p>
            <a:pPr marL="0" indent="0">
              <a:buNone/>
            </a:pPr>
            <a:endParaRPr lang="nl-NL" dirty="0"/>
          </a:p>
          <a:p>
            <a:pPr>
              <a:buFont typeface="Wingdings" panose="05000000000000000000" pitchFamily="2" charset="2"/>
              <a:buChar char="Ø"/>
            </a:pPr>
            <a:endParaRPr lang="nl-NL" dirty="0"/>
          </a:p>
        </p:txBody>
      </p:sp>
    </p:spTree>
    <p:extLst>
      <p:ext uri="{BB962C8B-B14F-4D97-AF65-F5344CB8AC3E}">
        <p14:creationId xmlns:p14="http://schemas.microsoft.com/office/powerpoint/2010/main" val="3425858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Stap 2: Is het bouwwerk mogelijk op basis van de bouw- en gebruiksregels in het (tijdelijk deel) omgevingsplan?</a:t>
            </a:r>
            <a:br>
              <a:rPr lang="nl-NL" dirty="0"/>
            </a:br>
            <a:endParaRPr lang="nl-NL" dirty="0"/>
          </a:p>
        </p:txBody>
      </p:sp>
      <p:sp>
        <p:nvSpPr>
          <p:cNvPr id="3" name="Ondertitel 2"/>
          <p:cNvSpPr>
            <a:spLocks noGrp="1"/>
          </p:cNvSpPr>
          <p:nvPr>
            <p:ph type="subTitle" idx="1"/>
          </p:nvPr>
        </p:nvSpPr>
        <p:spPr>
          <a:xfrm>
            <a:off x="590551" y="2413591"/>
            <a:ext cx="10954904" cy="3824649"/>
          </a:xfrm>
        </p:spPr>
        <p:txBody>
          <a:bodyPr>
            <a:normAutofit lnSpcReduction="10000"/>
          </a:bodyPr>
          <a:lstStyle/>
          <a:p>
            <a:r>
              <a:rPr lang="nl-NL" sz="1500" dirty="0"/>
              <a:t>Als het bouwwerk past in het omgevingsplan, geldt een </a:t>
            </a:r>
            <a:r>
              <a:rPr lang="nl-NL" sz="1500" dirty="0" err="1"/>
              <a:t>binnenplanse</a:t>
            </a:r>
            <a:r>
              <a:rPr lang="nl-NL" sz="1500" dirty="0"/>
              <a:t> vergunningplicht (artikel 22.26 Bruidsschat)</a:t>
            </a:r>
          </a:p>
          <a:p>
            <a:r>
              <a:rPr lang="nl-NL" sz="1500" dirty="0"/>
              <a:t>De omgevingsvergunning wordt verleend als de activiteit niet in strijd is met de regels van het omgevingsplan (artikel 8.0a lid 1 </a:t>
            </a:r>
            <a:r>
              <a:rPr lang="nl-NL" sz="1500" dirty="0" err="1"/>
              <a:t>Bkl</a:t>
            </a:r>
            <a:r>
              <a:rPr lang="nl-NL" sz="1500" dirty="0"/>
              <a:t>).</a:t>
            </a:r>
          </a:p>
          <a:p>
            <a:endParaRPr lang="nl-NL" sz="1500" dirty="0"/>
          </a:p>
          <a:p>
            <a:pPr>
              <a:buFont typeface="Wingdings" panose="05000000000000000000" pitchFamily="2" charset="2"/>
              <a:buChar char="Ø"/>
            </a:pPr>
            <a:r>
              <a:rPr lang="nl-NL" sz="1500" dirty="0"/>
              <a:t>Let op: toets aan het gehele omgevingsplan, dus zowel tijdelijk deel als nieuw deel. Hieronder vallen alle delen van het tijdelijk deel, dus bijvoorbeeld ook de archeologieverordening</a:t>
            </a:r>
          </a:p>
          <a:p>
            <a:pPr>
              <a:buFont typeface="Wingdings" panose="05000000000000000000" pitchFamily="2" charset="2"/>
              <a:buChar char="Ø"/>
            </a:pPr>
            <a:endParaRPr lang="nl-NL" sz="1500" dirty="0"/>
          </a:p>
          <a:p>
            <a:r>
              <a:rPr lang="nl-NL" sz="1500" dirty="0"/>
              <a:t>Artikel 22.29 bevat de beoordelingsregels voor de </a:t>
            </a:r>
            <a:r>
              <a:rPr lang="nl-NL" sz="1500" dirty="0" err="1"/>
              <a:t>binnenplanse</a:t>
            </a:r>
            <a:r>
              <a:rPr lang="nl-NL" sz="1500" dirty="0"/>
              <a:t> omgevingsplanactiviteit. Er wordt getoetst aan:</a:t>
            </a:r>
          </a:p>
          <a:p>
            <a:pPr>
              <a:buFont typeface="Courier New" panose="02070309020205020404" pitchFamily="49" charset="0"/>
              <a:buChar char="o"/>
            </a:pPr>
            <a:r>
              <a:rPr lang="nl-NL" sz="1500" dirty="0"/>
              <a:t>het omgevingsplan</a:t>
            </a:r>
          </a:p>
          <a:p>
            <a:pPr>
              <a:buFont typeface="Courier New" panose="02070309020205020404" pitchFamily="49" charset="0"/>
              <a:buChar char="o"/>
            </a:pPr>
            <a:r>
              <a:rPr lang="nl-NL" sz="1500" dirty="0"/>
              <a:t>welstand</a:t>
            </a:r>
          </a:p>
          <a:p>
            <a:pPr>
              <a:buFont typeface="Courier New" panose="02070309020205020404" pitchFamily="49" charset="0"/>
              <a:buChar char="o"/>
            </a:pPr>
            <a:r>
              <a:rPr lang="nl-NL" sz="1500" dirty="0"/>
              <a:t>bodemkwaliteit</a:t>
            </a:r>
          </a:p>
          <a:p>
            <a:pPr marL="0" indent="0">
              <a:buNone/>
            </a:pPr>
            <a:endParaRPr lang="nl-NL" dirty="0"/>
          </a:p>
          <a:p>
            <a:pPr>
              <a:buFont typeface="Wingdings" panose="05000000000000000000" pitchFamily="2" charset="2"/>
              <a:buChar char="Ø"/>
            </a:pPr>
            <a:r>
              <a:rPr lang="nl-NL" sz="1500" dirty="0"/>
              <a:t>Let op: in specifieke gevallen moet de omgevingsvergunning geweigerd worden (artikel 22.33 bruidsschat)</a:t>
            </a:r>
          </a:p>
          <a:p>
            <a:pPr marL="0" indent="0">
              <a:buNone/>
            </a:pPr>
            <a:endParaRPr lang="nl-NL" dirty="0"/>
          </a:p>
        </p:txBody>
      </p:sp>
    </p:spTree>
    <p:extLst>
      <p:ext uri="{BB962C8B-B14F-4D97-AF65-F5344CB8AC3E}">
        <p14:creationId xmlns:p14="http://schemas.microsoft.com/office/powerpoint/2010/main" val="3428072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Stap 2: Is het bouwwerk mogelijk op basis van de bouw- en gebruiksregels in het (tijdelijk deel) omgevingsplan?</a:t>
            </a:r>
            <a:br>
              <a:rPr lang="nl-NL" dirty="0"/>
            </a:br>
            <a:endParaRPr lang="nl-NL" dirty="0"/>
          </a:p>
        </p:txBody>
      </p:sp>
      <p:sp>
        <p:nvSpPr>
          <p:cNvPr id="3" name="Ondertitel 2"/>
          <p:cNvSpPr>
            <a:spLocks noGrp="1"/>
          </p:cNvSpPr>
          <p:nvPr>
            <p:ph type="subTitle" idx="1"/>
          </p:nvPr>
        </p:nvSpPr>
        <p:spPr>
          <a:xfrm>
            <a:off x="590551" y="2413591"/>
            <a:ext cx="10954904" cy="3824649"/>
          </a:xfrm>
        </p:spPr>
        <p:txBody>
          <a:bodyPr>
            <a:normAutofit/>
          </a:bodyPr>
          <a:lstStyle/>
          <a:p>
            <a:pPr marL="0" indent="0">
              <a:buNone/>
            </a:pPr>
            <a:r>
              <a:rPr lang="nl-NL" b="1" dirty="0"/>
              <a:t>Weigering omgevingsvergunning</a:t>
            </a:r>
          </a:p>
          <a:p>
            <a:pPr marL="0" indent="0">
              <a:buNone/>
            </a:pPr>
            <a:endParaRPr lang="nl-NL" b="1" dirty="0"/>
          </a:p>
          <a:p>
            <a:pPr marL="0" indent="0">
              <a:buNone/>
            </a:pPr>
            <a:r>
              <a:rPr lang="nl-NL" dirty="0"/>
              <a:t>De omgevingsvergunning voor een omgevingsplanactiviteit wordt geweigerd als er sprake is van een:</a:t>
            </a:r>
          </a:p>
          <a:p>
            <a:r>
              <a:rPr lang="nl-NL" dirty="0"/>
              <a:t>voorbereidingsbesluit</a:t>
            </a:r>
          </a:p>
          <a:p>
            <a:r>
              <a:rPr lang="nl-NL" dirty="0"/>
              <a:t>aanwijzing als beschermd stads- of dorpsgezicht (die nog niet is verwerkt in geldend omgevingsplan)</a:t>
            </a:r>
          </a:p>
          <a:p>
            <a:r>
              <a:rPr lang="nl-NL" dirty="0"/>
              <a:t>nog lopende totstandkomingsprocedure van een bestemmingsplan of inpassingsplan</a:t>
            </a:r>
          </a:p>
          <a:p>
            <a:endParaRPr lang="nl-NL" dirty="0"/>
          </a:p>
          <a:p>
            <a:pPr>
              <a:buFont typeface="Wingdings" panose="05000000000000000000" pitchFamily="2" charset="2"/>
              <a:buChar char="Ø"/>
            </a:pPr>
            <a:r>
              <a:rPr lang="nl-NL" dirty="0"/>
              <a:t>Dit is geregeld in artikel 22.33 bruidsschat omgevingsplan (aangevuld via artikel 2.2 Vangnetregeling Omgevingswet).</a:t>
            </a:r>
          </a:p>
          <a:p>
            <a:pPr>
              <a:buFont typeface="Wingdings" panose="05000000000000000000" pitchFamily="2" charset="2"/>
              <a:buChar char="Ø"/>
            </a:pPr>
            <a:endParaRPr lang="nl-NL" dirty="0"/>
          </a:p>
          <a:p>
            <a:pPr marL="0" indent="0">
              <a:buNone/>
            </a:pPr>
            <a:endParaRPr lang="nl-NL" dirty="0"/>
          </a:p>
        </p:txBody>
      </p:sp>
    </p:spTree>
    <p:extLst>
      <p:ext uri="{BB962C8B-B14F-4D97-AF65-F5344CB8AC3E}">
        <p14:creationId xmlns:p14="http://schemas.microsoft.com/office/powerpoint/2010/main" val="3672822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Stap 3: Is het bouwwerk mogelijk op basis van een </a:t>
            </a:r>
            <a:r>
              <a:rPr lang="nl-NL" dirty="0" err="1"/>
              <a:t>binnenplanse</a:t>
            </a:r>
            <a:r>
              <a:rPr lang="nl-NL" dirty="0"/>
              <a:t> afwijking, wijzigingsbevoegdheid of uitwerkingsplicht?</a:t>
            </a:r>
          </a:p>
        </p:txBody>
      </p:sp>
      <p:sp>
        <p:nvSpPr>
          <p:cNvPr id="3" name="Ondertitel 2"/>
          <p:cNvSpPr>
            <a:spLocks noGrp="1"/>
          </p:cNvSpPr>
          <p:nvPr>
            <p:ph type="subTitle" idx="1"/>
          </p:nvPr>
        </p:nvSpPr>
        <p:spPr>
          <a:xfrm>
            <a:off x="590551" y="2413591"/>
            <a:ext cx="10954904" cy="3824649"/>
          </a:xfrm>
        </p:spPr>
        <p:txBody>
          <a:bodyPr>
            <a:normAutofit fontScale="92500" lnSpcReduction="20000"/>
          </a:bodyPr>
          <a:lstStyle/>
          <a:p>
            <a:pPr marL="0" indent="0">
              <a:buNone/>
            </a:pPr>
            <a:endParaRPr lang="nl-NL" b="1" dirty="0"/>
          </a:p>
          <a:p>
            <a:pPr marL="0" indent="0">
              <a:buNone/>
            </a:pPr>
            <a:r>
              <a:rPr lang="nl-NL" b="1" dirty="0"/>
              <a:t>Overgangsrecht tijdelijk deel omgevingsplan</a:t>
            </a:r>
          </a:p>
          <a:p>
            <a:pPr marL="0" indent="0">
              <a:buNone/>
            </a:pPr>
            <a:endParaRPr lang="nl-NL" b="1" dirty="0"/>
          </a:p>
          <a:p>
            <a:r>
              <a:rPr lang="nl-NL" dirty="0"/>
              <a:t>De </a:t>
            </a:r>
            <a:r>
              <a:rPr lang="nl-NL" u="sng" dirty="0" err="1"/>
              <a:t>binnenplanse</a:t>
            </a:r>
            <a:r>
              <a:rPr lang="nl-NL" u="sng" dirty="0"/>
              <a:t> afwijkregels </a:t>
            </a:r>
            <a:r>
              <a:rPr lang="nl-NL" dirty="0"/>
              <a:t>uit het bestemmingsplan gelden als beoordelingsregels voor een aanvraag om een omgevingsvergunning voor een omgevingsplanactiviteit (artikel 22.10 Omgevingswet)</a:t>
            </a:r>
          </a:p>
          <a:p>
            <a:r>
              <a:rPr lang="nl-NL" dirty="0"/>
              <a:t>De vergunning kan ook verleend worden als de bouwactiviteit past binnen de regels van de </a:t>
            </a:r>
            <a:r>
              <a:rPr lang="nl-NL" u="sng" dirty="0"/>
              <a:t>wijzigingsbevoegdheid of uitwerkingsplicht</a:t>
            </a:r>
            <a:r>
              <a:rPr lang="nl-NL" dirty="0"/>
              <a:t>. Dit regelt artikel 22.32 van de bruidsschat omgevingsplan.</a:t>
            </a:r>
          </a:p>
          <a:p>
            <a:pPr>
              <a:buFont typeface="Wingdings" panose="05000000000000000000" pitchFamily="2" charset="2"/>
              <a:buChar char="Ø"/>
            </a:pPr>
            <a:endParaRPr lang="nl-NL" dirty="0"/>
          </a:p>
          <a:p>
            <a:pPr>
              <a:buFont typeface="Wingdings" panose="05000000000000000000" pitchFamily="2" charset="2"/>
              <a:buChar char="Ø"/>
            </a:pPr>
            <a:r>
              <a:rPr lang="nl-NL" dirty="0"/>
              <a:t>Let op: blijft een bevoegdheid </a:t>
            </a:r>
          </a:p>
          <a:p>
            <a:pPr>
              <a:buFont typeface="Wingdings" panose="05000000000000000000" pitchFamily="2" charset="2"/>
              <a:buChar char="Ø"/>
            </a:pPr>
            <a:r>
              <a:rPr lang="nl-NL" dirty="0"/>
              <a:t>Bij een wijzigingsbevoegdheid en uitwerkingsplicht wordt ook getoetst aan instructieregels, instructies en voorbereidingsbesluiten (artikel 22.32 lid 2, bruidsschat) </a:t>
            </a:r>
          </a:p>
          <a:p>
            <a:pPr>
              <a:buFont typeface="Wingdings" panose="05000000000000000000" pitchFamily="2" charset="2"/>
              <a:buChar char="Ø"/>
            </a:pPr>
            <a:r>
              <a:rPr lang="nl-NL" dirty="0"/>
              <a:t>Ook toetst het college of het bouwplan uit oogpunt van een evenwichtige toedeling van functies aan locaties aanvaardbaar is.</a:t>
            </a:r>
          </a:p>
        </p:txBody>
      </p:sp>
    </p:spTree>
    <p:extLst>
      <p:ext uri="{BB962C8B-B14F-4D97-AF65-F5344CB8AC3E}">
        <p14:creationId xmlns:p14="http://schemas.microsoft.com/office/powerpoint/2010/main" val="2297371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Stap 3: Is het bouwwerk mogelijk op basis van een </a:t>
            </a:r>
            <a:r>
              <a:rPr lang="nl-NL" dirty="0" err="1"/>
              <a:t>binnenplanse</a:t>
            </a:r>
            <a:r>
              <a:rPr lang="nl-NL" dirty="0"/>
              <a:t> afwijking, wijzigingsbevoegdheid of uitwerkingsplicht?</a:t>
            </a:r>
          </a:p>
        </p:txBody>
      </p:sp>
      <p:sp>
        <p:nvSpPr>
          <p:cNvPr id="3" name="Ondertitel 2"/>
          <p:cNvSpPr>
            <a:spLocks noGrp="1"/>
          </p:cNvSpPr>
          <p:nvPr>
            <p:ph type="subTitle" idx="1"/>
          </p:nvPr>
        </p:nvSpPr>
        <p:spPr>
          <a:xfrm>
            <a:off x="590551" y="2413591"/>
            <a:ext cx="10954904" cy="3824649"/>
          </a:xfrm>
        </p:spPr>
        <p:txBody>
          <a:bodyPr>
            <a:normAutofit fontScale="92500" lnSpcReduction="10000"/>
          </a:bodyPr>
          <a:lstStyle/>
          <a:p>
            <a:pPr marL="0" indent="0">
              <a:buNone/>
            </a:pPr>
            <a:endParaRPr lang="nl-NL" b="1" dirty="0"/>
          </a:p>
          <a:p>
            <a:pPr marL="0" indent="0">
              <a:buNone/>
            </a:pPr>
            <a:r>
              <a:rPr lang="nl-NL" b="1" dirty="0"/>
              <a:t>Voorbeelden:</a:t>
            </a:r>
          </a:p>
          <a:p>
            <a:pPr marL="0" indent="0">
              <a:buNone/>
            </a:pPr>
            <a:r>
              <a:rPr lang="nl-NL" dirty="0"/>
              <a:t>Algemene afwijkingsregels tijdelijk deel omgevingsplan:</a:t>
            </a:r>
          </a:p>
          <a:p>
            <a:r>
              <a:rPr lang="nl-NL" dirty="0"/>
              <a:t>afwijkingen van maten (waaronder percentages) met ten hoogste 10%;</a:t>
            </a:r>
          </a:p>
          <a:p>
            <a:r>
              <a:rPr lang="nl-NL" dirty="0"/>
              <a:t>overschrijding van </a:t>
            </a:r>
            <a:r>
              <a:rPr lang="nl-NL" dirty="0" err="1"/>
              <a:t>aanduidingsgrenzen</a:t>
            </a:r>
            <a:r>
              <a:rPr lang="nl-NL" dirty="0"/>
              <a:t> en overige aanduidingen indien dit uit het oogpunt van een doelmatig gebruik van de gronden en/of bebouwing gewenst is, mits de overschrijdingen niet meer bedragen dan 3 m en het bouwvlak met niet meer dan 10% wordt vergroot.</a:t>
            </a:r>
          </a:p>
          <a:p>
            <a:endParaRPr lang="nl-NL" dirty="0"/>
          </a:p>
          <a:p>
            <a:pPr marL="0" indent="0">
              <a:buNone/>
            </a:pPr>
            <a:r>
              <a:rPr lang="nl-NL" dirty="0"/>
              <a:t>Algemene wijzigingsregels tijdelijk deel omgevingsplan:</a:t>
            </a:r>
          </a:p>
          <a:p>
            <a:r>
              <a:rPr lang="nl-NL" dirty="0"/>
              <a:t>de overschrijdingen bedragen niet meer dan 3 m en het bestemmingsvlak wordt met niet meer dan 10% vergroot;</a:t>
            </a:r>
          </a:p>
          <a:p>
            <a:r>
              <a:rPr lang="nl-NL" dirty="0"/>
              <a:t>de belangen van de eigenaren en/of gebruikers van betrokken en nabijgelegen gronden worden niet onevenredig geschaad;</a:t>
            </a:r>
          </a:p>
          <a:p>
            <a:r>
              <a:rPr lang="nl-NL" dirty="0"/>
              <a:t>het straat- en bebouwingsbeeld en de verkeersveiligheid worden niet onevenredig geschaad.</a:t>
            </a:r>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1514600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Stap 3: Is het bouwwerk mogelijk op basis van een </a:t>
            </a:r>
            <a:r>
              <a:rPr lang="nl-NL" dirty="0" err="1"/>
              <a:t>binnenplanse</a:t>
            </a:r>
            <a:r>
              <a:rPr lang="nl-NL" dirty="0"/>
              <a:t> afwijking, wijzigingsbevoegdheid of uitwerkingsplicht?</a:t>
            </a:r>
          </a:p>
        </p:txBody>
      </p:sp>
      <p:sp>
        <p:nvSpPr>
          <p:cNvPr id="3" name="Ondertitel 2"/>
          <p:cNvSpPr>
            <a:spLocks noGrp="1"/>
          </p:cNvSpPr>
          <p:nvPr>
            <p:ph type="subTitle" idx="1"/>
          </p:nvPr>
        </p:nvSpPr>
        <p:spPr>
          <a:xfrm>
            <a:off x="590551" y="2413591"/>
            <a:ext cx="10954904" cy="3824649"/>
          </a:xfrm>
        </p:spPr>
        <p:txBody>
          <a:bodyPr>
            <a:normAutofit lnSpcReduction="10000"/>
          </a:bodyPr>
          <a:lstStyle/>
          <a:p>
            <a:pPr marL="0" indent="0">
              <a:buNone/>
            </a:pPr>
            <a:endParaRPr lang="nl-NL" b="1" dirty="0"/>
          </a:p>
          <a:p>
            <a:pPr marL="0" indent="0">
              <a:buNone/>
            </a:pPr>
            <a:r>
              <a:rPr lang="nl-NL" b="1" dirty="0"/>
              <a:t>Voorbeelden:</a:t>
            </a:r>
          </a:p>
          <a:p>
            <a:pPr marL="0" indent="0">
              <a:buNone/>
            </a:pPr>
            <a:r>
              <a:rPr lang="nl-NL" dirty="0"/>
              <a:t>Specifieke afwijkingsbevoegdheid tijdelijk deel omgevingsplan:</a:t>
            </a:r>
          </a:p>
          <a:p>
            <a:pPr marL="0" indent="0">
              <a:buNone/>
            </a:pPr>
            <a:endParaRPr lang="nl-NL" b="1" dirty="0"/>
          </a:p>
          <a:p>
            <a:pPr marL="0" indent="0">
              <a:buNone/>
            </a:pPr>
            <a:r>
              <a:rPr lang="nl-NL" b="1" dirty="0"/>
              <a:t>9.4.2 Geveloptrekking</a:t>
            </a:r>
          </a:p>
          <a:p>
            <a:pPr marL="0" indent="0">
              <a:buNone/>
            </a:pPr>
            <a:r>
              <a:rPr lang="nl-NL" dirty="0"/>
              <a:t>Het bevoegd gezag kan bij een omgevingsvergunning afwijken van het bepaalde in artikel 9.2.2 onder c en bij grondgebonden woningen een hogere goothoogte toestaan, met inachtneming van het volgende:</a:t>
            </a:r>
          </a:p>
          <a:p>
            <a:r>
              <a:rPr lang="nl-NL" dirty="0"/>
              <a:t>voorzien van een plat dak;</a:t>
            </a:r>
          </a:p>
          <a:p>
            <a:r>
              <a:rPr lang="nl-NL" dirty="0"/>
              <a:t>niet hoger dan 3 m gemeten vanaf de goot;</a:t>
            </a:r>
          </a:p>
          <a:p>
            <a:r>
              <a:rPr lang="nl-NL" dirty="0"/>
              <a:t>de bovenzijde minimaal 1,5 m onder de </a:t>
            </a:r>
            <a:r>
              <a:rPr lang="nl-NL" dirty="0" err="1"/>
              <a:t>daknok</a:t>
            </a:r>
            <a:r>
              <a:rPr lang="nl-NL" dirty="0"/>
              <a:t>;</a:t>
            </a:r>
          </a:p>
          <a:p>
            <a:r>
              <a:rPr lang="nl-NL" dirty="0"/>
              <a:t>breedte in totaal maximaal 50% van de breedte de woning</a:t>
            </a:r>
          </a:p>
          <a:p>
            <a:endParaRPr lang="nl-NL" dirty="0"/>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3191523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Stap 3: Is het bouwwerk mogelijk op basis van een </a:t>
            </a:r>
            <a:r>
              <a:rPr lang="nl-NL" dirty="0" err="1"/>
              <a:t>binnenplanse</a:t>
            </a:r>
            <a:r>
              <a:rPr lang="nl-NL" dirty="0"/>
              <a:t> afwijking, wijzigingsbevoegdheid of uitwerkingsplicht?</a:t>
            </a:r>
          </a:p>
        </p:txBody>
      </p:sp>
      <p:sp>
        <p:nvSpPr>
          <p:cNvPr id="3" name="Ondertitel 2"/>
          <p:cNvSpPr>
            <a:spLocks noGrp="1"/>
          </p:cNvSpPr>
          <p:nvPr>
            <p:ph type="subTitle" idx="1"/>
          </p:nvPr>
        </p:nvSpPr>
        <p:spPr>
          <a:xfrm>
            <a:off x="590551" y="2413591"/>
            <a:ext cx="10954904" cy="3824649"/>
          </a:xfrm>
        </p:spPr>
        <p:txBody>
          <a:bodyPr>
            <a:normAutofit fontScale="85000" lnSpcReduction="20000"/>
          </a:bodyPr>
          <a:lstStyle/>
          <a:p>
            <a:pPr marL="0" indent="0">
              <a:buNone/>
            </a:pPr>
            <a:endParaRPr lang="nl-NL" b="1" dirty="0"/>
          </a:p>
          <a:p>
            <a:pPr marL="0" indent="0">
              <a:buNone/>
            </a:pPr>
            <a:r>
              <a:rPr lang="nl-NL" b="1" dirty="0"/>
              <a:t>Voorbeelden:</a:t>
            </a:r>
          </a:p>
          <a:p>
            <a:pPr marL="0" indent="0">
              <a:buNone/>
            </a:pPr>
            <a:r>
              <a:rPr lang="nl-NL" dirty="0"/>
              <a:t>Uitwerkingsplicht tijdelijk deel omgevingsplan:</a:t>
            </a:r>
          </a:p>
          <a:p>
            <a:pPr marL="0" indent="0">
              <a:buNone/>
            </a:pPr>
            <a:endParaRPr lang="nl-NL" b="1" dirty="0"/>
          </a:p>
          <a:p>
            <a:pPr marL="0" indent="0">
              <a:buNone/>
            </a:pPr>
            <a:r>
              <a:rPr lang="nl-NL" dirty="0"/>
              <a:t>Burgemeester en wethouders werken de in lid </a:t>
            </a:r>
            <a:r>
              <a:rPr lang="nl-NL" dirty="0">
                <a:hlinkClick r:id="rId3"/>
              </a:rPr>
              <a:t>7.1</a:t>
            </a:r>
            <a:r>
              <a:rPr lang="nl-NL" dirty="0"/>
              <a:t> genoemde bestemming nader uit, met inachtneming van de volgende uitwerkingsregels:</a:t>
            </a:r>
          </a:p>
          <a:p>
            <a:r>
              <a:rPr lang="nl-NL" dirty="0"/>
              <a:t>Het aantal woningen binnen de gehele bestemming 'Wonen – Uit te werken' in het plangebied is maximaal 500.</a:t>
            </a:r>
          </a:p>
          <a:p>
            <a:r>
              <a:rPr lang="nl-NL" dirty="0"/>
              <a:t>Gebouwen mogen uitsluitend binnen het bouwvlak worden gebouwd.</a:t>
            </a:r>
          </a:p>
          <a:p>
            <a:r>
              <a:rPr lang="nl-NL" dirty="0"/>
              <a:t>Ter plaatse van de aanduiding 'maximum bouwhoogte (m)' is ten hoogste de aangegeven bouwhoogte toegestaan.</a:t>
            </a:r>
          </a:p>
          <a:p>
            <a:r>
              <a:rPr lang="nl-NL" dirty="0"/>
              <a:t>Ter plaatse van de aanduiding 'maximum bebouwingspercentage (%)' is ten hoogste het aangegeven bebouwingspercentage toegestaan.</a:t>
            </a:r>
          </a:p>
          <a:p>
            <a:r>
              <a:rPr lang="nl-NL" dirty="0"/>
              <a:t>De gezamenlijke bedrijfsvloeroppervlakte van de toegelaten niet-woonfuncties (excl. horecaterrassen), zoals genoemd in lid </a:t>
            </a:r>
            <a:r>
              <a:rPr lang="nl-NL" dirty="0">
                <a:hlinkClick r:id="rId3"/>
              </a:rPr>
              <a:t>7.1</a:t>
            </a:r>
            <a:r>
              <a:rPr lang="nl-NL" dirty="0"/>
              <a:t> onder b is maximaal 2.500 m².</a:t>
            </a:r>
          </a:p>
          <a:p>
            <a:r>
              <a:rPr lang="nl-NL" dirty="0"/>
              <a:t>De functies detailhandel en aan watersport gerelateerde voorzieningen zijn uitsluitend toegestaan op de begane grond.</a:t>
            </a:r>
          </a:p>
          <a:p>
            <a:endParaRPr lang="nl-NL" dirty="0"/>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1829678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a:t>Stap 4: Is de omgevingsplanactiviteit bouwwerken niet in strijd is met redelijke eisen van welstand?</a:t>
            </a:r>
          </a:p>
        </p:txBody>
      </p:sp>
      <p:sp>
        <p:nvSpPr>
          <p:cNvPr id="3" name="Ondertitel 2"/>
          <p:cNvSpPr>
            <a:spLocks noGrp="1"/>
          </p:cNvSpPr>
          <p:nvPr>
            <p:ph type="subTitle" idx="1"/>
          </p:nvPr>
        </p:nvSpPr>
        <p:spPr>
          <a:xfrm>
            <a:off x="590551" y="2413591"/>
            <a:ext cx="10954904" cy="3824649"/>
          </a:xfrm>
        </p:spPr>
        <p:txBody>
          <a:bodyPr>
            <a:normAutofit/>
          </a:bodyPr>
          <a:lstStyle/>
          <a:p>
            <a:endParaRPr lang="nl-NL" dirty="0"/>
          </a:p>
          <a:p>
            <a:r>
              <a:rPr lang="nl-NL" dirty="0"/>
              <a:t>De omgevingsplanactiviteit bouwwerken moet voldoen aan de redelijke eisen van welstand</a:t>
            </a:r>
          </a:p>
          <a:p>
            <a:r>
              <a:rPr lang="nl-NL" dirty="0"/>
              <a:t>Dit wordt beoordeeld aan de hand van de criteria van de welstandsnota (artikel 22.29 lid 1b, bruidsschat).</a:t>
            </a:r>
          </a:p>
          <a:p>
            <a:r>
              <a:rPr lang="nl-NL" dirty="0"/>
              <a:t>Tenzij het gebied welstandsvrij is</a:t>
            </a:r>
          </a:p>
          <a:p>
            <a:endParaRPr lang="nl-NL" dirty="0"/>
          </a:p>
          <a:p>
            <a:endParaRPr lang="nl-NL" dirty="0"/>
          </a:p>
          <a:p>
            <a:pPr>
              <a:buFont typeface="Wingdings" panose="05000000000000000000" pitchFamily="2" charset="2"/>
              <a:buChar char="Ø"/>
            </a:pPr>
            <a:r>
              <a:rPr lang="nl-NL" dirty="0"/>
              <a:t>Let op: de vergunning kan ook verleend worden als het bouwwerk in strijd is met de welstandseisen uit de welstandsnota (artikel 22.29 lid 2b, bruidsschat omgevingsplan). Het blijft dan een </a:t>
            </a:r>
            <a:r>
              <a:rPr lang="nl-NL" dirty="0" err="1"/>
              <a:t>binnenplanse</a:t>
            </a:r>
            <a:r>
              <a:rPr lang="nl-NL" dirty="0"/>
              <a:t> omgevingsplanactiviteit.</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715122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a:t>Stap 5: Is de bodemkwaliteit voldoende?</a:t>
            </a:r>
          </a:p>
        </p:txBody>
      </p:sp>
      <p:sp>
        <p:nvSpPr>
          <p:cNvPr id="3" name="Ondertitel 2"/>
          <p:cNvSpPr>
            <a:spLocks noGrp="1"/>
          </p:cNvSpPr>
          <p:nvPr>
            <p:ph type="subTitle" idx="1"/>
          </p:nvPr>
        </p:nvSpPr>
        <p:spPr>
          <a:xfrm>
            <a:off x="590551" y="2047831"/>
            <a:ext cx="10954904" cy="3824649"/>
          </a:xfrm>
        </p:spPr>
        <p:txBody>
          <a:bodyPr>
            <a:normAutofit/>
          </a:bodyPr>
          <a:lstStyle/>
          <a:p>
            <a:endParaRPr lang="nl-NL" dirty="0"/>
          </a:p>
          <a:p>
            <a:pPr marL="0" indent="0">
              <a:buNone/>
            </a:pPr>
            <a:r>
              <a:rPr lang="nl-NL" dirty="0"/>
              <a:t>In artikel 22.29 onder 1c van de bruidsschat is geregeld dat in bepaalde gevallen getoetst wordt aan de bodemkwaliteit:</a:t>
            </a:r>
          </a:p>
          <a:p>
            <a:endParaRPr lang="nl-NL" dirty="0"/>
          </a:p>
          <a:p>
            <a:r>
              <a:rPr lang="nl-NL" dirty="0"/>
              <a:t>Bij een bodemgevoelig gebouw op een bodemgevoelige locatie toetst bevoegd gezag of de toelaatbare kwaliteit van de bodem niet wordt overschreden</a:t>
            </a:r>
          </a:p>
          <a:p>
            <a:endParaRPr lang="nl-NL" dirty="0"/>
          </a:p>
          <a:p>
            <a:r>
              <a:rPr lang="nl-NL" dirty="0"/>
              <a:t>Als de toelaatbare kwaliteit wordt overschreden, dan moet aannemelijk zijn dat een sanerende of andere beschermende maatregelen wordt getroffen</a:t>
            </a:r>
          </a:p>
          <a:p>
            <a:endParaRPr lang="nl-NL" dirty="0"/>
          </a:p>
          <a:p>
            <a:pPr marL="0" indent="0">
              <a:buNone/>
            </a:pPr>
            <a:endParaRPr lang="nl-NL" dirty="0"/>
          </a:p>
        </p:txBody>
      </p:sp>
    </p:spTree>
    <p:extLst>
      <p:ext uri="{BB962C8B-B14F-4D97-AF65-F5344CB8AC3E}">
        <p14:creationId xmlns:p14="http://schemas.microsoft.com/office/powerpoint/2010/main" val="4095364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a:t>Waar gaat de presentatie over?</a:t>
            </a:r>
          </a:p>
        </p:txBody>
      </p:sp>
      <p:sp>
        <p:nvSpPr>
          <p:cNvPr id="5" name="Ondertitel 4"/>
          <p:cNvSpPr>
            <a:spLocks noGrp="1"/>
          </p:cNvSpPr>
          <p:nvPr>
            <p:ph type="subTitle" idx="1"/>
          </p:nvPr>
        </p:nvSpPr>
        <p:spPr/>
        <p:txBody>
          <a:bodyPr>
            <a:normAutofit lnSpcReduction="10000"/>
          </a:bodyPr>
          <a:lstStyle/>
          <a:p>
            <a:r>
              <a:rPr lang="nl-NL" dirty="0"/>
              <a:t>Omgevingsplanactiviteit bouwwerken</a:t>
            </a:r>
          </a:p>
          <a:p>
            <a:endParaRPr lang="nl-NL" dirty="0"/>
          </a:p>
          <a:p>
            <a:r>
              <a:rPr lang="nl-NL" dirty="0"/>
              <a:t>Welke stappen voor beoordeling?</a:t>
            </a:r>
          </a:p>
          <a:p>
            <a:endParaRPr lang="nl-NL" dirty="0"/>
          </a:p>
          <a:p>
            <a:r>
              <a:rPr lang="nl-NL" dirty="0"/>
              <a:t>Bruidsschat nog niet omgezet naar nieuw deel omgevingsplan</a:t>
            </a:r>
          </a:p>
        </p:txBody>
      </p:sp>
    </p:spTree>
    <p:extLst>
      <p:ext uri="{BB962C8B-B14F-4D97-AF65-F5344CB8AC3E}">
        <p14:creationId xmlns:p14="http://schemas.microsoft.com/office/powerpoint/2010/main" val="711575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a:t>Stap 6: Wordt voldaan aan de regels verordeningen fysieke leefomgeving?</a:t>
            </a:r>
          </a:p>
        </p:txBody>
      </p:sp>
      <p:sp>
        <p:nvSpPr>
          <p:cNvPr id="3" name="Ondertitel 2"/>
          <p:cNvSpPr>
            <a:spLocks noGrp="1"/>
          </p:cNvSpPr>
          <p:nvPr>
            <p:ph type="subTitle" idx="1"/>
          </p:nvPr>
        </p:nvSpPr>
        <p:spPr>
          <a:xfrm>
            <a:off x="590551" y="2413591"/>
            <a:ext cx="10954904" cy="3824649"/>
          </a:xfrm>
        </p:spPr>
        <p:txBody>
          <a:bodyPr>
            <a:normAutofit/>
          </a:bodyPr>
          <a:lstStyle/>
          <a:p>
            <a:pPr marL="0" indent="0">
              <a:buNone/>
            </a:pPr>
            <a:endParaRPr lang="nl-NL" dirty="0"/>
          </a:p>
          <a:p>
            <a:pPr marL="0" indent="0">
              <a:buNone/>
            </a:pPr>
            <a:r>
              <a:rPr lang="nl-NL" b="1" dirty="0"/>
              <a:t>Overgangsrecht vergunningplichten en ontheffingsplichten uit bestaande gemeentelijke verordeningen</a:t>
            </a:r>
          </a:p>
          <a:p>
            <a:r>
              <a:rPr lang="nl-NL" dirty="0"/>
              <a:t>Artikel 22.8 Omgevingswet</a:t>
            </a:r>
          </a:p>
          <a:p>
            <a:r>
              <a:rPr lang="nl-NL" dirty="0"/>
              <a:t>Vergunning gemeentelijke verordeningen met regels over de fysieke leefomgeving, geen onderdeel het tijdelijk deel van het omgevingsplan</a:t>
            </a:r>
          </a:p>
          <a:p>
            <a:r>
              <a:rPr lang="nl-NL" dirty="0"/>
              <a:t>Automatisch vergunningplicht voor een omgevingsplanactiviteit als ze gaan over handelingen die de fysieke leefomgeving wijzigen</a:t>
            </a:r>
          </a:p>
          <a:p>
            <a:endParaRPr lang="nl-NL" dirty="0">
              <a:solidFill>
                <a:srgbClr val="39870C"/>
              </a:solidFill>
            </a:endParaRPr>
          </a:p>
          <a:p>
            <a:pPr>
              <a:buFont typeface="Wingdings" panose="05000000000000000000" pitchFamily="2" charset="2"/>
              <a:buChar char="Ø"/>
            </a:pPr>
            <a:r>
              <a:rPr lang="nl-NL" dirty="0"/>
              <a:t>Bijvoorbeeld uitrit, hemelwater, reclame</a:t>
            </a:r>
          </a:p>
          <a:p>
            <a:pPr>
              <a:buFont typeface="Wingdings" panose="05000000000000000000" pitchFamily="2" charset="2"/>
              <a:buChar char="Ø"/>
            </a:pPr>
            <a:endParaRPr lang="nl-NL" dirty="0"/>
          </a:p>
          <a:p>
            <a:pPr marL="0" indent="0">
              <a:buNone/>
            </a:pPr>
            <a:endParaRPr lang="nl-NL" dirty="0"/>
          </a:p>
        </p:txBody>
      </p:sp>
    </p:spTree>
    <p:extLst>
      <p:ext uri="{BB962C8B-B14F-4D97-AF65-F5344CB8AC3E}">
        <p14:creationId xmlns:p14="http://schemas.microsoft.com/office/powerpoint/2010/main" val="325477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a:t>Stap 7: Kan de omgevingsplanactiviteit bouwwerken via een BOPA-vergunning worden verleend?</a:t>
            </a:r>
          </a:p>
        </p:txBody>
      </p:sp>
      <p:sp>
        <p:nvSpPr>
          <p:cNvPr id="3" name="Ondertitel 2"/>
          <p:cNvSpPr>
            <a:spLocks noGrp="1"/>
          </p:cNvSpPr>
          <p:nvPr>
            <p:ph type="subTitle" idx="1"/>
          </p:nvPr>
        </p:nvSpPr>
        <p:spPr>
          <a:xfrm>
            <a:off x="590551" y="2413591"/>
            <a:ext cx="10954904" cy="3824649"/>
          </a:xfrm>
        </p:spPr>
        <p:txBody>
          <a:bodyPr>
            <a:normAutofit fontScale="92500" lnSpcReduction="20000"/>
          </a:bodyPr>
          <a:lstStyle/>
          <a:p>
            <a:r>
              <a:rPr lang="nl-NL" dirty="0"/>
              <a:t>Is de omgevingsplanactiviteit niet </a:t>
            </a:r>
            <a:r>
              <a:rPr lang="nl-NL" dirty="0" err="1"/>
              <a:t>vergunningvrij</a:t>
            </a:r>
            <a:r>
              <a:rPr lang="nl-NL" dirty="0"/>
              <a:t> en kan deze niet als </a:t>
            </a:r>
            <a:r>
              <a:rPr lang="nl-NL" dirty="0" err="1"/>
              <a:t>binnenplanse</a:t>
            </a:r>
            <a:r>
              <a:rPr lang="nl-NL" dirty="0"/>
              <a:t> omgevingsplanactiviteit verleend worden, dan toets of BOPA mogelijk is</a:t>
            </a:r>
          </a:p>
          <a:p>
            <a:endParaRPr lang="nl-NL" dirty="0"/>
          </a:p>
          <a:p>
            <a:pPr marL="0" indent="0">
              <a:buNone/>
            </a:pPr>
            <a:r>
              <a:rPr lang="nl-NL" i="1" dirty="0"/>
              <a:t>In de Invoeringswet Omgevingswet is hierover het volgende opgenomen in paragraaf 2.2.1.2 van de </a:t>
            </a:r>
            <a:r>
              <a:rPr lang="nl-NL" i="1" dirty="0" err="1"/>
              <a:t>de</a:t>
            </a:r>
            <a:r>
              <a:rPr lang="nl-NL" i="1" dirty="0"/>
              <a:t> Memorie van toelichting, bij het wetsvoorstel voor de Invoeringswet Omgevingswet (pag. 65 van de pdf): “Wanneer de activiteit op grond van de </a:t>
            </a:r>
            <a:r>
              <a:rPr lang="nl-NL" i="1" dirty="0" err="1"/>
              <a:t>binnenplanse</a:t>
            </a:r>
            <a:r>
              <a:rPr lang="nl-NL" i="1" dirty="0"/>
              <a:t> beoordelingsregels niet aanvaardbaar is te achten, kan de vergunning op grond van die enkele reden niet worden geweigerd. Het bevoegd gezag moet in dat geval ook nagaan of de vergunning toch kan worden verleend met het oog op een evenwichtige toedeling van functies aan locaties. Als de vergunning op grond van de in het omgevingsplan opgenomen beoordelingsregels niet kan worden verleend, moet dus de mogelijkheid worden bezien of de aangevraagde activiteit met het oog op een evenwichtige toedeling van functies aan locaties toch aanvaardbaar is te achten.”</a:t>
            </a:r>
          </a:p>
          <a:p>
            <a:pPr marL="0" indent="0">
              <a:buNone/>
            </a:pPr>
            <a:endParaRPr lang="nl-NL" dirty="0"/>
          </a:p>
          <a:p>
            <a:endParaRPr lang="nl-NL" dirty="0"/>
          </a:p>
          <a:p>
            <a:r>
              <a:rPr lang="nl-NL" dirty="0"/>
              <a:t>Moet voldoen aan een evenwichtige toedeling van functies aan locaties</a:t>
            </a:r>
          </a:p>
          <a:p>
            <a:r>
              <a:rPr lang="nl-NL" dirty="0"/>
              <a:t>Instructieregels omgevingsplan ook van toepassing</a:t>
            </a:r>
          </a:p>
          <a:p>
            <a:endParaRPr lang="nl-NL" dirty="0"/>
          </a:p>
          <a:p>
            <a:endParaRPr lang="nl-NL" dirty="0"/>
          </a:p>
          <a:p>
            <a:endParaRPr lang="nl-NL" dirty="0"/>
          </a:p>
          <a:p>
            <a:endParaRPr lang="nl-NL" dirty="0"/>
          </a:p>
          <a:p>
            <a:endParaRPr lang="nl-NL" dirty="0"/>
          </a:p>
          <a:p>
            <a:endParaRPr lang="nl-NL" dirty="0"/>
          </a:p>
          <a:p>
            <a:endParaRPr lang="nl-NL" dirty="0"/>
          </a:p>
          <a:p>
            <a:pPr>
              <a:buFont typeface="Wingdings" panose="05000000000000000000" pitchFamily="2" charset="2"/>
              <a:buChar char="Ø"/>
            </a:pPr>
            <a:endParaRPr lang="nl-NL" dirty="0"/>
          </a:p>
        </p:txBody>
      </p:sp>
    </p:spTree>
    <p:extLst>
      <p:ext uri="{BB962C8B-B14F-4D97-AF65-F5344CB8AC3E}">
        <p14:creationId xmlns:p14="http://schemas.microsoft.com/office/powerpoint/2010/main" val="2161041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a:t>Stap 7: Kan de omgevingsplanactiviteit bouwwerken via een BOPA-vergunning worden verleend?</a:t>
            </a:r>
          </a:p>
        </p:txBody>
      </p:sp>
      <p:sp>
        <p:nvSpPr>
          <p:cNvPr id="3" name="Ondertitel 2"/>
          <p:cNvSpPr>
            <a:spLocks noGrp="1"/>
          </p:cNvSpPr>
          <p:nvPr>
            <p:ph type="subTitle" idx="1"/>
          </p:nvPr>
        </p:nvSpPr>
        <p:spPr>
          <a:xfrm>
            <a:off x="590551" y="2413591"/>
            <a:ext cx="10954904" cy="3824649"/>
          </a:xfrm>
        </p:spPr>
        <p:txBody>
          <a:bodyPr>
            <a:normAutofit lnSpcReduction="10000"/>
          </a:bodyPr>
          <a:lstStyle/>
          <a:p>
            <a:pPr marL="0" indent="0">
              <a:buNone/>
            </a:pPr>
            <a:r>
              <a:rPr lang="nl-NL" b="1" dirty="0"/>
              <a:t>Specifieke beoordelingsregels BOPA</a:t>
            </a:r>
          </a:p>
          <a:p>
            <a:pPr marL="0" indent="0">
              <a:buNone/>
            </a:pPr>
            <a:r>
              <a:rPr lang="nl-NL" dirty="0"/>
              <a:t>Naast artikel 8.0a, lid 2, </a:t>
            </a:r>
            <a:r>
              <a:rPr lang="nl-NL" dirty="0" err="1"/>
              <a:t>Bkl</a:t>
            </a:r>
            <a:r>
              <a:rPr lang="nl-NL" dirty="0"/>
              <a:t> (evenwichtige toedeling van functies aan locaties) gelden de beoordelingsregels uit de artikelen 8.0b, 8.0c, 8.0d en 8.0e van het </a:t>
            </a:r>
            <a:r>
              <a:rPr lang="nl-NL" dirty="0" err="1"/>
              <a:t>Bkl</a:t>
            </a:r>
            <a:r>
              <a:rPr lang="nl-NL" dirty="0"/>
              <a:t>:</a:t>
            </a:r>
          </a:p>
          <a:p>
            <a:endParaRPr lang="nl-NL" dirty="0"/>
          </a:p>
          <a:p>
            <a:r>
              <a:rPr lang="nl-NL" dirty="0"/>
              <a:t>de instructieregels voor het omgevingsplan uit hoofdstuk 5 van het </a:t>
            </a:r>
            <a:r>
              <a:rPr lang="nl-NL" dirty="0" err="1"/>
              <a:t>Bkl</a:t>
            </a:r>
            <a:endParaRPr lang="nl-NL" dirty="0"/>
          </a:p>
          <a:p>
            <a:r>
              <a:rPr lang="nl-NL" dirty="0"/>
              <a:t>de instructieregels van de provincie voor het omgevingsplan</a:t>
            </a:r>
          </a:p>
          <a:p>
            <a:r>
              <a:rPr lang="nl-NL" dirty="0"/>
              <a:t>eventuele instructies van Rijk en provincie</a:t>
            </a:r>
          </a:p>
          <a:p>
            <a:r>
              <a:rPr lang="nl-NL" dirty="0"/>
              <a:t>de voorbeschermingsregels in het omgevingsplan</a:t>
            </a:r>
          </a:p>
          <a:p>
            <a:r>
              <a:rPr lang="nl-NL" dirty="0"/>
              <a:t>de regels die gelden voor het stellen van maatwerkregels, als het gaat om een omgevingsvergunning die betrekking heeft op een maatwerkregel</a:t>
            </a:r>
          </a:p>
          <a:p>
            <a:endParaRPr lang="nl-NL" dirty="0"/>
          </a:p>
          <a:p>
            <a:r>
              <a:rPr lang="nl-NL" dirty="0"/>
              <a:t>Daarnaast mag de BOPA het uitvoeren van een project waarvoor een projectbesluit is vastgesteld door de provincie of het Rijk niet belemmeren.</a:t>
            </a:r>
          </a:p>
          <a:p>
            <a:endParaRPr lang="nl-NL" dirty="0"/>
          </a:p>
          <a:p>
            <a:endParaRPr lang="nl-NL" dirty="0"/>
          </a:p>
          <a:p>
            <a:endParaRPr lang="nl-NL" dirty="0"/>
          </a:p>
          <a:p>
            <a:endParaRPr lang="nl-NL" dirty="0"/>
          </a:p>
          <a:p>
            <a:endParaRPr lang="nl-NL" dirty="0"/>
          </a:p>
          <a:p>
            <a:endParaRPr lang="nl-NL" dirty="0"/>
          </a:p>
          <a:p>
            <a:endParaRPr lang="nl-NL" dirty="0"/>
          </a:p>
          <a:p>
            <a:pPr>
              <a:buFont typeface="Wingdings" panose="05000000000000000000" pitchFamily="2" charset="2"/>
              <a:buChar char="Ø"/>
            </a:pPr>
            <a:endParaRPr lang="nl-NL" dirty="0"/>
          </a:p>
        </p:txBody>
      </p:sp>
    </p:spTree>
    <p:extLst>
      <p:ext uri="{BB962C8B-B14F-4D97-AF65-F5344CB8AC3E}">
        <p14:creationId xmlns:p14="http://schemas.microsoft.com/office/powerpoint/2010/main" val="3438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ACA56F21-D6D6-7E41-BB94-C0B4E84965CB}"/>
              </a:ext>
            </a:extLst>
          </p:cNvPr>
          <p:cNvSpPr>
            <a:spLocks noGrp="1"/>
          </p:cNvSpPr>
          <p:nvPr>
            <p:ph type="body" sz="quarter" idx="11"/>
          </p:nvPr>
        </p:nvSpPr>
        <p:spPr/>
        <p:txBody>
          <a:bodyPr/>
          <a:lstStyle/>
          <a:p>
            <a:endParaRPr lang="nl-NL" dirty="0"/>
          </a:p>
        </p:txBody>
      </p:sp>
      <p:sp>
        <p:nvSpPr>
          <p:cNvPr id="3" name="Titel 2"/>
          <p:cNvSpPr>
            <a:spLocks noGrp="1"/>
          </p:cNvSpPr>
          <p:nvPr>
            <p:ph type="ctrTitle"/>
          </p:nvPr>
        </p:nvSpPr>
        <p:spPr>
          <a:xfrm>
            <a:off x="6504734" y="4662158"/>
            <a:ext cx="5353512" cy="1235234"/>
          </a:xfrm>
        </p:spPr>
        <p:txBody>
          <a:bodyPr>
            <a:normAutofit/>
          </a:bodyPr>
          <a:lstStyle/>
          <a:p>
            <a:r>
              <a:rPr lang="nl-NL" sz="1800" dirty="0"/>
              <a:t>Blijf op de hoogte van het IPLO-nieuws via onze nieuwsbrief. Abonneer u via www.iplo.nl/nieuwsbrief</a:t>
            </a:r>
          </a:p>
        </p:txBody>
      </p:sp>
    </p:spTree>
    <p:extLst>
      <p:ext uri="{BB962C8B-B14F-4D97-AF65-F5344CB8AC3E}">
        <p14:creationId xmlns:p14="http://schemas.microsoft.com/office/powerpoint/2010/main" val="804691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Tijdelijk deel omgevingsplan</a:t>
            </a:r>
          </a:p>
        </p:txBody>
      </p:sp>
      <p:sp>
        <p:nvSpPr>
          <p:cNvPr id="3" name="Ondertitel 2"/>
          <p:cNvSpPr>
            <a:spLocks noGrp="1"/>
          </p:cNvSpPr>
          <p:nvPr>
            <p:ph type="subTitle" idx="1"/>
          </p:nvPr>
        </p:nvSpPr>
        <p:spPr>
          <a:xfrm>
            <a:off x="590551" y="2413591"/>
            <a:ext cx="10954904" cy="2453684"/>
          </a:xfrm>
        </p:spPr>
        <p:txBody>
          <a:bodyPr>
            <a:normAutofit/>
          </a:bodyPr>
          <a:lstStyle/>
          <a:p>
            <a:pPr marL="0" indent="0">
              <a:buNone/>
            </a:pPr>
            <a:r>
              <a:rPr lang="nl-NL" dirty="0"/>
              <a:t>Tijdens de overgangsfase (1 januari 2024 tot 1 januari 2032) heeft de gemeente een tijdelijk deel omgevingsplan. Dit bestaat onder andere uit:</a:t>
            </a:r>
          </a:p>
          <a:p>
            <a:pPr marL="0" indent="0">
              <a:buNone/>
            </a:pPr>
            <a:endParaRPr lang="nl-NL" dirty="0"/>
          </a:p>
          <a:p>
            <a:r>
              <a:rPr lang="nl-NL" dirty="0"/>
              <a:t>(ruimtelijke) regels uit verschillende vervallen instrumenten, zoals bestemmingsplannen</a:t>
            </a:r>
          </a:p>
          <a:p>
            <a:endParaRPr lang="nl-NL" dirty="0"/>
          </a:p>
          <a:p>
            <a:r>
              <a:rPr lang="nl-NL" dirty="0"/>
              <a:t>voormalige rijksregels over activiteiten die naar decentrale overheden zijn gegaan (aangeduid als de bruidsschat omgevingsplan)</a:t>
            </a:r>
          </a:p>
          <a:p>
            <a:endParaRPr lang="nl-NL" dirty="0"/>
          </a:p>
        </p:txBody>
      </p:sp>
    </p:spTree>
    <p:extLst>
      <p:ext uri="{BB962C8B-B14F-4D97-AF65-F5344CB8AC3E}">
        <p14:creationId xmlns:p14="http://schemas.microsoft.com/office/powerpoint/2010/main" val="6725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Nieuw deel omgevingsplan</a:t>
            </a:r>
          </a:p>
        </p:txBody>
      </p:sp>
      <p:sp>
        <p:nvSpPr>
          <p:cNvPr id="3" name="Ondertitel 2"/>
          <p:cNvSpPr>
            <a:spLocks noGrp="1"/>
          </p:cNvSpPr>
          <p:nvPr>
            <p:ph type="subTitle" idx="1"/>
          </p:nvPr>
        </p:nvSpPr>
        <p:spPr>
          <a:xfrm>
            <a:off x="590551" y="2413591"/>
            <a:ext cx="10954904" cy="2253659"/>
          </a:xfrm>
        </p:spPr>
        <p:txBody>
          <a:bodyPr>
            <a:normAutofit fontScale="92500" lnSpcReduction="10000"/>
          </a:bodyPr>
          <a:lstStyle/>
          <a:p>
            <a:r>
              <a:rPr lang="nl-NL" dirty="0"/>
              <a:t>Tot eind 2031 &gt; het tijdelijk deel omgevingsplan omzetten naar het nieuwe omgevingsplan</a:t>
            </a:r>
          </a:p>
          <a:p>
            <a:endParaRPr lang="nl-NL" dirty="0"/>
          </a:p>
          <a:p>
            <a:r>
              <a:rPr lang="nl-NL" dirty="0"/>
              <a:t>Hierin verwerkt de gemeente ook de regels in gemeentelijke verordeningen die over de fysieke leefomgeving gaan</a:t>
            </a:r>
          </a:p>
          <a:p>
            <a:endParaRPr lang="nl-NL" dirty="0"/>
          </a:p>
          <a:p>
            <a:r>
              <a:rPr lang="nl-NL" dirty="0"/>
              <a:t>De gemeente kan in het omgevingsplan de regels van de bruidsschat omgevingsplan wijzigen &gt;vergunningplicht voor de omgevingsplanactiviteiten kunnen per gemeente specifiek gemaakt worden</a:t>
            </a:r>
          </a:p>
        </p:txBody>
      </p:sp>
    </p:spTree>
    <p:extLst>
      <p:ext uri="{BB962C8B-B14F-4D97-AF65-F5344CB8AC3E}">
        <p14:creationId xmlns:p14="http://schemas.microsoft.com/office/powerpoint/2010/main" val="3172772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a:t>De knip: scheiden van technisch en ruimtelijk bouwen</a:t>
            </a:r>
          </a:p>
        </p:txBody>
      </p:sp>
      <p:sp>
        <p:nvSpPr>
          <p:cNvPr id="5" name="Ondertitel 4"/>
          <p:cNvSpPr>
            <a:spLocks noGrp="1"/>
          </p:cNvSpPr>
          <p:nvPr>
            <p:ph type="subTitle" idx="1"/>
          </p:nvPr>
        </p:nvSpPr>
        <p:spPr>
          <a:xfrm>
            <a:off x="590551" y="2413591"/>
            <a:ext cx="10954904" cy="2518627"/>
          </a:xfrm>
        </p:spPr>
        <p:txBody>
          <a:bodyPr>
            <a:normAutofit/>
          </a:bodyPr>
          <a:lstStyle/>
          <a:p>
            <a:r>
              <a:rPr lang="nl-NL" dirty="0"/>
              <a:t>Omgevingswet maakt bij het bouwen van een bouwwerk onderscheid tussen een technisch en ruimtelijk deel. </a:t>
            </a:r>
          </a:p>
          <a:p>
            <a:endParaRPr lang="nl-NL" dirty="0"/>
          </a:p>
          <a:p>
            <a:r>
              <a:rPr lang="nl-NL" dirty="0"/>
              <a:t>2 activiteiten: </a:t>
            </a:r>
          </a:p>
          <a:p>
            <a:pPr marL="571500">
              <a:buFont typeface="Arial" panose="020B0604020202020204" pitchFamily="34" charset="0"/>
              <a:buChar char="•"/>
            </a:pPr>
            <a:r>
              <a:rPr lang="nl-NL" dirty="0"/>
              <a:t>de technische bouwactiviteit en </a:t>
            </a:r>
          </a:p>
          <a:p>
            <a:pPr marL="571500">
              <a:buFont typeface="Arial" panose="020B0604020202020204" pitchFamily="34" charset="0"/>
              <a:buChar char="•"/>
            </a:pPr>
            <a:r>
              <a:rPr lang="nl-NL" dirty="0"/>
              <a:t>de omgevingsplanactiviteit bouwwerken</a:t>
            </a:r>
          </a:p>
        </p:txBody>
      </p:sp>
      <p:pic>
        <p:nvPicPr>
          <p:cNvPr id="2" name="Afbeelding 1" descr="Decoratieve afbeelding met links een persoon die een checklist afvinkt, en rechts een persoon die vinkjes zet op twee documenten met een schaartje ertussen. Links van de knip het technisch en rechts van de knip het ruimtelijk deel." title="Decoratieve afbeelding"/>
          <p:cNvPicPr>
            <a:picLocks noChangeAspect="1"/>
          </p:cNvPicPr>
          <p:nvPr/>
        </p:nvPicPr>
        <p:blipFill>
          <a:blip r:embed="rId3"/>
          <a:stretch>
            <a:fillRect/>
          </a:stretch>
        </p:blipFill>
        <p:spPr>
          <a:xfrm>
            <a:off x="6353175" y="3078119"/>
            <a:ext cx="4233862" cy="3669347"/>
          </a:xfrm>
          <a:prstGeom prst="rect">
            <a:avLst/>
          </a:prstGeom>
        </p:spPr>
      </p:pic>
    </p:spTree>
    <p:extLst>
      <p:ext uri="{BB962C8B-B14F-4D97-AF65-F5344CB8AC3E}">
        <p14:creationId xmlns:p14="http://schemas.microsoft.com/office/powerpoint/2010/main" val="338116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a:t>Omgevingsplanactiviteit</a:t>
            </a:r>
            <a:br>
              <a:rPr lang="nl-NL" dirty="0"/>
            </a:br>
            <a:endParaRPr lang="nl-NL" dirty="0"/>
          </a:p>
        </p:txBody>
      </p:sp>
      <p:sp>
        <p:nvSpPr>
          <p:cNvPr id="5" name="Ondertitel 4"/>
          <p:cNvSpPr>
            <a:spLocks noGrp="1"/>
          </p:cNvSpPr>
          <p:nvPr>
            <p:ph type="subTitle" idx="1"/>
          </p:nvPr>
        </p:nvSpPr>
        <p:spPr>
          <a:xfrm>
            <a:off x="590551" y="2413591"/>
            <a:ext cx="10954904" cy="3784009"/>
          </a:xfrm>
        </p:spPr>
        <p:txBody>
          <a:bodyPr>
            <a:normAutofit fontScale="92500" lnSpcReduction="10000"/>
          </a:bodyPr>
          <a:lstStyle/>
          <a:p>
            <a:pPr marL="0" indent="0">
              <a:buNone/>
            </a:pPr>
            <a:r>
              <a:rPr lang="nl-NL" dirty="0"/>
              <a:t>Een omgevingsplanactiviteit is een activiteit:</a:t>
            </a:r>
          </a:p>
          <a:p>
            <a:r>
              <a:rPr lang="nl-NL" dirty="0"/>
              <a:t>waarvoor in het omgevingsplan een verbod staat om deze zonder omgevingsvergunning uit te voeren, en/of</a:t>
            </a:r>
          </a:p>
          <a:p>
            <a:r>
              <a:rPr lang="nl-NL" dirty="0"/>
              <a:t>die in strijd is met het omgevingsplan</a:t>
            </a:r>
          </a:p>
          <a:p>
            <a:endParaRPr lang="nl-NL" dirty="0"/>
          </a:p>
          <a:p>
            <a:pPr marL="0" indent="0">
              <a:buNone/>
            </a:pPr>
            <a:r>
              <a:rPr lang="nl-NL" dirty="0"/>
              <a:t>In strijd met het omgevingsplan 2 gevallen:</a:t>
            </a:r>
          </a:p>
          <a:p>
            <a:pPr marL="342900" indent="-342900">
              <a:buFont typeface="+mj-lt"/>
              <a:buAutoNum type="arabicPeriod"/>
            </a:pPr>
            <a:r>
              <a:rPr lang="nl-NL" dirty="0"/>
              <a:t>Een activiteit waarvoor in het omgevingsplan is bepaald dat het is verboden deze zonder omgevingsvergunning te verrichten en die in strijd is met het omgevingsplan.</a:t>
            </a:r>
          </a:p>
          <a:p>
            <a:pPr marL="342900" indent="-342900">
              <a:buFont typeface="+mj-lt"/>
              <a:buAutoNum type="arabicPeriod"/>
            </a:pPr>
            <a:r>
              <a:rPr lang="nl-NL" dirty="0"/>
              <a:t>Een andere activiteit die in strijd is met het omgevingsplan.</a:t>
            </a:r>
          </a:p>
          <a:p>
            <a:endParaRPr lang="nl-NL" dirty="0"/>
          </a:p>
          <a:p>
            <a:pPr marL="0" indent="0">
              <a:buNone/>
            </a:pPr>
            <a:endParaRPr lang="nl-NL" dirty="0"/>
          </a:p>
          <a:p>
            <a:pPr marL="0" indent="0">
              <a:buNone/>
            </a:pPr>
            <a:r>
              <a:rPr lang="nl-NL" dirty="0"/>
              <a:t>Artikel 5.1, Omgevingswet regelt de vergunningplicht voor een omgevingsplanactiviteit. In de definitie van de Ow staat wat de omgevingsplanactiviteit is.</a:t>
            </a:r>
          </a:p>
          <a:p>
            <a:endParaRPr lang="nl-NL" dirty="0"/>
          </a:p>
        </p:txBody>
      </p:sp>
    </p:spTree>
    <p:extLst>
      <p:ext uri="{BB962C8B-B14F-4D97-AF65-F5344CB8AC3E}">
        <p14:creationId xmlns:p14="http://schemas.microsoft.com/office/powerpoint/2010/main" val="2778207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a:t>Beoordelingsregels omgevingsvergunning omgevingsplanactiviteit</a:t>
            </a:r>
          </a:p>
        </p:txBody>
      </p:sp>
      <p:sp>
        <p:nvSpPr>
          <p:cNvPr id="5" name="Ondertitel 4"/>
          <p:cNvSpPr>
            <a:spLocks noGrp="1"/>
          </p:cNvSpPr>
          <p:nvPr>
            <p:ph type="subTitle" idx="1"/>
          </p:nvPr>
        </p:nvSpPr>
        <p:spPr>
          <a:xfrm>
            <a:off x="590551" y="2413591"/>
            <a:ext cx="10954904" cy="2869609"/>
          </a:xfrm>
        </p:spPr>
        <p:txBody>
          <a:bodyPr>
            <a:normAutofit fontScale="92500"/>
          </a:bodyPr>
          <a:lstStyle/>
          <a:p>
            <a:pPr marL="0" indent="0">
              <a:buNone/>
            </a:pPr>
            <a:r>
              <a:rPr lang="nl-NL" dirty="0"/>
              <a:t>Het bevoegd gezag toetst aan ((artikel 8.0, </a:t>
            </a:r>
            <a:r>
              <a:rPr lang="nl-NL" dirty="0" err="1"/>
              <a:t>Bkl</a:t>
            </a:r>
            <a:r>
              <a:rPr lang="nl-NL" dirty="0"/>
              <a:t>)):</a:t>
            </a:r>
          </a:p>
          <a:p>
            <a:r>
              <a:rPr lang="nl-NL" dirty="0"/>
              <a:t>de regels van het omgevingsplan</a:t>
            </a:r>
          </a:p>
          <a:p>
            <a:r>
              <a:rPr lang="nl-NL" dirty="0"/>
              <a:t>een evenwichtige toedeling van functies aan locaties als het gaat om een </a:t>
            </a:r>
            <a:r>
              <a:rPr lang="nl-NL" dirty="0" err="1"/>
              <a:t>buitenplanse</a:t>
            </a:r>
            <a:r>
              <a:rPr lang="nl-NL" dirty="0"/>
              <a:t> omgevingsplanactiviteit (BOPA)</a:t>
            </a:r>
          </a:p>
          <a:p>
            <a:endParaRPr lang="nl-NL" dirty="0"/>
          </a:p>
          <a:p>
            <a:pPr>
              <a:buFont typeface="Wingdings" panose="05000000000000000000" pitchFamily="2" charset="2"/>
              <a:buChar char="Ø"/>
            </a:pPr>
            <a:r>
              <a:rPr lang="nl-NL" dirty="0"/>
              <a:t>Deze beoordelingsregels gelden niet voor activiteiten die </a:t>
            </a:r>
            <a:r>
              <a:rPr lang="nl-NL" dirty="0" err="1"/>
              <a:t>vergunningvrij</a:t>
            </a:r>
            <a:r>
              <a:rPr lang="nl-NL" dirty="0"/>
              <a:t> zijn (artikel 2.29 </a:t>
            </a:r>
            <a:r>
              <a:rPr lang="nl-NL" dirty="0" err="1"/>
              <a:t>Bbl</a:t>
            </a:r>
            <a:r>
              <a:rPr lang="nl-NL" dirty="0"/>
              <a:t>).</a:t>
            </a:r>
          </a:p>
          <a:p>
            <a:pPr>
              <a:buFont typeface="Wingdings" panose="05000000000000000000" pitchFamily="2" charset="2"/>
              <a:buChar char="Ø"/>
            </a:pPr>
            <a:endParaRPr lang="nl-NL" dirty="0"/>
          </a:p>
          <a:p>
            <a:pPr>
              <a:buFont typeface="Wingdings" panose="05000000000000000000" pitchFamily="2" charset="2"/>
              <a:buChar char="Ø"/>
            </a:pPr>
            <a:r>
              <a:rPr lang="nl-NL" dirty="0"/>
              <a:t>Voor de </a:t>
            </a:r>
            <a:r>
              <a:rPr lang="nl-NL" dirty="0" err="1"/>
              <a:t>buitenplanse</a:t>
            </a:r>
            <a:r>
              <a:rPr lang="nl-NL" dirty="0"/>
              <a:t> omgevingsplanactiviteit gelden ook specifieke beoordelingsregels. Deze staan in paragraaf 8.1.1.2 van het </a:t>
            </a:r>
            <a:r>
              <a:rPr lang="nl-NL" dirty="0" err="1"/>
              <a:t>Bkl</a:t>
            </a:r>
            <a:r>
              <a:rPr lang="nl-NL" dirty="0"/>
              <a:t>.</a:t>
            </a:r>
          </a:p>
          <a:p>
            <a:pPr>
              <a:buFont typeface="Wingdings" panose="05000000000000000000" pitchFamily="2" charset="2"/>
              <a:buChar char="Ø"/>
            </a:pPr>
            <a:endParaRPr lang="nl-NL" dirty="0"/>
          </a:p>
          <a:p>
            <a:pPr marL="0" indent="0">
              <a:buNone/>
            </a:pPr>
            <a:endParaRPr lang="nl-NL" dirty="0"/>
          </a:p>
          <a:p>
            <a:pPr marL="0" indent="0">
              <a:buNone/>
            </a:pPr>
            <a:endParaRPr lang="nl-NL" dirty="0"/>
          </a:p>
          <a:p>
            <a:pPr marL="0" indent="0">
              <a:buNone/>
            </a:pPr>
            <a:endParaRPr lang="nl-NL" dirty="0"/>
          </a:p>
          <a:p>
            <a:endParaRPr lang="nl-NL" dirty="0"/>
          </a:p>
        </p:txBody>
      </p:sp>
    </p:spTree>
    <p:extLst>
      <p:ext uri="{BB962C8B-B14F-4D97-AF65-F5344CB8AC3E}">
        <p14:creationId xmlns:p14="http://schemas.microsoft.com/office/powerpoint/2010/main" val="2450973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a:t>Stappen behandelen omgevingsplanactiviteit bouwwerken</a:t>
            </a:r>
          </a:p>
        </p:txBody>
      </p:sp>
      <p:sp>
        <p:nvSpPr>
          <p:cNvPr id="5" name="Ondertitel 4"/>
          <p:cNvSpPr>
            <a:spLocks noGrp="1"/>
          </p:cNvSpPr>
          <p:nvPr>
            <p:ph type="subTitle" idx="1"/>
          </p:nvPr>
        </p:nvSpPr>
        <p:spPr>
          <a:xfrm>
            <a:off x="590551" y="2413591"/>
            <a:ext cx="10954904" cy="3568109"/>
          </a:xfrm>
        </p:spPr>
        <p:txBody>
          <a:bodyPr>
            <a:normAutofit/>
          </a:bodyPr>
          <a:lstStyle/>
          <a:p>
            <a:pPr marL="342900" indent="-342900">
              <a:buAutoNum type="arabicPeriod"/>
            </a:pPr>
            <a:r>
              <a:rPr lang="nl-NL" dirty="0"/>
              <a:t>Is de omgevingsplanactiviteit bouwwerken </a:t>
            </a:r>
            <a:r>
              <a:rPr lang="nl-NL" dirty="0" err="1"/>
              <a:t>vergunningvrij</a:t>
            </a:r>
            <a:r>
              <a:rPr lang="nl-NL" dirty="0"/>
              <a:t>?</a:t>
            </a:r>
          </a:p>
          <a:p>
            <a:pPr marL="342900" indent="-342900">
              <a:buFont typeface="Arial"/>
              <a:buAutoNum type="arabicPeriod"/>
            </a:pPr>
            <a:r>
              <a:rPr lang="nl-NL" dirty="0"/>
              <a:t>Is het bouwwerk mogelijk op basis van de bouw- en gebruiksregels in het tijdelijk deel omgevingsplan?</a:t>
            </a:r>
          </a:p>
          <a:p>
            <a:pPr marL="342900" indent="-342900">
              <a:buFont typeface="Arial"/>
              <a:buAutoNum type="arabicPeriod"/>
            </a:pPr>
            <a:r>
              <a:rPr lang="nl-NL" dirty="0"/>
              <a:t>Is de omgevingsplanactiviteit mogelijk op basis van het overgangsrecht voor de </a:t>
            </a:r>
            <a:r>
              <a:rPr lang="nl-NL" dirty="0" err="1"/>
              <a:t>binnenplanse</a:t>
            </a:r>
            <a:r>
              <a:rPr lang="nl-NL" dirty="0"/>
              <a:t> afwijking, wijzigingsbevoegdheid of uitwerkingsplicht?</a:t>
            </a:r>
          </a:p>
          <a:p>
            <a:pPr marL="342900" indent="-342900">
              <a:buFont typeface="Arial"/>
              <a:buAutoNum type="arabicPeriod"/>
            </a:pPr>
            <a:r>
              <a:rPr lang="nl-NL" dirty="0"/>
              <a:t>Voldoet het plan aan de redelijke eisen van welstand?</a:t>
            </a:r>
          </a:p>
          <a:p>
            <a:pPr marL="342900" indent="-342900">
              <a:buFont typeface="Arial"/>
              <a:buAutoNum type="arabicPeriod"/>
            </a:pPr>
            <a:r>
              <a:rPr lang="nl-NL" dirty="0"/>
              <a:t>Is de bodemkwaliteit voldoende?</a:t>
            </a:r>
          </a:p>
          <a:p>
            <a:pPr marL="342900" indent="-342900">
              <a:buFont typeface="Arial"/>
              <a:buAutoNum type="arabicPeriod"/>
            </a:pPr>
            <a:r>
              <a:rPr lang="nl-NL" dirty="0"/>
              <a:t>Gelden er regels vanuit de gemeentelijke verordeningen gericht op fysieke leefomgeving?</a:t>
            </a:r>
          </a:p>
          <a:p>
            <a:pPr marL="342900" indent="-342900">
              <a:buFont typeface="Arial"/>
              <a:buAutoNum type="arabicPeriod"/>
            </a:pPr>
            <a:r>
              <a:rPr lang="nl-NL" dirty="0"/>
              <a:t>Is de omgevingsplanactiviteit bouwwerken mogelijk via een BOPA?</a:t>
            </a:r>
          </a:p>
          <a:p>
            <a:pPr marL="342900" indent="-342900">
              <a:buFont typeface="Arial"/>
              <a:buAutoNum type="arabicPeriod"/>
            </a:pPr>
            <a:endParaRPr lang="nl-NL" dirty="0"/>
          </a:p>
          <a:p>
            <a:pPr marL="342900" indent="-342900">
              <a:buFont typeface="Arial"/>
              <a:buAutoNum type="arabicPeriod"/>
            </a:pPr>
            <a:endParaRPr lang="nl-NL" dirty="0"/>
          </a:p>
        </p:txBody>
      </p:sp>
    </p:spTree>
    <p:extLst>
      <p:ext uri="{BB962C8B-B14F-4D97-AF65-F5344CB8AC3E}">
        <p14:creationId xmlns:p14="http://schemas.microsoft.com/office/powerpoint/2010/main" val="931476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Stap 1: Is de omgevingsplanactiviteit bouwwerken </a:t>
            </a:r>
            <a:r>
              <a:rPr lang="nl-NL" dirty="0" err="1"/>
              <a:t>vergunningvrij</a:t>
            </a:r>
            <a:r>
              <a:rPr lang="nl-NL" dirty="0"/>
              <a:t>?</a:t>
            </a:r>
            <a:br>
              <a:rPr lang="nl-NL" dirty="0"/>
            </a:br>
            <a:endParaRPr lang="nl-NL" dirty="0"/>
          </a:p>
        </p:txBody>
      </p:sp>
      <p:sp>
        <p:nvSpPr>
          <p:cNvPr id="3" name="Ondertitel 2"/>
          <p:cNvSpPr>
            <a:spLocks noGrp="1"/>
          </p:cNvSpPr>
          <p:nvPr>
            <p:ph type="subTitle" idx="1"/>
          </p:nvPr>
        </p:nvSpPr>
        <p:spPr>
          <a:xfrm>
            <a:off x="590551" y="2413591"/>
            <a:ext cx="10954904" cy="4164630"/>
          </a:xfrm>
        </p:spPr>
        <p:txBody>
          <a:bodyPr>
            <a:normAutofit fontScale="85000" lnSpcReduction="10000"/>
          </a:bodyPr>
          <a:lstStyle/>
          <a:p>
            <a:pPr marL="0" indent="0">
              <a:buNone/>
            </a:pPr>
            <a:r>
              <a:rPr lang="nl-NL" b="1" dirty="0"/>
              <a:t>Is de activiteit </a:t>
            </a:r>
            <a:r>
              <a:rPr lang="nl-NL" b="1" dirty="0" err="1"/>
              <a:t>vergunningvrij</a:t>
            </a:r>
            <a:r>
              <a:rPr lang="nl-NL" b="1" dirty="0"/>
              <a:t> op basis van artikel 2.29 </a:t>
            </a:r>
            <a:r>
              <a:rPr lang="nl-NL" b="1" dirty="0" err="1"/>
              <a:t>Bbl</a:t>
            </a:r>
            <a:r>
              <a:rPr lang="nl-NL" b="1" dirty="0"/>
              <a:t>?</a:t>
            </a:r>
          </a:p>
          <a:p>
            <a:pPr marL="0" indent="0">
              <a:buNone/>
            </a:pPr>
            <a:endParaRPr lang="nl-NL" dirty="0"/>
          </a:p>
          <a:p>
            <a:r>
              <a:rPr lang="nl-NL" dirty="0"/>
              <a:t>Geen vergunning voor omgevingsplanactiviteit bouwwerken nodig</a:t>
            </a:r>
          </a:p>
          <a:p>
            <a:pPr>
              <a:buFont typeface="Wingdings" panose="05000000000000000000" pitchFamily="2" charset="2"/>
              <a:buChar char="Ø"/>
            </a:pPr>
            <a:endParaRPr lang="nl-NL" dirty="0"/>
          </a:p>
          <a:p>
            <a:pPr>
              <a:buFont typeface="Wingdings" panose="05000000000000000000" pitchFamily="2" charset="2"/>
              <a:buChar char="Ø"/>
            </a:pPr>
            <a:r>
              <a:rPr lang="nl-NL" dirty="0"/>
              <a:t>Bijvoorbeeld dakkapel op achterdakvlak, plaatsen dakraam, normaal onderhoud, plaatsen bouwkeet </a:t>
            </a:r>
          </a:p>
          <a:p>
            <a:pPr>
              <a:buFont typeface="Wingdings" panose="05000000000000000000" pitchFamily="2" charset="2"/>
              <a:buChar char="Ø"/>
            </a:pPr>
            <a:r>
              <a:rPr lang="nl-NL" dirty="0"/>
              <a:t>Stonden voorheen in </a:t>
            </a:r>
            <a:r>
              <a:rPr lang="nl-NL" dirty="0" err="1"/>
              <a:t>Bor</a:t>
            </a:r>
            <a:r>
              <a:rPr lang="nl-NL" dirty="0"/>
              <a:t>, bijlage II, artikel 2.</a:t>
            </a:r>
          </a:p>
          <a:p>
            <a:pPr>
              <a:buFont typeface="Wingdings" panose="05000000000000000000" pitchFamily="2" charset="2"/>
              <a:buChar char="Ø"/>
            </a:pPr>
            <a:endParaRPr lang="nl-NL" dirty="0"/>
          </a:p>
          <a:p>
            <a:r>
              <a:rPr lang="nl-NL" dirty="0"/>
              <a:t>Let op: repressief welstandstoezicht geldt wel</a:t>
            </a:r>
          </a:p>
          <a:p>
            <a:pPr>
              <a:buFont typeface="Wingdings" panose="05000000000000000000" pitchFamily="2" charset="2"/>
              <a:buChar char="Ø"/>
            </a:pPr>
            <a:endParaRPr lang="nl-NL" dirty="0"/>
          </a:p>
          <a:p>
            <a:pPr marL="0" indent="0">
              <a:buNone/>
            </a:pPr>
            <a:r>
              <a:rPr lang="nl-NL" i="1" dirty="0">
                <a:solidFill>
                  <a:srgbClr val="FF0000"/>
                </a:solidFill>
              </a:rPr>
              <a:t>Onverminderd regels </a:t>
            </a:r>
            <a:r>
              <a:rPr lang="nl-NL" i="1" dirty="0"/>
              <a:t>in het omgevingsplan over het in stand houden van een bouwwerk </a:t>
            </a:r>
            <a:r>
              <a:rPr lang="nl-NL" i="1" dirty="0">
                <a:solidFill>
                  <a:srgbClr val="FF0000"/>
                </a:solidFill>
              </a:rPr>
              <a:t>die betrekking hebben op de ernstige ontsiering van het uiterlijk van dat bouwwerk</a:t>
            </a:r>
            <a:r>
              <a:rPr lang="nl-NL" i="1" dirty="0"/>
              <a:t>, geldt het verbod, bedoeld in </a:t>
            </a:r>
            <a:r>
              <a:rPr lang="nl-NL" i="1" u="sng" dirty="0">
                <a:hlinkClick r:id="rId3"/>
              </a:rPr>
              <a:t>artikel 5.1, eerste lid, van de wet</a:t>
            </a:r>
            <a:r>
              <a:rPr lang="nl-NL" i="1" dirty="0"/>
              <a:t>, om zonder omgevingsvergunning een omgevingsplanactiviteit te verrichten, niet voor een omgevingsplanactiviteit voor zover de activiteit betrekking heeft op een van de volgende bouwwerken:</a:t>
            </a:r>
          </a:p>
          <a:p>
            <a:pPr marL="0" indent="0">
              <a:buNone/>
            </a:pPr>
            <a:endParaRPr lang="nl-NL" dirty="0"/>
          </a:p>
          <a:p>
            <a:r>
              <a:rPr lang="nl-NL" dirty="0"/>
              <a:t>Let op: uitzondering voor monumenten en beschermde stads- of dorpsgezichten (artikel 2.30 </a:t>
            </a:r>
            <a:r>
              <a:rPr lang="nl-NL" dirty="0" err="1"/>
              <a:t>Bbl</a:t>
            </a:r>
            <a:r>
              <a:rPr lang="nl-NL" dirty="0"/>
              <a:t>)</a:t>
            </a:r>
          </a:p>
          <a:p>
            <a:pPr>
              <a:buFont typeface="Wingdings" panose="05000000000000000000" pitchFamily="2" charset="2"/>
              <a:buChar char="Ø"/>
            </a:pPr>
            <a:endParaRPr lang="nl-NL" dirty="0"/>
          </a:p>
          <a:p>
            <a:pPr>
              <a:buFont typeface="Wingdings" panose="05000000000000000000" pitchFamily="2" charset="2"/>
              <a:buChar char="Ø"/>
            </a:pPr>
            <a:endParaRPr lang="nl-NL" dirty="0"/>
          </a:p>
          <a:p>
            <a:pPr>
              <a:buFont typeface="Wingdings" panose="05000000000000000000" pitchFamily="2" charset="2"/>
              <a:buChar char="Ø"/>
            </a:pPr>
            <a:endParaRPr lang="nl-NL" dirty="0"/>
          </a:p>
          <a:p>
            <a:pPr>
              <a:buFont typeface="Wingdings" panose="05000000000000000000" pitchFamily="2" charset="2"/>
              <a:buChar char="Ø"/>
            </a:pPr>
            <a:endParaRPr lang="nl-NL" dirty="0"/>
          </a:p>
        </p:txBody>
      </p:sp>
    </p:spTree>
    <p:extLst>
      <p:ext uri="{BB962C8B-B14F-4D97-AF65-F5344CB8AC3E}">
        <p14:creationId xmlns:p14="http://schemas.microsoft.com/office/powerpoint/2010/main" val="2829690228"/>
      </p:ext>
    </p:extLst>
  </p:cSld>
  <p:clrMapOvr>
    <a:masterClrMapping/>
  </p:clrMapOvr>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e1" id="{5A996074-B84D-6F42-8143-CCA715446DCD}" vid="{F9227270-10CD-5D40-98F1-7AA12FF94A75}"/>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190470-01 IPLO presentatie-aangepast-klein.DEF</Template>
  <TotalTime>1265</TotalTime>
  <Words>3381</Words>
  <Application>Microsoft Office PowerPoint</Application>
  <PresentationFormat>Breedbeeld</PresentationFormat>
  <Paragraphs>292</Paragraphs>
  <Slides>23</Slides>
  <Notes>23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23</vt:i4>
      </vt:variant>
    </vt:vector>
  </HeadingPairs>
  <TitlesOfParts>
    <vt:vector size="29" baseType="lpstr">
      <vt:lpstr>Arial</vt:lpstr>
      <vt:lpstr>Calibri</vt:lpstr>
      <vt:lpstr>Courier New</vt:lpstr>
      <vt:lpstr>Verdana</vt:lpstr>
      <vt:lpstr>Wingdings</vt:lpstr>
      <vt:lpstr>Aangepast ontwerp</vt:lpstr>
      <vt:lpstr>Stappenplan behandeling aanvraag omgevingsplanactiviteit bouwen</vt:lpstr>
      <vt:lpstr>Waar gaat de presentatie over?</vt:lpstr>
      <vt:lpstr>Tijdelijk deel omgevingsplan</vt:lpstr>
      <vt:lpstr>Nieuw deel omgevingsplan</vt:lpstr>
      <vt:lpstr>De knip: scheiden van technisch en ruimtelijk bouwen</vt:lpstr>
      <vt:lpstr>Omgevingsplanactiviteit </vt:lpstr>
      <vt:lpstr>Beoordelingsregels omgevingsvergunning omgevingsplanactiviteit</vt:lpstr>
      <vt:lpstr>Stappen behandelen omgevingsplanactiviteit bouwwerken</vt:lpstr>
      <vt:lpstr>Stap 1: Is de omgevingsplanactiviteit bouwwerken vergunningvrij? </vt:lpstr>
      <vt:lpstr>Stap 1: Is de omgevingsplanactiviteit bouwwerken vergunningvrij? </vt:lpstr>
      <vt:lpstr>Stap 1: Is de omgevingsplanactiviteit bouwwerken vergunningvrij? </vt:lpstr>
      <vt:lpstr>Stap 2: Is het bouwwerk mogelijk op basis van de bouw- en gebruiksregels in het (tijdelijk deel) omgevingsplan? </vt:lpstr>
      <vt:lpstr>Stap 2: Is het bouwwerk mogelijk op basis van de bouw- en gebruiksregels in het (tijdelijk deel) omgevingsplan? </vt:lpstr>
      <vt:lpstr>Stap 3: Is het bouwwerk mogelijk op basis van een binnenplanse afwijking, wijzigingsbevoegdheid of uitwerkingsplicht?</vt:lpstr>
      <vt:lpstr>Stap 3: Is het bouwwerk mogelijk op basis van een binnenplanse afwijking, wijzigingsbevoegdheid of uitwerkingsplicht?</vt:lpstr>
      <vt:lpstr>Stap 3: Is het bouwwerk mogelijk op basis van een binnenplanse afwijking, wijzigingsbevoegdheid of uitwerkingsplicht?</vt:lpstr>
      <vt:lpstr>Stap 3: Is het bouwwerk mogelijk op basis van een binnenplanse afwijking, wijzigingsbevoegdheid of uitwerkingsplicht?</vt:lpstr>
      <vt:lpstr>Stap 4: Is de omgevingsplanactiviteit bouwwerken niet in strijd is met redelijke eisen van welstand?</vt:lpstr>
      <vt:lpstr>Stap 5: Is de bodemkwaliteit voldoende?</vt:lpstr>
      <vt:lpstr>Stap 6: Wordt voldaan aan de regels verordeningen fysieke leefomgeving?</vt:lpstr>
      <vt:lpstr>Stap 7: Kan de omgevingsplanactiviteit bouwwerken via een BOPA-vergunning worden verleend?</vt:lpstr>
      <vt:lpstr>Stap 7: Kan de omgevingsplanactiviteit bouwwerken via een BOPA-vergunning worden verleend?</vt:lpstr>
      <vt:lpstr>Blijf op de hoogte van het IPLO-nieuws via onze nieuwsbrief. Abonneer u via www.iplo.nl/nieuwsbrief</vt:lpstr>
    </vt:vector>
  </TitlesOfParts>
  <Company>Rijkswaterstaat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Namara, Nuance (WVL)</dc:creator>
  <cp:lastModifiedBy>Velden, Rob van der (WVL)</cp:lastModifiedBy>
  <cp:revision>68</cp:revision>
  <cp:lastPrinted>2024-06-26T19:16:19Z</cp:lastPrinted>
  <dcterms:created xsi:type="dcterms:W3CDTF">2023-08-22T12:47:17Z</dcterms:created>
  <dcterms:modified xsi:type="dcterms:W3CDTF">2024-07-05T14:02:03Z</dcterms:modified>
</cp:coreProperties>
</file>