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  <p:sldMasterId id="2147483712" r:id="rId2"/>
    <p:sldMasterId id="2147483730" r:id="rId3"/>
  </p:sldMasterIdLst>
  <p:notesMasterIdLst>
    <p:notesMasterId r:id="rId34"/>
  </p:notesMasterIdLst>
  <p:handoutMasterIdLst>
    <p:handoutMasterId r:id="rId35"/>
  </p:handoutMasterIdLst>
  <p:sldIdLst>
    <p:sldId id="364" r:id="rId4"/>
    <p:sldId id="416" r:id="rId5"/>
    <p:sldId id="418" r:id="rId6"/>
    <p:sldId id="435" r:id="rId7"/>
    <p:sldId id="437" r:id="rId8"/>
    <p:sldId id="436" r:id="rId9"/>
    <p:sldId id="417" r:id="rId10"/>
    <p:sldId id="434" r:id="rId11"/>
    <p:sldId id="420" r:id="rId12"/>
    <p:sldId id="419" r:id="rId13"/>
    <p:sldId id="423" r:id="rId14"/>
    <p:sldId id="424" r:id="rId15"/>
    <p:sldId id="429" r:id="rId16"/>
    <p:sldId id="426" r:id="rId17"/>
    <p:sldId id="427" r:id="rId18"/>
    <p:sldId id="428" r:id="rId19"/>
    <p:sldId id="422" r:id="rId20"/>
    <p:sldId id="432" r:id="rId21"/>
    <p:sldId id="433" r:id="rId22"/>
    <p:sldId id="431" r:id="rId23"/>
    <p:sldId id="442" r:id="rId24"/>
    <p:sldId id="443" r:id="rId25"/>
    <p:sldId id="444" r:id="rId26"/>
    <p:sldId id="445" r:id="rId27"/>
    <p:sldId id="446" r:id="rId28"/>
    <p:sldId id="381" r:id="rId29"/>
    <p:sldId id="438" r:id="rId30"/>
    <p:sldId id="439" r:id="rId31"/>
    <p:sldId id="440" r:id="rId32"/>
    <p:sldId id="441" r:id="rId33"/>
  </p:sldIdLst>
  <p:sldSz cx="12192000" cy="6858000"/>
  <p:notesSz cx="7102475" cy="10234613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3" userDrawn="1">
          <p15:clr>
            <a:srgbClr val="A4A3A4"/>
          </p15:clr>
        </p15:guide>
        <p15:guide id="2" orient="horz" pos="1141" userDrawn="1">
          <p15:clr>
            <a:srgbClr val="A4A3A4"/>
          </p15:clr>
        </p15:guide>
        <p15:guide id="3" orient="horz" pos="2286" userDrawn="1">
          <p15:clr>
            <a:srgbClr val="A4A3A4"/>
          </p15:clr>
        </p15:guide>
        <p15:guide id="4" pos="3856" userDrawn="1">
          <p15:clr>
            <a:srgbClr val="A4A3A4"/>
          </p15:clr>
        </p15:guide>
        <p15:guide id="5" pos="3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870C"/>
    <a:srgbClr val="E17000"/>
    <a:srgbClr val="275937"/>
    <a:srgbClr val="F7FAD6"/>
    <a:srgbClr val="2B5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4" autoAdjust="0"/>
    <p:restoredTop sz="80998" autoAdjust="0"/>
  </p:normalViewPr>
  <p:slideViewPr>
    <p:cSldViewPr snapToGrid="0" snapToObjects="1" showGuides="1">
      <p:cViewPr varScale="1">
        <p:scale>
          <a:sx n="92" d="100"/>
          <a:sy n="92" d="100"/>
        </p:scale>
        <p:origin x="492" y="90"/>
      </p:cViewPr>
      <p:guideLst>
        <p:guide orient="horz" pos="3863"/>
        <p:guide orient="horz" pos="1141"/>
        <p:guide orient="horz" pos="2286"/>
        <p:guide pos="3856"/>
        <p:guide pos="3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51" d="100"/>
          <a:sy n="51" d="100"/>
        </p:scale>
        <p:origin x="271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023094" y="3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DC8DB60-9960-7E4E-BA4A-B29DFB46F3EE}" type="datetime1">
              <a:rPr lang="nl-NL" smtClean="0"/>
              <a:t>8-7-2024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023094" y="9721108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370EAE8-FB6A-B847-B804-B8BC08416A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43355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3094" y="3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7443F22-96A7-2946-9F02-228CB8E4306F}" type="datetime1">
              <a:rPr lang="nl-NL" smtClean="0"/>
              <a:t>8-7-2024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3094" y="9721108"/>
            <a:ext cx="3077739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986D882-3718-4F40-87D5-7C3050DB7E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858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6D882-3718-4F40-87D5-7C3050DB7ED2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509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3865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8B58A-E6A6-41A1-A0F7-099A881F4D8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9338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8B58A-E6A6-41A1-A0F7-099A881F4D8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5891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8B58A-E6A6-41A1-A0F7-099A881F4D8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328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8B58A-E6A6-41A1-A0F7-099A881F4D8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83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8B58A-E6A6-41A1-A0F7-099A881F4D88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7381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8B58A-E6A6-41A1-A0F7-099A881F4D88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0239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5048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2044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608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6D882-3718-4F40-87D5-7C3050DB7ED2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608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9402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0795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5348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516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00794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6485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5124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32304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00485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370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90672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080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0251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3864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3989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785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803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229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7525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3612BFF-8B8D-A445-BE85-25A4D5787366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2199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9F7C79B-7513-0040-807E-BCD64B44B92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90551" y="1811338"/>
            <a:ext cx="5938399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6915151" y="1811338"/>
            <a:ext cx="4658783" cy="430053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1187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059EE069-E041-7D4E-AF5F-769655BE0B2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0" y="4779819"/>
            <a:ext cx="12192000" cy="148604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8"/>
            <a:ext cx="10964333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4677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2x beeld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8CC9E27-A66F-9947-B318-08B7BF55BA1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01133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1133" y="1811339"/>
            <a:ext cx="10972800" cy="2073559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6870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+ 2x beeld 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B9C7D7F-C5E1-0140-BB57-0FBAD667583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390192" y="1805083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9"/>
            <a:ext cx="5262747" cy="432117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5758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3BE2A5B-4D60-474A-9000-DB2D4E89182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4981736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2182862"/>
            <a:ext cx="4973269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4"/>
          </p:nvPr>
        </p:nvSpPr>
        <p:spPr>
          <a:xfrm>
            <a:off x="6089652" y="1160463"/>
            <a:ext cx="5646689" cy="4972051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876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C612CF5-18B5-914F-B3E0-D3BD0CF3F51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7" y="1168400"/>
            <a:ext cx="8326197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078953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1D9D6F7E-172C-1F44-81E6-052D9B58844C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6" y="1168400"/>
            <a:ext cx="3892743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6342303" y="1160463"/>
            <a:ext cx="3910061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5215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53143"/>
            <a:ext cx="10515600" cy="103754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B0F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E080-EA92-454D-8857-6C9F6A03F7B8}" type="datetimeFigureOut">
              <a:rPr lang="nl-NL" smtClean="0"/>
              <a:t>8-7-2024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74183-ACEE-4952-A9DC-FC6F27A383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117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26CAFB3-B952-5E41-8366-D28F5BBD163D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1862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8" name="Afbeelding 7" descr="Afbeelding met gras, lucht, buiten, windmolen&#10;&#10;Automatisch gegenereerde beschrijving">
            <a:extLst>
              <a:ext uri="{FF2B5EF4-FFF2-40B4-BE49-F238E27FC236}">
                <a16:creationId xmlns:a16="http://schemas.microsoft.com/office/drawing/2014/main" id="{22DC3BBA-D385-EF47-B9A6-F185736EA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92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AF4B903-1467-C34F-9567-8E31016B8910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DC3BBA-D385-EF47-B9A6-F185736EA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40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7CBC099-CCD2-3C47-AD87-7F5EFB280463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77F28CE-3807-4F4B-962D-474278733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61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E99B19B-C344-0D42-81F4-64B43FAE8D5D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4AF8A1A-4A3E-584A-A9A1-B9AF37AAC0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AE6D71D-11A7-9F49-9E1B-C6D812DC6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75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EF75599-F1CF-3C43-89DE-9AFFD3884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09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oofdstuk +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6A851FF-3974-124A-B209-6F99BD083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2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-8342" y="6499852"/>
            <a:ext cx="12208683" cy="383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899840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6506109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18E1D89-AC64-E14C-A351-0097B0BA1A06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58299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D71E858-B10F-3F46-9281-6B6F1FFFB29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4646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3612BFF-8B8D-A445-BE85-25A4D5787366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415078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9F7C79B-7513-0040-807E-BCD64B44B92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90551" y="1811338"/>
            <a:ext cx="5938399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6915151" y="1811338"/>
            <a:ext cx="4658783" cy="430053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03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7CBC099-CCD2-3C47-AD87-7F5EFB280463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9" name="Afbeelding 8" descr="Afbeelding met gras, lucht, buiten, windmolen&#10;&#10;Automatisch gegenereerde beschrijving">
            <a:extLst>
              <a:ext uri="{FF2B5EF4-FFF2-40B4-BE49-F238E27FC236}">
                <a16:creationId xmlns:a16="http://schemas.microsoft.com/office/drawing/2014/main" id="{10B7F38B-3DFA-1949-8818-A7FEE9B95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639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059EE069-E041-7D4E-AF5F-769655BE0B2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0" y="4779819"/>
            <a:ext cx="12192000" cy="148604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8"/>
            <a:ext cx="10964333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8586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2x beeld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8CC9E27-A66F-9947-B318-08B7BF55BA1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01133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1133" y="1811339"/>
            <a:ext cx="10972800" cy="2073559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8111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+ 2x beeld 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B9C7D7F-C5E1-0140-BB57-0FBAD667583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390192" y="1805083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9"/>
            <a:ext cx="5262747" cy="432117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0025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3BE2A5B-4D60-474A-9000-DB2D4E89182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4981736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2182862"/>
            <a:ext cx="4973269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4"/>
          </p:nvPr>
        </p:nvSpPr>
        <p:spPr>
          <a:xfrm>
            <a:off x="6089652" y="1160463"/>
            <a:ext cx="5646689" cy="4972051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2062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C612CF5-18B5-914F-B3E0-D3BD0CF3F51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7" y="1168400"/>
            <a:ext cx="8326197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6222847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1D9D6F7E-172C-1F44-81E6-052D9B58844C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6" y="1168400"/>
            <a:ext cx="3892743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6342303" y="1160463"/>
            <a:ext cx="3910061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7573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9" y="890588"/>
            <a:ext cx="6102777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50" y="1171764"/>
            <a:ext cx="5353513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50" y="3424051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2215">
                <a:solidFill>
                  <a:srgbClr val="FFFFFF"/>
                </a:solidFill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0"/>
          </p:nvPr>
        </p:nvSpPr>
        <p:spPr>
          <a:xfrm>
            <a:off x="-8337" y="890588"/>
            <a:ext cx="6114249" cy="5609264"/>
          </a:xfrm>
        </p:spPr>
        <p:txBody>
          <a:bodyPr>
            <a:normAutofit/>
          </a:bodyPr>
          <a:lstStyle>
            <a:lvl1pPr marL="0" indent="0">
              <a:buNone/>
              <a:defRPr sz="1723"/>
            </a:lvl1pPr>
          </a:lstStyle>
          <a:p>
            <a:endParaRPr lang="nl-NL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8" y="5402710"/>
            <a:ext cx="5171017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231">
                <a:solidFill>
                  <a:schemeClr val="bg1"/>
                </a:solidFill>
              </a:defRPr>
            </a:lvl1pPr>
            <a:lvl2pPr marL="562722" indent="0" algn="l">
              <a:buFontTx/>
              <a:buNone/>
              <a:defRPr sz="1231">
                <a:solidFill>
                  <a:schemeClr val="bg1"/>
                </a:solidFill>
              </a:defRPr>
            </a:lvl2pPr>
            <a:lvl3pPr marL="1125444" indent="0" algn="l">
              <a:buFontTx/>
              <a:buNone/>
              <a:defRPr sz="1231">
                <a:solidFill>
                  <a:schemeClr val="bg1"/>
                </a:solidFill>
              </a:defRPr>
            </a:lvl3pPr>
            <a:lvl4pPr marL="1688165" indent="0" algn="l">
              <a:buFontTx/>
              <a:buNone/>
              <a:defRPr sz="1231">
                <a:solidFill>
                  <a:schemeClr val="bg1"/>
                </a:solidFill>
              </a:defRPr>
            </a:lvl4pPr>
            <a:lvl5pPr marL="2250887" indent="0" algn="l">
              <a:buFontTx/>
              <a:buNone/>
              <a:defRPr sz="123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23" name="Rechthoek 22"/>
          <p:cNvSpPr/>
          <p:nvPr userDrawn="1"/>
        </p:nvSpPr>
        <p:spPr>
          <a:xfrm>
            <a:off x="0" y="6506122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38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9" y="890588"/>
            <a:ext cx="6102777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50" y="1171764"/>
            <a:ext cx="5353513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50" y="2413604"/>
            <a:ext cx="5171671" cy="1550153"/>
          </a:xfrm>
        </p:spPr>
        <p:txBody>
          <a:bodyPr>
            <a:normAutofit/>
          </a:bodyPr>
          <a:lstStyle>
            <a:lvl1pPr marL="351701" indent="-351701" algn="l">
              <a:buFont typeface="Arial"/>
              <a:buChar char="•"/>
              <a:defRPr sz="2215" baseline="0">
                <a:solidFill>
                  <a:srgbClr val="FFFFFF"/>
                </a:solidFill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0"/>
          </p:nvPr>
        </p:nvSpPr>
        <p:spPr>
          <a:xfrm>
            <a:off x="-8337" y="890588"/>
            <a:ext cx="6114249" cy="5609264"/>
          </a:xfrm>
        </p:spPr>
        <p:txBody>
          <a:bodyPr>
            <a:normAutofit/>
          </a:bodyPr>
          <a:lstStyle>
            <a:lvl1pPr marL="0" indent="0">
              <a:buNone/>
              <a:defRPr sz="1723"/>
            </a:lvl1pPr>
          </a:lstStyle>
          <a:p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0" y="6506122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097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oofdstuk +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9" y="890588"/>
            <a:ext cx="6102777" cy="5609264"/>
          </a:xfrm>
          <a:prstGeom prst="rect">
            <a:avLst/>
          </a:prstGeom>
          <a:solidFill>
            <a:srgbClr val="2759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50" y="1171764"/>
            <a:ext cx="5353513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50" y="2413604"/>
            <a:ext cx="5171671" cy="1550153"/>
          </a:xfrm>
        </p:spPr>
        <p:txBody>
          <a:bodyPr>
            <a:normAutofit/>
          </a:bodyPr>
          <a:lstStyle>
            <a:lvl1pPr marL="351701" indent="-351701" algn="l">
              <a:buFont typeface="Arial"/>
              <a:buChar char="•"/>
              <a:defRPr sz="2215" baseline="0">
                <a:solidFill>
                  <a:srgbClr val="FFFFFF"/>
                </a:solidFill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0"/>
          </p:nvPr>
        </p:nvSpPr>
        <p:spPr>
          <a:xfrm>
            <a:off x="-8337" y="890588"/>
            <a:ext cx="6114249" cy="5609264"/>
          </a:xfrm>
        </p:spPr>
        <p:txBody>
          <a:bodyPr>
            <a:normAutofit/>
          </a:bodyPr>
          <a:lstStyle>
            <a:lvl1pPr marL="0" indent="0">
              <a:buNone/>
              <a:defRPr sz="1723"/>
            </a:lvl1pPr>
          </a:lstStyle>
          <a:p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0" y="6506122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53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oofdstuk +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9" y="890588"/>
            <a:ext cx="6102777" cy="5609264"/>
          </a:xfrm>
          <a:prstGeom prst="rect">
            <a:avLst/>
          </a:prstGeom>
          <a:solidFill>
            <a:srgbClr val="E17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50" y="1171764"/>
            <a:ext cx="5353513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50" y="2413604"/>
            <a:ext cx="5171671" cy="1550153"/>
          </a:xfrm>
        </p:spPr>
        <p:txBody>
          <a:bodyPr>
            <a:normAutofit/>
          </a:bodyPr>
          <a:lstStyle>
            <a:lvl1pPr marL="351701" indent="-351701" algn="l">
              <a:buFont typeface="Arial"/>
              <a:buChar char="•"/>
              <a:defRPr sz="2215" baseline="0">
                <a:solidFill>
                  <a:srgbClr val="FFFFFF"/>
                </a:solidFill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0"/>
          </p:nvPr>
        </p:nvSpPr>
        <p:spPr>
          <a:xfrm>
            <a:off x="-8337" y="890588"/>
            <a:ext cx="6114249" cy="5609264"/>
          </a:xfrm>
        </p:spPr>
        <p:txBody>
          <a:bodyPr>
            <a:normAutofit/>
          </a:bodyPr>
          <a:lstStyle>
            <a:lvl1pPr marL="0" indent="0">
              <a:buNone/>
              <a:defRPr sz="1723"/>
            </a:lvl1pPr>
          </a:lstStyle>
          <a:p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0" y="6506122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428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4AF8A1A-4A3E-584A-A9A1-B9AF37AAC0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10" name="Afbeelding 9" descr="Afbeelding met gras, lucht, buiten, windmolen&#10;&#10;Automatisch gegenereerde beschrijving">
            <a:extLst>
              <a:ext uri="{FF2B5EF4-FFF2-40B4-BE49-F238E27FC236}">
                <a16:creationId xmlns:a16="http://schemas.microsoft.com/office/drawing/2014/main" id="{A3745277-0344-4749-AC20-74533203B0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518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oofdstuk +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50" y="1171764"/>
            <a:ext cx="5353513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50" y="2413604"/>
            <a:ext cx="5171671" cy="1550153"/>
          </a:xfrm>
        </p:spPr>
        <p:txBody>
          <a:bodyPr>
            <a:normAutofit/>
          </a:bodyPr>
          <a:lstStyle>
            <a:lvl1pPr marL="351701" indent="-351701" algn="l">
              <a:buFont typeface="Arial"/>
              <a:buChar char="•"/>
              <a:defRPr sz="2215" baseline="0">
                <a:solidFill>
                  <a:srgbClr val="275937"/>
                </a:solidFill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0"/>
          </p:nvPr>
        </p:nvSpPr>
        <p:spPr>
          <a:xfrm>
            <a:off x="-8337" y="890588"/>
            <a:ext cx="6114249" cy="5609264"/>
          </a:xfrm>
        </p:spPr>
        <p:txBody>
          <a:bodyPr>
            <a:normAutofit/>
          </a:bodyPr>
          <a:lstStyle>
            <a:lvl1pPr marL="0" indent="0">
              <a:buNone/>
              <a:defRPr sz="1723"/>
            </a:lvl1pPr>
          </a:lstStyle>
          <a:p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0" y="6506122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67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7" y="1171764"/>
            <a:ext cx="10954907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3" y="2413604"/>
            <a:ext cx="10954905" cy="1550153"/>
          </a:xfrm>
        </p:spPr>
        <p:txBody>
          <a:bodyPr>
            <a:normAutofit/>
          </a:bodyPr>
          <a:lstStyle>
            <a:lvl1pPr marL="351701" indent="-351701" algn="l">
              <a:buFont typeface="Arial"/>
              <a:buChar char="•"/>
              <a:defRPr sz="2215" baseline="0">
                <a:solidFill>
                  <a:srgbClr val="275937"/>
                </a:solidFill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-8342" y="6499852"/>
            <a:ext cx="12208683" cy="383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white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0" y="6513098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black"/>
              </a:solidFill>
            </a:endParaRP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2"/>
          </p:nvPr>
        </p:nvSpPr>
        <p:spPr>
          <a:xfrm>
            <a:off x="8891540" y="650612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31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fld id="{780DE84B-9861-4B65-8F6A-760DE7F6C10A}" type="datetime3">
              <a:rPr lang="nl-NL" smtClean="0"/>
              <a:pPr/>
              <a:t>8/7/24</a:t>
            </a:fld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3"/>
          </p:nvPr>
        </p:nvSpPr>
        <p:spPr>
          <a:xfrm>
            <a:off x="609600" y="651309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31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nl-NL"/>
              <a:t>Informatiepunt Omgevingswet</a:t>
            </a:r>
          </a:p>
        </p:txBody>
      </p:sp>
    </p:spTree>
    <p:extLst>
      <p:ext uri="{BB962C8B-B14F-4D97-AF65-F5344CB8AC3E}">
        <p14:creationId xmlns:p14="http://schemas.microsoft.com/office/powerpoint/2010/main" val="40273561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257" y="828241"/>
            <a:ext cx="12208683" cy="5671610"/>
          </a:xfrm>
          <a:prstGeom prst="rect">
            <a:avLst/>
          </a:prstGeom>
          <a:solidFill>
            <a:srgbClr val="2759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7" y="1171764"/>
            <a:ext cx="10954907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3" y="2413604"/>
            <a:ext cx="10954905" cy="1550153"/>
          </a:xfrm>
        </p:spPr>
        <p:txBody>
          <a:bodyPr>
            <a:normAutofit/>
          </a:bodyPr>
          <a:lstStyle>
            <a:lvl1pPr marL="351701" indent="-351701" algn="l">
              <a:buFont typeface="Arial"/>
              <a:buChar char="•"/>
              <a:defRPr sz="2215" baseline="0">
                <a:solidFill>
                  <a:srgbClr val="FFFFFF"/>
                </a:solidFill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6506122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615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1572E-118A-44ED-9066-B35B4864D2BF}" type="datetime3">
              <a:rPr lang="nl-NL" smtClean="0"/>
              <a:pPr/>
              <a:t>8/7/24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9" y="1811338"/>
            <a:ext cx="10964335" cy="4305685"/>
          </a:xfrm>
        </p:spPr>
        <p:txBody>
          <a:bodyPr>
            <a:normAutofit/>
          </a:bodyPr>
          <a:lstStyle>
            <a:lvl1pPr marL="0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1pPr>
            <a:lvl2pPr marL="562722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2pPr>
            <a:lvl3pPr marL="1125444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3pPr>
            <a:lvl4pPr marL="1688165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4pPr>
            <a:lvl5pPr marL="2250887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338930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CD51-4887-4964-9C23-D5A33BFDAA74}" type="datetime3">
              <a:rPr lang="nl-NL" smtClean="0"/>
              <a:pPr/>
              <a:t>8/7/24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9" y="1811338"/>
            <a:ext cx="10964335" cy="4305685"/>
          </a:xfrm>
        </p:spPr>
        <p:txBody>
          <a:bodyPr>
            <a:normAutofit/>
          </a:bodyPr>
          <a:lstStyle>
            <a:lvl1pPr marL="351701" indent="-351701">
              <a:lnSpc>
                <a:spcPts val="2954"/>
              </a:lnSpc>
              <a:buFont typeface="Arial"/>
              <a:buChar char="•"/>
              <a:defRPr sz="1969">
                <a:solidFill>
                  <a:schemeClr val="tx1"/>
                </a:solidFill>
              </a:defRPr>
            </a:lvl1pPr>
            <a:lvl2pPr marL="562722" indent="0">
              <a:lnSpc>
                <a:spcPts val="2954"/>
              </a:lnSpc>
              <a:buFontTx/>
              <a:buNone/>
              <a:defRPr sz="2215"/>
            </a:lvl2pPr>
            <a:lvl3pPr marL="1125444" indent="0">
              <a:lnSpc>
                <a:spcPts val="2954"/>
              </a:lnSpc>
              <a:buFontTx/>
              <a:buNone/>
              <a:defRPr sz="2215"/>
            </a:lvl3pPr>
            <a:lvl4pPr marL="1688165" indent="0">
              <a:lnSpc>
                <a:spcPts val="2954"/>
              </a:lnSpc>
              <a:buFontTx/>
              <a:buNone/>
              <a:defRPr sz="2215"/>
            </a:lvl4pPr>
            <a:lvl5pPr marL="2250887" indent="0">
              <a:lnSpc>
                <a:spcPts val="2954"/>
              </a:lnSpc>
              <a:buFontTx/>
              <a:buNone/>
              <a:defRPr sz="2215"/>
            </a:lvl5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2773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003C-81A6-4E66-9A41-FDBFF21B53A9}" type="datetime3">
              <a:rPr lang="nl-NL" smtClean="0"/>
              <a:pPr/>
              <a:t>8/7/24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90559" y="1811338"/>
            <a:ext cx="5938399" cy="4305685"/>
          </a:xfrm>
        </p:spPr>
        <p:txBody>
          <a:bodyPr>
            <a:normAutofit/>
          </a:bodyPr>
          <a:lstStyle>
            <a:lvl1pPr marL="351701" indent="-351701">
              <a:lnSpc>
                <a:spcPts val="2954"/>
              </a:lnSpc>
              <a:buFont typeface="Arial"/>
              <a:buChar char="•"/>
              <a:defRPr sz="1969">
                <a:solidFill>
                  <a:schemeClr val="tx1"/>
                </a:solidFill>
              </a:defRPr>
            </a:lvl1pPr>
            <a:lvl2pPr marL="562722" indent="0">
              <a:lnSpc>
                <a:spcPts val="2954"/>
              </a:lnSpc>
              <a:buFontTx/>
              <a:buNone/>
              <a:defRPr sz="2215"/>
            </a:lvl2pPr>
            <a:lvl3pPr marL="1125444" indent="0">
              <a:lnSpc>
                <a:spcPts val="2954"/>
              </a:lnSpc>
              <a:buFontTx/>
              <a:buNone/>
              <a:defRPr sz="2215"/>
            </a:lvl3pPr>
            <a:lvl4pPr marL="1688165" indent="0">
              <a:lnSpc>
                <a:spcPts val="2954"/>
              </a:lnSpc>
              <a:buFontTx/>
              <a:buNone/>
              <a:defRPr sz="2215"/>
            </a:lvl4pPr>
            <a:lvl5pPr marL="2250887" indent="0">
              <a:lnSpc>
                <a:spcPts val="2954"/>
              </a:lnSpc>
              <a:buFontTx/>
              <a:buNone/>
              <a:defRPr sz="2215"/>
            </a:lvl5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6915159" y="1811338"/>
            <a:ext cx="4658783" cy="4300538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60598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somming 2col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5AA2C-151D-4845-8B45-22990AB110D2}" type="datetime3">
              <a:rPr lang="nl-NL" smtClean="0"/>
              <a:pPr/>
              <a:t>8/7/24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601135" y="1811338"/>
            <a:ext cx="10972800" cy="4256088"/>
          </a:xfrm>
        </p:spPr>
        <p:txBody>
          <a:bodyPr numCol="2" spcCol="360000"/>
          <a:lstStyle>
            <a:lvl1pPr marL="351701" indent="-351701" algn="l">
              <a:buFont typeface="Arial"/>
              <a:buChar char="•"/>
              <a:defRPr>
                <a:solidFill>
                  <a:schemeClr val="tx1"/>
                </a:solidFill>
              </a:defRPr>
            </a:lvl1pPr>
            <a:lvl2pPr marL="914423" indent="-351701" algn="l">
              <a:buFont typeface="Arial"/>
              <a:buChar char="•"/>
              <a:defRPr/>
            </a:lvl2pPr>
            <a:lvl3pPr marL="1477145" indent="-351701" algn="l">
              <a:buFont typeface="Arial"/>
              <a:buChar char="•"/>
              <a:defRPr/>
            </a:lvl3pPr>
            <a:lvl4pPr marL="2039866" indent="-351701" algn="l">
              <a:buFont typeface="Arial"/>
              <a:buChar char="•"/>
              <a:defRPr/>
            </a:lvl4pPr>
            <a:lvl5pPr marL="2602588" indent="-351701" algn="l">
              <a:buFont typeface="Arial"/>
              <a:buChar char="•"/>
              <a:defRPr/>
            </a:lvl5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57523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328EF-E11D-4D37-8AF0-11267EAE0DBE}" type="datetime3">
              <a:rPr lang="nl-NL" smtClean="0"/>
              <a:pPr/>
              <a:t>8/7/24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0" y="4779832"/>
            <a:ext cx="12192000" cy="1486045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5" y="1169404"/>
            <a:ext cx="10972800" cy="6631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3" y="1811338"/>
            <a:ext cx="10964335" cy="2743200"/>
          </a:xfrm>
        </p:spPr>
        <p:txBody>
          <a:bodyPr>
            <a:normAutofit/>
          </a:bodyPr>
          <a:lstStyle>
            <a:lvl1pPr marL="0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1pPr>
            <a:lvl2pPr marL="562722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2pPr>
            <a:lvl3pPr marL="1125444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3pPr>
            <a:lvl4pPr marL="1688165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4pPr>
            <a:lvl5pPr marL="2250887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3733613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2x beeld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0AE19-0470-4811-9818-6511F84F380C}" type="datetime3">
              <a:rPr lang="nl-NL" smtClean="0"/>
              <a:pPr/>
              <a:t>8/7/24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01136" y="4078841"/>
            <a:ext cx="5187673" cy="2053685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5" y="1169404"/>
            <a:ext cx="10972800" cy="6631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1135" y="1811347"/>
            <a:ext cx="10972800" cy="2073559"/>
          </a:xfrm>
        </p:spPr>
        <p:txBody>
          <a:bodyPr>
            <a:normAutofit/>
          </a:bodyPr>
          <a:lstStyle>
            <a:lvl1pPr marL="0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1pPr>
            <a:lvl2pPr marL="562722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2pPr>
            <a:lvl3pPr marL="1125444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3pPr>
            <a:lvl4pPr marL="1688165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4pPr>
            <a:lvl5pPr marL="2250887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5" y="4078841"/>
            <a:ext cx="5187673" cy="2053685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5313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+ 2x beeld 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8C62-0EC5-4E20-BF15-C3A234CF7EF5}" type="datetime3">
              <a:rPr lang="nl-NL" smtClean="0"/>
              <a:pPr/>
              <a:t>8/7/24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390196" y="1805088"/>
            <a:ext cx="5187673" cy="2053685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5" y="1169404"/>
            <a:ext cx="10972800" cy="6631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1" y="1811345"/>
            <a:ext cx="5262747" cy="4321175"/>
          </a:xfrm>
        </p:spPr>
        <p:txBody>
          <a:bodyPr>
            <a:normAutofit/>
          </a:bodyPr>
          <a:lstStyle>
            <a:lvl1pPr marL="0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1pPr>
            <a:lvl2pPr marL="562722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2pPr>
            <a:lvl3pPr marL="1125444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3pPr>
            <a:lvl4pPr marL="1688165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4pPr>
            <a:lvl5pPr marL="2250887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5" y="4078841"/>
            <a:ext cx="5187673" cy="2053685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39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10" name="Afbeelding 9" descr="Afbeelding met gras, lucht, buiten, windmolen&#10;&#10;Automatisch gegenereerde beschrijving">
            <a:extLst>
              <a:ext uri="{FF2B5EF4-FFF2-40B4-BE49-F238E27FC236}">
                <a16:creationId xmlns:a16="http://schemas.microsoft.com/office/drawing/2014/main" id="{A3745277-0344-4749-AC20-74533203B0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242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142" y="1169404"/>
            <a:ext cx="4981737" cy="6631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FC91-2E20-4429-A097-49B9AA092A46}" type="datetime3">
              <a:rPr lang="nl-NL" smtClean="0"/>
              <a:pPr/>
              <a:t>8/7/24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5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4" y="2182862"/>
            <a:ext cx="4973269" cy="2743200"/>
          </a:xfrm>
        </p:spPr>
        <p:txBody>
          <a:bodyPr>
            <a:normAutofit/>
          </a:bodyPr>
          <a:lstStyle>
            <a:lvl1pPr marL="0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1pPr>
            <a:lvl2pPr marL="562722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2pPr>
            <a:lvl3pPr marL="1125444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3pPr>
            <a:lvl4pPr marL="1688165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4pPr>
            <a:lvl5pPr marL="2250887" indent="0">
              <a:lnSpc>
                <a:spcPts val="2954"/>
              </a:lnSpc>
              <a:buFontTx/>
              <a:buNone/>
              <a:defRPr sz="1969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4"/>
          </p:nvPr>
        </p:nvSpPr>
        <p:spPr>
          <a:xfrm>
            <a:off x="6089660" y="1160468"/>
            <a:ext cx="5646689" cy="4972051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4862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75" y="1168400"/>
            <a:ext cx="8326197" cy="4159250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45" y="5384257"/>
            <a:ext cx="8325427" cy="519333"/>
          </a:xfrm>
        </p:spPr>
        <p:txBody>
          <a:bodyPr>
            <a:normAutofit/>
          </a:bodyPr>
          <a:lstStyle>
            <a:lvl1pPr>
              <a:defRPr sz="2462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E56B-00A7-4D8C-9BD5-C8C68F0C8CF1}" type="datetime3">
              <a:rPr lang="nl-NL" smtClean="0"/>
              <a:pPr/>
              <a:t>8/7/24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9" y="5765381"/>
            <a:ext cx="8326967" cy="407987"/>
          </a:xfrm>
        </p:spPr>
        <p:txBody>
          <a:bodyPr>
            <a:noAutofit/>
          </a:bodyPr>
          <a:lstStyle>
            <a:lvl1pPr algn="l">
              <a:defRPr sz="1723">
                <a:solidFill>
                  <a:srgbClr val="000000"/>
                </a:solidFill>
              </a:defRPr>
            </a:lvl1pPr>
            <a:lvl2pPr algn="l">
              <a:defRPr sz="1723"/>
            </a:lvl2pPr>
            <a:lvl3pPr algn="l">
              <a:defRPr sz="1723"/>
            </a:lvl3pPr>
            <a:lvl4pPr algn="l">
              <a:defRPr sz="1723"/>
            </a:lvl4pPr>
            <a:lvl5pPr algn="l">
              <a:defRPr sz="1723"/>
            </a:lvl5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610981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73" y="1168400"/>
            <a:ext cx="3892743" cy="4159250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45" y="5384257"/>
            <a:ext cx="8325427" cy="519333"/>
          </a:xfrm>
        </p:spPr>
        <p:txBody>
          <a:bodyPr>
            <a:normAutofit/>
          </a:bodyPr>
          <a:lstStyle>
            <a:lvl1pPr>
              <a:defRPr sz="2462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FA09-2887-412D-9163-5A3AC6647572}" type="datetime3">
              <a:rPr lang="nl-NL" smtClean="0"/>
              <a:pPr/>
              <a:t>8/7/24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Informatiepunt Omgevingswet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9" y="5765381"/>
            <a:ext cx="8326967" cy="407987"/>
          </a:xfrm>
        </p:spPr>
        <p:txBody>
          <a:bodyPr>
            <a:noAutofit/>
          </a:bodyPr>
          <a:lstStyle>
            <a:lvl1pPr algn="l">
              <a:defRPr sz="1723">
                <a:solidFill>
                  <a:srgbClr val="000000"/>
                </a:solidFill>
              </a:defRPr>
            </a:lvl1pPr>
            <a:lvl2pPr algn="l">
              <a:defRPr sz="1723"/>
            </a:lvl2pPr>
            <a:lvl3pPr algn="l">
              <a:defRPr sz="1723"/>
            </a:lvl3pPr>
            <a:lvl4pPr algn="l">
              <a:defRPr sz="1723"/>
            </a:lvl4pPr>
            <a:lvl5pPr algn="l">
              <a:defRPr sz="1723"/>
            </a:lvl5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8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6342307" y="1160463"/>
            <a:ext cx="3910063" cy="4159250"/>
          </a:xfrm>
        </p:spPr>
        <p:txBody>
          <a:bodyPr>
            <a:normAutofit/>
          </a:bodyPr>
          <a:lstStyle>
            <a:lvl1pPr>
              <a:defRPr sz="1723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80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oofdstuk +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5" name="Afbeelding 4" descr="Afbeelding met gras, lucht, buiten, windmolen&#10;&#10;Automatisch gegenereerde beschrijving">
            <a:extLst>
              <a:ext uri="{FF2B5EF4-FFF2-40B4-BE49-F238E27FC236}">
                <a16:creationId xmlns:a16="http://schemas.microsoft.com/office/drawing/2014/main" id="{9D0E95A4-2C04-9E4E-8292-B971D3F74E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7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-8342" y="6499852"/>
            <a:ext cx="12208683" cy="383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2259134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E0C7E1A-02FB-B04A-8D9C-37B55C25E9F4}"/>
              </a:ext>
            </a:extLst>
          </p:cNvPr>
          <p:cNvSpPr/>
          <p:nvPr userDrawn="1"/>
        </p:nvSpPr>
        <p:spPr>
          <a:xfrm>
            <a:off x="251" y="892800"/>
            <a:ext cx="12208683" cy="5594400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6506109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279312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D71E858-B10F-3F46-9281-6B6F1FFFB29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337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8.jpe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1133" y="1733121"/>
            <a:ext cx="11057212" cy="4016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2"/>
          </p:nvPr>
        </p:nvSpPr>
        <p:spPr>
          <a:xfrm>
            <a:off x="8891540" y="65061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fld id="{33B407B4-DD70-D045-8D0A-4EFC055441BF}" type="datetime3">
              <a:rPr lang="nl-NL" smtClean="0"/>
              <a:t>8/7/24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3"/>
          </p:nvPr>
        </p:nvSpPr>
        <p:spPr>
          <a:xfrm>
            <a:off x="609600" y="65130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804278-0ED3-524C-8B87-AC1FCEE79A0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8" y="73590"/>
            <a:ext cx="2709572" cy="7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7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09" r:id="rId3"/>
    <p:sldLayoutId id="2147483711" r:id="rId4"/>
    <p:sldLayoutId id="2147483697" r:id="rId5"/>
    <p:sldLayoutId id="2147483700" r:id="rId6"/>
    <p:sldLayoutId id="2147483701" r:id="rId7"/>
    <p:sldLayoutId id="2147483702" r:id="rId8"/>
    <p:sldLayoutId id="2147483690" r:id="rId9"/>
    <p:sldLayoutId id="2147483695" r:id="rId10"/>
    <p:sldLayoutId id="2147483704" r:id="rId11"/>
    <p:sldLayoutId id="2147483691" r:id="rId12"/>
    <p:sldLayoutId id="2147483705" r:id="rId13"/>
    <p:sldLayoutId id="2147483706" r:id="rId14"/>
    <p:sldLayoutId id="2147483692" r:id="rId15"/>
    <p:sldLayoutId id="2147483693" r:id="rId16"/>
    <p:sldLayoutId id="2147483694" r:id="rId17"/>
    <p:sldLayoutId id="2147483748" r:id="rId1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275937"/>
          </a:solidFill>
          <a:latin typeface="Verdana"/>
          <a:ea typeface="+mj-ea"/>
          <a:cs typeface="Verdana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1pPr>
      <a:lvl2pPr marL="4572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2pPr>
      <a:lvl3pPr marL="9144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3pPr>
      <a:lvl4pPr marL="13716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4pPr>
      <a:lvl5pPr marL="18288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1133" y="1733121"/>
            <a:ext cx="11057212" cy="4016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2"/>
          </p:nvPr>
        </p:nvSpPr>
        <p:spPr>
          <a:xfrm>
            <a:off x="8891540" y="65061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fld id="{33B407B4-DD70-D045-8D0A-4EFC055441BF}" type="datetime3">
              <a:rPr lang="nl-NL" smtClean="0"/>
              <a:t>8/7/24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3"/>
          </p:nvPr>
        </p:nvSpPr>
        <p:spPr>
          <a:xfrm>
            <a:off x="609600" y="65130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804278-0ED3-524C-8B87-AC1FCEE79A0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8" y="73590"/>
            <a:ext cx="2709572" cy="7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3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275937"/>
          </a:solidFill>
          <a:latin typeface="Verdana"/>
          <a:ea typeface="+mj-ea"/>
          <a:cs typeface="Verdana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1pPr>
      <a:lvl2pPr marL="4572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2pPr>
      <a:lvl3pPr marL="9144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3pPr>
      <a:lvl4pPr marL="13716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4pPr>
      <a:lvl5pPr marL="18288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506122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2722"/>
            <a:endParaRPr lang="nl-NL" sz="2215">
              <a:solidFill>
                <a:prstClr val="black"/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1135" y="1169404"/>
            <a:ext cx="10972800" cy="663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1138" y="1733128"/>
            <a:ext cx="11057212" cy="4016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2"/>
          </p:nvPr>
        </p:nvSpPr>
        <p:spPr>
          <a:xfrm>
            <a:off x="8891540" y="650612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31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defTabSz="562722"/>
            <a:fld id="{0266DD36-4113-492E-93CE-82780C45388E}" type="datetime3">
              <a:rPr lang="nl-NL" smtClean="0"/>
              <a:pPr defTabSz="562722"/>
              <a:t>8/7/24</a:t>
            </a:fld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3"/>
          </p:nvPr>
        </p:nvSpPr>
        <p:spPr>
          <a:xfrm>
            <a:off x="609600" y="651309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31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defTabSz="562722"/>
            <a:r>
              <a:rPr lang="nl-NL"/>
              <a:t>Informatiepunt Omgevingswet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92" y="6"/>
            <a:ext cx="2454624" cy="70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5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p:hf sldNum="0" hdr="0"/>
  <p:txStyles>
    <p:titleStyle>
      <a:lvl1pPr algn="l" defTabSz="562722" rtl="0" eaLnBrk="1" latinLnBrk="0" hangingPunct="1">
        <a:spcBef>
          <a:spcPct val="0"/>
        </a:spcBef>
        <a:buNone/>
        <a:defRPr sz="3446" b="1" i="0" kern="1200">
          <a:solidFill>
            <a:srgbClr val="275937"/>
          </a:solidFill>
          <a:latin typeface="Verdana"/>
          <a:ea typeface="+mj-ea"/>
          <a:cs typeface="Verdana"/>
        </a:defRPr>
      </a:lvl1pPr>
    </p:titleStyle>
    <p:bodyStyle>
      <a:lvl1pPr marL="0" indent="0" algn="l" defTabSz="562722" rtl="0" eaLnBrk="1" latinLnBrk="0" hangingPunct="1">
        <a:lnSpc>
          <a:spcPct val="100000"/>
        </a:lnSpc>
        <a:spcBef>
          <a:spcPct val="20000"/>
        </a:spcBef>
        <a:buFontTx/>
        <a:buNone/>
        <a:defRPr sz="1969" b="0" i="0" kern="1200">
          <a:solidFill>
            <a:srgbClr val="275937"/>
          </a:solidFill>
          <a:latin typeface="Verdana"/>
          <a:ea typeface="+mn-ea"/>
          <a:cs typeface="Verdana"/>
        </a:defRPr>
      </a:lvl1pPr>
      <a:lvl2pPr marL="562722" indent="0" algn="l" defTabSz="562722" rtl="0" eaLnBrk="1" latinLnBrk="0" hangingPunct="1">
        <a:lnSpc>
          <a:spcPct val="100000"/>
        </a:lnSpc>
        <a:spcBef>
          <a:spcPct val="20000"/>
        </a:spcBef>
        <a:buFontTx/>
        <a:buNone/>
        <a:defRPr sz="1969" b="0" i="0" kern="1200">
          <a:solidFill>
            <a:srgbClr val="275937"/>
          </a:solidFill>
          <a:latin typeface="Verdana"/>
          <a:ea typeface="+mn-ea"/>
          <a:cs typeface="Verdana"/>
        </a:defRPr>
      </a:lvl2pPr>
      <a:lvl3pPr marL="1125444" indent="0" algn="l" defTabSz="562722" rtl="0" eaLnBrk="1" latinLnBrk="0" hangingPunct="1">
        <a:lnSpc>
          <a:spcPct val="100000"/>
        </a:lnSpc>
        <a:spcBef>
          <a:spcPct val="20000"/>
        </a:spcBef>
        <a:buFontTx/>
        <a:buNone/>
        <a:defRPr sz="1969" b="0" i="0" kern="1200">
          <a:solidFill>
            <a:srgbClr val="275937"/>
          </a:solidFill>
          <a:latin typeface="Verdana"/>
          <a:ea typeface="+mn-ea"/>
          <a:cs typeface="Verdana"/>
        </a:defRPr>
      </a:lvl3pPr>
      <a:lvl4pPr marL="1688165" indent="0" algn="l" defTabSz="562722" rtl="0" eaLnBrk="1" latinLnBrk="0" hangingPunct="1">
        <a:lnSpc>
          <a:spcPct val="100000"/>
        </a:lnSpc>
        <a:spcBef>
          <a:spcPct val="20000"/>
        </a:spcBef>
        <a:buFontTx/>
        <a:buNone/>
        <a:defRPr sz="1969" b="0" i="0" kern="1200">
          <a:solidFill>
            <a:srgbClr val="275937"/>
          </a:solidFill>
          <a:latin typeface="Verdana"/>
          <a:ea typeface="+mn-ea"/>
          <a:cs typeface="Verdana"/>
        </a:defRPr>
      </a:lvl4pPr>
      <a:lvl5pPr marL="2250887" indent="0" algn="l" defTabSz="562722" rtl="0" eaLnBrk="1" latinLnBrk="0" hangingPunct="1">
        <a:lnSpc>
          <a:spcPct val="100000"/>
        </a:lnSpc>
        <a:spcBef>
          <a:spcPct val="20000"/>
        </a:spcBef>
        <a:buFontTx/>
        <a:buNone/>
        <a:defRPr sz="1969" b="0" i="0" kern="1200">
          <a:solidFill>
            <a:srgbClr val="275937"/>
          </a:solidFill>
          <a:latin typeface="Verdana"/>
          <a:ea typeface="+mn-ea"/>
          <a:cs typeface="Verdana"/>
        </a:defRPr>
      </a:lvl5pPr>
      <a:lvl6pPr marL="3094970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1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413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135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lo.nl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iplo.nl/contac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iplo.nl/regelgeving/instrumenten/samenhang-instrumenten/" TargetMode="External"/><Relationship Id="rId4" Type="http://schemas.openxmlformats.org/officeDocument/2006/relationships/hyperlink" Target="https://iplo.nl/regelgeving/omgevingswet/beleidscyclus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DE6DE-70EA-6F4F-9DA7-34071AA89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5020" y="1792676"/>
            <a:ext cx="5939998" cy="2203591"/>
          </a:xfrm>
        </p:spPr>
        <p:txBody>
          <a:bodyPr>
            <a:normAutofit/>
          </a:bodyPr>
          <a:lstStyle/>
          <a:p>
            <a:r>
              <a:rPr lang="nl-NL" dirty="0"/>
              <a:t>Van visie via programma naar omgevingsplan </a:t>
            </a:r>
            <a:br>
              <a:rPr lang="nl-NL" dirty="0"/>
            </a:br>
            <a:r>
              <a:rPr lang="nl-NL" sz="2400" dirty="0"/>
              <a:t>(de beleidscyclus in de praktijk) </a:t>
            </a:r>
            <a:br>
              <a:rPr lang="nl-NL" sz="2400" dirty="0"/>
            </a:br>
            <a:endParaRPr lang="nl-NL" sz="2400" b="0" i="1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207C03-D4C4-2447-8A5B-6E7509B2C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5020" y="4927166"/>
            <a:ext cx="5171671" cy="1550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200" b="1" dirty="0"/>
              <a:t>Ronde 3: </a:t>
            </a:r>
          </a:p>
          <a:p>
            <a:pPr marL="0" indent="0">
              <a:buNone/>
            </a:pPr>
            <a:r>
              <a:rPr lang="nl-NL" sz="1200" b="1" dirty="0"/>
              <a:t>Agneta Flameling (ADS), Astrid van der Wijst (IPLO)</a:t>
            </a:r>
          </a:p>
          <a:p>
            <a:pPr marL="0" indent="0">
              <a:buNone/>
            </a:pPr>
            <a:br>
              <a:rPr lang="nl-NL" sz="1200" b="1" dirty="0"/>
            </a:br>
            <a:r>
              <a:rPr lang="nl-NL" sz="1200" b="1" dirty="0"/>
              <a:t>Ronde 4: 	</a:t>
            </a:r>
          </a:p>
          <a:p>
            <a:pPr marL="0" indent="0">
              <a:buNone/>
            </a:pPr>
            <a:r>
              <a:rPr lang="nl-NL" sz="1200" b="1" dirty="0"/>
              <a:t>Irma Dekker (ADS), Juliette van der Jagt (VNG),</a:t>
            </a:r>
          </a:p>
          <a:p>
            <a:pPr marL="0" indent="0">
              <a:buNone/>
            </a:pPr>
            <a:r>
              <a:rPr lang="nl-NL" sz="1200" b="1" dirty="0"/>
              <a:t>Agneta Flameling (ADS)</a:t>
            </a:r>
          </a:p>
        </p:txBody>
      </p:sp>
    </p:spTree>
    <p:extLst>
      <p:ext uri="{BB962C8B-B14F-4D97-AF65-F5344CB8AC3E}">
        <p14:creationId xmlns:p14="http://schemas.microsoft.com/office/powerpoint/2010/main" val="792682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title" idx="4294967295"/>
          </p:nvPr>
        </p:nvSpPr>
        <p:spPr>
          <a:xfrm>
            <a:off x="609600" y="6513513"/>
            <a:ext cx="3860800" cy="365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Globale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typering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instrumenten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Omgevingswet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5" name="Afbeelding 4" descr="afbeelding met een globale typering van de instrumenten van de Omgevingswe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075" y="940701"/>
            <a:ext cx="7607833" cy="52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70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78946"/>
            <a:ext cx="10515600" cy="711742"/>
          </a:xfrm>
        </p:spPr>
        <p:txBody>
          <a:bodyPr/>
          <a:lstStyle/>
          <a:p>
            <a:r>
              <a:rPr lang="en-US" dirty="0" err="1">
                <a:solidFill>
                  <a:srgbClr val="275937"/>
                </a:solidFill>
              </a:rPr>
              <a:t>Omgevingsvisie</a:t>
            </a:r>
            <a:endParaRPr lang="nl-NL" dirty="0">
              <a:solidFill>
                <a:srgbClr val="275937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60853"/>
            <a:ext cx="10515600" cy="462808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>
              <a:lnSpc>
                <a:spcPts val="2400"/>
              </a:lnSpc>
            </a:pPr>
            <a:r>
              <a:rPr lang="en-US" dirty="0" err="1">
                <a:solidFill>
                  <a:srgbClr val="000000"/>
                </a:solidFill>
              </a:rPr>
              <a:t>Wie</a:t>
            </a:r>
            <a:r>
              <a:rPr lang="en-US" dirty="0">
                <a:solidFill>
                  <a:srgbClr val="000000"/>
                </a:solidFill>
              </a:rPr>
              <a:t> van </a:t>
            </a:r>
            <a:r>
              <a:rPr lang="en-US" dirty="0" err="1">
                <a:solidFill>
                  <a:srgbClr val="000000"/>
                </a:solidFill>
              </a:rPr>
              <a:t>jullie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werkt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bij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organisatie</a:t>
            </a:r>
            <a:r>
              <a:rPr lang="en-US" dirty="0">
                <a:solidFill>
                  <a:srgbClr val="000000"/>
                </a:solidFill>
              </a:rPr>
              <a:t> die al </a:t>
            </a:r>
            <a:r>
              <a:rPr lang="en-US" dirty="0" err="1">
                <a:solidFill>
                  <a:srgbClr val="000000"/>
                </a:solidFill>
              </a:rPr>
              <a:t>een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omgevingsvisie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heeft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vastgesteld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  <a:p>
            <a:pPr>
              <a:lnSpc>
                <a:spcPts val="2400"/>
              </a:lnSpc>
            </a:pP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ts val="2400"/>
              </a:lnSpc>
            </a:pPr>
            <a:r>
              <a:rPr lang="en-US" dirty="0" err="1">
                <a:solidFill>
                  <a:srgbClr val="000000"/>
                </a:solidFill>
              </a:rPr>
              <a:t>Wie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denk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dat</a:t>
            </a:r>
            <a:r>
              <a:rPr lang="en-US" dirty="0">
                <a:solidFill>
                  <a:srgbClr val="000000"/>
                </a:solidFill>
              </a:rPr>
              <a:t> die </a:t>
            </a:r>
            <a:r>
              <a:rPr lang="en-US" dirty="0" err="1">
                <a:solidFill>
                  <a:srgbClr val="000000"/>
                </a:solidFill>
              </a:rPr>
              <a:t>omgevingsvisie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klaar</a:t>
            </a:r>
            <a:r>
              <a:rPr lang="en-US" dirty="0">
                <a:solidFill>
                  <a:srgbClr val="000000"/>
                </a:solidFill>
              </a:rPr>
              <a:t> is </a:t>
            </a:r>
            <a:r>
              <a:rPr lang="en-US" dirty="0" err="1">
                <a:solidFill>
                  <a:srgbClr val="000000"/>
                </a:solidFill>
              </a:rPr>
              <a:t>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voldoet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aan</a:t>
            </a:r>
            <a:r>
              <a:rPr lang="en-US" dirty="0">
                <a:solidFill>
                  <a:srgbClr val="000000"/>
                </a:solidFill>
              </a:rPr>
              <a:t> de </a:t>
            </a:r>
            <a:r>
              <a:rPr lang="en-US" dirty="0" err="1">
                <a:solidFill>
                  <a:srgbClr val="000000"/>
                </a:solidFill>
              </a:rPr>
              <a:t>eisen</a:t>
            </a:r>
            <a:r>
              <a:rPr lang="en-US" dirty="0">
                <a:solidFill>
                  <a:srgbClr val="000000"/>
                </a:solidFill>
              </a:rPr>
              <a:t> van de </a:t>
            </a:r>
            <a:r>
              <a:rPr lang="en-US" dirty="0" err="1">
                <a:solidFill>
                  <a:srgbClr val="000000"/>
                </a:solidFill>
              </a:rPr>
              <a:t>Omgevingswet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4" name="Afbeelding 3" descr="afbeelding van de beleidscyclus, met een markering van de fase beleidsontwikkel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30" y="401622"/>
            <a:ext cx="2147464" cy="2027308"/>
          </a:xfrm>
          <a:prstGeom prst="rect">
            <a:avLst/>
          </a:prstGeom>
        </p:spPr>
      </p:pic>
      <p:sp>
        <p:nvSpPr>
          <p:cNvPr id="5" name="Ovaal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813165">
            <a:off x="10296483" y="277149"/>
            <a:ext cx="1198389" cy="1012551"/>
          </a:xfrm>
          <a:prstGeom prst="ellipse">
            <a:avLst/>
          </a:prstGeom>
          <a:noFill/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875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78946"/>
            <a:ext cx="10515600" cy="711742"/>
          </a:xfrm>
        </p:spPr>
        <p:txBody>
          <a:bodyPr/>
          <a:lstStyle/>
          <a:p>
            <a:r>
              <a:rPr lang="en-US" dirty="0" err="1">
                <a:solidFill>
                  <a:srgbClr val="275937"/>
                </a:solidFill>
              </a:rPr>
              <a:t>Omgevingsvisie</a:t>
            </a:r>
            <a:endParaRPr lang="nl-NL" dirty="0">
              <a:solidFill>
                <a:srgbClr val="275937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60853"/>
            <a:ext cx="10515600" cy="4628081"/>
          </a:xfrm>
        </p:spPr>
        <p:txBody>
          <a:bodyPr>
            <a:normAutofit fontScale="62500" lnSpcReduction="20000"/>
          </a:bodyPr>
          <a:lstStyle/>
          <a:p>
            <a:r>
              <a:rPr lang="nl-NL" sz="2600" dirty="0">
                <a:solidFill>
                  <a:srgbClr val="000000"/>
                </a:solidFill>
              </a:rPr>
              <a:t>Strategisch instrument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000000"/>
                </a:solidFill>
              </a:rPr>
              <a:t>de hoofdlijnen van de kwaliteit van de fysieke leefomgeving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000000"/>
                </a:solidFill>
              </a:rPr>
              <a:t>de hoofdlijnen van de voorgenomen ontwikkeling, het gebruik, het beheer, de bescherming en het behoud van het grondgebied, 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000000"/>
                </a:solidFill>
              </a:rPr>
              <a:t>de hoofdzaken van het beleid op alle relevante terreinen van de fysieke leefomgeving</a:t>
            </a:r>
          </a:p>
          <a:p>
            <a:endParaRPr lang="nl-NL" sz="2600" dirty="0">
              <a:solidFill>
                <a:srgbClr val="000000"/>
              </a:solidFill>
            </a:endParaRPr>
          </a:p>
          <a:p>
            <a:r>
              <a:rPr lang="nl-NL" sz="2600" dirty="0">
                <a:solidFill>
                  <a:srgbClr val="000000"/>
                </a:solidFill>
              </a:rPr>
              <a:t>Gebiedsgericht, sectoren en/of thema’s</a:t>
            </a:r>
          </a:p>
          <a:p>
            <a:endParaRPr lang="nl-NL" sz="2600" dirty="0">
              <a:solidFill>
                <a:srgbClr val="000000"/>
              </a:solidFill>
            </a:endParaRPr>
          </a:p>
          <a:p>
            <a:r>
              <a:rPr lang="en-US" sz="2600" dirty="0" err="1">
                <a:solidFill>
                  <a:srgbClr val="000000"/>
                </a:solidFill>
              </a:rPr>
              <a:t>Samenhang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nl-NL" sz="2600" dirty="0">
                <a:solidFill>
                  <a:srgbClr val="000000"/>
                </a:solidFill>
              </a:rPr>
              <a:t>relevante onderdelen en aspecten van de fysieke leefomgeving </a:t>
            </a:r>
          </a:p>
          <a:p>
            <a:endParaRPr lang="en-US" sz="2600" dirty="0">
              <a:solidFill>
                <a:srgbClr val="000000"/>
              </a:solidFill>
            </a:endParaRPr>
          </a:p>
          <a:p>
            <a:r>
              <a:rPr lang="nl-NL" sz="2600" dirty="0">
                <a:solidFill>
                  <a:srgbClr val="000000"/>
                </a:solidFill>
              </a:rPr>
              <a:t>Afweging tussen het beschermen en benutten</a:t>
            </a:r>
          </a:p>
          <a:p>
            <a:pPr marL="0" indent="0">
              <a:buNone/>
            </a:pPr>
            <a:endParaRPr lang="nl-NL" sz="2600" dirty="0">
              <a:solidFill>
                <a:srgbClr val="000000"/>
              </a:solidFill>
            </a:endParaRPr>
          </a:p>
          <a:p>
            <a:r>
              <a:rPr lang="nl-NL" sz="2600" dirty="0">
                <a:solidFill>
                  <a:srgbClr val="000000"/>
                </a:solidFill>
              </a:rPr>
              <a:t>Rekening houden met beginselen: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000000"/>
                </a:solidFill>
              </a:rPr>
              <a:t>het voorzorgsbeginsel 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000000"/>
                </a:solidFill>
              </a:rPr>
              <a:t>het beginsel van preventief handelen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000000"/>
                </a:solidFill>
              </a:rPr>
              <a:t>het beginsel milieuaantastingen bij voorrang aan de bron bestrijden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000000"/>
                </a:solidFill>
              </a:rPr>
              <a:t>het beginsel vervuiler betaalt</a:t>
            </a:r>
            <a:endParaRPr lang="en-US" sz="2600" dirty="0">
              <a:solidFill>
                <a:srgbClr val="000000"/>
              </a:solidFill>
            </a:endParaRPr>
          </a:p>
        </p:txBody>
      </p:sp>
      <p:pic>
        <p:nvPicPr>
          <p:cNvPr id="4" name="Afbeelding 3" descr="afbeelding van de beleidscyclus met een marking van de fase Beleidsondersteun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30" y="401622"/>
            <a:ext cx="2147464" cy="2027308"/>
          </a:xfrm>
          <a:prstGeom prst="rect">
            <a:avLst/>
          </a:prstGeom>
        </p:spPr>
      </p:pic>
      <p:sp>
        <p:nvSpPr>
          <p:cNvPr id="5" name="Ovaal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813165">
            <a:off x="10296483" y="277149"/>
            <a:ext cx="1198389" cy="1012551"/>
          </a:xfrm>
          <a:prstGeom prst="ellipse">
            <a:avLst/>
          </a:prstGeom>
          <a:noFill/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235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32842"/>
            <a:ext cx="10515600" cy="1037545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275937"/>
                </a:solidFill>
              </a:rPr>
              <a:t>Programma</a:t>
            </a:r>
            <a:endParaRPr lang="nl-NL" dirty="0">
              <a:solidFill>
                <a:srgbClr val="275937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47657"/>
            <a:ext cx="10515600" cy="4486275"/>
          </a:xfrm>
        </p:spPr>
        <p:txBody>
          <a:bodyPr>
            <a:normAutofit lnSpcReduction="10000"/>
          </a:bodyPr>
          <a:lstStyle/>
          <a:p>
            <a:r>
              <a:rPr lang="nl-NL" sz="1900" dirty="0">
                <a:solidFill>
                  <a:srgbClr val="000000"/>
                </a:solidFill>
              </a:rPr>
              <a:t>Flexibel instrument voor:</a:t>
            </a:r>
          </a:p>
          <a:p>
            <a:pPr marL="0" indent="0">
              <a:buNone/>
            </a:pPr>
            <a:r>
              <a:rPr lang="nl-NL" sz="1900" dirty="0">
                <a:solidFill>
                  <a:srgbClr val="000000"/>
                </a:solidFill>
              </a:rPr>
              <a:t>   </a:t>
            </a:r>
            <a:r>
              <a:rPr lang="nl-NL" sz="1900" dirty="0" err="1">
                <a:solidFill>
                  <a:srgbClr val="000000"/>
                </a:solidFill>
              </a:rPr>
              <a:t>beleidontwikkeling</a:t>
            </a:r>
            <a:r>
              <a:rPr lang="nl-NL" sz="1900" dirty="0">
                <a:solidFill>
                  <a:srgbClr val="000000"/>
                </a:solidFill>
              </a:rPr>
              <a:t>, beleidsdoorwerking, uitvoering van beleid.</a:t>
            </a:r>
            <a:endParaRPr lang="en-US" sz="19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900" dirty="0">
              <a:solidFill>
                <a:srgbClr val="000000"/>
              </a:solidFill>
            </a:endParaRPr>
          </a:p>
          <a:p>
            <a:r>
              <a:rPr lang="en-US" sz="1900" dirty="0" err="1">
                <a:solidFill>
                  <a:srgbClr val="000000"/>
                </a:solidFill>
              </a:rPr>
              <a:t>Benoemen</a:t>
            </a:r>
            <a:r>
              <a:rPr lang="en-US" sz="1900" dirty="0">
                <a:solidFill>
                  <a:srgbClr val="000000"/>
                </a:solidFill>
              </a:rPr>
              <a:t> van </a:t>
            </a:r>
            <a:r>
              <a:rPr lang="en-US" sz="1900" dirty="0" err="1">
                <a:solidFill>
                  <a:srgbClr val="000000"/>
                </a:solidFill>
              </a:rPr>
              <a:t>verschillende</a:t>
            </a:r>
            <a:r>
              <a:rPr lang="en-US" sz="1900" dirty="0">
                <a:solidFill>
                  <a:srgbClr val="000000"/>
                </a:solidFill>
              </a:rPr>
              <a:t> type </a:t>
            </a:r>
            <a:r>
              <a:rPr lang="en-US" sz="1900" dirty="0" err="1">
                <a:solidFill>
                  <a:srgbClr val="000000"/>
                </a:solidFill>
              </a:rPr>
              <a:t>maatregelen</a:t>
            </a:r>
            <a:r>
              <a:rPr lang="en-US" sz="1900" dirty="0">
                <a:solidFill>
                  <a:srgbClr val="000000"/>
                </a:solidFill>
              </a:rPr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900" dirty="0">
                <a:solidFill>
                  <a:srgbClr val="000000"/>
                </a:solidFill>
              </a:rPr>
              <a:t>communicatie- en informatie-instrumenten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900" dirty="0">
                <a:solidFill>
                  <a:srgbClr val="000000"/>
                </a:solidFill>
              </a:rPr>
              <a:t>Uitwerking van open normen in beleidsregels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900" dirty="0">
                <a:solidFill>
                  <a:srgbClr val="000000"/>
                </a:solidFill>
              </a:rPr>
              <a:t>financiële instrumenten, zoals overheidsinvesteringen, leningen of subsidies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900" dirty="0">
                <a:solidFill>
                  <a:srgbClr val="000000"/>
                </a:solidFill>
              </a:rPr>
              <a:t>afspraken met organisaties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900" dirty="0">
                <a:solidFill>
                  <a:srgbClr val="000000"/>
                </a:solidFill>
              </a:rPr>
              <a:t>feitelijke maatregelen, zoals de uitvoering van projecten door de overheid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1900" dirty="0">
                <a:solidFill>
                  <a:srgbClr val="000000"/>
                </a:solidFill>
              </a:rPr>
              <a:t>Uitwerken in omgevingsplanregels.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1900" dirty="0">
              <a:solidFill>
                <a:srgbClr val="000000"/>
              </a:solidFill>
            </a:endParaRPr>
          </a:p>
          <a:p>
            <a:pPr lvl="1"/>
            <a:r>
              <a:rPr lang="en-US" sz="1900" dirty="0">
                <a:solidFill>
                  <a:srgbClr val="000000"/>
                </a:solidFill>
              </a:rPr>
              <a:t>Concrete </a:t>
            </a:r>
            <a:r>
              <a:rPr lang="en-US" sz="1900" dirty="0" err="1">
                <a:solidFill>
                  <a:srgbClr val="000000"/>
                </a:solidFill>
              </a:rPr>
              <a:t>uitwerking</a:t>
            </a:r>
            <a:r>
              <a:rPr lang="en-US" sz="1900" dirty="0">
                <a:solidFill>
                  <a:srgbClr val="000000"/>
                </a:solidFill>
              </a:rPr>
              <a:t> van </a:t>
            </a:r>
            <a:r>
              <a:rPr lang="en-US" sz="1900" dirty="0" err="1">
                <a:solidFill>
                  <a:srgbClr val="000000"/>
                </a:solidFill>
              </a:rPr>
              <a:t>maatregelen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vindt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daarna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plaats</a:t>
            </a:r>
            <a:r>
              <a:rPr lang="en-US" sz="1900" dirty="0">
                <a:solidFill>
                  <a:srgbClr val="000000"/>
                </a:solidFill>
              </a:rPr>
              <a:t>.</a:t>
            </a:r>
            <a:endParaRPr lang="nl-NL" sz="19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1900" dirty="0">
                <a:solidFill>
                  <a:srgbClr val="000000"/>
                </a:solidFill>
              </a:rPr>
              <a:t>- </a:t>
            </a:r>
            <a:r>
              <a:rPr lang="en-US" sz="1900" dirty="0" err="1">
                <a:solidFill>
                  <a:srgbClr val="000000"/>
                </a:solidFill>
              </a:rPr>
              <a:t>Verplicht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programma</a:t>
            </a:r>
            <a:r>
              <a:rPr lang="en-US" sz="1900" dirty="0">
                <a:solidFill>
                  <a:srgbClr val="000000"/>
                </a:solidFill>
              </a:rPr>
              <a:t> - </a:t>
            </a:r>
            <a:r>
              <a:rPr lang="nl-NL" sz="1900" dirty="0">
                <a:solidFill>
                  <a:srgbClr val="000000"/>
                </a:solidFill>
              </a:rPr>
              <a:t>Vrijwillige programma’s - </a:t>
            </a:r>
            <a:r>
              <a:rPr lang="en-US" sz="1900" dirty="0" err="1">
                <a:solidFill>
                  <a:srgbClr val="000000"/>
                </a:solidFill>
              </a:rPr>
              <a:t>Programmatische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aanpak</a:t>
            </a:r>
            <a:r>
              <a:rPr lang="en-US" sz="1900" dirty="0">
                <a:solidFill>
                  <a:srgbClr val="000000"/>
                </a:solidFill>
              </a:rPr>
              <a:t> -</a:t>
            </a:r>
            <a:endParaRPr lang="nl-NL" sz="1900" dirty="0">
              <a:solidFill>
                <a:srgbClr val="000000"/>
              </a:solidFill>
            </a:endParaRPr>
          </a:p>
          <a:p>
            <a:endParaRPr lang="nl-NL" dirty="0"/>
          </a:p>
        </p:txBody>
      </p:sp>
      <p:pic>
        <p:nvPicPr>
          <p:cNvPr id="5" name="Afbeelding 4" descr="afbeelding van de beleidscyclus, met een markering van de fase beleidsdoorwerk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30" y="412884"/>
            <a:ext cx="2147464" cy="2027308"/>
          </a:xfrm>
          <a:prstGeom prst="rect">
            <a:avLst/>
          </a:prstGeom>
        </p:spPr>
      </p:pic>
      <p:sp>
        <p:nvSpPr>
          <p:cNvPr id="12" name="Ovaal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49268">
            <a:off x="10356285" y="558148"/>
            <a:ext cx="1199454" cy="2449268"/>
          </a:xfrm>
          <a:prstGeom prst="ellipse">
            <a:avLst/>
          </a:prstGeom>
          <a:noFill/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6892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6835" y="1040418"/>
            <a:ext cx="10515600" cy="103754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275937"/>
                </a:solidFill>
              </a:rPr>
              <a:t>Volkshuisvestingsprogramma</a:t>
            </a:r>
            <a:r>
              <a:rPr lang="nl-NL" b="0" dirty="0"/>
              <a:t> </a:t>
            </a:r>
            <a:endParaRPr lang="nl-NL" dirty="0">
              <a:solidFill>
                <a:srgbClr val="275937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1600" dirty="0">
              <a:solidFill>
                <a:srgbClr val="000000"/>
              </a:solidFill>
            </a:endParaRPr>
          </a:p>
          <a:p>
            <a:r>
              <a:rPr lang="nl-NL" dirty="0">
                <a:solidFill>
                  <a:srgbClr val="000000"/>
                </a:solidFill>
              </a:rPr>
              <a:t>Wetsvoorstel Wet versterking regie volkshuisvesting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</a:rPr>
              <a:t>Verplichte volkshuisvestingprogramma voor Rijk, provincies en gemeenten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</a:rPr>
              <a:t>Hierin staat concreet hoeveel, waar en voor welke specifieke doelgroepen – zoals ouderen en studenten – zij gaan bouwen. 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</a:rPr>
              <a:t>Provincies moeten daarnaast, samen met gemeenten, zorgen voor voldoende bouwlocaties voor woningen.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Afbeelding 4" descr="afbeelding van de beleidscyclus, met een markering van de fase beleidsdoorwerk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30" y="412884"/>
            <a:ext cx="2147464" cy="2027308"/>
          </a:xfrm>
          <a:prstGeom prst="rect">
            <a:avLst/>
          </a:prstGeom>
        </p:spPr>
      </p:pic>
      <p:sp>
        <p:nvSpPr>
          <p:cNvPr id="6" name="Ovaa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49268">
            <a:off x="10356285" y="558148"/>
            <a:ext cx="1199454" cy="2449268"/>
          </a:xfrm>
          <a:prstGeom prst="ellipse">
            <a:avLst/>
          </a:prstGeom>
          <a:noFill/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6150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1381" y="1051176"/>
            <a:ext cx="10515600" cy="103754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275937"/>
                </a:solidFill>
              </a:rPr>
              <a:t>Vrijwillige (onverplichte) programma’s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Veelzijdig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vormvrij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nl-NL" sz="2000" dirty="0">
                <a:solidFill>
                  <a:srgbClr val="000000"/>
                </a:solidFill>
              </a:rPr>
              <a:t>Sectoraal, thematisch of gebiedsgericht</a:t>
            </a:r>
          </a:p>
          <a:p>
            <a:endParaRPr lang="nl-NL" sz="2000" dirty="0">
              <a:solidFill>
                <a:srgbClr val="000000"/>
              </a:solidFill>
            </a:endParaRPr>
          </a:p>
          <a:p>
            <a:r>
              <a:rPr lang="nl-NL" sz="2000" dirty="0">
                <a:solidFill>
                  <a:srgbClr val="000000"/>
                </a:solidFill>
              </a:rPr>
              <a:t>Een vrijwillig programma bevat (art 3.5 Ow):</a:t>
            </a:r>
          </a:p>
          <a:p>
            <a:endParaRPr lang="nl-NL" sz="20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de uitwerking van het beleid voor ontwikkeling, gebruik, beheer, bescherming en behoud van de fysieke leefomgeving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maatregelen om te voldoen aan vastgestelde omgevingswaarden of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maatregelen voor het bereiken van doelstellingen voor de fysieke leefomgeving</a:t>
            </a:r>
          </a:p>
        </p:txBody>
      </p:sp>
      <p:pic>
        <p:nvPicPr>
          <p:cNvPr id="5" name="Afbeelding 4" descr="afbeelding van de beleidscyclus, met een markering van de fase beleidsdoorwerk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30" y="412884"/>
            <a:ext cx="2147464" cy="2027308"/>
          </a:xfrm>
          <a:prstGeom prst="rect">
            <a:avLst/>
          </a:prstGeom>
        </p:spPr>
      </p:pic>
      <p:sp>
        <p:nvSpPr>
          <p:cNvPr id="4" name="Ova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49268">
            <a:off x="10356285" y="558148"/>
            <a:ext cx="1199454" cy="2449268"/>
          </a:xfrm>
          <a:prstGeom prst="ellipse">
            <a:avLst/>
          </a:prstGeom>
          <a:noFill/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3846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E4E2FB1-9FED-9810-250E-CBCD0BFDB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37545"/>
            <a:ext cx="10515600" cy="10375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Landingspagina</a:t>
            </a:r>
            <a:r>
              <a:rPr lang="en-US" dirty="0"/>
              <a:t> over </a:t>
            </a:r>
            <a:r>
              <a:rPr lang="en-US" dirty="0" err="1"/>
              <a:t>programma</a:t>
            </a:r>
            <a:r>
              <a:rPr lang="en-US" dirty="0"/>
              <a:t> op Iplo.nl</a:t>
            </a:r>
            <a:endParaRPr lang="nl-NL" dirty="0"/>
          </a:p>
        </p:txBody>
      </p:sp>
      <p:pic>
        <p:nvPicPr>
          <p:cNvPr id="4" name="Afbeelding 3" descr="Afbeelding met schermopname van de webpagina over het programma op de website van het Informatiepunt Leefomgev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3703" y="182879"/>
            <a:ext cx="13445703" cy="6675121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</p:pic>
      <p:sp>
        <p:nvSpPr>
          <p:cNvPr id="6" name="Ovaa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6319" y="4671589"/>
            <a:ext cx="2600131" cy="1623527"/>
          </a:xfrm>
          <a:prstGeom prst="ellipse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5661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 noGrp="1"/>
          </p:cNvSpPr>
          <p:nvPr>
            <p:ph type="title" idx="4294967295"/>
          </p:nvPr>
        </p:nvSpPr>
        <p:spPr>
          <a:xfrm>
            <a:off x="741381" y="1051176"/>
            <a:ext cx="10515600" cy="1037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275937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Vrijwillige (onverplichte) programma’s</a:t>
            </a:r>
          </a:p>
        </p:txBody>
      </p:sp>
      <p:pic>
        <p:nvPicPr>
          <p:cNvPr id="7" name="Afbeelding 6" descr="afbeelding van de beleidscyclus, met een markering van de fase beleidsdoorwerk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30" y="412884"/>
            <a:ext cx="2147464" cy="2027308"/>
          </a:xfrm>
          <a:prstGeom prst="rect">
            <a:avLst/>
          </a:prstGeom>
        </p:spPr>
      </p:pic>
      <p:sp>
        <p:nvSpPr>
          <p:cNvPr id="8" name="Ovaal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49268">
            <a:off x="10356285" y="558148"/>
            <a:ext cx="1199454" cy="2449268"/>
          </a:xfrm>
          <a:prstGeom prst="ellipse">
            <a:avLst/>
          </a:prstGeom>
          <a:noFill/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Wie kent een voorbeeld van een themagericht, gebiedsgericht of sectoraal programma?</a:t>
            </a:r>
          </a:p>
          <a:p>
            <a:endParaRPr lang="nl-NL" sz="2400" dirty="0"/>
          </a:p>
          <a:p>
            <a:r>
              <a:rPr lang="nl-NL" sz="2400" dirty="0"/>
              <a:t>Waar liepen jullie tegenaan bij het voorbereiden en opstellen van het programma?  Wie wil dit delen?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056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Randvoorwaarden voor alle instrumenten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/>
              <a:t>Afstemming en samenwerking met andere overheden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/>
              <a:t>Participatie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/>
              <a:t>Proces opstellen of wijzigen van het instrument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/>
              <a:t>Digitale ontsluiting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Mer</a:t>
            </a:r>
            <a:endParaRPr lang="nl-NL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/>
              <a:t>Samenwerking met externe partijen</a:t>
            </a:r>
          </a:p>
        </p:txBody>
      </p:sp>
      <p:pic>
        <p:nvPicPr>
          <p:cNvPr id="5" name="Afbeelding 4" descr="afbeelding van de beleidscyclus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30" y="412884"/>
            <a:ext cx="2147464" cy="202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59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2895102" cy="663123"/>
          </a:xfrm>
        </p:spPr>
        <p:txBody>
          <a:bodyPr>
            <a:normAutofit fontScale="90000"/>
          </a:bodyPr>
          <a:lstStyle/>
          <a:p>
            <a:r>
              <a:rPr lang="nl-NL" dirty="0"/>
              <a:t>Voorbeeld instrumenten en relaties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601135" y="2689412"/>
            <a:ext cx="4035411" cy="3427611"/>
          </a:xfrm>
        </p:spPr>
        <p:txBody>
          <a:bodyPr/>
          <a:lstStyle/>
          <a:p>
            <a:r>
              <a:rPr lang="nl-NL" sz="1400" dirty="0"/>
              <a:t>Uit: </a:t>
            </a:r>
          </a:p>
          <a:p>
            <a:r>
              <a:rPr lang="nl-NL" sz="1400" dirty="0"/>
              <a:t>Routewijzer </a:t>
            </a:r>
            <a:r>
              <a:rPr lang="nl-NL" sz="1400" dirty="0" err="1"/>
              <a:t>houtstook</a:t>
            </a:r>
            <a:r>
              <a:rPr lang="nl-NL" sz="1400" dirty="0"/>
              <a:t> en overlast, </a:t>
            </a:r>
          </a:p>
          <a:p>
            <a:r>
              <a:rPr lang="nl-NL" sz="1400" dirty="0"/>
              <a:t>Schone lucht akkoord</a:t>
            </a:r>
          </a:p>
          <a:p>
            <a:endParaRPr lang="nl-NL" dirty="0"/>
          </a:p>
        </p:txBody>
      </p:sp>
      <p:pic>
        <p:nvPicPr>
          <p:cNvPr id="5" name="Afbeelding 4" descr="Afbeelding met een voorbeeld van instrumenten en maatregelen voor houtstook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722" y="11466"/>
            <a:ext cx="8362278" cy="686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8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9200B-2AC5-C246-A13A-F102DE12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Doel &amp; Programma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93DAE0C-3E04-2641-85A5-BAF24A59E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Schakeldag</a:t>
            </a:r>
            <a:r>
              <a:rPr lang="en-US" dirty="0"/>
              <a:t>, 17 </a:t>
            </a:r>
            <a:r>
              <a:rPr lang="en-US" dirty="0" err="1"/>
              <a:t>juni</a:t>
            </a:r>
            <a:r>
              <a:rPr lang="en-US" dirty="0"/>
              <a:t> 2024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E316C0-97CD-9449-A343-D0C3CE3764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9057" y="1811338"/>
            <a:ext cx="10964333" cy="4701747"/>
          </a:xfrm>
        </p:spPr>
        <p:txBody>
          <a:bodyPr numCol="2">
            <a:noAutofit/>
          </a:bodyPr>
          <a:lstStyle/>
          <a:p>
            <a:r>
              <a:rPr lang="nl-NL" sz="1800" b="1" dirty="0"/>
              <a:t>Doel</a:t>
            </a:r>
          </a:p>
          <a:p>
            <a:r>
              <a:rPr lang="nl-NL" sz="1800" dirty="0"/>
              <a:t>Inzicht in effectief gebruik beleidsinstrumenten van de Omgevingswet: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800" dirty="0"/>
              <a:t>Samenhang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800" dirty="0"/>
              <a:t>Randvoorwaarden</a:t>
            </a:r>
          </a:p>
          <a:p>
            <a:endParaRPr lang="nl-NL" sz="1800" b="1" dirty="0"/>
          </a:p>
          <a:p>
            <a:r>
              <a:rPr lang="nl-NL" sz="1800" b="1" dirty="0"/>
              <a:t>Wat is </a:t>
            </a:r>
            <a:r>
              <a:rPr lang="nl-NL" sz="1800" b="1" u="sng" dirty="0"/>
              <a:t>jouw verwachting </a:t>
            </a:r>
            <a:r>
              <a:rPr lang="nl-NL" sz="1800" b="1" dirty="0"/>
              <a:t>voor vandaag?</a:t>
            </a:r>
            <a:r>
              <a:rPr lang="nl-NL" sz="1800" b="1" dirty="0">
                <a:sym typeface="Wingdings" panose="05000000000000000000" pitchFamily="2" charset="2"/>
              </a:rPr>
              <a:t> </a:t>
            </a:r>
            <a:endParaRPr lang="nl-NL" sz="1800" b="1" dirty="0"/>
          </a:p>
          <a:p>
            <a:pPr lvl="0"/>
            <a:endParaRPr lang="nl-NL" sz="1800" b="1" dirty="0"/>
          </a:p>
          <a:p>
            <a:pPr lvl="0"/>
            <a:r>
              <a:rPr lang="nl-NL" sz="1800" b="1" dirty="0"/>
              <a:t>Programma				</a:t>
            </a:r>
          </a:p>
          <a:p>
            <a:pPr lvl="0"/>
            <a:r>
              <a:rPr lang="nl-NL" sz="1800" b="1" dirty="0"/>
              <a:t>Deel 1 (ronde 3):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/>
              <a:t>Theorie omgevingsvisie en programma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/>
              <a:t>Spelvragen</a:t>
            </a:r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endParaRPr lang="nl-NL" sz="1800" b="1" dirty="0"/>
          </a:p>
          <a:p>
            <a:pPr lvl="0"/>
            <a:r>
              <a:rPr lang="nl-NL" sz="1800" b="1" dirty="0"/>
              <a:t>Deel 2 (ronde 4):</a:t>
            </a:r>
          </a:p>
          <a:p>
            <a:pPr lvl="0"/>
            <a:r>
              <a:rPr lang="nl-NL" sz="1800" dirty="0"/>
              <a:t>Casus woningbouwopgave.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lvl="0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540837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Spelronde: inzicht en keuzevrijheid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Rad van </a:t>
            </a:r>
            <a:r>
              <a:rPr lang="en-US" dirty="0" err="1"/>
              <a:t>instrumenten</a:t>
            </a:r>
            <a:endParaRPr lang="nl-NL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E2CBDEE-A583-6D26-41F4-D9C76EDCF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6248583" y="1811339"/>
            <a:ext cx="4799632" cy="475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21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Vraag</a:t>
            </a:r>
            <a:r>
              <a:rPr lang="en-US" dirty="0"/>
              <a:t> 1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sz="2800" dirty="0"/>
              <a:t>Wij streven naar een </a:t>
            </a:r>
          </a:p>
          <a:p>
            <a:r>
              <a:rPr lang="nl-NL" sz="2800" dirty="0"/>
              <a:t>compact en levendig centrum</a:t>
            </a:r>
          </a:p>
          <a:p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103F008-E4EB-512E-4EA5-B5408F843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8022536" y="1009862"/>
            <a:ext cx="288051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48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Vraag</a:t>
            </a:r>
            <a:r>
              <a:rPr lang="en-US" dirty="0"/>
              <a:t> 2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sz="2800" dirty="0"/>
              <a:t>We gaan tussen 2025 en 2035 </a:t>
            </a:r>
          </a:p>
          <a:p>
            <a:r>
              <a:rPr lang="nl-NL" sz="2800" dirty="0"/>
              <a:t>alle schoolgebouwen isoleren </a:t>
            </a:r>
          </a:p>
          <a:p>
            <a:r>
              <a:rPr lang="nl-NL" sz="2800" dirty="0"/>
              <a:t>tot energielabel A</a:t>
            </a:r>
          </a:p>
          <a:p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9125D0F-462F-9DC6-55D1-0B76E63A1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7847045" y="1031962"/>
            <a:ext cx="288051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24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69391"/>
            <a:ext cx="10972800" cy="663123"/>
          </a:xfrm>
        </p:spPr>
        <p:txBody>
          <a:bodyPr/>
          <a:lstStyle/>
          <a:p>
            <a:r>
              <a:rPr lang="en-US" dirty="0" err="1"/>
              <a:t>Vraag</a:t>
            </a:r>
            <a:r>
              <a:rPr lang="en-US" dirty="0"/>
              <a:t> 3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We zetten in op een versterking </a:t>
            </a:r>
          </a:p>
          <a:p>
            <a:r>
              <a:rPr lang="nl-NL" sz="2800" dirty="0"/>
              <a:t>van de fiets- en wandelroutes </a:t>
            </a:r>
          </a:p>
          <a:p>
            <a:r>
              <a:rPr lang="nl-NL" sz="2800" dirty="0"/>
              <a:t>waarbij de samenhang </a:t>
            </a:r>
          </a:p>
          <a:p>
            <a:r>
              <a:rPr lang="nl-NL" sz="2800" dirty="0"/>
              <a:t>tussen stad en land wordt verbeterd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248B3A5-1A6F-A651-5F28-571B48132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8179554" y="1169391"/>
            <a:ext cx="288051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83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Vraag</a:t>
            </a:r>
            <a:r>
              <a:rPr lang="en-US" dirty="0"/>
              <a:t> 4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sz="2800" dirty="0"/>
              <a:t>In dit stiltegebied mag het </a:t>
            </a:r>
          </a:p>
          <a:p>
            <a:r>
              <a:rPr lang="nl-NL" sz="2800" dirty="0"/>
              <a:t>geluidsniveau niet boven 35dB </a:t>
            </a:r>
          </a:p>
          <a:p>
            <a:r>
              <a:rPr lang="nl-NL" sz="2800" dirty="0"/>
              <a:t>uitkomen</a:t>
            </a:r>
          </a:p>
          <a:p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B3AB95D-7F60-FD70-35AF-91381CAAF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8161081" y="1031962"/>
            <a:ext cx="288051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63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Vraag</a:t>
            </a:r>
            <a:r>
              <a:rPr lang="en-US" dirty="0"/>
              <a:t> 5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Daken van nieuwe gebouwen </a:t>
            </a:r>
          </a:p>
          <a:p>
            <a:r>
              <a:rPr lang="nl-NL" sz="2800" dirty="0"/>
              <a:t>moeten een functie hebben, </a:t>
            </a:r>
          </a:p>
          <a:p>
            <a:r>
              <a:rPr lang="nl-NL" sz="2800" dirty="0"/>
              <a:t>zoals parkeren, vegetatie of </a:t>
            </a:r>
          </a:p>
          <a:p>
            <a:r>
              <a:rPr lang="nl-NL" sz="2800" dirty="0"/>
              <a:t>zonne-energie</a:t>
            </a:r>
          </a:p>
          <a:p>
            <a:endParaRPr lang="nl-NL" sz="28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CA40192-B4C2-5D3D-B712-B8E030772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8069087" y="1030921"/>
            <a:ext cx="288051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C1C4519-3424-7376-CD41-7CF61B0B7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86453" y="1617407"/>
            <a:ext cx="7920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2693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9200B-2AC5-C246-A13A-F102DE128D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1" y="1385969"/>
            <a:ext cx="10295338" cy="488551"/>
          </a:xfrm>
        </p:spPr>
        <p:txBody>
          <a:bodyPr>
            <a:normAutofit fontScale="90000"/>
          </a:bodyPr>
          <a:lstStyle/>
          <a:p>
            <a:r>
              <a:rPr lang="nl-NL" sz="3600" dirty="0"/>
              <a:t>IPLO helpt je verder!</a:t>
            </a:r>
            <a:br>
              <a:rPr lang="nl-NL" dirty="0"/>
            </a:br>
            <a:endParaRPr lang="nl-NL" sz="2200" dirty="0"/>
          </a:p>
        </p:txBody>
      </p:sp>
      <p:sp>
        <p:nvSpPr>
          <p:cNvPr id="8" name="Tijdelijke aanduiding voor tekst 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487682" y="2222576"/>
            <a:ext cx="8859450" cy="1066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45720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91440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37160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182880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sz="2500" b="1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lang="nl-NL" sz="2000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Voor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meer informatie </a:t>
            </a:r>
            <a:r>
              <a:rPr kumimoji="0" lang="nl-NL" sz="2000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ga naar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WEBSITE</a:t>
            </a:r>
            <a:r>
              <a:rPr kumimoji="0" lang="nl-NL" sz="2000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: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  <a:hlinkClick r:id="rId3"/>
              </a:rPr>
              <a:t>www.IPLO.nl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9" name="Tijdelijke aanduiding voor tekst 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3140012" y="4018590"/>
            <a:ext cx="8712682" cy="15264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45720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91440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37160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182880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buFontTx/>
              <a:buNone/>
              <a:defRPr sz="1600" b="0" i="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275937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Vragen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2000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=&gt;&gt; stel ze via het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HELPDESKformulier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275937"/>
                </a:solidFill>
                <a:effectLst/>
                <a:uLnTx/>
                <a:uFillTx/>
                <a:latin typeface="Verdana"/>
                <a:ea typeface="+mn-ea"/>
                <a:cs typeface="Verdana"/>
                <a:hlinkClick r:id="rId4"/>
              </a:rPr>
              <a:t>https://iplo.nl/contact/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275937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6" name="Afbeelding 5" descr="QR-code voor website IPL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32" y="672023"/>
            <a:ext cx="2793269" cy="2793269"/>
          </a:xfrm>
          <a:prstGeom prst="rect">
            <a:avLst/>
          </a:prstGeom>
        </p:spPr>
      </p:pic>
      <p:pic>
        <p:nvPicPr>
          <p:cNvPr id="7" name="Afbeelding 6" descr="QR-code voor contactformulier IPL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3"/>
          <a:stretch/>
        </p:blipFill>
        <p:spPr>
          <a:xfrm>
            <a:off x="315489" y="3818742"/>
            <a:ext cx="2797282" cy="26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13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Casus: project 1 een uitbreidingslocatie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pic>
        <p:nvPicPr>
          <p:cNvPr id="5" name="Afbeelding 4" descr="afbeelding van wonin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7" y="1769635"/>
            <a:ext cx="1117282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57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Casus: project 2 een inbreidingslocatie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</p:txBody>
      </p:sp>
      <p:pic>
        <p:nvPicPr>
          <p:cNvPr id="5" name="Afbeelding 4" descr="Afbeelding van wonin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722011"/>
            <a:ext cx="10249022" cy="46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30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3869267" cy="663123"/>
          </a:xfrm>
        </p:spPr>
        <p:txBody>
          <a:bodyPr>
            <a:normAutofit fontScale="90000"/>
          </a:bodyPr>
          <a:lstStyle/>
          <a:p>
            <a:r>
              <a:rPr lang="nl-NL" dirty="0"/>
              <a:t>Casus:</a:t>
            </a:r>
            <a:br>
              <a:rPr lang="nl-NL" dirty="0"/>
            </a:br>
            <a:r>
              <a:rPr lang="nl-NL" dirty="0"/>
              <a:t>Project 3 </a:t>
            </a:r>
            <a:br>
              <a:rPr lang="nl-NL" dirty="0"/>
            </a:br>
            <a:r>
              <a:rPr lang="nl-NL" dirty="0"/>
              <a:t>een voormalig agrarisch bedrijf naar wonen 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</p:txBody>
      </p:sp>
      <p:pic>
        <p:nvPicPr>
          <p:cNvPr id="5" name="Afbeelding 4" descr="Afbeelding van wonin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888570"/>
            <a:ext cx="7467966" cy="496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20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Spelronde: een opwarmertje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Rad van instrumenten</a:t>
            </a:r>
          </a:p>
          <a:p>
            <a:endParaRPr lang="nl-NL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79DB12A-8A6B-E9D3-BA3B-4E7E986FA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6248583" y="1811339"/>
            <a:ext cx="4799632" cy="475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15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2AEFB8-AEE0-48F6-6DF0-665168E80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33" y="-663123"/>
            <a:ext cx="10972800" cy="6631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Overzichtsplaatje</a:t>
            </a:r>
            <a:r>
              <a:rPr lang="en-US" baseline="0" dirty="0"/>
              <a:t> van alle </a:t>
            </a:r>
            <a:r>
              <a:rPr lang="en-US" baseline="0" dirty="0" err="1"/>
              <a:t>drie</a:t>
            </a:r>
            <a:r>
              <a:rPr lang="en-US" baseline="0" dirty="0"/>
              <a:t> de  </a:t>
            </a:r>
            <a:r>
              <a:rPr lang="en-US" baseline="0" dirty="0" err="1"/>
              <a:t>casu</a:t>
            </a:r>
            <a:endParaRPr lang="nl-NL" dirty="0"/>
          </a:p>
        </p:txBody>
      </p:sp>
      <p:pic>
        <p:nvPicPr>
          <p:cNvPr id="5" name="Afbeelding 4" descr="drie verschillende afbeeldingen van wonin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323" y="904451"/>
            <a:ext cx="9970903" cy="5608634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</p:txBody>
      </p:sp>
    </p:spTree>
    <p:extLst>
      <p:ext uri="{BB962C8B-B14F-4D97-AF65-F5344CB8AC3E}">
        <p14:creationId xmlns:p14="http://schemas.microsoft.com/office/powerpoint/2010/main" val="517966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Vraag</a:t>
            </a:r>
            <a:r>
              <a:rPr lang="en-US" dirty="0"/>
              <a:t> 1 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De verantwoording voor wat hierin </a:t>
            </a:r>
          </a:p>
          <a:p>
            <a:r>
              <a:rPr lang="nl-NL" sz="2800" dirty="0"/>
              <a:t>is opgenomen ligt bij </a:t>
            </a:r>
          </a:p>
          <a:p>
            <a:r>
              <a:rPr lang="nl-NL" sz="2800" dirty="0"/>
              <a:t>Burgemeester en Wethouders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DB12374-654F-CDCC-898C-DBBCC9353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7754681" y="1031962"/>
            <a:ext cx="288051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96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Vraag</a:t>
            </a:r>
            <a:r>
              <a:rPr lang="en-US" dirty="0"/>
              <a:t> 2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sz="2800" dirty="0"/>
              <a:t>Inwoners zijn gebonden aan de </a:t>
            </a:r>
          </a:p>
          <a:p>
            <a:r>
              <a:rPr lang="nl-NL" sz="2800" dirty="0"/>
              <a:t>zaken die hierin opgenomen zijn</a:t>
            </a:r>
          </a:p>
          <a:p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967CA63-4302-D1A0-DDE7-3B1C8FB71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7950215" y="1058353"/>
            <a:ext cx="288051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98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Vraag</a:t>
            </a:r>
            <a:r>
              <a:rPr lang="en-US" dirty="0"/>
              <a:t> 3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sz="2800" dirty="0"/>
              <a:t>Bij dit instrument ligt het voor </a:t>
            </a:r>
          </a:p>
          <a:p>
            <a:r>
              <a:rPr lang="nl-NL" sz="2800" dirty="0"/>
              <a:t>de hand om inwoners en </a:t>
            </a:r>
          </a:p>
          <a:p>
            <a:r>
              <a:rPr lang="nl-NL" sz="2800" dirty="0"/>
              <a:t>ondernemers op de meeste </a:t>
            </a:r>
          </a:p>
          <a:p>
            <a:r>
              <a:rPr lang="nl-NL" sz="2800" dirty="0"/>
              <a:t>intensieve manier te betrekken</a:t>
            </a:r>
          </a:p>
          <a:p>
            <a:endParaRPr lang="nl-NL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8141CFF-86F2-2AFD-2C6A-DE72001F4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062" l="719" r="97392">
                        <a14:foregroundMark x1="33633" y1="28362" x2="33633" y2="28362"/>
                        <a14:foregroundMark x1="61241" y1="44181" x2="61241" y2="44181"/>
                        <a14:foregroundMark x1="40917" y1="70508" x2="40917" y2="70508"/>
                        <a14:backgroundMark x1="7194" y1="8701" x2="7194" y2="8701"/>
                        <a14:backgroundMark x1="79946" y1="14915" x2="80576" y2="14576"/>
                        <a14:backgroundMark x1="90558" y1="80113" x2="90558" y2="80113"/>
                        <a14:backgroundMark x1="7644" y1="85989" x2="7644" y2="85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58" t="-357" r="15330" b="160"/>
          <a:stretch/>
        </p:blipFill>
        <p:spPr bwMode="auto">
          <a:xfrm>
            <a:off x="8069087" y="1030921"/>
            <a:ext cx="288051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9144000" y="1595614"/>
            <a:ext cx="105507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dirty="0"/>
              <a:t>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821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Beleidscyclus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49231" y="1659788"/>
            <a:ext cx="586723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ct val="20000"/>
              </a:spcBef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Werken met de beleidscyclus</a:t>
            </a:r>
          </a:p>
          <a:p>
            <a:pPr>
              <a:lnSpc>
                <a:spcPts val="2400"/>
              </a:lnSpc>
              <a:spcBef>
                <a:spcPct val="20000"/>
              </a:spcBef>
            </a:pPr>
            <a:endParaRPr lang="nl-NL" sz="2000" dirty="0">
              <a:solidFill>
                <a:srgbClr val="000000"/>
              </a:solidFill>
              <a:latin typeface="Verdana"/>
              <a:cs typeface="Verdana"/>
            </a:endParaRPr>
          </a:p>
          <a:p>
            <a:pPr>
              <a:lnSpc>
                <a:spcPts val="2400"/>
              </a:lnSpc>
              <a:spcBef>
                <a:spcPct val="20000"/>
              </a:spcBef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Schept voorspelbaarheid</a:t>
            </a:r>
          </a:p>
          <a:p>
            <a:pPr marL="342900" indent="-342900">
              <a:lnSpc>
                <a:spcPts val="2400"/>
              </a:lnSpc>
              <a:spcBef>
                <a:spcPct val="20000"/>
              </a:spcBef>
              <a:buFontTx/>
              <a:buChar char="-"/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initiatiefnemers uitnodigingsplanologie</a:t>
            </a:r>
          </a:p>
          <a:p>
            <a:pPr marL="342900" indent="-342900">
              <a:lnSpc>
                <a:spcPts val="2400"/>
              </a:lnSpc>
              <a:spcBef>
                <a:spcPct val="20000"/>
              </a:spcBef>
              <a:buFontTx/>
              <a:buChar char="-"/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gebruikers toekomstperspectief</a:t>
            </a:r>
          </a:p>
          <a:p>
            <a:pPr marL="342900" indent="-342900">
              <a:lnSpc>
                <a:spcPts val="2400"/>
              </a:lnSpc>
              <a:spcBef>
                <a:spcPct val="20000"/>
              </a:spcBef>
              <a:buFontTx/>
              <a:buChar char="-"/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omwonenden; bescherming</a:t>
            </a:r>
          </a:p>
          <a:p>
            <a:pPr marL="342900" indent="-342900">
              <a:lnSpc>
                <a:spcPts val="2400"/>
              </a:lnSpc>
              <a:spcBef>
                <a:spcPct val="20000"/>
              </a:spcBef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Verdana"/>
                <a:cs typeface="Verdana"/>
              </a:rPr>
              <a:t>vindbaar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 via regels op de </a:t>
            </a:r>
            <a:r>
              <a:rPr lang="en-US" sz="2000" dirty="0" err="1">
                <a:solidFill>
                  <a:srgbClr val="000000"/>
                </a:solidFill>
                <a:latin typeface="Verdana"/>
                <a:cs typeface="Verdana"/>
              </a:rPr>
              <a:t>kaart</a:t>
            </a:r>
            <a:endParaRPr lang="nl-NL" sz="200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indent="-342900">
              <a:lnSpc>
                <a:spcPts val="2400"/>
              </a:lnSpc>
              <a:spcBef>
                <a:spcPct val="20000"/>
              </a:spcBef>
              <a:buFontTx/>
              <a:buChar char="-"/>
            </a:pPr>
            <a:endParaRPr lang="nl-NL" sz="2000" dirty="0">
              <a:solidFill>
                <a:srgbClr val="000000"/>
              </a:solidFill>
              <a:latin typeface="Verdana"/>
              <a:cs typeface="Verdana"/>
            </a:endParaRPr>
          </a:p>
          <a:p>
            <a:pPr>
              <a:lnSpc>
                <a:spcPts val="2400"/>
              </a:lnSpc>
              <a:spcBef>
                <a:spcPct val="20000"/>
              </a:spcBef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Is efficiënt</a:t>
            </a:r>
          </a:p>
          <a:p>
            <a:pPr>
              <a:lnSpc>
                <a:spcPts val="2400"/>
              </a:lnSpc>
              <a:spcBef>
                <a:spcPct val="20000"/>
              </a:spcBef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- beperkte inzet capaciteit</a:t>
            </a:r>
          </a:p>
          <a:p>
            <a:pPr>
              <a:lnSpc>
                <a:spcPts val="2400"/>
              </a:lnSpc>
              <a:spcBef>
                <a:spcPct val="20000"/>
              </a:spcBef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- bespaart tijd en kosten</a:t>
            </a:r>
          </a:p>
          <a:p>
            <a:pPr>
              <a:lnSpc>
                <a:spcPts val="2400"/>
              </a:lnSpc>
              <a:spcBef>
                <a:spcPct val="20000"/>
              </a:spcBef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- niet elke keer wiel opnieuw uitvinden</a:t>
            </a:r>
          </a:p>
          <a:p>
            <a:pPr>
              <a:lnSpc>
                <a:spcPts val="2400"/>
              </a:lnSpc>
              <a:spcBef>
                <a:spcPct val="20000"/>
              </a:spcBef>
            </a:pPr>
            <a:r>
              <a:rPr lang="nl-NL" sz="2000" dirty="0">
                <a:solidFill>
                  <a:srgbClr val="000000"/>
                </a:solidFill>
                <a:latin typeface="Verdana"/>
                <a:cs typeface="Verdana"/>
              </a:rPr>
              <a:t>- geen herhalingen</a:t>
            </a:r>
          </a:p>
        </p:txBody>
      </p:sp>
      <p:pic>
        <p:nvPicPr>
          <p:cNvPr id="5" name="Afbeelding 4" descr="Afbeelding van de beleidscyclus voor de instrumenten van de Omgevingswet.  "/>
          <p:cNvPicPr>
            <a:picLocks noChangeAspect="1"/>
          </p:cNvPicPr>
          <p:nvPr/>
        </p:nvPicPr>
        <p:blipFill rotWithShape="1">
          <a:blip r:embed="rId3"/>
          <a:srcRect l="47400" t="21407" r="25400" b="32963"/>
          <a:stretch/>
        </p:blipFill>
        <p:spPr>
          <a:xfrm>
            <a:off x="6455672" y="438988"/>
            <a:ext cx="5122495" cy="483372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804451" y="5449080"/>
            <a:ext cx="6387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4"/>
              </a:rPr>
              <a:t>Beleidscyclus | Informatiepunt Leefomgeving (iplo.nl)</a:t>
            </a:r>
            <a:endParaRPr lang="nl-NL" dirty="0"/>
          </a:p>
          <a:p>
            <a:r>
              <a:rPr lang="nl-NL" dirty="0">
                <a:hlinkClick r:id="rId5"/>
              </a:rPr>
              <a:t>Samenhang instrumenten | Informatiepunt Leefomgeving (iplo.nl)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7408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Sturingsstijl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sturingsfilosofie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nl-NL" sz="2000" dirty="0"/>
          </a:p>
          <a:p>
            <a:r>
              <a:rPr lang="nl-NL" sz="2000" b="1" dirty="0"/>
              <a:t>Sturingsfilosofie: </a:t>
            </a:r>
          </a:p>
          <a:p>
            <a:r>
              <a:rPr lang="nl-NL" sz="2000" dirty="0"/>
              <a:t>-  Eigen rol en die van anderen bij het oplossen van de beleidsproblemen</a:t>
            </a:r>
          </a:p>
          <a:p>
            <a:r>
              <a:rPr lang="nl-NL" sz="2000" dirty="0"/>
              <a:t>-  Basis voor de keuzes en de uitwerking van de concrete sturingsstijl.  </a:t>
            </a:r>
          </a:p>
          <a:p>
            <a:r>
              <a:rPr lang="nl-NL" sz="2000" dirty="0"/>
              <a:t>-  Staat in Omgevingsvisie. </a:t>
            </a:r>
          </a:p>
          <a:p>
            <a:endParaRPr lang="nl-NL" sz="2000" b="1" dirty="0"/>
          </a:p>
          <a:p>
            <a:r>
              <a:rPr lang="en-US" sz="2000" b="1" dirty="0" err="1"/>
              <a:t>Sturingsstijl</a:t>
            </a:r>
            <a:r>
              <a:rPr lang="en-US" sz="2000" b="1" dirty="0"/>
              <a:t>:  </a:t>
            </a:r>
          </a:p>
          <a:p>
            <a:r>
              <a:rPr lang="en-US" sz="2000" dirty="0"/>
              <a:t>-  </a:t>
            </a:r>
            <a:r>
              <a:rPr lang="en-US" sz="2000" dirty="0" err="1"/>
              <a:t>reguleren</a:t>
            </a:r>
            <a:r>
              <a:rPr lang="en-US" sz="2000" dirty="0"/>
              <a:t>, </a:t>
            </a:r>
            <a:r>
              <a:rPr lang="en-US" sz="2000" dirty="0" err="1"/>
              <a:t>samenwerken</a:t>
            </a:r>
            <a:r>
              <a:rPr lang="en-US" sz="2000" dirty="0"/>
              <a:t> of </a:t>
            </a:r>
            <a:r>
              <a:rPr lang="en-US" sz="2000" dirty="0" err="1"/>
              <a:t>ondersteunen</a:t>
            </a:r>
            <a:r>
              <a:rPr lang="en-US" sz="2000" dirty="0"/>
              <a:t>?  </a:t>
            </a:r>
            <a:r>
              <a:rPr lang="en-US" sz="2000" dirty="0" err="1"/>
              <a:t>Welke</a:t>
            </a:r>
            <a:r>
              <a:rPr lang="en-US" sz="2000" dirty="0"/>
              <a:t> </a:t>
            </a:r>
            <a:r>
              <a:rPr lang="en-US" sz="2000" dirty="0" err="1"/>
              <a:t>instrumenten</a:t>
            </a:r>
            <a:r>
              <a:rPr lang="en-US" sz="2000" dirty="0"/>
              <a:t> </a:t>
            </a:r>
            <a:r>
              <a:rPr lang="en-US" sz="2000" dirty="0" err="1"/>
              <a:t>zet</a:t>
            </a:r>
            <a:r>
              <a:rPr lang="en-US" sz="2000" dirty="0"/>
              <a:t> u in?</a:t>
            </a:r>
          </a:p>
          <a:p>
            <a:r>
              <a:rPr lang="nl-NL" sz="2000" dirty="0"/>
              <a:t>-  Afhankelijk van de situatie en maatschappelijke opgaven.</a:t>
            </a:r>
          </a:p>
          <a:p>
            <a:pPr marL="285750" indent="-285750">
              <a:buFontTx/>
              <a:buChar char="-"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137531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Monitoring &amp; evaluatie</a:t>
            </a:r>
          </a:p>
        </p:txBody>
      </p:sp>
      <p:pic>
        <p:nvPicPr>
          <p:cNvPr id="5" name="Afbeelding 4" descr="Afbeelding van de beleidscyclus, met een markering van de fase terugkoppeling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830" y="401622"/>
            <a:ext cx="2147464" cy="2027308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630146" y="1832514"/>
            <a:ext cx="3246116" cy="4385042"/>
          </a:xfrm>
        </p:spPr>
        <p:txBody>
          <a:bodyPr/>
          <a:lstStyle/>
          <a:p>
            <a:endParaRPr lang="nl-NL" dirty="0"/>
          </a:p>
          <a:p>
            <a:r>
              <a:rPr lang="nl-NL" sz="2400" dirty="0"/>
              <a:t>Aanleiding voor:</a:t>
            </a:r>
          </a:p>
          <a:p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het opstellen van nieuw beleid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aanpassen van bestaand beleid</a:t>
            </a:r>
          </a:p>
          <a:p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7" name="Ovaal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70805" y="323126"/>
            <a:ext cx="1236757" cy="846265"/>
          </a:xfrm>
          <a:prstGeom prst="ellipse">
            <a:avLst/>
          </a:prstGeom>
          <a:noFill/>
          <a:ln>
            <a:solidFill>
              <a:srgbClr val="3987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schermprint van Leefomgevingsfoto, MER haven-sta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748" y="2495637"/>
            <a:ext cx="7550426" cy="3805658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Schakeldag</a:t>
            </a:r>
            <a:r>
              <a:rPr lang="nl-NL" dirty="0"/>
              <a:t>, 27 juni 2024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4372203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3E3E0555-C4D7-9542-A2DF-B022BE57EC87}" vid="{410E8508-62C8-934F-9318-1DD1ED1A2A5D}"/>
    </a:ext>
  </a:extLst>
</a:theme>
</file>

<file path=ppt/theme/theme2.xml><?xml version="1.0" encoding="utf-8"?>
<a:theme xmlns:a="http://schemas.openxmlformats.org/drawingml/2006/main" name="1_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5A996074-B84D-6F42-8143-CCA715446DCD}" vid="{F9227270-10CD-5D40-98F1-7AA12FF94A75}"/>
    </a:ext>
  </a:extLst>
</a:theme>
</file>

<file path=ppt/theme/theme3.xml><?xml version="1.0" encoding="utf-8"?>
<a:theme xmlns:a="http://schemas.openxmlformats.org/drawingml/2006/main" name="2_Aangepast ontwerp">
  <a:themeElements>
    <a:clrScheme name="Huisstijl Aan de Slag met de Omgevingswet">
      <a:dk1>
        <a:srgbClr val="39870C"/>
      </a:dk1>
      <a:lt1>
        <a:srgbClr val="E17000"/>
      </a:lt1>
      <a:dk2>
        <a:srgbClr val="275937"/>
      </a:dk2>
      <a:lt2>
        <a:srgbClr val="FFFFFF"/>
      </a:lt2>
      <a:accent1>
        <a:srgbClr val="39870C"/>
      </a:accent1>
      <a:accent2>
        <a:srgbClr val="E17000"/>
      </a:accent2>
      <a:accent3>
        <a:srgbClr val="275937"/>
      </a:accent3>
      <a:accent4>
        <a:srgbClr val="8FCAE7"/>
      </a:accent4>
      <a:accent5>
        <a:srgbClr val="39870C"/>
      </a:accent5>
      <a:accent6>
        <a:srgbClr val="FFB612"/>
      </a:accent6>
      <a:hlink>
        <a:srgbClr val="007BC7"/>
      </a:hlink>
      <a:folHlink>
        <a:srgbClr val="005C9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190470-01 IPLO-presentatie-aangepast-DEF</Template>
  <TotalTime>16001</TotalTime>
  <Words>968</Words>
  <Application>Microsoft Office PowerPoint</Application>
  <PresentationFormat>Breedbeeld</PresentationFormat>
  <Paragraphs>238</Paragraphs>
  <Slides>30</Slides>
  <Notes>30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30</vt:i4>
      </vt:variant>
    </vt:vector>
  </HeadingPairs>
  <TitlesOfParts>
    <vt:vector size="37" baseType="lpstr">
      <vt:lpstr>Arial</vt:lpstr>
      <vt:lpstr>Calibri</vt:lpstr>
      <vt:lpstr>Verdana</vt:lpstr>
      <vt:lpstr>Wingdings</vt:lpstr>
      <vt:lpstr>Aangepast ontwerp</vt:lpstr>
      <vt:lpstr>1_Aangepast ontwerp</vt:lpstr>
      <vt:lpstr>2_Aangepast ontwerp</vt:lpstr>
      <vt:lpstr>Van visie via programma naar omgevingsplan  (de beleidscyclus in de praktijk)  </vt:lpstr>
      <vt:lpstr>Doel &amp; Programma</vt:lpstr>
      <vt:lpstr>Spelronde: een opwarmertje</vt:lpstr>
      <vt:lpstr>Vraag 1 </vt:lpstr>
      <vt:lpstr>Vraag 2</vt:lpstr>
      <vt:lpstr>Vraag 3</vt:lpstr>
      <vt:lpstr>Beleidscyclus</vt:lpstr>
      <vt:lpstr>Sturingsstijl en sturingsfilosofie</vt:lpstr>
      <vt:lpstr>Monitoring &amp; evaluatie</vt:lpstr>
      <vt:lpstr>Globale typering instrumenten Omgevingswet</vt:lpstr>
      <vt:lpstr>Omgevingsvisie</vt:lpstr>
      <vt:lpstr>Omgevingsvisie</vt:lpstr>
      <vt:lpstr>Programma</vt:lpstr>
      <vt:lpstr>Volkshuisvestingsprogramma </vt:lpstr>
      <vt:lpstr>Vrijwillige (onverplichte) programma’s</vt:lpstr>
      <vt:lpstr>Landingspagina over programma op Iplo.nl</vt:lpstr>
      <vt:lpstr>Vrijwillige (onverplichte) programma’s</vt:lpstr>
      <vt:lpstr>Randvoorwaarden voor alle instrumenten</vt:lpstr>
      <vt:lpstr>Voorbeeld instrumenten en relaties</vt:lpstr>
      <vt:lpstr>Spelronde: inzicht en keuzevrijheid</vt:lpstr>
      <vt:lpstr>Vraag 1</vt:lpstr>
      <vt:lpstr>Vraag 2</vt:lpstr>
      <vt:lpstr>Vraag 3</vt:lpstr>
      <vt:lpstr>Vraag 4</vt:lpstr>
      <vt:lpstr>Vraag 5</vt:lpstr>
      <vt:lpstr>IPLO helpt je verder! </vt:lpstr>
      <vt:lpstr>Casus: project 1 een uitbreidingslocatie</vt:lpstr>
      <vt:lpstr>Casus: project 2 een inbreidingslocatie</vt:lpstr>
      <vt:lpstr>Casus: Project 3  een voormalig agrarisch bedrijf naar wonen </vt:lpstr>
      <vt:lpstr>Overzichtsplaatje van alle drie de  casu</vt:lpstr>
    </vt:vector>
  </TitlesOfParts>
  <Company>Rijkswaterstaat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Kerkhof-de Vos, Irma (WVL)</dc:creator>
  <cp:lastModifiedBy>Jonkers, Henk (RWS WVL)</cp:lastModifiedBy>
  <cp:revision>657</cp:revision>
  <cp:lastPrinted>2024-06-25T06:58:15Z</cp:lastPrinted>
  <dcterms:created xsi:type="dcterms:W3CDTF">2021-11-22T14:02:11Z</dcterms:created>
  <dcterms:modified xsi:type="dcterms:W3CDTF">2024-07-08T13:37:58Z</dcterms:modified>
</cp:coreProperties>
</file>