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30"/>
  </p:notesMasterIdLst>
  <p:handoutMasterIdLst>
    <p:handoutMasterId r:id="rId31"/>
  </p:handoutMasterIdLst>
  <p:sldIdLst>
    <p:sldId id="291" r:id="rId2"/>
    <p:sldId id="301" r:id="rId3"/>
    <p:sldId id="299" r:id="rId4"/>
    <p:sldId id="316" r:id="rId5"/>
    <p:sldId id="300" r:id="rId6"/>
    <p:sldId id="322" r:id="rId7"/>
    <p:sldId id="303" r:id="rId8"/>
    <p:sldId id="317" r:id="rId9"/>
    <p:sldId id="304" r:id="rId10"/>
    <p:sldId id="305" r:id="rId11"/>
    <p:sldId id="313" r:id="rId12"/>
    <p:sldId id="318" r:id="rId13"/>
    <p:sldId id="319" r:id="rId14"/>
    <p:sldId id="320" r:id="rId15"/>
    <p:sldId id="321" r:id="rId16"/>
    <p:sldId id="314" r:id="rId17"/>
    <p:sldId id="306" r:id="rId18"/>
    <p:sldId id="311" r:id="rId19"/>
    <p:sldId id="308" r:id="rId20"/>
    <p:sldId id="326" r:id="rId21"/>
    <p:sldId id="324" r:id="rId22"/>
    <p:sldId id="331" r:id="rId23"/>
    <p:sldId id="328" r:id="rId24"/>
    <p:sldId id="327" r:id="rId25"/>
    <p:sldId id="330" r:id="rId26"/>
    <p:sldId id="309" r:id="rId27"/>
    <p:sldId id="329" r:id="rId28"/>
    <p:sldId id="297" r:id="rId29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2B5781"/>
    <a:srgbClr val="275937"/>
    <a:srgbClr val="FFC000"/>
    <a:srgbClr val="398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173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02" y="84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5-7-2024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5-7-2024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21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4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12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09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38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5/7/24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plo.nl/digitaal-stelsel/toepasbare-regels-maken-aanleveren/verbeterpunten-juridische-toepasbare-regels/" TargetMode="External"/><Relationship Id="rId2" Type="http://schemas.openxmlformats.org/officeDocument/2006/relationships/hyperlink" Target="https://iplo.nl/digitaal-stelsel/omgevingsloket/maatregelen-maat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lab.com/koop/PR04/bruidsschat-teruglevering/-/tree/master/Toepasbare%20Regels%20Bruidsschat/05%20Aanpassingen%20na%20juli%202023%20(finale%20oplevering)/Aanpassingen%20Maatregelen%20op%20maat%20-%20aangepaste%20datum%20(07-12-2023)?ref_type=head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Annemieke Vliegen</a:t>
            </a:r>
          </a:p>
          <a:p>
            <a:r>
              <a:rPr lang="en-US" dirty="0"/>
              <a:t>Florien de Jong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- Check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Ingang</a:t>
            </a:r>
            <a:r>
              <a:rPr lang="en-US" sz="2000" dirty="0"/>
              <a:t> is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werkzaamheid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 of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activiteiten</a:t>
            </a:r>
            <a:r>
              <a:rPr lang="en-US" sz="2000" dirty="0"/>
              <a:t> </a:t>
            </a:r>
            <a:r>
              <a:rPr lang="en-US" sz="2000" dirty="0" err="1"/>
              <a:t>gekoppeld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Vragen</a:t>
            </a:r>
            <a:r>
              <a:rPr lang="en-US" sz="2000" dirty="0"/>
              <a:t> over </a:t>
            </a:r>
            <a:r>
              <a:rPr lang="en-US" sz="2000" dirty="0" err="1"/>
              <a:t>toepassingsbereik</a:t>
            </a:r>
            <a:r>
              <a:rPr lang="en-US" sz="2000" dirty="0"/>
              <a:t> (is </a:t>
            </a:r>
            <a:r>
              <a:rPr lang="en-US" sz="2000" dirty="0" err="1"/>
              <a:t>activiteit</a:t>
            </a:r>
            <a:r>
              <a:rPr lang="en-US" sz="2000" dirty="0"/>
              <a:t> van </a:t>
            </a:r>
            <a:r>
              <a:rPr lang="en-US" sz="2000" dirty="0" err="1"/>
              <a:t>toepassing</a:t>
            </a:r>
            <a:r>
              <a:rPr lang="en-US" sz="2000" dirty="0"/>
              <a:t> of </a:t>
            </a:r>
            <a:r>
              <a:rPr lang="en-US" sz="2000" dirty="0" err="1"/>
              <a:t>niet</a:t>
            </a:r>
            <a:r>
              <a:rPr lang="en-US" sz="2000" dirty="0"/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Vragen</a:t>
            </a:r>
            <a:r>
              <a:rPr lang="en-US" sz="2000" dirty="0"/>
              <a:t> om de </a:t>
            </a:r>
            <a:r>
              <a:rPr lang="en-US" sz="2000" dirty="0" err="1"/>
              <a:t>maatregelen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filteren</a:t>
            </a:r>
            <a:r>
              <a:rPr lang="en-US" sz="2000" dirty="0"/>
              <a:t> (“op </a:t>
            </a:r>
            <a:r>
              <a:rPr lang="en-US" sz="2000" dirty="0" err="1"/>
              <a:t>maat</a:t>
            </a:r>
            <a:r>
              <a:rPr lang="en-US" sz="2000" dirty="0"/>
              <a:t> </a:t>
            </a:r>
            <a:r>
              <a:rPr lang="en-US" sz="2000" dirty="0" err="1"/>
              <a:t>maken</a:t>
            </a:r>
            <a:r>
              <a:rPr lang="en-US" sz="2000" dirty="0"/>
              <a:t>”)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1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- PDF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 	</a:t>
            </a:r>
          </a:p>
          <a:p>
            <a:r>
              <a:rPr lang="en-US" sz="2000" dirty="0" err="1"/>
              <a:t>Deel</a:t>
            </a:r>
            <a:r>
              <a:rPr lang="en-US" sz="2000" dirty="0"/>
              <a:t> 1 </a:t>
            </a:r>
            <a:r>
              <a:rPr lang="en-US" sz="2000" dirty="0" err="1"/>
              <a:t>Voorblad</a:t>
            </a:r>
            <a:endParaRPr lang="en-US" sz="2000" dirty="0"/>
          </a:p>
          <a:p>
            <a:r>
              <a:rPr lang="en-US" sz="2000" dirty="0" err="1"/>
              <a:t>Deel</a:t>
            </a:r>
            <a:r>
              <a:rPr lang="en-US" sz="2000" dirty="0"/>
              <a:t> 2 </a:t>
            </a:r>
            <a:r>
              <a:rPr lang="en-US" sz="2000" dirty="0" err="1"/>
              <a:t>Maatregellijsten</a:t>
            </a:r>
            <a:r>
              <a:rPr lang="en-US" sz="2000" dirty="0"/>
              <a:t> per </a:t>
            </a:r>
            <a:r>
              <a:rPr lang="en-US" sz="2000" dirty="0" err="1"/>
              <a:t>werkzaamheid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activiteit</a:t>
            </a:r>
            <a:endParaRPr lang="en-US" sz="2000" dirty="0"/>
          </a:p>
          <a:p>
            <a:r>
              <a:rPr lang="en-US" sz="2000" dirty="0" err="1"/>
              <a:t>Deel</a:t>
            </a:r>
            <a:r>
              <a:rPr lang="en-US" sz="2000" dirty="0"/>
              <a:t> 3 </a:t>
            </a:r>
            <a:r>
              <a:rPr lang="en-US" sz="2000" dirty="0" err="1"/>
              <a:t>Maatregelbeschrijvingen</a:t>
            </a:r>
            <a:endParaRPr lang="en-US" sz="2000" dirty="0"/>
          </a:p>
          <a:p>
            <a:r>
              <a:rPr lang="en-US" sz="2000" dirty="0" err="1"/>
              <a:t>Deel</a:t>
            </a:r>
            <a:r>
              <a:rPr lang="en-US" sz="2000" dirty="0"/>
              <a:t> 4 </a:t>
            </a:r>
            <a:r>
              <a:rPr lang="en-US" sz="2000" dirty="0" err="1"/>
              <a:t>Vragen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antwoorden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5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smtClean="0"/>
              <a:t>– PDF </a:t>
            </a:r>
            <a:r>
              <a:rPr lang="en-US" dirty="0" err="1" smtClean="0"/>
              <a:t>deel</a:t>
            </a:r>
            <a:r>
              <a:rPr lang="en-US" dirty="0" smtClean="0"/>
              <a:t> 2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 	</a:t>
            </a:r>
          </a:p>
          <a:p>
            <a:r>
              <a:rPr lang="en-US" sz="2000" dirty="0" err="1"/>
              <a:t>Deel</a:t>
            </a:r>
            <a:r>
              <a:rPr lang="en-US" sz="2000" dirty="0"/>
              <a:t> 1 </a:t>
            </a:r>
            <a:r>
              <a:rPr lang="en-US" sz="2000" dirty="0" err="1"/>
              <a:t>Voorblad</a:t>
            </a:r>
            <a:endParaRPr lang="en-US" sz="2000" dirty="0"/>
          </a:p>
          <a:p>
            <a:r>
              <a:rPr lang="en-US" sz="2000" b="1" dirty="0" err="1"/>
              <a:t>Deel</a:t>
            </a:r>
            <a:r>
              <a:rPr lang="en-US" sz="2000" b="1" dirty="0"/>
              <a:t> 2 </a:t>
            </a:r>
            <a:r>
              <a:rPr lang="en-US" sz="2000" b="1" dirty="0" err="1"/>
              <a:t>Maatregellijsten</a:t>
            </a:r>
            <a:endParaRPr lang="en-US" sz="2000" b="1" dirty="0"/>
          </a:p>
          <a:p>
            <a:r>
              <a:rPr lang="en-US" sz="2000" dirty="0" err="1"/>
              <a:t>Deel</a:t>
            </a:r>
            <a:r>
              <a:rPr lang="en-US" sz="2000" dirty="0"/>
              <a:t> 3 </a:t>
            </a:r>
            <a:r>
              <a:rPr lang="en-US" sz="2000" dirty="0" err="1"/>
              <a:t>Maatregelbeschrijvingen</a:t>
            </a:r>
            <a:endParaRPr lang="en-US" sz="2000" dirty="0"/>
          </a:p>
          <a:p>
            <a:r>
              <a:rPr lang="en-US" sz="2000" dirty="0" err="1"/>
              <a:t>Deel</a:t>
            </a:r>
            <a:r>
              <a:rPr lang="en-US" sz="2000" dirty="0"/>
              <a:t> 4 </a:t>
            </a:r>
            <a:r>
              <a:rPr lang="en-US" sz="2000" dirty="0" err="1"/>
              <a:t>Vragen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antwoorden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Afbeelding 4" descr="Tabel met de geldende maatregelen die horen bij de actiivteit Opslaan van brandbare vloeistoffen, anders dan diesel. " title="Maatregelenlij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84" y="818738"/>
            <a:ext cx="8076754" cy="5472524"/>
          </a:xfrm>
          <a:prstGeom prst="rect">
            <a:avLst/>
          </a:prstGeom>
          <a:ln>
            <a:solidFill>
              <a:srgbClr val="275937"/>
            </a:solidFill>
          </a:ln>
        </p:spPr>
      </p:pic>
    </p:spTree>
    <p:extLst>
      <p:ext uri="{BB962C8B-B14F-4D97-AF65-F5344CB8AC3E}">
        <p14:creationId xmlns:p14="http://schemas.microsoft.com/office/powerpoint/2010/main" val="124312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smtClean="0"/>
              <a:t>– PDF </a:t>
            </a:r>
            <a:r>
              <a:rPr lang="en-US" dirty="0" err="1" smtClean="0"/>
              <a:t>deel</a:t>
            </a:r>
            <a:r>
              <a:rPr lang="en-US" dirty="0" smtClean="0"/>
              <a:t> 3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 	</a:t>
            </a:r>
          </a:p>
          <a:p>
            <a:r>
              <a:rPr lang="en-US" sz="2000" dirty="0" err="1"/>
              <a:t>Deel</a:t>
            </a:r>
            <a:r>
              <a:rPr lang="en-US" sz="2000" dirty="0"/>
              <a:t> 1 </a:t>
            </a:r>
            <a:r>
              <a:rPr lang="en-US" sz="2000" dirty="0" err="1"/>
              <a:t>Voorblad</a:t>
            </a:r>
            <a:endParaRPr lang="en-US" sz="2000" dirty="0"/>
          </a:p>
          <a:p>
            <a:r>
              <a:rPr lang="en-US" sz="2000" dirty="0" err="1"/>
              <a:t>Deel</a:t>
            </a:r>
            <a:r>
              <a:rPr lang="en-US" sz="2000" dirty="0"/>
              <a:t> 2 </a:t>
            </a:r>
            <a:r>
              <a:rPr lang="en-US" sz="2000" dirty="0" err="1"/>
              <a:t>Maatregellijsten</a:t>
            </a:r>
            <a:endParaRPr lang="en-US" sz="2000" dirty="0"/>
          </a:p>
          <a:p>
            <a:r>
              <a:rPr lang="en-US" sz="2000" dirty="0" err="1"/>
              <a:t>Deel</a:t>
            </a:r>
            <a:r>
              <a:rPr lang="en-US" sz="2000" dirty="0"/>
              <a:t> 3 </a:t>
            </a:r>
            <a:r>
              <a:rPr lang="en-US" sz="2000" b="1" dirty="0" err="1"/>
              <a:t>Maatregelbeschrijvingen</a:t>
            </a:r>
            <a:endParaRPr lang="en-US" sz="2000" b="1" dirty="0"/>
          </a:p>
          <a:p>
            <a:r>
              <a:rPr lang="en-US" sz="2000" dirty="0" err="1"/>
              <a:t>Deel</a:t>
            </a:r>
            <a:r>
              <a:rPr lang="en-US" sz="2000" dirty="0"/>
              <a:t> 4 </a:t>
            </a:r>
            <a:r>
              <a:rPr lang="en-US" sz="2000" dirty="0" err="1"/>
              <a:t>Vragen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antwoorden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6" name="Afbeelding 5" descr="De uitgeschreven tekst van de maatregel M16523 met de basis in de wet, kenmerken, frequentie en toelichting" title="Maatregelbeschrijving"/>
          <p:cNvPicPr>
            <a:picLocks noChangeAspect="1"/>
          </p:cNvPicPr>
          <p:nvPr/>
        </p:nvPicPr>
        <p:blipFill rotWithShape="1">
          <a:blip r:embed="rId2"/>
          <a:srcRect l="3753" t="1357" r="4571"/>
          <a:stretch/>
        </p:blipFill>
        <p:spPr>
          <a:xfrm>
            <a:off x="5358061" y="352926"/>
            <a:ext cx="6737684" cy="5897959"/>
          </a:xfrm>
          <a:prstGeom prst="rect">
            <a:avLst/>
          </a:prstGeom>
          <a:ln>
            <a:solidFill>
              <a:srgbClr val="275937"/>
            </a:solidFill>
          </a:ln>
        </p:spPr>
      </p:pic>
    </p:spTree>
    <p:extLst>
      <p:ext uri="{BB962C8B-B14F-4D97-AF65-F5344CB8AC3E}">
        <p14:creationId xmlns:p14="http://schemas.microsoft.com/office/powerpoint/2010/main" val="313328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smtClean="0"/>
              <a:t>– PDF </a:t>
            </a:r>
            <a:r>
              <a:rPr lang="en-US" dirty="0" err="1" smtClean="0"/>
              <a:t>deel</a:t>
            </a:r>
            <a:r>
              <a:rPr lang="en-US" dirty="0" smtClean="0"/>
              <a:t> 4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 	</a:t>
            </a:r>
          </a:p>
          <a:p>
            <a:r>
              <a:rPr lang="en-US" sz="2000" dirty="0" err="1"/>
              <a:t>Deel</a:t>
            </a:r>
            <a:r>
              <a:rPr lang="en-US" sz="2000" dirty="0"/>
              <a:t> 1 </a:t>
            </a:r>
            <a:r>
              <a:rPr lang="en-US" sz="2000" dirty="0" err="1"/>
              <a:t>Voorblad</a:t>
            </a:r>
            <a:endParaRPr lang="en-US" sz="2000" dirty="0"/>
          </a:p>
          <a:p>
            <a:r>
              <a:rPr lang="en-US" sz="2000" dirty="0" err="1"/>
              <a:t>Deel</a:t>
            </a:r>
            <a:r>
              <a:rPr lang="en-US" sz="2000" dirty="0"/>
              <a:t> 2 </a:t>
            </a:r>
            <a:r>
              <a:rPr lang="en-US" sz="2000" dirty="0" err="1"/>
              <a:t>Maatregellijsten</a:t>
            </a:r>
            <a:endParaRPr lang="en-US" sz="2000" dirty="0"/>
          </a:p>
          <a:p>
            <a:r>
              <a:rPr lang="en-US" sz="2000" dirty="0" err="1"/>
              <a:t>Deel</a:t>
            </a:r>
            <a:r>
              <a:rPr lang="en-US" sz="2000" dirty="0"/>
              <a:t> 3 </a:t>
            </a:r>
            <a:r>
              <a:rPr lang="en-US" sz="2000" dirty="0" err="1"/>
              <a:t>Maatregelbeschrijvingen</a:t>
            </a:r>
            <a:endParaRPr lang="en-US" sz="2000" dirty="0"/>
          </a:p>
          <a:p>
            <a:r>
              <a:rPr lang="en-US" sz="2000" b="1" dirty="0" err="1"/>
              <a:t>Deel</a:t>
            </a:r>
            <a:r>
              <a:rPr lang="en-US" sz="2000" b="1" dirty="0"/>
              <a:t> 4 </a:t>
            </a:r>
            <a:r>
              <a:rPr lang="en-US" sz="2000" b="1" dirty="0" err="1"/>
              <a:t>Vragen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antwoorden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7" name="Afbeelding 6" descr="Een deel van de beantwoordde vragen die getoond werden bij de demo" title="Vragen en antwoord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23" y="91636"/>
            <a:ext cx="6653673" cy="6507759"/>
          </a:xfrm>
          <a:prstGeom prst="rect">
            <a:avLst/>
          </a:prstGeom>
          <a:ln>
            <a:solidFill>
              <a:srgbClr val="275937"/>
            </a:solidFill>
          </a:ln>
        </p:spPr>
      </p:pic>
    </p:spTree>
    <p:extLst>
      <p:ext uri="{BB962C8B-B14F-4D97-AF65-F5344CB8AC3E}">
        <p14:creationId xmlns:p14="http://schemas.microsoft.com/office/powerpoint/2010/main" val="264114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smtClean="0"/>
              <a:t>– Excel </a:t>
            </a:r>
            <a:r>
              <a:rPr lang="en-US" dirty="0" err="1" smtClean="0"/>
              <a:t>voorbeeld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Afbeelding 4" descr="Tabel met de verschillende maatregelen die horen bij het voorbeeld uit de demo" title="Maatregelenoverzicht in exc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1" y="1832514"/>
            <a:ext cx="11761072" cy="50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4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Opbouw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smtClean="0"/>
              <a:t>– Excel 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Nummer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Maatregel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Werkzaamheid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Activiteit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Frequentie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Kenmerk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Thema’s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Toelichting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Basis in de wet</a:t>
            </a:r>
          </a:p>
        </p:txBody>
      </p:sp>
      <p:sp>
        <p:nvSpPr>
          <p:cNvPr id="7" name="Lijnbijschrift 1 6"/>
          <p:cNvSpPr/>
          <p:nvPr/>
        </p:nvSpPr>
        <p:spPr>
          <a:xfrm>
            <a:off x="4892843" y="2219648"/>
            <a:ext cx="5566609" cy="1790877"/>
          </a:xfrm>
          <a:prstGeom prst="borderCallout1">
            <a:avLst>
              <a:gd name="adj1" fmla="val -61"/>
              <a:gd name="adj2" fmla="val 1465"/>
              <a:gd name="adj3" fmla="val 107125"/>
              <a:gd name="adj4" fmla="val -46402"/>
            </a:avLst>
          </a:prstGeom>
          <a:noFill/>
          <a:ln>
            <a:solidFill>
              <a:srgbClr val="2759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Bijvoorbeeld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Bodem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Luchtmilieu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algemeen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zeer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zorgwekkende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stoffen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Luchtwater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watersystemen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afvalwatermilieu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Water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watersystemen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afvalwater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8" name="Lijnbijschrift 1 7"/>
          <p:cNvSpPr/>
          <p:nvPr/>
        </p:nvSpPr>
        <p:spPr>
          <a:xfrm>
            <a:off x="4652211" y="5053263"/>
            <a:ext cx="5807241" cy="513348"/>
          </a:xfrm>
          <a:prstGeom prst="borderCallout1">
            <a:avLst>
              <a:gd name="adj1" fmla="val 8194"/>
              <a:gd name="adj2" fmla="val 331"/>
              <a:gd name="adj3" fmla="val -8145"/>
              <a:gd name="adj4" fmla="val -26863"/>
            </a:avLst>
          </a:prstGeom>
          <a:noFill/>
          <a:ln>
            <a:solidFill>
              <a:srgbClr val="2759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Link </a:t>
            </a:r>
            <a:r>
              <a:rPr lang="en-US" dirty="0" err="1">
                <a:solidFill>
                  <a:schemeClr val="tx1"/>
                </a:solidFill>
              </a:rPr>
              <a:t>naar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wettelijke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werkt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decentrale</a:t>
            </a:r>
            <a:r>
              <a:rPr lang="en-US" dirty="0">
                <a:solidFill>
                  <a:schemeClr val="tx1"/>
                </a:solidFill>
              </a:rPr>
              <a:t> regels.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lijken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/>
              <a:t>elkaar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1382319" cy="4701747"/>
          </a:xfrm>
        </p:spPr>
        <p:txBody>
          <a:bodyPr>
            <a:normAutofit/>
          </a:bodyPr>
          <a:lstStyle/>
          <a:p>
            <a:r>
              <a:rPr lang="en-US" sz="2000" dirty="0" err="1"/>
              <a:t>Afhankelijk</a:t>
            </a:r>
            <a:r>
              <a:rPr lang="en-US" sz="2000" dirty="0"/>
              <a:t> van de context </a:t>
            </a:r>
            <a:r>
              <a:rPr lang="en-US" sz="2000" dirty="0" err="1"/>
              <a:t>waarin</a:t>
            </a:r>
            <a:r>
              <a:rPr lang="en-US" sz="2000" dirty="0"/>
              <a:t> de </a:t>
            </a:r>
            <a:r>
              <a:rPr lang="en-US" sz="2000" dirty="0" err="1"/>
              <a:t>activiteit</a:t>
            </a:r>
            <a:r>
              <a:rPr lang="en-US" sz="2000" dirty="0"/>
              <a:t>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uitgevoerd</a:t>
            </a:r>
            <a:r>
              <a:rPr lang="en-US" sz="2000" dirty="0"/>
              <a:t>, </a:t>
            </a:r>
            <a:r>
              <a:rPr lang="en-US" sz="2000" dirty="0" err="1"/>
              <a:t>kan</a:t>
            </a:r>
            <a:r>
              <a:rPr lang="en-US" sz="2000" dirty="0"/>
              <a:t> de </a:t>
            </a:r>
            <a:r>
              <a:rPr lang="en-US" sz="2000" dirty="0" err="1"/>
              <a:t>maatregel</a:t>
            </a:r>
            <a:r>
              <a:rPr lang="en-US" sz="2000" dirty="0"/>
              <a:t> in detail </a:t>
            </a:r>
            <a:r>
              <a:rPr lang="en-US" sz="2000" dirty="0" err="1"/>
              <a:t>verschillen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bv</a:t>
            </a:r>
            <a:r>
              <a:rPr lang="en-US" sz="2000" dirty="0"/>
              <a:t> </a:t>
            </a:r>
            <a:r>
              <a:rPr lang="en-US" sz="2000" dirty="0" err="1"/>
              <a:t>toelichting</a:t>
            </a:r>
            <a:r>
              <a:rPr lang="en-US" sz="2000" dirty="0"/>
              <a:t>, </a:t>
            </a:r>
            <a:r>
              <a:rPr lang="en-US" sz="2000" dirty="0" err="1"/>
              <a:t>frequentie</a:t>
            </a:r>
            <a:r>
              <a:rPr lang="en-US" sz="2000" dirty="0"/>
              <a:t> of </a:t>
            </a:r>
            <a:r>
              <a:rPr lang="en-US" sz="2000" dirty="0" err="1"/>
              <a:t>kenmerk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Bv</a:t>
            </a:r>
            <a:r>
              <a:rPr lang="en-US" sz="2000" dirty="0"/>
              <a:t> </a:t>
            </a:r>
            <a:r>
              <a:rPr lang="en-US" sz="2000" dirty="0" err="1"/>
              <a:t>lassen</a:t>
            </a:r>
            <a:r>
              <a:rPr lang="en-US" sz="2000" dirty="0"/>
              <a:t> van </a:t>
            </a:r>
            <a:r>
              <a:rPr lang="en-US" sz="2000" dirty="0" err="1"/>
              <a:t>metalen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scheepswerf</a:t>
            </a:r>
            <a:r>
              <a:rPr lang="en-US" sz="2000" dirty="0"/>
              <a:t> of de </a:t>
            </a:r>
            <a:r>
              <a:rPr lang="en-US" sz="2000" dirty="0" err="1"/>
              <a:t>fietsenmaker</a:t>
            </a:r>
            <a:r>
              <a:rPr lang="en-US" sz="2000" dirty="0"/>
              <a:t> op de </a:t>
            </a:r>
            <a:r>
              <a:rPr lang="en-US" sz="2000" dirty="0" err="1"/>
              <a:t>hoek</a:t>
            </a:r>
            <a:endParaRPr lang="en-US" sz="2000" dirty="0"/>
          </a:p>
        </p:txBody>
      </p:sp>
      <p:sp>
        <p:nvSpPr>
          <p:cNvPr id="5" name="Afgeronde rechthoek 4"/>
          <p:cNvSpPr/>
          <p:nvPr/>
        </p:nvSpPr>
        <p:spPr>
          <a:xfrm>
            <a:off x="191615" y="3938851"/>
            <a:ext cx="5346253" cy="2488209"/>
          </a:xfrm>
          <a:prstGeom prst="roundRect">
            <a:avLst/>
          </a:prstGeom>
          <a:solidFill>
            <a:srgbClr val="275937"/>
          </a:solidFill>
          <a:ln>
            <a:solidFill>
              <a:srgbClr val="2759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Voorbeeld 1:</a:t>
            </a:r>
          </a:p>
          <a:p>
            <a:pPr algn="ctr"/>
            <a:r>
              <a:rPr lang="nl-NL" sz="2000" dirty="0"/>
              <a:t>Maatregel: Plaats een slibvangput en olieafscheider</a:t>
            </a:r>
          </a:p>
          <a:p>
            <a:pPr algn="ctr"/>
            <a:r>
              <a:rPr lang="nl-NL" sz="2000" dirty="0"/>
              <a:t>Er zijn 14 maatregelen, elk met een andere toelichting specifiek voor de situaties waarvoor die olieafscheider nodig is.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5750650" y="3938851"/>
            <a:ext cx="6027598" cy="2488209"/>
          </a:xfrm>
          <a:prstGeom prst="roundRect">
            <a:avLst/>
          </a:prstGeom>
          <a:solidFill>
            <a:srgbClr val="275937"/>
          </a:solidFill>
          <a:ln>
            <a:solidFill>
              <a:srgbClr val="2759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Voorbeeld 2:</a:t>
            </a:r>
          </a:p>
          <a:p>
            <a:pPr algn="ctr"/>
            <a:r>
              <a:rPr lang="nl-NL" dirty="0"/>
              <a:t>Maatregel: Zet een apparaat met olie of koelvloeistof boven een vloer of lekbak.</a:t>
            </a:r>
          </a:p>
          <a:p>
            <a:pPr algn="ctr"/>
            <a:r>
              <a:rPr lang="nl-NL" dirty="0"/>
              <a:t>Geldt voor 3 activiteiten, met </a:t>
            </a:r>
            <a:r>
              <a:rPr lang="nl-NL" dirty="0" err="1"/>
              <a:t>alledrie</a:t>
            </a:r>
            <a:r>
              <a:rPr lang="nl-NL" dirty="0"/>
              <a:t> dezelfde toelichting.</a:t>
            </a:r>
          </a:p>
          <a:p>
            <a:pPr algn="ctr"/>
            <a:r>
              <a:rPr lang="nl-NL" dirty="0"/>
              <a:t>Voor activiteit ‘verwerken van thermoplastisch kunststof’, maar een lekbak is niet nodig als je textiel last. Andere toelichting en dus een andere maatregel</a:t>
            </a:r>
          </a:p>
        </p:txBody>
      </p:sp>
    </p:spTree>
    <p:extLst>
      <p:ext uri="{BB962C8B-B14F-4D97-AF65-F5344CB8AC3E}">
        <p14:creationId xmlns:p14="http://schemas.microsoft.com/office/powerpoint/2010/main" val="36804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beheren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Maatregelen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door </a:t>
            </a:r>
            <a:r>
              <a:rPr lang="en-US" sz="2000" dirty="0" err="1"/>
              <a:t>aantal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kleine</a:t>
            </a:r>
            <a:r>
              <a:rPr lang="en-US" sz="2000" dirty="0"/>
              <a:t> </a:t>
            </a:r>
            <a:r>
              <a:rPr lang="en-US" sz="2000" dirty="0" err="1"/>
              <a:t>verschillen</a:t>
            </a:r>
            <a:r>
              <a:rPr lang="en-US" sz="2000" dirty="0"/>
              <a:t> </a:t>
            </a:r>
            <a:r>
              <a:rPr lang="en-US" sz="2000" dirty="0" err="1"/>
              <a:t>lastig</a:t>
            </a:r>
            <a:r>
              <a:rPr lang="en-US" sz="2000" dirty="0"/>
              <a:t> in </a:t>
            </a:r>
            <a:r>
              <a:rPr lang="en-US" sz="2000" dirty="0" err="1"/>
              <a:t>beheer</a:t>
            </a:r>
            <a:r>
              <a:rPr lang="en-US" sz="2000" dirty="0"/>
              <a:t>.</a:t>
            </a:r>
          </a:p>
          <a:p>
            <a:r>
              <a:rPr lang="en-US" sz="2000" dirty="0"/>
              <a:t>Hoe om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gaan</a:t>
            </a:r>
            <a:r>
              <a:rPr lang="en-US" sz="2000" dirty="0"/>
              <a:t> met </a:t>
            </a:r>
            <a:r>
              <a:rPr lang="en-US" sz="2000" dirty="0" err="1"/>
              <a:t>algemene</a:t>
            </a:r>
            <a:r>
              <a:rPr lang="en-US" sz="2000" dirty="0"/>
              <a:t> </a:t>
            </a:r>
            <a:r>
              <a:rPr lang="en-US" sz="2000" dirty="0" err="1"/>
              <a:t>tekstblokken</a:t>
            </a:r>
            <a:r>
              <a:rPr lang="en-US" sz="2000" dirty="0"/>
              <a:t>? Apart </a:t>
            </a:r>
            <a:r>
              <a:rPr lang="en-US" sz="2000" dirty="0" err="1"/>
              <a:t>beheren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hergebruiken</a:t>
            </a:r>
            <a:r>
              <a:rPr lang="en-US" sz="2000" dirty="0"/>
              <a:t>? Of </a:t>
            </a:r>
            <a:r>
              <a:rPr lang="en-US" sz="2000" dirty="0" err="1"/>
              <a:t>zoek-en-vervang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maatregel</a:t>
            </a:r>
            <a:r>
              <a:rPr lang="en-US" sz="2000" dirty="0"/>
              <a:t> </a:t>
            </a:r>
            <a:r>
              <a:rPr lang="en-US" sz="2000" dirty="0" err="1"/>
              <a:t>gewijzigd</a:t>
            </a:r>
            <a:r>
              <a:rPr lang="en-US" sz="2000" dirty="0"/>
              <a:t>? </a:t>
            </a:r>
            <a:r>
              <a:rPr lang="en-US" sz="2000" dirty="0" err="1"/>
              <a:t>Alle</a:t>
            </a:r>
            <a:r>
              <a:rPr lang="en-US" sz="2000" dirty="0"/>
              <a:t> STTR-</a:t>
            </a:r>
            <a:r>
              <a:rPr lang="en-US" sz="2000" dirty="0" err="1"/>
              <a:t>bestanden</a:t>
            </a:r>
            <a:r>
              <a:rPr lang="en-US" sz="2000" dirty="0"/>
              <a:t> van de </a:t>
            </a:r>
            <a:r>
              <a:rPr lang="en-US" sz="2000" dirty="0" err="1"/>
              <a:t>activiteiten</a:t>
            </a:r>
            <a:r>
              <a:rPr lang="en-US" sz="2000" dirty="0"/>
              <a:t> </a:t>
            </a:r>
            <a:r>
              <a:rPr lang="en-US" sz="2000" dirty="0" err="1"/>
              <a:t>waarbij</a:t>
            </a:r>
            <a:r>
              <a:rPr lang="en-US" sz="2000" dirty="0"/>
              <a:t> </a:t>
            </a:r>
            <a:r>
              <a:rPr lang="en-US" sz="2000" dirty="0" err="1"/>
              <a:t>maatregel</a:t>
            </a:r>
            <a:r>
              <a:rPr lang="en-US" sz="2000" dirty="0"/>
              <a:t> </a:t>
            </a:r>
            <a:r>
              <a:rPr lang="en-US" sz="2000" dirty="0" err="1"/>
              <a:t>voorkomt</a:t>
            </a:r>
            <a:r>
              <a:rPr lang="en-US" sz="2000" dirty="0"/>
              <a:t> </a:t>
            </a:r>
            <a:r>
              <a:rPr lang="en-US" sz="2000" dirty="0" err="1"/>
              <a:t>moeten</a:t>
            </a:r>
            <a:r>
              <a:rPr lang="en-US" sz="2000" dirty="0"/>
              <a:t> </a:t>
            </a:r>
            <a:r>
              <a:rPr lang="en-US" sz="2000" dirty="0" err="1"/>
              <a:t>opnieuw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DSO </a:t>
            </a:r>
            <a:r>
              <a:rPr lang="en-US" sz="2000" dirty="0" err="1"/>
              <a:t>aangeleverd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Ingediende</a:t>
            </a:r>
            <a:r>
              <a:rPr lang="en-US" sz="2000" dirty="0"/>
              <a:t> </a:t>
            </a:r>
            <a:r>
              <a:rPr lang="en-US" sz="2000" dirty="0" err="1"/>
              <a:t>wensen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andere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beheeropzet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gezamenlijke</a:t>
            </a:r>
            <a:r>
              <a:rPr lang="en-US" sz="2000" dirty="0">
                <a:sym typeface="Wingdings" panose="05000000000000000000" pitchFamily="2" charset="2"/>
              </a:rPr>
              <a:t> database met </a:t>
            </a:r>
            <a:r>
              <a:rPr lang="en-US" sz="2000" dirty="0" err="1">
                <a:sym typeface="Wingdings" panose="05000000000000000000" pitchFamily="2" charset="2"/>
              </a:rPr>
              <a:t>maatregelen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527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toevoegen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Kijk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de </a:t>
            </a:r>
            <a:r>
              <a:rPr lang="en-US" sz="2000" dirty="0" err="1"/>
              <a:t>activiteit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deze</a:t>
            </a:r>
            <a:r>
              <a:rPr lang="en-US" sz="2000" dirty="0"/>
              <a:t> </a:t>
            </a:r>
            <a:r>
              <a:rPr lang="en-US" sz="2000" dirty="0" err="1"/>
              <a:t>langdurig</a:t>
            </a:r>
            <a:r>
              <a:rPr lang="en-US" sz="2000" dirty="0"/>
              <a:t> </a:t>
            </a:r>
            <a:r>
              <a:rPr lang="en-US" sz="2000" dirty="0" err="1"/>
              <a:t>uitgevoerd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wat is het effect op de </a:t>
            </a:r>
            <a:r>
              <a:rPr lang="en-US" sz="2000" dirty="0" err="1"/>
              <a:t>omgeving</a:t>
            </a:r>
            <a:r>
              <a:rPr lang="en-US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Is het </a:t>
            </a:r>
            <a:r>
              <a:rPr lang="en-US" sz="2000" dirty="0" err="1">
                <a:solidFill>
                  <a:schemeClr val="tx1"/>
                </a:solidFill>
              </a:rPr>
              <a:t>voorschrift</a:t>
            </a:r>
            <a:r>
              <a:rPr lang="en-US" sz="2000" dirty="0">
                <a:solidFill>
                  <a:schemeClr val="tx1"/>
                </a:solidFill>
              </a:rPr>
              <a:t> of de regel </a:t>
            </a:r>
            <a:r>
              <a:rPr lang="en-US" sz="2000" dirty="0" err="1">
                <a:solidFill>
                  <a:schemeClr val="tx1"/>
                </a:solidFill>
              </a:rPr>
              <a:t>concreet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Bevat</a:t>
            </a:r>
            <a:r>
              <a:rPr lang="en-US" sz="2000" dirty="0">
                <a:solidFill>
                  <a:schemeClr val="tx1"/>
                </a:solidFill>
              </a:rPr>
              <a:t> het </a:t>
            </a:r>
            <a:r>
              <a:rPr lang="en-US" sz="2000" dirty="0" err="1">
                <a:solidFill>
                  <a:schemeClr val="tx1"/>
                </a:solidFill>
              </a:rPr>
              <a:t>voorschrift</a:t>
            </a:r>
            <a:r>
              <a:rPr lang="en-US" sz="2000" dirty="0">
                <a:solidFill>
                  <a:schemeClr val="tx1"/>
                </a:solidFill>
              </a:rPr>
              <a:t> of de regel </a:t>
            </a:r>
            <a:r>
              <a:rPr lang="en-US" sz="2000" dirty="0" err="1">
                <a:solidFill>
                  <a:schemeClr val="tx1"/>
                </a:solidFill>
              </a:rPr>
              <a:t>een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actie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Maar </a:t>
            </a:r>
            <a:r>
              <a:rPr lang="en-US" sz="2000" dirty="0" err="1">
                <a:solidFill>
                  <a:schemeClr val="tx1"/>
                </a:solidFill>
              </a:rPr>
              <a:t>ook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Wat is de </a:t>
            </a:r>
            <a:r>
              <a:rPr lang="en-US" sz="2000" dirty="0" err="1">
                <a:solidFill>
                  <a:schemeClr val="tx1"/>
                </a:solidFill>
              </a:rPr>
              <a:t>logische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plek</a:t>
            </a:r>
            <a:r>
              <a:rPr lang="en-US" sz="2000" dirty="0">
                <a:solidFill>
                  <a:schemeClr val="tx1"/>
                </a:solidFill>
              </a:rPr>
              <a:t> van de </a:t>
            </a:r>
            <a:r>
              <a:rPr lang="en-US" sz="2000" dirty="0" err="1">
                <a:solidFill>
                  <a:schemeClr val="tx1"/>
                </a:solidFill>
              </a:rPr>
              <a:t>maatregelen</a:t>
            </a:r>
            <a:r>
              <a:rPr lang="en-US" sz="2000" dirty="0">
                <a:solidFill>
                  <a:schemeClr val="tx1"/>
                </a:solidFill>
              </a:rPr>
              <a:t> in de </a:t>
            </a:r>
            <a:r>
              <a:rPr lang="en-US" sz="2000" dirty="0" err="1">
                <a:solidFill>
                  <a:schemeClr val="tx1"/>
                </a:solidFill>
              </a:rPr>
              <a:t>klantreis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Moet de </a:t>
            </a:r>
            <a:r>
              <a:rPr lang="en-US" sz="2000" dirty="0" err="1">
                <a:solidFill>
                  <a:schemeClr val="tx1"/>
                </a:solidFill>
              </a:rPr>
              <a:t>maatregel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wel</a:t>
            </a:r>
            <a:r>
              <a:rPr lang="en-US" sz="2000" dirty="0">
                <a:solidFill>
                  <a:schemeClr val="tx1"/>
                </a:solidFill>
              </a:rPr>
              <a:t> in het </a:t>
            </a:r>
            <a:r>
              <a:rPr lang="en-US" sz="2000" dirty="0" err="1">
                <a:solidFill>
                  <a:schemeClr val="tx1"/>
                </a:solidFill>
              </a:rPr>
              <a:t>nieuwe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Omgevingsloket</a:t>
            </a:r>
            <a:r>
              <a:rPr lang="en-US" sz="2000" dirty="0">
                <a:solidFill>
                  <a:schemeClr val="tx1"/>
                </a:solidFill>
              </a:rPr>
              <a:t>? Of is het </a:t>
            </a:r>
            <a:r>
              <a:rPr lang="en-US" sz="2000" dirty="0" err="1">
                <a:solidFill>
                  <a:schemeClr val="tx1"/>
                </a:solidFill>
              </a:rPr>
              <a:t>meer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communicatievraagstuk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Misschien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informeren</a:t>
            </a:r>
            <a:r>
              <a:rPr lang="en-US" sz="2000" dirty="0">
                <a:solidFill>
                  <a:schemeClr val="tx1"/>
                </a:solidFill>
              </a:rPr>
              <a:t> via de website, </a:t>
            </a:r>
            <a:r>
              <a:rPr lang="en-US" sz="2000" dirty="0" err="1">
                <a:solidFill>
                  <a:schemeClr val="tx1"/>
                </a:solidFill>
              </a:rPr>
              <a:t>een</a:t>
            </a:r>
            <a:r>
              <a:rPr lang="en-US" sz="2000" dirty="0">
                <a:solidFill>
                  <a:schemeClr val="tx1"/>
                </a:solidFill>
              </a:rPr>
              <a:t> factsheet, </a:t>
            </a:r>
            <a:r>
              <a:rPr lang="en-US" sz="2000" dirty="0" err="1">
                <a:solidFill>
                  <a:schemeClr val="tx1"/>
                </a:solidFill>
              </a:rPr>
              <a:t>bordjes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informatiebijeenkomst</a:t>
            </a:r>
            <a:r>
              <a:rPr lang="en-US" sz="2000" dirty="0">
                <a:solidFill>
                  <a:schemeClr val="tx1"/>
                </a:solidFill>
              </a:rPr>
              <a:t>, ….</a:t>
            </a:r>
          </a:p>
        </p:txBody>
      </p:sp>
    </p:spTree>
    <p:extLst>
      <p:ext uri="{BB962C8B-B14F-4D97-AF65-F5344CB8AC3E}">
        <p14:creationId xmlns:p14="http://schemas.microsoft.com/office/powerpoint/2010/main" val="231611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1" y="2413591"/>
            <a:ext cx="10954904" cy="4001277"/>
          </a:xfrm>
        </p:spPr>
        <p:txBody>
          <a:bodyPr>
            <a:normAutofit/>
          </a:bodyPr>
          <a:lstStyle/>
          <a:p>
            <a:r>
              <a:rPr lang="en-US" dirty="0" err="1"/>
              <a:t>Waarom</a:t>
            </a:r>
            <a:endParaRPr lang="en-US" dirty="0"/>
          </a:p>
          <a:p>
            <a:r>
              <a:rPr lang="nl-NL" dirty="0"/>
              <a:t>Wat</a:t>
            </a:r>
          </a:p>
          <a:p>
            <a:r>
              <a:rPr lang="en-US" dirty="0" err="1"/>
              <a:t>Wie</a:t>
            </a:r>
            <a:endParaRPr lang="en-US" dirty="0"/>
          </a:p>
          <a:p>
            <a:r>
              <a:rPr lang="en-US" dirty="0" err="1"/>
              <a:t>Waar</a:t>
            </a:r>
            <a:endParaRPr lang="en-US" dirty="0"/>
          </a:p>
          <a:p>
            <a:r>
              <a:rPr lang="en-US" dirty="0" err="1"/>
              <a:t>Wanneer</a:t>
            </a:r>
            <a:endParaRPr lang="en-US" dirty="0"/>
          </a:p>
          <a:p>
            <a:r>
              <a:rPr lang="en-US" dirty="0" err="1"/>
              <a:t>Welke</a:t>
            </a:r>
            <a:endParaRPr lang="en-US" dirty="0"/>
          </a:p>
          <a:p>
            <a:r>
              <a:rPr lang="en-US" dirty="0"/>
              <a:t>Hoe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566611" y="2806114"/>
            <a:ext cx="499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‘</a:t>
            </a:r>
            <a:r>
              <a:rPr lang="en-US" dirty="0" err="1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gebruiken</a:t>
            </a:r>
            <a:r>
              <a:rPr lang="en-US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van </a:t>
            </a:r>
            <a:r>
              <a:rPr lang="en-US" dirty="0" err="1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</a:t>
            </a:r>
            <a:r>
              <a:rPr lang="en-US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dirty="0" err="1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</a:t>
            </a:r>
            <a:endParaRPr lang="nl-NL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 flipH="1">
            <a:off x="5566611" y="3705726"/>
            <a:ext cx="519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‘</a:t>
            </a:r>
            <a:r>
              <a:rPr lang="en-US" dirty="0" err="1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toevoegen</a:t>
            </a:r>
            <a:r>
              <a:rPr lang="en-US" dirty="0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van </a:t>
            </a:r>
            <a:r>
              <a:rPr lang="en-US" dirty="0" err="1">
                <a:solidFill>
                  <a:srgbClr val="2759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maatregelen</a:t>
            </a:r>
            <a:endParaRPr lang="nl-NL" dirty="0">
              <a:solidFill>
                <a:srgbClr val="275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1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inwoners informeren over algemene </a:t>
            </a:r>
            <a:r>
              <a:rPr lang="nl-NL" dirty="0" smtClean="0"/>
              <a:t>regels - 1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Bijvoorbeeld over het wandelen in het bos waarbij je niet de dieren mag verstoren. Honden mogen niet los lopen. </a:t>
            </a:r>
          </a:p>
          <a:p>
            <a:endParaRPr lang="nl-NL" dirty="0"/>
          </a:p>
          <a:p>
            <a:r>
              <a:rPr lang="nl-NL" dirty="0"/>
              <a:t>Hoe kan je deze regels kenbaar maken aan de inwoners?</a:t>
            </a:r>
          </a:p>
        </p:txBody>
      </p:sp>
    </p:spTree>
    <p:extLst>
      <p:ext uri="{BB962C8B-B14F-4D97-AF65-F5344CB8AC3E}">
        <p14:creationId xmlns:p14="http://schemas.microsoft.com/office/powerpoint/2010/main" val="415106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 dirty="0" smtClean="0"/>
              <a:t>Voorbeeld 1</a:t>
            </a:r>
            <a:endParaRPr lang="nl-NL" dirty="0"/>
          </a:p>
        </p:txBody>
      </p:sp>
      <p:pic>
        <p:nvPicPr>
          <p:cNvPr id="7" name="Afbeelding 6" descr="Foto van een bordje in het bos waarop staat dat je de dieren met rust moet laten" title="Geniet van de natuu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t="10294" r="2905" b="5964"/>
          <a:stretch/>
        </p:blipFill>
        <p:spPr>
          <a:xfrm>
            <a:off x="2803162" y="177552"/>
            <a:ext cx="4778367" cy="6243267"/>
          </a:xfrm>
          <a:prstGeom prst="rect">
            <a:avLst/>
          </a:prstGeom>
        </p:spPr>
      </p:pic>
      <p:pic>
        <p:nvPicPr>
          <p:cNvPr id="4" name="Afbeelding 3" descr="Bordje bij landgoed Henschoten waarop staat dat je alleen op de paden mag wandelen" title="Bordje Henschot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11625" b="8997"/>
          <a:stretch/>
        </p:blipFill>
        <p:spPr>
          <a:xfrm>
            <a:off x="7927757" y="177553"/>
            <a:ext cx="4181383" cy="62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0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inwoners informeren over algemene </a:t>
            </a:r>
            <a:r>
              <a:rPr lang="nl-NL" dirty="0" smtClean="0"/>
              <a:t>regels - 2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Bijvoorbeeld het vrijhouden van een brandgang of brandput. </a:t>
            </a:r>
          </a:p>
          <a:p>
            <a:endParaRPr lang="nl-NL" dirty="0"/>
          </a:p>
          <a:p>
            <a:r>
              <a:rPr lang="nl-NL" dirty="0"/>
              <a:t>Hoe kan je deze regels kenbaar maken aan de inwoners?</a:t>
            </a:r>
          </a:p>
        </p:txBody>
      </p:sp>
    </p:spTree>
    <p:extLst>
      <p:ext uri="{BB962C8B-B14F-4D97-AF65-F5344CB8AC3E}">
        <p14:creationId xmlns:p14="http://schemas.microsoft.com/office/powerpoint/2010/main" val="569085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Foto van een brandput" title="Brandpu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72" y="1204502"/>
            <a:ext cx="5526853" cy="414514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 dirty="0" smtClean="0"/>
              <a:t>Voorbeeld 2</a:t>
            </a:r>
            <a:endParaRPr lang="nl-NL" dirty="0"/>
          </a:p>
        </p:txBody>
      </p:sp>
      <p:pic>
        <p:nvPicPr>
          <p:cNvPr id="5" name="Afbeelding 4" descr="Bordje in het bos dat de brandgang vrij gehouden moet worden" title="Brandga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5" y="1204502"/>
            <a:ext cx="5526853" cy="41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65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inwoners informeren over algemene </a:t>
            </a:r>
            <a:r>
              <a:rPr lang="nl-NL" dirty="0" smtClean="0"/>
              <a:t>regels - 3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Bijvoorbeeld over het bouwen van een steiger bij hun toekomstige huis in een nieuwe wijk?</a:t>
            </a:r>
          </a:p>
          <a:p>
            <a:r>
              <a:rPr lang="nl-NL" dirty="0"/>
              <a:t>Zodat de steigers van juiste materialen worden gebouwd en niet het water vervuilen?</a:t>
            </a:r>
          </a:p>
        </p:txBody>
      </p:sp>
    </p:spTree>
    <p:extLst>
      <p:ext uri="{BB962C8B-B14F-4D97-AF65-F5344CB8AC3E}">
        <p14:creationId xmlns:p14="http://schemas.microsoft.com/office/powerpoint/2010/main" val="250002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Foto van een brief waarin staat wat burgers moeten doen wanneer ze een steiger bij hun huis willen maken" title="Brief over steig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85" y="41552"/>
            <a:ext cx="6658904" cy="7449590"/>
          </a:xfrm>
          <a:prstGeom prst="rect">
            <a:avLst/>
          </a:prstGeom>
          <a:ln>
            <a:solidFill>
              <a:srgbClr val="2B5781"/>
            </a:solidFill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 dirty="0" smtClean="0"/>
              <a:t>Voorbeeld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72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voorschriften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regelgeving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om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: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in het </a:t>
            </a:r>
            <a:r>
              <a:rPr lang="en-US" dirty="0" err="1"/>
              <a:t>loket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Wandelen</a:t>
            </a:r>
            <a:r>
              <a:rPr lang="en-US" dirty="0"/>
              <a:t> op de </a:t>
            </a:r>
            <a:r>
              <a:rPr lang="en-US" dirty="0" err="1"/>
              <a:t>dijk</a:t>
            </a:r>
            <a:endParaRPr lang="en-US" dirty="0"/>
          </a:p>
          <a:p>
            <a:r>
              <a:rPr lang="en-US" dirty="0" err="1"/>
              <a:t>Waterwingebied</a:t>
            </a:r>
            <a:endParaRPr lang="en-US" dirty="0"/>
          </a:p>
          <a:p>
            <a:r>
              <a:rPr lang="en-US" dirty="0" err="1"/>
              <a:t>Lozen</a:t>
            </a:r>
            <a:endParaRPr lang="en-US" dirty="0"/>
          </a:p>
          <a:p>
            <a:r>
              <a:rPr lang="en-US" dirty="0" err="1"/>
              <a:t>Bouwen</a:t>
            </a:r>
            <a:endParaRPr lang="en-US" dirty="0"/>
          </a:p>
          <a:p>
            <a:r>
              <a:rPr lang="en-US" dirty="0"/>
              <a:t>Kappen van </a:t>
            </a:r>
            <a:r>
              <a:rPr lang="en-US" dirty="0" err="1"/>
              <a:t>een</a:t>
            </a:r>
            <a:r>
              <a:rPr lang="en-US" dirty="0"/>
              <a:t> boom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1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Handige linkjes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Hoe werkt Maatregelen op maat? (</a:t>
            </a:r>
            <a:r>
              <a:rPr lang="nl-NL" dirty="0" err="1">
                <a:hlinkClick r:id="rId2"/>
              </a:rPr>
              <a:t>Iplo</a:t>
            </a:r>
            <a:r>
              <a:rPr lang="nl-NL" dirty="0">
                <a:hlinkClick r:id="rId2"/>
              </a:rPr>
              <a:t>)</a:t>
            </a:r>
            <a:endParaRPr lang="nl-NL" dirty="0"/>
          </a:p>
          <a:p>
            <a:r>
              <a:rPr lang="nl-NL" dirty="0">
                <a:hlinkClick r:id="rId3"/>
              </a:rPr>
              <a:t>Verbeterpunten voor juridische en toepasbare regels bruidsschat (</a:t>
            </a:r>
            <a:r>
              <a:rPr lang="nl-NL" dirty="0" err="1">
                <a:hlinkClick r:id="rId3"/>
              </a:rPr>
              <a:t>Iplo</a:t>
            </a:r>
            <a:r>
              <a:rPr lang="nl-NL" dirty="0">
                <a:hlinkClick r:id="rId3"/>
              </a:rPr>
              <a:t>)</a:t>
            </a:r>
            <a:endParaRPr lang="nl-NL" dirty="0"/>
          </a:p>
          <a:p>
            <a:r>
              <a:rPr lang="nl-NL" dirty="0">
                <a:hlinkClick r:id="rId4"/>
              </a:rPr>
              <a:t>Informatie over aanpassingen Maatregelen op maat binnen bruidsschat (</a:t>
            </a:r>
            <a:r>
              <a:rPr lang="nl-NL" dirty="0" err="1">
                <a:hlinkClick r:id="rId4"/>
              </a:rPr>
              <a:t>GitLab</a:t>
            </a:r>
            <a:r>
              <a:rPr lang="nl-NL" dirty="0">
                <a:hlinkClick r:id="rId4"/>
              </a:rPr>
              <a:t>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30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504734" y="4662158"/>
            <a:ext cx="5353512" cy="1235234"/>
          </a:xfrm>
        </p:spPr>
        <p:txBody>
          <a:bodyPr>
            <a:normAutofit/>
          </a:bodyPr>
          <a:lstStyle/>
          <a:p>
            <a:r>
              <a:rPr lang="nl-NL" sz="1800" dirty="0"/>
              <a:t>Blijf op de hoogte van het IPLO-nieuws via onze nieuwsbrief. Abonneer u via www.iplo.nl/nieuwsbrief</a:t>
            </a:r>
          </a:p>
        </p:txBody>
      </p:sp>
    </p:spTree>
    <p:extLst>
      <p:ext uri="{BB962C8B-B14F-4D97-AF65-F5344CB8AC3E}">
        <p14:creationId xmlns:p14="http://schemas.microsoft.com/office/powerpoint/2010/main" val="80469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? </a:t>
            </a:r>
            <a:r>
              <a:rPr lang="en-US" dirty="0" err="1"/>
              <a:t>Geschiedenis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 smtClean="0"/>
              <a:t>maat</a:t>
            </a:r>
            <a:r>
              <a:rPr lang="en-US" dirty="0" smtClean="0"/>
              <a:t> - 1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830094"/>
          </a:xfrm>
        </p:spPr>
        <p:txBody>
          <a:bodyPr>
            <a:normAutofit/>
          </a:bodyPr>
          <a:lstStyle/>
          <a:p>
            <a:r>
              <a:rPr lang="en-US" sz="2000" dirty="0" err="1"/>
              <a:t>Opdracht</a:t>
            </a:r>
            <a:r>
              <a:rPr lang="en-US" sz="2000" dirty="0"/>
              <a:t> van </a:t>
            </a:r>
            <a:r>
              <a:rPr lang="en-US" sz="2000" dirty="0" err="1"/>
              <a:t>Rijksdienst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Ondernemers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			</a:t>
            </a:r>
            <a:r>
              <a:rPr lang="en-US" sz="2000" dirty="0" err="1"/>
              <a:t>verminder</a:t>
            </a:r>
            <a:r>
              <a:rPr lang="en-US" sz="2000" dirty="0"/>
              <a:t> de </a:t>
            </a:r>
            <a:r>
              <a:rPr lang="en-US" sz="2000" dirty="0" err="1"/>
              <a:t>regeldruk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ondernemers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maak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regelhulp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Koppeling</a:t>
            </a:r>
            <a:r>
              <a:rPr lang="en-US" sz="2000" dirty="0"/>
              <a:t> met het </a:t>
            </a:r>
            <a:r>
              <a:rPr lang="en-US" sz="2000" dirty="0" err="1"/>
              <a:t>ondernemingsdossier</a:t>
            </a:r>
            <a:endParaRPr lang="en-US" sz="2000" dirty="0"/>
          </a:p>
          <a:p>
            <a:r>
              <a:rPr lang="en-US" sz="2000" dirty="0" err="1"/>
              <a:t>Zowel</a:t>
            </a:r>
            <a:r>
              <a:rPr lang="en-US" sz="2000" dirty="0"/>
              <a:t> </a:t>
            </a:r>
            <a:r>
              <a:rPr lang="en-US" sz="2000" dirty="0" err="1"/>
              <a:t>ondernemer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overheid</a:t>
            </a:r>
            <a:r>
              <a:rPr lang="en-US" sz="2000" dirty="0"/>
              <a:t> (</a:t>
            </a:r>
            <a:r>
              <a:rPr lang="en-US" sz="2000" dirty="0" err="1"/>
              <a:t>toezicht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handhaving</a:t>
            </a:r>
            <a:r>
              <a:rPr lang="en-US" sz="2000" dirty="0"/>
              <a:t>) </a:t>
            </a:r>
            <a:r>
              <a:rPr lang="en-US" sz="2000" dirty="0" err="1"/>
              <a:t>toegang</a:t>
            </a:r>
            <a:r>
              <a:rPr lang="en-US" sz="2000" dirty="0"/>
              <a:t> tot het dossier</a:t>
            </a:r>
          </a:p>
          <a:p>
            <a:r>
              <a:rPr lang="nl-NL" sz="2000" dirty="0"/>
              <a:t>Automatische signalen bij periodieke acties</a:t>
            </a:r>
          </a:p>
          <a:p>
            <a:endParaRPr lang="en-US" sz="2000" dirty="0"/>
          </a:p>
          <a:p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ondernemers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branches </a:t>
            </a:r>
            <a:r>
              <a:rPr lang="en-US" sz="2000" dirty="0" err="1"/>
              <a:t>gevraagd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top 3: milieu, </a:t>
            </a:r>
            <a:r>
              <a:rPr lang="en-US" sz="2000" dirty="0" err="1"/>
              <a:t>gebruik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horeca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Geïnvesteerd</a:t>
            </a:r>
            <a:r>
              <a:rPr lang="en-US" sz="2000" dirty="0"/>
              <a:t> in milieu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Activiteitenbesluit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Internetmodule</a:t>
            </a:r>
            <a:r>
              <a:rPr lang="en-US" sz="2000" dirty="0">
                <a:sym typeface="Wingdings" panose="05000000000000000000" pitchFamily="2" charset="2"/>
              </a:rPr>
              <a:t> (AIM) </a:t>
            </a:r>
            <a:r>
              <a:rPr lang="en-US" sz="2000" dirty="0" err="1">
                <a:sym typeface="Wingdings" panose="05000000000000000000" pitchFamily="2" charset="2"/>
              </a:rPr>
              <a:t>uitgebreid</a:t>
            </a:r>
            <a:r>
              <a:rPr lang="en-US" sz="2000" dirty="0">
                <a:sym typeface="Wingdings" panose="05000000000000000000" pitchFamily="2" charset="2"/>
              </a:rPr>
              <a:t> met 								 </a:t>
            </a:r>
            <a:r>
              <a:rPr lang="en-US" sz="2000" dirty="0" err="1">
                <a:sym typeface="Wingdings" panose="05000000000000000000" pitchFamily="2" charset="2"/>
              </a:rPr>
              <a:t>maatregelencheck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723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? </a:t>
            </a:r>
            <a:r>
              <a:rPr lang="en-US" dirty="0" err="1"/>
              <a:t>Geschiedenis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op </a:t>
            </a:r>
            <a:r>
              <a:rPr lang="en-US" dirty="0" err="1" smtClean="0"/>
              <a:t>maat</a:t>
            </a:r>
            <a:r>
              <a:rPr lang="en-US" dirty="0" smtClean="0"/>
              <a:t> - 2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r>
              <a:rPr lang="en-US" sz="2000" b="1" dirty="0">
                <a:sym typeface="Wingdings" panose="05000000000000000000" pitchFamily="2" charset="2"/>
              </a:rPr>
              <a:t>AIM:</a:t>
            </a:r>
          </a:p>
          <a:p>
            <a:r>
              <a:rPr lang="en-US" sz="2000" dirty="0" err="1">
                <a:sym typeface="Wingdings" panose="05000000000000000000" pitchFamily="2" charset="2"/>
              </a:rPr>
              <a:t>Eerst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alleen</a:t>
            </a:r>
            <a:r>
              <a:rPr lang="en-US" sz="2000" dirty="0">
                <a:sym typeface="Wingdings" panose="05000000000000000000" pitchFamily="2" charset="2"/>
              </a:rPr>
              <a:t> direct </a:t>
            </a:r>
            <a:r>
              <a:rPr lang="en-US" sz="2000" dirty="0" err="1">
                <a:sym typeface="Wingdings" panose="05000000000000000000" pitchFamily="2" charset="2"/>
              </a:rPr>
              <a:t>na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vergunningcheck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</a:p>
          <a:p>
            <a:r>
              <a:rPr lang="en-US" sz="2000" dirty="0">
                <a:sym typeface="Wingdings" panose="05000000000000000000" pitchFamily="2" charset="2"/>
              </a:rPr>
              <a:t>Later </a:t>
            </a:r>
            <a:r>
              <a:rPr lang="en-US" sz="2000" dirty="0" err="1">
                <a:sym typeface="Wingdings" panose="05000000000000000000" pitchFamily="2" charset="2"/>
              </a:rPr>
              <a:t>ook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als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aparte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ingang</a:t>
            </a:r>
            <a:r>
              <a:rPr lang="en-US" sz="2000" dirty="0">
                <a:sym typeface="Wingdings" panose="05000000000000000000" pitchFamily="2" charset="2"/>
              </a:rPr>
              <a:t>: op basis van </a:t>
            </a:r>
            <a:r>
              <a:rPr lang="en-US" sz="2000" dirty="0" err="1">
                <a:sym typeface="Wingdings" panose="05000000000000000000" pitchFamily="2" charset="2"/>
              </a:rPr>
              <a:t>selectie</a:t>
            </a:r>
            <a:r>
              <a:rPr lang="en-US" sz="2000" dirty="0">
                <a:sym typeface="Wingdings" panose="05000000000000000000" pitchFamily="2" charset="2"/>
              </a:rPr>
              <a:t> van </a:t>
            </a:r>
            <a:r>
              <a:rPr lang="en-US" sz="2000" dirty="0" err="1">
                <a:sym typeface="Wingdings" panose="05000000000000000000" pitchFamily="2" charset="2"/>
              </a:rPr>
              <a:t>juridische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artikelen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</a:p>
          <a:p>
            <a:r>
              <a:rPr lang="en-US" sz="2000" dirty="0">
                <a:sym typeface="Wingdings" panose="05000000000000000000" pitchFamily="2" charset="2"/>
              </a:rPr>
              <a:t>Na </a:t>
            </a:r>
            <a:r>
              <a:rPr lang="en-US" sz="2000" dirty="0" err="1">
                <a:sym typeface="Wingdings" panose="05000000000000000000" pitchFamily="2" charset="2"/>
              </a:rPr>
              <a:t>stoppen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ondernemingsdossier</a:t>
            </a:r>
            <a:r>
              <a:rPr lang="en-US" sz="2000" dirty="0">
                <a:sym typeface="Wingdings" panose="05000000000000000000" pitchFamily="2" charset="2"/>
              </a:rPr>
              <a:t>: checklist in pdf </a:t>
            </a:r>
            <a:r>
              <a:rPr lang="en-US" sz="2000" dirty="0" err="1">
                <a:sym typeface="Wingdings" panose="05000000000000000000" pitchFamily="2" charset="2"/>
              </a:rPr>
              <a:t>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excelbestand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 err="1">
                <a:sym typeface="Wingdings" panose="05000000000000000000" pitchFamily="2" charset="2"/>
              </a:rPr>
              <a:t>Omgevingsloket</a:t>
            </a:r>
            <a:r>
              <a:rPr lang="en-US" sz="2000" b="1" dirty="0">
                <a:sym typeface="Wingdings" panose="05000000000000000000" pitchFamily="2" charset="2"/>
              </a:rPr>
              <a:t> in DSO:</a:t>
            </a:r>
          </a:p>
          <a:p>
            <a:r>
              <a:rPr lang="en-US" sz="2000" dirty="0" err="1">
                <a:sym typeface="Wingdings" panose="05000000000000000000" pitchFamily="2" charset="2"/>
              </a:rPr>
              <a:t>Roep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uit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brancheorganisaties</a:t>
            </a:r>
            <a:r>
              <a:rPr lang="en-US" sz="2000" dirty="0">
                <a:sym typeface="Wingdings" panose="05000000000000000000" pitchFamily="2" charset="2"/>
              </a:rPr>
              <a:t> om de </a:t>
            </a:r>
            <a:r>
              <a:rPr lang="en-US" sz="2000" dirty="0" err="1">
                <a:sym typeface="Wingdings" panose="05000000000000000000" pitchFamily="2" charset="2"/>
              </a:rPr>
              <a:t>regelhulp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behouden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</a:p>
          <a:p>
            <a:r>
              <a:rPr lang="nl-NL" sz="2000" dirty="0">
                <a:sym typeface="Wingdings" panose="05000000000000000000" pitchFamily="2" charset="2"/>
              </a:rPr>
              <a:t>Aparte ingang voor bedrijven die geen activiteiten wijzigen en periodiek de nieuwe maatregelen willen controleren.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18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maatregel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Maatregelen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concrete </a:t>
            </a:r>
            <a:r>
              <a:rPr lang="en-US" sz="2000" dirty="0" err="1"/>
              <a:t>acties</a:t>
            </a:r>
            <a:r>
              <a:rPr lang="en-US" sz="2000" dirty="0"/>
              <a:t> die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initiatiefnemer</a:t>
            </a:r>
            <a:r>
              <a:rPr lang="en-US" sz="2000" dirty="0"/>
              <a:t>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doen</a:t>
            </a:r>
            <a:r>
              <a:rPr lang="en-US" sz="2000" dirty="0"/>
              <a:t> om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voldoen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de regels. </a:t>
            </a:r>
          </a:p>
          <a:p>
            <a:endParaRPr lang="en-US" sz="2000" dirty="0"/>
          </a:p>
          <a:p>
            <a:r>
              <a:rPr lang="en-US" sz="2000" dirty="0" err="1"/>
              <a:t>Vertaling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juridisch</a:t>
            </a:r>
            <a:r>
              <a:rPr lang="en-US" sz="2000" dirty="0"/>
              <a:t> </a:t>
            </a:r>
            <a:r>
              <a:rPr lang="en-US" sz="2000" dirty="0" err="1"/>
              <a:t>voorschrift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u="sng" dirty="0"/>
              <a:t>concrete</a:t>
            </a:r>
            <a:r>
              <a:rPr lang="en-US" sz="2000" dirty="0"/>
              <a:t> </a:t>
            </a:r>
            <a:r>
              <a:rPr lang="en-US" sz="2000" dirty="0" err="1"/>
              <a:t>maatregel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ijdelijke aanduiding voor tekst 3"/>
          <p:cNvSpPr txBox="1">
            <a:spLocks/>
          </p:cNvSpPr>
          <p:nvPr/>
        </p:nvSpPr>
        <p:spPr>
          <a:xfrm>
            <a:off x="592668" y="3985041"/>
            <a:ext cx="11326616" cy="268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  <a:defRPr sz="1600" b="0" i="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</a:t>
            </a:r>
            <a:r>
              <a:rPr lang="en-US" sz="2000" dirty="0" err="1"/>
              <a:t>Voorwaarden</a:t>
            </a:r>
            <a:r>
              <a:rPr lang="en-US" sz="2000" dirty="0"/>
              <a:t>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Activiteit</a:t>
            </a:r>
            <a:r>
              <a:rPr lang="en-US" sz="2000" dirty="0"/>
              <a:t> </a:t>
            </a:r>
            <a:r>
              <a:rPr lang="en-US" sz="2000" dirty="0" err="1"/>
              <a:t>waar</a:t>
            </a:r>
            <a:r>
              <a:rPr lang="en-US" sz="2000" dirty="0"/>
              <a:t> de </a:t>
            </a:r>
            <a:r>
              <a:rPr lang="en-US" sz="2000" dirty="0" err="1"/>
              <a:t>maatregel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hoort</a:t>
            </a:r>
            <a:r>
              <a:rPr lang="en-US" sz="2000" dirty="0"/>
              <a:t>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langdurig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/>
              <a:t>uitgevoerd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effect </a:t>
            </a:r>
            <a:r>
              <a:rPr lang="en-US" sz="2000" dirty="0" err="1"/>
              <a:t>hebben</a:t>
            </a:r>
            <a:r>
              <a:rPr lang="en-US" sz="2000" dirty="0"/>
              <a:t> op het milieu/</a:t>
            </a:r>
            <a:r>
              <a:rPr lang="en-US" sz="2000" dirty="0" err="1">
                <a:solidFill>
                  <a:schemeClr val="tx1"/>
                </a:solidFill>
              </a:rPr>
              <a:t>omgeving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 regel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concreet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 regel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handeling</a:t>
            </a:r>
            <a:r>
              <a:rPr lang="en-US" sz="2000" dirty="0"/>
              <a:t> </a:t>
            </a:r>
            <a:r>
              <a:rPr lang="en-US" sz="2000" dirty="0" err="1"/>
              <a:t>bevatten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33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maatregel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Acties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 err="1"/>
              <a:t>afzuiginstallatie</a:t>
            </a:r>
            <a:r>
              <a:rPr lang="en-US" sz="2000" dirty="0"/>
              <a:t> </a:t>
            </a:r>
            <a:r>
              <a:rPr lang="en-US" sz="2000" dirty="0" err="1"/>
              <a:t>plaatsen</a:t>
            </a:r>
            <a:r>
              <a:rPr lang="en-US" sz="2000" dirty="0"/>
              <a:t>, </a:t>
            </a:r>
            <a:r>
              <a:rPr lang="en-US" sz="2000" dirty="0" err="1"/>
              <a:t>lekbak</a:t>
            </a:r>
            <a:r>
              <a:rPr lang="en-US" sz="2000" dirty="0"/>
              <a:t> </a:t>
            </a:r>
            <a:r>
              <a:rPr lang="en-US" sz="2000" dirty="0" err="1"/>
              <a:t>gebruiken</a:t>
            </a:r>
            <a:r>
              <a:rPr lang="en-US" sz="2000" dirty="0"/>
              <a:t> of </a:t>
            </a:r>
            <a:r>
              <a:rPr lang="en-US" sz="2000" dirty="0" err="1"/>
              <a:t>veilige</a:t>
            </a:r>
            <a:r>
              <a:rPr lang="en-US" sz="2000" dirty="0"/>
              <a:t> </a:t>
            </a:r>
            <a:r>
              <a:rPr lang="en-US" sz="2000" dirty="0" err="1"/>
              <a:t>afstand</a:t>
            </a:r>
            <a:r>
              <a:rPr lang="en-US" sz="2000" dirty="0"/>
              <a:t> </a:t>
            </a:r>
            <a:r>
              <a:rPr lang="en-US" sz="2000" dirty="0" err="1"/>
              <a:t>houden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 err="1"/>
              <a:t>Administratieve</a:t>
            </a:r>
            <a:r>
              <a:rPr lang="en-US" sz="2000" dirty="0"/>
              <a:t> </a:t>
            </a:r>
            <a:r>
              <a:rPr lang="en-US" sz="2000" dirty="0" err="1"/>
              <a:t>handelingen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controles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melding </a:t>
            </a:r>
            <a:r>
              <a:rPr lang="en-US" sz="2000" dirty="0" err="1"/>
              <a:t>doen</a:t>
            </a:r>
            <a:r>
              <a:rPr lang="en-US" sz="2000" dirty="0"/>
              <a:t>, </a:t>
            </a:r>
            <a:r>
              <a:rPr lang="en-US" sz="2000" dirty="0" err="1"/>
              <a:t>periodiek</a:t>
            </a:r>
            <a:r>
              <a:rPr lang="en-US" sz="2000" dirty="0"/>
              <a:t> </a:t>
            </a:r>
            <a:r>
              <a:rPr lang="en-US" sz="2000" dirty="0" err="1"/>
              <a:t>opslagtank</a:t>
            </a:r>
            <a:r>
              <a:rPr lang="en-US" sz="2000" dirty="0"/>
              <a:t> </a:t>
            </a:r>
            <a:r>
              <a:rPr lang="en-US" sz="2000" dirty="0" err="1"/>
              <a:t>laten</a:t>
            </a:r>
            <a:r>
              <a:rPr lang="en-US" sz="2000" dirty="0"/>
              <a:t> </a:t>
            </a:r>
            <a:r>
              <a:rPr lang="en-US" sz="2000" dirty="0" err="1"/>
              <a:t>keuren</a:t>
            </a:r>
            <a:r>
              <a:rPr lang="en-US" sz="2000" dirty="0"/>
              <a:t> of </a:t>
            </a:r>
            <a:r>
              <a:rPr lang="en-US" sz="2000" dirty="0" err="1"/>
              <a:t>periodiek</a:t>
            </a:r>
            <a:r>
              <a:rPr lang="en-US" sz="2000" dirty="0"/>
              <a:t> rapportage </a:t>
            </a:r>
            <a:r>
              <a:rPr lang="en-US" sz="2000" dirty="0" err="1"/>
              <a:t>opsturen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bevoegd</a:t>
            </a:r>
            <a:r>
              <a:rPr lang="en-US" sz="2000" dirty="0"/>
              <a:t> </a:t>
            </a:r>
            <a:r>
              <a:rPr lang="en-US" sz="2000" dirty="0" err="1"/>
              <a:t>gezag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Maar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acties</a:t>
            </a:r>
            <a:r>
              <a:rPr lang="en-US" sz="2000" dirty="0"/>
              <a:t> om </a:t>
            </a:r>
            <a:r>
              <a:rPr lang="en-US" sz="2000" dirty="0" err="1"/>
              <a:t>installaties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voorzieningen</a:t>
            </a:r>
            <a:r>
              <a:rPr lang="en-US" sz="2000" dirty="0"/>
              <a:t> in </a:t>
            </a:r>
            <a:r>
              <a:rPr lang="en-US" sz="2000" dirty="0" err="1"/>
              <a:t>goede</a:t>
            </a:r>
            <a:r>
              <a:rPr lang="en-US" sz="2000" dirty="0"/>
              <a:t> </a:t>
            </a:r>
            <a:r>
              <a:rPr lang="en-US" sz="2000" dirty="0" err="1"/>
              <a:t>staat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houden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>filters </a:t>
            </a:r>
            <a:r>
              <a:rPr lang="en-US" sz="2000" dirty="0" err="1"/>
              <a:t>vervangen</a:t>
            </a:r>
            <a:r>
              <a:rPr lang="en-US" sz="2000" dirty="0"/>
              <a:t> of </a:t>
            </a:r>
            <a:r>
              <a:rPr lang="en-US" sz="2000" dirty="0" err="1"/>
              <a:t>periodiek</a:t>
            </a:r>
            <a:r>
              <a:rPr lang="en-US" sz="2000" dirty="0"/>
              <a:t> </a:t>
            </a:r>
            <a:r>
              <a:rPr lang="en-US" sz="2000" dirty="0" err="1"/>
              <a:t>lekbak</a:t>
            </a:r>
            <a:r>
              <a:rPr lang="en-US" sz="2000" dirty="0"/>
              <a:t> </a:t>
            </a:r>
            <a:r>
              <a:rPr lang="en-US" sz="2000" dirty="0" err="1"/>
              <a:t>schoonmaken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u="sng" dirty="0"/>
              <a:t>NIET</a:t>
            </a:r>
            <a:r>
              <a:rPr lang="en-US" sz="2000" dirty="0"/>
              <a:t>: </a:t>
            </a:r>
            <a:r>
              <a:rPr lang="en-US" sz="2000" dirty="0" err="1"/>
              <a:t>instructieregels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bevoegd</a:t>
            </a:r>
            <a:r>
              <a:rPr lang="en-US" sz="2000" dirty="0"/>
              <a:t> </a:t>
            </a:r>
            <a:r>
              <a:rPr lang="en-US" sz="2000" dirty="0" err="1"/>
              <a:t>gezag</a:t>
            </a:r>
            <a:r>
              <a:rPr lang="en-US" sz="2000" dirty="0"/>
              <a:t> of </a:t>
            </a:r>
            <a:r>
              <a:rPr lang="en-US" sz="2000" dirty="0" err="1"/>
              <a:t>beoordelingsregels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78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? 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r>
              <a:rPr lang="en-US" sz="2000" dirty="0" err="1">
                <a:sym typeface="Wingdings" panose="05000000000000000000" pitchFamily="2" charset="2"/>
              </a:rPr>
              <a:t>Maatregelen</a:t>
            </a:r>
            <a:r>
              <a:rPr lang="en-US" sz="2000" dirty="0">
                <a:sym typeface="Wingdings" panose="05000000000000000000" pitchFamily="2" charset="2"/>
              </a:rPr>
              <a:t> op </a:t>
            </a:r>
            <a:r>
              <a:rPr lang="en-US" sz="2000" dirty="0" err="1">
                <a:sym typeface="Wingdings" panose="05000000000000000000" pitchFamily="2" charset="2"/>
              </a:rPr>
              <a:t>maat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bevat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maatregelen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voor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milieubelastende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activiteiten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uit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H2 t/m H5 van het </a:t>
            </a:r>
            <a:r>
              <a:rPr lang="en-US" sz="2000" dirty="0" err="1">
                <a:sym typeface="Wingdings" panose="05000000000000000000" pitchFamily="2" charset="2"/>
              </a:rPr>
              <a:t>Besluit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activiteiten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leefomgeving</a:t>
            </a:r>
            <a:r>
              <a:rPr lang="en-US" sz="2000" dirty="0">
                <a:sym typeface="Wingdings" panose="05000000000000000000" pitchFamily="2" charset="2"/>
              </a:rPr>
              <a:t> (Bal) (die </a:t>
            </a:r>
            <a:r>
              <a:rPr lang="en-US" sz="2000" dirty="0" err="1">
                <a:sym typeface="Wingdings" panose="05000000000000000000" pitchFamily="2" charset="2"/>
              </a:rPr>
              <a:t>ook</a:t>
            </a:r>
            <a:r>
              <a:rPr lang="en-US" sz="2000" dirty="0">
                <a:sym typeface="Wingdings" panose="05000000000000000000" pitchFamily="2" charset="2"/>
              </a:rPr>
              <a:t> in AIM </a:t>
            </a:r>
            <a:r>
              <a:rPr lang="en-US" sz="2000" dirty="0" err="1">
                <a:sym typeface="Wingdings" panose="05000000000000000000" pitchFamily="2" charset="2"/>
              </a:rPr>
              <a:t>zaten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de </a:t>
            </a:r>
            <a:r>
              <a:rPr lang="en-US" sz="2000" dirty="0" err="1">
                <a:sym typeface="Wingdings" panose="05000000000000000000" pitchFamily="2" charset="2"/>
              </a:rPr>
              <a:t>bruidsschat</a:t>
            </a:r>
            <a:r>
              <a:rPr lang="en-US" sz="2000" dirty="0">
                <a:sym typeface="Wingdings" panose="05000000000000000000" pitchFamily="2" charset="2"/>
              </a:rPr>
              <a:t> (</a:t>
            </a:r>
            <a:r>
              <a:rPr lang="en-US" sz="2000" dirty="0" err="1">
                <a:sym typeface="Wingdings" panose="05000000000000000000" pitchFamily="2" charset="2"/>
              </a:rPr>
              <a:t>voor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gemeenten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en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waterschappen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Op de </a:t>
            </a:r>
            <a:r>
              <a:rPr lang="en-US" sz="2000" dirty="0" err="1">
                <a:sym typeface="Wingdings" panose="05000000000000000000" pitchFamily="2" charset="2"/>
              </a:rPr>
              <a:t>wensenlijst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staan</a:t>
            </a:r>
            <a:r>
              <a:rPr lang="en-US" sz="2000" dirty="0">
                <a:sym typeface="Wingdings" panose="05000000000000000000" pitchFamily="2" charset="2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maatregelen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voor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aanvullingsbesluiten</a:t>
            </a:r>
            <a:r>
              <a:rPr lang="en-US" sz="2000" dirty="0">
                <a:sym typeface="Wingdings" panose="05000000000000000000" pitchFamily="2" charset="2"/>
              </a:rPr>
              <a:t> (</a:t>
            </a:r>
            <a:r>
              <a:rPr lang="en-US" sz="2000" dirty="0" err="1">
                <a:sym typeface="Wingdings" panose="05000000000000000000" pitchFamily="2" charset="2"/>
              </a:rPr>
              <a:t>bodem</a:t>
            </a:r>
            <a:r>
              <a:rPr lang="en-US" sz="2000" dirty="0">
                <a:sym typeface="Wingdings" panose="05000000000000000000" pitchFamily="2" charset="2"/>
              </a:rPr>
              <a:t>) </a:t>
            </a:r>
            <a:r>
              <a:rPr lang="en-US" sz="2000" dirty="0" err="1">
                <a:sym typeface="Wingdings" panose="05000000000000000000" pitchFamily="2" charset="2"/>
              </a:rPr>
              <a:t>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brandveilig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gebruik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/>
          </a:p>
          <a:p>
            <a:r>
              <a:rPr lang="nl-NL" sz="2000" dirty="0"/>
              <a:t>Het Bal bevat 100-en pagina’s met regels. </a:t>
            </a:r>
          </a:p>
          <a:p>
            <a:r>
              <a:rPr lang="nl-NL" sz="2000" dirty="0"/>
              <a:t>Maatregelen op maat bevat nu 1500 maatregelen voor 199 activiteiten.</a:t>
            </a:r>
          </a:p>
          <a:p>
            <a:endParaRPr lang="nl-NL" sz="2000" dirty="0"/>
          </a:p>
        </p:txBody>
      </p:sp>
      <p:sp>
        <p:nvSpPr>
          <p:cNvPr id="5" name="Lijnbijschrift 1 4"/>
          <p:cNvSpPr/>
          <p:nvPr/>
        </p:nvSpPr>
        <p:spPr>
          <a:xfrm>
            <a:off x="9817768" y="2935705"/>
            <a:ext cx="2149643" cy="689811"/>
          </a:xfrm>
          <a:prstGeom prst="borderCallout1">
            <a:avLst>
              <a:gd name="adj1" fmla="val 14099"/>
              <a:gd name="adj2" fmla="val 622"/>
              <a:gd name="adj3" fmla="val -54941"/>
              <a:gd name="adj4" fmla="val -101766"/>
            </a:avLst>
          </a:prstGeom>
          <a:solidFill>
            <a:srgbClr val="275937"/>
          </a:solidFill>
          <a:ln>
            <a:solidFill>
              <a:srgbClr val="2759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Beheer</a:t>
            </a:r>
            <a:r>
              <a:rPr lang="en-US" dirty="0"/>
              <a:t> door het </a:t>
            </a:r>
            <a:r>
              <a:rPr lang="en-US" dirty="0" err="1"/>
              <a:t>Rijk</a:t>
            </a:r>
            <a:endParaRPr lang="nl-NL" dirty="0"/>
          </a:p>
        </p:txBody>
      </p:sp>
      <p:sp>
        <p:nvSpPr>
          <p:cNvPr id="6" name="Lijnbijschrift 1 5"/>
          <p:cNvSpPr/>
          <p:nvPr/>
        </p:nvSpPr>
        <p:spPr>
          <a:xfrm>
            <a:off x="6833936" y="3256547"/>
            <a:ext cx="2581887" cy="689811"/>
          </a:xfrm>
          <a:prstGeom prst="borderCallout1">
            <a:avLst>
              <a:gd name="adj1" fmla="val 30378"/>
              <a:gd name="adj2" fmla="val -256"/>
              <a:gd name="adj3" fmla="val -47965"/>
              <a:gd name="adj4" fmla="val -170677"/>
            </a:avLst>
          </a:prstGeom>
          <a:solidFill>
            <a:srgbClr val="275937"/>
          </a:solidFill>
          <a:ln>
            <a:solidFill>
              <a:srgbClr val="2759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Beheer</a:t>
            </a:r>
            <a:r>
              <a:rPr lang="en-US" dirty="0"/>
              <a:t> door </a:t>
            </a:r>
            <a:r>
              <a:rPr lang="en-US" dirty="0" err="1"/>
              <a:t>gemeenten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waterschappen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van </a:t>
            </a:r>
            <a:r>
              <a:rPr lang="en-US" dirty="0" err="1" smtClean="0"/>
              <a:t>juridische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maatregel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Afbeelding 4" descr="Hier staan de juridische regels over de dubbelwandige uitgevoerde opslagtank" title="tekst van artikel 4.9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3" y="151103"/>
            <a:ext cx="11047941" cy="6632554"/>
          </a:xfrm>
          <a:prstGeom prst="rect">
            <a:avLst/>
          </a:prstGeom>
        </p:spPr>
      </p:pic>
      <p:sp>
        <p:nvSpPr>
          <p:cNvPr id="9" name="Rechthoek 8" descr="Arcering om de tekst van lid 2 te verduidelijken" title="Arcering lid 2"/>
          <p:cNvSpPr/>
          <p:nvPr/>
        </p:nvSpPr>
        <p:spPr>
          <a:xfrm>
            <a:off x="737937" y="5021179"/>
            <a:ext cx="9496926" cy="1376446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 descr="Arcering om de tekst van lid 1a te duidelijken" title="Arcering lid 1a"/>
          <p:cNvSpPr/>
          <p:nvPr/>
        </p:nvSpPr>
        <p:spPr>
          <a:xfrm>
            <a:off x="1041537" y="1319686"/>
            <a:ext cx="7994463" cy="51282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van hoe de maatregel er in de pdf uitziet" title="Afbeelding van de maatreg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32" y="942954"/>
            <a:ext cx="8620125" cy="5372100"/>
          </a:xfrm>
          <a:prstGeom prst="rect">
            <a:avLst/>
          </a:prstGeom>
          <a:ln>
            <a:solidFill>
              <a:srgbClr val="275937"/>
            </a:solidFill>
          </a:ln>
        </p:spPr>
      </p:pic>
    </p:spTree>
    <p:extLst>
      <p:ext uri="{BB962C8B-B14F-4D97-AF65-F5344CB8AC3E}">
        <p14:creationId xmlns:p14="http://schemas.microsoft.com/office/powerpoint/2010/main" val="16175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Locatie</a:t>
            </a:r>
            <a:r>
              <a:rPr lang="en-US" sz="2000" dirty="0"/>
              <a:t>: </a:t>
            </a:r>
            <a:r>
              <a:rPr lang="en-US" sz="2000" dirty="0" err="1"/>
              <a:t>willekeurig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Werkzaamheid</a:t>
            </a:r>
            <a:r>
              <a:rPr lang="en-US" sz="2000" dirty="0"/>
              <a:t>: </a:t>
            </a:r>
            <a:r>
              <a:rPr lang="en-US" sz="2000" dirty="0" err="1"/>
              <a:t>Vloeistoffen</a:t>
            </a:r>
            <a:r>
              <a:rPr lang="en-US" sz="2000" dirty="0"/>
              <a:t> </a:t>
            </a:r>
            <a:r>
              <a:rPr lang="en-US" sz="2000" dirty="0" err="1"/>
              <a:t>opslaan</a:t>
            </a:r>
            <a:r>
              <a:rPr lang="en-US" sz="2000" dirty="0"/>
              <a:t> in </a:t>
            </a:r>
            <a:r>
              <a:rPr lang="en-US" sz="2000" dirty="0" err="1"/>
              <a:t>opslagtanks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Afbeelding 4" descr="De startpagina van het onderdeel Maatregelen op maat. Tijdens de sessie werd op dit moment de demo gegeven." title="Startpagina Maatregelen op ma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7" y="18574"/>
            <a:ext cx="11117226" cy="6820852"/>
          </a:xfrm>
          <a:prstGeom prst="rect">
            <a:avLst/>
          </a:prstGeom>
        </p:spPr>
      </p:pic>
      <p:sp>
        <p:nvSpPr>
          <p:cNvPr id="6" name="Rechthoek: afgeronde hoeken 5" descr="Blokje met woordje Demo" title="Aanduiding Demo">
            <a:extLst>
              <a:ext uri="{FF2B5EF4-FFF2-40B4-BE49-F238E27FC236}">
                <a16:creationId xmlns:a16="http://schemas.microsoft.com/office/drawing/2014/main" id="{A4FA7942-9775-E90D-06E3-542F2DD143AE}"/>
              </a:ext>
            </a:extLst>
          </p:cNvPr>
          <p:cNvSpPr/>
          <p:nvPr/>
        </p:nvSpPr>
        <p:spPr>
          <a:xfrm>
            <a:off x="7236542" y="226142"/>
            <a:ext cx="1612490" cy="514835"/>
          </a:xfrm>
          <a:prstGeom prst="roundRect">
            <a:avLst/>
          </a:prstGeom>
          <a:solidFill>
            <a:srgbClr val="E17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0631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1623</TotalTime>
  <Words>1067</Words>
  <Application>Microsoft Office PowerPoint</Application>
  <PresentationFormat>Breedbeeld</PresentationFormat>
  <Paragraphs>183</Paragraphs>
  <Slides>28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Aangepast ontwerp</vt:lpstr>
      <vt:lpstr>Maatregelen op maat </vt:lpstr>
      <vt:lpstr>Inhoud</vt:lpstr>
      <vt:lpstr>Waarom? Geschiedenis van Maatregelen op maat - 1</vt:lpstr>
      <vt:lpstr>Waarom? Geschiedenis van Maatregelen op maat - 2</vt:lpstr>
      <vt:lpstr>Wat is een maatregel?</vt:lpstr>
      <vt:lpstr>Voorbeelden van een maatregel</vt:lpstr>
      <vt:lpstr>Welke? </vt:lpstr>
      <vt:lpstr>Voorbeeld van juridische tekst en maatregel</vt:lpstr>
      <vt:lpstr>Demo</vt:lpstr>
      <vt:lpstr>Opbouw van Maatregelen op maat - Check</vt:lpstr>
      <vt:lpstr>Opbouw van Maatregelen op maat - PDF</vt:lpstr>
      <vt:lpstr>Opbouw van Maatregelen op maat – PDF deel 2</vt:lpstr>
      <vt:lpstr>Opbouw van Maatregelen op maat – PDF deel 3</vt:lpstr>
      <vt:lpstr>Opbouw van Maatregelen op maat – PDF deel 4</vt:lpstr>
      <vt:lpstr>Opbouw van Maatregelen op maat – Excel voorbeeld</vt:lpstr>
      <vt:lpstr>Opbouw van Maatregelen op maat – Excel </vt:lpstr>
      <vt:lpstr>Waarom lijken maatregelen op elkaar?</vt:lpstr>
      <vt:lpstr>Hoe maatregelen beheren?</vt:lpstr>
      <vt:lpstr>Welke maatregelen toevoegen?</vt:lpstr>
      <vt:lpstr>Hoe inwoners informeren over algemene regels - 1</vt:lpstr>
      <vt:lpstr>Voorbeeld 1</vt:lpstr>
      <vt:lpstr>Hoe inwoners informeren over algemene regels - 2</vt:lpstr>
      <vt:lpstr>Voorbeeld 2</vt:lpstr>
      <vt:lpstr>Hoe inwoners informeren over algemene regels - 3</vt:lpstr>
      <vt:lpstr>Voorbeeld 3</vt:lpstr>
      <vt:lpstr>Welke voorschriften uit lokale regelgeving</vt:lpstr>
      <vt:lpstr>Handige linkjes</vt:lpstr>
      <vt:lpstr>Blijf op de hoogte van het IPLO-nieuws via onze nieuwsbrief. Abonneer u via www.iplo.nl/nieuwsbrief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Maatregelen in het omgevingsloket</dc:title>
  <dc:creator>Namara, Nuance (WVL)</dc:creator>
  <cp:lastModifiedBy>Jonkers, Henk (WVL)</cp:lastModifiedBy>
  <cp:revision>80</cp:revision>
  <dcterms:created xsi:type="dcterms:W3CDTF">2023-08-22T12:47:17Z</dcterms:created>
  <dcterms:modified xsi:type="dcterms:W3CDTF">2024-07-05T15:42:02Z</dcterms:modified>
</cp:coreProperties>
</file>