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12" r:id="rId2"/>
  </p:sldMasterIdLst>
  <p:notesMasterIdLst>
    <p:notesMasterId r:id="rId32"/>
  </p:notesMasterIdLst>
  <p:handoutMasterIdLst>
    <p:handoutMasterId r:id="rId33"/>
  </p:handoutMasterIdLst>
  <p:sldIdLst>
    <p:sldId id="291" r:id="rId3"/>
    <p:sldId id="329" r:id="rId4"/>
    <p:sldId id="344" r:id="rId5"/>
    <p:sldId id="343" r:id="rId6"/>
    <p:sldId id="358" r:id="rId7"/>
    <p:sldId id="348" r:id="rId8"/>
    <p:sldId id="341" r:id="rId9"/>
    <p:sldId id="350" r:id="rId10"/>
    <p:sldId id="340" r:id="rId11"/>
    <p:sldId id="346" r:id="rId12"/>
    <p:sldId id="351" r:id="rId13"/>
    <p:sldId id="339" r:id="rId14"/>
    <p:sldId id="345" r:id="rId15"/>
    <p:sldId id="352" r:id="rId16"/>
    <p:sldId id="338" r:id="rId17"/>
    <p:sldId id="357" r:id="rId18"/>
    <p:sldId id="353" r:id="rId19"/>
    <p:sldId id="354" r:id="rId20"/>
    <p:sldId id="342" r:id="rId21"/>
    <p:sldId id="356" r:id="rId22"/>
    <p:sldId id="355" r:id="rId23"/>
    <p:sldId id="337" r:id="rId24"/>
    <p:sldId id="347" r:id="rId25"/>
    <p:sldId id="330" r:id="rId26"/>
    <p:sldId id="331" r:id="rId27"/>
    <p:sldId id="332" r:id="rId28"/>
    <p:sldId id="333" r:id="rId29"/>
    <p:sldId id="334" r:id="rId30"/>
    <p:sldId id="336" r:id="rId31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ookinstallaties in het Bal" id="{99F56ADF-BA7B-46DD-8560-60A0D7C1401D}">
          <p14:sldIdLst>
            <p14:sldId id="291"/>
            <p14:sldId id="329"/>
          </p14:sldIdLst>
        </p14:section>
        <p14:section name="Algemene systematiek" id="{33226E2D-356B-48FB-8F1A-8BC478A17FEF}">
          <p14:sldIdLst>
            <p14:sldId id="344"/>
            <p14:sldId id="343"/>
            <p14:sldId id="358"/>
          </p14:sldIdLst>
        </p14:section>
        <p14:section name="Kleine stookinstallaties" id="{5BF1CD25-2EFC-4926-9F12-F38CCFCC6CC3}">
          <p14:sldIdLst>
            <p14:sldId id="348"/>
            <p14:sldId id="341"/>
          </p14:sldIdLst>
        </p14:section>
        <p14:section name="Middelgrote stookinstallaties" id="{DB2E6730-DEC4-4887-8E27-1414BBEAA1B5}">
          <p14:sldIdLst>
            <p14:sldId id="350"/>
            <p14:sldId id="340"/>
            <p14:sldId id="346"/>
          </p14:sldIdLst>
        </p14:section>
        <p14:section name="Samenstelregels en optellen van vermogens" id="{8379D4E0-DFE0-4A9F-AC8E-A59299A223F6}">
          <p14:sldIdLst>
            <p14:sldId id="351"/>
            <p14:sldId id="339"/>
            <p14:sldId id="345"/>
          </p14:sldIdLst>
        </p14:section>
        <p14:section name="Grote stookinstallaties" id="{CF32D35E-D0B3-4768-8859-C3EB08B94FD4}">
          <p14:sldIdLst>
            <p14:sldId id="352"/>
            <p14:sldId id="338"/>
            <p14:sldId id="357"/>
            <p14:sldId id="353"/>
            <p14:sldId id="354"/>
            <p14:sldId id="342"/>
            <p14:sldId id="356"/>
            <p14:sldId id="355"/>
          </p14:sldIdLst>
        </p14:section>
        <p14:section name="Hulpmiddelen en overige aspecten" id="{A29D95B5-77FD-4766-86E0-CE459024F995}">
          <p14:sldIdLst>
            <p14:sldId id="337"/>
            <p14:sldId id="347"/>
          </p14:sldIdLst>
        </p14:section>
        <p14:section name="Bijlagen" id="{E7506D09-54AC-4715-8F30-DF4BC1BA63B6}">
          <p14:sldIdLst>
            <p14:sldId id="330"/>
            <p14:sldId id="331"/>
            <p14:sldId id="332"/>
            <p14:sldId id="333"/>
            <p14:sldId id="334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Mahabier, Vharsa (WVL)" initials="MV(" lastIdx="20" clrIdx="0">
    <p:extLst>
      <p:ext uri="{19B8F6BF-5375-455C-9EA6-DF929625EA0E}">
        <p15:presenceInfo xmlns:p15="http://schemas.microsoft.com/office/powerpoint/2012/main" userId="Mahabier, Vharsa (WVL)" providerId="None"/>
      </p:ext>
    </p:extLst>
  </p:cmAuthor>
  <p:cmAuthor id="3" name="Neijsen, Gea (WVL)" initials="NG(" lastIdx="3" clrIdx="1">
    <p:extLst>
      <p:ext uri="{19B8F6BF-5375-455C-9EA6-DF929625EA0E}">
        <p15:presenceInfo xmlns:p15="http://schemas.microsoft.com/office/powerpoint/2012/main" userId="S-1-5-21-1046319769-833967741-3563887046-837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5EA"/>
    <a:srgbClr val="2B5781"/>
    <a:srgbClr val="B1CBE5"/>
    <a:srgbClr val="E2ECF6"/>
    <a:srgbClr val="39870C"/>
    <a:srgbClr val="3C88B6"/>
    <a:srgbClr val="5878DE"/>
    <a:srgbClr val="6CA5DA"/>
    <a:srgbClr val="D4C8CD"/>
    <a:srgbClr val="BD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79090" autoAdjust="0"/>
  </p:normalViewPr>
  <p:slideViewPr>
    <p:cSldViewPr snapToGrid="0" snapToObjects="1" showGuides="1">
      <p:cViewPr varScale="1">
        <p:scale>
          <a:sx n="90" d="100"/>
          <a:sy n="90" d="100"/>
        </p:scale>
        <p:origin x="690" y="84"/>
      </p:cViewPr>
      <p:guideLst>
        <p:guide orient="horz" pos="3861"/>
        <p:guide orient="horz" pos="1117"/>
        <p:guide orient="horz" pos="2319"/>
        <p:guide pos="3863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8-7-2024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11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30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443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61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60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575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874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28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451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836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75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190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Anticiperende vraag:</a:t>
            </a:r>
          </a:p>
          <a:p>
            <a:endParaRPr lang="nl-NL" dirty="0"/>
          </a:p>
          <a:p>
            <a:r>
              <a:rPr lang="nl-NL" dirty="0"/>
              <a:t>Wat regelt de vergunningplicht nog meer?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9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79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75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67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42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Kleine stookinstallaties:</a:t>
            </a:r>
          </a:p>
          <a:p>
            <a:endParaRPr lang="nl-NL" dirty="0"/>
          </a:p>
          <a:p>
            <a:r>
              <a:rPr lang="nl-NL" dirty="0"/>
              <a:t>Keuringsplicht</a:t>
            </a:r>
            <a:r>
              <a:rPr lang="nl-NL" baseline="0" dirty="0"/>
              <a:t> Bal en </a:t>
            </a:r>
            <a:r>
              <a:rPr lang="nl-NL" baseline="0" dirty="0" err="1"/>
              <a:t>Bbl</a:t>
            </a:r>
            <a:r>
              <a:rPr lang="nl-NL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59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196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Wijzigingen en overgangsrechten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3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611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8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8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52988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49384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438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06707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94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455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3333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87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160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11581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681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8/7/24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8/7/24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7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choneluchtakkoord.nl/publish/pages/191499/20220209-handreiking-financiele-stimulering-voor-vergunningverleners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3C729-562D-324C-AB0E-3201E01FD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143" y="1171764"/>
            <a:ext cx="5577551" cy="1235234"/>
          </a:xfrm>
        </p:spPr>
        <p:txBody>
          <a:bodyPr>
            <a:normAutofit/>
          </a:bodyPr>
          <a:lstStyle/>
          <a:p>
            <a:r>
              <a:rPr lang="en-US" dirty="0" err="1"/>
              <a:t>Stookinstallaties</a:t>
            </a:r>
            <a:r>
              <a:rPr lang="en-US" dirty="0"/>
              <a:t> in het Bal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5F6D6C-E739-EE49-8C5C-0A4423122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Taha </a:t>
            </a:r>
            <a:r>
              <a:rPr lang="en-US"/>
              <a:t>Gomma </a:t>
            </a:r>
          </a:p>
          <a:p>
            <a:r>
              <a:rPr lang="en-US"/>
              <a:t>(</a:t>
            </a:r>
            <a:r>
              <a:rPr lang="en-US" dirty="0" err="1"/>
              <a:t>adviseur</a:t>
            </a:r>
            <a:r>
              <a:rPr lang="en-US" dirty="0"/>
              <a:t> </a:t>
            </a:r>
            <a:r>
              <a:rPr lang="en-US" dirty="0" err="1"/>
              <a:t>Industriële</a:t>
            </a:r>
            <a:r>
              <a:rPr lang="en-US" dirty="0"/>
              <a:t> </a:t>
            </a:r>
            <a:r>
              <a:rPr lang="en-US" dirty="0" err="1"/>
              <a:t>emissies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Juni</a:t>
            </a:r>
            <a:r>
              <a:rPr lang="en-US" dirty="0"/>
              <a:t>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Middelgrote stookinstallaties: Bottom-line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dirty="0"/>
              <a:t>Relevant voor </a:t>
            </a:r>
            <a:r>
              <a:rPr lang="nl-NL" b="1" dirty="0"/>
              <a:t>vergunningverleners (emissie-eisen) </a:t>
            </a:r>
            <a:r>
              <a:rPr lang="nl-NL" dirty="0"/>
              <a:t>en</a:t>
            </a:r>
            <a:r>
              <a:rPr lang="nl-NL" b="1" dirty="0"/>
              <a:t> toezichthouders (meetplichten)</a:t>
            </a:r>
            <a:r>
              <a:rPr lang="nl-NL" dirty="0"/>
              <a:t>!!</a:t>
            </a:r>
          </a:p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b="1" dirty="0"/>
              <a:t>Emissie-eisen</a:t>
            </a:r>
            <a:r>
              <a:rPr lang="nl-NL" dirty="0"/>
              <a:t> gaan gelden per 1 januari 2025</a:t>
            </a:r>
          </a:p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dirty="0"/>
              <a:t>Daarbij gaat een </a:t>
            </a:r>
            <a:r>
              <a:rPr lang="nl-NL" b="1" dirty="0"/>
              <a:t>meetverplichting</a:t>
            </a:r>
            <a:r>
              <a:rPr lang="nl-NL" dirty="0"/>
              <a:t> voor deze installaties gelden</a:t>
            </a:r>
          </a:p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dirty="0"/>
              <a:t>De </a:t>
            </a:r>
            <a:r>
              <a:rPr lang="nl-NL" b="1" dirty="0"/>
              <a:t>eerste meting</a:t>
            </a:r>
            <a:r>
              <a:rPr lang="nl-NL" dirty="0"/>
              <a:t> is binnen 4 weken na datum (met informatieplicht 2 weken voor meting)</a:t>
            </a:r>
          </a:p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dirty="0"/>
              <a:t>Alle middelgrote stookinstallaties van 5 MW of meer van voor 20 december 2018!</a:t>
            </a:r>
          </a:p>
        </p:txBody>
      </p:sp>
    </p:spTree>
    <p:extLst>
      <p:ext uri="{BB962C8B-B14F-4D97-AF65-F5344CB8AC3E}">
        <p14:creationId xmlns:p14="http://schemas.microsoft.com/office/powerpoint/2010/main" val="124939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9527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Stookruimtes en optellen van vermogens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Eerder</a:t>
            </a:r>
            <a:r>
              <a:rPr lang="en-GB" dirty="0"/>
              <a:t>: </a:t>
            </a:r>
            <a:r>
              <a:rPr lang="en-GB" dirty="0" err="1"/>
              <a:t>Keuringsplicht</a:t>
            </a:r>
            <a:r>
              <a:rPr lang="en-GB" dirty="0"/>
              <a:t> Bal en </a:t>
            </a:r>
            <a:r>
              <a:rPr lang="en-GB" dirty="0" err="1"/>
              <a:t>Bbl</a:t>
            </a:r>
            <a:r>
              <a:rPr lang="en-GB" dirty="0"/>
              <a:t> </a:t>
            </a:r>
            <a:r>
              <a:rPr lang="en-GB" dirty="0" err="1"/>
              <a:t>uitgelegd</a:t>
            </a:r>
            <a:endParaRPr lang="en-GB" dirty="0"/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Bbl</a:t>
            </a:r>
            <a:r>
              <a:rPr lang="en-GB" dirty="0"/>
              <a:t>: </a:t>
            </a:r>
            <a:r>
              <a:rPr lang="en-GB" dirty="0" err="1"/>
              <a:t>Gebouw-gebonden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endParaRPr lang="en-GB" dirty="0"/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b="1" dirty="0" err="1"/>
              <a:t>stookruimte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(</a:t>
            </a:r>
            <a:r>
              <a:rPr lang="en-GB" dirty="0" err="1"/>
              <a:t>brandveilige</a:t>
            </a:r>
            <a:r>
              <a:rPr lang="en-GB" dirty="0"/>
              <a:t>) </a:t>
            </a:r>
            <a:r>
              <a:rPr lang="en-GB" dirty="0" err="1"/>
              <a:t>opstelplaats</a:t>
            </a:r>
            <a:r>
              <a:rPr lang="en-GB" dirty="0"/>
              <a:t> voor </a:t>
            </a:r>
            <a:r>
              <a:rPr lang="en-GB" dirty="0" err="1"/>
              <a:t>één</a:t>
            </a:r>
            <a:r>
              <a:rPr lang="en-GB" dirty="0"/>
              <a:t> of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stookinstallatie</a:t>
            </a:r>
            <a:r>
              <a:rPr lang="en-GB" dirty="0"/>
              <a:t>(s)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/>
              <a:t>Voor de </a:t>
            </a:r>
            <a:r>
              <a:rPr lang="en-GB" b="1" dirty="0" err="1"/>
              <a:t>keuringsplicht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individuele</a:t>
            </a:r>
            <a:r>
              <a:rPr lang="en-GB" dirty="0"/>
              <a:t> </a:t>
            </a:r>
            <a:r>
              <a:rPr lang="en-GB" dirty="0" err="1"/>
              <a:t>installaties</a:t>
            </a:r>
            <a:r>
              <a:rPr lang="en-GB" dirty="0"/>
              <a:t> </a:t>
            </a:r>
            <a:r>
              <a:rPr lang="en-GB" dirty="0" err="1"/>
              <a:t>opgeteld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:</a:t>
            </a:r>
          </a:p>
          <a:p>
            <a:pPr marL="742950" lvl="1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stookruimte</a:t>
            </a:r>
            <a:r>
              <a:rPr lang="en-GB" dirty="0"/>
              <a:t> </a:t>
            </a:r>
            <a:r>
              <a:rPr lang="en-GB" dirty="0" err="1"/>
              <a:t>delen</a:t>
            </a:r>
            <a:r>
              <a:rPr lang="en-GB" dirty="0"/>
              <a:t>, en</a:t>
            </a:r>
          </a:p>
          <a:p>
            <a:pPr marL="742950" lvl="1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brandstof</a:t>
            </a:r>
            <a:r>
              <a:rPr lang="en-GB" dirty="0"/>
              <a:t> </a:t>
            </a:r>
            <a:r>
              <a:rPr lang="en-GB" dirty="0" err="1"/>
              <a:t>stoken</a:t>
            </a:r>
            <a:r>
              <a:rPr lang="en-GB" dirty="0"/>
              <a:t>, en</a:t>
            </a:r>
          </a:p>
          <a:p>
            <a:pPr marL="742950" lvl="1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Individueel</a:t>
            </a:r>
            <a:r>
              <a:rPr lang="en-GB" dirty="0"/>
              <a:t> 20 kW of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7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één stookinstallatie?: Samenstellen of optellen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15271"/>
              </p:ext>
            </p:extLst>
          </p:nvPr>
        </p:nvGraphicFramePr>
        <p:xfrm>
          <a:off x="7941388" y="1812298"/>
          <a:ext cx="3657600" cy="43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924503009"/>
                    </a:ext>
                  </a:extLst>
                </a:gridCol>
              </a:tblGrid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Samenstelregel</a:t>
                      </a:r>
                    </a:p>
                    <a:p>
                      <a:r>
                        <a:rPr lang="nl-NL" dirty="0"/>
                        <a:t>§4.3</a:t>
                      </a:r>
                      <a:r>
                        <a:rPr lang="nl-NL" baseline="0" dirty="0"/>
                        <a:t> Bal</a:t>
                      </a:r>
                    </a:p>
                    <a:p>
                      <a:r>
                        <a:rPr lang="en-GB" i="1" baseline="0" dirty="0"/>
                        <a:t>Grote </a:t>
                      </a:r>
                      <a:r>
                        <a:rPr lang="en-GB" i="1" baseline="0" dirty="0" err="1"/>
                        <a:t>stookinstallaties</a:t>
                      </a:r>
                      <a:endParaRPr lang="nl-NL" i="1" dirty="0"/>
                    </a:p>
                  </a:txBody>
                  <a:tcPr>
                    <a:solidFill>
                      <a:srgbClr val="2B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242810"/>
                  </a:ext>
                </a:extLst>
              </a:tr>
              <a:tr h="698961">
                <a:tc>
                  <a:txBody>
                    <a:bodyPr/>
                    <a:lstStyle/>
                    <a:p>
                      <a:r>
                        <a:rPr lang="nl-NL" dirty="0"/>
                        <a:t>15 M</a:t>
                      </a:r>
                      <a:r>
                        <a:rPr lang="nl-NL" baseline="0" dirty="0"/>
                        <a:t>W of meer</a:t>
                      </a:r>
                    </a:p>
                    <a:p>
                      <a:r>
                        <a:rPr lang="en-GB" baseline="0" dirty="0" err="1"/>
                        <a:t>Totaal</a:t>
                      </a:r>
                      <a:r>
                        <a:rPr lang="en-GB" baseline="0" dirty="0"/>
                        <a:t> 50 MW of </a:t>
                      </a:r>
                      <a:r>
                        <a:rPr lang="en-GB" baseline="0" dirty="0" err="1"/>
                        <a:t>meer</a:t>
                      </a:r>
                      <a:endParaRPr lang="nl-NL" dirty="0"/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76234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(mogelijk</a:t>
                      </a:r>
                      <a:r>
                        <a:rPr lang="nl-NL" baseline="0" dirty="0"/>
                        <a:t>) gedeelde schoorsteen</a:t>
                      </a:r>
                      <a:endParaRPr lang="nl-NL" dirty="0"/>
                    </a:p>
                  </a:txBody>
                  <a:tcPr anchor="ctr">
                    <a:solidFill>
                      <a:srgbClr val="E2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11903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samengestelde stookinstallaties</a:t>
                      </a:r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02173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74925"/>
              </p:ext>
            </p:extLst>
          </p:nvPr>
        </p:nvGraphicFramePr>
        <p:xfrm>
          <a:off x="581163" y="1812298"/>
          <a:ext cx="3657600" cy="43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621222085"/>
                    </a:ext>
                  </a:extLst>
                </a:gridCol>
              </a:tblGrid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Optellen van vermogens (optelregel)</a:t>
                      </a:r>
                    </a:p>
                    <a:p>
                      <a:r>
                        <a:rPr lang="nl-NL" dirty="0"/>
                        <a:t>Beleidsregel (brief ministerie)</a:t>
                      </a:r>
                      <a:endParaRPr lang="nl-NL" baseline="0" dirty="0"/>
                    </a:p>
                    <a:p>
                      <a:r>
                        <a:rPr lang="en-GB" i="1" baseline="0" dirty="0" err="1"/>
                        <a:t>Kleine</a:t>
                      </a:r>
                      <a:r>
                        <a:rPr lang="en-GB" i="1" baseline="0" dirty="0"/>
                        <a:t> </a:t>
                      </a:r>
                      <a:r>
                        <a:rPr lang="en-GB" i="1" baseline="0" dirty="0" err="1"/>
                        <a:t>stookinstallaties</a:t>
                      </a:r>
                      <a:endParaRPr lang="nl-NL" i="1" dirty="0"/>
                    </a:p>
                  </a:txBody>
                  <a:tcPr>
                    <a:solidFill>
                      <a:srgbClr val="2B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40371"/>
                  </a:ext>
                </a:extLst>
              </a:tr>
              <a:tr h="698961">
                <a:tc>
                  <a:txBody>
                    <a:bodyPr/>
                    <a:lstStyle/>
                    <a:p>
                      <a:r>
                        <a:rPr lang="nl-NL" dirty="0"/>
                        <a:t>20 kW of meer</a:t>
                      </a:r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91340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stookruimte</a:t>
                      </a:r>
                    </a:p>
                  </a:txBody>
                  <a:tcPr anchor="ctr">
                    <a:solidFill>
                      <a:srgbClr val="E2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47677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beoogd</a:t>
                      </a:r>
                      <a:r>
                        <a:rPr lang="nl-NL" baseline="0" dirty="0"/>
                        <a:t> voor keuringsplicht</a:t>
                      </a:r>
                    </a:p>
                    <a:p>
                      <a:endParaRPr lang="nl-NL" baseline="0" dirty="0"/>
                    </a:p>
                    <a:p>
                      <a:r>
                        <a:rPr lang="nl-NL" b="1" baseline="0" dirty="0"/>
                        <a:t>Let op</a:t>
                      </a:r>
                      <a:r>
                        <a:rPr lang="nl-NL" baseline="0" dirty="0"/>
                        <a:t>: Géén samenstel</a:t>
                      </a:r>
                      <a:endParaRPr lang="nl-NL" dirty="0"/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078615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24356"/>
              </p:ext>
            </p:extLst>
          </p:nvPr>
        </p:nvGraphicFramePr>
        <p:xfrm>
          <a:off x="4261276" y="1812298"/>
          <a:ext cx="3657600" cy="43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151904041"/>
                    </a:ext>
                  </a:extLst>
                </a:gridCol>
              </a:tblGrid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Samenstelregel</a:t>
                      </a:r>
                    </a:p>
                    <a:p>
                      <a:r>
                        <a:rPr lang="nl-NL" dirty="0"/>
                        <a:t>§4.126, §4.127 Bal</a:t>
                      </a:r>
                    </a:p>
                    <a:p>
                      <a:r>
                        <a:rPr lang="en-GB" i="1" dirty="0" err="1"/>
                        <a:t>Middelgrote</a:t>
                      </a:r>
                      <a:r>
                        <a:rPr lang="en-GB" i="1" dirty="0"/>
                        <a:t> </a:t>
                      </a:r>
                      <a:r>
                        <a:rPr lang="en-GB" i="1" dirty="0" err="1"/>
                        <a:t>stookinstallaties</a:t>
                      </a:r>
                      <a:endParaRPr lang="nl-NL" i="1" dirty="0"/>
                    </a:p>
                  </a:txBody>
                  <a:tcPr>
                    <a:solidFill>
                      <a:srgbClr val="2B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419791"/>
                  </a:ext>
                </a:extLst>
              </a:tr>
              <a:tr h="698961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r>
                        <a:rPr lang="nl-NL" baseline="0" dirty="0"/>
                        <a:t> MW of meer</a:t>
                      </a:r>
                      <a:endParaRPr lang="nl-NL" dirty="0"/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68476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(mogelijk)</a:t>
                      </a:r>
                      <a:r>
                        <a:rPr lang="nl-NL" baseline="0" dirty="0"/>
                        <a:t> gedeelde schoorsteen</a:t>
                      </a:r>
                      <a:endParaRPr lang="nl-NL" dirty="0"/>
                    </a:p>
                  </a:txBody>
                  <a:tcPr anchor="ctr">
                    <a:solidFill>
                      <a:srgbClr val="E2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37419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samengestelde stookinstallaties</a:t>
                      </a:r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46457"/>
                  </a:ext>
                </a:extLst>
              </a:tr>
            </a:tbl>
          </a:graphicData>
        </a:graphic>
      </p:graphicFrame>
      <p:grpSp>
        <p:nvGrpSpPr>
          <p:cNvPr id="5" name="Groep 4" descr="Afbeelding van drie samengestelde grote stookinstallaties."/>
          <p:cNvGrpSpPr/>
          <p:nvPr/>
        </p:nvGrpSpPr>
        <p:grpSpPr>
          <a:xfrm>
            <a:off x="10373705" y="1858726"/>
            <a:ext cx="1173600" cy="1173600"/>
            <a:chOff x="10367918" y="1887661"/>
            <a:chExt cx="1173600" cy="1173600"/>
          </a:xfrm>
        </p:grpSpPr>
        <p:sp>
          <p:nvSpPr>
            <p:cNvPr id="9" name="Rechthoek 8"/>
            <p:cNvSpPr/>
            <p:nvPr/>
          </p:nvSpPr>
          <p:spPr>
            <a:xfrm>
              <a:off x="10367918" y="1887661"/>
              <a:ext cx="1173600" cy="1173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0550570" y="2082722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10621790" y="2155257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10693790" y="2227257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6" name="Groep 15" descr="Afbeelding van twee samengestelde middelgrote stookinstallaties"/>
          <p:cNvGrpSpPr/>
          <p:nvPr/>
        </p:nvGrpSpPr>
        <p:grpSpPr>
          <a:xfrm>
            <a:off x="7303387" y="2278750"/>
            <a:ext cx="360000" cy="360000"/>
            <a:chOff x="7274452" y="2047257"/>
            <a:chExt cx="360000" cy="360000"/>
          </a:xfrm>
        </p:grpSpPr>
        <p:sp>
          <p:nvSpPr>
            <p:cNvPr id="15" name="Rechthoek 14"/>
            <p:cNvSpPr/>
            <p:nvPr/>
          </p:nvSpPr>
          <p:spPr>
            <a:xfrm>
              <a:off x="7274452" y="2047257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348834" y="2118647"/>
              <a:ext cx="165600" cy="165600"/>
            </a:xfrm>
            <a:prstGeom prst="rect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7406057" y="2178044"/>
              <a:ext cx="165600" cy="165600"/>
            </a:xfrm>
            <a:prstGeom prst="rect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045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9542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Grote stookinstallaties: Waar komen regels vandaan?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122258" y="2953697"/>
            <a:ext cx="2566722" cy="369332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EU-regelgeving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331117" y="4676391"/>
            <a:ext cx="3708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§3.2.1 Bal</a:t>
            </a:r>
            <a:r>
              <a:rPr lang="nl-NL" dirty="0"/>
              <a:t>: </a:t>
            </a:r>
          </a:p>
          <a:p>
            <a:pPr algn="ctr"/>
            <a:r>
              <a:rPr lang="nl-NL" dirty="0" err="1"/>
              <a:t>mba</a:t>
            </a:r>
            <a:r>
              <a:rPr lang="nl-NL" dirty="0"/>
              <a:t> stookinstallaties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31117" y="5395618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§4.3 Bal</a:t>
            </a:r>
            <a:r>
              <a:rPr lang="nl-NL" dirty="0"/>
              <a:t>: </a:t>
            </a:r>
          </a:p>
          <a:p>
            <a:pPr algn="ctr"/>
            <a:r>
              <a:rPr lang="nl-NL" dirty="0"/>
              <a:t>regels grote stookinstallaties</a:t>
            </a:r>
          </a:p>
          <a:p>
            <a:pPr algn="ctr"/>
            <a:r>
              <a:rPr lang="nl-NL" dirty="0"/>
              <a:t>incl. samenstelregel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07563" y="4797418"/>
            <a:ext cx="3708000" cy="648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§3.3.2 Bal</a:t>
            </a:r>
            <a:r>
              <a:rPr lang="nl-NL" dirty="0"/>
              <a:t>: </a:t>
            </a:r>
          </a:p>
          <a:p>
            <a:pPr algn="ctr"/>
            <a:r>
              <a:rPr lang="nl-NL" dirty="0" err="1"/>
              <a:t>mba</a:t>
            </a:r>
            <a:r>
              <a:rPr lang="nl-NL" dirty="0"/>
              <a:t> grootschalige energieopwekking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507563" y="5516645"/>
            <a:ext cx="3708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§8.5.1 </a:t>
            </a:r>
            <a:r>
              <a:rPr lang="nl-NL" b="1" dirty="0" err="1"/>
              <a:t>Bkl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Beoordelingsregels vergunningplicht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507563" y="3449064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Bijlage 1 Rie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industriële activiteiten</a:t>
            </a:r>
          </a:p>
          <a:p>
            <a:pPr algn="ctr"/>
            <a:r>
              <a:rPr lang="nl-NL" dirty="0" err="1"/>
              <a:t>BREF’s</a:t>
            </a:r>
            <a:r>
              <a:rPr lang="nl-NL" dirty="0"/>
              <a:t> van toepassing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331117" y="1855003"/>
            <a:ext cx="3708000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Richtlijn grote stookinstallaties (LCPD)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installaties van 15 MW of meer, totaal vermogen 50 MW of meer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507563" y="1993502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IPPC-richtlijn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industriële activiteiten</a:t>
            </a:r>
          </a:p>
          <a:p>
            <a:pPr algn="ctr"/>
            <a:r>
              <a:rPr lang="en-GB" dirty="0"/>
              <a:t>incl. </a:t>
            </a:r>
            <a:r>
              <a:rPr lang="en-GB" dirty="0" err="1"/>
              <a:t>stookinstallatie</a:t>
            </a:r>
            <a:r>
              <a:rPr lang="en-GB" dirty="0"/>
              <a:t> 50 MW of </a:t>
            </a:r>
            <a:r>
              <a:rPr lang="en-GB" dirty="0" err="1"/>
              <a:t>meer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3331117" y="3221396"/>
            <a:ext cx="3708000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Hoofdstuk 3 Rie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grote stookinstallaties</a:t>
            </a:r>
          </a:p>
          <a:p>
            <a:pPr algn="ctr"/>
            <a:r>
              <a:rPr lang="nl-NL" dirty="0"/>
              <a:t>50 MW of meer, individueel 15 MW of meer</a:t>
            </a:r>
          </a:p>
        </p:txBody>
      </p:sp>
      <p:sp>
        <p:nvSpPr>
          <p:cNvPr id="21" name="Tekstvak 20"/>
          <p:cNvSpPr txBox="1"/>
          <p:nvPr/>
        </p:nvSpPr>
        <p:spPr>
          <a:xfrm rot="16200000">
            <a:off x="338503" y="5314325"/>
            <a:ext cx="1645200" cy="369332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NL-regelgeving</a:t>
            </a:r>
          </a:p>
        </p:txBody>
      </p:sp>
      <p:sp>
        <p:nvSpPr>
          <p:cNvPr id="9" name="Rechthoek 8"/>
          <p:cNvSpPr/>
          <p:nvPr/>
        </p:nvSpPr>
        <p:spPr>
          <a:xfrm>
            <a:off x="1408175" y="1855001"/>
            <a:ext cx="1454495" cy="945819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‘Vroeger’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408176" y="3226981"/>
            <a:ext cx="1454495" cy="1194744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Rie</a:t>
            </a:r>
          </a:p>
        </p:txBody>
      </p:sp>
      <p:sp>
        <p:nvSpPr>
          <p:cNvPr id="22" name="Rechthoek 21"/>
          <p:cNvSpPr/>
          <p:nvPr/>
        </p:nvSpPr>
        <p:spPr>
          <a:xfrm>
            <a:off x="1408176" y="4676390"/>
            <a:ext cx="1454495" cy="1642557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Bal (Omgevings-wet)</a:t>
            </a:r>
          </a:p>
        </p:txBody>
      </p:sp>
    </p:spTree>
    <p:extLst>
      <p:ext uri="{BB962C8B-B14F-4D97-AF65-F5344CB8AC3E}">
        <p14:creationId xmlns:p14="http://schemas.microsoft.com/office/powerpoint/2010/main" val="12501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9" grpId="0" animBg="1"/>
      <p:bldP spid="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Grote stookinstallaties: Waar komen regels vandaan?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331117" y="4676391"/>
            <a:ext cx="3708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§3.2.1 Bal</a:t>
            </a:r>
            <a:r>
              <a:rPr lang="nl-NL" dirty="0"/>
              <a:t>: </a:t>
            </a:r>
          </a:p>
          <a:p>
            <a:pPr algn="ctr"/>
            <a:r>
              <a:rPr lang="nl-NL" dirty="0" err="1"/>
              <a:t>mba</a:t>
            </a:r>
            <a:r>
              <a:rPr lang="nl-NL" dirty="0"/>
              <a:t> stookinstallaties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31117" y="5395618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§4.3 Bal</a:t>
            </a:r>
            <a:r>
              <a:rPr lang="nl-NL" dirty="0"/>
              <a:t>: </a:t>
            </a:r>
          </a:p>
          <a:p>
            <a:pPr algn="ctr"/>
            <a:r>
              <a:rPr lang="nl-NL" dirty="0"/>
              <a:t>regels grote stookinstallaties</a:t>
            </a:r>
          </a:p>
          <a:p>
            <a:pPr algn="ctr"/>
            <a:r>
              <a:rPr lang="nl-NL" dirty="0"/>
              <a:t>incl. samenstelregel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07563" y="4797418"/>
            <a:ext cx="3708000" cy="648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§3.3.2 Bal</a:t>
            </a:r>
            <a:r>
              <a:rPr lang="nl-NL" dirty="0"/>
              <a:t>: </a:t>
            </a:r>
          </a:p>
          <a:p>
            <a:pPr algn="ctr"/>
            <a:r>
              <a:rPr lang="nl-NL" dirty="0" err="1"/>
              <a:t>mba</a:t>
            </a:r>
            <a:r>
              <a:rPr lang="nl-NL" dirty="0"/>
              <a:t> grootschalige energieopwekking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507563" y="5516645"/>
            <a:ext cx="3708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§8.5.1 </a:t>
            </a:r>
            <a:r>
              <a:rPr lang="nl-NL" b="1" dirty="0" err="1"/>
              <a:t>Bkl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Beoordelingsregels vergunningplicht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507563" y="3449064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Bijlage 1 Rie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industriële activiteiten</a:t>
            </a:r>
          </a:p>
          <a:p>
            <a:pPr algn="ctr"/>
            <a:r>
              <a:rPr lang="nl-NL" dirty="0" err="1"/>
              <a:t>BREF’s</a:t>
            </a:r>
            <a:r>
              <a:rPr lang="nl-NL" dirty="0"/>
              <a:t> van toepassing</a:t>
            </a:r>
          </a:p>
        </p:txBody>
      </p:sp>
      <p:sp>
        <p:nvSpPr>
          <p:cNvPr id="21" name="Tekstvak 20"/>
          <p:cNvSpPr txBox="1"/>
          <p:nvPr/>
        </p:nvSpPr>
        <p:spPr>
          <a:xfrm rot="16200000">
            <a:off x="338503" y="5314325"/>
            <a:ext cx="1645200" cy="369332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NL-regelgeving</a:t>
            </a:r>
          </a:p>
        </p:txBody>
      </p:sp>
      <p:sp>
        <p:nvSpPr>
          <p:cNvPr id="22" name="Rechthoek 21"/>
          <p:cNvSpPr/>
          <p:nvPr/>
        </p:nvSpPr>
        <p:spPr>
          <a:xfrm>
            <a:off x="1408176" y="4676390"/>
            <a:ext cx="1454495" cy="1642557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Bal (Omgevings-wet)</a:t>
            </a:r>
          </a:p>
        </p:txBody>
      </p:sp>
      <p:sp>
        <p:nvSpPr>
          <p:cNvPr id="4" name="Lijnbijschrift 2 3"/>
          <p:cNvSpPr/>
          <p:nvPr/>
        </p:nvSpPr>
        <p:spPr>
          <a:xfrm>
            <a:off x="3402931" y="2231894"/>
            <a:ext cx="3564369" cy="871728"/>
          </a:xfrm>
          <a:prstGeom prst="borderCallout2">
            <a:avLst>
              <a:gd name="adj1" fmla="val -117307"/>
              <a:gd name="adj2" fmla="val 105861"/>
              <a:gd name="adj3" fmla="val 392876"/>
              <a:gd name="adj4" fmla="val 109916"/>
              <a:gd name="adj5" fmla="val 420193"/>
              <a:gd name="adj6" fmla="val 105044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installaties van 15 MW of meer, totaal vermogen 50 MW of meer</a:t>
            </a:r>
          </a:p>
        </p:txBody>
      </p:sp>
      <p:sp>
        <p:nvSpPr>
          <p:cNvPr id="18" name="Lijnbijschrift 2 17"/>
          <p:cNvSpPr/>
          <p:nvPr/>
        </p:nvSpPr>
        <p:spPr>
          <a:xfrm>
            <a:off x="3402932" y="3492845"/>
            <a:ext cx="3564369" cy="871728"/>
          </a:xfrm>
          <a:prstGeom prst="borderCallout2">
            <a:avLst>
              <a:gd name="adj1" fmla="val 99869"/>
              <a:gd name="adj2" fmla="val 49683"/>
              <a:gd name="adj3" fmla="val 118051"/>
              <a:gd name="adj4" fmla="val 51642"/>
              <a:gd name="adj5" fmla="val 132780"/>
              <a:gd name="adj6" fmla="val 5568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alle installaties van 100 kW of meer</a:t>
            </a:r>
          </a:p>
        </p:txBody>
      </p:sp>
      <p:sp>
        <p:nvSpPr>
          <p:cNvPr id="19" name="Lijnbijschrift 2 18"/>
          <p:cNvSpPr/>
          <p:nvPr/>
        </p:nvSpPr>
        <p:spPr>
          <a:xfrm>
            <a:off x="7579378" y="2226818"/>
            <a:ext cx="3564369" cy="871728"/>
          </a:xfrm>
          <a:prstGeom prst="borderCallout2">
            <a:avLst>
              <a:gd name="adj1" fmla="val 55813"/>
              <a:gd name="adj2" fmla="val 101898"/>
              <a:gd name="adj3" fmla="val 313855"/>
              <a:gd name="adj4" fmla="val 110429"/>
              <a:gd name="adj5" fmla="val 336976"/>
              <a:gd name="adj6" fmla="val 103505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installaties met een totaal vermogen van 50 MW of meer (geen ondergrens)</a:t>
            </a:r>
          </a:p>
        </p:txBody>
      </p:sp>
      <p:pic>
        <p:nvPicPr>
          <p:cNvPr id="30" name="Afbeelding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34" y="2367785"/>
            <a:ext cx="1658652" cy="2211536"/>
          </a:xfrm>
          <a:prstGeom prst="rect">
            <a:avLst/>
          </a:prstGeom>
        </p:spPr>
      </p:pic>
      <p:grpSp>
        <p:nvGrpSpPr>
          <p:cNvPr id="31" name="Groep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0408" y="2898069"/>
            <a:ext cx="1659600" cy="1659600"/>
            <a:chOff x="10367918" y="1887661"/>
            <a:chExt cx="1173600" cy="1173600"/>
          </a:xfrm>
        </p:grpSpPr>
        <p:sp>
          <p:nvSpPr>
            <p:cNvPr id="32" name="Rechthoek 31"/>
            <p:cNvSpPr/>
            <p:nvPr/>
          </p:nvSpPr>
          <p:spPr>
            <a:xfrm>
              <a:off x="10367918" y="1887661"/>
              <a:ext cx="1173600" cy="1173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/>
            <p:cNvSpPr/>
            <p:nvPr/>
          </p:nvSpPr>
          <p:spPr>
            <a:xfrm>
              <a:off x="10550570" y="2082722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/>
            <p:cNvSpPr/>
            <p:nvPr/>
          </p:nvSpPr>
          <p:spPr>
            <a:xfrm>
              <a:off x="10621790" y="2155257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>
              <a:off x="10693790" y="2227257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6" name="Rechthoek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7533" y="-430156"/>
            <a:ext cx="1659600" cy="1659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0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36" grpId="0" animBg="1"/>
      <p:bldP spid="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5527" y="127574"/>
            <a:ext cx="9025605" cy="89175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Samenstellen</a:t>
            </a:r>
            <a:r>
              <a:rPr lang="en-GB" dirty="0"/>
              <a:t>, 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r>
              <a:rPr lang="en-GB" dirty="0"/>
              <a:t> en </a:t>
            </a:r>
            <a:r>
              <a:rPr lang="en-GB" dirty="0" err="1"/>
              <a:t>grootschalige</a:t>
            </a:r>
            <a:r>
              <a:rPr lang="en-GB" dirty="0"/>
              <a:t> </a:t>
            </a:r>
            <a:r>
              <a:rPr lang="en-GB" dirty="0" err="1"/>
              <a:t>energieopwekkers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38866"/>
            <a:ext cx="12192000" cy="951734"/>
          </a:xfrm>
          <a:prstGeom prst="rect">
            <a:avLst/>
          </a:prstGeom>
          <a:solidFill>
            <a:schemeClr val="bg2"/>
          </a:solidFill>
          <a:ln w="76200">
            <a:solidFill>
              <a:srgbClr val="2B57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u="sng" dirty="0" err="1">
                <a:solidFill>
                  <a:schemeClr val="tx1"/>
                </a:solidFill>
              </a:rPr>
              <a:t>Totaal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b="1" u="sng" dirty="0" err="1">
                <a:solidFill>
                  <a:schemeClr val="tx1"/>
                </a:solidFill>
              </a:rPr>
              <a:t>vermogen</a:t>
            </a:r>
            <a:endParaRPr lang="en-GB" b="1" u="sng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b="1" u="sng" dirty="0" err="1">
                <a:solidFill>
                  <a:schemeClr val="tx1"/>
                </a:solidFill>
              </a:rPr>
              <a:t>Geldende</a:t>
            </a:r>
            <a:r>
              <a:rPr lang="en-GB" b="1" u="sng" dirty="0">
                <a:solidFill>
                  <a:schemeClr val="tx1"/>
                </a:solidFill>
              </a:rPr>
              <a:t> regels</a:t>
            </a:r>
            <a:r>
              <a:rPr lang="en-GB" dirty="0">
                <a:solidFill>
                  <a:schemeClr val="tx1"/>
                </a:solidFill>
              </a:rPr>
              <a:t>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113" y="1700449"/>
            <a:ext cx="118800" cy="118800"/>
          </a:xfrm>
          <a:prstGeom prst="rect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913" y="1318360"/>
            <a:ext cx="205200" cy="2052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490" y="1372748"/>
            <a:ext cx="468000" cy="468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0,8 MW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2533" y="2118980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5527" y="3612198"/>
            <a:ext cx="1659600" cy="1659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945" y="2927766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945" y="2104050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2533" y="2929393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363" y="3759053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6708" y="2193667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7269" y="3269521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737" y="1998746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grpSp>
        <p:nvGrpSpPr>
          <p:cNvPr id="58" name="Groep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5065" y="697044"/>
            <a:ext cx="2420032" cy="4841822"/>
            <a:chOff x="9587907" y="607103"/>
            <a:chExt cx="2420032" cy="4841822"/>
          </a:xfrm>
        </p:grpSpPr>
        <p:sp>
          <p:nvSpPr>
            <p:cNvPr id="57" name="Rechthoek 56"/>
            <p:cNvSpPr/>
            <p:nvPr/>
          </p:nvSpPr>
          <p:spPr>
            <a:xfrm>
              <a:off x="9587907" y="97618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5"/>
            <p:cNvSpPr/>
            <p:nvPr/>
          </p:nvSpPr>
          <p:spPr>
            <a:xfrm>
              <a:off x="9587907" y="157316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4"/>
            <p:cNvSpPr/>
            <p:nvPr/>
          </p:nvSpPr>
          <p:spPr>
            <a:xfrm>
              <a:off x="9587907" y="217014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/>
            <p:cNvSpPr/>
            <p:nvPr/>
          </p:nvSpPr>
          <p:spPr>
            <a:xfrm>
              <a:off x="9587907" y="2767988"/>
              <a:ext cx="2413071" cy="13342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/>
            <p:cNvSpPr/>
            <p:nvPr/>
          </p:nvSpPr>
          <p:spPr>
            <a:xfrm>
              <a:off x="9587908" y="4102806"/>
              <a:ext cx="2413071" cy="12762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9587908" y="607103"/>
              <a:ext cx="2413071" cy="48418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dirty="0" err="1">
                  <a:solidFill>
                    <a:schemeClr val="tx1"/>
                  </a:solidFill>
                </a:rPr>
                <a:t>Legenda</a:t>
              </a:r>
              <a:endParaRPr lang="nl-NL" b="1" u="sng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ep 40"/>
            <p:cNvGrpSpPr/>
            <p:nvPr/>
          </p:nvGrpSpPr>
          <p:grpSpPr>
            <a:xfrm>
              <a:off x="9662400" y="4168791"/>
              <a:ext cx="2345539" cy="1173600"/>
              <a:chOff x="9655439" y="3014864"/>
              <a:chExt cx="2345539" cy="1173600"/>
            </a:xfrm>
          </p:grpSpPr>
          <p:sp>
            <p:nvSpPr>
              <p:cNvPr id="27" name="Rechthoek 26"/>
              <p:cNvSpPr/>
              <p:nvPr/>
            </p:nvSpPr>
            <p:spPr>
              <a:xfrm>
                <a:off x="9655439" y="3014864"/>
                <a:ext cx="1173600" cy="11736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>
                <a:off x="10830599" y="3246428"/>
                <a:ext cx="11703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grootschalige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energieopw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</a:t>
                </a:r>
                <a:r>
                  <a:rPr lang="en-GB" sz="1400" dirty="0" err="1"/>
                  <a:t>verg.plicht</a:t>
                </a:r>
                <a:r>
                  <a:rPr lang="en-GB" sz="1400" dirty="0"/>
                  <a:t>)</a:t>
                </a:r>
                <a:endParaRPr lang="nl-NL" sz="1400" dirty="0"/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9663960" y="2846165"/>
              <a:ext cx="2326608" cy="1173600"/>
              <a:chOff x="9657000" y="1791304"/>
              <a:chExt cx="2326608" cy="1173600"/>
            </a:xfrm>
          </p:grpSpPr>
          <p:sp>
            <p:nvSpPr>
              <p:cNvPr id="31" name="Tekstvak 30"/>
              <p:cNvSpPr txBox="1"/>
              <p:nvPr/>
            </p:nvSpPr>
            <p:spPr>
              <a:xfrm>
                <a:off x="10829040" y="2004839"/>
                <a:ext cx="11545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grote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stookinst</a:t>
                </a:r>
                <a:r>
                  <a:rPr lang="en-GB" sz="1400" dirty="0"/>
                  <a:t>. (§4.3 Bal)</a:t>
                </a:r>
                <a:endParaRPr lang="nl-NL" sz="1400" dirty="0"/>
              </a:p>
            </p:txBody>
          </p:sp>
          <p:grpSp>
            <p:nvGrpSpPr>
              <p:cNvPr id="37" name="Groep 36"/>
              <p:cNvGrpSpPr/>
              <p:nvPr/>
            </p:nvGrpSpPr>
            <p:grpSpPr>
              <a:xfrm>
                <a:off x="9657000" y="1791304"/>
                <a:ext cx="1173600" cy="1173600"/>
                <a:chOff x="9657000" y="1791304"/>
                <a:chExt cx="1173600" cy="1173600"/>
              </a:xfrm>
            </p:grpSpPr>
            <p:sp>
              <p:nvSpPr>
                <p:cNvPr id="32" name="Rechthoek 31"/>
                <p:cNvSpPr/>
                <p:nvPr/>
              </p:nvSpPr>
              <p:spPr>
                <a:xfrm>
                  <a:off x="9657000" y="1791304"/>
                  <a:ext cx="1173600" cy="1173600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6" name="Groep 35"/>
                <p:cNvGrpSpPr/>
                <p:nvPr/>
              </p:nvGrpSpPr>
              <p:grpSpPr>
                <a:xfrm>
                  <a:off x="9839652" y="1986365"/>
                  <a:ext cx="787620" cy="788935"/>
                  <a:chOff x="9850380" y="2058365"/>
                  <a:chExt cx="787620" cy="788935"/>
                </a:xfrm>
              </p:grpSpPr>
              <p:sp>
                <p:nvSpPr>
                  <p:cNvPr id="25" name="Rechthoek 24"/>
                  <p:cNvSpPr/>
                  <p:nvPr/>
                </p:nvSpPr>
                <p:spPr>
                  <a:xfrm>
                    <a:off x="9850380" y="2058365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6" name="Rechthoek 25"/>
                  <p:cNvSpPr/>
                  <p:nvPr/>
                </p:nvSpPr>
                <p:spPr>
                  <a:xfrm>
                    <a:off x="9921600" y="2130900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/>
                  <p:cNvSpPr/>
                  <p:nvPr/>
                </p:nvSpPr>
                <p:spPr>
                  <a:xfrm>
                    <a:off x="9993600" y="2202900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</p:grpSp>
        </p:grpSp>
        <p:grpSp>
          <p:nvGrpSpPr>
            <p:cNvPr id="39" name="Groep 38"/>
            <p:cNvGrpSpPr/>
            <p:nvPr/>
          </p:nvGrpSpPr>
          <p:grpSpPr>
            <a:xfrm>
              <a:off x="9999541" y="2207839"/>
              <a:ext cx="1991026" cy="523220"/>
              <a:chOff x="9992580" y="1188664"/>
              <a:chExt cx="1991026" cy="523220"/>
            </a:xfrm>
          </p:grpSpPr>
          <p:grpSp>
            <p:nvGrpSpPr>
              <p:cNvPr id="38" name="Groep 37"/>
              <p:cNvGrpSpPr/>
              <p:nvPr/>
            </p:nvGrpSpPr>
            <p:grpSpPr>
              <a:xfrm>
                <a:off x="9992580" y="1275552"/>
                <a:ext cx="360000" cy="360000"/>
                <a:chOff x="9992580" y="1275552"/>
                <a:chExt cx="360000" cy="360000"/>
              </a:xfrm>
            </p:grpSpPr>
            <p:sp>
              <p:nvSpPr>
                <p:cNvPr id="22" name="Rechthoek 21"/>
                <p:cNvSpPr/>
                <p:nvPr/>
              </p:nvSpPr>
              <p:spPr>
                <a:xfrm>
                  <a:off x="10066962" y="1346942"/>
                  <a:ext cx="165600" cy="165600"/>
                </a:xfrm>
                <a:prstGeom prst="rect">
                  <a:avLst/>
                </a:prstGeom>
                <a:pattFill prst="pct75">
                  <a:fgClr>
                    <a:srgbClr val="00B0F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Rechthoek 23"/>
                <p:cNvSpPr/>
                <p:nvPr/>
              </p:nvSpPr>
              <p:spPr>
                <a:xfrm>
                  <a:off x="10124185" y="1406339"/>
                  <a:ext cx="165600" cy="165600"/>
                </a:xfrm>
                <a:prstGeom prst="rect">
                  <a:avLst/>
                </a:prstGeom>
                <a:pattFill prst="pct75">
                  <a:fgClr>
                    <a:srgbClr val="00B0F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Rechthoek 28"/>
                <p:cNvSpPr/>
                <p:nvPr/>
              </p:nvSpPr>
              <p:spPr>
                <a:xfrm>
                  <a:off x="9992580" y="1275552"/>
                  <a:ext cx="360000" cy="360000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4" name="Tekstvak 33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middelgrote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stookinst</a:t>
                </a:r>
                <a:r>
                  <a:rPr lang="en-GB" sz="1400" dirty="0"/>
                  <a:t>.</a:t>
                </a:r>
                <a:endParaRPr lang="nl-NL" sz="1400" dirty="0"/>
              </a:p>
            </p:txBody>
          </p:sp>
        </p:grpSp>
        <p:grpSp>
          <p:nvGrpSpPr>
            <p:cNvPr id="44" name="Groep 43"/>
            <p:cNvGrpSpPr/>
            <p:nvPr/>
          </p:nvGrpSpPr>
          <p:grpSpPr>
            <a:xfrm>
              <a:off x="10130400" y="1010714"/>
              <a:ext cx="1848144" cy="523220"/>
              <a:chOff x="10135462" y="1188664"/>
              <a:chExt cx="1848144" cy="523220"/>
            </a:xfrm>
          </p:grpSpPr>
          <p:sp>
            <p:nvSpPr>
              <p:cNvPr id="47" name="Rechthoek 46"/>
              <p:cNvSpPr/>
              <p:nvPr/>
            </p:nvSpPr>
            <p:spPr>
              <a:xfrm>
                <a:off x="10135462" y="1364929"/>
                <a:ext cx="165600" cy="165600"/>
              </a:xfrm>
              <a:prstGeom prst="rect">
                <a:avLst/>
              </a:prstGeom>
              <a:pattFill prst="pct75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geen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emissie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eisen</a:t>
                </a:r>
                <a:endParaRPr lang="nl-NL" sz="1400" dirty="0"/>
              </a:p>
            </p:txBody>
          </p:sp>
        </p:grpSp>
        <p:grpSp>
          <p:nvGrpSpPr>
            <p:cNvPr id="50" name="Groep 49"/>
            <p:cNvGrpSpPr/>
            <p:nvPr/>
          </p:nvGrpSpPr>
          <p:grpSpPr>
            <a:xfrm>
              <a:off x="10131146" y="1610508"/>
              <a:ext cx="1848144" cy="523220"/>
              <a:chOff x="10135462" y="1188664"/>
              <a:chExt cx="1848144" cy="523220"/>
            </a:xfrm>
          </p:grpSpPr>
          <p:sp>
            <p:nvSpPr>
              <p:cNvPr id="51" name="Rechthoek 50"/>
              <p:cNvSpPr/>
              <p:nvPr/>
            </p:nvSpPr>
            <p:spPr>
              <a:xfrm>
                <a:off x="10135462" y="1364929"/>
                <a:ext cx="165600" cy="165600"/>
              </a:xfrm>
              <a:prstGeom prst="rect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eisen</a:t>
                </a:r>
                <a:r>
                  <a:rPr lang="en-GB" sz="1400" dirty="0"/>
                  <a:t> </a:t>
                </a:r>
                <a:r>
                  <a:rPr lang="en-GB" sz="1400" dirty="0" err="1"/>
                  <a:t>uit</a:t>
                </a:r>
                <a:r>
                  <a:rPr lang="en-GB" sz="1400" dirty="0"/>
                  <a:t> §4.126</a:t>
                </a:r>
                <a:endParaRPr lang="nl-NL" sz="1400" dirty="0"/>
              </a:p>
            </p:txBody>
          </p:sp>
        </p:grpSp>
      </p:grpSp>
      <p:sp>
        <p:nvSpPr>
          <p:cNvPr id="61" name="Tekstvak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9775" y="5678469"/>
            <a:ext cx="80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 kW</a:t>
            </a:r>
            <a:endParaRPr lang="nl-NL" dirty="0"/>
          </a:p>
        </p:txBody>
      </p:sp>
      <p:sp>
        <p:nvSpPr>
          <p:cNvPr id="70" name="Tekstvak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6612" y="5678469"/>
            <a:ext cx="12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+ 150 kW</a:t>
            </a:r>
            <a:endParaRPr lang="nl-NL" dirty="0"/>
          </a:p>
        </p:txBody>
      </p:sp>
      <p:sp>
        <p:nvSpPr>
          <p:cNvPr id="72" name="Tekstvak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5783" y="5678469"/>
            <a:ext cx="113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+ 800 kW</a:t>
            </a:r>
            <a:endParaRPr lang="nl-NL" dirty="0"/>
          </a:p>
        </p:txBody>
      </p:sp>
      <p:sp>
        <p:nvSpPr>
          <p:cNvPr id="73" name="Tekstvak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17010" y="5678469"/>
            <a:ext cx="13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+ 4*(1 MW)</a:t>
            </a:r>
            <a:endParaRPr lang="nl-NL" dirty="0"/>
          </a:p>
        </p:txBody>
      </p:sp>
      <p:sp>
        <p:nvSpPr>
          <p:cNvPr id="74" name="Tekstvak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8732" y="5673365"/>
            <a:ext cx="152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0,050 MW =  </a:t>
            </a:r>
            <a:endParaRPr lang="nl-NL" dirty="0"/>
          </a:p>
        </p:txBody>
      </p:sp>
      <p:sp>
        <p:nvSpPr>
          <p:cNvPr id="75" name="Tekstvak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10355" y="5676985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0,2 MW =  </a:t>
            </a:r>
            <a:endParaRPr lang="nl-NL" dirty="0"/>
          </a:p>
        </p:txBody>
      </p:sp>
      <p:sp>
        <p:nvSpPr>
          <p:cNvPr id="76" name="Tekstvak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6411" y="5676800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1 MW =  </a:t>
            </a:r>
            <a:endParaRPr lang="nl-NL" dirty="0"/>
          </a:p>
        </p:txBody>
      </p:sp>
      <p:sp>
        <p:nvSpPr>
          <p:cNvPr id="77" name="Tekstvak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11174" y="5673706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5 MW =  </a:t>
            </a:r>
            <a:endParaRPr lang="nl-NL" dirty="0"/>
          </a:p>
        </p:txBody>
      </p:sp>
      <p:sp>
        <p:nvSpPr>
          <p:cNvPr id="78" name="Tekstvak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5592" y="5682799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15 MW =  </a:t>
            </a:r>
            <a:endParaRPr lang="nl-NL" dirty="0"/>
          </a:p>
        </p:txBody>
      </p:sp>
      <p:sp>
        <p:nvSpPr>
          <p:cNvPr id="79" name="Tekstvak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4280" y="5678469"/>
            <a:ext cx="13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+ 2*(5 MW)</a:t>
            </a:r>
            <a:endParaRPr lang="nl-NL" dirty="0"/>
          </a:p>
        </p:txBody>
      </p:sp>
      <p:sp>
        <p:nvSpPr>
          <p:cNvPr id="80" name="Tekstvak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13582" y="5680144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25 MW =  </a:t>
            </a:r>
            <a:endParaRPr lang="nl-NL" dirty="0"/>
          </a:p>
        </p:txBody>
      </p:sp>
      <p:sp>
        <p:nvSpPr>
          <p:cNvPr id="81" name="Tekstvak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31550" y="5678469"/>
            <a:ext cx="105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+ 10 MW</a:t>
            </a:r>
            <a:endParaRPr lang="nl-NL" dirty="0"/>
          </a:p>
        </p:txBody>
      </p:sp>
      <p:sp>
        <p:nvSpPr>
          <p:cNvPr id="82" name="Tekstvak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8732" y="5682799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55 MW =  </a:t>
            </a:r>
            <a:endParaRPr lang="nl-NL" dirty="0"/>
          </a:p>
        </p:txBody>
      </p:sp>
      <p:sp>
        <p:nvSpPr>
          <p:cNvPr id="83" name="Tekstvak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8165" y="5678469"/>
            <a:ext cx="144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+ 2*(15 MW)</a:t>
            </a:r>
            <a:endParaRPr lang="nl-NL" dirty="0"/>
          </a:p>
        </p:txBody>
      </p:sp>
      <p:sp>
        <p:nvSpPr>
          <p:cNvPr id="84" name="Rechthoek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9147" y="6057559"/>
            <a:ext cx="390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Geen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inhoudelijke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regels voor &lt; 100 kW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hthoek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4157" y="6057559"/>
            <a:ext cx="250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| </a:t>
            </a:r>
            <a:r>
              <a:rPr lang="en-GB" dirty="0">
                <a:solidFill>
                  <a:srgbClr val="00B0F0"/>
                </a:solidFill>
              </a:rPr>
              <a:t>§4.126 Bal voor de rest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86" name="Rechthoek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1438" y="6057559"/>
            <a:ext cx="287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| </a:t>
            </a:r>
            <a:r>
              <a:rPr lang="en-GB" dirty="0" err="1">
                <a:solidFill>
                  <a:srgbClr val="00B050"/>
                </a:solidFill>
              </a:rPr>
              <a:t>Vergunningplicht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uit</a:t>
            </a:r>
            <a:r>
              <a:rPr lang="en-GB" dirty="0">
                <a:solidFill>
                  <a:srgbClr val="00B050"/>
                </a:solidFill>
              </a:rPr>
              <a:t> §3.3.2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87" name="Rechthoek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1" y="1037074"/>
            <a:ext cx="8923020" cy="439525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Rechthoek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3034" y="2017636"/>
            <a:ext cx="1488686" cy="15256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Rechthoek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3033" y="2001921"/>
            <a:ext cx="3200225" cy="3141579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0" name="Rechthoek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244" y="2012542"/>
            <a:ext cx="3895395" cy="3340426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1" name="Rechthoek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938" y="1921302"/>
            <a:ext cx="8372150" cy="343928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61" grpId="0"/>
      <p:bldP spid="70" grpId="0"/>
      <p:bldP spid="72" grpId="0"/>
      <p:bldP spid="73" grpId="0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/>
      <p:bldP spid="80" grpId="1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5527" y="127574"/>
            <a:ext cx="9025605" cy="89175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Samenstellen</a:t>
            </a:r>
            <a:r>
              <a:rPr lang="en-GB" dirty="0"/>
              <a:t>, 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r>
              <a:rPr lang="en-GB" dirty="0"/>
              <a:t> en </a:t>
            </a:r>
            <a:r>
              <a:rPr lang="en-GB" dirty="0" err="1"/>
              <a:t>grootschalige</a:t>
            </a:r>
            <a:r>
              <a:rPr lang="en-GB" dirty="0"/>
              <a:t> </a:t>
            </a:r>
            <a:r>
              <a:rPr lang="en-GB" dirty="0" err="1"/>
              <a:t>energieopwekkers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38866"/>
            <a:ext cx="12192000" cy="951734"/>
          </a:xfrm>
          <a:prstGeom prst="rect">
            <a:avLst/>
          </a:prstGeom>
          <a:solidFill>
            <a:schemeClr val="bg2"/>
          </a:solidFill>
          <a:ln w="76200">
            <a:solidFill>
              <a:srgbClr val="2B57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u="sng" dirty="0" err="1">
                <a:solidFill>
                  <a:schemeClr val="tx1"/>
                </a:solidFill>
              </a:rPr>
              <a:t>Totaal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b="1" u="sng" dirty="0" err="1">
                <a:solidFill>
                  <a:schemeClr val="tx1"/>
                </a:solidFill>
              </a:rPr>
              <a:t>vermogen</a:t>
            </a:r>
            <a:endParaRPr lang="en-GB" b="1" u="sng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b="1" u="sng" dirty="0" err="1">
                <a:solidFill>
                  <a:schemeClr val="tx1"/>
                </a:solidFill>
              </a:rPr>
              <a:t>Geldende</a:t>
            </a:r>
            <a:r>
              <a:rPr lang="en-GB" b="1" u="sng" dirty="0">
                <a:solidFill>
                  <a:schemeClr val="tx1"/>
                </a:solidFill>
              </a:rPr>
              <a:t> regels</a:t>
            </a:r>
            <a:r>
              <a:rPr lang="en-GB" dirty="0">
                <a:solidFill>
                  <a:schemeClr val="tx1"/>
                </a:solidFill>
              </a:rPr>
              <a:t>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113" y="1700449"/>
            <a:ext cx="118800" cy="118800"/>
          </a:xfrm>
          <a:prstGeom prst="rect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913" y="1318360"/>
            <a:ext cx="205200" cy="2052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490" y="1372748"/>
            <a:ext cx="468000" cy="468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0,8 MW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2533" y="2118980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5527" y="3612198"/>
            <a:ext cx="1659600" cy="1659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945" y="2927766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945" y="2104050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2533" y="2929393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363" y="3759053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7391" y="2309310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7269" y="3269521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737" y="1998746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grpSp>
        <p:nvGrpSpPr>
          <p:cNvPr id="58" name="Groep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5065" y="697044"/>
            <a:ext cx="2420032" cy="4841822"/>
            <a:chOff x="9587907" y="607103"/>
            <a:chExt cx="2420032" cy="4841822"/>
          </a:xfrm>
        </p:grpSpPr>
        <p:sp>
          <p:nvSpPr>
            <p:cNvPr id="57" name="Rechthoek 56"/>
            <p:cNvSpPr/>
            <p:nvPr/>
          </p:nvSpPr>
          <p:spPr>
            <a:xfrm>
              <a:off x="9587907" y="97618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5"/>
            <p:cNvSpPr/>
            <p:nvPr/>
          </p:nvSpPr>
          <p:spPr>
            <a:xfrm>
              <a:off x="9587907" y="157316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4"/>
            <p:cNvSpPr/>
            <p:nvPr/>
          </p:nvSpPr>
          <p:spPr>
            <a:xfrm>
              <a:off x="9587907" y="217014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/>
            <p:cNvSpPr/>
            <p:nvPr/>
          </p:nvSpPr>
          <p:spPr>
            <a:xfrm>
              <a:off x="9587907" y="2767988"/>
              <a:ext cx="2413071" cy="13342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/>
            <p:cNvSpPr/>
            <p:nvPr/>
          </p:nvSpPr>
          <p:spPr>
            <a:xfrm>
              <a:off x="9587908" y="4102806"/>
              <a:ext cx="2413071" cy="12762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9587908" y="607103"/>
              <a:ext cx="2413071" cy="48418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dirty="0" err="1">
                  <a:solidFill>
                    <a:schemeClr val="tx1"/>
                  </a:solidFill>
                </a:rPr>
                <a:t>Legenda</a:t>
              </a:r>
              <a:endParaRPr lang="nl-NL" b="1" u="sng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ep 40"/>
            <p:cNvGrpSpPr/>
            <p:nvPr/>
          </p:nvGrpSpPr>
          <p:grpSpPr>
            <a:xfrm>
              <a:off x="9662400" y="4168791"/>
              <a:ext cx="2345539" cy="1173600"/>
              <a:chOff x="9655439" y="3014864"/>
              <a:chExt cx="2345539" cy="1173600"/>
            </a:xfrm>
          </p:grpSpPr>
          <p:sp>
            <p:nvSpPr>
              <p:cNvPr id="27" name="Rechthoek 26"/>
              <p:cNvSpPr/>
              <p:nvPr/>
            </p:nvSpPr>
            <p:spPr>
              <a:xfrm>
                <a:off x="9655439" y="3014864"/>
                <a:ext cx="1173600" cy="11736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>
                <a:off x="10830599" y="3246428"/>
                <a:ext cx="11703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grootschalige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energieopw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</a:t>
                </a:r>
                <a:r>
                  <a:rPr lang="en-GB" sz="1400" dirty="0" err="1"/>
                  <a:t>verg.plicht</a:t>
                </a:r>
                <a:r>
                  <a:rPr lang="en-GB" sz="1400" dirty="0"/>
                  <a:t>)</a:t>
                </a:r>
                <a:endParaRPr lang="nl-NL" sz="1400" dirty="0"/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9663960" y="2846165"/>
              <a:ext cx="2326608" cy="1173600"/>
              <a:chOff x="9657000" y="1791304"/>
              <a:chExt cx="2326608" cy="1173600"/>
            </a:xfrm>
          </p:grpSpPr>
          <p:sp>
            <p:nvSpPr>
              <p:cNvPr id="31" name="Tekstvak 30"/>
              <p:cNvSpPr txBox="1"/>
              <p:nvPr/>
            </p:nvSpPr>
            <p:spPr>
              <a:xfrm>
                <a:off x="10829040" y="2004839"/>
                <a:ext cx="11545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grote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stookinst</a:t>
                </a:r>
                <a:r>
                  <a:rPr lang="en-GB" sz="1400" dirty="0"/>
                  <a:t>. (§4.3 Bal)</a:t>
                </a:r>
                <a:endParaRPr lang="nl-NL" sz="1400" dirty="0"/>
              </a:p>
            </p:txBody>
          </p:sp>
          <p:grpSp>
            <p:nvGrpSpPr>
              <p:cNvPr id="37" name="Groep 36"/>
              <p:cNvGrpSpPr/>
              <p:nvPr/>
            </p:nvGrpSpPr>
            <p:grpSpPr>
              <a:xfrm>
                <a:off x="9657000" y="1791304"/>
                <a:ext cx="1173600" cy="1173600"/>
                <a:chOff x="9657000" y="1791304"/>
                <a:chExt cx="1173600" cy="1173600"/>
              </a:xfrm>
            </p:grpSpPr>
            <p:sp>
              <p:nvSpPr>
                <p:cNvPr id="32" name="Rechthoek 31"/>
                <p:cNvSpPr/>
                <p:nvPr/>
              </p:nvSpPr>
              <p:spPr>
                <a:xfrm>
                  <a:off x="9657000" y="1791304"/>
                  <a:ext cx="1173600" cy="1173600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6" name="Groep 35"/>
                <p:cNvGrpSpPr/>
                <p:nvPr/>
              </p:nvGrpSpPr>
              <p:grpSpPr>
                <a:xfrm>
                  <a:off x="9839652" y="1986365"/>
                  <a:ext cx="787620" cy="788935"/>
                  <a:chOff x="9850380" y="2058365"/>
                  <a:chExt cx="787620" cy="788935"/>
                </a:xfrm>
              </p:grpSpPr>
              <p:sp>
                <p:nvSpPr>
                  <p:cNvPr id="25" name="Rechthoek 24"/>
                  <p:cNvSpPr/>
                  <p:nvPr/>
                </p:nvSpPr>
                <p:spPr>
                  <a:xfrm>
                    <a:off x="9850380" y="2058365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6" name="Rechthoek 25"/>
                  <p:cNvSpPr/>
                  <p:nvPr/>
                </p:nvSpPr>
                <p:spPr>
                  <a:xfrm>
                    <a:off x="9921600" y="2130900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/>
                  <p:cNvSpPr/>
                  <p:nvPr/>
                </p:nvSpPr>
                <p:spPr>
                  <a:xfrm>
                    <a:off x="9993600" y="2202900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</p:grpSp>
        </p:grpSp>
        <p:grpSp>
          <p:nvGrpSpPr>
            <p:cNvPr id="39" name="Groep 38"/>
            <p:cNvGrpSpPr/>
            <p:nvPr/>
          </p:nvGrpSpPr>
          <p:grpSpPr>
            <a:xfrm>
              <a:off x="9999541" y="2207839"/>
              <a:ext cx="1991026" cy="523220"/>
              <a:chOff x="9992580" y="1188664"/>
              <a:chExt cx="1991026" cy="523220"/>
            </a:xfrm>
          </p:grpSpPr>
          <p:grpSp>
            <p:nvGrpSpPr>
              <p:cNvPr id="38" name="Groep 37"/>
              <p:cNvGrpSpPr/>
              <p:nvPr/>
            </p:nvGrpSpPr>
            <p:grpSpPr>
              <a:xfrm>
                <a:off x="9992580" y="1275552"/>
                <a:ext cx="360000" cy="360000"/>
                <a:chOff x="9992580" y="1275552"/>
                <a:chExt cx="360000" cy="360000"/>
              </a:xfrm>
            </p:grpSpPr>
            <p:sp>
              <p:nvSpPr>
                <p:cNvPr id="22" name="Rechthoek 21"/>
                <p:cNvSpPr/>
                <p:nvPr/>
              </p:nvSpPr>
              <p:spPr>
                <a:xfrm>
                  <a:off x="10066962" y="1346942"/>
                  <a:ext cx="165600" cy="165600"/>
                </a:xfrm>
                <a:prstGeom prst="rect">
                  <a:avLst/>
                </a:prstGeom>
                <a:pattFill prst="pct75">
                  <a:fgClr>
                    <a:srgbClr val="00B0F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Rechthoek 23"/>
                <p:cNvSpPr/>
                <p:nvPr/>
              </p:nvSpPr>
              <p:spPr>
                <a:xfrm>
                  <a:off x="10124185" y="1406339"/>
                  <a:ext cx="165600" cy="165600"/>
                </a:xfrm>
                <a:prstGeom prst="rect">
                  <a:avLst/>
                </a:prstGeom>
                <a:pattFill prst="pct75">
                  <a:fgClr>
                    <a:srgbClr val="00B0F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Rechthoek 28"/>
                <p:cNvSpPr/>
                <p:nvPr/>
              </p:nvSpPr>
              <p:spPr>
                <a:xfrm>
                  <a:off x="9992580" y="1275552"/>
                  <a:ext cx="360000" cy="360000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4" name="Tekstvak 33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middelgrote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stookinst</a:t>
                </a:r>
                <a:r>
                  <a:rPr lang="en-GB" sz="1400" dirty="0"/>
                  <a:t>.</a:t>
                </a:r>
                <a:endParaRPr lang="nl-NL" sz="1400" dirty="0"/>
              </a:p>
            </p:txBody>
          </p:sp>
        </p:grpSp>
        <p:grpSp>
          <p:nvGrpSpPr>
            <p:cNvPr id="44" name="Groep 43"/>
            <p:cNvGrpSpPr/>
            <p:nvPr/>
          </p:nvGrpSpPr>
          <p:grpSpPr>
            <a:xfrm>
              <a:off x="10130400" y="1010714"/>
              <a:ext cx="1848144" cy="523220"/>
              <a:chOff x="10135462" y="1188664"/>
              <a:chExt cx="1848144" cy="523220"/>
            </a:xfrm>
          </p:grpSpPr>
          <p:sp>
            <p:nvSpPr>
              <p:cNvPr id="47" name="Rechthoek 46"/>
              <p:cNvSpPr/>
              <p:nvPr/>
            </p:nvSpPr>
            <p:spPr>
              <a:xfrm>
                <a:off x="10135462" y="1364929"/>
                <a:ext cx="165600" cy="165600"/>
              </a:xfrm>
              <a:prstGeom prst="rect">
                <a:avLst/>
              </a:prstGeom>
              <a:pattFill prst="pct75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geen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emissie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eisen</a:t>
                </a:r>
                <a:endParaRPr lang="nl-NL" sz="1400" dirty="0"/>
              </a:p>
            </p:txBody>
          </p:sp>
        </p:grpSp>
        <p:grpSp>
          <p:nvGrpSpPr>
            <p:cNvPr id="50" name="Groep 49"/>
            <p:cNvGrpSpPr/>
            <p:nvPr/>
          </p:nvGrpSpPr>
          <p:grpSpPr>
            <a:xfrm>
              <a:off x="10131146" y="1610508"/>
              <a:ext cx="1848144" cy="523220"/>
              <a:chOff x="10135462" y="1188664"/>
              <a:chExt cx="1848144" cy="523220"/>
            </a:xfrm>
          </p:grpSpPr>
          <p:sp>
            <p:nvSpPr>
              <p:cNvPr id="51" name="Rechthoek 50"/>
              <p:cNvSpPr/>
              <p:nvPr/>
            </p:nvSpPr>
            <p:spPr>
              <a:xfrm>
                <a:off x="10135462" y="1364929"/>
                <a:ext cx="165600" cy="165600"/>
              </a:xfrm>
              <a:prstGeom prst="rect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eisen</a:t>
                </a:r>
                <a:r>
                  <a:rPr lang="en-GB" sz="1400" dirty="0"/>
                  <a:t> </a:t>
                </a:r>
                <a:r>
                  <a:rPr lang="en-GB" sz="1400" dirty="0" err="1"/>
                  <a:t>uit</a:t>
                </a:r>
                <a:r>
                  <a:rPr lang="en-GB" sz="1400" dirty="0"/>
                  <a:t> §4.126</a:t>
                </a:r>
                <a:endParaRPr lang="nl-NL" sz="1400" dirty="0"/>
              </a:p>
            </p:txBody>
          </p:sp>
        </p:grpSp>
      </p:grpSp>
      <p:sp>
        <p:nvSpPr>
          <p:cNvPr id="61" name="Tekstvak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9775" y="5678469"/>
            <a:ext cx="80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 kW</a:t>
            </a:r>
            <a:endParaRPr lang="nl-NL" dirty="0"/>
          </a:p>
        </p:txBody>
      </p:sp>
      <p:sp>
        <p:nvSpPr>
          <p:cNvPr id="70" name="Tekstvak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6612" y="5678469"/>
            <a:ext cx="12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+ 150 kW</a:t>
            </a:r>
            <a:endParaRPr lang="nl-NL" dirty="0"/>
          </a:p>
        </p:txBody>
      </p:sp>
      <p:sp>
        <p:nvSpPr>
          <p:cNvPr id="72" name="Tekstvak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5783" y="5678469"/>
            <a:ext cx="113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+ 800 kW</a:t>
            </a:r>
            <a:endParaRPr lang="nl-NL" dirty="0"/>
          </a:p>
        </p:txBody>
      </p:sp>
      <p:sp>
        <p:nvSpPr>
          <p:cNvPr id="73" name="Tekstvak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17010" y="5678469"/>
            <a:ext cx="13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+ 4*(1 MW)</a:t>
            </a:r>
            <a:endParaRPr lang="nl-NL" dirty="0"/>
          </a:p>
        </p:txBody>
      </p:sp>
      <p:sp>
        <p:nvSpPr>
          <p:cNvPr id="79" name="Tekstvak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4280" y="5678469"/>
            <a:ext cx="13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+ 2*(5 MW)</a:t>
            </a:r>
            <a:endParaRPr lang="nl-NL" dirty="0"/>
          </a:p>
        </p:txBody>
      </p:sp>
      <p:sp>
        <p:nvSpPr>
          <p:cNvPr id="81" name="Tekstvak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31550" y="5678469"/>
            <a:ext cx="105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+ 10 MW</a:t>
            </a:r>
            <a:endParaRPr lang="nl-NL" dirty="0"/>
          </a:p>
        </p:txBody>
      </p:sp>
      <p:sp>
        <p:nvSpPr>
          <p:cNvPr id="82" name="Tekstvak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8732" y="5682799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60 MW =  </a:t>
            </a:r>
            <a:endParaRPr lang="nl-NL" dirty="0"/>
          </a:p>
        </p:txBody>
      </p:sp>
      <p:sp>
        <p:nvSpPr>
          <p:cNvPr id="83" name="Tekstvak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8165" y="5678469"/>
            <a:ext cx="144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+ 2*(15 MW)</a:t>
            </a:r>
            <a:endParaRPr lang="nl-NL" dirty="0"/>
          </a:p>
        </p:txBody>
      </p:sp>
      <p:sp>
        <p:nvSpPr>
          <p:cNvPr id="84" name="Rechthoek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9147" y="6057559"/>
            <a:ext cx="390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Geen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inhoudelijke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regels voor &lt; 100 kW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hthoek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4157" y="6057559"/>
            <a:ext cx="250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| </a:t>
            </a:r>
            <a:r>
              <a:rPr lang="en-GB" dirty="0">
                <a:solidFill>
                  <a:srgbClr val="00B0F0"/>
                </a:solidFill>
              </a:rPr>
              <a:t>§4.126 Bal voor de rest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86" name="Rechthoek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1438" y="6057559"/>
            <a:ext cx="287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| </a:t>
            </a:r>
            <a:r>
              <a:rPr lang="en-GB" dirty="0" err="1">
                <a:solidFill>
                  <a:srgbClr val="00B050"/>
                </a:solidFill>
              </a:rPr>
              <a:t>Vergunningplicht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uit</a:t>
            </a:r>
            <a:r>
              <a:rPr lang="en-GB" dirty="0">
                <a:solidFill>
                  <a:srgbClr val="00B050"/>
                </a:solidFill>
              </a:rPr>
              <a:t> §3.3.2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87" name="Rechthoek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1" y="1037074"/>
            <a:ext cx="8923020" cy="439525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1" name="Rechthoek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2242" y="2038393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2" name="Tekstvak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60083" y="5678469"/>
            <a:ext cx="104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MW</a:t>
            </a:r>
            <a:endParaRPr lang="nl-NL" dirty="0"/>
          </a:p>
        </p:txBody>
      </p:sp>
      <p:sp>
        <p:nvSpPr>
          <p:cNvPr id="93" name="Rechthoek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6637" y="1459760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4" name="Rechthoek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005" y="3328853"/>
            <a:ext cx="2034000" cy="20340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5" name="Tekstvak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7419" y="5678469"/>
            <a:ext cx="144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+ 3*(15 MW)</a:t>
            </a:r>
            <a:endParaRPr lang="nl-NL" dirty="0"/>
          </a:p>
        </p:txBody>
      </p:sp>
      <p:sp>
        <p:nvSpPr>
          <p:cNvPr id="97" name="Tekstvak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6673" y="5678548"/>
            <a:ext cx="144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+ 4*(15 MW)</a:t>
            </a:r>
            <a:endParaRPr lang="nl-NL" dirty="0"/>
          </a:p>
        </p:txBody>
      </p:sp>
      <p:sp>
        <p:nvSpPr>
          <p:cNvPr id="98" name="Rechthoek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0117" y="1461737"/>
            <a:ext cx="2034000" cy="20340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9" name="Rechthoek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1812" y="3275702"/>
            <a:ext cx="2034000" cy="20340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0" name="Rechthoek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147" y="2008425"/>
            <a:ext cx="2034000" cy="20340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1" name="Rechthoek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8883" y="6057586"/>
            <a:ext cx="32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§4.3 Bal – </a:t>
            </a:r>
            <a:r>
              <a:rPr lang="en-GB" dirty="0" err="1">
                <a:solidFill>
                  <a:srgbClr val="92D050"/>
                </a:solidFill>
              </a:rPr>
              <a:t>grote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stookinstallaties</a:t>
            </a:r>
            <a:endParaRPr lang="nl-NL" dirty="0">
              <a:solidFill>
                <a:srgbClr val="92D050"/>
              </a:solidFill>
            </a:endParaRPr>
          </a:p>
        </p:txBody>
      </p:sp>
      <p:sp>
        <p:nvSpPr>
          <p:cNvPr id="102" name="Rechthoek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938" y="1921302"/>
            <a:ext cx="8372150" cy="343928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58333E-6 -1.11111E-6 L -0.5414 -0.0020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61" grpId="0"/>
      <p:bldP spid="70" grpId="0"/>
      <p:bldP spid="72" grpId="0"/>
      <p:bldP spid="73" grpId="0"/>
      <p:bldP spid="79" grpId="0"/>
      <p:bldP spid="81" grpId="0"/>
      <p:bldP spid="83" grpId="0"/>
      <p:bldP spid="84" grpId="0"/>
      <p:bldP spid="85" grpId="0"/>
      <p:bldP spid="71" grpId="0" animBg="1"/>
      <p:bldP spid="92" grpId="0"/>
      <p:bldP spid="93" grpId="0" animBg="1"/>
      <p:bldP spid="93" grpId="1" animBg="1"/>
      <p:bldP spid="94" grpId="0" animBg="1"/>
      <p:bldP spid="95" grpId="0"/>
      <p:bldP spid="95" grpId="1"/>
      <p:bldP spid="97" grpId="0"/>
      <p:bldP spid="97" grpId="1"/>
      <p:bldP spid="98" grpId="0" animBg="1"/>
      <p:bldP spid="99" grpId="0" animBg="1"/>
      <p:bldP spid="100" grpId="0" animBg="1"/>
      <p:bldP spid="101" grpId="1"/>
      <p:bldP spid="10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Maatwerk</a:t>
            </a:r>
            <a:r>
              <a:rPr lang="en-GB" dirty="0"/>
              <a:t> Grote </a:t>
            </a:r>
            <a:r>
              <a:rPr lang="en-GB" dirty="0" err="1"/>
              <a:t>stookinstallaties</a:t>
            </a:r>
            <a:r>
              <a:rPr lang="en-GB" dirty="0"/>
              <a:t> (§4.3 Bal)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2961945"/>
          </a:xfrm>
        </p:spPr>
        <p:txBody>
          <a:bodyPr/>
          <a:lstStyle/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Emissie-eisen</a:t>
            </a:r>
            <a:r>
              <a:rPr lang="en-GB" dirty="0"/>
              <a:t>: </a:t>
            </a:r>
            <a:r>
              <a:rPr lang="en-GB" dirty="0" err="1"/>
              <a:t>artikelen</a:t>
            </a:r>
            <a:r>
              <a:rPr lang="en-GB" dirty="0"/>
              <a:t> 4.34 (SO</a:t>
            </a:r>
            <a:r>
              <a:rPr lang="en-GB" baseline="-25000" dirty="0"/>
              <a:t>2</a:t>
            </a:r>
            <a:r>
              <a:rPr lang="en-GB" dirty="0"/>
              <a:t>), 4.36 (NO</a:t>
            </a:r>
            <a:r>
              <a:rPr lang="en-GB" baseline="-25000" dirty="0"/>
              <a:t>x</a:t>
            </a:r>
            <a:r>
              <a:rPr lang="en-GB" dirty="0"/>
              <a:t>), 4.38 (CO), 4.39 (TS), 4.39a (</a:t>
            </a:r>
            <a:r>
              <a:rPr lang="en-GB" dirty="0" err="1"/>
              <a:t>overig</a:t>
            </a:r>
            <a:r>
              <a:rPr lang="en-GB" dirty="0"/>
              <a:t>)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Verruiming</a:t>
            </a:r>
            <a:r>
              <a:rPr lang="en-GB" b="1" dirty="0"/>
              <a:t> </a:t>
            </a:r>
            <a:r>
              <a:rPr lang="en-GB" b="1" dirty="0" err="1"/>
              <a:t>mogelijkheden</a:t>
            </a:r>
            <a:r>
              <a:rPr lang="en-GB" dirty="0"/>
              <a:t>: </a:t>
            </a:r>
            <a:r>
              <a:rPr lang="en-GB" dirty="0" err="1"/>
              <a:t>artikelen</a:t>
            </a:r>
            <a:r>
              <a:rPr lang="en-GB" dirty="0"/>
              <a:t> 4.35 (SO</a:t>
            </a:r>
            <a:r>
              <a:rPr lang="en-GB" baseline="-25000" dirty="0"/>
              <a:t>2</a:t>
            </a:r>
            <a:r>
              <a:rPr lang="en-GB" dirty="0"/>
              <a:t>) en 4.37 (NO</a:t>
            </a:r>
            <a:r>
              <a:rPr lang="en-GB" baseline="-25000" dirty="0"/>
              <a:t>x</a:t>
            </a:r>
            <a:r>
              <a:rPr lang="en-GB" dirty="0"/>
              <a:t>)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Verruiming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mogelijk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het </a:t>
            </a:r>
            <a:r>
              <a:rPr lang="en-GB" dirty="0" err="1"/>
              <a:t>genoemd</a:t>
            </a:r>
            <a:r>
              <a:rPr lang="en-GB" dirty="0"/>
              <a:t> is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Maatwerk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afgebakend</a:t>
            </a:r>
            <a:r>
              <a:rPr lang="en-GB" dirty="0"/>
              <a:t>? </a:t>
            </a:r>
            <a:r>
              <a:rPr lang="en-GB" dirty="0">
                <a:sym typeface="Wingdings" panose="05000000000000000000" pitchFamily="2" charset="2"/>
              </a:rPr>
              <a:t></a:t>
            </a:r>
            <a:r>
              <a:rPr lang="en-GB" dirty="0"/>
              <a:t> Dan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mogelijk</a:t>
            </a:r>
            <a:r>
              <a:rPr lang="en-GB" dirty="0"/>
              <a:t> in §4.3 Bal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Grondslag</a:t>
            </a:r>
            <a:r>
              <a:rPr lang="en-GB" dirty="0"/>
              <a:t>: </a:t>
            </a:r>
            <a:r>
              <a:rPr lang="en-GB" dirty="0" err="1"/>
              <a:t>artikel</a:t>
            </a:r>
            <a:r>
              <a:rPr lang="en-GB" dirty="0"/>
              <a:t> 4.31 Bal</a:t>
            </a:r>
          </a:p>
          <a:p>
            <a:pPr lvl="1">
              <a:spcBef>
                <a:spcPts val="2400"/>
              </a:spcBef>
            </a:pPr>
            <a:endParaRPr lang="en-GB" i="1" dirty="0"/>
          </a:p>
        </p:txBody>
      </p:sp>
      <p:sp>
        <p:nvSpPr>
          <p:cNvPr id="2" name="Rechthoek 1"/>
          <p:cNvSpPr/>
          <p:nvPr/>
        </p:nvSpPr>
        <p:spPr>
          <a:xfrm>
            <a:off x="1699404" y="4997418"/>
            <a:ext cx="8793192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i="1" dirty="0"/>
              <a:t>“Met een maatwerkregel of maatwerkvoorschrift worden de regels in deze paragraaf niet versoepeld, met uitzondering van de artikelen 4.34, 4.36, 4.45, 4.55 en 4.57.”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3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055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3097439"/>
            <a:ext cx="10972800" cy="663123"/>
          </a:xfrm>
        </p:spPr>
        <p:txBody>
          <a:bodyPr anchor="ctr"/>
          <a:lstStyle/>
          <a:p>
            <a:pPr algn="ctr"/>
            <a:r>
              <a:rPr lang="nl-NL" dirty="0"/>
              <a:t>Vragen?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46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61458" y="194458"/>
            <a:ext cx="6380543" cy="400050"/>
          </a:xfrm>
        </p:spPr>
        <p:txBody>
          <a:bodyPr>
            <a:noAutofit/>
          </a:bodyPr>
          <a:lstStyle/>
          <a:p>
            <a:r>
              <a:rPr lang="nl-NL" dirty="0"/>
              <a:t>MIA\</a:t>
            </a:r>
            <a:r>
              <a:rPr lang="nl-NL" dirty="0" err="1"/>
              <a:t>Vamil</a:t>
            </a:r>
            <a:r>
              <a:rPr lang="nl-NL" dirty="0"/>
              <a:t> en vergunningverlening</a:t>
            </a:r>
            <a:br>
              <a:rPr lang="nl-NL" dirty="0"/>
            </a:br>
            <a:br>
              <a:rPr lang="nl-NL" dirty="0"/>
            </a:br>
            <a:endParaRPr lang="nl-NL" sz="2400" dirty="0"/>
          </a:p>
        </p:txBody>
      </p:sp>
      <p:pic>
        <p:nvPicPr>
          <p:cNvPr id="8" name="Afbeelding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260" y="0"/>
            <a:ext cx="2323859" cy="3282696"/>
          </a:xfrm>
          <a:prstGeom prst="rect">
            <a:avLst/>
          </a:prstGeom>
        </p:spPr>
      </p:pic>
      <p:sp>
        <p:nvSpPr>
          <p:cNvPr id="9" name="Tijdelijke aanduiding voor tekst 2"/>
          <p:cNvSpPr>
            <a:spLocks noGrp="1"/>
          </p:cNvSpPr>
          <p:nvPr>
            <p:ph type="body" sz="half" idx="4294967295"/>
          </p:nvPr>
        </p:nvSpPr>
        <p:spPr>
          <a:xfrm>
            <a:off x="412447" y="1442067"/>
            <a:ext cx="6452412" cy="48589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1800" dirty="0">
                <a:solidFill>
                  <a:srgbClr val="0070C0"/>
                </a:solidFill>
              </a:rPr>
              <a:t>Doel MIA/</a:t>
            </a:r>
            <a:r>
              <a:rPr lang="nl-NL" sz="1800" dirty="0" err="1">
                <a:solidFill>
                  <a:srgbClr val="0070C0"/>
                </a:solidFill>
              </a:rPr>
              <a:t>Vamil</a:t>
            </a:r>
            <a:r>
              <a:rPr lang="nl-NL" sz="1800" dirty="0">
                <a:solidFill>
                  <a:srgbClr val="0070C0"/>
                </a:solidFill>
              </a:rPr>
              <a:t>: </a:t>
            </a:r>
          </a:p>
          <a:p>
            <a:r>
              <a:rPr lang="nl-NL" sz="1800" dirty="0"/>
              <a:t>Het stimuleren van milieuvriendelijke bedrijfsmiddelen die beter presteren dan de best beschikbare techniek die gebruikelijk zijn binnen een branche.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0070C0"/>
                </a:solidFill>
              </a:rPr>
              <a:t>In samenwerking met Rijksdienst voor ondernemend Nederland (RVO)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0070C0"/>
                </a:solidFill>
              </a:rPr>
              <a:t>Handreiking voor vergunningverlening</a:t>
            </a:r>
          </a:p>
          <a:p>
            <a:r>
              <a:rPr lang="nl-NL" sz="1200" dirty="0">
                <a:hlinkClick r:id="rId4"/>
              </a:rPr>
              <a:t>https://www.schoneluchtakkoord.nl/publish/pages/191499/20220209-handreiking-financiele-stimulering-voor-vergunningverleners.pdf</a:t>
            </a:r>
            <a:endParaRPr lang="nl-NL" sz="1200" dirty="0"/>
          </a:p>
          <a:p>
            <a:r>
              <a:rPr lang="nl-NL" sz="1800" dirty="0"/>
              <a:t>Voor meer informatie: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rgbClr val="0070C0"/>
                </a:solidFill>
              </a:rPr>
              <a:t>RVO </a:t>
            </a:r>
            <a:r>
              <a:rPr lang="nl-NL" dirty="0"/>
              <a:t>Wim Boeken</a:t>
            </a:r>
          </a:p>
          <a:p>
            <a:pPr>
              <a:spcBef>
                <a:spcPts val="0"/>
              </a:spcBef>
            </a:pPr>
            <a:r>
              <a:rPr lang="nl-NL" dirty="0"/>
              <a:t>088-042 34 35</a:t>
            </a:r>
          </a:p>
          <a:p>
            <a:pPr>
              <a:spcBef>
                <a:spcPts val="0"/>
              </a:spcBef>
            </a:pPr>
            <a:r>
              <a:rPr lang="nl-NL" dirty="0"/>
              <a:t>wim.boeken@rvo.nl</a:t>
            </a:r>
          </a:p>
        </p:txBody>
      </p:sp>
    </p:spTree>
    <p:extLst>
      <p:ext uri="{BB962C8B-B14F-4D97-AF65-F5344CB8AC3E}">
        <p14:creationId xmlns:p14="http://schemas.microsoft.com/office/powerpoint/2010/main" val="339565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Extra: </a:t>
            </a:r>
            <a:r>
              <a:rPr lang="en-GB" dirty="0" err="1"/>
              <a:t>BalEes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Open </a:t>
            </a:r>
            <a:r>
              <a:rPr lang="en-GB" dirty="0" err="1"/>
              <a:t>BalEes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65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Extra: </a:t>
            </a:r>
            <a:r>
              <a:rPr lang="en-GB" dirty="0" err="1"/>
              <a:t>CalComEmis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Open </a:t>
            </a:r>
            <a:r>
              <a:rPr lang="en-GB" dirty="0" err="1"/>
              <a:t>CalComEmis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012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Grootschalige </a:t>
            </a:r>
            <a:r>
              <a:rPr lang="nl-NL" dirty="0" err="1"/>
              <a:t>energieopwekkers</a:t>
            </a:r>
            <a:r>
              <a:rPr lang="nl-NL" dirty="0"/>
              <a:t> [1]: Situatieschets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0204" y="2324096"/>
            <a:ext cx="11522085" cy="33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13" name="Groep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06459" y="3317869"/>
            <a:ext cx="1008063" cy="355599"/>
            <a:chOff x="5906459" y="3317869"/>
            <a:chExt cx="1008063" cy="355599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5906459" y="3495668"/>
              <a:ext cx="696913" cy="0"/>
            </a:xfrm>
            <a:prstGeom prst="line">
              <a:avLst/>
            </a:prstGeom>
            <a:noFill/>
            <a:ln w="125413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560509" y="3317869"/>
              <a:ext cx="354013" cy="355599"/>
            </a:xfrm>
            <a:custGeom>
              <a:avLst/>
              <a:gdLst>
                <a:gd name="T0" fmla="*/ 0 w 223"/>
                <a:gd name="T1" fmla="*/ 0 h 224"/>
                <a:gd name="T2" fmla="*/ 223 w 223"/>
                <a:gd name="T3" fmla="*/ 112 h 224"/>
                <a:gd name="T4" fmla="*/ 0 w 223"/>
                <a:gd name="T5" fmla="*/ 224 h 224"/>
                <a:gd name="T6" fmla="*/ 0 w 223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4">
                  <a:moveTo>
                    <a:pt x="0" y="0"/>
                  </a:moveTo>
                  <a:lnTo>
                    <a:pt x="223" y="112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05" name="Groep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48944" y="2430458"/>
            <a:ext cx="2957515" cy="2128833"/>
            <a:chOff x="2948944" y="2430458"/>
            <a:chExt cx="2957515" cy="2128833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948944" y="2430458"/>
              <a:ext cx="2957515" cy="212883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48944" y="2430458"/>
              <a:ext cx="2957515" cy="2128833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22" name="Groep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72769" y="2474908"/>
            <a:ext cx="2914653" cy="814386"/>
            <a:chOff x="3072769" y="2474908"/>
            <a:chExt cx="2914653" cy="814386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007933" y="2725733"/>
              <a:ext cx="2127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700084" y="2725733"/>
              <a:ext cx="28733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390269" y="2474908"/>
              <a:ext cx="2320927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Nominaal thermisch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072769" y="2725733"/>
              <a:ext cx="2084389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ingangsvermogen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103183" y="2725733"/>
              <a:ext cx="723901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totaal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12507" y="2976557"/>
              <a:ext cx="3492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is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750632" y="2976557"/>
              <a:ext cx="461963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50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088770" y="2976557"/>
              <a:ext cx="57467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MW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542795" y="2976557"/>
              <a:ext cx="936626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of meer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36445" y="3119432"/>
            <a:ext cx="8128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02" name="Groep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99782" y="3476618"/>
            <a:ext cx="2463802" cy="563562"/>
            <a:chOff x="3299782" y="3476618"/>
            <a:chExt cx="2463802" cy="563562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3299782" y="3476618"/>
              <a:ext cx="1323976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individueel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4495170" y="3476618"/>
              <a:ext cx="587376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100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965071" y="3476618"/>
              <a:ext cx="798513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kW of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163382" y="3727443"/>
              <a:ext cx="66198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meer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569" y="4227504"/>
            <a:ext cx="2271714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standaard brandstof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6" name="Groep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51991" y="2786057"/>
            <a:ext cx="4768527" cy="1421445"/>
            <a:chOff x="6913262" y="2786057"/>
            <a:chExt cx="4768527" cy="1421445"/>
          </a:xfrm>
        </p:grpSpPr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6913262" y="2788280"/>
              <a:ext cx="4767267" cy="1419222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6914522" y="2786057"/>
              <a:ext cx="4767267" cy="1419222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03" name="Groep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6597" y="3100382"/>
            <a:ext cx="4797112" cy="314324"/>
            <a:chOff x="7006597" y="3100382"/>
            <a:chExt cx="4797112" cy="314324"/>
          </a:xfrm>
        </p:grpSpPr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7006597" y="3100382"/>
              <a:ext cx="249238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§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7138360" y="3100382"/>
              <a:ext cx="249238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270123" y="3100382"/>
              <a:ext cx="18732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346323" y="3100382"/>
              <a:ext cx="249238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7478085" y="3100382"/>
              <a:ext cx="18732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7554285" y="3100382"/>
              <a:ext cx="323850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2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7759073" y="3100382"/>
              <a:ext cx="512763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Bal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8157536" y="3100382"/>
              <a:ext cx="21272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8251198" y="3100382"/>
              <a:ext cx="343376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grootschalige energieopwekker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1590984" y="3100382"/>
              <a:ext cx="21272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4" name="Groep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7973" y="3602031"/>
            <a:ext cx="3053400" cy="312737"/>
            <a:chOff x="7847973" y="3602031"/>
            <a:chExt cx="3053400" cy="312737"/>
          </a:xfrm>
        </p:grpSpPr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847973" y="3602031"/>
              <a:ext cx="24923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§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979736" y="3602031"/>
              <a:ext cx="24923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8111498" y="3602031"/>
              <a:ext cx="1873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8187698" y="3602031"/>
              <a:ext cx="24923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2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8319461" y="3602031"/>
              <a:ext cx="1873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8395661" y="3602031"/>
              <a:ext cx="3238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8600449" y="3602031"/>
              <a:ext cx="512763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Bal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8998912" y="3602031"/>
              <a:ext cx="2127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9094162" y="3602031"/>
              <a:ext cx="1709739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stookinstallatie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10688648" y="3602031"/>
              <a:ext cx="2127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7" name="Groep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19247" y="4264017"/>
            <a:ext cx="2027239" cy="1419222"/>
            <a:chOff x="6619247" y="4264017"/>
            <a:chExt cx="2027239" cy="1419222"/>
          </a:xfrm>
        </p:grpSpPr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6619247" y="4264017"/>
              <a:ext cx="2027239" cy="141922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6619247" y="4264017"/>
              <a:ext cx="2027239" cy="1419222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23" name="Groep 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1960" y="4565641"/>
            <a:ext cx="1890714" cy="841373"/>
            <a:chOff x="6731960" y="4565641"/>
            <a:chExt cx="1890714" cy="841373"/>
          </a:xfrm>
        </p:grpSpPr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8457574" y="4765666"/>
              <a:ext cx="1619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7152647" y="4565641"/>
              <a:ext cx="349250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afd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7414585" y="4565641"/>
              <a:ext cx="2000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7533648" y="4565641"/>
              <a:ext cx="1873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7640010" y="4565641"/>
              <a:ext cx="1492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7700335" y="4565641"/>
              <a:ext cx="24923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7865436" y="4565641"/>
              <a:ext cx="398463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Bal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6744660" y="4765666"/>
              <a:ext cx="1619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6819272" y="4765666"/>
              <a:ext cx="1685926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complexe bedrijven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6731960" y="5168890"/>
              <a:ext cx="66198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Let op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7311398" y="5168890"/>
              <a:ext cx="150813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7370135" y="5168890"/>
              <a:ext cx="66198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artikel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7954336" y="5168890"/>
              <a:ext cx="1873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8060698" y="5168890"/>
              <a:ext cx="1492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8121023" y="5168890"/>
              <a:ext cx="24923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8284536" y="5168890"/>
              <a:ext cx="33813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Bal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8" name="Groep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84586" y="4264017"/>
            <a:ext cx="3162303" cy="1419222"/>
            <a:chOff x="8684586" y="4264017"/>
            <a:chExt cx="3162303" cy="1419222"/>
          </a:xfrm>
        </p:grpSpPr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8684586" y="4264017"/>
              <a:ext cx="3162303" cy="141922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8684586" y="4264017"/>
              <a:ext cx="3162303" cy="1419222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11" name="Groep 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95787" y="4565641"/>
            <a:ext cx="1827214" cy="238124"/>
            <a:chOff x="9395787" y="4565641"/>
            <a:chExt cx="1827214" cy="238124"/>
          </a:xfrm>
        </p:grpSpPr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9395787" y="4565641"/>
              <a:ext cx="70008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Bijlage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10019675" y="4565641"/>
              <a:ext cx="2508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10184775" y="4565641"/>
              <a:ext cx="336550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cat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10437188" y="4565641"/>
              <a:ext cx="2000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0556250" y="4565641"/>
              <a:ext cx="1873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0661025" y="4565641"/>
              <a:ext cx="150813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10722938" y="4565641"/>
              <a:ext cx="24923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10886451" y="4565641"/>
              <a:ext cx="336550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Rie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0" name="Groep 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25874" y="4968865"/>
            <a:ext cx="2944815" cy="438149"/>
            <a:chOff x="8825874" y="4968865"/>
            <a:chExt cx="2944815" cy="438149"/>
          </a:xfrm>
        </p:grpSpPr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8883024" y="4968865"/>
              <a:ext cx="1873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§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8989386" y="4968865"/>
              <a:ext cx="1873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8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9095749" y="4968865"/>
              <a:ext cx="1492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9156074" y="4968865"/>
              <a:ext cx="1873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5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9260849" y="4968865"/>
              <a:ext cx="150813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9321174" y="4968865"/>
              <a:ext cx="2508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9486274" y="4968865"/>
              <a:ext cx="400050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Bkl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9803775" y="4968865"/>
              <a:ext cx="1619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9878387" y="4968865"/>
              <a:ext cx="1884364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beoordelingsplicht en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8825874" y="5168890"/>
              <a:ext cx="1347789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toepassing BBT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10111750" y="5168890"/>
              <a:ext cx="163513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10187950" y="5168890"/>
              <a:ext cx="2254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;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10322888" y="5168890"/>
              <a:ext cx="1447801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vergunningplicht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oep 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9255" y="2359021"/>
            <a:ext cx="2371726" cy="2809869"/>
            <a:chOff x="374017" y="2347908"/>
            <a:chExt cx="2371726" cy="2809869"/>
          </a:xfrm>
        </p:grpSpPr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377192" y="2351083"/>
              <a:ext cx="2282827" cy="2289170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374017" y="2347908"/>
              <a:ext cx="2287589" cy="2293932"/>
            </a:xfrm>
            <a:custGeom>
              <a:avLst/>
              <a:gdLst>
                <a:gd name="T0" fmla="*/ 4 w 1441"/>
                <a:gd name="T1" fmla="*/ 107 h 1445"/>
                <a:gd name="T2" fmla="*/ 0 w 1441"/>
                <a:gd name="T3" fmla="*/ 160 h 1445"/>
                <a:gd name="T4" fmla="*/ 4 w 1441"/>
                <a:gd name="T5" fmla="*/ 278 h 1445"/>
                <a:gd name="T6" fmla="*/ 0 w 1441"/>
                <a:gd name="T7" fmla="*/ 383 h 1445"/>
                <a:gd name="T8" fmla="*/ 4 w 1441"/>
                <a:gd name="T9" fmla="*/ 436 h 1445"/>
                <a:gd name="T10" fmla="*/ 4 w 1441"/>
                <a:gd name="T11" fmla="*/ 580 h 1445"/>
                <a:gd name="T12" fmla="*/ 0 w 1441"/>
                <a:gd name="T13" fmla="*/ 633 h 1445"/>
                <a:gd name="T14" fmla="*/ 4 w 1441"/>
                <a:gd name="T15" fmla="*/ 751 h 1445"/>
                <a:gd name="T16" fmla="*/ 0 w 1441"/>
                <a:gd name="T17" fmla="*/ 856 h 1445"/>
                <a:gd name="T18" fmla="*/ 4 w 1441"/>
                <a:gd name="T19" fmla="*/ 909 h 1445"/>
                <a:gd name="T20" fmla="*/ 4 w 1441"/>
                <a:gd name="T21" fmla="*/ 1053 h 1445"/>
                <a:gd name="T22" fmla="*/ 0 w 1441"/>
                <a:gd name="T23" fmla="*/ 1106 h 1445"/>
                <a:gd name="T24" fmla="*/ 4 w 1441"/>
                <a:gd name="T25" fmla="*/ 1224 h 1445"/>
                <a:gd name="T26" fmla="*/ 0 w 1441"/>
                <a:gd name="T27" fmla="*/ 1329 h 1445"/>
                <a:gd name="T28" fmla="*/ 4 w 1441"/>
                <a:gd name="T29" fmla="*/ 1382 h 1445"/>
                <a:gd name="T30" fmla="*/ 19 w 1441"/>
                <a:gd name="T31" fmla="*/ 1445 h 1445"/>
                <a:gd name="T32" fmla="*/ 137 w 1441"/>
                <a:gd name="T33" fmla="*/ 1442 h 1445"/>
                <a:gd name="T34" fmla="*/ 242 w 1441"/>
                <a:gd name="T35" fmla="*/ 1445 h 1445"/>
                <a:gd name="T36" fmla="*/ 294 w 1441"/>
                <a:gd name="T37" fmla="*/ 1442 h 1445"/>
                <a:gd name="T38" fmla="*/ 439 w 1441"/>
                <a:gd name="T39" fmla="*/ 1442 h 1445"/>
                <a:gd name="T40" fmla="*/ 491 w 1441"/>
                <a:gd name="T41" fmla="*/ 1445 h 1445"/>
                <a:gd name="T42" fmla="*/ 609 w 1441"/>
                <a:gd name="T43" fmla="*/ 1442 h 1445"/>
                <a:gd name="T44" fmla="*/ 714 w 1441"/>
                <a:gd name="T45" fmla="*/ 1445 h 1445"/>
                <a:gd name="T46" fmla="*/ 766 w 1441"/>
                <a:gd name="T47" fmla="*/ 1442 h 1445"/>
                <a:gd name="T48" fmla="*/ 910 w 1441"/>
                <a:gd name="T49" fmla="*/ 1442 h 1445"/>
                <a:gd name="T50" fmla="*/ 962 w 1441"/>
                <a:gd name="T51" fmla="*/ 1445 h 1445"/>
                <a:gd name="T52" fmla="*/ 1080 w 1441"/>
                <a:gd name="T53" fmla="*/ 1442 h 1445"/>
                <a:gd name="T54" fmla="*/ 1186 w 1441"/>
                <a:gd name="T55" fmla="*/ 1445 h 1445"/>
                <a:gd name="T56" fmla="*/ 1238 w 1441"/>
                <a:gd name="T57" fmla="*/ 1442 h 1445"/>
                <a:gd name="T58" fmla="*/ 1382 w 1441"/>
                <a:gd name="T59" fmla="*/ 1442 h 1445"/>
                <a:gd name="T60" fmla="*/ 1438 w 1441"/>
                <a:gd name="T61" fmla="*/ 1423 h 1445"/>
                <a:gd name="T62" fmla="*/ 1441 w 1441"/>
                <a:gd name="T63" fmla="*/ 1344 h 1445"/>
                <a:gd name="T64" fmla="*/ 1438 w 1441"/>
                <a:gd name="T65" fmla="*/ 1291 h 1445"/>
                <a:gd name="T66" fmla="*/ 1438 w 1441"/>
                <a:gd name="T67" fmla="*/ 1147 h 1445"/>
                <a:gd name="T68" fmla="*/ 1441 w 1441"/>
                <a:gd name="T69" fmla="*/ 1094 h 1445"/>
                <a:gd name="T70" fmla="*/ 1438 w 1441"/>
                <a:gd name="T71" fmla="*/ 976 h 1445"/>
                <a:gd name="T72" fmla="*/ 1441 w 1441"/>
                <a:gd name="T73" fmla="*/ 871 h 1445"/>
                <a:gd name="T74" fmla="*/ 1438 w 1441"/>
                <a:gd name="T75" fmla="*/ 818 h 1445"/>
                <a:gd name="T76" fmla="*/ 1438 w 1441"/>
                <a:gd name="T77" fmla="*/ 674 h 1445"/>
                <a:gd name="T78" fmla="*/ 1441 w 1441"/>
                <a:gd name="T79" fmla="*/ 621 h 1445"/>
                <a:gd name="T80" fmla="*/ 1438 w 1441"/>
                <a:gd name="T81" fmla="*/ 503 h 1445"/>
                <a:gd name="T82" fmla="*/ 1441 w 1441"/>
                <a:gd name="T83" fmla="*/ 398 h 1445"/>
                <a:gd name="T84" fmla="*/ 1438 w 1441"/>
                <a:gd name="T85" fmla="*/ 345 h 1445"/>
                <a:gd name="T86" fmla="*/ 1438 w 1441"/>
                <a:gd name="T87" fmla="*/ 201 h 1445"/>
                <a:gd name="T88" fmla="*/ 1441 w 1441"/>
                <a:gd name="T89" fmla="*/ 148 h 1445"/>
                <a:gd name="T90" fmla="*/ 1438 w 1441"/>
                <a:gd name="T91" fmla="*/ 30 h 1445"/>
                <a:gd name="T92" fmla="*/ 1362 w 1441"/>
                <a:gd name="T93" fmla="*/ 0 h 1445"/>
                <a:gd name="T94" fmla="*/ 1310 w 1441"/>
                <a:gd name="T95" fmla="*/ 4 h 1445"/>
                <a:gd name="T96" fmla="*/ 1166 w 1441"/>
                <a:gd name="T97" fmla="*/ 4 h 1445"/>
                <a:gd name="T98" fmla="*/ 1113 w 1441"/>
                <a:gd name="T99" fmla="*/ 0 h 1445"/>
                <a:gd name="T100" fmla="*/ 995 w 1441"/>
                <a:gd name="T101" fmla="*/ 4 h 1445"/>
                <a:gd name="T102" fmla="*/ 891 w 1441"/>
                <a:gd name="T103" fmla="*/ 0 h 1445"/>
                <a:gd name="T104" fmla="*/ 838 w 1441"/>
                <a:gd name="T105" fmla="*/ 4 h 1445"/>
                <a:gd name="T106" fmla="*/ 694 w 1441"/>
                <a:gd name="T107" fmla="*/ 4 h 1445"/>
                <a:gd name="T108" fmla="*/ 642 w 1441"/>
                <a:gd name="T109" fmla="*/ 0 h 1445"/>
                <a:gd name="T110" fmla="*/ 524 w 1441"/>
                <a:gd name="T111" fmla="*/ 4 h 1445"/>
                <a:gd name="T112" fmla="*/ 419 w 1441"/>
                <a:gd name="T113" fmla="*/ 0 h 1445"/>
                <a:gd name="T114" fmla="*/ 366 w 1441"/>
                <a:gd name="T115" fmla="*/ 4 h 1445"/>
                <a:gd name="T116" fmla="*/ 222 w 1441"/>
                <a:gd name="T117" fmla="*/ 4 h 1445"/>
                <a:gd name="T118" fmla="*/ 170 w 1441"/>
                <a:gd name="T119" fmla="*/ 0 h 1445"/>
                <a:gd name="T120" fmla="*/ 52 w 1441"/>
                <a:gd name="T121" fmla="*/ 4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1" h="1445">
                  <a:moveTo>
                    <a:pt x="4" y="2"/>
                  </a:moveTo>
                  <a:lnTo>
                    <a:pt x="4" y="28"/>
                  </a:lnTo>
                  <a:lnTo>
                    <a:pt x="0" y="28"/>
                  </a:lnTo>
                  <a:lnTo>
                    <a:pt x="0" y="2"/>
                  </a:lnTo>
                  <a:lnTo>
                    <a:pt x="4" y="2"/>
                  </a:lnTo>
                  <a:close/>
                  <a:moveTo>
                    <a:pt x="4" y="42"/>
                  </a:moveTo>
                  <a:lnTo>
                    <a:pt x="4" y="68"/>
                  </a:lnTo>
                  <a:lnTo>
                    <a:pt x="0" y="68"/>
                  </a:lnTo>
                  <a:lnTo>
                    <a:pt x="0" y="42"/>
                  </a:lnTo>
                  <a:lnTo>
                    <a:pt x="4" y="42"/>
                  </a:lnTo>
                  <a:close/>
                  <a:moveTo>
                    <a:pt x="4" y="81"/>
                  </a:moveTo>
                  <a:lnTo>
                    <a:pt x="4" y="107"/>
                  </a:lnTo>
                  <a:lnTo>
                    <a:pt x="0" y="107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120"/>
                  </a:moveTo>
                  <a:lnTo>
                    <a:pt x="4" y="147"/>
                  </a:lnTo>
                  <a:lnTo>
                    <a:pt x="0" y="147"/>
                  </a:lnTo>
                  <a:lnTo>
                    <a:pt x="0" y="120"/>
                  </a:lnTo>
                  <a:lnTo>
                    <a:pt x="4" y="120"/>
                  </a:lnTo>
                  <a:close/>
                  <a:moveTo>
                    <a:pt x="4" y="160"/>
                  </a:moveTo>
                  <a:lnTo>
                    <a:pt x="4" y="186"/>
                  </a:lnTo>
                  <a:lnTo>
                    <a:pt x="0" y="186"/>
                  </a:lnTo>
                  <a:lnTo>
                    <a:pt x="0" y="160"/>
                  </a:lnTo>
                  <a:lnTo>
                    <a:pt x="4" y="160"/>
                  </a:lnTo>
                  <a:close/>
                  <a:moveTo>
                    <a:pt x="4" y="199"/>
                  </a:moveTo>
                  <a:lnTo>
                    <a:pt x="4" y="225"/>
                  </a:lnTo>
                  <a:lnTo>
                    <a:pt x="0" y="225"/>
                  </a:lnTo>
                  <a:lnTo>
                    <a:pt x="0" y="199"/>
                  </a:lnTo>
                  <a:lnTo>
                    <a:pt x="4" y="199"/>
                  </a:lnTo>
                  <a:close/>
                  <a:moveTo>
                    <a:pt x="4" y="239"/>
                  </a:moveTo>
                  <a:lnTo>
                    <a:pt x="4" y="265"/>
                  </a:lnTo>
                  <a:lnTo>
                    <a:pt x="0" y="265"/>
                  </a:lnTo>
                  <a:lnTo>
                    <a:pt x="0" y="239"/>
                  </a:lnTo>
                  <a:lnTo>
                    <a:pt x="4" y="239"/>
                  </a:lnTo>
                  <a:close/>
                  <a:moveTo>
                    <a:pt x="4" y="278"/>
                  </a:moveTo>
                  <a:lnTo>
                    <a:pt x="4" y="304"/>
                  </a:lnTo>
                  <a:lnTo>
                    <a:pt x="0" y="304"/>
                  </a:lnTo>
                  <a:lnTo>
                    <a:pt x="0" y="278"/>
                  </a:lnTo>
                  <a:lnTo>
                    <a:pt x="4" y="278"/>
                  </a:lnTo>
                  <a:close/>
                  <a:moveTo>
                    <a:pt x="4" y="318"/>
                  </a:moveTo>
                  <a:lnTo>
                    <a:pt x="4" y="344"/>
                  </a:lnTo>
                  <a:lnTo>
                    <a:pt x="0" y="344"/>
                  </a:lnTo>
                  <a:lnTo>
                    <a:pt x="0" y="318"/>
                  </a:lnTo>
                  <a:lnTo>
                    <a:pt x="4" y="318"/>
                  </a:lnTo>
                  <a:close/>
                  <a:moveTo>
                    <a:pt x="4" y="357"/>
                  </a:moveTo>
                  <a:lnTo>
                    <a:pt x="4" y="383"/>
                  </a:lnTo>
                  <a:lnTo>
                    <a:pt x="0" y="383"/>
                  </a:lnTo>
                  <a:lnTo>
                    <a:pt x="0" y="357"/>
                  </a:lnTo>
                  <a:lnTo>
                    <a:pt x="4" y="357"/>
                  </a:lnTo>
                  <a:close/>
                  <a:moveTo>
                    <a:pt x="4" y="396"/>
                  </a:moveTo>
                  <a:lnTo>
                    <a:pt x="4" y="423"/>
                  </a:lnTo>
                  <a:lnTo>
                    <a:pt x="0" y="423"/>
                  </a:lnTo>
                  <a:lnTo>
                    <a:pt x="0" y="396"/>
                  </a:lnTo>
                  <a:lnTo>
                    <a:pt x="4" y="396"/>
                  </a:lnTo>
                  <a:close/>
                  <a:moveTo>
                    <a:pt x="4" y="436"/>
                  </a:moveTo>
                  <a:lnTo>
                    <a:pt x="4" y="462"/>
                  </a:lnTo>
                  <a:lnTo>
                    <a:pt x="0" y="462"/>
                  </a:lnTo>
                  <a:lnTo>
                    <a:pt x="0" y="436"/>
                  </a:lnTo>
                  <a:lnTo>
                    <a:pt x="4" y="436"/>
                  </a:lnTo>
                  <a:close/>
                  <a:moveTo>
                    <a:pt x="4" y="475"/>
                  </a:moveTo>
                  <a:lnTo>
                    <a:pt x="4" y="501"/>
                  </a:lnTo>
                  <a:lnTo>
                    <a:pt x="0" y="501"/>
                  </a:lnTo>
                  <a:lnTo>
                    <a:pt x="0" y="475"/>
                  </a:lnTo>
                  <a:lnTo>
                    <a:pt x="4" y="475"/>
                  </a:lnTo>
                  <a:close/>
                  <a:moveTo>
                    <a:pt x="4" y="515"/>
                  </a:moveTo>
                  <a:lnTo>
                    <a:pt x="4" y="541"/>
                  </a:lnTo>
                  <a:lnTo>
                    <a:pt x="0" y="541"/>
                  </a:lnTo>
                  <a:lnTo>
                    <a:pt x="0" y="515"/>
                  </a:lnTo>
                  <a:lnTo>
                    <a:pt x="4" y="515"/>
                  </a:lnTo>
                  <a:close/>
                  <a:moveTo>
                    <a:pt x="4" y="554"/>
                  </a:moveTo>
                  <a:lnTo>
                    <a:pt x="4" y="580"/>
                  </a:lnTo>
                  <a:lnTo>
                    <a:pt x="0" y="580"/>
                  </a:lnTo>
                  <a:lnTo>
                    <a:pt x="0" y="554"/>
                  </a:lnTo>
                  <a:lnTo>
                    <a:pt x="4" y="554"/>
                  </a:lnTo>
                  <a:close/>
                  <a:moveTo>
                    <a:pt x="4" y="594"/>
                  </a:moveTo>
                  <a:lnTo>
                    <a:pt x="4" y="620"/>
                  </a:lnTo>
                  <a:lnTo>
                    <a:pt x="0" y="620"/>
                  </a:lnTo>
                  <a:lnTo>
                    <a:pt x="0" y="594"/>
                  </a:lnTo>
                  <a:lnTo>
                    <a:pt x="4" y="594"/>
                  </a:lnTo>
                  <a:close/>
                  <a:moveTo>
                    <a:pt x="4" y="633"/>
                  </a:moveTo>
                  <a:lnTo>
                    <a:pt x="4" y="659"/>
                  </a:lnTo>
                  <a:lnTo>
                    <a:pt x="0" y="659"/>
                  </a:lnTo>
                  <a:lnTo>
                    <a:pt x="0" y="633"/>
                  </a:lnTo>
                  <a:lnTo>
                    <a:pt x="4" y="633"/>
                  </a:lnTo>
                  <a:close/>
                  <a:moveTo>
                    <a:pt x="4" y="672"/>
                  </a:moveTo>
                  <a:lnTo>
                    <a:pt x="4" y="699"/>
                  </a:lnTo>
                  <a:lnTo>
                    <a:pt x="0" y="699"/>
                  </a:lnTo>
                  <a:lnTo>
                    <a:pt x="0" y="672"/>
                  </a:lnTo>
                  <a:lnTo>
                    <a:pt x="4" y="672"/>
                  </a:lnTo>
                  <a:close/>
                  <a:moveTo>
                    <a:pt x="4" y="712"/>
                  </a:moveTo>
                  <a:lnTo>
                    <a:pt x="4" y="738"/>
                  </a:lnTo>
                  <a:lnTo>
                    <a:pt x="0" y="738"/>
                  </a:lnTo>
                  <a:lnTo>
                    <a:pt x="0" y="712"/>
                  </a:lnTo>
                  <a:lnTo>
                    <a:pt x="4" y="712"/>
                  </a:lnTo>
                  <a:close/>
                  <a:moveTo>
                    <a:pt x="4" y="751"/>
                  </a:moveTo>
                  <a:lnTo>
                    <a:pt x="4" y="777"/>
                  </a:lnTo>
                  <a:lnTo>
                    <a:pt x="0" y="777"/>
                  </a:lnTo>
                  <a:lnTo>
                    <a:pt x="0" y="751"/>
                  </a:lnTo>
                  <a:lnTo>
                    <a:pt x="4" y="751"/>
                  </a:lnTo>
                  <a:close/>
                  <a:moveTo>
                    <a:pt x="4" y="791"/>
                  </a:moveTo>
                  <a:lnTo>
                    <a:pt x="4" y="817"/>
                  </a:lnTo>
                  <a:lnTo>
                    <a:pt x="0" y="817"/>
                  </a:lnTo>
                  <a:lnTo>
                    <a:pt x="0" y="791"/>
                  </a:lnTo>
                  <a:lnTo>
                    <a:pt x="4" y="791"/>
                  </a:lnTo>
                  <a:close/>
                  <a:moveTo>
                    <a:pt x="4" y="830"/>
                  </a:moveTo>
                  <a:lnTo>
                    <a:pt x="4" y="856"/>
                  </a:lnTo>
                  <a:lnTo>
                    <a:pt x="0" y="856"/>
                  </a:lnTo>
                  <a:lnTo>
                    <a:pt x="0" y="830"/>
                  </a:lnTo>
                  <a:lnTo>
                    <a:pt x="4" y="830"/>
                  </a:lnTo>
                  <a:close/>
                  <a:moveTo>
                    <a:pt x="4" y="870"/>
                  </a:moveTo>
                  <a:lnTo>
                    <a:pt x="4" y="896"/>
                  </a:lnTo>
                  <a:lnTo>
                    <a:pt x="0" y="896"/>
                  </a:lnTo>
                  <a:lnTo>
                    <a:pt x="0" y="870"/>
                  </a:lnTo>
                  <a:lnTo>
                    <a:pt x="4" y="870"/>
                  </a:lnTo>
                  <a:close/>
                  <a:moveTo>
                    <a:pt x="4" y="909"/>
                  </a:moveTo>
                  <a:lnTo>
                    <a:pt x="4" y="935"/>
                  </a:lnTo>
                  <a:lnTo>
                    <a:pt x="0" y="935"/>
                  </a:lnTo>
                  <a:lnTo>
                    <a:pt x="0" y="909"/>
                  </a:lnTo>
                  <a:lnTo>
                    <a:pt x="4" y="909"/>
                  </a:lnTo>
                  <a:close/>
                  <a:moveTo>
                    <a:pt x="4" y="948"/>
                  </a:moveTo>
                  <a:lnTo>
                    <a:pt x="4" y="975"/>
                  </a:lnTo>
                  <a:lnTo>
                    <a:pt x="0" y="975"/>
                  </a:lnTo>
                  <a:lnTo>
                    <a:pt x="0" y="948"/>
                  </a:lnTo>
                  <a:lnTo>
                    <a:pt x="4" y="948"/>
                  </a:lnTo>
                  <a:close/>
                  <a:moveTo>
                    <a:pt x="4" y="988"/>
                  </a:moveTo>
                  <a:lnTo>
                    <a:pt x="4" y="1014"/>
                  </a:lnTo>
                  <a:lnTo>
                    <a:pt x="0" y="1014"/>
                  </a:lnTo>
                  <a:lnTo>
                    <a:pt x="0" y="988"/>
                  </a:lnTo>
                  <a:lnTo>
                    <a:pt x="4" y="988"/>
                  </a:lnTo>
                  <a:close/>
                  <a:moveTo>
                    <a:pt x="4" y="1027"/>
                  </a:moveTo>
                  <a:lnTo>
                    <a:pt x="4" y="1053"/>
                  </a:lnTo>
                  <a:lnTo>
                    <a:pt x="0" y="1053"/>
                  </a:lnTo>
                  <a:lnTo>
                    <a:pt x="0" y="1027"/>
                  </a:lnTo>
                  <a:lnTo>
                    <a:pt x="4" y="1027"/>
                  </a:lnTo>
                  <a:close/>
                  <a:moveTo>
                    <a:pt x="4" y="1067"/>
                  </a:moveTo>
                  <a:lnTo>
                    <a:pt x="4" y="1093"/>
                  </a:lnTo>
                  <a:lnTo>
                    <a:pt x="0" y="1093"/>
                  </a:lnTo>
                  <a:lnTo>
                    <a:pt x="0" y="1067"/>
                  </a:lnTo>
                  <a:lnTo>
                    <a:pt x="4" y="1067"/>
                  </a:lnTo>
                  <a:close/>
                  <a:moveTo>
                    <a:pt x="4" y="1106"/>
                  </a:moveTo>
                  <a:lnTo>
                    <a:pt x="4" y="1132"/>
                  </a:lnTo>
                  <a:lnTo>
                    <a:pt x="0" y="1132"/>
                  </a:lnTo>
                  <a:lnTo>
                    <a:pt x="0" y="1106"/>
                  </a:lnTo>
                  <a:lnTo>
                    <a:pt x="4" y="1106"/>
                  </a:lnTo>
                  <a:close/>
                  <a:moveTo>
                    <a:pt x="4" y="1146"/>
                  </a:moveTo>
                  <a:lnTo>
                    <a:pt x="4" y="1172"/>
                  </a:lnTo>
                  <a:lnTo>
                    <a:pt x="0" y="1172"/>
                  </a:lnTo>
                  <a:lnTo>
                    <a:pt x="0" y="1146"/>
                  </a:lnTo>
                  <a:lnTo>
                    <a:pt x="4" y="1146"/>
                  </a:lnTo>
                  <a:close/>
                  <a:moveTo>
                    <a:pt x="4" y="1185"/>
                  </a:moveTo>
                  <a:lnTo>
                    <a:pt x="4" y="1211"/>
                  </a:lnTo>
                  <a:lnTo>
                    <a:pt x="0" y="1211"/>
                  </a:lnTo>
                  <a:lnTo>
                    <a:pt x="0" y="1185"/>
                  </a:lnTo>
                  <a:lnTo>
                    <a:pt x="4" y="1185"/>
                  </a:lnTo>
                  <a:close/>
                  <a:moveTo>
                    <a:pt x="4" y="1224"/>
                  </a:moveTo>
                  <a:lnTo>
                    <a:pt x="4" y="1251"/>
                  </a:lnTo>
                  <a:lnTo>
                    <a:pt x="0" y="1251"/>
                  </a:lnTo>
                  <a:lnTo>
                    <a:pt x="0" y="1224"/>
                  </a:lnTo>
                  <a:lnTo>
                    <a:pt x="4" y="1224"/>
                  </a:lnTo>
                  <a:close/>
                  <a:moveTo>
                    <a:pt x="4" y="1264"/>
                  </a:moveTo>
                  <a:lnTo>
                    <a:pt x="4" y="1290"/>
                  </a:lnTo>
                  <a:lnTo>
                    <a:pt x="0" y="1290"/>
                  </a:lnTo>
                  <a:lnTo>
                    <a:pt x="0" y="1264"/>
                  </a:lnTo>
                  <a:lnTo>
                    <a:pt x="4" y="1264"/>
                  </a:lnTo>
                  <a:close/>
                  <a:moveTo>
                    <a:pt x="4" y="1303"/>
                  </a:moveTo>
                  <a:lnTo>
                    <a:pt x="4" y="1329"/>
                  </a:lnTo>
                  <a:lnTo>
                    <a:pt x="0" y="1329"/>
                  </a:lnTo>
                  <a:lnTo>
                    <a:pt x="0" y="1303"/>
                  </a:lnTo>
                  <a:lnTo>
                    <a:pt x="4" y="1303"/>
                  </a:lnTo>
                  <a:close/>
                  <a:moveTo>
                    <a:pt x="4" y="1343"/>
                  </a:moveTo>
                  <a:lnTo>
                    <a:pt x="4" y="1369"/>
                  </a:lnTo>
                  <a:lnTo>
                    <a:pt x="0" y="1369"/>
                  </a:lnTo>
                  <a:lnTo>
                    <a:pt x="0" y="1343"/>
                  </a:lnTo>
                  <a:lnTo>
                    <a:pt x="4" y="1343"/>
                  </a:lnTo>
                  <a:close/>
                  <a:moveTo>
                    <a:pt x="4" y="1382"/>
                  </a:moveTo>
                  <a:lnTo>
                    <a:pt x="4" y="1408"/>
                  </a:lnTo>
                  <a:lnTo>
                    <a:pt x="0" y="1408"/>
                  </a:lnTo>
                  <a:lnTo>
                    <a:pt x="0" y="1382"/>
                  </a:lnTo>
                  <a:lnTo>
                    <a:pt x="4" y="1382"/>
                  </a:lnTo>
                  <a:close/>
                  <a:moveTo>
                    <a:pt x="4" y="1422"/>
                  </a:moveTo>
                  <a:lnTo>
                    <a:pt x="4" y="1444"/>
                  </a:lnTo>
                  <a:lnTo>
                    <a:pt x="2" y="1442"/>
                  </a:lnTo>
                  <a:lnTo>
                    <a:pt x="6" y="1442"/>
                  </a:lnTo>
                  <a:lnTo>
                    <a:pt x="6" y="1445"/>
                  </a:lnTo>
                  <a:lnTo>
                    <a:pt x="0" y="1445"/>
                  </a:lnTo>
                  <a:lnTo>
                    <a:pt x="0" y="1422"/>
                  </a:lnTo>
                  <a:lnTo>
                    <a:pt x="4" y="1422"/>
                  </a:lnTo>
                  <a:close/>
                  <a:moveTo>
                    <a:pt x="19" y="1442"/>
                  </a:moveTo>
                  <a:lnTo>
                    <a:pt x="45" y="1442"/>
                  </a:lnTo>
                  <a:lnTo>
                    <a:pt x="45" y="1445"/>
                  </a:lnTo>
                  <a:lnTo>
                    <a:pt x="19" y="1445"/>
                  </a:lnTo>
                  <a:lnTo>
                    <a:pt x="19" y="1442"/>
                  </a:lnTo>
                  <a:close/>
                  <a:moveTo>
                    <a:pt x="58" y="1442"/>
                  </a:moveTo>
                  <a:lnTo>
                    <a:pt x="85" y="1442"/>
                  </a:lnTo>
                  <a:lnTo>
                    <a:pt x="85" y="1445"/>
                  </a:lnTo>
                  <a:lnTo>
                    <a:pt x="58" y="1445"/>
                  </a:lnTo>
                  <a:lnTo>
                    <a:pt x="58" y="1442"/>
                  </a:lnTo>
                  <a:close/>
                  <a:moveTo>
                    <a:pt x="97" y="1442"/>
                  </a:moveTo>
                  <a:lnTo>
                    <a:pt x="124" y="1442"/>
                  </a:lnTo>
                  <a:lnTo>
                    <a:pt x="124" y="1445"/>
                  </a:lnTo>
                  <a:lnTo>
                    <a:pt x="97" y="1445"/>
                  </a:lnTo>
                  <a:lnTo>
                    <a:pt x="97" y="1442"/>
                  </a:lnTo>
                  <a:close/>
                  <a:moveTo>
                    <a:pt x="137" y="1442"/>
                  </a:moveTo>
                  <a:lnTo>
                    <a:pt x="163" y="1442"/>
                  </a:lnTo>
                  <a:lnTo>
                    <a:pt x="163" y="1445"/>
                  </a:lnTo>
                  <a:lnTo>
                    <a:pt x="137" y="1445"/>
                  </a:lnTo>
                  <a:lnTo>
                    <a:pt x="137" y="1442"/>
                  </a:lnTo>
                  <a:close/>
                  <a:moveTo>
                    <a:pt x="176" y="1442"/>
                  </a:moveTo>
                  <a:lnTo>
                    <a:pt x="203" y="1442"/>
                  </a:lnTo>
                  <a:lnTo>
                    <a:pt x="203" y="1445"/>
                  </a:lnTo>
                  <a:lnTo>
                    <a:pt x="176" y="1445"/>
                  </a:lnTo>
                  <a:lnTo>
                    <a:pt x="176" y="1442"/>
                  </a:lnTo>
                  <a:close/>
                  <a:moveTo>
                    <a:pt x="215" y="1442"/>
                  </a:moveTo>
                  <a:lnTo>
                    <a:pt x="242" y="1442"/>
                  </a:lnTo>
                  <a:lnTo>
                    <a:pt x="242" y="1445"/>
                  </a:lnTo>
                  <a:lnTo>
                    <a:pt x="215" y="1445"/>
                  </a:lnTo>
                  <a:lnTo>
                    <a:pt x="215" y="1442"/>
                  </a:lnTo>
                  <a:close/>
                  <a:moveTo>
                    <a:pt x="255" y="1442"/>
                  </a:moveTo>
                  <a:lnTo>
                    <a:pt x="281" y="1442"/>
                  </a:lnTo>
                  <a:lnTo>
                    <a:pt x="281" y="1445"/>
                  </a:lnTo>
                  <a:lnTo>
                    <a:pt x="255" y="1445"/>
                  </a:lnTo>
                  <a:lnTo>
                    <a:pt x="255" y="1442"/>
                  </a:lnTo>
                  <a:close/>
                  <a:moveTo>
                    <a:pt x="294" y="1442"/>
                  </a:moveTo>
                  <a:lnTo>
                    <a:pt x="321" y="1442"/>
                  </a:lnTo>
                  <a:lnTo>
                    <a:pt x="321" y="1445"/>
                  </a:lnTo>
                  <a:lnTo>
                    <a:pt x="294" y="1445"/>
                  </a:lnTo>
                  <a:lnTo>
                    <a:pt x="294" y="1442"/>
                  </a:lnTo>
                  <a:close/>
                  <a:moveTo>
                    <a:pt x="333" y="1442"/>
                  </a:moveTo>
                  <a:lnTo>
                    <a:pt x="360" y="1442"/>
                  </a:lnTo>
                  <a:lnTo>
                    <a:pt x="360" y="1445"/>
                  </a:lnTo>
                  <a:lnTo>
                    <a:pt x="333" y="1445"/>
                  </a:lnTo>
                  <a:lnTo>
                    <a:pt x="333" y="1442"/>
                  </a:lnTo>
                  <a:close/>
                  <a:moveTo>
                    <a:pt x="373" y="1442"/>
                  </a:moveTo>
                  <a:lnTo>
                    <a:pt x="399" y="1442"/>
                  </a:lnTo>
                  <a:lnTo>
                    <a:pt x="399" y="1445"/>
                  </a:lnTo>
                  <a:lnTo>
                    <a:pt x="373" y="1445"/>
                  </a:lnTo>
                  <a:lnTo>
                    <a:pt x="373" y="1442"/>
                  </a:lnTo>
                  <a:close/>
                  <a:moveTo>
                    <a:pt x="412" y="1442"/>
                  </a:moveTo>
                  <a:lnTo>
                    <a:pt x="439" y="1442"/>
                  </a:lnTo>
                  <a:lnTo>
                    <a:pt x="439" y="1445"/>
                  </a:lnTo>
                  <a:lnTo>
                    <a:pt x="412" y="1445"/>
                  </a:lnTo>
                  <a:lnTo>
                    <a:pt x="412" y="1442"/>
                  </a:lnTo>
                  <a:close/>
                  <a:moveTo>
                    <a:pt x="451" y="1442"/>
                  </a:moveTo>
                  <a:lnTo>
                    <a:pt x="478" y="1442"/>
                  </a:lnTo>
                  <a:lnTo>
                    <a:pt x="478" y="1445"/>
                  </a:lnTo>
                  <a:lnTo>
                    <a:pt x="451" y="1445"/>
                  </a:lnTo>
                  <a:lnTo>
                    <a:pt x="451" y="1442"/>
                  </a:lnTo>
                  <a:close/>
                  <a:moveTo>
                    <a:pt x="491" y="1442"/>
                  </a:moveTo>
                  <a:lnTo>
                    <a:pt x="517" y="1442"/>
                  </a:lnTo>
                  <a:lnTo>
                    <a:pt x="517" y="1445"/>
                  </a:lnTo>
                  <a:lnTo>
                    <a:pt x="491" y="1445"/>
                  </a:lnTo>
                  <a:lnTo>
                    <a:pt x="491" y="1442"/>
                  </a:lnTo>
                  <a:close/>
                  <a:moveTo>
                    <a:pt x="530" y="1442"/>
                  </a:moveTo>
                  <a:lnTo>
                    <a:pt x="557" y="1442"/>
                  </a:lnTo>
                  <a:lnTo>
                    <a:pt x="557" y="1445"/>
                  </a:lnTo>
                  <a:lnTo>
                    <a:pt x="530" y="1445"/>
                  </a:lnTo>
                  <a:lnTo>
                    <a:pt x="530" y="1442"/>
                  </a:lnTo>
                  <a:close/>
                  <a:moveTo>
                    <a:pt x="569" y="1442"/>
                  </a:moveTo>
                  <a:lnTo>
                    <a:pt x="596" y="1442"/>
                  </a:lnTo>
                  <a:lnTo>
                    <a:pt x="596" y="1445"/>
                  </a:lnTo>
                  <a:lnTo>
                    <a:pt x="569" y="1445"/>
                  </a:lnTo>
                  <a:lnTo>
                    <a:pt x="569" y="1442"/>
                  </a:lnTo>
                  <a:close/>
                  <a:moveTo>
                    <a:pt x="609" y="1442"/>
                  </a:moveTo>
                  <a:lnTo>
                    <a:pt x="635" y="1442"/>
                  </a:lnTo>
                  <a:lnTo>
                    <a:pt x="635" y="1445"/>
                  </a:lnTo>
                  <a:lnTo>
                    <a:pt x="609" y="1445"/>
                  </a:lnTo>
                  <a:lnTo>
                    <a:pt x="609" y="1442"/>
                  </a:lnTo>
                  <a:close/>
                  <a:moveTo>
                    <a:pt x="648" y="1442"/>
                  </a:moveTo>
                  <a:lnTo>
                    <a:pt x="674" y="1442"/>
                  </a:lnTo>
                  <a:lnTo>
                    <a:pt x="674" y="1445"/>
                  </a:lnTo>
                  <a:lnTo>
                    <a:pt x="648" y="1445"/>
                  </a:lnTo>
                  <a:lnTo>
                    <a:pt x="648" y="1442"/>
                  </a:lnTo>
                  <a:close/>
                  <a:moveTo>
                    <a:pt x="687" y="1442"/>
                  </a:moveTo>
                  <a:lnTo>
                    <a:pt x="714" y="1442"/>
                  </a:lnTo>
                  <a:lnTo>
                    <a:pt x="714" y="1445"/>
                  </a:lnTo>
                  <a:lnTo>
                    <a:pt x="687" y="1445"/>
                  </a:lnTo>
                  <a:lnTo>
                    <a:pt x="687" y="1442"/>
                  </a:lnTo>
                  <a:close/>
                  <a:moveTo>
                    <a:pt x="727" y="1442"/>
                  </a:moveTo>
                  <a:lnTo>
                    <a:pt x="753" y="1442"/>
                  </a:lnTo>
                  <a:lnTo>
                    <a:pt x="753" y="1445"/>
                  </a:lnTo>
                  <a:lnTo>
                    <a:pt x="727" y="1445"/>
                  </a:lnTo>
                  <a:lnTo>
                    <a:pt x="727" y="1442"/>
                  </a:lnTo>
                  <a:close/>
                  <a:moveTo>
                    <a:pt x="766" y="1442"/>
                  </a:moveTo>
                  <a:lnTo>
                    <a:pt x="792" y="1442"/>
                  </a:lnTo>
                  <a:lnTo>
                    <a:pt x="792" y="1445"/>
                  </a:lnTo>
                  <a:lnTo>
                    <a:pt x="766" y="1445"/>
                  </a:lnTo>
                  <a:lnTo>
                    <a:pt x="766" y="1442"/>
                  </a:lnTo>
                  <a:close/>
                  <a:moveTo>
                    <a:pt x="805" y="1442"/>
                  </a:moveTo>
                  <a:lnTo>
                    <a:pt x="832" y="1442"/>
                  </a:lnTo>
                  <a:lnTo>
                    <a:pt x="832" y="1445"/>
                  </a:lnTo>
                  <a:lnTo>
                    <a:pt x="805" y="1445"/>
                  </a:lnTo>
                  <a:lnTo>
                    <a:pt x="805" y="1442"/>
                  </a:lnTo>
                  <a:close/>
                  <a:moveTo>
                    <a:pt x="845" y="1442"/>
                  </a:moveTo>
                  <a:lnTo>
                    <a:pt x="871" y="1442"/>
                  </a:lnTo>
                  <a:lnTo>
                    <a:pt x="871" y="1445"/>
                  </a:lnTo>
                  <a:lnTo>
                    <a:pt x="845" y="1445"/>
                  </a:lnTo>
                  <a:lnTo>
                    <a:pt x="845" y="1442"/>
                  </a:lnTo>
                  <a:close/>
                  <a:moveTo>
                    <a:pt x="884" y="1442"/>
                  </a:moveTo>
                  <a:lnTo>
                    <a:pt x="910" y="1442"/>
                  </a:lnTo>
                  <a:lnTo>
                    <a:pt x="910" y="1445"/>
                  </a:lnTo>
                  <a:lnTo>
                    <a:pt x="884" y="1445"/>
                  </a:lnTo>
                  <a:lnTo>
                    <a:pt x="884" y="1442"/>
                  </a:lnTo>
                  <a:close/>
                  <a:moveTo>
                    <a:pt x="923" y="1442"/>
                  </a:moveTo>
                  <a:lnTo>
                    <a:pt x="950" y="1442"/>
                  </a:lnTo>
                  <a:lnTo>
                    <a:pt x="950" y="1445"/>
                  </a:lnTo>
                  <a:lnTo>
                    <a:pt x="923" y="1445"/>
                  </a:lnTo>
                  <a:lnTo>
                    <a:pt x="923" y="1442"/>
                  </a:lnTo>
                  <a:close/>
                  <a:moveTo>
                    <a:pt x="962" y="1442"/>
                  </a:moveTo>
                  <a:lnTo>
                    <a:pt x="989" y="1442"/>
                  </a:lnTo>
                  <a:lnTo>
                    <a:pt x="989" y="1445"/>
                  </a:lnTo>
                  <a:lnTo>
                    <a:pt x="962" y="1445"/>
                  </a:lnTo>
                  <a:lnTo>
                    <a:pt x="962" y="1442"/>
                  </a:lnTo>
                  <a:close/>
                  <a:moveTo>
                    <a:pt x="1002" y="1442"/>
                  </a:moveTo>
                  <a:lnTo>
                    <a:pt x="1028" y="1442"/>
                  </a:lnTo>
                  <a:lnTo>
                    <a:pt x="1028" y="1445"/>
                  </a:lnTo>
                  <a:lnTo>
                    <a:pt x="1002" y="1445"/>
                  </a:lnTo>
                  <a:lnTo>
                    <a:pt x="1002" y="1442"/>
                  </a:lnTo>
                  <a:close/>
                  <a:moveTo>
                    <a:pt x="1041" y="1442"/>
                  </a:moveTo>
                  <a:lnTo>
                    <a:pt x="1068" y="1442"/>
                  </a:lnTo>
                  <a:lnTo>
                    <a:pt x="1068" y="1445"/>
                  </a:lnTo>
                  <a:lnTo>
                    <a:pt x="1041" y="1445"/>
                  </a:lnTo>
                  <a:lnTo>
                    <a:pt x="1041" y="1442"/>
                  </a:lnTo>
                  <a:close/>
                  <a:moveTo>
                    <a:pt x="1080" y="1442"/>
                  </a:moveTo>
                  <a:lnTo>
                    <a:pt x="1107" y="1442"/>
                  </a:lnTo>
                  <a:lnTo>
                    <a:pt x="1107" y="1445"/>
                  </a:lnTo>
                  <a:lnTo>
                    <a:pt x="1080" y="1445"/>
                  </a:lnTo>
                  <a:lnTo>
                    <a:pt x="1080" y="1442"/>
                  </a:lnTo>
                  <a:close/>
                  <a:moveTo>
                    <a:pt x="1120" y="1442"/>
                  </a:moveTo>
                  <a:lnTo>
                    <a:pt x="1146" y="1442"/>
                  </a:lnTo>
                  <a:lnTo>
                    <a:pt x="1146" y="1445"/>
                  </a:lnTo>
                  <a:lnTo>
                    <a:pt x="1120" y="1445"/>
                  </a:lnTo>
                  <a:lnTo>
                    <a:pt x="1120" y="1442"/>
                  </a:lnTo>
                  <a:close/>
                  <a:moveTo>
                    <a:pt x="1159" y="1442"/>
                  </a:moveTo>
                  <a:lnTo>
                    <a:pt x="1186" y="1442"/>
                  </a:lnTo>
                  <a:lnTo>
                    <a:pt x="1186" y="1445"/>
                  </a:lnTo>
                  <a:lnTo>
                    <a:pt x="1159" y="1445"/>
                  </a:lnTo>
                  <a:lnTo>
                    <a:pt x="1159" y="1442"/>
                  </a:lnTo>
                  <a:close/>
                  <a:moveTo>
                    <a:pt x="1198" y="1442"/>
                  </a:moveTo>
                  <a:lnTo>
                    <a:pt x="1225" y="1442"/>
                  </a:lnTo>
                  <a:lnTo>
                    <a:pt x="1225" y="1445"/>
                  </a:lnTo>
                  <a:lnTo>
                    <a:pt x="1198" y="1445"/>
                  </a:lnTo>
                  <a:lnTo>
                    <a:pt x="1198" y="1442"/>
                  </a:lnTo>
                  <a:close/>
                  <a:moveTo>
                    <a:pt x="1238" y="1442"/>
                  </a:moveTo>
                  <a:lnTo>
                    <a:pt x="1264" y="1442"/>
                  </a:lnTo>
                  <a:lnTo>
                    <a:pt x="1264" y="1445"/>
                  </a:lnTo>
                  <a:lnTo>
                    <a:pt x="1238" y="1445"/>
                  </a:lnTo>
                  <a:lnTo>
                    <a:pt x="1238" y="1442"/>
                  </a:lnTo>
                  <a:close/>
                  <a:moveTo>
                    <a:pt x="1277" y="1442"/>
                  </a:moveTo>
                  <a:lnTo>
                    <a:pt x="1304" y="1442"/>
                  </a:lnTo>
                  <a:lnTo>
                    <a:pt x="1304" y="1445"/>
                  </a:lnTo>
                  <a:lnTo>
                    <a:pt x="1277" y="1445"/>
                  </a:lnTo>
                  <a:lnTo>
                    <a:pt x="1277" y="1442"/>
                  </a:lnTo>
                  <a:close/>
                  <a:moveTo>
                    <a:pt x="1316" y="1442"/>
                  </a:moveTo>
                  <a:lnTo>
                    <a:pt x="1343" y="1442"/>
                  </a:lnTo>
                  <a:lnTo>
                    <a:pt x="1343" y="1445"/>
                  </a:lnTo>
                  <a:lnTo>
                    <a:pt x="1316" y="1445"/>
                  </a:lnTo>
                  <a:lnTo>
                    <a:pt x="1316" y="1442"/>
                  </a:lnTo>
                  <a:close/>
                  <a:moveTo>
                    <a:pt x="1356" y="1442"/>
                  </a:moveTo>
                  <a:lnTo>
                    <a:pt x="1382" y="1442"/>
                  </a:lnTo>
                  <a:lnTo>
                    <a:pt x="1382" y="1445"/>
                  </a:lnTo>
                  <a:lnTo>
                    <a:pt x="1356" y="1445"/>
                  </a:lnTo>
                  <a:lnTo>
                    <a:pt x="1356" y="1442"/>
                  </a:lnTo>
                  <a:close/>
                  <a:moveTo>
                    <a:pt x="1395" y="1442"/>
                  </a:moveTo>
                  <a:lnTo>
                    <a:pt x="1421" y="1442"/>
                  </a:lnTo>
                  <a:lnTo>
                    <a:pt x="1421" y="1445"/>
                  </a:lnTo>
                  <a:lnTo>
                    <a:pt x="1395" y="1445"/>
                  </a:lnTo>
                  <a:lnTo>
                    <a:pt x="1395" y="1442"/>
                  </a:lnTo>
                  <a:close/>
                  <a:moveTo>
                    <a:pt x="1434" y="1442"/>
                  </a:moveTo>
                  <a:lnTo>
                    <a:pt x="1440" y="1442"/>
                  </a:lnTo>
                  <a:lnTo>
                    <a:pt x="1438" y="1444"/>
                  </a:lnTo>
                  <a:lnTo>
                    <a:pt x="1438" y="1423"/>
                  </a:lnTo>
                  <a:lnTo>
                    <a:pt x="1441" y="1423"/>
                  </a:lnTo>
                  <a:lnTo>
                    <a:pt x="1441" y="1445"/>
                  </a:lnTo>
                  <a:lnTo>
                    <a:pt x="1434" y="1445"/>
                  </a:lnTo>
                  <a:lnTo>
                    <a:pt x="1434" y="1442"/>
                  </a:lnTo>
                  <a:close/>
                  <a:moveTo>
                    <a:pt x="1438" y="1410"/>
                  </a:moveTo>
                  <a:lnTo>
                    <a:pt x="1438" y="1384"/>
                  </a:lnTo>
                  <a:lnTo>
                    <a:pt x="1441" y="1384"/>
                  </a:lnTo>
                  <a:lnTo>
                    <a:pt x="1441" y="1410"/>
                  </a:lnTo>
                  <a:lnTo>
                    <a:pt x="1438" y="1410"/>
                  </a:lnTo>
                  <a:close/>
                  <a:moveTo>
                    <a:pt x="1438" y="1370"/>
                  </a:moveTo>
                  <a:lnTo>
                    <a:pt x="1438" y="1344"/>
                  </a:lnTo>
                  <a:lnTo>
                    <a:pt x="1441" y="1344"/>
                  </a:lnTo>
                  <a:lnTo>
                    <a:pt x="1441" y="1370"/>
                  </a:lnTo>
                  <a:lnTo>
                    <a:pt x="1438" y="1370"/>
                  </a:lnTo>
                  <a:close/>
                  <a:moveTo>
                    <a:pt x="1438" y="1331"/>
                  </a:moveTo>
                  <a:lnTo>
                    <a:pt x="1438" y="1305"/>
                  </a:lnTo>
                  <a:lnTo>
                    <a:pt x="1441" y="1305"/>
                  </a:lnTo>
                  <a:lnTo>
                    <a:pt x="1441" y="1331"/>
                  </a:lnTo>
                  <a:lnTo>
                    <a:pt x="1438" y="1331"/>
                  </a:lnTo>
                  <a:close/>
                  <a:moveTo>
                    <a:pt x="1438" y="1291"/>
                  </a:moveTo>
                  <a:lnTo>
                    <a:pt x="1438" y="1265"/>
                  </a:lnTo>
                  <a:lnTo>
                    <a:pt x="1441" y="1265"/>
                  </a:lnTo>
                  <a:lnTo>
                    <a:pt x="1441" y="1291"/>
                  </a:lnTo>
                  <a:lnTo>
                    <a:pt x="1438" y="1291"/>
                  </a:lnTo>
                  <a:close/>
                  <a:moveTo>
                    <a:pt x="1438" y="1252"/>
                  </a:moveTo>
                  <a:lnTo>
                    <a:pt x="1438" y="1226"/>
                  </a:lnTo>
                  <a:lnTo>
                    <a:pt x="1441" y="1226"/>
                  </a:lnTo>
                  <a:lnTo>
                    <a:pt x="1441" y="1252"/>
                  </a:lnTo>
                  <a:lnTo>
                    <a:pt x="1438" y="1252"/>
                  </a:lnTo>
                  <a:close/>
                  <a:moveTo>
                    <a:pt x="1438" y="1213"/>
                  </a:moveTo>
                  <a:lnTo>
                    <a:pt x="1438" y="1186"/>
                  </a:lnTo>
                  <a:lnTo>
                    <a:pt x="1441" y="1186"/>
                  </a:lnTo>
                  <a:lnTo>
                    <a:pt x="1441" y="1213"/>
                  </a:lnTo>
                  <a:lnTo>
                    <a:pt x="1438" y="1213"/>
                  </a:lnTo>
                  <a:close/>
                  <a:moveTo>
                    <a:pt x="1438" y="1173"/>
                  </a:moveTo>
                  <a:lnTo>
                    <a:pt x="1438" y="1147"/>
                  </a:lnTo>
                  <a:lnTo>
                    <a:pt x="1441" y="1147"/>
                  </a:lnTo>
                  <a:lnTo>
                    <a:pt x="1441" y="1173"/>
                  </a:lnTo>
                  <a:lnTo>
                    <a:pt x="1438" y="1173"/>
                  </a:lnTo>
                  <a:close/>
                  <a:moveTo>
                    <a:pt x="1438" y="1134"/>
                  </a:moveTo>
                  <a:lnTo>
                    <a:pt x="1438" y="1108"/>
                  </a:lnTo>
                  <a:lnTo>
                    <a:pt x="1441" y="1108"/>
                  </a:lnTo>
                  <a:lnTo>
                    <a:pt x="1441" y="1134"/>
                  </a:lnTo>
                  <a:lnTo>
                    <a:pt x="1438" y="1134"/>
                  </a:lnTo>
                  <a:close/>
                  <a:moveTo>
                    <a:pt x="1438" y="1094"/>
                  </a:moveTo>
                  <a:lnTo>
                    <a:pt x="1438" y="1068"/>
                  </a:lnTo>
                  <a:lnTo>
                    <a:pt x="1441" y="1068"/>
                  </a:lnTo>
                  <a:lnTo>
                    <a:pt x="1441" y="1094"/>
                  </a:lnTo>
                  <a:lnTo>
                    <a:pt x="1438" y="1094"/>
                  </a:lnTo>
                  <a:close/>
                  <a:moveTo>
                    <a:pt x="1438" y="1055"/>
                  </a:moveTo>
                  <a:lnTo>
                    <a:pt x="1438" y="1029"/>
                  </a:lnTo>
                  <a:lnTo>
                    <a:pt x="1441" y="1029"/>
                  </a:lnTo>
                  <a:lnTo>
                    <a:pt x="1441" y="1055"/>
                  </a:lnTo>
                  <a:lnTo>
                    <a:pt x="1438" y="1055"/>
                  </a:lnTo>
                  <a:close/>
                  <a:moveTo>
                    <a:pt x="1438" y="1015"/>
                  </a:moveTo>
                  <a:lnTo>
                    <a:pt x="1438" y="989"/>
                  </a:lnTo>
                  <a:lnTo>
                    <a:pt x="1441" y="989"/>
                  </a:lnTo>
                  <a:lnTo>
                    <a:pt x="1441" y="1015"/>
                  </a:lnTo>
                  <a:lnTo>
                    <a:pt x="1438" y="1015"/>
                  </a:lnTo>
                  <a:close/>
                  <a:moveTo>
                    <a:pt x="1438" y="976"/>
                  </a:moveTo>
                  <a:lnTo>
                    <a:pt x="1438" y="950"/>
                  </a:lnTo>
                  <a:lnTo>
                    <a:pt x="1441" y="950"/>
                  </a:lnTo>
                  <a:lnTo>
                    <a:pt x="1441" y="976"/>
                  </a:lnTo>
                  <a:lnTo>
                    <a:pt x="1438" y="976"/>
                  </a:lnTo>
                  <a:close/>
                  <a:moveTo>
                    <a:pt x="1438" y="937"/>
                  </a:moveTo>
                  <a:lnTo>
                    <a:pt x="1438" y="910"/>
                  </a:lnTo>
                  <a:lnTo>
                    <a:pt x="1441" y="910"/>
                  </a:lnTo>
                  <a:lnTo>
                    <a:pt x="1441" y="937"/>
                  </a:lnTo>
                  <a:lnTo>
                    <a:pt x="1438" y="937"/>
                  </a:lnTo>
                  <a:close/>
                  <a:moveTo>
                    <a:pt x="1438" y="897"/>
                  </a:moveTo>
                  <a:lnTo>
                    <a:pt x="1438" y="871"/>
                  </a:lnTo>
                  <a:lnTo>
                    <a:pt x="1441" y="871"/>
                  </a:lnTo>
                  <a:lnTo>
                    <a:pt x="1441" y="897"/>
                  </a:lnTo>
                  <a:lnTo>
                    <a:pt x="1438" y="897"/>
                  </a:lnTo>
                  <a:close/>
                  <a:moveTo>
                    <a:pt x="1438" y="858"/>
                  </a:moveTo>
                  <a:lnTo>
                    <a:pt x="1438" y="832"/>
                  </a:lnTo>
                  <a:lnTo>
                    <a:pt x="1441" y="832"/>
                  </a:lnTo>
                  <a:lnTo>
                    <a:pt x="1441" y="858"/>
                  </a:lnTo>
                  <a:lnTo>
                    <a:pt x="1438" y="858"/>
                  </a:lnTo>
                  <a:close/>
                  <a:moveTo>
                    <a:pt x="1438" y="818"/>
                  </a:moveTo>
                  <a:lnTo>
                    <a:pt x="1438" y="792"/>
                  </a:lnTo>
                  <a:lnTo>
                    <a:pt x="1441" y="792"/>
                  </a:lnTo>
                  <a:lnTo>
                    <a:pt x="1441" y="818"/>
                  </a:lnTo>
                  <a:lnTo>
                    <a:pt x="1438" y="818"/>
                  </a:lnTo>
                  <a:close/>
                  <a:moveTo>
                    <a:pt x="1438" y="779"/>
                  </a:moveTo>
                  <a:lnTo>
                    <a:pt x="1438" y="753"/>
                  </a:lnTo>
                  <a:lnTo>
                    <a:pt x="1441" y="753"/>
                  </a:lnTo>
                  <a:lnTo>
                    <a:pt x="1441" y="779"/>
                  </a:lnTo>
                  <a:lnTo>
                    <a:pt x="1438" y="779"/>
                  </a:lnTo>
                  <a:close/>
                  <a:moveTo>
                    <a:pt x="1438" y="739"/>
                  </a:moveTo>
                  <a:lnTo>
                    <a:pt x="1438" y="713"/>
                  </a:lnTo>
                  <a:lnTo>
                    <a:pt x="1441" y="713"/>
                  </a:lnTo>
                  <a:lnTo>
                    <a:pt x="1441" y="739"/>
                  </a:lnTo>
                  <a:lnTo>
                    <a:pt x="1438" y="739"/>
                  </a:lnTo>
                  <a:close/>
                  <a:moveTo>
                    <a:pt x="1438" y="700"/>
                  </a:moveTo>
                  <a:lnTo>
                    <a:pt x="1438" y="674"/>
                  </a:lnTo>
                  <a:lnTo>
                    <a:pt x="1441" y="674"/>
                  </a:lnTo>
                  <a:lnTo>
                    <a:pt x="1441" y="700"/>
                  </a:lnTo>
                  <a:lnTo>
                    <a:pt x="1438" y="700"/>
                  </a:lnTo>
                  <a:close/>
                  <a:moveTo>
                    <a:pt x="1438" y="661"/>
                  </a:moveTo>
                  <a:lnTo>
                    <a:pt x="1438" y="634"/>
                  </a:lnTo>
                  <a:lnTo>
                    <a:pt x="1441" y="634"/>
                  </a:lnTo>
                  <a:lnTo>
                    <a:pt x="1441" y="661"/>
                  </a:lnTo>
                  <a:lnTo>
                    <a:pt x="1438" y="661"/>
                  </a:lnTo>
                  <a:close/>
                  <a:moveTo>
                    <a:pt x="1438" y="621"/>
                  </a:moveTo>
                  <a:lnTo>
                    <a:pt x="1438" y="595"/>
                  </a:lnTo>
                  <a:lnTo>
                    <a:pt x="1441" y="595"/>
                  </a:lnTo>
                  <a:lnTo>
                    <a:pt x="1441" y="621"/>
                  </a:lnTo>
                  <a:lnTo>
                    <a:pt x="1438" y="621"/>
                  </a:lnTo>
                  <a:close/>
                  <a:moveTo>
                    <a:pt x="1438" y="582"/>
                  </a:moveTo>
                  <a:lnTo>
                    <a:pt x="1438" y="556"/>
                  </a:lnTo>
                  <a:lnTo>
                    <a:pt x="1441" y="556"/>
                  </a:lnTo>
                  <a:lnTo>
                    <a:pt x="1441" y="582"/>
                  </a:lnTo>
                  <a:lnTo>
                    <a:pt x="1438" y="582"/>
                  </a:lnTo>
                  <a:close/>
                  <a:moveTo>
                    <a:pt x="1438" y="542"/>
                  </a:moveTo>
                  <a:lnTo>
                    <a:pt x="1438" y="516"/>
                  </a:lnTo>
                  <a:lnTo>
                    <a:pt x="1441" y="516"/>
                  </a:lnTo>
                  <a:lnTo>
                    <a:pt x="1441" y="542"/>
                  </a:lnTo>
                  <a:lnTo>
                    <a:pt x="1438" y="542"/>
                  </a:lnTo>
                  <a:close/>
                  <a:moveTo>
                    <a:pt x="1438" y="503"/>
                  </a:moveTo>
                  <a:lnTo>
                    <a:pt x="1438" y="477"/>
                  </a:lnTo>
                  <a:lnTo>
                    <a:pt x="1441" y="477"/>
                  </a:lnTo>
                  <a:lnTo>
                    <a:pt x="1441" y="503"/>
                  </a:lnTo>
                  <a:lnTo>
                    <a:pt x="1438" y="503"/>
                  </a:lnTo>
                  <a:close/>
                  <a:moveTo>
                    <a:pt x="1438" y="463"/>
                  </a:moveTo>
                  <a:lnTo>
                    <a:pt x="1438" y="437"/>
                  </a:lnTo>
                  <a:lnTo>
                    <a:pt x="1441" y="437"/>
                  </a:lnTo>
                  <a:lnTo>
                    <a:pt x="1441" y="463"/>
                  </a:lnTo>
                  <a:lnTo>
                    <a:pt x="1438" y="463"/>
                  </a:lnTo>
                  <a:close/>
                  <a:moveTo>
                    <a:pt x="1438" y="424"/>
                  </a:moveTo>
                  <a:lnTo>
                    <a:pt x="1438" y="398"/>
                  </a:lnTo>
                  <a:lnTo>
                    <a:pt x="1441" y="398"/>
                  </a:lnTo>
                  <a:lnTo>
                    <a:pt x="1441" y="424"/>
                  </a:lnTo>
                  <a:lnTo>
                    <a:pt x="1438" y="424"/>
                  </a:lnTo>
                  <a:close/>
                  <a:moveTo>
                    <a:pt x="1438" y="385"/>
                  </a:moveTo>
                  <a:lnTo>
                    <a:pt x="1438" y="359"/>
                  </a:lnTo>
                  <a:lnTo>
                    <a:pt x="1441" y="359"/>
                  </a:lnTo>
                  <a:lnTo>
                    <a:pt x="1441" y="385"/>
                  </a:lnTo>
                  <a:lnTo>
                    <a:pt x="1438" y="385"/>
                  </a:lnTo>
                  <a:close/>
                  <a:moveTo>
                    <a:pt x="1438" y="345"/>
                  </a:moveTo>
                  <a:lnTo>
                    <a:pt x="1438" y="319"/>
                  </a:lnTo>
                  <a:lnTo>
                    <a:pt x="1441" y="319"/>
                  </a:lnTo>
                  <a:lnTo>
                    <a:pt x="1441" y="345"/>
                  </a:lnTo>
                  <a:lnTo>
                    <a:pt x="1438" y="345"/>
                  </a:lnTo>
                  <a:close/>
                  <a:moveTo>
                    <a:pt x="1438" y="306"/>
                  </a:moveTo>
                  <a:lnTo>
                    <a:pt x="1438" y="280"/>
                  </a:lnTo>
                  <a:lnTo>
                    <a:pt x="1441" y="280"/>
                  </a:lnTo>
                  <a:lnTo>
                    <a:pt x="1441" y="306"/>
                  </a:lnTo>
                  <a:lnTo>
                    <a:pt x="1438" y="306"/>
                  </a:lnTo>
                  <a:close/>
                  <a:moveTo>
                    <a:pt x="1438" y="266"/>
                  </a:moveTo>
                  <a:lnTo>
                    <a:pt x="1438" y="240"/>
                  </a:lnTo>
                  <a:lnTo>
                    <a:pt x="1441" y="240"/>
                  </a:lnTo>
                  <a:lnTo>
                    <a:pt x="1441" y="266"/>
                  </a:lnTo>
                  <a:lnTo>
                    <a:pt x="1438" y="266"/>
                  </a:lnTo>
                  <a:close/>
                  <a:moveTo>
                    <a:pt x="1438" y="227"/>
                  </a:moveTo>
                  <a:lnTo>
                    <a:pt x="1438" y="201"/>
                  </a:lnTo>
                  <a:lnTo>
                    <a:pt x="1441" y="201"/>
                  </a:lnTo>
                  <a:lnTo>
                    <a:pt x="1441" y="227"/>
                  </a:lnTo>
                  <a:lnTo>
                    <a:pt x="1438" y="227"/>
                  </a:lnTo>
                  <a:close/>
                  <a:moveTo>
                    <a:pt x="1438" y="187"/>
                  </a:moveTo>
                  <a:lnTo>
                    <a:pt x="1438" y="161"/>
                  </a:lnTo>
                  <a:lnTo>
                    <a:pt x="1441" y="161"/>
                  </a:lnTo>
                  <a:lnTo>
                    <a:pt x="1441" y="187"/>
                  </a:lnTo>
                  <a:lnTo>
                    <a:pt x="1438" y="187"/>
                  </a:lnTo>
                  <a:close/>
                  <a:moveTo>
                    <a:pt x="1438" y="148"/>
                  </a:moveTo>
                  <a:lnTo>
                    <a:pt x="1438" y="122"/>
                  </a:lnTo>
                  <a:lnTo>
                    <a:pt x="1441" y="122"/>
                  </a:lnTo>
                  <a:lnTo>
                    <a:pt x="1441" y="148"/>
                  </a:lnTo>
                  <a:lnTo>
                    <a:pt x="1438" y="148"/>
                  </a:lnTo>
                  <a:close/>
                  <a:moveTo>
                    <a:pt x="1438" y="109"/>
                  </a:moveTo>
                  <a:lnTo>
                    <a:pt x="1438" y="83"/>
                  </a:lnTo>
                  <a:lnTo>
                    <a:pt x="1441" y="83"/>
                  </a:lnTo>
                  <a:lnTo>
                    <a:pt x="1441" y="109"/>
                  </a:lnTo>
                  <a:lnTo>
                    <a:pt x="1438" y="109"/>
                  </a:lnTo>
                  <a:close/>
                  <a:moveTo>
                    <a:pt x="1438" y="69"/>
                  </a:moveTo>
                  <a:lnTo>
                    <a:pt x="1438" y="43"/>
                  </a:lnTo>
                  <a:lnTo>
                    <a:pt x="1441" y="43"/>
                  </a:lnTo>
                  <a:lnTo>
                    <a:pt x="1441" y="69"/>
                  </a:lnTo>
                  <a:lnTo>
                    <a:pt x="1438" y="69"/>
                  </a:lnTo>
                  <a:close/>
                  <a:moveTo>
                    <a:pt x="1438" y="30"/>
                  </a:moveTo>
                  <a:lnTo>
                    <a:pt x="1438" y="4"/>
                  </a:lnTo>
                  <a:lnTo>
                    <a:pt x="1441" y="4"/>
                  </a:lnTo>
                  <a:lnTo>
                    <a:pt x="1441" y="30"/>
                  </a:lnTo>
                  <a:lnTo>
                    <a:pt x="1438" y="30"/>
                  </a:lnTo>
                  <a:close/>
                  <a:moveTo>
                    <a:pt x="1428" y="4"/>
                  </a:moveTo>
                  <a:lnTo>
                    <a:pt x="1402" y="4"/>
                  </a:lnTo>
                  <a:lnTo>
                    <a:pt x="1402" y="0"/>
                  </a:lnTo>
                  <a:lnTo>
                    <a:pt x="1428" y="0"/>
                  </a:lnTo>
                  <a:lnTo>
                    <a:pt x="1428" y="4"/>
                  </a:lnTo>
                  <a:close/>
                  <a:moveTo>
                    <a:pt x="1389" y="4"/>
                  </a:moveTo>
                  <a:lnTo>
                    <a:pt x="1362" y="4"/>
                  </a:lnTo>
                  <a:lnTo>
                    <a:pt x="1362" y="0"/>
                  </a:lnTo>
                  <a:lnTo>
                    <a:pt x="1389" y="0"/>
                  </a:lnTo>
                  <a:lnTo>
                    <a:pt x="1389" y="4"/>
                  </a:lnTo>
                  <a:close/>
                  <a:moveTo>
                    <a:pt x="1349" y="4"/>
                  </a:moveTo>
                  <a:lnTo>
                    <a:pt x="1323" y="4"/>
                  </a:lnTo>
                  <a:lnTo>
                    <a:pt x="1323" y="0"/>
                  </a:lnTo>
                  <a:lnTo>
                    <a:pt x="1349" y="0"/>
                  </a:lnTo>
                  <a:lnTo>
                    <a:pt x="1349" y="4"/>
                  </a:lnTo>
                  <a:close/>
                  <a:moveTo>
                    <a:pt x="1310" y="4"/>
                  </a:moveTo>
                  <a:lnTo>
                    <a:pt x="1284" y="4"/>
                  </a:lnTo>
                  <a:lnTo>
                    <a:pt x="1284" y="0"/>
                  </a:lnTo>
                  <a:lnTo>
                    <a:pt x="1310" y="0"/>
                  </a:lnTo>
                  <a:lnTo>
                    <a:pt x="1310" y="4"/>
                  </a:lnTo>
                  <a:close/>
                  <a:moveTo>
                    <a:pt x="1271" y="4"/>
                  </a:moveTo>
                  <a:lnTo>
                    <a:pt x="1245" y="4"/>
                  </a:lnTo>
                  <a:lnTo>
                    <a:pt x="1245" y="0"/>
                  </a:lnTo>
                  <a:lnTo>
                    <a:pt x="1271" y="0"/>
                  </a:lnTo>
                  <a:lnTo>
                    <a:pt x="1271" y="4"/>
                  </a:lnTo>
                  <a:close/>
                  <a:moveTo>
                    <a:pt x="1231" y="4"/>
                  </a:moveTo>
                  <a:lnTo>
                    <a:pt x="1205" y="4"/>
                  </a:lnTo>
                  <a:lnTo>
                    <a:pt x="1205" y="0"/>
                  </a:lnTo>
                  <a:lnTo>
                    <a:pt x="1231" y="0"/>
                  </a:lnTo>
                  <a:lnTo>
                    <a:pt x="1231" y="4"/>
                  </a:lnTo>
                  <a:close/>
                  <a:moveTo>
                    <a:pt x="1192" y="4"/>
                  </a:moveTo>
                  <a:lnTo>
                    <a:pt x="1166" y="4"/>
                  </a:lnTo>
                  <a:lnTo>
                    <a:pt x="1166" y="0"/>
                  </a:lnTo>
                  <a:lnTo>
                    <a:pt x="1192" y="0"/>
                  </a:lnTo>
                  <a:lnTo>
                    <a:pt x="1192" y="4"/>
                  </a:lnTo>
                  <a:close/>
                  <a:moveTo>
                    <a:pt x="1153" y="4"/>
                  </a:moveTo>
                  <a:lnTo>
                    <a:pt x="1127" y="4"/>
                  </a:lnTo>
                  <a:lnTo>
                    <a:pt x="1127" y="0"/>
                  </a:lnTo>
                  <a:lnTo>
                    <a:pt x="1153" y="0"/>
                  </a:lnTo>
                  <a:lnTo>
                    <a:pt x="1153" y="4"/>
                  </a:lnTo>
                  <a:close/>
                  <a:moveTo>
                    <a:pt x="1113" y="4"/>
                  </a:moveTo>
                  <a:lnTo>
                    <a:pt x="1087" y="4"/>
                  </a:lnTo>
                  <a:lnTo>
                    <a:pt x="1087" y="0"/>
                  </a:lnTo>
                  <a:lnTo>
                    <a:pt x="1113" y="0"/>
                  </a:lnTo>
                  <a:lnTo>
                    <a:pt x="1113" y="4"/>
                  </a:lnTo>
                  <a:close/>
                  <a:moveTo>
                    <a:pt x="1074" y="4"/>
                  </a:moveTo>
                  <a:lnTo>
                    <a:pt x="1048" y="4"/>
                  </a:lnTo>
                  <a:lnTo>
                    <a:pt x="1048" y="0"/>
                  </a:lnTo>
                  <a:lnTo>
                    <a:pt x="1074" y="0"/>
                  </a:lnTo>
                  <a:lnTo>
                    <a:pt x="1074" y="4"/>
                  </a:lnTo>
                  <a:close/>
                  <a:moveTo>
                    <a:pt x="1035" y="4"/>
                  </a:moveTo>
                  <a:lnTo>
                    <a:pt x="1009" y="4"/>
                  </a:lnTo>
                  <a:lnTo>
                    <a:pt x="1009" y="0"/>
                  </a:lnTo>
                  <a:lnTo>
                    <a:pt x="1035" y="0"/>
                  </a:lnTo>
                  <a:lnTo>
                    <a:pt x="1035" y="4"/>
                  </a:lnTo>
                  <a:close/>
                  <a:moveTo>
                    <a:pt x="995" y="4"/>
                  </a:moveTo>
                  <a:lnTo>
                    <a:pt x="969" y="4"/>
                  </a:lnTo>
                  <a:lnTo>
                    <a:pt x="969" y="0"/>
                  </a:lnTo>
                  <a:lnTo>
                    <a:pt x="995" y="0"/>
                  </a:lnTo>
                  <a:lnTo>
                    <a:pt x="995" y="4"/>
                  </a:lnTo>
                  <a:close/>
                  <a:moveTo>
                    <a:pt x="956" y="4"/>
                  </a:moveTo>
                  <a:lnTo>
                    <a:pt x="930" y="4"/>
                  </a:lnTo>
                  <a:lnTo>
                    <a:pt x="930" y="0"/>
                  </a:lnTo>
                  <a:lnTo>
                    <a:pt x="956" y="0"/>
                  </a:lnTo>
                  <a:lnTo>
                    <a:pt x="956" y="4"/>
                  </a:lnTo>
                  <a:close/>
                  <a:moveTo>
                    <a:pt x="917" y="4"/>
                  </a:moveTo>
                  <a:lnTo>
                    <a:pt x="891" y="4"/>
                  </a:lnTo>
                  <a:lnTo>
                    <a:pt x="891" y="0"/>
                  </a:lnTo>
                  <a:lnTo>
                    <a:pt x="917" y="0"/>
                  </a:lnTo>
                  <a:lnTo>
                    <a:pt x="917" y="4"/>
                  </a:lnTo>
                  <a:close/>
                  <a:moveTo>
                    <a:pt x="877" y="4"/>
                  </a:moveTo>
                  <a:lnTo>
                    <a:pt x="851" y="4"/>
                  </a:lnTo>
                  <a:lnTo>
                    <a:pt x="851" y="0"/>
                  </a:lnTo>
                  <a:lnTo>
                    <a:pt x="877" y="0"/>
                  </a:lnTo>
                  <a:lnTo>
                    <a:pt x="877" y="4"/>
                  </a:lnTo>
                  <a:close/>
                  <a:moveTo>
                    <a:pt x="838" y="4"/>
                  </a:moveTo>
                  <a:lnTo>
                    <a:pt x="812" y="4"/>
                  </a:lnTo>
                  <a:lnTo>
                    <a:pt x="812" y="0"/>
                  </a:lnTo>
                  <a:lnTo>
                    <a:pt x="838" y="0"/>
                  </a:lnTo>
                  <a:lnTo>
                    <a:pt x="838" y="4"/>
                  </a:lnTo>
                  <a:close/>
                  <a:moveTo>
                    <a:pt x="799" y="4"/>
                  </a:moveTo>
                  <a:lnTo>
                    <a:pt x="773" y="4"/>
                  </a:lnTo>
                  <a:lnTo>
                    <a:pt x="773" y="0"/>
                  </a:lnTo>
                  <a:lnTo>
                    <a:pt x="799" y="0"/>
                  </a:lnTo>
                  <a:lnTo>
                    <a:pt x="799" y="4"/>
                  </a:lnTo>
                  <a:close/>
                  <a:moveTo>
                    <a:pt x="759" y="4"/>
                  </a:moveTo>
                  <a:lnTo>
                    <a:pt x="733" y="4"/>
                  </a:lnTo>
                  <a:lnTo>
                    <a:pt x="733" y="0"/>
                  </a:lnTo>
                  <a:lnTo>
                    <a:pt x="759" y="0"/>
                  </a:lnTo>
                  <a:lnTo>
                    <a:pt x="759" y="4"/>
                  </a:lnTo>
                  <a:close/>
                  <a:moveTo>
                    <a:pt x="720" y="4"/>
                  </a:moveTo>
                  <a:lnTo>
                    <a:pt x="694" y="4"/>
                  </a:lnTo>
                  <a:lnTo>
                    <a:pt x="694" y="0"/>
                  </a:lnTo>
                  <a:lnTo>
                    <a:pt x="720" y="0"/>
                  </a:lnTo>
                  <a:lnTo>
                    <a:pt x="720" y="4"/>
                  </a:lnTo>
                  <a:close/>
                  <a:moveTo>
                    <a:pt x="681" y="4"/>
                  </a:moveTo>
                  <a:lnTo>
                    <a:pt x="655" y="4"/>
                  </a:lnTo>
                  <a:lnTo>
                    <a:pt x="655" y="0"/>
                  </a:lnTo>
                  <a:lnTo>
                    <a:pt x="681" y="0"/>
                  </a:lnTo>
                  <a:lnTo>
                    <a:pt x="681" y="4"/>
                  </a:lnTo>
                  <a:close/>
                  <a:moveTo>
                    <a:pt x="642" y="4"/>
                  </a:moveTo>
                  <a:lnTo>
                    <a:pt x="615" y="4"/>
                  </a:lnTo>
                  <a:lnTo>
                    <a:pt x="615" y="0"/>
                  </a:lnTo>
                  <a:lnTo>
                    <a:pt x="642" y="0"/>
                  </a:lnTo>
                  <a:lnTo>
                    <a:pt x="642" y="4"/>
                  </a:lnTo>
                  <a:close/>
                  <a:moveTo>
                    <a:pt x="602" y="4"/>
                  </a:moveTo>
                  <a:lnTo>
                    <a:pt x="576" y="4"/>
                  </a:lnTo>
                  <a:lnTo>
                    <a:pt x="576" y="0"/>
                  </a:lnTo>
                  <a:lnTo>
                    <a:pt x="602" y="0"/>
                  </a:lnTo>
                  <a:lnTo>
                    <a:pt x="602" y="4"/>
                  </a:lnTo>
                  <a:close/>
                  <a:moveTo>
                    <a:pt x="563" y="4"/>
                  </a:moveTo>
                  <a:lnTo>
                    <a:pt x="537" y="4"/>
                  </a:lnTo>
                  <a:lnTo>
                    <a:pt x="537" y="0"/>
                  </a:lnTo>
                  <a:lnTo>
                    <a:pt x="563" y="0"/>
                  </a:lnTo>
                  <a:lnTo>
                    <a:pt x="563" y="4"/>
                  </a:lnTo>
                  <a:close/>
                  <a:moveTo>
                    <a:pt x="524" y="4"/>
                  </a:moveTo>
                  <a:lnTo>
                    <a:pt x="498" y="4"/>
                  </a:lnTo>
                  <a:lnTo>
                    <a:pt x="498" y="0"/>
                  </a:lnTo>
                  <a:lnTo>
                    <a:pt x="524" y="0"/>
                  </a:lnTo>
                  <a:lnTo>
                    <a:pt x="524" y="4"/>
                  </a:lnTo>
                  <a:close/>
                  <a:moveTo>
                    <a:pt x="484" y="4"/>
                  </a:moveTo>
                  <a:lnTo>
                    <a:pt x="458" y="4"/>
                  </a:lnTo>
                  <a:lnTo>
                    <a:pt x="458" y="0"/>
                  </a:lnTo>
                  <a:lnTo>
                    <a:pt x="484" y="0"/>
                  </a:lnTo>
                  <a:lnTo>
                    <a:pt x="484" y="4"/>
                  </a:lnTo>
                  <a:close/>
                  <a:moveTo>
                    <a:pt x="445" y="4"/>
                  </a:moveTo>
                  <a:lnTo>
                    <a:pt x="419" y="4"/>
                  </a:lnTo>
                  <a:lnTo>
                    <a:pt x="419" y="0"/>
                  </a:lnTo>
                  <a:lnTo>
                    <a:pt x="445" y="0"/>
                  </a:lnTo>
                  <a:lnTo>
                    <a:pt x="445" y="4"/>
                  </a:lnTo>
                  <a:close/>
                  <a:moveTo>
                    <a:pt x="406" y="4"/>
                  </a:moveTo>
                  <a:lnTo>
                    <a:pt x="380" y="4"/>
                  </a:lnTo>
                  <a:lnTo>
                    <a:pt x="380" y="0"/>
                  </a:lnTo>
                  <a:lnTo>
                    <a:pt x="406" y="0"/>
                  </a:lnTo>
                  <a:lnTo>
                    <a:pt x="406" y="4"/>
                  </a:lnTo>
                  <a:close/>
                  <a:moveTo>
                    <a:pt x="366" y="4"/>
                  </a:moveTo>
                  <a:lnTo>
                    <a:pt x="340" y="4"/>
                  </a:lnTo>
                  <a:lnTo>
                    <a:pt x="340" y="0"/>
                  </a:lnTo>
                  <a:lnTo>
                    <a:pt x="366" y="0"/>
                  </a:lnTo>
                  <a:lnTo>
                    <a:pt x="366" y="4"/>
                  </a:lnTo>
                  <a:close/>
                  <a:moveTo>
                    <a:pt x="327" y="4"/>
                  </a:moveTo>
                  <a:lnTo>
                    <a:pt x="301" y="4"/>
                  </a:lnTo>
                  <a:lnTo>
                    <a:pt x="301" y="0"/>
                  </a:lnTo>
                  <a:lnTo>
                    <a:pt x="327" y="0"/>
                  </a:lnTo>
                  <a:lnTo>
                    <a:pt x="327" y="4"/>
                  </a:lnTo>
                  <a:close/>
                  <a:moveTo>
                    <a:pt x="288" y="4"/>
                  </a:moveTo>
                  <a:lnTo>
                    <a:pt x="262" y="4"/>
                  </a:lnTo>
                  <a:lnTo>
                    <a:pt x="262" y="0"/>
                  </a:lnTo>
                  <a:lnTo>
                    <a:pt x="288" y="0"/>
                  </a:lnTo>
                  <a:lnTo>
                    <a:pt x="288" y="4"/>
                  </a:lnTo>
                  <a:close/>
                  <a:moveTo>
                    <a:pt x="248" y="4"/>
                  </a:moveTo>
                  <a:lnTo>
                    <a:pt x="222" y="4"/>
                  </a:lnTo>
                  <a:lnTo>
                    <a:pt x="222" y="0"/>
                  </a:lnTo>
                  <a:lnTo>
                    <a:pt x="248" y="0"/>
                  </a:lnTo>
                  <a:lnTo>
                    <a:pt x="248" y="4"/>
                  </a:lnTo>
                  <a:close/>
                  <a:moveTo>
                    <a:pt x="209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209" y="0"/>
                  </a:lnTo>
                  <a:lnTo>
                    <a:pt x="209" y="4"/>
                  </a:lnTo>
                  <a:close/>
                  <a:moveTo>
                    <a:pt x="170" y="4"/>
                  </a:moveTo>
                  <a:lnTo>
                    <a:pt x="144" y="4"/>
                  </a:lnTo>
                  <a:lnTo>
                    <a:pt x="144" y="0"/>
                  </a:lnTo>
                  <a:lnTo>
                    <a:pt x="170" y="0"/>
                  </a:lnTo>
                  <a:lnTo>
                    <a:pt x="170" y="4"/>
                  </a:lnTo>
                  <a:close/>
                  <a:moveTo>
                    <a:pt x="130" y="4"/>
                  </a:moveTo>
                  <a:lnTo>
                    <a:pt x="104" y="4"/>
                  </a:lnTo>
                  <a:lnTo>
                    <a:pt x="104" y="0"/>
                  </a:lnTo>
                  <a:lnTo>
                    <a:pt x="130" y="0"/>
                  </a:lnTo>
                  <a:lnTo>
                    <a:pt x="130" y="4"/>
                  </a:lnTo>
                  <a:close/>
                  <a:moveTo>
                    <a:pt x="91" y="4"/>
                  </a:moveTo>
                  <a:lnTo>
                    <a:pt x="65" y="4"/>
                  </a:lnTo>
                  <a:lnTo>
                    <a:pt x="65" y="0"/>
                  </a:lnTo>
                  <a:lnTo>
                    <a:pt x="91" y="0"/>
                  </a:lnTo>
                  <a:lnTo>
                    <a:pt x="91" y="4"/>
                  </a:lnTo>
                  <a:close/>
                  <a:moveTo>
                    <a:pt x="52" y="4"/>
                  </a:moveTo>
                  <a:lnTo>
                    <a:pt x="26" y="4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4"/>
                  </a:lnTo>
                  <a:close/>
                  <a:moveTo>
                    <a:pt x="1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1456692" y="3325806"/>
              <a:ext cx="261938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?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H="1" flipV="1">
              <a:off x="2131381" y="4640253"/>
              <a:ext cx="47625" cy="87312"/>
            </a:xfrm>
            <a:prstGeom prst="line">
              <a:avLst/>
            </a:prstGeom>
            <a:noFill/>
            <a:ln w="15875" cap="sq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2001205" y="4832340"/>
              <a:ext cx="37465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2259968" y="4832340"/>
              <a:ext cx="48577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MW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7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[2]: Regels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748915"/>
            <a:ext cx="2937600" cy="3534300"/>
          </a:xfrm>
          <a:prstGeom prst="rect">
            <a:avLst/>
          </a:prstGeom>
        </p:spPr>
      </p:pic>
      <p:grpSp>
        <p:nvGrpSpPr>
          <p:cNvPr id="7" name="Groe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263" y="924638"/>
            <a:ext cx="720000" cy="252373"/>
            <a:chOff x="7828407" y="924638"/>
            <a:chExt cx="720000" cy="252373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7828407" y="1177011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3850" y="924638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7358" y="1980721"/>
            <a:ext cx="720000" cy="240230"/>
            <a:chOff x="7826502" y="1980721"/>
            <a:chExt cx="720000" cy="24023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7826502" y="2220951"/>
              <a:ext cx="72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84712" y="1980721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15" name="Rechte verbindingslijn met pijl 14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7" name="Groe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18" name="Rechte verbindingslijn met pijl 17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0" name="Groe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1" y="3760546"/>
            <a:ext cx="720000" cy="272337"/>
            <a:chOff x="7825395" y="3760546"/>
            <a:chExt cx="720000" cy="272337"/>
          </a:xfrm>
        </p:grpSpPr>
        <p:cxnSp>
          <p:nvCxnSpPr>
            <p:cNvPr id="21" name="Rechte verbindingslijn met pijl 20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3" name="Groe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24" name="Rechte verbindingslijn met pijl 23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26" name="Groe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0" y="5322010"/>
            <a:ext cx="720000" cy="272337"/>
            <a:chOff x="7825395" y="3760546"/>
            <a:chExt cx="720000" cy="272337"/>
          </a:xfrm>
        </p:grpSpPr>
        <p:cxnSp>
          <p:nvCxnSpPr>
            <p:cNvPr id="27" name="Rechte verbindingslijn met pijl 26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vak 27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29" name="Rechthoek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30" name="Rechthoek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50" y="965116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van 100 kW tot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hthoek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32" name="Rechthoek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05477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33" name="Rechthoek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34" name="Rechthoek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3258945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</a:p>
        </p:txBody>
      </p:sp>
      <p:sp>
        <p:nvSpPr>
          <p:cNvPr id="35" name="Rechthoek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4971422"/>
            <a:ext cx="3453559" cy="1245850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§4.3 Bal (grote stookinstallaties)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Rechthoek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4" y="1427480"/>
            <a:ext cx="2220143" cy="48382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4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ep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38" name="Rechte verbindingslijn met pijl 37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kstvak 38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40" name="Groep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41" name="Rechte verbindingslijn met pijl 40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sp>
        <p:nvSpPr>
          <p:cNvPr id="45" name="Rechthoek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05477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46" name="Rechthoek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[2]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68" y="2101342"/>
            <a:ext cx="2491200" cy="2754034"/>
          </a:xfrm>
          <a:prstGeom prst="rect">
            <a:avLst/>
          </a:prstGeom>
        </p:spPr>
      </p:pic>
      <p:pic>
        <p:nvPicPr>
          <p:cNvPr id="7" name="Afbeelding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816" y="3528518"/>
            <a:ext cx="2322000" cy="2653715"/>
          </a:xfrm>
          <a:prstGeom prst="rect">
            <a:avLst/>
          </a:prstGeom>
        </p:spPr>
      </p:pic>
      <p:grpSp>
        <p:nvGrpSpPr>
          <p:cNvPr id="8" name="Groe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263" y="924638"/>
            <a:ext cx="720000" cy="252373"/>
            <a:chOff x="7828407" y="924638"/>
            <a:chExt cx="720000" cy="252373"/>
          </a:xfrm>
        </p:grpSpPr>
        <p:cxnSp>
          <p:nvCxnSpPr>
            <p:cNvPr id="9" name="Rechte verbindingslijn met pijl 8"/>
            <p:cNvCxnSpPr/>
            <p:nvPr/>
          </p:nvCxnSpPr>
          <p:spPr>
            <a:xfrm>
              <a:off x="7828407" y="1177011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3850" y="924638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7358" y="1980721"/>
            <a:ext cx="720000" cy="240230"/>
            <a:chOff x="7826502" y="1980721"/>
            <a:chExt cx="720000" cy="24023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7826502" y="2220951"/>
              <a:ext cx="72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84712" y="1980721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15" name="Rechte verbindingslijn met pijl 14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sp>
        <p:nvSpPr>
          <p:cNvPr id="29" name="Rechthoek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30" name="Rechthoek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50" y="965116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van 100 kW tot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hthoek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4" name="Rechthoe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4" y="2998342"/>
            <a:ext cx="2220143" cy="32674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1649" y="1435703"/>
            <a:ext cx="2220143" cy="15626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8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[2]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8" y="2011337"/>
            <a:ext cx="2322000" cy="2653715"/>
          </a:xfrm>
          <a:prstGeom prst="rect">
            <a:avLst/>
          </a:prstGeom>
        </p:spPr>
      </p:pic>
      <p:pic>
        <p:nvPicPr>
          <p:cNvPr id="7" name="Afbeelding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360" y="3065313"/>
            <a:ext cx="2300400" cy="3067200"/>
          </a:xfrm>
          <a:prstGeom prst="rect">
            <a:avLst/>
          </a:prstGeom>
        </p:spPr>
      </p:pic>
      <p:grpSp>
        <p:nvGrpSpPr>
          <p:cNvPr id="8" name="Groe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263" y="924638"/>
            <a:ext cx="720000" cy="252373"/>
            <a:chOff x="7828407" y="924638"/>
            <a:chExt cx="720000" cy="252373"/>
          </a:xfrm>
        </p:grpSpPr>
        <p:cxnSp>
          <p:nvCxnSpPr>
            <p:cNvPr id="9" name="Rechte verbindingslijn met pijl 8"/>
            <p:cNvCxnSpPr/>
            <p:nvPr/>
          </p:nvCxnSpPr>
          <p:spPr>
            <a:xfrm>
              <a:off x="7828407" y="1177011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3850" y="924638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7358" y="1980721"/>
            <a:ext cx="720000" cy="240230"/>
            <a:chOff x="7826502" y="1980721"/>
            <a:chExt cx="720000" cy="24023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7826502" y="2220951"/>
              <a:ext cx="72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84712" y="1980721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15" name="Rechte verbindingslijn met pijl 14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7" name="Groe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18" name="Rechte verbindingslijn met pijl 17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0" name="Groe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1" y="3760546"/>
            <a:ext cx="720000" cy="272337"/>
            <a:chOff x="7825395" y="3760546"/>
            <a:chExt cx="720000" cy="272337"/>
          </a:xfrm>
        </p:grpSpPr>
        <p:cxnSp>
          <p:nvCxnSpPr>
            <p:cNvPr id="21" name="Rechte verbindingslijn met pijl 20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23" name="Rechthoek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24" name="Rechthoek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50" y="965116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van 100 kW tot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hthoek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26" name="Rechthoek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1297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27" name="Rechthoek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3258945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</a:p>
        </p:txBody>
      </p:sp>
      <p:grpSp>
        <p:nvGrpSpPr>
          <p:cNvPr id="28" name="Groe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29" name="Rechte verbindingslijn met pijl 28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vak 29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sp>
        <p:nvSpPr>
          <p:cNvPr id="31" name="Rechthoek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32" name="Rechthoek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4" y="4553830"/>
            <a:ext cx="2220143" cy="17195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5" y="237464"/>
            <a:ext cx="2220143" cy="32597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22" name="Rechte verbindingslijn met pijl 21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vak 22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24" name="Groe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25" name="Rechte verbindingslijn met pijl 24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vak 25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27" name="Rechthoek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28" name="Rechthoek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[2]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3" y="1935975"/>
            <a:ext cx="2300400" cy="3067200"/>
          </a:xfrm>
          <a:prstGeom prst="rect">
            <a:avLst/>
          </a:prstGeom>
        </p:spPr>
      </p:pic>
      <p:pic>
        <p:nvPicPr>
          <p:cNvPr id="9" name="Afbeelding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241" y="2920792"/>
            <a:ext cx="2300400" cy="3273206"/>
          </a:xfrm>
          <a:prstGeom prst="rect">
            <a:avLst/>
          </a:prstGeom>
        </p:spPr>
      </p:pic>
      <p:grpSp>
        <p:nvGrpSpPr>
          <p:cNvPr id="7" name="Groe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1" y="3760546"/>
            <a:ext cx="720000" cy="272337"/>
            <a:chOff x="7825395" y="3760546"/>
            <a:chExt cx="720000" cy="272337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12" name="Rechte verbindingslijn met pijl 11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0" y="5322010"/>
            <a:ext cx="720000" cy="272337"/>
            <a:chOff x="7825395" y="3760546"/>
            <a:chExt cx="720000" cy="272337"/>
          </a:xfrm>
        </p:grpSpPr>
        <p:cxnSp>
          <p:nvCxnSpPr>
            <p:cNvPr id="15" name="Rechte verbindingslijn met pijl 14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17" name="Rechthoe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1297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18" name="Rechthoe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19" name="Rechthoek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3258945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</a:p>
        </p:txBody>
      </p:sp>
      <p:sp>
        <p:nvSpPr>
          <p:cNvPr id="20" name="Rechthoe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4971422"/>
            <a:ext cx="3453559" cy="1245850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§4.3 Bal (grote stookinstallaties)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hthoek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5" y="260323"/>
            <a:ext cx="2220143" cy="48335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8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[3]: Voorbeeld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2748915"/>
            <a:ext cx="2937600" cy="3534300"/>
          </a:xfrm>
          <a:prstGeom prst="rect">
            <a:avLst/>
          </a:prstGeom>
        </p:spPr>
      </p:pic>
      <p:pic>
        <p:nvPicPr>
          <p:cNvPr id="36" name="Afbeelding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02" y="2745578"/>
            <a:ext cx="3911304" cy="3767507"/>
          </a:xfrm>
          <a:prstGeom prst="rect">
            <a:avLst/>
          </a:prstGeom>
        </p:spPr>
      </p:pic>
      <p:grpSp>
        <p:nvGrpSpPr>
          <p:cNvPr id="7" name="Groe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263" y="924638"/>
            <a:ext cx="720000" cy="252373"/>
            <a:chOff x="7828407" y="924638"/>
            <a:chExt cx="720000" cy="252373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7828407" y="1177011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3850" y="924638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7358" y="1980721"/>
            <a:ext cx="720000" cy="240230"/>
            <a:chOff x="7826502" y="1980721"/>
            <a:chExt cx="720000" cy="24023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7826502" y="2220951"/>
              <a:ext cx="72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84712" y="1980721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15" name="Rechte verbindingslijn met pijl 14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7" name="Groe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18" name="Rechte verbindingslijn met pijl 17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0" name="Groe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1" y="3760546"/>
            <a:ext cx="720000" cy="272337"/>
            <a:chOff x="7825395" y="3760546"/>
            <a:chExt cx="720000" cy="272337"/>
          </a:xfrm>
        </p:grpSpPr>
        <p:cxnSp>
          <p:nvCxnSpPr>
            <p:cNvPr id="21" name="Rechte verbindingslijn met pijl 20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3" name="Groe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24" name="Rechte verbindingslijn met pijl 23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26" name="Groe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0" y="5322010"/>
            <a:ext cx="720000" cy="272337"/>
            <a:chOff x="7825395" y="3760546"/>
            <a:chExt cx="720000" cy="272337"/>
          </a:xfrm>
        </p:grpSpPr>
        <p:cxnSp>
          <p:nvCxnSpPr>
            <p:cNvPr id="27" name="Rechte verbindingslijn met pijl 26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vak 27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29" name="Rechthoek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30" name="Rechthoek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50" y="965116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van 100 kW tot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hthoek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32" name="Rechthoek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1297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33" name="Rechthoek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34" name="Rechthoek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3258945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</a:p>
        </p:txBody>
      </p:sp>
      <p:sp>
        <p:nvSpPr>
          <p:cNvPr id="35" name="Rechthoek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4971422"/>
            <a:ext cx="3453559" cy="1245850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§4.3 Bal (grote stookinstallaties)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ijdelijke aanduiding voor teks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39315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nl-NL" dirty="0"/>
              <a:t>We hebben 2 stookinstallaties, 49 MW + 1 MW</a:t>
            </a:r>
          </a:p>
          <a:p>
            <a:pPr>
              <a:spcBef>
                <a:spcPts val="600"/>
              </a:spcBef>
            </a:pPr>
            <a:endParaRPr lang="nl-NL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dirty="0"/>
              <a:t>BBT-beoordelingsplicht (§8.5.1 </a:t>
            </a:r>
            <a:r>
              <a:rPr lang="nl-NL" dirty="0" err="1"/>
              <a:t>Bkl</a:t>
            </a:r>
            <a:r>
              <a:rPr lang="nl-NL" dirty="0"/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dirty="0"/>
              <a:t>Is de opstelling (49 MW + 1 MW) BBT?</a:t>
            </a:r>
            <a:br>
              <a:rPr lang="nl-NL" dirty="0"/>
            </a:br>
            <a:r>
              <a:rPr lang="nl-NL" dirty="0"/>
              <a:t>Zo ja: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dirty="0"/>
              <a:t>Afgassen (kunnen) worden afgevoerd over dezelfde schoorsteen?</a:t>
            </a:r>
            <a:br>
              <a:rPr lang="nl-NL" dirty="0"/>
            </a:br>
            <a:r>
              <a:rPr lang="nl-NL" dirty="0"/>
              <a:t>Zo ja: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dirty="0"/>
              <a:t>Samenstelregel met emissie-eisen uit §4.126 Bal</a:t>
            </a:r>
          </a:p>
        </p:txBody>
      </p:sp>
    </p:spTree>
    <p:extLst>
      <p:ext uri="{BB962C8B-B14F-4D97-AF65-F5344CB8AC3E}">
        <p14:creationId xmlns:p14="http://schemas.microsoft.com/office/powerpoint/2010/main" val="27483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4" grpId="2" animBg="1"/>
      <p:bldP spid="35" grpId="0" animBg="1"/>
      <p:bldP spid="3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Voorbeeld van een procesdiagram voor stookinstallaties bestaande uit een verbrandingseenheid, energieomzetting en -gebruik, rookgasbehandeling, en een schoorstee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1" y="3112174"/>
            <a:ext cx="5319009" cy="3004848"/>
          </a:xfrm>
          <a:prstGeom prst="rect">
            <a:avLst/>
          </a:prstGeom>
        </p:spPr>
      </p:pic>
      <p:sp>
        <p:nvSpPr>
          <p:cNvPr id="2" name="Titel 1" descr="Titel: Wat is een stookinstallatie? (Korte definitie)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stookinstallatie? (Korte definitie)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591" y="1811338"/>
            <a:ext cx="373076" cy="12983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Regelgeving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591" y="3109730"/>
            <a:ext cx="373076" cy="300729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Realiteit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hthoek 6" descr="Definitie stookinstallatie: “technische eenheid waarin brandstoffen worden geoxideerd om de warmte die zo wordt opgewekt te gebruiken”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04879" y="2146524"/>
            <a:ext cx="10956841" cy="628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“technische eenheid waarin brandstoffen worden geoxideerd om de warmte die zo wordt opgewekt te gebruiken”</a:t>
            </a:r>
          </a:p>
        </p:txBody>
      </p:sp>
      <p:sp>
        <p:nvSpPr>
          <p:cNvPr id="9" name="Rechthoek 8" descr="Tekst: Schematische motor (Coney et al, 2004)&#10;"/>
          <p:cNvSpPr/>
          <p:nvPr/>
        </p:nvSpPr>
        <p:spPr>
          <a:xfrm>
            <a:off x="7226287" y="3170606"/>
            <a:ext cx="4384066" cy="4495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err="1">
                <a:solidFill>
                  <a:schemeClr val="tx1"/>
                </a:solidFill>
              </a:rPr>
              <a:t>Schematische</a:t>
            </a:r>
            <a:r>
              <a:rPr lang="en-GB" u="sng" dirty="0">
                <a:solidFill>
                  <a:schemeClr val="tx1"/>
                </a:solidFill>
              </a:rPr>
              <a:t> motor </a:t>
            </a:r>
            <a:r>
              <a:rPr lang="en-GB" i="1" u="sng" dirty="0">
                <a:solidFill>
                  <a:schemeClr val="tx1"/>
                </a:solidFill>
              </a:rPr>
              <a:t>(Coney et al, 2004)</a:t>
            </a:r>
            <a:endParaRPr lang="nl-NL" i="1" u="sng" dirty="0">
              <a:solidFill>
                <a:schemeClr val="tx1"/>
              </a:solidFill>
            </a:endParaRPr>
          </a:p>
        </p:txBody>
      </p:sp>
      <p:sp>
        <p:nvSpPr>
          <p:cNvPr id="14" name="Rechthoek 13" descr="Tekst bij afbeelding: Voorbeeld procesdiagram"/>
          <p:cNvSpPr/>
          <p:nvPr/>
        </p:nvSpPr>
        <p:spPr>
          <a:xfrm>
            <a:off x="1329268" y="3170606"/>
            <a:ext cx="4384066" cy="4495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err="1">
                <a:solidFill>
                  <a:schemeClr val="tx1"/>
                </a:solidFill>
              </a:rPr>
              <a:t>Voorbeeld</a:t>
            </a:r>
            <a:r>
              <a:rPr lang="en-GB" u="sng" dirty="0">
                <a:solidFill>
                  <a:schemeClr val="tx1"/>
                </a:solidFill>
              </a:rPr>
              <a:t> </a:t>
            </a:r>
            <a:r>
              <a:rPr lang="en-GB" u="sng" dirty="0" err="1">
                <a:solidFill>
                  <a:schemeClr val="tx1"/>
                </a:solidFill>
              </a:rPr>
              <a:t>procesdiagram</a:t>
            </a:r>
            <a:endParaRPr lang="nl-NL" u="sng" dirty="0">
              <a:solidFill>
                <a:schemeClr val="tx1"/>
              </a:solidFill>
            </a:endParaRPr>
          </a:p>
        </p:txBody>
      </p:sp>
      <p:pic>
        <p:nvPicPr>
          <p:cNvPr id="1049" name="Afbeelding 1048" descr="Schematische weergave van een motor met een lucht en brandstof inlaat en een uitlaat voor de restgassen. Aan de motor hangt ook een generator.&#10;De afbeelding komt van een bron van Coney et al uit 2004."/>
          <p:cNvPicPr>
            <a:picLocks noChangeAspect="1"/>
          </p:cNvPicPr>
          <p:nvPr/>
        </p:nvPicPr>
        <p:blipFill rotWithShape="1">
          <a:blip r:embed="rId4"/>
          <a:srcRect t="2747" b="1816"/>
          <a:stretch/>
        </p:blipFill>
        <p:spPr>
          <a:xfrm>
            <a:off x="7870777" y="3612621"/>
            <a:ext cx="3106333" cy="28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: Hoe zijn stookinstallaties geregeld?: Een mozaïekoverzicht"/>
          <p:cNvSpPr>
            <a:spLocks noGrp="1"/>
          </p:cNvSpPr>
          <p:nvPr>
            <p:ph type="title"/>
          </p:nvPr>
        </p:nvSpPr>
        <p:spPr>
          <a:xfrm>
            <a:off x="601132" y="1169391"/>
            <a:ext cx="11254868" cy="663123"/>
          </a:xfrm>
        </p:spPr>
        <p:txBody>
          <a:bodyPr>
            <a:normAutofit fontScale="90000"/>
          </a:bodyPr>
          <a:lstStyle/>
          <a:p>
            <a:r>
              <a:rPr lang="nl-NL" dirty="0"/>
              <a:t>Hoe zijn stookinstallaties geregeld?: een mozaïekoverzicht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 descr="Afbeelding van het mozaïekoverzicht van de stookinstallatie regelgeving bestaande uit: De Omgevingswet, de vier onderliggende besluiten (Besluit activiteiten leefomgeving, Besluit bouwwerken leefomgeving, Besluit kwaliteit leefomgeving en het Omgevingsbesluit). Daarin staat de regelgeving nog verscholen achter een waas."/>
          <p:cNvSpPr/>
          <p:nvPr/>
        </p:nvSpPr>
        <p:spPr>
          <a:xfrm>
            <a:off x="336000" y="1832514"/>
            <a:ext cx="11520000" cy="4434522"/>
          </a:xfrm>
          <a:prstGeom prst="rect">
            <a:avLst/>
          </a:prstGeom>
          <a:solidFill>
            <a:srgbClr val="39870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/>
              <a:t>Omgevingswet</a:t>
            </a:r>
          </a:p>
        </p:txBody>
      </p:sp>
      <p:sp>
        <p:nvSpPr>
          <p:cNvPr id="6" name="Rechthoe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32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activiteiten leefomgeving</a:t>
            </a:r>
          </a:p>
        </p:txBody>
      </p:sp>
      <p:sp>
        <p:nvSpPr>
          <p:cNvPr id="7" name="Rechthoe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0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bouwwerken leefomgeving</a:t>
            </a:r>
          </a:p>
        </p:txBody>
      </p:sp>
      <p:sp>
        <p:nvSpPr>
          <p:cNvPr id="8" name="Rechthoe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968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kwaliteit leefomgeving</a:t>
            </a:r>
          </a:p>
        </p:txBody>
      </p:sp>
      <p:sp>
        <p:nvSpPr>
          <p:cNvPr id="9" name="Rechthoe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1336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Omgevingsbesluit</a:t>
            </a:r>
          </a:p>
        </p:txBody>
      </p:sp>
      <p:sp>
        <p:nvSpPr>
          <p:cNvPr id="10" name="Rechthoe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32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u="sng" dirty="0"/>
              <a:t>H2</a:t>
            </a:r>
            <a:r>
              <a:rPr lang="nl-NL" sz="1600" dirty="0"/>
              <a:t>: maatwerk en zorgplicht</a:t>
            </a:r>
          </a:p>
          <a:p>
            <a:endParaRPr lang="nl-NL" sz="1400" dirty="0"/>
          </a:p>
          <a:p>
            <a:r>
              <a:rPr lang="nl-NL" sz="1600" u="sng" dirty="0"/>
              <a:t>H3: milieubelastende act.</a:t>
            </a:r>
          </a:p>
          <a:p>
            <a:r>
              <a:rPr lang="nl-NL" sz="1600" dirty="0"/>
              <a:t>§3.2.1 stookinstallaties</a:t>
            </a:r>
          </a:p>
          <a:p>
            <a:r>
              <a:rPr lang="nl-NL" sz="1600" dirty="0"/>
              <a:t>§3.3.2 </a:t>
            </a:r>
            <a:r>
              <a:rPr lang="nl-NL" sz="1600" dirty="0" err="1"/>
              <a:t>grootsch</a:t>
            </a:r>
            <a:r>
              <a:rPr lang="nl-NL" sz="1600" dirty="0"/>
              <a:t>. </a:t>
            </a:r>
            <a:r>
              <a:rPr lang="nl-NL" sz="1600" dirty="0" err="1"/>
              <a:t>energieopw</a:t>
            </a:r>
            <a:r>
              <a:rPr lang="nl-NL" sz="1600" dirty="0"/>
              <a:t>.</a:t>
            </a:r>
          </a:p>
          <a:p>
            <a:endParaRPr lang="nl-NL" sz="1400" dirty="0"/>
          </a:p>
          <a:p>
            <a:r>
              <a:rPr lang="nl-NL" sz="1600" u="sng" dirty="0"/>
              <a:t>H4: Inhoudelijke regels</a:t>
            </a:r>
          </a:p>
          <a:p>
            <a:r>
              <a:rPr lang="nl-NL" sz="1600" dirty="0"/>
              <a:t>§4.3 grote stookinstallaties</a:t>
            </a:r>
          </a:p>
          <a:p>
            <a:r>
              <a:rPr lang="nl-NL" sz="1600" dirty="0"/>
              <a:t>§4.4 afvalverbranding</a:t>
            </a:r>
          </a:p>
          <a:p>
            <a:r>
              <a:rPr lang="nl-NL" sz="1600" dirty="0"/>
              <a:t>§4.126 stoken </a:t>
            </a:r>
            <a:r>
              <a:rPr lang="nl-NL" sz="1600" dirty="0" err="1"/>
              <a:t>std</a:t>
            </a:r>
            <a:r>
              <a:rPr lang="nl-NL" sz="1600" dirty="0"/>
              <a:t>. brandstof</a:t>
            </a:r>
          </a:p>
          <a:p>
            <a:r>
              <a:rPr lang="nl-NL" sz="1600" dirty="0"/>
              <a:t>§4.127 niet-</a:t>
            </a:r>
            <a:r>
              <a:rPr lang="nl-NL" sz="1600" dirty="0" err="1"/>
              <a:t>std</a:t>
            </a:r>
            <a:r>
              <a:rPr lang="nl-NL" sz="1600" dirty="0"/>
              <a:t>. brandstof</a:t>
            </a:r>
          </a:p>
          <a:p>
            <a:endParaRPr lang="nl-NL" sz="1400" dirty="0"/>
          </a:p>
          <a:p>
            <a:r>
              <a:rPr lang="nl-NL" sz="1600" u="sng" dirty="0"/>
              <a:t>H5</a:t>
            </a:r>
            <a:r>
              <a:rPr lang="nl-NL" sz="1600" dirty="0"/>
              <a:t>: generieke lucht-eisen</a:t>
            </a:r>
          </a:p>
        </p:txBody>
      </p:sp>
      <p:sp>
        <p:nvSpPr>
          <p:cNvPr id="11" name="Rechthoe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000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u="sng" dirty="0"/>
              <a:t>regels bouw</a:t>
            </a:r>
          </a:p>
          <a:p>
            <a:r>
              <a:rPr lang="nl-NL" sz="1600" dirty="0"/>
              <a:t>stookinstallaties in brandcompartiment</a:t>
            </a:r>
          </a:p>
          <a:p>
            <a:endParaRPr lang="nl-NL" sz="1400" dirty="0"/>
          </a:p>
          <a:p>
            <a:r>
              <a:rPr lang="nl-NL" sz="1600" u="sng" dirty="0"/>
              <a:t>regels gebruik</a:t>
            </a:r>
          </a:p>
          <a:p>
            <a:r>
              <a:rPr lang="nl-NL" sz="1600" dirty="0"/>
              <a:t>keuring stookinstallaties</a:t>
            </a:r>
          </a:p>
          <a:p>
            <a:r>
              <a:rPr lang="nl-NL" sz="1600" dirty="0"/>
              <a:t>keuring </a:t>
            </a:r>
            <a:r>
              <a:rPr lang="nl-NL" sz="1600" dirty="0" err="1"/>
              <a:t>verwarm.systemen</a:t>
            </a:r>
            <a:endParaRPr lang="nl-NL" sz="1600" dirty="0"/>
          </a:p>
          <a:p>
            <a:r>
              <a:rPr lang="nl-NL" sz="1600" dirty="0"/>
              <a:t>onderhoud </a:t>
            </a:r>
            <a:r>
              <a:rPr lang="nl-NL" sz="1600" dirty="0" err="1"/>
              <a:t>gasverbr.inst</a:t>
            </a:r>
            <a:r>
              <a:rPr lang="nl-NL" sz="1600" dirty="0"/>
              <a:t>.</a:t>
            </a:r>
          </a:p>
          <a:p>
            <a:endParaRPr lang="nl-NL" sz="1600" dirty="0"/>
          </a:p>
        </p:txBody>
      </p:sp>
      <p:sp>
        <p:nvSpPr>
          <p:cNvPr id="12" name="Rechthoe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68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dirty="0"/>
              <a:t>beoordelingsregels vergunningplichten en maatwerkvoorschriften</a:t>
            </a:r>
          </a:p>
          <a:p>
            <a:endParaRPr lang="nl-NL" sz="1400" dirty="0"/>
          </a:p>
          <a:p>
            <a:r>
              <a:rPr lang="nl-NL" sz="1600" dirty="0"/>
              <a:t>registratieplicht </a:t>
            </a:r>
            <a:r>
              <a:rPr lang="nl-NL" sz="1600" dirty="0" err="1"/>
              <a:t>toezicht-houders</a:t>
            </a:r>
            <a:r>
              <a:rPr lang="nl-NL" sz="1600" dirty="0"/>
              <a:t> middelgrote stookinstallaties</a:t>
            </a:r>
          </a:p>
        </p:txBody>
      </p:sp>
      <p:sp>
        <p:nvSpPr>
          <p:cNvPr id="13" name="Rechthoe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736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dirty="0"/>
              <a:t>regels voor VTH(-</a:t>
            </a:r>
            <a:r>
              <a:rPr lang="nl-NL" sz="1600" dirty="0" err="1"/>
              <a:t>strategiën</a:t>
            </a:r>
            <a:r>
              <a:rPr lang="nl-NL" sz="1600" dirty="0"/>
              <a:t>) en bevoegdheden</a:t>
            </a:r>
          </a:p>
        </p:txBody>
      </p:sp>
      <p:sp>
        <p:nvSpPr>
          <p:cNvPr id="14" name="Rechthoek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200" y="2883600"/>
            <a:ext cx="2628000" cy="38404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0800" y="2883600"/>
            <a:ext cx="2628000" cy="938784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680" y="2883408"/>
            <a:ext cx="2628000" cy="88392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7360" y="2883408"/>
            <a:ext cx="2628000" cy="3207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200" y="3268800"/>
            <a:ext cx="2628000" cy="1042403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200" y="4311203"/>
            <a:ext cx="2628000" cy="177735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0800" y="3819600"/>
            <a:ext cx="2628000" cy="226881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680" y="3763798"/>
            <a:ext cx="2628000" cy="232368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" name="Groe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320" y="4308755"/>
            <a:ext cx="6632404" cy="1778723"/>
            <a:chOff x="476320" y="4308755"/>
            <a:chExt cx="6632404" cy="1778723"/>
          </a:xfrm>
        </p:grpSpPr>
        <p:sp>
          <p:nvSpPr>
            <p:cNvPr id="4" name="Afgeronde rechthoek 3"/>
            <p:cNvSpPr/>
            <p:nvPr/>
          </p:nvSpPr>
          <p:spPr>
            <a:xfrm>
              <a:off x="476320" y="4308755"/>
              <a:ext cx="2628000" cy="17787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3" name="Rechte verbindingslijn 22"/>
            <p:cNvCxnSpPr>
              <a:stCxn id="4" idx="3"/>
              <a:endCxn id="24" idx="1"/>
            </p:cNvCxnSpPr>
            <p:nvPr/>
          </p:nvCxnSpPr>
          <p:spPr>
            <a:xfrm>
              <a:off x="3104320" y="5198117"/>
              <a:ext cx="848248" cy="3660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23"/>
            <p:cNvSpPr txBox="1"/>
            <p:nvPr/>
          </p:nvSpPr>
          <p:spPr>
            <a:xfrm>
              <a:off x="3952568" y="5241006"/>
              <a:ext cx="3156156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emissie-eisen</a:t>
              </a:r>
              <a:r>
                <a:rPr lang="en-GB" dirty="0"/>
                <a:t>, </a:t>
              </a:r>
              <a:r>
                <a:rPr lang="en-GB" dirty="0" err="1"/>
                <a:t>meetplichten</a:t>
              </a:r>
              <a:r>
                <a:rPr lang="en-GB" dirty="0"/>
                <a:t>, </a:t>
              </a:r>
              <a:r>
                <a:rPr lang="en-GB" dirty="0" err="1"/>
                <a:t>meldingsplichten</a:t>
              </a:r>
              <a:r>
                <a:rPr lang="en-GB" dirty="0"/>
                <a:t>, etc.</a:t>
              </a:r>
              <a:endParaRPr lang="nl-NL" dirty="0"/>
            </a:p>
          </p:txBody>
        </p:sp>
      </p:grpSp>
      <p:grpSp>
        <p:nvGrpSpPr>
          <p:cNvPr id="28" name="Groe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200" y="3334714"/>
            <a:ext cx="7394636" cy="1607084"/>
            <a:chOff x="476320" y="4557252"/>
            <a:chExt cx="7394636" cy="1607084"/>
          </a:xfrm>
        </p:grpSpPr>
        <p:sp>
          <p:nvSpPr>
            <p:cNvPr id="29" name="Afgeronde rechthoek 28"/>
            <p:cNvSpPr/>
            <p:nvPr/>
          </p:nvSpPr>
          <p:spPr>
            <a:xfrm>
              <a:off x="476320" y="4557252"/>
              <a:ext cx="2628000" cy="83852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29"/>
            <p:cNvCxnSpPr>
              <a:stCxn id="29" idx="3"/>
              <a:endCxn id="31" idx="1"/>
            </p:cNvCxnSpPr>
            <p:nvPr/>
          </p:nvCxnSpPr>
          <p:spPr>
            <a:xfrm>
              <a:off x="3104320" y="4976513"/>
              <a:ext cx="848248" cy="7261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vak 30"/>
            <p:cNvSpPr txBox="1"/>
            <p:nvPr/>
          </p:nvSpPr>
          <p:spPr>
            <a:xfrm>
              <a:off x="3952568" y="5241006"/>
              <a:ext cx="3918388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aanwijzing</a:t>
              </a:r>
              <a:r>
                <a:rPr lang="en-GB" dirty="0"/>
                <a:t> </a:t>
              </a:r>
              <a:r>
                <a:rPr lang="en-GB" dirty="0" err="1"/>
                <a:t>milieubelastende</a:t>
              </a:r>
              <a:r>
                <a:rPr lang="en-GB" dirty="0"/>
                <a:t> </a:t>
              </a:r>
              <a:r>
                <a:rPr lang="en-GB" dirty="0" err="1"/>
                <a:t>activiteiten</a:t>
              </a:r>
              <a:r>
                <a:rPr lang="en-GB" dirty="0"/>
                <a:t> (§3.2.1 en §3.3.2; voor </a:t>
              </a:r>
              <a:r>
                <a:rPr lang="en-GB" dirty="0" err="1"/>
                <a:t>afval</a:t>
              </a:r>
              <a:r>
                <a:rPr lang="en-GB" dirty="0"/>
                <a:t> §3.2.15 en §3.3.13)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2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: Hoe zijn stookinstallaties geregeld?: Een mozaïekoverzicht"/>
          <p:cNvSpPr>
            <a:spLocks noGrp="1"/>
          </p:cNvSpPr>
          <p:nvPr>
            <p:ph type="title"/>
          </p:nvPr>
        </p:nvSpPr>
        <p:spPr>
          <a:xfrm>
            <a:off x="601132" y="1169391"/>
            <a:ext cx="11254867" cy="663123"/>
          </a:xfrm>
        </p:spPr>
        <p:txBody>
          <a:bodyPr>
            <a:normAutofit fontScale="90000"/>
          </a:bodyPr>
          <a:lstStyle/>
          <a:p>
            <a:r>
              <a:rPr lang="nl-NL" dirty="0"/>
              <a:t>Hoe zijn stookinstallaties geregeld?: een mozaïekoverzicht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36000" y="1832514"/>
            <a:ext cx="11520000" cy="4434522"/>
          </a:xfrm>
          <a:prstGeom prst="rect">
            <a:avLst/>
          </a:prstGeom>
          <a:solidFill>
            <a:srgbClr val="39870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/>
              <a:t>Omgevingswet</a:t>
            </a:r>
          </a:p>
        </p:txBody>
      </p:sp>
      <p:sp>
        <p:nvSpPr>
          <p:cNvPr id="6" name="Rechthoek 5"/>
          <p:cNvSpPr/>
          <p:nvPr/>
        </p:nvSpPr>
        <p:spPr>
          <a:xfrm>
            <a:off x="42232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activiteiten leefomgeving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328600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bouwwerken leefomgeving</a:t>
            </a:r>
          </a:p>
        </p:txBody>
      </p:sp>
      <p:sp>
        <p:nvSpPr>
          <p:cNvPr id="8" name="Rechthoek 7"/>
          <p:cNvSpPr/>
          <p:nvPr/>
        </p:nvSpPr>
        <p:spPr>
          <a:xfrm>
            <a:off x="614968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kwaliteit leefomgeving</a:t>
            </a:r>
          </a:p>
        </p:txBody>
      </p:sp>
      <p:sp>
        <p:nvSpPr>
          <p:cNvPr id="9" name="Rechthoek 8"/>
          <p:cNvSpPr/>
          <p:nvPr/>
        </p:nvSpPr>
        <p:spPr>
          <a:xfrm>
            <a:off x="901336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Omgevingsbesluit</a:t>
            </a:r>
          </a:p>
        </p:txBody>
      </p:sp>
      <p:sp>
        <p:nvSpPr>
          <p:cNvPr id="10" name="Rechthoek 9"/>
          <p:cNvSpPr/>
          <p:nvPr/>
        </p:nvSpPr>
        <p:spPr>
          <a:xfrm>
            <a:off x="47632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u="sng" dirty="0"/>
              <a:t>H2</a:t>
            </a:r>
            <a:r>
              <a:rPr lang="nl-NL" sz="1600" dirty="0"/>
              <a:t>: maatwerk en zorgplicht</a:t>
            </a:r>
          </a:p>
          <a:p>
            <a:endParaRPr lang="nl-NL" sz="1400" dirty="0"/>
          </a:p>
          <a:p>
            <a:r>
              <a:rPr lang="nl-NL" sz="1600" u="sng" dirty="0"/>
              <a:t>H3: milieubelastende act.</a:t>
            </a:r>
          </a:p>
          <a:p>
            <a:r>
              <a:rPr lang="nl-NL" sz="1600" dirty="0"/>
              <a:t>§3.2.1 stookinstallaties</a:t>
            </a:r>
          </a:p>
          <a:p>
            <a:r>
              <a:rPr lang="nl-NL" sz="1600" dirty="0"/>
              <a:t>§3.3.2 </a:t>
            </a:r>
            <a:r>
              <a:rPr lang="nl-NL" sz="1600" dirty="0" err="1"/>
              <a:t>grootsch</a:t>
            </a:r>
            <a:r>
              <a:rPr lang="nl-NL" sz="1600" dirty="0"/>
              <a:t>. </a:t>
            </a:r>
            <a:r>
              <a:rPr lang="nl-NL" sz="1600" dirty="0" err="1"/>
              <a:t>energieopw</a:t>
            </a:r>
            <a:r>
              <a:rPr lang="nl-NL" sz="1600" dirty="0"/>
              <a:t>.</a:t>
            </a:r>
          </a:p>
          <a:p>
            <a:endParaRPr lang="nl-NL" sz="1400" dirty="0"/>
          </a:p>
          <a:p>
            <a:r>
              <a:rPr lang="nl-NL" sz="1600" u="sng" dirty="0"/>
              <a:t>H4: Inhoudelijke regels</a:t>
            </a:r>
          </a:p>
          <a:p>
            <a:r>
              <a:rPr lang="nl-NL" sz="1600" dirty="0"/>
              <a:t>§4.3 grote stookinstallaties</a:t>
            </a:r>
          </a:p>
          <a:p>
            <a:r>
              <a:rPr lang="nl-NL" sz="1600" dirty="0"/>
              <a:t>§4.4 afvalverbranding</a:t>
            </a:r>
          </a:p>
          <a:p>
            <a:r>
              <a:rPr lang="nl-NL" sz="1600" dirty="0"/>
              <a:t>§4.126 stoken </a:t>
            </a:r>
            <a:r>
              <a:rPr lang="nl-NL" sz="1600" dirty="0" err="1"/>
              <a:t>std</a:t>
            </a:r>
            <a:r>
              <a:rPr lang="nl-NL" sz="1600" dirty="0"/>
              <a:t>. brandstof</a:t>
            </a:r>
          </a:p>
          <a:p>
            <a:r>
              <a:rPr lang="nl-NL" sz="1600" dirty="0"/>
              <a:t>§4.127 niet-</a:t>
            </a:r>
            <a:r>
              <a:rPr lang="nl-NL" sz="1600" dirty="0" err="1"/>
              <a:t>std</a:t>
            </a:r>
            <a:r>
              <a:rPr lang="nl-NL" sz="1600" dirty="0"/>
              <a:t>. brandstof</a:t>
            </a:r>
          </a:p>
          <a:p>
            <a:endParaRPr lang="nl-NL" sz="1400" dirty="0"/>
          </a:p>
          <a:p>
            <a:r>
              <a:rPr lang="nl-NL" sz="1600" u="sng" dirty="0"/>
              <a:t>H5</a:t>
            </a:r>
            <a:r>
              <a:rPr lang="nl-NL" sz="1600" dirty="0"/>
              <a:t>: generieke lucht-eisen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34000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u="sng" dirty="0"/>
              <a:t>regels bouw</a:t>
            </a:r>
          </a:p>
          <a:p>
            <a:r>
              <a:rPr lang="nl-NL" sz="1600" dirty="0"/>
              <a:t>stookinstallaties in brandcompartiment</a:t>
            </a:r>
          </a:p>
          <a:p>
            <a:endParaRPr lang="nl-NL" sz="1400" dirty="0"/>
          </a:p>
          <a:p>
            <a:r>
              <a:rPr lang="nl-NL" sz="1600" u="sng" dirty="0"/>
              <a:t>regels gebruik</a:t>
            </a:r>
          </a:p>
          <a:p>
            <a:r>
              <a:rPr lang="nl-NL" sz="1600" dirty="0"/>
              <a:t>keuring stookinstallaties</a:t>
            </a:r>
          </a:p>
          <a:p>
            <a:r>
              <a:rPr lang="nl-NL" sz="1600" dirty="0"/>
              <a:t>keuring </a:t>
            </a:r>
            <a:r>
              <a:rPr lang="nl-NL" sz="1600" dirty="0" err="1"/>
              <a:t>verwarm.systemen</a:t>
            </a:r>
            <a:endParaRPr lang="nl-NL" sz="1600" dirty="0"/>
          </a:p>
          <a:p>
            <a:r>
              <a:rPr lang="nl-NL" sz="1600" dirty="0"/>
              <a:t>onderhoud </a:t>
            </a:r>
            <a:r>
              <a:rPr lang="nl-NL" sz="1600" dirty="0" err="1"/>
              <a:t>gasverbr.inst</a:t>
            </a:r>
            <a:r>
              <a:rPr lang="nl-NL" sz="1600" dirty="0"/>
              <a:t>.</a:t>
            </a:r>
          </a:p>
          <a:p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>
            <a:off x="620368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dirty="0"/>
              <a:t>beoordelingsregels vergunningplichten en maatwerkvoorschriften</a:t>
            </a:r>
          </a:p>
          <a:p>
            <a:endParaRPr lang="nl-NL" sz="1400" dirty="0"/>
          </a:p>
          <a:p>
            <a:r>
              <a:rPr lang="nl-NL" sz="1600" dirty="0"/>
              <a:t>registratieplicht </a:t>
            </a:r>
            <a:r>
              <a:rPr lang="nl-NL" sz="1600" dirty="0" err="1"/>
              <a:t>toezicht-houders</a:t>
            </a:r>
            <a:r>
              <a:rPr lang="nl-NL" sz="1600" dirty="0"/>
              <a:t> middelgrote stookinstallaties</a:t>
            </a:r>
          </a:p>
        </p:txBody>
      </p:sp>
      <p:sp>
        <p:nvSpPr>
          <p:cNvPr id="13" name="Rechthoek 12"/>
          <p:cNvSpPr/>
          <p:nvPr/>
        </p:nvSpPr>
        <p:spPr>
          <a:xfrm>
            <a:off x="906736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dirty="0"/>
              <a:t>regels voor VTH(-</a:t>
            </a:r>
            <a:r>
              <a:rPr lang="nl-NL" sz="1600" dirty="0" err="1"/>
              <a:t>strategiën</a:t>
            </a:r>
            <a:r>
              <a:rPr lang="nl-NL" sz="1600" dirty="0"/>
              <a:t>) en bevoegdheden</a:t>
            </a:r>
          </a:p>
        </p:txBody>
      </p:sp>
    </p:spTree>
    <p:extLst>
      <p:ext uri="{BB962C8B-B14F-4D97-AF65-F5344CB8AC3E}">
        <p14:creationId xmlns:p14="http://schemas.microsoft.com/office/powerpoint/2010/main" val="13233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8533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Keuringsplicht van kleine stookinstallaties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19341" y="2082368"/>
            <a:ext cx="5029200" cy="698400"/>
          </a:xfrm>
          <a:prstGeom prst="rect">
            <a:avLst/>
          </a:prstGeom>
          <a:solidFill>
            <a:srgbClr val="2B578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§3.2.1 Bal</a:t>
            </a:r>
          </a:p>
          <a:p>
            <a:pPr algn="ctr"/>
            <a:r>
              <a:rPr lang="en-GB" dirty="0" err="1"/>
              <a:t>mba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r>
              <a:rPr lang="en-GB" dirty="0"/>
              <a:t> </a:t>
            </a:r>
            <a:r>
              <a:rPr lang="en-GB" dirty="0" err="1"/>
              <a:t>vanaf</a:t>
            </a:r>
            <a:r>
              <a:rPr lang="en-GB" dirty="0"/>
              <a:t> 100 kW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819341" y="3386350"/>
            <a:ext cx="5029200" cy="698400"/>
          </a:xfrm>
          <a:prstGeom prst="rect">
            <a:avLst/>
          </a:prstGeom>
          <a:solidFill>
            <a:srgbClr val="2B578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§4.126 Bal</a:t>
            </a:r>
          </a:p>
          <a:p>
            <a:pPr algn="ctr"/>
            <a:r>
              <a:rPr lang="en-GB" dirty="0" err="1"/>
              <a:t>keuringsplicht</a:t>
            </a:r>
            <a:r>
              <a:rPr lang="en-GB" dirty="0"/>
              <a:t> (</a:t>
            </a:r>
            <a:r>
              <a:rPr lang="en-GB" dirty="0" err="1"/>
              <a:t>artikelen</a:t>
            </a:r>
            <a:r>
              <a:rPr lang="en-GB" dirty="0"/>
              <a:t> 4.1326 t/m 4.1330)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336284" y="2440712"/>
            <a:ext cx="5029200" cy="1380586"/>
          </a:xfrm>
          <a:prstGeom prst="rect">
            <a:avLst/>
          </a:prstGeom>
          <a:solidFill>
            <a:srgbClr val="2B578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§6.5.3 </a:t>
            </a:r>
            <a:r>
              <a:rPr lang="nl-NL" b="1" dirty="0" err="1"/>
              <a:t>Bbl</a:t>
            </a:r>
            <a:endParaRPr lang="nl-NL" b="1" dirty="0"/>
          </a:p>
          <a:p>
            <a:pPr algn="ctr"/>
            <a:r>
              <a:rPr lang="en-GB" dirty="0" err="1"/>
              <a:t>gebouwgebonden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endParaRPr lang="nl-NL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err="1"/>
              <a:t>niet-gasgestookt</a:t>
            </a:r>
            <a:r>
              <a:rPr lang="en-GB" dirty="0"/>
              <a:t>: </a:t>
            </a:r>
            <a:r>
              <a:rPr lang="en-GB" dirty="0" err="1"/>
              <a:t>vanaf</a:t>
            </a:r>
            <a:r>
              <a:rPr lang="en-GB" dirty="0"/>
              <a:t> 20 kW </a:t>
            </a:r>
            <a:r>
              <a:rPr lang="en-GB" dirty="0" err="1"/>
              <a:t>keuringsplicht</a:t>
            </a:r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err="1"/>
              <a:t>gasgestookt</a:t>
            </a:r>
            <a:r>
              <a:rPr lang="en-GB" dirty="0"/>
              <a:t>: </a:t>
            </a:r>
            <a:r>
              <a:rPr lang="en-GB" dirty="0" err="1"/>
              <a:t>vanaf</a:t>
            </a:r>
            <a:r>
              <a:rPr lang="en-GB" dirty="0"/>
              <a:t> 100 kW </a:t>
            </a:r>
            <a:r>
              <a:rPr lang="en-GB" dirty="0" err="1"/>
              <a:t>keuringsplicht</a:t>
            </a:r>
            <a:endParaRPr lang="nl-NL" dirty="0"/>
          </a:p>
        </p:txBody>
      </p:sp>
      <p:sp>
        <p:nvSpPr>
          <p:cNvPr id="9" name="Pijl-omlaag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5341" y="2780768"/>
            <a:ext cx="457200" cy="605582"/>
          </a:xfrm>
          <a:prstGeom prst="downArrow">
            <a:avLst/>
          </a:prstGeom>
          <a:solidFill>
            <a:srgbClr val="2B578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938211" y="4677544"/>
            <a:ext cx="10260000" cy="4266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Drie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aspecten</a:t>
            </a:r>
            <a:r>
              <a:rPr lang="en-GB" b="1" dirty="0">
                <a:solidFill>
                  <a:schemeClr val="tx1"/>
                </a:solidFill>
              </a:rPr>
              <a:t> van de </a:t>
            </a:r>
            <a:r>
              <a:rPr lang="en-GB" b="1" dirty="0" err="1">
                <a:solidFill>
                  <a:schemeClr val="tx1"/>
                </a:solidFill>
              </a:rPr>
              <a:t>keuring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938211" y="5094694"/>
            <a:ext cx="3420000" cy="426607"/>
          </a:xfrm>
          <a:prstGeom prst="rect">
            <a:avLst/>
          </a:prstGeom>
          <a:solidFill>
            <a:srgbClr val="C0D5E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veilig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functioneren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358211" y="5094694"/>
            <a:ext cx="3420000" cy="426607"/>
          </a:xfrm>
          <a:prstGeom prst="rect">
            <a:avLst/>
          </a:prstGeom>
          <a:solidFill>
            <a:srgbClr val="C0D5E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optimale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verbranding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7778211" y="5094693"/>
            <a:ext cx="3420000" cy="426607"/>
          </a:xfrm>
          <a:prstGeom prst="rect">
            <a:avLst/>
          </a:prstGeom>
          <a:solidFill>
            <a:srgbClr val="C0D5E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energiezuinigheid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601133" y="6082293"/>
            <a:ext cx="10983383" cy="426607"/>
          </a:xfrm>
          <a:prstGeom prst="rect">
            <a:avLst/>
          </a:prstGeom>
          <a:solidFill>
            <a:srgbClr val="39870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Later </a:t>
            </a:r>
            <a:r>
              <a:rPr lang="en-GB" sz="1400" i="1" dirty="0" err="1"/>
              <a:t>meer</a:t>
            </a:r>
            <a:r>
              <a:rPr lang="en-GB" sz="1400" i="1" dirty="0"/>
              <a:t> over </a:t>
            </a:r>
            <a:r>
              <a:rPr lang="en-GB" sz="1400" i="1" dirty="0" err="1"/>
              <a:t>stookruimtes</a:t>
            </a:r>
            <a:r>
              <a:rPr lang="en-GB" sz="1400" i="1" dirty="0"/>
              <a:t> en </a:t>
            </a:r>
            <a:r>
              <a:rPr lang="en-GB" sz="1400" i="1" dirty="0" err="1"/>
              <a:t>optellen</a:t>
            </a:r>
            <a:r>
              <a:rPr lang="en-GB" sz="1400" i="1" dirty="0"/>
              <a:t> van </a:t>
            </a:r>
            <a:r>
              <a:rPr lang="en-GB" sz="1400" i="1" dirty="0" err="1"/>
              <a:t>vermogens</a:t>
            </a:r>
            <a:endParaRPr lang="nl-NL" sz="1400" i="1" dirty="0"/>
          </a:p>
        </p:txBody>
      </p:sp>
      <p:sp>
        <p:nvSpPr>
          <p:cNvPr id="15" name="Rechthoek 14"/>
          <p:cNvSpPr/>
          <p:nvPr/>
        </p:nvSpPr>
        <p:spPr>
          <a:xfrm>
            <a:off x="632089" y="1716533"/>
            <a:ext cx="5408927" cy="252794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activiteiten leefomgeving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6150984" y="1716533"/>
            <a:ext cx="5408927" cy="252794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bouwwerken leefomgeving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1166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Middelgrote stookinstallaties: Einde overgangstermijn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30" name="Groep 29" descr="Tijdlijn van 2017 tot en met 2030"/>
          <p:cNvGrpSpPr/>
          <p:nvPr/>
        </p:nvGrpSpPr>
        <p:grpSpPr>
          <a:xfrm>
            <a:off x="600512" y="5227559"/>
            <a:ext cx="10983051" cy="469815"/>
            <a:chOff x="599983" y="4663679"/>
            <a:chExt cx="10983051" cy="469815"/>
          </a:xfrm>
        </p:grpSpPr>
        <p:sp>
          <p:nvSpPr>
            <p:cNvPr id="5" name="Rechthoek 4"/>
            <p:cNvSpPr/>
            <p:nvPr/>
          </p:nvSpPr>
          <p:spPr>
            <a:xfrm>
              <a:off x="13798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2018</a:t>
              </a:r>
            </a:p>
          </p:txBody>
        </p:sp>
        <p:sp>
          <p:nvSpPr>
            <p:cNvPr id="7" name="Rechthoek 6"/>
            <p:cNvSpPr/>
            <p:nvPr/>
          </p:nvSpPr>
          <p:spPr>
            <a:xfrm>
              <a:off x="21646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2019</a:t>
              </a:r>
            </a:p>
          </p:txBody>
        </p:sp>
        <p:sp>
          <p:nvSpPr>
            <p:cNvPr id="8" name="Rechthoek 7"/>
            <p:cNvSpPr/>
            <p:nvPr/>
          </p:nvSpPr>
          <p:spPr>
            <a:xfrm>
              <a:off x="29494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9" name="Rechthoek 8"/>
            <p:cNvSpPr/>
            <p:nvPr/>
          </p:nvSpPr>
          <p:spPr>
            <a:xfrm>
              <a:off x="37342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2021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45190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2022</a:t>
              </a: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53046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2023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0894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2024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8742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76590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2026</a:t>
              </a: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84438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2027</a:t>
              </a: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92286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2028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00134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2029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07982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599983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2017</a:t>
              </a:r>
            </a:p>
          </p:txBody>
        </p:sp>
      </p:grpSp>
      <p:sp>
        <p:nvSpPr>
          <p:cNvPr id="32" name="Lijnbijschrift 2 31"/>
          <p:cNvSpPr/>
          <p:nvPr/>
        </p:nvSpPr>
        <p:spPr>
          <a:xfrm>
            <a:off x="4785523" y="2337118"/>
            <a:ext cx="3266440" cy="1143000"/>
          </a:xfrm>
          <a:prstGeom prst="borderCallout2">
            <a:avLst>
              <a:gd name="adj1" fmla="val 115158"/>
              <a:gd name="adj2" fmla="val 50151"/>
              <a:gd name="adj3" fmla="val 125629"/>
              <a:gd name="adj4" fmla="val 73155"/>
              <a:gd name="adj5" fmla="val 246931"/>
              <a:gd name="adj6" fmla="val 75873"/>
            </a:avLst>
          </a:prstGeom>
          <a:solidFill>
            <a:srgbClr val="2B57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Einde overgangsperiode voor installaties van 5 </a:t>
            </a:r>
            <a:r>
              <a:rPr lang="nl-NL" dirty="0" err="1"/>
              <a:t>MW</a:t>
            </a:r>
            <a:r>
              <a:rPr lang="nl-NL" baseline="-25000" dirty="0" err="1"/>
              <a:t>th</a:t>
            </a:r>
            <a:r>
              <a:rPr lang="nl-NL" dirty="0"/>
              <a:t> of meer vanaf 01-01-2025</a:t>
            </a:r>
            <a:endParaRPr lang="nl-NL" baseline="-25000" dirty="0"/>
          </a:p>
        </p:txBody>
      </p:sp>
      <p:sp>
        <p:nvSpPr>
          <p:cNvPr id="33" name="Lijnbijschrift 2 32"/>
          <p:cNvSpPr/>
          <p:nvPr/>
        </p:nvSpPr>
        <p:spPr>
          <a:xfrm>
            <a:off x="8265272" y="3572335"/>
            <a:ext cx="3266440" cy="1143000"/>
          </a:xfrm>
          <a:prstGeom prst="borderCallout2">
            <a:avLst>
              <a:gd name="adj1" fmla="val 115158"/>
              <a:gd name="adj2" fmla="val 50151"/>
              <a:gd name="adj3" fmla="val 126962"/>
              <a:gd name="adj4" fmla="val 87152"/>
              <a:gd name="adj5" fmla="val 138931"/>
              <a:gd name="adj6" fmla="val 88236"/>
            </a:avLst>
          </a:prstGeom>
          <a:solidFill>
            <a:srgbClr val="2B57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Einde overgangsperiode voor installaties van minder dan </a:t>
            </a:r>
          </a:p>
          <a:p>
            <a:pPr algn="ctr"/>
            <a:r>
              <a:rPr lang="nl-NL" dirty="0"/>
              <a:t>5 </a:t>
            </a:r>
            <a:r>
              <a:rPr lang="nl-NL" dirty="0" err="1"/>
              <a:t>MW</a:t>
            </a:r>
            <a:r>
              <a:rPr lang="nl-NL" baseline="-25000" dirty="0" err="1"/>
              <a:t>th</a:t>
            </a:r>
            <a:r>
              <a:rPr lang="nl-NL" dirty="0"/>
              <a:t> vanaf 01-01-2030</a:t>
            </a:r>
            <a:endParaRPr lang="nl-NL" baseline="-25000" dirty="0"/>
          </a:p>
        </p:txBody>
      </p:sp>
      <p:sp>
        <p:nvSpPr>
          <p:cNvPr id="34" name="Lijnbijschrift 2 33"/>
          <p:cNvSpPr/>
          <p:nvPr/>
        </p:nvSpPr>
        <p:spPr>
          <a:xfrm>
            <a:off x="582930" y="2658389"/>
            <a:ext cx="3266440" cy="1143000"/>
          </a:xfrm>
          <a:prstGeom prst="borderCallout2">
            <a:avLst>
              <a:gd name="adj1" fmla="val 115158"/>
              <a:gd name="adj2" fmla="val 50151"/>
              <a:gd name="adj3" fmla="val 124295"/>
              <a:gd name="adj4" fmla="val 42362"/>
              <a:gd name="adj5" fmla="val 217304"/>
              <a:gd name="adj6" fmla="val 41813"/>
            </a:avLst>
          </a:prstGeom>
          <a:solidFill>
            <a:srgbClr val="2B57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Nieuwe emissie-eisen met overgangsperiode voor bestaande installaties (van vóór 20-12-2018)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19033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3616</TotalTime>
  <Words>2147</Words>
  <Application>Microsoft Office PowerPoint</Application>
  <PresentationFormat>Breedbeeld</PresentationFormat>
  <Paragraphs>528</Paragraphs>
  <Slides>29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Verdana</vt:lpstr>
      <vt:lpstr>Wingdings</vt:lpstr>
      <vt:lpstr>Aangepast ontwerp</vt:lpstr>
      <vt:lpstr>1_Aangepast ontwerp</vt:lpstr>
      <vt:lpstr>Stookinstallaties in het Bal</vt:lpstr>
      <vt:lpstr>Programma</vt:lpstr>
      <vt:lpstr>Wat is een stookinstallatie? (Korte definitie)</vt:lpstr>
      <vt:lpstr>Hoe zijn stookinstallaties geregeld?: een mozaïekoverzicht</vt:lpstr>
      <vt:lpstr>Hoe zijn stookinstallaties geregeld?: een mozaïekoverzicht</vt:lpstr>
      <vt:lpstr>Programma</vt:lpstr>
      <vt:lpstr>Keuringsplicht van kleine stookinstallaties</vt:lpstr>
      <vt:lpstr>Programma</vt:lpstr>
      <vt:lpstr>Middelgrote stookinstallaties: Einde overgangstermijn</vt:lpstr>
      <vt:lpstr>Middelgrote stookinstallaties: Bottom-line</vt:lpstr>
      <vt:lpstr>Programma</vt:lpstr>
      <vt:lpstr>Stookruimtes en optellen van vermogens</vt:lpstr>
      <vt:lpstr>Wat is één stookinstallatie?: Samenstellen of optellen</vt:lpstr>
      <vt:lpstr>Programma</vt:lpstr>
      <vt:lpstr>Grote stookinstallaties: Waar komen regels vandaan?</vt:lpstr>
      <vt:lpstr>Grote stookinstallaties: Waar komen regels vandaan?</vt:lpstr>
      <vt:lpstr>Samenstellen, grote stookinstallaties en grootschalige energieopwekkers</vt:lpstr>
      <vt:lpstr>Samenstellen, grote stookinstallaties en grootschalige energieopwekkers</vt:lpstr>
      <vt:lpstr>Maatwerk Grote stookinstallaties (§4.3 Bal)</vt:lpstr>
      <vt:lpstr>Vragen?</vt:lpstr>
      <vt:lpstr>MIA\Vamil en vergunningverlening  </vt:lpstr>
      <vt:lpstr>Extra: BalEes</vt:lpstr>
      <vt:lpstr>Extra: CalComEmis</vt:lpstr>
      <vt:lpstr>Grootschalige energieopwekkers [1]: Situatieschets</vt:lpstr>
      <vt:lpstr>Grootschalige energie-opwekkers [2]: Regels</vt:lpstr>
      <vt:lpstr>Grootschalige energie-opwekkers [2]</vt:lpstr>
      <vt:lpstr>Grootschalige energie-opwekkers [2]</vt:lpstr>
      <vt:lpstr>Grootschalige energie-opwekkers [2]</vt:lpstr>
      <vt:lpstr>Grootschalige energie-opwekkers [3]: Voorbeeld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Mahabier, Vharsa (WVL)</dc:creator>
  <cp:lastModifiedBy>Velden, Rob van der (RWS WVL)</cp:lastModifiedBy>
  <cp:revision>179</cp:revision>
  <dcterms:created xsi:type="dcterms:W3CDTF">2021-08-25T14:02:32Z</dcterms:created>
  <dcterms:modified xsi:type="dcterms:W3CDTF">2024-07-08T13:41:14Z</dcterms:modified>
</cp:coreProperties>
</file>