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7"/>
  </p:notesMasterIdLst>
  <p:handoutMasterIdLst>
    <p:handoutMasterId r:id="rId38"/>
  </p:handoutMasterIdLst>
  <p:sldIdLst>
    <p:sldId id="256" r:id="rId4"/>
    <p:sldId id="261" r:id="rId5"/>
    <p:sldId id="285" r:id="rId6"/>
    <p:sldId id="301" r:id="rId7"/>
    <p:sldId id="291" r:id="rId8"/>
    <p:sldId id="306" r:id="rId9"/>
    <p:sldId id="262" r:id="rId10"/>
    <p:sldId id="302" r:id="rId11"/>
    <p:sldId id="263" r:id="rId12"/>
    <p:sldId id="266" r:id="rId13"/>
    <p:sldId id="304" r:id="rId14"/>
    <p:sldId id="305" r:id="rId15"/>
    <p:sldId id="264" r:id="rId16"/>
    <p:sldId id="299" r:id="rId17"/>
    <p:sldId id="273" r:id="rId18"/>
    <p:sldId id="281" r:id="rId19"/>
    <p:sldId id="300" r:id="rId20"/>
    <p:sldId id="282" r:id="rId21"/>
    <p:sldId id="283" r:id="rId22"/>
    <p:sldId id="272" r:id="rId23"/>
    <p:sldId id="271" r:id="rId24"/>
    <p:sldId id="267" r:id="rId25"/>
    <p:sldId id="275" r:id="rId26"/>
    <p:sldId id="276" r:id="rId27"/>
    <p:sldId id="270" r:id="rId28"/>
    <p:sldId id="277" r:id="rId29"/>
    <p:sldId id="279" r:id="rId30"/>
    <p:sldId id="303" r:id="rId31"/>
    <p:sldId id="286" r:id="rId32"/>
    <p:sldId id="287" r:id="rId33"/>
    <p:sldId id="288" r:id="rId34"/>
    <p:sldId id="289" r:id="rId35"/>
    <p:sldId id="307" r:id="rId36"/>
  </p:sldIdLst>
  <p:sldSz cx="20104100" cy="11309350"/>
  <p:notesSz cx="9388475" cy="710247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genboezem-Lanslots, Kristel (WVL)" initials="HK(" lastIdx="1" clrIdx="0">
    <p:extLst>
      <p:ext uri="{19B8F6BF-5375-455C-9EA6-DF929625EA0E}">
        <p15:presenceInfo xmlns:p15="http://schemas.microsoft.com/office/powerpoint/2012/main" userId="S-1-5-21-1046319769-833967741-3563887046-510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5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2" autoAdjust="0"/>
    <p:restoredTop sz="86475" autoAdjust="0"/>
  </p:normalViewPr>
  <p:slideViewPr>
    <p:cSldViewPr>
      <p:cViewPr varScale="1">
        <p:scale>
          <a:sx n="38" d="100"/>
          <a:sy n="38" d="100"/>
        </p:scale>
        <p:origin x="78" y="564"/>
      </p:cViewPr>
      <p:guideLst>
        <p:guide orient="horz" pos="2880"/>
        <p:guide pos="2160"/>
      </p:guideLst>
    </p:cSldViewPr>
  </p:slideViewPr>
  <p:outlineViewPr>
    <p:cViewPr>
      <p:scale>
        <a:sx n="33" d="100"/>
        <a:sy n="33" d="100"/>
      </p:scale>
      <p:origin x="0" y="-92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6-03T14:54:23.623"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068537" cy="355922"/>
          </a:xfrm>
          <a:prstGeom prst="rect">
            <a:avLst/>
          </a:prstGeom>
        </p:spPr>
        <p:txBody>
          <a:bodyPr vert="horz" lIns="47997" tIns="23998" rIns="47997" bIns="23998" rtlCol="0"/>
          <a:lstStyle>
            <a:lvl1pPr algn="l">
              <a:defRPr sz="600"/>
            </a:lvl1pPr>
          </a:lstStyle>
          <a:p>
            <a:endParaRPr lang="nl-NL"/>
          </a:p>
        </p:txBody>
      </p:sp>
      <p:sp>
        <p:nvSpPr>
          <p:cNvPr id="3" name="Tijdelijke aanduiding voor datum 2"/>
          <p:cNvSpPr>
            <a:spLocks noGrp="1"/>
          </p:cNvSpPr>
          <p:nvPr>
            <p:ph type="dt" sz="quarter" idx="1"/>
          </p:nvPr>
        </p:nvSpPr>
        <p:spPr>
          <a:xfrm>
            <a:off x="5317714" y="0"/>
            <a:ext cx="4068537" cy="355922"/>
          </a:xfrm>
          <a:prstGeom prst="rect">
            <a:avLst/>
          </a:prstGeom>
        </p:spPr>
        <p:txBody>
          <a:bodyPr vert="horz" lIns="47997" tIns="23998" rIns="47997" bIns="23998" rtlCol="0"/>
          <a:lstStyle>
            <a:lvl1pPr algn="r">
              <a:defRPr sz="600"/>
            </a:lvl1pPr>
          </a:lstStyle>
          <a:p>
            <a:fld id="{87FF7576-8192-4822-A8A3-F39E7B39B507}" type="datetimeFigureOut">
              <a:rPr lang="nl-NL" smtClean="0"/>
              <a:pPr/>
              <a:t>8-8-2024</a:t>
            </a:fld>
            <a:endParaRPr lang="nl-NL"/>
          </a:p>
        </p:txBody>
      </p:sp>
      <p:sp>
        <p:nvSpPr>
          <p:cNvPr id="4" name="Tijdelijke aanduiding voor voettekst 3"/>
          <p:cNvSpPr>
            <a:spLocks noGrp="1"/>
          </p:cNvSpPr>
          <p:nvPr>
            <p:ph type="ftr" sz="quarter" idx="2"/>
          </p:nvPr>
        </p:nvSpPr>
        <p:spPr>
          <a:xfrm>
            <a:off x="0" y="6746554"/>
            <a:ext cx="4068537" cy="355921"/>
          </a:xfrm>
          <a:prstGeom prst="rect">
            <a:avLst/>
          </a:prstGeom>
        </p:spPr>
        <p:txBody>
          <a:bodyPr vert="horz" lIns="47997" tIns="23998" rIns="47997" bIns="23998" rtlCol="0" anchor="b"/>
          <a:lstStyle>
            <a:lvl1pPr algn="l">
              <a:defRPr sz="600"/>
            </a:lvl1pPr>
          </a:lstStyle>
          <a:p>
            <a:endParaRPr lang="nl-NL"/>
          </a:p>
        </p:txBody>
      </p:sp>
      <p:sp>
        <p:nvSpPr>
          <p:cNvPr id="5" name="Tijdelijke aanduiding voor dianummer 4"/>
          <p:cNvSpPr>
            <a:spLocks noGrp="1"/>
          </p:cNvSpPr>
          <p:nvPr>
            <p:ph type="sldNum" sz="quarter" idx="3"/>
          </p:nvPr>
        </p:nvSpPr>
        <p:spPr>
          <a:xfrm>
            <a:off x="5317714" y="6746554"/>
            <a:ext cx="4068537" cy="355921"/>
          </a:xfrm>
          <a:prstGeom prst="rect">
            <a:avLst/>
          </a:prstGeom>
        </p:spPr>
        <p:txBody>
          <a:bodyPr vert="horz" lIns="47997" tIns="23998" rIns="47997" bIns="23998" rtlCol="0" anchor="b"/>
          <a:lstStyle>
            <a:lvl1pPr algn="r">
              <a:defRPr sz="600"/>
            </a:lvl1pPr>
          </a:lstStyle>
          <a:p>
            <a:fld id="{D1405048-9AC0-4AA5-AC7B-5897C1A4517C}" type="slidenum">
              <a:rPr lang="nl-NL" smtClean="0"/>
              <a:pPr/>
              <a:t>‹nr.›</a:t>
            </a:fld>
            <a:endParaRPr lang="nl-NL"/>
          </a:p>
        </p:txBody>
      </p:sp>
    </p:spTree>
    <p:extLst>
      <p:ext uri="{BB962C8B-B14F-4D97-AF65-F5344CB8AC3E}">
        <p14:creationId xmlns:p14="http://schemas.microsoft.com/office/powerpoint/2010/main" val="2453706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4068537" cy="355922"/>
          </a:xfrm>
          <a:prstGeom prst="rect">
            <a:avLst/>
          </a:prstGeom>
        </p:spPr>
        <p:txBody>
          <a:bodyPr vert="horz" lIns="47997" tIns="23998" rIns="47997" bIns="23998" rtlCol="0"/>
          <a:lstStyle>
            <a:lvl1pPr algn="l">
              <a:defRPr sz="600"/>
            </a:lvl1pPr>
          </a:lstStyle>
          <a:p>
            <a:endParaRPr lang="nl-NL"/>
          </a:p>
        </p:txBody>
      </p:sp>
      <p:sp>
        <p:nvSpPr>
          <p:cNvPr id="3" name="Tijdelijke aanduiding voor datum 2"/>
          <p:cNvSpPr>
            <a:spLocks noGrp="1"/>
          </p:cNvSpPr>
          <p:nvPr>
            <p:ph type="dt" idx="1"/>
          </p:nvPr>
        </p:nvSpPr>
        <p:spPr>
          <a:xfrm>
            <a:off x="5317714" y="0"/>
            <a:ext cx="4068537" cy="355922"/>
          </a:xfrm>
          <a:prstGeom prst="rect">
            <a:avLst/>
          </a:prstGeom>
        </p:spPr>
        <p:txBody>
          <a:bodyPr vert="horz" lIns="47997" tIns="23998" rIns="47997" bIns="23998" rtlCol="0"/>
          <a:lstStyle>
            <a:lvl1pPr algn="r">
              <a:defRPr sz="600"/>
            </a:lvl1pPr>
          </a:lstStyle>
          <a:p>
            <a:fld id="{C1309524-5A67-294C-A3A5-415461A7A5EF}" type="datetimeFigureOut">
              <a:rPr lang="nl-NL" smtClean="0"/>
              <a:pPr/>
              <a:t>8-8-2024</a:t>
            </a:fld>
            <a:endParaRPr lang="nl-NL"/>
          </a:p>
        </p:txBody>
      </p:sp>
      <p:sp>
        <p:nvSpPr>
          <p:cNvPr id="4" name="Tijdelijke aanduiding voor dia-afbeelding 3"/>
          <p:cNvSpPr>
            <a:spLocks noGrp="1" noRot="1" noChangeAspect="1"/>
          </p:cNvSpPr>
          <p:nvPr>
            <p:ph type="sldImg" idx="2"/>
          </p:nvPr>
        </p:nvSpPr>
        <p:spPr>
          <a:xfrm>
            <a:off x="2565400" y="889000"/>
            <a:ext cx="4257675" cy="2395538"/>
          </a:xfrm>
          <a:prstGeom prst="rect">
            <a:avLst/>
          </a:prstGeom>
          <a:noFill/>
          <a:ln w="12700">
            <a:solidFill>
              <a:prstClr val="black"/>
            </a:solidFill>
          </a:ln>
        </p:spPr>
        <p:txBody>
          <a:bodyPr vert="horz" lIns="47997" tIns="23998" rIns="47997" bIns="23998" rtlCol="0" anchor="ctr"/>
          <a:lstStyle/>
          <a:p>
            <a:endParaRPr lang="nl-NL"/>
          </a:p>
        </p:txBody>
      </p:sp>
      <p:sp>
        <p:nvSpPr>
          <p:cNvPr id="5" name="Tijdelijke aanduiding voor notities 4"/>
          <p:cNvSpPr>
            <a:spLocks noGrp="1"/>
          </p:cNvSpPr>
          <p:nvPr>
            <p:ph type="body" sz="quarter" idx="3"/>
          </p:nvPr>
        </p:nvSpPr>
        <p:spPr>
          <a:xfrm>
            <a:off x="938551" y="3417643"/>
            <a:ext cx="7511373" cy="2797522"/>
          </a:xfrm>
          <a:prstGeom prst="rect">
            <a:avLst/>
          </a:prstGeom>
        </p:spPr>
        <p:txBody>
          <a:bodyPr vert="horz" lIns="47997" tIns="23998" rIns="47997" bIns="2399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746554"/>
            <a:ext cx="4068537" cy="355921"/>
          </a:xfrm>
          <a:prstGeom prst="rect">
            <a:avLst/>
          </a:prstGeom>
        </p:spPr>
        <p:txBody>
          <a:bodyPr vert="horz" lIns="47997" tIns="23998" rIns="47997" bIns="23998"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5317714" y="6746554"/>
            <a:ext cx="4068537" cy="355921"/>
          </a:xfrm>
          <a:prstGeom prst="rect">
            <a:avLst/>
          </a:prstGeom>
        </p:spPr>
        <p:txBody>
          <a:bodyPr vert="horz" lIns="47997" tIns="23998" rIns="47997" bIns="23998" rtlCol="0" anchor="b"/>
          <a:lstStyle>
            <a:lvl1pPr algn="r">
              <a:defRPr sz="600"/>
            </a:lvl1pPr>
          </a:lstStyle>
          <a:p>
            <a:fld id="{476926C7-7238-F746-9E6B-F2B28724394C}" type="slidenum">
              <a:rPr lang="nl-NL" smtClean="0"/>
              <a:pPr/>
              <a:t>‹nr.›</a:t>
            </a:fld>
            <a:endParaRPr lang="nl-NL"/>
          </a:p>
        </p:txBody>
      </p:sp>
    </p:spTree>
    <p:extLst>
      <p:ext uri="{BB962C8B-B14F-4D97-AF65-F5344CB8AC3E}">
        <p14:creationId xmlns:p14="http://schemas.microsoft.com/office/powerpoint/2010/main" val="2921440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6926C7-7238-F746-9E6B-F2B28724394C}" type="slidenum">
              <a:rPr lang="nl-NL" smtClean="0"/>
              <a:pPr/>
              <a:t>1</a:t>
            </a:fld>
            <a:endParaRPr lang="nl-NL"/>
          </a:p>
        </p:txBody>
      </p:sp>
    </p:spTree>
    <p:extLst>
      <p:ext uri="{BB962C8B-B14F-4D97-AF65-F5344CB8AC3E}">
        <p14:creationId xmlns:p14="http://schemas.microsoft.com/office/powerpoint/2010/main" val="994477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6926C7-7238-F746-9E6B-F2B28724394C}" type="slidenum">
              <a:rPr lang="nl-NL" smtClean="0"/>
              <a:pPr/>
              <a:t>2</a:t>
            </a:fld>
            <a:endParaRPr lang="nl-NL"/>
          </a:p>
        </p:txBody>
      </p:sp>
    </p:spTree>
    <p:extLst>
      <p:ext uri="{BB962C8B-B14F-4D97-AF65-F5344CB8AC3E}">
        <p14:creationId xmlns:p14="http://schemas.microsoft.com/office/powerpoint/2010/main" val="3857136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76926C7-7238-F746-9E6B-F2B28724394C}" type="slidenum">
              <a:rPr lang="nl-NL" smtClean="0"/>
              <a:pPr/>
              <a:t>21</a:t>
            </a:fld>
            <a:endParaRPr lang="nl-NL"/>
          </a:p>
        </p:txBody>
      </p:sp>
    </p:spTree>
    <p:extLst>
      <p:ext uri="{BB962C8B-B14F-4D97-AF65-F5344CB8AC3E}">
        <p14:creationId xmlns:p14="http://schemas.microsoft.com/office/powerpoint/2010/main" val="413522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n dit artikel is geregeld dat de onderdelen van artikel 2 van bijlage II bij het voormalige Besluit</a:t>
            </a:r>
          </a:p>
          <a:p>
            <a:r>
              <a:rPr lang="nl-NL" dirty="0"/>
              <a:t>omgevingsrecht, die niet langer landelijk uniform vergunningvrij zijn op grond van het </a:t>
            </a:r>
            <a:r>
              <a:rPr lang="nl-NL" dirty="0" err="1"/>
              <a:t>Bbl</a:t>
            </a:r>
            <a:r>
              <a:rPr lang="nl-NL" dirty="0"/>
              <a:t>, op</a:t>
            </a:r>
          </a:p>
          <a:p>
            <a:r>
              <a:rPr lang="nl-NL" dirty="0"/>
              <a:t>grond van het omgevingsplan onder dezelfde voorwaarden vergunningvrij zijn. Het betreft hier de</a:t>
            </a:r>
          </a:p>
          <a:p>
            <a:r>
              <a:rPr lang="nl-NL" dirty="0"/>
              <a:t>bijbehorende bouwwerken en erf- en perceelafscheidingen hoger dan een meter maar niet hoger</a:t>
            </a:r>
          </a:p>
          <a:p>
            <a:r>
              <a:rPr lang="nl-NL" dirty="0"/>
              <a:t>dan twee meter. Met dit artikel wordt geregeld dat het bouwen, in stand houden en gebruiken van</a:t>
            </a:r>
          </a:p>
          <a:p>
            <a:r>
              <a:rPr lang="nl-NL" dirty="0"/>
              <a:t>deze bouwwerken, mits voldaan wordt aan de hierbij gegeven randvoorwaarden, van rechtswege</a:t>
            </a:r>
          </a:p>
          <a:p>
            <a:r>
              <a:rPr lang="nl-NL" dirty="0"/>
              <a:t>in overeenstemming is met het omgevingsplan</a:t>
            </a:r>
          </a:p>
        </p:txBody>
      </p:sp>
      <p:sp>
        <p:nvSpPr>
          <p:cNvPr id="4" name="Tijdelijke aanduiding voor dianummer 3"/>
          <p:cNvSpPr>
            <a:spLocks noGrp="1"/>
          </p:cNvSpPr>
          <p:nvPr>
            <p:ph type="sldNum" sz="quarter" idx="10"/>
          </p:nvPr>
        </p:nvSpPr>
        <p:spPr/>
        <p:txBody>
          <a:bodyPr/>
          <a:lstStyle/>
          <a:p>
            <a:fld id="{476926C7-7238-F746-9E6B-F2B28724394C}" type="slidenum">
              <a:rPr lang="nl-NL" smtClean="0"/>
              <a:pPr/>
              <a:t>27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rgbClr val="275837"/>
                </a:solidFill>
                <a:latin typeface="Asap Medium"/>
                <a:cs typeface="Asap Medium"/>
              </a:defRPr>
            </a:lvl1pPr>
          </a:lstStyle>
          <a:p>
            <a:endParaRPr/>
          </a:p>
        </p:txBody>
      </p:sp>
      <p:grpSp>
        <p:nvGrpSpPr>
          <p:cNvPr id="13" name="Groep 12">
            <a:extLst>
              <a:ext uri="{FF2B5EF4-FFF2-40B4-BE49-F238E27FC236}">
                <a16:creationId xmlns:a16="http://schemas.microsoft.com/office/drawing/2014/main" id="{1251188B-F53C-CEC7-3249-CF0F72D26C6A}"/>
              </a:ext>
            </a:extLst>
          </p:cNvPr>
          <p:cNvGrpSpPr/>
          <p:nvPr userDrawn="1"/>
        </p:nvGrpSpPr>
        <p:grpSpPr>
          <a:xfrm>
            <a:off x="0" y="0"/>
            <a:ext cx="20104505" cy="11308715"/>
            <a:chOff x="0" y="0"/>
            <a:chExt cx="20104505" cy="11308715"/>
          </a:xfrm>
        </p:grpSpPr>
        <p:sp>
          <p:nvSpPr>
            <p:cNvPr id="7" name="object 4">
              <a:extLst>
                <a:ext uri="{FF2B5EF4-FFF2-40B4-BE49-F238E27FC236}">
                  <a16:creationId xmlns:a16="http://schemas.microsoft.com/office/drawing/2014/main" id="{EF727E1E-5475-D47A-5723-0599274C19B1}"/>
                </a:ext>
              </a:extLst>
            </p:cNvPr>
            <p:cNvSpPr/>
            <p:nvPr userDrawn="1"/>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8" name="object 5">
              <a:extLst>
                <a:ext uri="{FF2B5EF4-FFF2-40B4-BE49-F238E27FC236}">
                  <a16:creationId xmlns:a16="http://schemas.microsoft.com/office/drawing/2014/main" id="{C17B9D91-466A-AE9C-D8BD-BF2E26E35727}"/>
                </a:ext>
              </a:extLst>
            </p:cNvPr>
            <p:cNvSpPr/>
            <p:nvPr userDrawn="1"/>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9" name="object 6">
              <a:extLst>
                <a:ext uri="{FF2B5EF4-FFF2-40B4-BE49-F238E27FC236}">
                  <a16:creationId xmlns:a16="http://schemas.microsoft.com/office/drawing/2014/main" id="{9DA2E7FB-A371-7336-8850-64DD14102A00}"/>
                </a:ext>
              </a:extLst>
            </p:cNvPr>
            <p:cNvSpPr/>
            <p:nvPr userDrawn="1"/>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10" name="object 7">
              <a:extLst>
                <a:ext uri="{FF2B5EF4-FFF2-40B4-BE49-F238E27FC236}">
                  <a16:creationId xmlns:a16="http://schemas.microsoft.com/office/drawing/2014/main" id="{65779CB8-F491-1697-690A-05DC69951AC1}"/>
                </a:ext>
              </a:extLst>
            </p:cNvPr>
            <p:cNvPicPr/>
            <p:nvPr userDrawn="1"/>
          </p:nvPicPr>
          <p:blipFill>
            <a:blip r:embed="rId2" cstate="print"/>
            <a:stretch>
              <a:fillRect/>
            </a:stretch>
          </p:blipFill>
          <p:spPr>
            <a:xfrm>
              <a:off x="18047572" y="8536776"/>
              <a:ext cx="1600027" cy="2771779"/>
            </a:xfrm>
            <a:prstGeom prst="rect">
              <a:avLst/>
            </a:prstGeom>
          </p:spPr>
        </p:pic>
        <p:pic>
          <p:nvPicPr>
            <p:cNvPr id="11" name="object 8">
              <a:extLst>
                <a:ext uri="{FF2B5EF4-FFF2-40B4-BE49-F238E27FC236}">
                  <a16:creationId xmlns:a16="http://schemas.microsoft.com/office/drawing/2014/main" id="{9C4841F5-AB88-3C3E-4AF5-3F2AC3D28AC5}"/>
                </a:ext>
              </a:extLst>
            </p:cNvPr>
            <p:cNvPicPr/>
            <p:nvPr userDrawn="1"/>
          </p:nvPicPr>
          <p:blipFill>
            <a:blip r:embed="rId3" cstate="print"/>
            <a:stretch>
              <a:fillRect/>
            </a:stretch>
          </p:blipFill>
          <p:spPr>
            <a:xfrm>
              <a:off x="750441" y="369462"/>
              <a:ext cx="9360971" cy="1117832"/>
            </a:xfrm>
            <a:prstGeom prst="rect">
              <a:avLst/>
            </a:prstGeom>
          </p:spPr>
        </p:pic>
        <p:pic>
          <p:nvPicPr>
            <p:cNvPr id="12" name="object 9">
              <a:extLst>
                <a:ext uri="{FF2B5EF4-FFF2-40B4-BE49-F238E27FC236}">
                  <a16:creationId xmlns:a16="http://schemas.microsoft.com/office/drawing/2014/main" id="{122FB9B4-ACF0-E73A-02A8-9F689134351F}"/>
                </a:ext>
              </a:extLst>
            </p:cNvPr>
            <p:cNvPicPr/>
            <p:nvPr userDrawn="1"/>
          </p:nvPicPr>
          <p:blipFill>
            <a:blip r:embed="rId4" cstate="print"/>
            <a:stretch>
              <a:fillRect/>
            </a:stretch>
          </p:blipFill>
          <p:spPr>
            <a:xfrm>
              <a:off x="1237241" y="10461670"/>
              <a:ext cx="6788916" cy="437265"/>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950" b="0" i="0">
                <a:solidFill>
                  <a:srgbClr val="275837"/>
                </a:solidFill>
                <a:latin typeface="Asap Medium"/>
                <a:cs typeface="Asap Medium"/>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5" cstate="print"/>
          <a:stretch>
            <a:fillRect/>
          </a:stretch>
        </p:blipFill>
        <p:spPr>
          <a:xfrm>
            <a:off x="0" y="1821923"/>
            <a:ext cx="5654278" cy="8230126"/>
          </a:xfrm>
          <a:prstGeom prst="rect">
            <a:avLst/>
          </a:prstGeom>
        </p:spPr>
      </p:pic>
      <p:sp>
        <p:nvSpPr>
          <p:cNvPr id="17" name="bg object 17"/>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18" name="bg object 18"/>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19" name="bg object 19"/>
          <p:cNvSpPr/>
          <p:nvPr userDrawn="1"/>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20" name="bg object 20"/>
          <p:cNvPicPr/>
          <p:nvPr/>
        </p:nvPicPr>
        <p:blipFill>
          <a:blip r:embed="rId6" cstate="print"/>
          <a:stretch>
            <a:fillRect/>
          </a:stretch>
        </p:blipFill>
        <p:spPr>
          <a:xfrm>
            <a:off x="18047572" y="8536776"/>
            <a:ext cx="1600027" cy="2771779"/>
          </a:xfrm>
          <a:prstGeom prst="rect">
            <a:avLst/>
          </a:prstGeom>
        </p:spPr>
      </p:pic>
      <p:pic>
        <p:nvPicPr>
          <p:cNvPr id="21" name="bg object 21"/>
          <p:cNvPicPr/>
          <p:nvPr/>
        </p:nvPicPr>
        <p:blipFill>
          <a:blip r:embed="rId7" cstate="print"/>
          <a:stretch>
            <a:fillRect/>
          </a:stretch>
        </p:blipFill>
        <p:spPr>
          <a:xfrm>
            <a:off x="750441" y="369462"/>
            <a:ext cx="9360971" cy="1117832"/>
          </a:xfrm>
          <a:prstGeom prst="rect">
            <a:avLst/>
          </a:prstGeom>
        </p:spPr>
      </p:pic>
      <p:pic>
        <p:nvPicPr>
          <p:cNvPr id="22" name="bg object 22"/>
          <p:cNvPicPr/>
          <p:nvPr/>
        </p:nvPicPr>
        <p:blipFill>
          <a:blip r:embed="rId8" cstate="print"/>
          <a:stretch>
            <a:fillRect/>
          </a:stretch>
        </p:blipFill>
        <p:spPr>
          <a:xfrm>
            <a:off x="1237241" y="10461670"/>
            <a:ext cx="6788916" cy="437265"/>
          </a:xfrm>
          <a:prstGeom prst="rect">
            <a:avLst/>
          </a:prstGeom>
        </p:spPr>
      </p:pic>
      <p:sp>
        <p:nvSpPr>
          <p:cNvPr id="2" name="Holder 2"/>
          <p:cNvSpPr>
            <a:spLocks noGrp="1"/>
          </p:cNvSpPr>
          <p:nvPr>
            <p:ph type="title"/>
          </p:nvPr>
        </p:nvSpPr>
        <p:spPr>
          <a:xfrm>
            <a:off x="6678195" y="4277127"/>
            <a:ext cx="8964930" cy="3101340"/>
          </a:xfrm>
          <a:prstGeom prst="rect">
            <a:avLst/>
          </a:prstGeom>
        </p:spPr>
        <p:txBody>
          <a:bodyPr wrap="square" lIns="0" tIns="0" rIns="0" bIns="0">
            <a:spAutoFit/>
          </a:bodyPr>
          <a:lstStyle>
            <a:lvl1pPr>
              <a:defRPr sz="6950" b="0" i="0">
                <a:solidFill>
                  <a:srgbClr val="275837"/>
                </a:solidFill>
                <a:latin typeface="Asap Medium"/>
                <a:cs typeface="Asap Medium"/>
              </a:defRPr>
            </a:lvl1pPr>
          </a:lstStyle>
          <a:p>
            <a:endParaRPr/>
          </a:p>
        </p:txBody>
      </p:sp>
    </p:spTree>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iplo.nl/thema/geluid/beschermen-gebouwen-locaties-geluid/" TargetMode="External"/><Relationship Id="rId2" Type="http://schemas.openxmlformats.org/officeDocument/2006/relationships/hyperlink" Target="https://iplo.nl/thema/geluid/geluid-regelgeving/wetsinstrumenten/geluid-omgevingsplan/instructieregels-toelaten-activiteit/instructieregels-bereiken-aanvaardbaar-geluid/"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iplo.nl/thema/ruimtelijke-ontwikkelingen/ruimtelijk-bouwen/regels-ruimtelijk-bouwen/"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iplo.nl/regelgeving/instrumenten/omgevingsplan/"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a:extLst>
              <a:ext uri="{C183D7F6-B498-43B3-948B-1728B52AA6E4}">
                <adec:decorative xmlns:adec="http://schemas.microsoft.com/office/drawing/2017/decorative" val="1"/>
              </a:ext>
            </a:extLst>
          </p:cNvPr>
          <p:cNvGrpSpPr/>
          <p:nvPr/>
        </p:nvGrpSpPr>
        <p:grpSpPr>
          <a:xfrm>
            <a:off x="0" y="0"/>
            <a:ext cx="20104100" cy="3661410"/>
            <a:chOff x="0" y="0"/>
            <a:chExt cx="20104100" cy="3661410"/>
          </a:xfrm>
        </p:grpSpPr>
        <p:sp>
          <p:nvSpPr>
            <p:cNvPr id="3" name="object 3"/>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4" name="object 4"/>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8" y="1127534"/>
                  </a:lnTo>
                  <a:lnTo>
                    <a:pt x="1830298" y="0"/>
                  </a:lnTo>
                  <a:close/>
                </a:path>
              </a:pathLst>
            </a:custGeom>
            <a:solidFill>
              <a:srgbClr val="FFFFFF"/>
            </a:solidFill>
          </p:spPr>
          <p:txBody>
            <a:bodyPr wrap="square" lIns="0" tIns="0" rIns="0" bIns="0" rtlCol="0"/>
            <a:lstStyle/>
            <a:p>
              <a:endParaRPr/>
            </a:p>
          </p:txBody>
        </p:sp>
      </p:grpSp>
      <p:sp>
        <p:nvSpPr>
          <p:cNvPr id="5" name="object 5">
            <a:extLst>
              <a:ext uri="{C183D7F6-B498-43B3-948B-1728B52AA6E4}">
                <adec:decorative xmlns:adec="http://schemas.microsoft.com/office/drawing/2017/decorative" val="1"/>
              </a:ext>
            </a:extLst>
          </p:cNvPr>
          <p:cNvSpPr/>
          <p:nvPr/>
        </p:nvSpPr>
        <p:spPr>
          <a:xfrm>
            <a:off x="0" y="8226509"/>
            <a:ext cx="1830705" cy="3082290"/>
          </a:xfrm>
          <a:custGeom>
            <a:avLst/>
            <a:gdLst/>
            <a:ahLst/>
            <a:cxnLst/>
            <a:rect l="l" t="t" r="r" b="b"/>
            <a:pathLst>
              <a:path w="1830705" h="3082290">
                <a:moveTo>
                  <a:pt x="0" y="0"/>
                </a:moveTo>
                <a:lnTo>
                  <a:pt x="0" y="1127536"/>
                </a:lnTo>
                <a:lnTo>
                  <a:pt x="48123" y="1129157"/>
                </a:lnTo>
                <a:lnTo>
                  <a:pt x="95376" y="1133952"/>
                </a:lnTo>
                <a:lnTo>
                  <a:pt x="141654" y="1141815"/>
                </a:lnTo>
                <a:lnTo>
                  <a:pt x="186852" y="1152643"/>
                </a:lnTo>
                <a:lnTo>
                  <a:pt x="230866" y="1166329"/>
                </a:lnTo>
                <a:lnTo>
                  <a:pt x="273591" y="1182770"/>
                </a:lnTo>
                <a:lnTo>
                  <a:pt x="314922" y="1201861"/>
                </a:lnTo>
                <a:lnTo>
                  <a:pt x="354755" y="1223497"/>
                </a:lnTo>
                <a:lnTo>
                  <a:pt x="392985" y="1247574"/>
                </a:lnTo>
                <a:lnTo>
                  <a:pt x="429507" y="1273986"/>
                </a:lnTo>
                <a:lnTo>
                  <a:pt x="464217" y="1302630"/>
                </a:lnTo>
                <a:lnTo>
                  <a:pt x="497009" y="1333400"/>
                </a:lnTo>
                <a:lnTo>
                  <a:pt x="527780" y="1366192"/>
                </a:lnTo>
                <a:lnTo>
                  <a:pt x="556424" y="1400901"/>
                </a:lnTo>
                <a:lnTo>
                  <a:pt x="582837" y="1437422"/>
                </a:lnTo>
                <a:lnTo>
                  <a:pt x="606915" y="1475652"/>
                </a:lnTo>
                <a:lnTo>
                  <a:pt x="628551" y="1515484"/>
                </a:lnTo>
                <a:lnTo>
                  <a:pt x="647643" y="1556815"/>
                </a:lnTo>
                <a:lnTo>
                  <a:pt x="664084" y="1599539"/>
                </a:lnTo>
                <a:lnTo>
                  <a:pt x="677771" y="1643553"/>
                </a:lnTo>
                <a:lnTo>
                  <a:pt x="688599" y="1688751"/>
                </a:lnTo>
                <a:lnTo>
                  <a:pt x="696462" y="1735029"/>
                </a:lnTo>
                <a:lnTo>
                  <a:pt x="701262" y="1782414"/>
                </a:lnTo>
                <a:lnTo>
                  <a:pt x="702879" y="1830405"/>
                </a:lnTo>
                <a:lnTo>
                  <a:pt x="701257" y="1878528"/>
                </a:lnTo>
                <a:lnTo>
                  <a:pt x="696462" y="1925781"/>
                </a:lnTo>
                <a:lnTo>
                  <a:pt x="688599" y="1972059"/>
                </a:lnTo>
                <a:lnTo>
                  <a:pt x="677771" y="2017257"/>
                </a:lnTo>
                <a:lnTo>
                  <a:pt x="664084" y="2061271"/>
                </a:lnTo>
                <a:lnTo>
                  <a:pt x="647643" y="2103996"/>
                </a:lnTo>
                <a:lnTo>
                  <a:pt x="628551" y="2145327"/>
                </a:lnTo>
                <a:lnTo>
                  <a:pt x="606915" y="2185160"/>
                </a:lnTo>
                <a:lnTo>
                  <a:pt x="582837" y="2223390"/>
                </a:lnTo>
                <a:lnTo>
                  <a:pt x="556424" y="2259912"/>
                </a:lnTo>
                <a:lnTo>
                  <a:pt x="527780" y="2294622"/>
                </a:lnTo>
                <a:lnTo>
                  <a:pt x="497009" y="2327414"/>
                </a:lnTo>
                <a:lnTo>
                  <a:pt x="464217" y="2358185"/>
                </a:lnTo>
                <a:lnTo>
                  <a:pt x="429507" y="2386829"/>
                </a:lnTo>
                <a:lnTo>
                  <a:pt x="392985" y="2413242"/>
                </a:lnTo>
                <a:lnTo>
                  <a:pt x="354755" y="2437320"/>
                </a:lnTo>
                <a:lnTo>
                  <a:pt x="314922" y="2458956"/>
                </a:lnTo>
                <a:lnTo>
                  <a:pt x="273591" y="2478048"/>
                </a:lnTo>
                <a:lnTo>
                  <a:pt x="230866" y="2494489"/>
                </a:lnTo>
                <a:lnTo>
                  <a:pt x="186852" y="2508176"/>
                </a:lnTo>
                <a:lnTo>
                  <a:pt x="141654" y="2519004"/>
                </a:lnTo>
                <a:lnTo>
                  <a:pt x="95376" y="2526867"/>
                </a:lnTo>
                <a:lnTo>
                  <a:pt x="48123" y="2531662"/>
                </a:lnTo>
                <a:lnTo>
                  <a:pt x="0" y="2533284"/>
                </a:lnTo>
                <a:lnTo>
                  <a:pt x="0" y="3082046"/>
                </a:lnTo>
                <a:lnTo>
                  <a:pt x="1335481" y="3082046"/>
                </a:lnTo>
                <a:lnTo>
                  <a:pt x="1340742" y="3076524"/>
                </a:lnTo>
                <a:lnTo>
                  <a:pt x="1370729" y="3043480"/>
                </a:lnTo>
                <a:lnTo>
                  <a:pt x="1399915" y="3009710"/>
                </a:lnTo>
                <a:lnTo>
                  <a:pt x="1428284" y="2975228"/>
                </a:lnTo>
                <a:lnTo>
                  <a:pt x="1455821" y="2940050"/>
                </a:lnTo>
                <a:lnTo>
                  <a:pt x="1482511" y="2904191"/>
                </a:lnTo>
                <a:lnTo>
                  <a:pt x="1508339" y="2867665"/>
                </a:lnTo>
                <a:lnTo>
                  <a:pt x="1533290" y="2830489"/>
                </a:lnTo>
                <a:lnTo>
                  <a:pt x="1557348" y="2792677"/>
                </a:lnTo>
                <a:lnTo>
                  <a:pt x="1580500" y="2754243"/>
                </a:lnTo>
                <a:lnTo>
                  <a:pt x="1602729" y="2715204"/>
                </a:lnTo>
                <a:lnTo>
                  <a:pt x="1624020" y="2675574"/>
                </a:lnTo>
                <a:lnTo>
                  <a:pt x="1644359" y="2635369"/>
                </a:lnTo>
                <a:lnTo>
                  <a:pt x="1663731" y="2594602"/>
                </a:lnTo>
                <a:lnTo>
                  <a:pt x="1682120" y="2553291"/>
                </a:lnTo>
                <a:lnTo>
                  <a:pt x="1699511" y="2511448"/>
                </a:lnTo>
                <a:lnTo>
                  <a:pt x="1715889" y="2469091"/>
                </a:lnTo>
                <a:lnTo>
                  <a:pt x="1731240" y="2426233"/>
                </a:lnTo>
                <a:lnTo>
                  <a:pt x="1745547" y="2382889"/>
                </a:lnTo>
                <a:lnTo>
                  <a:pt x="1758797" y="2339076"/>
                </a:lnTo>
                <a:lnTo>
                  <a:pt x="1771020" y="2294622"/>
                </a:lnTo>
                <a:lnTo>
                  <a:pt x="1782062" y="2250098"/>
                </a:lnTo>
                <a:lnTo>
                  <a:pt x="1792047" y="2204965"/>
                </a:lnTo>
                <a:lnTo>
                  <a:pt x="1800914" y="2159421"/>
                </a:lnTo>
                <a:lnTo>
                  <a:pt x="1808648" y="2113483"/>
                </a:lnTo>
                <a:lnTo>
                  <a:pt x="1815233" y="2067165"/>
                </a:lnTo>
                <a:lnTo>
                  <a:pt x="1820654" y="2020482"/>
                </a:lnTo>
                <a:lnTo>
                  <a:pt x="1824897" y="1973449"/>
                </a:lnTo>
                <a:lnTo>
                  <a:pt x="1827959" y="1925781"/>
                </a:lnTo>
                <a:lnTo>
                  <a:pt x="1829788" y="1878395"/>
                </a:lnTo>
                <a:lnTo>
                  <a:pt x="1830405" y="1830405"/>
                </a:lnTo>
                <a:lnTo>
                  <a:pt x="1829782" y="1782281"/>
                </a:lnTo>
                <a:lnTo>
                  <a:pt x="1827947" y="1734727"/>
                </a:lnTo>
                <a:lnTo>
                  <a:pt x="1824897" y="1687360"/>
                </a:lnTo>
                <a:lnTo>
                  <a:pt x="1820654" y="1640327"/>
                </a:lnTo>
                <a:lnTo>
                  <a:pt x="1815233" y="1593644"/>
                </a:lnTo>
                <a:lnTo>
                  <a:pt x="1808648" y="1547326"/>
                </a:lnTo>
                <a:lnTo>
                  <a:pt x="1800914" y="1501388"/>
                </a:lnTo>
                <a:lnTo>
                  <a:pt x="1792047" y="1455844"/>
                </a:lnTo>
                <a:lnTo>
                  <a:pt x="1782062" y="1410711"/>
                </a:lnTo>
                <a:lnTo>
                  <a:pt x="1770974" y="1366002"/>
                </a:lnTo>
                <a:lnTo>
                  <a:pt x="1758797" y="1321733"/>
                </a:lnTo>
                <a:lnTo>
                  <a:pt x="1745547" y="1277920"/>
                </a:lnTo>
                <a:lnTo>
                  <a:pt x="1731240" y="1234576"/>
                </a:lnTo>
                <a:lnTo>
                  <a:pt x="1715889" y="1191718"/>
                </a:lnTo>
                <a:lnTo>
                  <a:pt x="1699511" y="1149361"/>
                </a:lnTo>
                <a:lnTo>
                  <a:pt x="1682120" y="1107518"/>
                </a:lnTo>
                <a:lnTo>
                  <a:pt x="1663731" y="1066207"/>
                </a:lnTo>
                <a:lnTo>
                  <a:pt x="1644359" y="1025440"/>
                </a:lnTo>
                <a:lnTo>
                  <a:pt x="1624020" y="985235"/>
                </a:lnTo>
                <a:lnTo>
                  <a:pt x="1602729" y="945605"/>
                </a:lnTo>
                <a:lnTo>
                  <a:pt x="1580500" y="906566"/>
                </a:lnTo>
                <a:lnTo>
                  <a:pt x="1557348" y="868132"/>
                </a:lnTo>
                <a:lnTo>
                  <a:pt x="1533290" y="830320"/>
                </a:lnTo>
                <a:lnTo>
                  <a:pt x="1508339" y="793144"/>
                </a:lnTo>
                <a:lnTo>
                  <a:pt x="1482511" y="756618"/>
                </a:lnTo>
                <a:lnTo>
                  <a:pt x="1455821" y="720759"/>
                </a:lnTo>
                <a:lnTo>
                  <a:pt x="1428284" y="685581"/>
                </a:lnTo>
                <a:lnTo>
                  <a:pt x="1399915" y="651099"/>
                </a:lnTo>
                <a:lnTo>
                  <a:pt x="1370729" y="617329"/>
                </a:lnTo>
                <a:lnTo>
                  <a:pt x="1340742" y="584285"/>
                </a:lnTo>
                <a:lnTo>
                  <a:pt x="1309967" y="551983"/>
                </a:lnTo>
                <a:lnTo>
                  <a:pt x="1278421" y="520437"/>
                </a:lnTo>
                <a:lnTo>
                  <a:pt x="1246119" y="489662"/>
                </a:lnTo>
                <a:lnTo>
                  <a:pt x="1213075" y="459675"/>
                </a:lnTo>
                <a:lnTo>
                  <a:pt x="1179305" y="430489"/>
                </a:lnTo>
                <a:lnTo>
                  <a:pt x="1144823" y="402120"/>
                </a:lnTo>
                <a:lnTo>
                  <a:pt x="1109645" y="374583"/>
                </a:lnTo>
                <a:lnTo>
                  <a:pt x="1073786" y="347893"/>
                </a:lnTo>
                <a:lnTo>
                  <a:pt x="1037260" y="322065"/>
                </a:lnTo>
                <a:lnTo>
                  <a:pt x="1000084" y="297114"/>
                </a:lnTo>
                <a:lnTo>
                  <a:pt x="962272" y="273056"/>
                </a:lnTo>
                <a:lnTo>
                  <a:pt x="923838" y="249904"/>
                </a:lnTo>
                <a:lnTo>
                  <a:pt x="884799" y="227675"/>
                </a:lnTo>
                <a:lnTo>
                  <a:pt x="845169" y="206384"/>
                </a:lnTo>
                <a:lnTo>
                  <a:pt x="804964" y="186045"/>
                </a:lnTo>
                <a:lnTo>
                  <a:pt x="764197" y="166673"/>
                </a:lnTo>
                <a:lnTo>
                  <a:pt x="722886" y="148284"/>
                </a:lnTo>
                <a:lnTo>
                  <a:pt x="681043" y="130893"/>
                </a:lnTo>
                <a:lnTo>
                  <a:pt x="638686" y="114515"/>
                </a:lnTo>
                <a:lnTo>
                  <a:pt x="595828" y="99164"/>
                </a:lnTo>
                <a:lnTo>
                  <a:pt x="552484" y="84857"/>
                </a:lnTo>
                <a:lnTo>
                  <a:pt x="508671" y="71607"/>
                </a:lnTo>
                <a:lnTo>
                  <a:pt x="464402" y="59430"/>
                </a:lnTo>
                <a:lnTo>
                  <a:pt x="419693" y="48342"/>
                </a:lnTo>
                <a:lnTo>
                  <a:pt x="374560" y="38357"/>
                </a:lnTo>
                <a:lnTo>
                  <a:pt x="329016" y="29490"/>
                </a:lnTo>
                <a:lnTo>
                  <a:pt x="283078" y="21756"/>
                </a:lnTo>
                <a:lnTo>
                  <a:pt x="236760" y="15171"/>
                </a:lnTo>
                <a:lnTo>
                  <a:pt x="190077" y="9750"/>
                </a:lnTo>
                <a:lnTo>
                  <a:pt x="143044" y="5507"/>
                </a:lnTo>
                <a:lnTo>
                  <a:pt x="95677" y="2457"/>
                </a:lnTo>
                <a:lnTo>
                  <a:pt x="47990" y="616"/>
                </a:lnTo>
                <a:lnTo>
                  <a:pt x="0" y="0"/>
                </a:lnTo>
                <a:close/>
              </a:path>
            </a:pathLst>
          </a:custGeom>
          <a:solidFill>
            <a:srgbClr val="EBF3E6"/>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3" cstate="print"/>
          <a:stretch>
            <a:fillRect/>
          </a:stretch>
        </p:blipFill>
        <p:spPr>
          <a:xfrm>
            <a:off x="3116581" y="3335497"/>
            <a:ext cx="10714877" cy="4302914"/>
          </a:xfrm>
          <a:prstGeom prst="rect">
            <a:avLst/>
          </a:prstGeom>
        </p:spPr>
      </p:pic>
      <p:sp>
        <p:nvSpPr>
          <p:cNvPr id="8" name="object 8">
            <a:extLst>
              <a:ext uri="{C183D7F6-B498-43B3-948B-1728B52AA6E4}">
                <adec:decorative xmlns:adec="http://schemas.microsoft.com/office/drawing/2017/decorative" val="1"/>
              </a:ext>
            </a:extLst>
          </p:cNvPr>
          <p:cNvSpPr/>
          <p:nvPr/>
        </p:nvSpPr>
        <p:spPr>
          <a:xfrm>
            <a:off x="0" y="8464606"/>
            <a:ext cx="20104100" cy="2844165"/>
          </a:xfrm>
          <a:custGeom>
            <a:avLst/>
            <a:gdLst/>
            <a:ahLst/>
            <a:cxnLst/>
            <a:rect l="l" t="t" r="r" b="b"/>
            <a:pathLst>
              <a:path w="20104100" h="2844165">
                <a:moveTo>
                  <a:pt x="20104100" y="1587449"/>
                </a:moveTo>
                <a:lnTo>
                  <a:pt x="19568313" y="1587449"/>
                </a:lnTo>
                <a:lnTo>
                  <a:pt x="19568313" y="1562100"/>
                </a:lnTo>
                <a:lnTo>
                  <a:pt x="19568313" y="1536700"/>
                </a:lnTo>
                <a:lnTo>
                  <a:pt x="19477876" y="1460500"/>
                </a:lnTo>
                <a:lnTo>
                  <a:pt x="19387427" y="1536700"/>
                </a:lnTo>
                <a:lnTo>
                  <a:pt x="19387427" y="1473200"/>
                </a:lnTo>
                <a:lnTo>
                  <a:pt x="19275210" y="1371600"/>
                </a:lnTo>
                <a:lnTo>
                  <a:pt x="19275210" y="1282700"/>
                </a:lnTo>
                <a:lnTo>
                  <a:pt x="19222276" y="1092200"/>
                </a:lnTo>
                <a:lnTo>
                  <a:pt x="19169342" y="1282700"/>
                </a:lnTo>
                <a:lnTo>
                  <a:pt x="19169342" y="1371600"/>
                </a:lnTo>
                <a:lnTo>
                  <a:pt x="19063018" y="1473200"/>
                </a:lnTo>
                <a:lnTo>
                  <a:pt x="18993422" y="1409700"/>
                </a:lnTo>
                <a:lnTo>
                  <a:pt x="18873089" y="1511300"/>
                </a:lnTo>
                <a:lnTo>
                  <a:pt x="18873089" y="1562100"/>
                </a:lnTo>
                <a:lnTo>
                  <a:pt x="18812942" y="1511300"/>
                </a:lnTo>
                <a:lnTo>
                  <a:pt x="18752770" y="1562100"/>
                </a:lnTo>
                <a:lnTo>
                  <a:pt x="18752770" y="1587449"/>
                </a:lnTo>
                <a:lnTo>
                  <a:pt x="18545620" y="1587449"/>
                </a:lnTo>
                <a:lnTo>
                  <a:pt x="18545620" y="1562100"/>
                </a:lnTo>
                <a:lnTo>
                  <a:pt x="18372430" y="1562100"/>
                </a:lnTo>
                <a:lnTo>
                  <a:pt x="18372430" y="1587449"/>
                </a:lnTo>
                <a:lnTo>
                  <a:pt x="18165268" y="1587449"/>
                </a:lnTo>
                <a:lnTo>
                  <a:pt x="18165268" y="1562100"/>
                </a:lnTo>
                <a:lnTo>
                  <a:pt x="17992078" y="1562100"/>
                </a:lnTo>
                <a:lnTo>
                  <a:pt x="17992078" y="1587449"/>
                </a:lnTo>
                <a:lnTo>
                  <a:pt x="17384903" y="1587449"/>
                </a:lnTo>
                <a:lnTo>
                  <a:pt x="17384903" y="1435100"/>
                </a:lnTo>
                <a:lnTo>
                  <a:pt x="17427042" y="1422400"/>
                </a:lnTo>
                <a:lnTo>
                  <a:pt x="17460862" y="1384300"/>
                </a:lnTo>
                <a:lnTo>
                  <a:pt x="17483354" y="1346200"/>
                </a:lnTo>
                <a:lnTo>
                  <a:pt x="17491520" y="1308100"/>
                </a:lnTo>
                <a:lnTo>
                  <a:pt x="17481538" y="1257300"/>
                </a:lnTo>
                <a:lnTo>
                  <a:pt x="17454322" y="1219200"/>
                </a:lnTo>
                <a:lnTo>
                  <a:pt x="17413948" y="1193800"/>
                </a:lnTo>
                <a:lnTo>
                  <a:pt x="17364507" y="1181100"/>
                </a:lnTo>
                <a:lnTo>
                  <a:pt x="17315079" y="1193800"/>
                </a:lnTo>
                <a:lnTo>
                  <a:pt x="17274705" y="1219200"/>
                </a:lnTo>
                <a:lnTo>
                  <a:pt x="17247489" y="1257300"/>
                </a:lnTo>
                <a:lnTo>
                  <a:pt x="17237507" y="1308100"/>
                </a:lnTo>
                <a:lnTo>
                  <a:pt x="17245673" y="1346200"/>
                </a:lnTo>
                <a:lnTo>
                  <a:pt x="17268165" y="1384300"/>
                </a:lnTo>
                <a:lnTo>
                  <a:pt x="17301985" y="1422400"/>
                </a:lnTo>
                <a:lnTo>
                  <a:pt x="17344111" y="1435100"/>
                </a:lnTo>
                <a:lnTo>
                  <a:pt x="17344111" y="1587449"/>
                </a:lnTo>
                <a:lnTo>
                  <a:pt x="17024757" y="1587449"/>
                </a:lnTo>
                <a:lnTo>
                  <a:pt x="17024757" y="1562100"/>
                </a:lnTo>
                <a:lnTo>
                  <a:pt x="16373780" y="1562100"/>
                </a:lnTo>
                <a:lnTo>
                  <a:pt x="16373780" y="1587449"/>
                </a:lnTo>
                <a:lnTo>
                  <a:pt x="16166618" y="1587449"/>
                </a:lnTo>
                <a:lnTo>
                  <a:pt x="16166618" y="1562100"/>
                </a:lnTo>
                <a:lnTo>
                  <a:pt x="15993415" y="1562100"/>
                </a:lnTo>
                <a:lnTo>
                  <a:pt x="15993415" y="1587449"/>
                </a:lnTo>
                <a:lnTo>
                  <a:pt x="15612072" y="1587449"/>
                </a:lnTo>
                <a:lnTo>
                  <a:pt x="15612072" y="1422400"/>
                </a:lnTo>
                <a:lnTo>
                  <a:pt x="15657868" y="1409700"/>
                </a:lnTo>
                <a:lnTo>
                  <a:pt x="15697073" y="1384300"/>
                </a:lnTo>
                <a:lnTo>
                  <a:pt x="15727617" y="1346200"/>
                </a:lnTo>
                <a:lnTo>
                  <a:pt x="15747454" y="1308100"/>
                </a:lnTo>
                <a:lnTo>
                  <a:pt x="15754528" y="1257300"/>
                </a:lnTo>
                <a:lnTo>
                  <a:pt x="15748470" y="1219200"/>
                </a:lnTo>
                <a:lnTo>
                  <a:pt x="15731363" y="1168400"/>
                </a:lnTo>
                <a:lnTo>
                  <a:pt x="15704820" y="1143000"/>
                </a:lnTo>
                <a:lnTo>
                  <a:pt x="15670479" y="1117600"/>
                </a:lnTo>
                <a:lnTo>
                  <a:pt x="15629928" y="1092200"/>
                </a:lnTo>
                <a:lnTo>
                  <a:pt x="15539695" y="1092200"/>
                </a:lnTo>
                <a:lnTo>
                  <a:pt x="15499156" y="1117600"/>
                </a:lnTo>
                <a:lnTo>
                  <a:pt x="15464816" y="1143000"/>
                </a:lnTo>
                <a:lnTo>
                  <a:pt x="15421166" y="1219200"/>
                </a:lnTo>
                <a:lnTo>
                  <a:pt x="15415108" y="1257300"/>
                </a:lnTo>
                <a:lnTo>
                  <a:pt x="15422169" y="1308100"/>
                </a:lnTo>
                <a:lnTo>
                  <a:pt x="15442006" y="1346200"/>
                </a:lnTo>
                <a:lnTo>
                  <a:pt x="15472563" y="1384300"/>
                </a:lnTo>
                <a:lnTo>
                  <a:pt x="15511768" y="1409700"/>
                </a:lnTo>
                <a:lnTo>
                  <a:pt x="15557564" y="1422400"/>
                </a:lnTo>
                <a:lnTo>
                  <a:pt x="15557564" y="1587449"/>
                </a:lnTo>
                <a:lnTo>
                  <a:pt x="14167980" y="1587449"/>
                </a:lnTo>
                <a:lnTo>
                  <a:pt x="14167980" y="1422400"/>
                </a:lnTo>
                <a:lnTo>
                  <a:pt x="13950976" y="1231900"/>
                </a:lnTo>
                <a:lnTo>
                  <a:pt x="13733983" y="1422400"/>
                </a:lnTo>
                <a:lnTo>
                  <a:pt x="13733983" y="1270000"/>
                </a:lnTo>
                <a:lnTo>
                  <a:pt x="13719023" y="1257300"/>
                </a:lnTo>
                <a:lnTo>
                  <a:pt x="13464731" y="1041400"/>
                </a:lnTo>
                <a:lnTo>
                  <a:pt x="13464731" y="800100"/>
                </a:lnTo>
                <a:lnTo>
                  <a:pt x="13337731" y="342900"/>
                </a:lnTo>
                <a:lnTo>
                  <a:pt x="13210718" y="800100"/>
                </a:lnTo>
                <a:lnTo>
                  <a:pt x="13210718" y="1041400"/>
                </a:lnTo>
                <a:lnTo>
                  <a:pt x="12955626" y="1257300"/>
                </a:lnTo>
                <a:lnTo>
                  <a:pt x="12788633" y="1117600"/>
                </a:lnTo>
                <a:lnTo>
                  <a:pt x="12499950" y="1358900"/>
                </a:lnTo>
                <a:lnTo>
                  <a:pt x="12499950" y="1485900"/>
                </a:lnTo>
                <a:lnTo>
                  <a:pt x="12355589" y="1358900"/>
                </a:lnTo>
                <a:lnTo>
                  <a:pt x="12211241" y="1485900"/>
                </a:lnTo>
                <a:lnTo>
                  <a:pt x="12211241" y="1587449"/>
                </a:lnTo>
                <a:lnTo>
                  <a:pt x="11260239" y="1587449"/>
                </a:lnTo>
                <a:lnTo>
                  <a:pt x="11260239" y="736600"/>
                </a:lnTo>
                <a:lnTo>
                  <a:pt x="10996079" y="1168400"/>
                </a:lnTo>
                <a:lnTo>
                  <a:pt x="10996079" y="1587449"/>
                </a:lnTo>
                <a:lnTo>
                  <a:pt x="10911154" y="1587449"/>
                </a:lnTo>
                <a:lnTo>
                  <a:pt x="10911154" y="508000"/>
                </a:lnTo>
                <a:lnTo>
                  <a:pt x="10260165" y="431800"/>
                </a:lnTo>
                <a:lnTo>
                  <a:pt x="10260165" y="1587449"/>
                </a:lnTo>
                <a:lnTo>
                  <a:pt x="10175265" y="1587449"/>
                </a:lnTo>
                <a:lnTo>
                  <a:pt x="10175265" y="0"/>
                </a:lnTo>
                <a:lnTo>
                  <a:pt x="9835617" y="88900"/>
                </a:lnTo>
                <a:lnTo>
                  <a:pt x="9835617" y="1587449"/>
                </a:lnTo>
                <a:lnTo>
                  <a:pt x="9750704" y="1587449"/>
                </a:lnTo>
                <a:lnTo>
                  <a:pt x="9750704" y="609600"/>
                </a:lnTo>
                <a:lnTo>
                  <a:pt x="9528023" y="558800"/>
                </a:lnTo>
                <a:lnTo>
                  <a:pt x="9528023" y="1587449"/>
                </a:lnTo>
                <a:lnTo>
                  <a:pt x="9472346" y="1587449"/>
                </a:lnTo>
                <a:lnTo>
                  <a:pt x="9472346" y="838200"/>
                </a:lnTo>
                <a:lnTo>
                  <a:pt x="9045550" y="889000"/>
                </a:lnTo>
                <a:lnTo>
                  <a:pt x="9045550" y="1587449"/>
                </a:lnTo>
                <a:lnTo>
                  <a:pt x="8989885" y="1587449"/>
                </a:lnTo>
                <a:lnTo>
                  <a:pt x="8989885" y="1320800"/>
                </a:lnTo>
                <a:lnTo>
                  <a:pt x="8816683" y="1041400"/>
                </a:lnTo>
                <a:lnTo>
                  <a:pt x="8816683" y="1587449"/>
                </a:lnTo>
                <a:lnTo>
                  <a:pt x="7900594" y="1587449"/>
                </a:lnTo>
                <a:lnTo>
                  <a:pt x="7900594" y="1422400"/>
                </a:lnTo>
                <a:lnTo>
                  <a:pt x="7929893" y="1409700"/>
                </a:lnTo>
                <a:lnTo>
                  <a:pt x="7956905" y="1384300"/>
                </a:lnTo>
                <a:lnTo>
                  <a:pt x="7981150" y="1346200"/>
                </a:lnTo>
                <a:lnTo>
                  <a:pt x="8002105" y="1308100"/>
                </a:lnTo>
                <a:lnTo>
                  <a:pt x="8019262" y="1257300"/>
                </a:lnTo>
                <a:lnTo>
                  <a:pt x="8032153" y="1206500"/>
                </a:lnTo>
                <a:lnTo>
                  <a:pt x="8040243" y="1143000"/>
                </a:lnTo>
                <a:lnTo>
                  <a:pt x="8043050" y="1079500"/>
                </a:lnTo>
                <a:lnTo>
                  <a:pt x="8040319" y="1016000"/>
                </a:lnTo>
                <a:lnTo>
                  <a:pt x="8032432" y="952500"/>
                </a:lnTo>
                <a:lnTo>
                  <a:pt x="8019885" y="901700"/>
                </a:lnTo>
                <a:lnTo>
                  <a:pt x="8003133" y="850900"/>
                </a:lnTo>
                <a:lnTo>
                  <a:pt x="7982686" y="812800"/>
                </a:lnTo>
                <a:lnTo>
                  <a:pt x="7959001" y="774700"/>
                </a:lnTo>
                <a:lnTo>
                  <a:pt x="7903845" y="736600"/>
                </a:lnTo>
                <a:lnTo>
                  <a:pt x="7842834" y="736600"/>
                </a:lnTo>
                <a:lnTo>
                  <a:pt x="7787678" y="774700"/>
                </a:lnTo>
                <a:lnTo>
                  <a:pt x="7763992" y="812800"/>
                </a:lnTo>
                <a:lnTo>
                  <a:pt x="7743545" y="850900"/>
                </a:lnTo>
                <a:lnTo>
                  <a:pt x="7726794" y="901700"/>
                </a:lnTo>
                <a:lnTo>
                  <a:pt x="7714247" y="952500"/>
                </a:lnTo>
                <a:lnTo>
                  <a:pt x="7706360" y="1016000"/>
                </a:lnTo>
                <a:lnTo>
                  <a:pt x="7703629" y="1079500"/>
                </a:lnTo>
                <a:lnTo>
                  <a:pt x="7706436" y="1143000"/>
                </a:lnTo>
                <a:lnTo>
                  <a:pt x="7714539" y="1206500"/>
                </a:lnTo>
                <a:lnTo>
                  <a:pt x="7727416" y="1257300"/>
                </a:lnTo>
                <a:lnTo>
                  <a:pt x="7744574" y="1308100"/>
                </a:lnTo>
                <a:lnTo>
                  <a:pt x="7765529" y="1346200"/>
                </a:lnTo>
                <a:lnTo>
                  <a:pt x="7789761" y="1384300"/>
                </a:lnTo>
                <a:lnTo>
                  <a:pt x="7846085" y="1422400"/>
                </a:lnTo>
                <a:lnTo>
                  <a:pt x="7846085" y="1587449"/>
                </a:lnTo>
                <a:lnTo>
                  <a:pt x="7601521" y="1587449"/>
                </a:lnTo>
                <a:lnTo>
                  <a:pt x="7601521" y="1422400"/>
                </a:lnTo>
                <a:lnTo>
                  <a:pt x="7312812" y="1168400"/>
                </a:lnTo>
                <a:lnTo>
                  <a:pt x="7024116" y="1422400"/>
                </a:lnTo>
                <a:lnTo>
                  <a:pt x="7024116" y="1587449"/>
                </a:lnTo>
                <a:lnTo>
                  <a:pt x="6634632" y="1587449"/>
                </a:lnTo>
                <a:lnTo>
                  <a:pt x="6676606" y="1574800"/>
                </a:lnTo>
                <a:lnTo>
                  <a:pt x="6710426" y="1549400"/>
                </a:lnTo>
                <a:lnTo>
                  <a:pt x="6732918" y="1511300"/>
                </a:lnTo>
                <a:lnTo>
                  <a:pt x="6741084" y="1460500"/>
                </a:lnTo>
                <a:lnTo>
                  <a:pt x="6736093" y="1435100"/>
                </a:lnTo>
                <a:lnTo>
                  <a:pt x="6731101" y="1409700"/>
                </a:lnTo>
                <a:lnTo>
                  <a:pt x="6712953" y="1384300"/>
                </a:lnTo>
                <a:lnTo>
                  <a:pt x="6703885" y="1371600"/>
                </a:lnTo>
                <a:lnTo>
                  <a:pt x="6663512" y="1346200"/>
                </a:lnTo>
                <a:lnTo>
                  <a:pt x="6614071" y="1333500"/>
                </a:lnTo>
                <a:lnTo>
                  <a:pt x="6593497" y="1333500"/>
                </a:lnTo>
                <a:lnTo>
                  <a:pt x="6593497" y="1587449"/>
                </a:lnTo>
                <a:lnTo>
                  <a:pt x="6411366" y="1587449"/>
                </a:lnTo>
                <a:lnTo>
                  <a:pt x="6411366" y="1485900"/>
                </a:lnTo>
                <a:lnTo>
                  <a:pt x="6434620" y="1473200"/>
                </a:lnTo>
                <a:lnTo>
                  <a:pt x="6455842" y="1460500"/>
                </a:lnTo>
                <a:lnTo>
                  <a:pt x="6474650" y="1447800"/>
                </a:lnTo>
                <a:lnTo>
                  <a:pt x="6489052" y="1436357"/>
                </a:lnTo>
                <a:lnTo>
                  <a:pt x="6488036" y="1447800"/>
                </a:lnTo>
                <a:lnTo>
                  <a:pt x="6487312" y="1447800"/>
                </a:lnTo>
                <a:lnTo>
                  <a:pt x="6487058" y="1460500"/>
                </a:lnTo>
                <a:lnTo>
                  <a:pt x="6495224" y="1511300"/>
                </a:lnTo>
                <a:lnTo>
                  <a:pt x="6517729" y="1549400"/>
                </a:lnTo>
                <a:lnTo>
                  <a:pt x="6551536" y="1574800"/>
                </a:lnTo>
                <a:lnTo>
                  <a:pt x="6593497" y="1587449"/>
                </a:lnTo>
                <a:lnTo>
                  <a:pt x="6593497" y="1333500"/>
                </a:lnTo>
                <a:lnTo>
                  <a:pt x="6584620" y="1333500"/>
                </a:lnTo>
                <a:lnTo>
                  <a:pt x="6557708" y="1346200"/>
                </a:lnTo>
                <a:lnTo>
                  <a:pt x="6534074" y="1358900"/>
                </a:lnTo>
                <a:lnTo>
                  <a:pt x="6514414" y="1384300"/>
                </a:lnTo>
                <a:lnTo>
                  <a:pt x="6515887" y="1371600"/>
                </a:lnTo>
                <a:lnTo>
                  <a:pt x="6517005" y="1371600"/>
                </a:lnTo>
                <a:lnTo>
                  <a:pt x="6517729" y="1358900"/>
                </a:lnTo>
                <a:lnTo>
                  <a:pt x="6517983" y="1358900"/>
                </a:lnTo>
                <a:lnTo>
                  <a:pt x="6508001" y="1308100"/>
                </a:lnTo>
                <a:lnTo>
                  <a:pt x="6480784" y="1270000"/>
                </a:lnTo>
                <a:lnTo>
                  <a:pt x="6440411" y="1231900"/>
                </a:lnTo>
                <a:lnTo>
                  <a:pt x="6341529" y="1231900"/>
                </a:lnTo>
                <a:lnTo>
                  <a:pt x="6301168" y="1270000"/>
                </a:lnTo>
                <a:lnTo>
                  <a:pt x="6273952" y="1308100"/>
                </a:lnTo>
                <a:lnTo>
                  <a:pt x="6263970" y="1358900"/>
                </a:lnTo>
                <a:lnTo>
                  <a:pt x="6272136" y="1397000"/>
                </a:lnTo>
                <a:lnTo>
                  <a:pt x="6294628" y="1435100"/>
                </a:lnTo>
                <a:lnTo>
                  <a:pt x="6328435" y="1460500"/>
                </a:lnTo>
                <a:lnTo>
                  <a:pt x="6370574" y="1485900"/>
                </a:lnTo>
                <a:lnTo>
                  <a:pt x="6370574" y="1587449"/>
                </a:lnTo>
                <a:lnTo>
                  <a:pt x="6157353" y="1587449"/>
                </a:lnTo>
                <a:lnTo>
                  <a:pt x="6157353" y="1524000"/>
                </a:lnTo>
                <a:lnTo>
                  <a:pt x="6199492" y="1511300"/>
                </a:lnTo>
                <a:lnTo>
                  <a:pt x="6222035" y="1485900"/>
                </a:lnTo>
                <a:lnTo>
                  <a:pt x="6255804" y="1447800"/>
                </a:lnTo>
                <a:lnTo>
                  <a:pt x="6263970" y="1397000"/>
                </a:lnTo>
                <a:lnTo>
                  <a:pt x="6253988" y="1346200"/>
                </a:lnTo>
                <a:lnTo>
                  <a:pt x="6226759" y="1308100"/>
                </a:lnTo>
                <a:lnTo>
                  <a:pt x="6186398" y="1282700"/>
                </a:lnTo>
                <a:lnTo>
                  <a:pt x="6136957" y="1270000"/>
                </a:lnTo>
                <a:lnTo>
                  <a:pt x="6116561" y="1270000"/>
                </a:lnTo>
                <a:lnTo>
                  <a:pt x="6116561" y="1524000"/>
                </a:lnTo>
                <a:lnTo>
                  <a:pt x="6116561" y="1587449"/>
                </a:lnTo>
                <a:lnTo>
                  <a:pt x="5974054" y="1587449"/>
                </a:lnTo>
                <a:lnTo>
                  <a:pt x="5974054" y="1524000"/>
                </a:lnTo>
                <a:lnTo>
                  <a:pt x="5994247" y="1511300"/>
                </a:lnTo>
                <a:lnTo>
                  <a:pt x="6012980" y="1511300"/>
                </a:lnTo>
                <a:lnTo>
                  <a:pt x="6029998" y="1498600"/>
                </a:lnTo>
                <a:lnTo>
                  <a:pt x="6045060" y="1485900"/>
                </a:lnTo>
                <a:lnTo>
                  <a:pt x="6060186" y="1498600"/>
                </a:lnTo>
                <a:lnTo>
                  <a:pt x="6077318" y="1511300"/>
                </a:lnTo>
                <a:lnTo>
                  <a:pt x="6096216" y="1511300"/>
                </a:lnTo>
                <a:lnTo>
                  <a:pt x="6116561" y="1524000"/>
                </a:lnTo>
                <a:lnTo>
                  <a:pt x="6116561" y="1270000"/>
                </a:lnTo>
                <a:lnTo>
                  <a:pt x="6110656" y="1270000"/>
                </a:lnTo>
                <a:lnTo>
                  <a:pt x="6086259" y="1282700"/>
                </a:lnTo>
                <a:lnTo>
                  <a:pt x="6064301" y="1295400"/>
                </a:lnTo>
                <a:lnTo>
                  <a:pt x="6045301" y="1308100"/>
                </a:lnTo>
                <a:lnTo>
                  <a:pt x="6026302" y="1295400"/>
                </a:lnTo>
                <a:lnTo>
                  <a:pt x="6004344" y="1282700"/>
                </a:lnTo>
                <a:lnTo>
                  <a:pt x="5979960" y="1270000"/>
                </a:lnTo>
                <a:lnTo>
                  <a:pt x="5933249" y="1270000"/>
                </a:lnTo>
                <a:lnTo>
                  <a:pt x="5933249" y="1524000"/>
                </a:lnTo>
                <a:lnTo>
                  <a:pt x="5933249" y="1587449"/>
                </a:lnTo>
                <a:lnTo>
                  <a:pt x="5903328" y="1587449"/>
                </a:lnTo>
                <a:lnTo>
                  <a:pt x="5903328" y="1524000"/>
                </a:lnTo>
                <a:lnTo>
                  <a:pt x="5933249" y="1524000"/>
                </a:lnTo>
                <a:lnTo>
                  <a:pt x="5933249" y="1270000"/>
                </a:lnTo>
                <a:lnTo>
                  <a:pt x="5882932" y="1270000"/>
                </a:lnTo>
                <a:lnTo>
                  <a:pt x="5833491" y="1282700"/>
                </a:lnTo>
                <a:lnTo>
                  <a:pt x="5793130" y="1308100"/>
                </a:lnTo>
                <a:lnTo>
                  <a:pt x="5765914" y="1346200"/>
                </a:lnTo>
                <a:lnTo>
                  <a:pt x="5755932" y="1397000"/>
                </a:lnTo>
                <a:lnTo>
                  <a:pt x="5764098" y="1447800"/>
                </a:lnTo>
                <a:lnTo>
                  <a:pt x="5820397" y="1511300"/>
                </a:lnTo>
                <a:lnTo>
                  <a:pt x="5862536" y="1524000"/>
                </a:lnTo>
                <a:lnTo>
                  <a:pt x="5862536" y="1587449"/>
                </a:lnTo>
                <a:lnTo>
                  <a:pt x="5205133" y="1587449"/>
                </a:lnTo>
                <a:lnTo>
                  <a:pt x="5205133" y="1549400"/>
                </a:lnTo>
                <a:lnTo>
                  <a:pt x="5126342" y="1473200"/>
                </a:lnTo>
                <a:lnTo>
                  <a:pt x="5047564" y="1549400"/>
                </a:lnTo>
                <a:lnTo>
                  <a:pt x="5047564" y="1511300"/>
                </a:lnTo>
                <a:lnTo>
                  <a:pt x="5047564" y="1473200"/>
                </a:lnTo>
                <a:lnTo>
                  <a:pt x="4984534" y="1422400"/>
                </a:lnTo>
                <a:lnTo>
                  <a:pt x="4889982" y="1346200"/>
                </a:lnTo>
                <a:lnTo>
                  <a:pt x="4798834" y="1422400"/>
                </a:lnTo>
                <a:lnTo>
                  <a:pt x="4659604" y="1295400"/>
                </a:lnTo>
                <a:lnTo>
                  <a:pt x="4659604" y="1168400"/>
                </a:lnTo>
                <a:lnTo>
                  <a:pt x="4590288" y="927100"/>
                </a:lnTo>
                <a:lnTo>
                  <a:pt x="4520971" y="1168400"/>
                </a:lnTo>
                <a:lnTo>
                  <a:pt x="4520971" y="1295400"/>
                </a:lnTo>
                <a:lnTo>
                  <a:pt x="4374019" y="1422400"/>
                </a:lnTo>
                <a:lnTo>
                  <a:pt x="4374019" y="1511300"/>
                </a:lnTo>
                <a:lnTo>
                  <a:pt x="4255579" y="1409700"/>
                </a:lnTo>
                <a:lnTo>
                  <a:pt x="4137139" y="1511300"/>
                </a:lnTo>
                <a:lnTo>
                  <a:pt x="4137139" y="1587449"/>
                </a:lnTo>
                <a:lnTo>
                  <a:pt x="0" y="1587449"/>
                </a:lnTo>
                <a:lnTo>
                  <a:pt x="0" y="2843949"/>
                </a:lnTo>
                <a:lnTo>
                  <a:pt x="20104100" y="2843949"/>
                </a:lnTo>
                <a:lnTo>
                  <a:pt x="20104100" y="1587449"/>
                </a:lnTo>
                <a:close/>
              </a:path>
            </a:pathLst>
          </a:custGeom>
          <a:solidFill>
            <a:srgbClr val="8EB73B"/>
          </a:solidFill>
        </p:spPr>
        <p:txBody>
          <a:bodyPr wrap="square" lIns="0" tIns="0" rIns="0" bIns="0" rtlCol="0"/>
          <a:lstStyle/>
          <a:p>
            <a:endParaRPr/>
          </a:p>
        </p:txBody>
      </p:sp>
      <p:pic>
        <p:nvPicPr>
          <p:cNvPr id="9" name="object 9">
            <a:extLst>
              <a:ext uri="{C183D7F6-B498-43B3-948B-1728B52AA6E4}">
                <adec:decorative xmlns:adec="http://schemas.microsoft.com/office/drawing/2017/decorative" val="1"/>
              </a:ext>
            </a:extLst>
          </p:cNvPr>
          <p:cNvPicPr/>
          <p:nvPr/>
        </p:nvPicPr>
        <p:blipFill>
          <a:blip r:embed="rId4" cstate="print"/>
          <a:stretch>
            <a:fillRect/>
          </a:stretch>
        </p:blipFill>
        <p:spPr>
          <a:xfrm>
            <a:off x="12312294" y="1084951"/>
            <a:ext cx="5961399" cy="10223604"/>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5" cstate="print"/>
          <a:stretch>
            <a:fillRect/>
          </a:stretch>
        </p:blipFill>
        <p:spPr>
          <a:xfrm>
            <a:off x="750441" y="369462"/>
            <a:ext cx="9360971" cy="1117832"/>
          </a:xfrm>
          <a:prstGeom prst="rect">
            <a:avLst/>
          </a:prstGeom>
        </p:spPr>
      </p:pic>
      <p:sp>
        <p:nvSpPr>
          <p:cNvPr id="12" name="Titel 11">
            <a:extLst>
              <a:ext uri="{FF2B5EF4-FFF2-40B4-BE49-F238E27FC236}">
                <a16:creationId xmlns:a16="http://schemas.microsoft.com/office/drawing/2014/main" id="{0746ACAA-FD9E-49A8-9C8C-1F0A08405B65}"/>
              </a:ext>
            </a:extLst>
          </p:cNvPr>
          <p:cNvSpPr>
            <a:spLocks noGrp="1"/>
          </p:cNvSpPr>
          <p:nvPr>
            <p:ph type="title" idx="4294967295"/>
          </p:nvPr>
        </p:nvSpPr>
        <p:spPr>
          <a:xfrm>
            <a:off x="532329" y="10924499"/>
            <a:ext cx="9360971" cy="15389"/>
          </a:xfrm>
        </p:spPr>
        <p:txBody>
          <a:bodyPr/>
          <a:lstStyle/>
          <a:p>
            <a:r>
              <a:rPr lang="nl-NL" sz="100" dirty="0">
                <a:latin typeface="Arial" panose="020B0604020202020204" pitchFamily="34" charset="0"/>
                <a:cs typeface="Arial" panose="020B0604020202020204" pitchFamily="34" charset="0"/>
              </a:rPr>
              <a:t>Werken met de Omgevingswet. Waar sta je nu?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7050" y="2073276"/>
            <a:ext cx="15116075" cy="1600199"/>
          </a:xfrm>
        </p:spPr>
        <p:txBody>
          <a:bodyPr/>
          <a:lstStyle/>
          <a:p>
            <a:r>
              <a:rPr lang="nl-NL" b="1" dirty="0"/>
              <a:t>Onderdelen van de bruidsschat</a:t>
            </a:r>
            <a:endParaRPr lang="nl-NL" dirty="0"/>
          </a:p>
        </p:txBody>
      </p:sp>
      <p:sp>
        <p:nvSpPr>
          <p:cNvPr id="4" name="Rechthoek 3"/>
          <p:cNvSpPr/>
          <p:nvPr/>
        </p:nvSpPr>
        <p:spPr>
          <a:xfrm>
            <a:off x="527050" y="3597275"/>
            <a:ext cx="18745200" cy="6247864"/>
          </a:xfrm>
          <a:prstGeom prst="rect">
            <a:avLst/>
          </a:prstGeom>
        </p:spPr>
        <p:txBody>
          <a:bodyPr wrap="square">
            <a:spAutoFit/>
          </a:bodyPr>
          <a:lstStyle/>
          <a:p>
            <a:pPr marL="171450" indent="-171450">
              <a:buFontTx/>
              <a:buChar char="-"/>
            </a:pPr>
            <a:r>
              <a:rPr lang="nl-NL" sz="4000" dirty="0"/>
              <a:t>Regels over milieubelastende activiteiten waaronder horeca, recreatie en detailhandel</a:t>
            </a:r>
          </a:p>
          <a:p>
            <a:pPr marL="171450" indent="-171450">
              <a:buFontTx/>
              <a:buChar char="-"/>
            </a:pPr>
            <a:endParaRPr lang="nl-NL" sz="4000" dirty="0"/>
          </a:p>
          <a:p>
            <a:pPr marL="171450" indent="-171450">
              <a:buFontTx/>
              <a:buChar char="-"/>
            </a:pPr>
            <a:r>
              <a:rPr lang="nl-NL" sz="4000" dirty="0"/>
              <a:t>Regels over lozingen</a:t>
            </a:r>
          </a:p>
          <a:p>
            <a:pPr marL="171450" indent="-171450">
              <a:buFontTx/>
              <a:buChar char="-"/>
            </a:pPr>
            <a:endParaRPr lang="nl-NL" sz="4000" dirty="0"/>
          </a:p>
          <a:p>
            <a:pPr marL="171450" indent="-171450">
              <a:buFontTx/>
              <a:buChar char="-"/>
            </a:pPr>
            <a:r>
              <a:rPr lang="nl-NL" sz="4000" dirty="0"/>
              <a:t>Regels over de gevolgen van emissies van geluid, geur en trillingen door bedrijven</a:t>
            </a:r>
          </a:p>
          <a:p>
            <a:pPr marL="171450" indent="-171450">
              <a:buFontTx/>
              <a:buChar char="-"/>
            </a:pPr>
            <a:endParaRPr lang="nl-NL" sz="4000" dirty="0"/>
          </a:p>
          <a:p>
            <a:pPr marL="171450" indent="-171450">
              <a:buFontTx/>
              <a:buChar char="-"/>
            </a:pPr>
            <a:r>
              <a:rPr lang="nl-NL" sz="4000" dirty="0"/>
              <a:t>Regels op het gebied van bouwen: </a:t>
            </a:r>
            <a:r>
              <a:rPr lang="nl-NL" sz="4000" dirty="0">
                <a:solidFill>
                  <a:schemeClr val="tx1"/>
                </a:solidFill>
              </a:rPr>
              <a:t>bijvoorbeeld deel </a:t>
            </a:r>
            <a:r>
              <a:rPr lang="nl-NL" sz="4000" dirty="0" err="1">
                <a:solidFill>
                  <a:schemeClr val="tx1"/>
                </a:solidFill>
              </a:rPr>
              <a:t>vergunningvrij</a:t>
            </a:r>
            <a:r>
              <a:rPr lang="nl-NL" sz="4000" dirty="0">
                <a:solidFill>
                  <a:schemeClr val="tx1"/>
                </a:solidFill>
              </a:rPr>
              <a:t> bouwen nu in bruidsschat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74650" y="1997075"/>
            <a:ext cx="19126200" cy="7963719"/>
          </a:xfrm>
        </p:spPr>
        <p:txBody>
          <a:bodyPr/>
          <a:lstStyle/>
          <a:p>
            <a:r>
              <a:rPr lang="nl-NL" dirty="0"/>
              <a:t>Regels </a:t>
            </a:r>
            <a:r>
              <a:rPr lang="nl-NL" dirty="0" err="1"/>
              <a:t>mbt</a:t>
            </a:r>
            <a:r>
              <a:rPr lang="nl-NL" dirty="0"/>
              <a:t> niet industriële voedselbereiding </a:t>
            </a:r>
            <a:br>
              <a:rPr lang="nl-NL" dirty="0"/>
            </a:br>
            <a:r>
              <a:rPr lang="nl-NL" sz="2800" dirty="0"/>
              <a:t>Paragraaf 22.3.15: Paar voorbeelden</a:t>
            </a:r>
            <a:br>
              <a:rPr lang="nl-NL" sz="2800" dirty="0"/>
            </a:br>
            <a:br>
              <a:rPr lang="nl-NL" sz="2800" dirty="0"/>
            </a:br>
            <a:r>
              <a:rPr lang="nl-NL" sz="2800" dirty="0"/>
              <a:t>Artikel 22.193 Bodem</a:t>
            </a:r>
            <a:br>
              <a:rPr lang="nl-NL" sz="2800" dirty="0"/>
            </a:br>
            <a:r>
              <a:rPr lang="nl-NL" sz="2800" dirty="0"/>
              <a:t>1. Met het oog op het voorkomen van verontreiniging van de bodem met oliën, vetten en</a:t>
            </a:r>
            <a:br>
              <a:rPr lang="nl-NL" sz="2800" dirty="0"/>
            </a:br>
            <a:r>
              <a:rPr lang="nl-NL" sz="2800" dirty="0"/>
              <a:t>koelvloeistof wordt gewassen boven een vloeistofdichte bodemvoorziening</a:t>
            </a:r>
            <a:br>
              <a:rPr lang="nl-NL" sz="2800" dirty="0"/>
            </a:br>
            <a:br>
              <a:rPr lang="nl-NL" sz="2800" dirty="0"/>
            </a:br>
            <a:r>
              <a:rPr lang="nl-NL" sz="2800" dirty="0"/>
              <a:t>Artikel 22.198 Water</a:t>
            </a:r>
            <a:br>
              <a:rPr lang="nl-NL" sz="2800" dirty="0"/>
            </a:br>
            <a:r>
              <a:rPr lang="nl-NL" sz="2800" dirty="0"/>
              <a:t>1. Met het oog op het doelmatig beheer van afvalwater kan afvalwater afkomstig van het bereiden</a:t>
            </a:r>
            <a:br>
              <a:rPr lang="nl-NL" sz="2800" dirty="0"/>
            </a:br>
            <a:r>
              <a:rPr lang="nl-NL" sz="2800" dirty="0"/>
              <a:t>van voedingsmiddelen worden geloosd in een </a:t>
            </a:r>
            <a:r>
              <a:rPr lang="nl-NL" sz="2800" dirty="0" err="1"/>
              <a:t>vuilwaterriool</a:t>
            </a:r>
            <a:r>
              <a:rPr lang="nl-NL" sz="2800" dirty="0"/>
              <a:t>. Het afvalwater wordt niet geloosd in</a:t>
            </a:r>
            <a:br>
              <a:rPr lang="nl-NL" sz="2800" dirty="0"/>
            </a:br>
            <a:r>
              <a:rPr lang="nl-NL" sz="2800" dirty="0"/>
              <a:t>een </a:t>
            </a:r>
            <a:r>
              <a:rPr lang="nl-NL" sz="2800" dirty="0" err="1"/>
              <a:t>schoonwaterriool</a:t>
            </a:r>
            <a:br>
              <a:rPr lang="nl-NL" sz="2800" dirty="0"/>
            </a:br>
            <a:br>
              <a:rPr lang="nl-NL" sz="2800" dirty="0"/>
            </a:br>
            <a:r>
              <a:rPr lang="nl-NL" sz="2800" dirty="0"/>
              <a:t>Artikel 22.199 Geur</a:t>
            </a:r>
            <a:br>
              <a:rPr lang="nl-NL" sz="2800" dirty="0"/>
            </a:br>
            <a:r>
              <a:rPr lang="nl-NL" sz="2800" dirty="0"/>
              <a:t>1. Met het oog op het voorkomen of het beperken van geurhinder worden afgezogen dampen en</a:t>
            </a:r>
            <a:br>
              <a:rPr lang="nl-NL" sz="2800" dirty="0"/>
            </a:br>
            <a:r>
              <a:rPr lang="nl-NL" sz="2800" dirty="0"/>
              <a:t>gassen die naar de buitenlucht worden geëmitteerd:</a:t>
            </a:r>
            <a:br>
              <a:rPr lang="nl-NL" sz="2800" dirty="0"/>
            </a:br>
            <a:r>
              <a:rPr lang="nl-NL" sz="2800" dirty="0"/>
              <a:t>a. ten minste 2 m boven de hoogste daklijn van de binnen 25 m van de uitmonding gelegen</a:t>
            </a:r>
            <a:br>
              <a:rPr lang="nl-NL" sz="2800" dirty="0"/>
            </a:br>
            <a:r>
              <a:rPr lang="nl-NL" sz="2800" dirty="0"/>
              <a:t>bebouwing afgevoerd; of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7050" y="2149476"/>
            <a:ext cx="15116075" cy="1371600"/>
          </a:xfrm>
        </p:spPr>
        <p:txBody>
          <a:bodyPr/>
          <a:lstStyle/>
          <a:p>
            <a:r>
              <a:rPr lang="nl-NL" dirty="0"/>
              <a:t>Wijzigen bruidsschatregels</a:t>
            </a:r>
          </a:p>
        </p:txBody>
      </p:sp>
      <p:sp>
        <p:nvSpPr>
          <p:cNvPr id="4" name="Rechthoek 3"/>
          <p:cNvSpPr/>
          <p:nvPr/>
        </p:nvSpPr>
        <p:spPr>
          <a:xfrm>
            <a:off x="374650" y="3521075"/>
            <a:ext cx="18973800" cy="5016758"/>
          </a:xfrm>
          <a:prstGeom prst="rect">
            <a:avLst/>
          </a:prstGeom>
        </p:spPr>
        <p:txBody>
          <a:bodyPr wrap="square">
            <a:spAutoFit/>
          </a:bodyPr>
          <a:lstStyle/>
          <a:p>
            <a:r>
              <a:rPr lang="nl-NL" sz="4000" dirty="0"/>
              <a:t>Regels die voldoen aan evenwichtige toedeling van functies aan locaties kunnen worden overgenomen; </a:t>
            </a:r>
            <a:r>
              <a:rPr lang="nl-NL" sz="4000" dirty="0">
                <a:solidFill>
                  <a:schemeClr val="tx1"/>
                </a:solidFill>
              </a:rPr>
              <a:t>nog niet alle regels uit bruidsschat voldoen hieraan</a:t>
            </a:r>
          </a:p>
          <a:p>
            <a:endParaRPr lang="nl-NL" sz="4000" dirty="0"/>
          </a:p>
          <a:p>
            <a:r>
              <a:rPr lang="nl-NL" sz="4000" dirty="0"/>
              <a:t>Bruidsschat regels kunnen worden aangepast</a:t>
            </a:r>
          </a:p>
          <a:p>
            <a:endParaRPr lang="nl-NL" sz="4000" dirty="0"/>
          </a:p>
          <a:p>
            <a:r>
              <a:rPr lang="nl-NL" sz="4000" dirty="0"/>
              <a:t>Bruidsschat regels kunnen worden geschrapt</a:t>
            </a:r>
          </a:p>
          <a:p>
            <a:endParaRPr lang="nl-NL" sz="4000" dirty="0"/>
          </a:p>
          <a:p>
            <a:r>
              <a:rPr lang="nl-NL" sz="4000" b="1" dirty="0"/>
              <a:t>Wel voldoen aan de instructieregels (</a:t>
            </a:r>
            <a:r>
              <a:rPr lang="nl-NL" sz="4000" b="1" dirty="0" err="1"/>
              <a:t>Bkl</a:t>
            </a:r>
            <a:r>
              <a:rPr lang="nl-NL" sz="4000" b="1" dirty="0"/>
              <a:t> en provincie) en ETFAL</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13023850" y="4816475"/>
            <a:ext cx="4876800" cy="2791077"/>
          </a:xfrm>
          <a:prstGeom prst="rect">
            <a:avLst/>
          </a:prstGeom>
          <a:noFill/>
          <a:ln w="9525">
            <a:noFill/>
            <a:miter lim="800000"/>
            <a:headEnd/>
            <a:tailEnd/>
          </a:ln>
        </p:spPr>
      </p:pic>
      <p:cxnSp>
        <p:nvCxnSpPr>
          <p:cNvPr id="9" name="Rechte verbindingslijn met pijl 8">
            <a:extLst>
              <a:ext uri="{C183D7F6-B498-43B3-948B-1728B52AA6E4}">
                <adec:decorative xmlns:adec="http://schemas.microsoft.com/office/drawing/2017/decorative" val="1"/>
              </a:ext>
            </a:extLst>
          </p:cNvPr>
          <p:cNvCxnSpPr/>
          <p:nvPr/>
        </p:nvCxnSpPr>
        <p:spPr>
          <a:xfrm>
            <a:off x="10814050" y="5762754"/>
            <a:ext cx="2971800" cy="4492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98450" y="1997076"/>
            <a:ext cx="17907000" cy="1295400"/>
          </a:xfrm>
        </p:spPr>
        <p:txBody>
          <a:bodyPr/>
          <a:lstStyle/>
          <a:p>
            <a:r>
              <a:rPr lang="nl-NL" dirty="0"/>
              <a:t>Instructieregels van het </a:t>
            </a:r>
            <a:r>
              <a:rPr lang="nl-NL" dirty="0" err="1"/>
              <a:t>Bkl</a:t>
            </a:r>
            <a:r>
              <a:rPr lang="nl-NL" dirty="0"/>
              <a:t> en de bruidsschat</a:t>
            </a:r>
          </a:p>
        </p:txBody>
      </p:sp>
      <p:sp>
        <p:nvSpPr>
          <p:cNvPr id="4" name="Rechthoek 3"/>
          <p:cNvSpPr/>
          <p:nvPr/>
        </p:nvSpPr>
        <p:spPr>
          <a:xfrm>
            <a:off x="603250" y="3673475"/>
            <a:ext cx="19050000" cy="6247864"/>
          </a:xfrm>
          <a:prstGeom prst="rect">
            <a:avLst/>
          </a:prstGeom>
        </p:spPr>
        <p:txBody>
          <a:bodyPr wrap="square">
            <a:spAutoFit/>
          </a:bodyPr>
          <a:lstStyle/>
          <a:p>
            <a:pPr>
              <a:buNone/>
            </a:pPr>
            <a:r>
              <a:rPr lang="nl-NL" sz="4000" dirty="0"/>
              <a:t>De gemeente heeft tot eind 2031 de tijd om de regels van de bruidsschat te laten vervallen. Of ze om te zetten naar regels in het nieuwe deel van het omgevingsplan. </a:t>
            </a:r>
          </a:p>
          <a:p>
            <a:pPr>
              <a:buNone/>
            </a:pPr>
            <a:endParaRPr lang="nl-NL" sz="4000" dirty="0"/>
          </a:p>
          <a:p>
            <a:pPr>
              <a:buNone/>
            </a:pPr>
            <a:r>
              <a:rPr lang="nl-NL" sz="4000" dirty="0"/>
              <a:t>De gemeente mag bij het omzetten die regels wijzigen. De regels in het nieuwe deel van het omgevingsplan moeten voldoen aan de eisen van de Omgevingswet. </a:t>
            </a:r>
          </a:p>
          <a:p>
            <a:pPr>
              <a:buNone/>
            </a:pPr>
            <a:endParaRPr lang="nl-NL" sz="4000" dirty="0"/>
          </a:p>
          <a:p>
            <a:pPr>
              <a:buNone/>
            </a:pPr>
            <a:r>
              <a:rPr lang="nl-NL" sz="4000" dirty="0"/>
              <a:t>Zo moeten ze in ieder geval voldoen aan de instructieregels van hoofdstuk 5 van het Besluit kwaliteit leefomgeving (</a:t>
            </a:r>
            <a:r>
              <a:rPr lang="nl-NL" sz="4000" dirty="0" err="1"/>
              <a:t>Bkl</a:t>
            </a:r>
            <a:r>
              <a:rPr lang="nl-NL" sz="4000" dirty="0"/>
              <a:t>), aan de instructie regels in de omgevingsverordening en aan een evenwichtige toedeling van functies aan locaties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3D80A60-B1D3-A9AB-5FF8-84485C787403}"/>
              </a:ext>
            </a:extLst>
          </p:cNvPr>
          <p:cNvSpPr>
            <a:spLocks noGrp="1"/>
          </p:cNvSpPr>
          <p:nvPr>
            <p:ph type="title"/>
          </p:nvPr>
        </p:nvSpPr>
        <p:spPr>
          <a:xfrm>
            <a:off x="450850" y="2301875"/>
            <a:ext cx="17678400" cy="12903532"/>
          </a:xfrm>
        </p:spPr>
        <p:txBody>
          <a:bodyPr/>
          <a:lstStyle/>
          <a:p>
            <a:r>
              <a:rPr lang="nl-NL" dirty="0"/>
              <a:t>Voorbeeld instructie regel Horeca</a:t>
            </a:r>
            <a:br>
              <a:rPr lang="nl-NL" dirty="0"/>
            </a:br>
            <a:r>
              <a:rPr lang="nl-NL" sz="3200" b="0" i="0" dirty="0">
                <a:solidFill>
                  <a:srgbClr val="333333"/>
                </a:solidFill>
                <a:effectLst/>
                <a:latin typeface="Asap"/>
              </a:rPr>
              <a:t>De gemeente moet in het omgevingsplan rekening houden met de geur door activiteiten op geurgevoelige gebouwen. Dit volgt uit artikel 5.92 lid 1 van het </a:t>
            </a:r>
            <a:r>
              <a:rPr lang="nl-NL" sz="3200" u="sng" dirty="0">
                <a:solidFill>
                  <a:srgbClr val="39870C"/>
                </a:solidFill>
                <a:latin typeface="Asap"/>
              </a:rPr>
              <a:t>Besluit kwaliteit leefomgeving (</a:t>
            </a:r>
            <a:r>
              <a:rPr lang="nl-NL" sz="3200" u="sng" dirty="0" err="1">
                <a:solidFill>
                  <a:srgbClr val="39870C"/>
                </a:solidFill>
                <a:latin typeface="Asap"/>
              </a:rPr>
              <a:t>Bkl</a:t>
            </a:r>
            <a:r>
              <a:rPr lang="nl-NL" sz="3200" u="sng" dirty="0">
                <a:solidFill>
                  <a:srgbClr val="39870C"/>
                </a:solidFill>
                <a:latin typeface="Asap"/>
              </a:rPr>
              <a:t>) </a:t>
            </a:r>
            <a:br>
              <a:rPr lang="nl-NL" sz="3200" u="sng" dirty="0">
                <a:solidFill>
                  <a:srgbClr val="39870C"/>
                </a:solidFill>
                <a:latin typeface="Asap"/>
              </a:rPr>
            </a:br>
            <a:br>
              <a:rPr lang="nl-NL" sz="3200" u="sng" dirty="0">
                <a:solidFill>
                  <a:srgbClr val="39870C"/>
                </a:solidFill>
                <a:latin typeface="Asap"/>
              </a:rPr>
            </a:br>
            <a:r>
              <a:rPr lang="nl-NL" sz="3200" b="0" i="0" dirty="0">
                <a:solidFill>
                  <a:srgbClr val="333333"/>
                </a:solidFill>
                <a:effectLst/>
                <a:latin typeface="Asap"/>
              </a:rPr>
              <a:t>De geur van een activiteit moet op een geurgevoelig gebouw aanvaardbaar zijn (artikel 5.92 lid 2 </a:t>
            </a:r>
            <a:r>
              <a:rPr lang="nl-NL" sz="3200" b="0" i="0" dirty="0" err="1">
                <a:solidFill>
                  <a:srgbClr val="333333"/>
                </a:solidFill>
                <a:effectLst/>
                <a:latin typeface="Asap"/>
              </a:rPr>
              <a:t>Bkl</a:t>
            </a:r>
            <a:r>
              <a:rPr lang="nl-NL" sz="3200" b="0" i="0" dirty="0">
                <a:solidFill>
                  <a:srgbClr val="333333"/>
                </a:solidFill>
                <a:effectLst/>
                <a:latin typeface="Asap"/>
              </a:rPr>
              <a:t>). Dit betekent dat de gemeente moet beoordelen of waarden, afstanden of gebruiksregels in het omgevingsplan leiden tot een aanvaardbaar hinderniveau. De gemeente bepaalt zelf welke mate van geurhinder ze aanvaardbaar </a:t>
            </a:r>
            <a:r>
              <a:rPr lang="nl-NL" sz="3200" b="0" i="0">
                <a:solidFill>
                  <a:srgbClr val="333333"/>
                </a:solidFill>
                <a:effectLst/>
                <a:latin typeface="Asap"/>
              </a:rPr>
              <a:t>vindt.</a:t>
            </a:r>
            <a:br>
              <a:rPr lang="nl-NL" sz="3200" b="0" i="0">
                <a:solidFill>
                  <a:srgbClr val="333333"/>
                </a:solidFill>
                <a:effectLst/>
                <a:latin typeface="Asap"/>
              </a:rPr>
            </a:br>
            <a:br>
              <a:rPr lang="nl-NL" sz="3200" b="0" i="0" dirty="0">
                <a:solidFill>
                  <a:srgbClr val="333333"/>
                </a:solidFill>
                <a:effectLst/>
                <a:latin typeface="Asap"/>
              </a:rPr>
            </a:br>
            <a:r>
              <a:rPr lang="nl-NL" sz="3200" b="0" i="0" dirty="0">
                <a:solidFill>
                  <a:srgbClr val="333333"/>
                </a:solidFill>
                <a:effectLst/>
                <a:latin typeface="Asap"/>
              </a:rPr>
              <a:t>De toelatingsregels in het omgevingsplan moeten zorgen dat het geluid van een horecagelegenheid aanvaardbaar is. In het Besluit kwaliteit leefomgeving (</a:t>
            </a:r>
            <a:r>
              <a:rPr lang="nl-NL" sz="3200" b="0" i="0" dirty="0" err="1">
                <a:solidFill>
                  <a:srgbClr val="333333"/>
                </a:solidFill>
                <a:effectLst/>
                <a:latin typeface="Asap"/>
              </a:rPr>
              <a:t>Bkl</a:t>
            </a:r>
            <a:r>
              <a:rPr lang="nl-NL" sz="3200" b="0" i="0" dirty="0">
                <a:solidFill>
                  <a:srgbClr val="333333"/>
                </a:solidFill>
                <a:effectLst/>
                <a:latin typeface="Asap"/>
              </a:rPr>
              <a:t>) staan </a:t>
            </a:r>
            <a:r>
              <a:rPr lang="nl-NL" sz="3200" b="0" i="0" u="sng" dirty="0">
                <a:solidFill>
                  <a:srgbClr val="39870C"/>
                </a:solidFill>
                <a:effectLst/>
                <a:latin typeface="Asap"/>
                <a:hlinkClick r:id="rId2"/>
              </a:rPr>
              <a:t>instructieregels voor geluid van activiteiten</a:t>
            </a:r>
            <a:r>
              <a:rPr lang="nl-NL" sz="3200" b="0" i="0" dirty="0">
                <a:solidFill>
                  <a:srgbClr val="333333"/>
                </a:solidFill>
                <a:effectLst/>
                <a:latin typeface="Asap"/>
              </a:rPr>
              <a:t> zoals horeca. Deze regels richten zich op </a:t>
            </a:r>
            <a:r>
              <a:rPr lang="nl-NL" sz="3200" b="0" i="0" u="sng" dirty="0">
                <a:solidFill>
                  <a:srgbClr val="39870C"/>
                </a:solidFill>
                <a:effectLst/>
                <a:latin typeface="Asap"/>
                <a:hlinkClick r:id="rId3"/>
              </a:rPr>
              <a:t>geluidgevoelige gebouwen</a:t>
            </a:r>
            <a:r>
              <a:rPr lang="nl-NL" sz="3200" b="0" i="0" dirty="0">
                <a:solidFill>
                  <a:srgbClr val="333333"/>
                </a:solidFill>
                <a:effectLst/>
                <a:latin typeface="Asap"/>
              </a:rPr>
              <a:t>.</a:t>
            </a:r>
            <a:br>
              <a:rPr lang="nl-NL" sz="3200" dirty="0"/>
            </a:br>
            <a:br>
              <a:rPr lang="nl-NL" dirty="0"/>
            </a:br>
            <a:br>
              <a:rPr lang="nl-NL" dirty="0"/>
            </a:br>
            <a:br>
              <a:rPr lang="nl-NL" dirty="0"/>
            </a:br>
            <a:br>
              <a:rPr lang="nl-NL" dirty="0"/>
            </a:br>
            <a:br>
              <a:rPr lang="nl-NL" dirty="0"/>
            </a:br>
            <a:endParaRPr lang="nl-NL" dirty="0"/>
          </a:p>
        </p:txBody>
      </p:sp>
    </p:spTree>
    <p:extLst>
      <p:ext uri="{BB962C8B-B14F-4D97-AF65-F5344CB8AC3E}">
        <p14:creationId xmlns:p14="http://schemas.microsoft.com/office/powerpoint/2010/main" val="1538597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1850" y="2073275"/>
            <a:ext cx="14811275" cy="1143000"/>
          </a:xfrm>
        </p:spPr>
        <p:txBody>
          <a:bodyPr/>
          <a:lstStyle/>
          <a:p>
            <a:r>
              <a:rPr lang="nl-NL" dirty="0"/>
              <a:t>Ruimtelijke regels</a:t>
            </a:r>
          </a:p>
        </p:txBody>
      </p:sp>
      <p:sp>
        <p:nvSpPr>
          <p:cNvPr id="4" name="Rechthoek 3"/>
          <p:cNvSpPr/>
          <p:nvPr/>
        </p:nvSpPr>
        <p:spPr>
          <a:xfrm>
            <a:off x="755650" y="3673475"/>
            <a:ext cx="18364200" cy="3170099"/>
          </a:xfrm>
          <a:prstGeom prst="rect">
            <a:avLst/>
          </a:prstGeom>
        </p:spPr>
        <p:txBody>
          <a:bodyPr wrap="square">
            <a:spAutoFit/>
          </a:bodyPr>
          <a:lstStyle/>
          <a:p>
            <a:pPr marL="0" indent="0">
              <a:buNone/>
            </a:pPr>
            <a:r>
              <a:rPr lang="nl-NL" sz="4000" b="0" i="0" dirty="0">
                <a:solidFill>
                  <a:srgbClr val="333333"/>
                </a:solidFill>
                <a:effectLst/>
                <a:latin typeface="Asap"/>
              </a:rPr>
              <a:t>Zijn een woning en bijbehorende bouwwerken voor de inwerkingtreding van de Omgevingswet op een locatie toegelaten? </a:t>
            </a:r>
          </a:p>
          <a:p>
            <a:pPr marL="0" indent="0">
              <a:buNone/>
            </a:pPr>
            <a:endParaRPr lang="nl-NL" sz="4000" dirty="0">
              <a:solidFill>
                <a:srgbClr val="333333"/>
              </a:solidFill>
              <a:latin typeface="Asap"/>
            </a:endParaRPr>
          </a:p>
          <a:p>
            <a:pPr marL="0" indent="0">
              <a:buNone/>
            </a:pPr>
            <a:r>
              <a:rPr lang="nl-NL" sz="4000" b="0" i="0" dirty="0">
                <a:solidFill>
                  <a:srgbClr val="333333"/>
                </a:solidFill>
                <a:effectLst/>
                <a:latin typeface="Asap"/>
              </a:rPr>
              <a:t>Dan staan de </a:t>
            </a:r>
            <a:r>
              <a:rPr lang="nl-NL" sz="4000" b="0" i="0" u="sng" dirty="0">
                <a:solidFill>
                  <a:srgbClr val="39870C"/>
                </a:solidFill>
                <a:effectLst/>
                <a:latin typeface="Asap"/>
                <a:hlinkClick r:id="rId2"/>
              </a:rPr>
              <a:t>ruimtelijke bouwregels</a:t>
            </a:r>
            <a:r>
              <a:rPr lang="nl-NL" sz="4000" b="0" i="0" dirty="0">
                <a:solidFill>
                  <a:srgbClr val="333333"/>
                </a:solidFill>
                <a:effectLst/>
                <a:latin typeface="Asap"/>
              </a:rPr>
              <a:t> eerst in de ruimtelijke regels van het tijdelijk deel van het omgevingsplan.</a:t>
            </a:r>
            <a:endParaRPr lang="nl-NL" sz="4000"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10433050" y="6492875"/>
            <a:ext cx="6124575" cy="3505200"/>
          </a:xfrm>
          <a:prstGeom prst="rect">
            <a:avLst/>
          </a:prstGeom>
          <a:noFill/>
          <a:ln w="9525">
            <a:noFill/>
            <a:miter lim="800000"/>
            <a:headEnd/>
            <a:tailEnd/>
          </a:ln>
        </p:spPr>
      </p:pic>
      <p:cxnSp>
        <p:nvCxnSpPr>
          <p:cNvPr id="7" name="Rechte verbindingslijn met pijl 6">
            <a:extLst>
              <a:ext uri="{C183D7F6-B498-43B3-948B-1728B52AA6E4}">
                <adec:decorative xmlns:adec="http://schemas.microsoft.com/office/drawing/2017/decorative" val="1"/>
              </a:ext>
            </a:extLst>
          </p:cNvPr>
          <p:cNvCxnSpPr/>
          <p:nvPr/>
        </p:nvCxnSpPr>
        <p:spPr>
          <a:xfrm>
            <a:off x="7918450" y="6188075"/>
            <a:ext cx="434340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0850" y="2301876"/>
            <a:ext cx="19278600" cy="4278094"/>
          </a:xfrm>
        </p:spPr>
        <p:txBody>
          <a:bodyPr/>
          <a:lstStyle/>
          <a:p>
            <a:r>
              <a:rPr lang="nl-NL" dirty="0"/>
              <a:t>Bestaande ruimtelijke regels aanpassen</a:t>
            </a:r>
            <a:br>
              <a:rPr lang="nl-NL" dirty="0"/>
            </a:br>
            <a:br>
              <a:rPr lang="nl-NL" dirty="0"/>
            </a:br>
            <a:br>
              <a:rPr lang="nl-NL" dirty="0"/>
            </a:br>
            <a:endParaRPr lang="nl-NL" dirty="0"/>
          </a:p>
        </p:txBody>
      </p:sp>
      <p:sp>
        <p:nvSpPr>
          <p:cNvPr id="4" name="Rechthoek 3"/>
          <p:cNvSpPr/>
          <p:nvPr/>
        </p:nvSpPr>
        <p:spPr>
          <a:xfrm>
            <a:off x="450746" y="3978275"/>
            <a:ext cx="19278704" cy="5078313"/>
          </a:xfrm>
          <a:prstGeom prst="rect">
            <a:avLst/>
          </a:prstGeom>
        </p:spPr>
        <p:txBody>
          <a:bodyPr wrap="square">
            <a:spAutoFit/>
          </a:bodyPr>
          <a:lstStyle/>
          <a:p>
            <a:r>
              <a:rPr lang="nl-NL" sz="3600" dirty="0"/>
              <a:t>Artikel 22.6, eerste lid, van de </a:t>
            </a:r>
            <a:r>
              <a:rPr lang="nl-NL" sz="3600" dirty="0" err="1"/>
              <a:t>Ow</a:t>
            </a:r>
            <a:r>
              <a:rPr lang="nl-NL" sz="3600" dirty="0"/>
              <a:t> heeft betrekking op de bestaande ruimtelijke plannen (1). Dat artikel bepaalt dat de bestaande ruimtelijke regels in het omgevingsplan van rechtswege alleen ‘alle tegelijk’ kunnen vervallen.</a:t>
            </a:r>
          </a:p>
          <a:p>
            <a:endParaRPr lang="nl-NL" sz="3600" dirty="0"/>
          </a:p>
          <a:p>
            <a:r>
              <a:rPr lang="nl-NL" sz="3600" dirty="0"/>
              <a:t>Het is niet mogelijk om regels uit de bestaande ruimtelijke plannen aan te passen in de voormalige bestemmingsplannen. Deze nieuwe regels komen in het “nieuwe deel” van het omgevingsplan</a:t>
            </a:r>
          </a:p>
          <a:p>
            <a:endParaRPr lang="nl-NL" sz="3600" dirty="0"/>
          </a:p>
          <a:p>
            <a:r>
              <a:rPr lang="nl-NL" sz="3600" dirty="0">
                <a:solidFill>
                  <a:schemeClr val="tx1"/>
                </a:solidFill>
              </a:rPr>
              <a:t>Wijzigen welstandsregels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5232ADA-2F5A-64E2-9A97-EB5888EDB3FB}"/>
              </a:ext>
            </a:extLst>
          </p:cNvPr>
          <p:cNvSpPr>
            <a:spLocks noGrp="1"/>
          </p:cNvSpPr>
          <p:nvPr>
            <p:ph type="title"/>
          </p:nvPr>
        </p:nvSpPr>
        <p:spPr>
          <a:xfrm>
            <a:off x="298450" y="1997075"/>
            <a:ext cx="17526000" cy="6609502"/>
          </a:xfrm>
        </p:spPr>
        <p:txBody>
          <a:bodyPr/>
          <a:lstStyle/>
          <a:p>
            <a:r>
              <a:rPr lang="nl-NL" sz="4000" b="0" i="0" dirty="0">
                <a:solidFill>
                  <a:srgbClr val="222222"/>
                </a:solidFill>
                <a:effectLst/>
                <a:highlight>
                  <a:srgbClr val="FFFFFF"/>
                </a:highlight>
                <a:latin typeface="RO Sans"/>
              </a:rPr>
              <a:t>Bestaande horeca heeft vaak de bestemming 'horeca, centrum of gemengd’. </a:t>
            </a:r>
            <a:br>
              <a:rPr lang="nl-NL" b="0" i="0" dirty="0">
                <a:solidFill>
                  <a:srgbClr val="222222"/>
                </a:solidFill>
                <a:effectLst/>
                <a:highlight>
                  <a:srgbClr val="FFFFFF"/>
                </a:highlight>
                <a:latin typeface="RO Sans"/>
              </a:rPr>
            </a:br>
            <a:br>
              <a:rPr lang="nl-NL" b="0" i="0" dirty="0">
                <a:solidFill>
                  <a:srgbClr val="222222"/>
                </a:solidFill>
                <a:effectLst/>
                <a:highlight>
                  <a:srgbClr val="FFFFFF"/>
                </a:highlight>
                <a:latin typeface="RO Sans"/>
              </a:rPr>
            </a:br>
            <a:r>
              <a:rPr lang="nl-NL" sz="4000" b="0" i="0" dirty="0">
                <a:solidFill>
                  <a:srgbClr val="222222"/>
                </a:solidFill>
                <a:effectLst/>
                <a:highlight>
                  <a:srgbClr val="FFFFFF"/>
                </a:highlight>
                <a:latin typeface="RO Sans"/>
              </a:rPr>
              <a:t>In de bestemmingsregels (tijdelijk deel van het omgevingsplan) staat welke categorie horeca is toegestaan. De uitleg van de categorieën staat in de begripsbepalingen of in de Lijst van horeca-inrichtingen in de bijlage bij de regels.</a:t>
            </a:r>
            <a:br>
              <a:rPr lang="nl-NL" sz="4000" b="0" i="0" dirty="0">
                <a:solidFill>
                  <a:srgbClr val="222222"/>
                </a:solidFill>
                <a:effectLst/>
                <a:highlight>
                  <a:srgbClr val="FFFFFF"/>
                </a:highlight>
                <a:latin typeface="RO Sans"/>
              </a:rPr>
            </a:br>
            <a:br>
              <a:rPr lang="nl-NL" sz="4000" b="0" i="0" dirty="0">
                <a:solidFill>
                  <a:srgbClr val="222222"/>
                </a:solidFill>
                <a:effectLst/>
                <a:highlight>
                  <a:srgbClr val="FFFFFF"/>
                </a:highlight>
                <a:latin typeface="RO Sans"/>
              </a:rPr>
            </a:br>
            <a:r>
              <a:rPr lang="nl-NL" sz="4000" b="0" i="0" dirty="0">
                <a:solidFill>
                  <a:srgbClr val="222222"/>
                </a:solidFill>
                <a:effectLst/>
                <a:highlight>
                  <a:srgbClr val="FFFFFF"/>
                </a:highlight>
                <a:latin typeface="RO Sans"/>
              </a:rPr>
              <a:t>Het is niet mogelijk om de bestemming te wijzigen. Dit gebeurt met een omgevingsplan wijzigen. Maar dan wel alle ruimtelijke regels op een locatie in één keer</a:t>
            </a:r>
            <a:endParaRPr lang="nl-NL" sz="4000" dirty="0"/>
          </a:p>
        </p:txBody>
      </p:sp>
    </p:spTree>
    <p:extLst>
      <p:ext uri="{BB962C8B-B14F-4D97-AF65-F5344CB8AC3E}">
        <p14:creationId xmlns:p14="http://schemas.microsoft.com/office/powerpoint/2010/main" val="112312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4650" y="2225676"/>
            <a:ext cx="15268475" cy="1219200"/>
          </a:xfrm>
        </p:spPr>
        <p:txBody>
          <a:bodyPr/>
          <a:lstStyle/>
          <a:p>
            <a:r>
              <a:rPr lang="nl-NL" dirty="0"/>
              <a:t>Onderwerp gericht aanvullen</a:t>
            </a:r>
          </a:p>
        </p:txBody>
      </p:sp>
      <p:sp>
        <p:nvSpPr>
          <p:cNvPr id="3" name="Rechthoek 2"/>
          <p:cNvSpPr/>
          <p:nvPr/>
        </p:nvSpPr>
        <p:spPr>
          <a:xfrm>
            <a:off x="527050" y="3597275"/>
            <a:ext cx="18211800" cy="5016758"/>
          </a:xfrm>
          <a:prstGeom prst="rect">
            <a:avLst/>
          </a:prstGeom>
        </p:spPr>
        <p:txBody>
          <a:bodyPr wrap="square">
            <a:spAutoFit/>
          </a:bodyPr>
          <a:lstStyle/>
          <a:p>
            <a:r>
              <a:rPr lang="nl-NL" sz="4000" dirty="0"/>
              <a:t>De Omgevingswet staat er niet aan in de weg om onderwerpen (bijvoorbeeld onderwerpen die nu in een gemeentelijke verordening staan) per locatie of in één keer voor het hele gemeentelijke grondgebied op te nemen in het nieuwe deel van het omgevingsplan. </a:t>
            </a:r>
          </a:p>
          <a:p>
            <a:endParaRPr lang="nl-NL" sz="4000" dirty="0"/>
          </a:p>
          <a:p>
            <a:r>
              <a:rPr lang="nl-NL" sz="4000" dirty="0"/>
              <a:t>Deze ‘onderwerpsgerichte’ werkwijze kan alleen worden gevolgd als er geen conflicten met regels uit het tijdelijke deel ontstaan. Zolang de onderwerpen nog niet in het tijdelijke deel zijn geregeld, is er geen gevaar voor een conflict</a:t>
            </a:r>
            <a:r>
              <a:rPr lang="nl-NL"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7050" y="2378075"/>
            <a:ext cx="8964930" cy="1069524"/>
          </a:xfrm>
        </p:spPr>
        <p:txBody>
          <a:bodyPr/>
          <a:lstStyle/>
          <a:p>
            <a:r>
              <a:rPr lang="nl-NL" dirty="0"/>
              <a:t>Voorrangsregel</a:t>
            </a:r>
          </a:p>
        </p:txBody>
      </p:sp>
      <p:sp>
        <p:nvSpPr>
          <p:cNvPr id="3" name="Rechthoek 2"/>
          <p:cNvSpPr/>
          <p:nvPr/>
        </p:nvSpPr>
        <p:spPr>
          <a:xfrm>
            <a:off x="679450" y="4054475"/>
            <a:ext cx="18440400" cy="7171194"/>
          </a:xfrm>
          <a:prstGeom prst="rect">
            <a:avLst/>
          </a:prstGeom>
        </p:spPr>
        <p:txBody>
          <a:bodyPr wrap="square">
            <a:spAutoFit/>
          </a:bodyPr>
          <a:lstStyle/>
          <a:p>
            <a:r>
              <a:rPr lang="nl-NL" sz="3600" dirty="0"/>
              <a:t>In het nieuwe deel van het omgevingsplan kan een voorrangsregel worden opgenomen die ervoor zorgt dat de nieuwe regels voorgaan op de regels uit het tijdelijke deel van het omgevingsplan.</a:t>
            </a:r>
          </a:p>
          <a:p>
            <a:endParaRPr lang="nl-NL" sz="3600" dirty="0"/>
          </a:p>
          <a:p>
            <a:r>
              <a:rPr lang="nl-NL" sz="3600" dirty="0"/>
              <a:t>Met die voorrangsregels kunnen, in afwijking van de regels uit het tijdelijke deel van het omgevingsplan, nieuwe bouw- of gebruiksmogelijkheden worden geboden.</a:t>
            </a:r>
            <a:r>
              <a:rPr lang="nl-NL" sz="4000" dirty="0"/>
              <a:t> </a:t>
            </a:r>
          </a:p>
          <a:p>
            <a:endParaRPr lang="nl-NL" sz="4000" dirty="0"/>
          </a:p>
          <a:p>
            <a:r>
              <a:rPr lang="nl-NL" sz="4000" dirty="0"/>
              <a:t>Pas op:</a:t>
            </a:r>
          </a:p>
          <a:p>
            <a:r>
              <a:rPr lang="nl-NL" sz="4000" dirty="0"/>
              <a:t>Risico dat het niet duidelijk is welke regel nu geldt</a:t>
            </a:r>
          </a:p>
          <a:p>
            <a:r>
              <a:rPr lang="nl-NL" sz="4000" dirty="0"/>
              <a:t>En wat betekent het voor andere regels, kloppen die nog wel</a:t>
            </a:r>
          </a:p>
          <a:p>
            <a:endParaRPr lang="nl-NL" sz="4000" dirty="0">
              <a:solidFill>
                <a:srgbClr val="FF0000"/>
              </a:solidFill>
            </a:endParaRPr>
          </a:p>
          <a:p>
            <a:endParaRPr lang="nl-NL" sz="40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0" y="1821923"/>
            <a:ext cx="5654278" cy="8230126"/>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0" y="5"/>
            <a:ext cx="20104100" cy="3661410"/>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18273800" y="0"/>
            <a:ext cx="1830705" cy="182245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0" y="10052050"/>
            <a:ext cx="20104100" cy="1256665"/>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18047572" y="8536776"/>
            <a:ext cx="1600027" cy="2771779"/>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750441" y="369462"/>
            <a:ext cx="9360971" cy="1117832"/>
          </a:xfrm>
          <a:prstGeom prst="rect">
            <a:avLst/>
          </a:prstGeom>
        </p:spPr>
      </p:pic>
      <p:pic>
        <p:nvPicPr>
          <p:cNvPr id="10" name="object 10">
            <a:extLst>
              <a:ext uri="{C183D7F6-B498-43B3-948B-1728B52AA6E4}">
                <adec:decorative xmlns:adec="http://schemas.microsoft.com/office/drawing/2017/decorative" val="1"/>
              </a:ext>
            </a:extLst>
          </p:cNvPr>
          <p:cNvPicPr/>
          <p:nvPr/>
        </p:nvPicPr>
        <p:blipFill>
          <a:blip r:embed="rId6" cstate="print"/>
          <a:stretch>
            <a:fillRect/>
          </a:stretch>
        </p:blipFill>
        <p:spPr>
          <a:xfrm>
            <a:off x="1237241" y="10461670"/>
            <a:ext cx="6788916" cy="437265"/>
          </a:xfrm>
          <a:prstGeom prst="rect">
            <a:avLst/>
          </a:prstGeom>
        </p:spPr>
      </p:pic>
      <p:sp>
        <p:nvSpPr>
          <p:cNvPr id="2" name="object 2">
            <a:extLst>
              <a:ext uri="{FF2B5EF4-FFF2-40B4-BE49-F238E27FC236}">
                <a16:creationId xmlns:a16="http://schemas.microsoft.com/office/drawing/2014/main" id="{D9A3115A-7804-CC19-D15E-33DAD6EEA9F7}"/>
              </a:ext>
            </a:extLst>
          </p:cNvPr>
          <p:cNvSpPr txBox="1">
            <a:spLocks noGrp="1"/>
          </p:cNvSpPr>
          <p:nvPr>
            <p:ph type="title" idx="4294967295"/>
          </p:nvPr>
        </p:nvSpPr>
        <p:spPr>
          <a:xfrm>
            <a:off x="6699250" y="4359275"/>
            <a:ext cx="9448800" cy="3888885"/>
          </a:xfrm>
          <a:prstGeom prst="rect">
            <a:avLst/>
          </a:prstGeom>
          <a:noFill/>
          <a:ln>
            <a:noFill/>
            <a:prstDash/>
          </a:ln>
          <a:effectLst/>
        </p:spPr>
        <p:txBody>
          <a:bodyPr rot="0" spcFirstLastPara="0" vertOverflow="overflow" horzOverflow="overflow" vert="horz" wrap="square" lIns="0" tIns="68580" rIns="0" bIns="0" numCol="1" spcCol="0" rtlCol="0" fromWordArt="0" anchor="t" anchorCtr="0" forceAA="0" compatLnSpc="1">
            <a:prstTxWarp prst="textNoShape">
              <a:avLst/>
            </a:prstTxWarp>
            <a:spAutoFit/>
          </a:bodyPr>
          <a:lstStyle>
            <a:lvl1pPr>
              <a:defRPr sz="6950" b="0" i="0">
                <a:solidFill>
                  <a:srgbClr val="275837"/>
                </a:solidFill>
                <a:latin typeface="Asap Medium"/>
                <a:ea typeface="+mj-ea"/>
                <a:cs typeface="Asap Medium"/>
              </a:defRPr>
            </a:lvl1pPr>
          </a:lstStyle>
          <a:p>
            <a:pPr marL="12700" marR="5080" lvl="0" indent="0" defTabSz="914400" eaLnBrk="1" fontAlgn="auto" latinLnBrk="0" hangingPunct="1">
              <a:lnSpc>
                <a:spcPct val="95000"/>
              </a:lnSpc>
              <a:spcBef>
                <a:spcPts val="540"/>
              </a:spcBef>
              <a:spcAft>
                <a:spcPts val="0"/>
              </a:spcAft>
              <a:buClrTx/>
              <a:buSzTx/>
              <a:buFontTx/>
              <a:buNone/>
              <a:tabLst/>
              <a:defRPr/>
            </a:pPr>
            <a:r>
              <a:rPr kumimoji="0" lang="nl-NL" sz="6950" b="0" i="0" u="none" strike="noStrike" kern="0" cap="none" spc="-10" normalizeH="0" baseline="0" noProof="0" dirty="0">
                <a:ln>
                  <a:noFill/>
                </a:ln>
                <a:solidFill>
                  <a:srgbClr val="275837"/>
                </a:solidFill>
                <a:effectLst/>
                <a:uLnTx/>
                <a:uFillTx/>
                <a:latin typeface="Asap"/>
                <a:ea typeface="+mj-ea"/>
                <a:cs typeface="Asap"/>
              </a:rPr>
              <a:t>Verdieping omgevingsplan</a:t>
            </a:r>
          </a:p>
          <a:p>
            <a:pPr marL="12700" marR="5080" lvl="0" indent="0" defTabSz="914400" eaLnBrk="1" fontAlgn="auto" latinLnBrk="0" hangingPunct="1">
              <a:lnSpc>
                <a:spcPct val="95000"/>
              </a:lnSpc>
              <a:spcBef>
                <a:spcPts val="540"/>
              </a:spcBef>
              <a:spcAft>
                <a:spcPts val="0"/>
              </a:spcAft>
              <a:buClrTx/>
              <a:buSzTx/>
              <a:buFontTx/>
              <a:buNone/>
              <a:tabLst/>
              <a:defRPr/>
            </a:pPr>
            <a:endParaRPr kumimoji="0" lang="nl-NL" sz="6950" b="0" i="0" u="none" strike="noStrike" kern="0" cap="none" spc="-10" normalizeH="0" baseline="0" noProof="0" dirty="0">
              <a:ln>
                <a:noFill/>
              </a:ln>
              <a:solidFill>
                <a:srgbClr val="275837"/>
              </a:solidFill>
              <a:effectLst/>
              <a:uLnTx/>
              <a:uFillTx/>
              <a:latin typeface="Asap"/>
              <a:ea typeface="+mj-ea"/>
              <a:cs typeface="Asap"/>
            </a:endParaRPr>
          </a:p>
          <a:p>
            <a:pPr marL="12700" marR="5080" lvl="0" indent="0" defTabSz="914400" eaLnBrk="1" fontAlgn="auto" latinLnBrk="0" hangingPunct="1">
              <a:lnSpc>
                <a:spcPct val="95000"/>
              </a:lnSpc>
              <a:spcBef>
                <a:spcPts val="540"/>
              </a:spcBef>
              <a:spcAft>
                <a:spcPts val="0"/>
              </a:spcAft>
              <a:buClrTx/>
              <a:buSzTx/>
              <a:buFontTx/>
              <a:buNone/>
              <a:tabLst/>
              <a:defRPr/>
            </a:pPr>
            <a:r>
              <a:rPr kumimoji="0" lang="nl-NL" sz="4400" b="0" i="0" u="none" strike="noStrike" kern="0" cap="none" spc="-10" normalizeH="0" baseline="0" noProof="0" dirty="0">
                <a:ln>
                  <a:noFill/>
                </a:ln>
                <a:solidFill>
                  <a:srgbClr val="275837"/>
                </a:solidFill>
                <a:effectLst/>
                <a:uLnTx/>
                <a:uFillTx/>
                <a:latin typeface="Asap"/>
                <a:ea typeface="+mj-ea"/>
                <a:cs typeface="Asap"/>
              </a:rPr>
              <a:t>Annemieke </a:t>
            </a:r>
            <a:r>
              <a:rPr kumimoji="0" lang="nl-NL" sz="4400" b="0" i="0" u="none" strike="noStrike" kern="0" cap="none" spc="-10" normalizeH="0" baseline="0" noProof="0" dirty="0" err="1">
                <a:ln>
                  <a:noFill/>
                </a:ln>
                <a:solidFill>
                  <a:srgbClr val="275837"/>
                </a:solidFill>
                <a:effectLst/>
                <a:uLnTx/>
                <a:uFillTx/>
                <a:latin typeface="Asap"/>
                <a:ea typeface="+mj-ea"/>
                <a:cs typeface="Asap"/>
              </a:rPr>
              <a:t>Elfferich</a:t>
            </a:r>
            <a:r>
              <a:rPr kumimoji="0" lang="nl-NL" sz="4400" b="0" i="0" u="none" strike="noStrike" kern="0" cap="none" spc="-10" normalizeH="0" baseline="0" noProof="0" dirty="0">
                <a:ln>
                  <a:noFill/>
                </a:ln>
                <a:solidFill>
                  <a:srgbClr val="275837"/>
                </a:solidFill>
                <a:effectLst/>
                <a:uLnTx/>
                <a:uFillTx/>
                <a:latin typeface="Asap"/>
                <a:ea typeface="+mj-ea"/>
                <a:cs typeface="Asap"/>
              </a:rPr>
              <a:t>-Schattenberg</a:t>
            </a:r>
          </a:p>
        </p:txBody>
      </p:sp>
    </p:spTree>
    <p:extLst>
      <p:ext uri="{BB962C8B-B14F-4D97-AF65-F5344CB8AC3E}">
        <p14:creationId xmlns:p14="http://schemas.microsoft.com/office/powerpoint/2010/main" val="935864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7050" y="1997076"/>
            <a:ext cx="17526000" cy="2209800"/>
          </a:xfrm>
        </p:spPr>
        <p:txBody>
          <a:bodyPr/>
          <a:lstStyle/>
          <a:p>
            <a:r>
              <a:rPr lang="nl-NL" dirty="0"/>
              <a:t>Onder de Omgevingswet kan bij bouwen sprake zijn van 2 activiteiten: </a:t>
            </a:r>
            <a:br>
              <a:rPr lang="nl-NL" dirty="0"/>
            </a:br>
            <a:endParaRPr lang="nl-NL" dirty="0"/>
          </a:p>
        </p:txBody>
      </p:sp>
      <p:sp>
        <p:nvSpPr>
          <p:cNvPr id="4" name="Rechthoek 3"/>
          <p:cNvSpPr/>
          <p:nvPr/>
        </p:nvSpPr>
        <p:spPr>
          <a:xfrm>
            <a:off x="1136650" y="4359275"/>
            <a:ext cx="16916400" cy="4062651"/>
          </a:xfrm>
          <a:prstGeom prst="rect">
            <a:avLst/>
          </a:prstGeom>
        </p:spPr>
        <p:txBody>
          <a:bodyPr wrap="square">
            <a:spAutoFit/>
          </a:bodyPr>
          <a:lstStyle/>
          <a:p>
            <a:pPr>
              <a:buNone/>
            </a:pPr>
            <a:endParaRPr lang="nl-NL" dirty="0"/>
          </a:p>
          <a:p>
            <a:pPr>
              <a:buFontTx/>
              <a:buChar char="-"/>
            </a:pPr>
            <a:r>
              <a:rPr lang="nl-NL" sz="4000" dirty="0"/>
              <a:t>de technische bouwactiviteit en de </a:t>
            </a:r>
          </a:p>
          <a:p>
            <a:pPr>
              <a:buFontTx/>
              <a:buChar char="-"/>
            </a:pPr>
            <a:r>
              <a:rPr lang="nl-NL" sz="4000" dirty="0" err="1"/>
              <a:t>omgevingsplanactiviteit</a:t>
            </a:r>
            <a:r>
              <a:rPr lang="nl-NL" sz="4000" dirty="0"/>
              <a:t> met betrekking tot bouwwerken. </a:t>
            </a:r>
          </a:p>
          <a:p>
            <a:pPr>
              <a:buNone/>
            </a:pPr>
            <a:endParaRPr lang="nl-NL" sz="4000" dirty="0"/>
          </a:p>
          <a:p>
            <a:pPr>
              <a:buNone/>
            </a:pPr>
            <a:r>
              <a:rPr lang="nl-NL" sz="4000" dirty="0"/>
              <a:t>Het Rijk heeft bij beide activiteiten een aantal activiteiten vrijgesteld van de vergunningplicht. De gemeente kan daarnaast in het omgevingsplan ook andere activiteiten vergunning vrij maken.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55650" y="11979275"/>
            <a:ext cx="18211800" cy="15389"/>
          </a:xfrm>
        </p:spPr>
        <p:txBody>
          <a:bodyPr/>
          <a:lstStyle/>
          <a:p>
            <a:r>
              <a:rPr lang="nl-NL" sz="100" dirty="0"/>
              <a:t>Vergunning voor bouwen wordt opgesplitst</a:t>
            </a:r>
          </a:p>
        </p:txBody>
      </p:sp>
      <p:pic>
        <p:nvPicPr>
          <p:cNvPr id="3"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srcRect/>
          <a:stretch>
            <a:fillRect/>
          </a:stretch>
        </p:blipFill>
        <p:spPr bwMode="auto">
          <a:xfrm>
            <a:off x="755650" y="1902503"/>
            <a:ext cx="16764000" cy="824797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678195" y="4277127"/>
            <a:ext cx="8964930" cy="1069524"/>
          </a:xfrm>
        </p:spPr>
        <p:txBody>
          <a:bodyPr/>
          <a:lstStyle/>
          <a:p>
            <a:r>
              <a:rPr lang="nl-NL" dirty="0"/>
              <a:t>De </a:t>
            </a:r>
          </a:p>
        </p:txBody>
      </p:sp>
      <p:pic>
        <p:nvPicPr>
          <p:cNvPr id="4" name="Picture 2">
            <a:extLs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2279650" y="1997075"/>
            <a:ext cx="13411200" cy="719208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98450" y="1997076"/>
            <a:ext cx="15344675" cy="1069524"/>
          </a:xfrm>
        </p:spPr>
        <p:txBody>
          <a:bodyPr/>
          <a:lstStyle/>
          <a:p>
            <a:r>
              <a:rPr lang="nl-NL" dirty="0" err="1"/>
              <a:t>Omgevingsplanactiviteit</a:t>
            </a:r>
            <a:r>
              <a:rPr lang="nl-NL" dirty="0"/>
              <a:t> bouwen</a:t>
            </a:r>
          </a:p>
        </p:txBody>
      </p:sp>
      <p:sp>
        <p:nvSpPr>
          <p:cNvPr id="4" name="Rechthoek 3"/>
          <p:cNvSpPr/>
          <p:nvPr/>
        </p:nvSpPr>
        <p:spPr>
          <a:xfrm>
            <a:off x="374650" y="3216275"/>
            <a:ext cx="18897600" cy="5016758"/>
          </a:xfrm>
          <a:prstGeom prst="rect">
            <a:avLst/>
          </a:prstGeom>
        </p:spPr>
        <p:txBody>
          <a:bodyPr wrap="square">
            <a:spAutoFit/>
          </a:bodyPr>
          <a:lstStyle/>
          <a:p>
            <a:r>
              <a:rPr lang="nl-NL" sz="4000" dirty="0"/>
              <a:t>De </a:t>
            </a:r>
            <a:r>
              <a:rPr lang="nl-NL" sz="4000" dirty="0" err="1"/>
              <a:t>omgevingsplanactiviteit</a:t>
            </a:r>
            <a:r>
              <a:rPr lang="nl-NL" sz="4000" dirty="0"/>
              <a:t> die bestaat uit het bouwen is een verbijzondering van de algemene </a:t>
            </a:r>
            <a:r>
              <a:rPr lang="nl-NL" sz="4000" dirty="0" err="1"/>
              <a:t>omgevingsplanactiviteit</a:t>
            </a:r>
            <a:r>
              <a:rPr lang="nl-NL" sz="4000" dirty="0"/>
              <a:t>. </a:t>
            </a:r>
          </a:p>
          <a:p>
            <a:endParaRPr lang="nl-NL" sz="4000" dirty="0"/>
          </a:p>
          <a:p>
            <a:r>
              <a:rPr lang="nl-NL" sz="4000" dirty="0"/>
              <a:t>Dit gaat over het ruimtelijk bouwen, in stand houden en gebruiken van een bouwwerk. </a:t>
            </a:r>
          </a:p>
          <a:p>
            <a:endParaRPr lang="nl-NL" sz="4000" dirty="0"/>
          </a:p>
          <a:p>
            <a:r>
              <a:rPr lang="nl-NL" sz="4000" dirty="0"/>
              <a:t>Voorbeelden zijn de bouwhoogte en het bebouwingspercentage. Maar ook regels over welstand en de functietoedeling in het omgevingsplan.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0850" y="2073276"/>
            <a:ext cx="15192275" cy="1371600"/>
          </a:xfrm>
        </p:spPr>
        <p:txBody>
          <a:bodyPr/>
          <a:lstStyle/>
          <a:p>
            <a:r>
              <a:rPr lang="nl-NL" dirty="0"/>
              <a:t>Technische bouwactiviteit</a:t>
            </a:r>
          </a:p>
        </p:txBody>
      </p:sp>
      <p:sp>
        <p:nvSpPr>
          <p:cNvPr id="4" name="Rechthoek 3"/>
          <p:cNvSpPr/>
          <p:nvPr/>
        </p:nvSpPr>
        <p:spPr>
          <a:xfrm>
            <a:off x="908050" y="3292475"/>
            <a:ext cx="18211800" cy="3785652"/>
          </a:xfrm>
          <a:prstGeom prst="rect">
            <a:avLst/>
          </a:prstGeom>
        </p:spPr>
        <p:txBody>
          <a:bodyPr wrap="square">
            <a:spAutoFit/>
          </a:bodyPr>
          <a:lstStyle/>
          <a:p>
            <a:r>
              <a:rPr lang="nl-NL" sz="4000" dirty="0"/>
              <a:t>De 'technische bouwactiviteit' omvat het plaatsen, geheel of gedeeltelijk oprichten, vernieuwen, veranderen of vergroten van een bouwwerk. </a:t>
            </a:r>
          </a:p>
          <a:p>
            <a:endParaRPr lang="nl-NL" sz="4000" dirty="0"/>
          </a:p>
          <a:p>
            <a:r>
              <a:rPr lang="nl-NL" sz="4000" dirty="0"/>
              <a:t>In hoofdstuk 4 van het Besluit bouwwerken leefomgeving (</a:t>
            </a:r>
            <a:r>
              <a:rPr lang="nl-NL" sz="4000" dirty="0" err="1"/>
              <a:t>Bbl</a:t>
            </a:r>
            <a:r>
              <a:rPr lang="nl-NL" sz="4000" dirty="0"/>
              <a:t>) stelt het Rijk regels over de bouwkwaliteit. De gemeente kan alleen in aangegeven gevallen maatwerkregels opnemen in het omgevingsplan.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03250" y="2225675"/>
            <a:ext cx="17145000" cy="2139047"/>
          </a:xfrm>
        </p:spPr>
        <p:txBody>
          <a:bodyPr/>
          <a:lstStyle/>
          <a:p>
            <a:r>
              <a:rPr lang="nl-NL" dirty="0"/>
              <a:t>Algemene regel Bruidsschat </a:t>
            </a:r>
            <a:r>
              <a:rPr lang="nl-NL" dirty="0" err="1"/>
              <a:t>omgevingsplanactiviteit</a:t>
            </a:r>
            <a:endParaRPr lang="nl-NL" dirty="0"/>
          </a:p>
        </p:txBody>
      </p:sp>
      <p:sp>
        <p:nvSpPr>
          <p:cNvPr id="4" name="Rechthoek 3"/>
          <p:cNvSpPr/>
          <p:nvPr/>
        </p:nvSpPr>
        <p:spPr>
          <a:xfrm>
            <a:off x="374650" y="5054511"/>
            <a:ext cx="16383000" cy="3785652"/>
          </a:xfrm>
          <a:prstGeom prst="rect">
            <a:avLst/>
          </a:prstGeom>
        </p:spPr>
        <p:txBody>
          <a:bodyPr wrap="square">
            <a:spAutoFit/>
          </a:bodyPr>
          <a:lstStyle/>
          <a:p>
            <a:pPr marL="0" indent="0">
              <a:buNone/>
            </a:pPr>
            <a:r>
              <a:rPr lang="nl-NL" sz="4000" dirty="0"/>
              <a:t>Artikel 22.26 </a:t>
            </a:r>
            <a:r>
              <a:rPr lang="nl-NL" sz="4000" dirty="0" err="1"/>
              <a:t>Binnenplanse</a:t>
            </a:r>
            <a:r>
              <a:rPr lang="nl-NL" sz="4000" dirty="0"/>
              <a:t> vergunning </a:t>
            </a:r>
            <a:r>
              <a:rPr lang="nl-NL" sz="4000" dirty="0" err="1">
                <a:solidFill>
                  <a:schemeClr val="tx1"/>
                </a:solidFill>
              </a:rPr>
              <a:t>omgevingsplanactiviteit</a:t>
            </a:r>
            <a:r>
              <a:rPr lang="nl-NL" sz="4000" dirty="0">
                <a:solidFill>
                  <a:schemeClr val="tx1"/>
                </a:solidFill>
              </a:rPr>
              <a:t> </a:t>
            </a:r>
            <a:r>
              <a:rPr lang="nl-NL" sz="4000" dirty="0"/>
              <a:t>bouwwerken </a:t>
            </a:r>
          </a:p>
          <a:p>
            <a:pPr marL="0" indent="0">
              <a:buNone/>
            </a:pPr>
            <a:endParaRPr lang="nl-NL" sz="4000" dirty="0"/>
          </a:p>
          <a:p>
            <a:pPr marL="0" indent="0">
              <a:buNone/>
            </a:pPr>
            <a:r>
              <a:rPr lang="nl-NL" sz="4000" dirty="0"/>
              <a:t>Het is verboden zonder omgevingsvergunning een bouwactiviteit te verrichten en het te bouwen bouwwerk in stand te houden en te gebruiken.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650" y="2454275"/>
            <a:ext cx="18897600" cy="2362200"/>
          </a:xfrm>
        </p:spPr>
        <p:txBody>
          <a:bodyPr/>
          <a:lstStyle/>
          <a:p>
            <a:r>
              <a:rPr lang="nl-NL" b="1" dirty="0"/>
              <a:t>Vergunningvrije (omgevingsplan)activiteit en bruidsschat</a:t>
            </a:r>
            <a:br>
              <a:rPr lang="nl-NL" b="1" dirty="0"/>
            </a:br>
            <a:endParaRPr lang="nl-NL" dirty="0"/>
          </a:p>
        </p:txBody>
      </p:sp>
      <p:sp>
        <p:nvSpPr>
          <p:cNvPr id="3" name="Rechthoek 2"/>
          <p:cNvSpPr/>
          <p:nvPr/>
        </p:nvSpPr>
        <p:spPr>
          <a:xfrm>
            <a:off x="831850" y="4816475"/>
            <a:ext cx="18592800" cy="5016758"/>
          </a:xfrm>
          <a:prstGeom prst="rect">
            <a:avLst/>
          </a:prstGeom>
        </p:spPr>
        <p:txBody>
          <a:bodyPr wrap="square">
            <a:spAutoFit/>
          </a:bodyPr>
          <a:lstStyle/>
          <a:p>
            <a:r>
              <a:rPr lang="nl-NL" sz="3200" dirty="0"/>
              <a:t>Artikel 22.27, bruidsschat vermeldt de bouwactiviteiten waarvoor deze vergunningplicht niet geldt, mits ze voldoen aan de regels van het omgevingsplan, en niet worden uitgesloten in artikel 22.28.</a:t>
            </a:r>
          </a:p>
          <a:p>
            <a:endParaRPr lang="nl-NL" sz="3200" dirty="0"/>
          </a:p>
          <a:p>
            <a:r>
              <a:rPr lang="nl-NL" sz="3200" dirty="0"/>
              <a:t>In artikel 22.36, bruidsschat staan de activiteiten die van rechtswege in overeenstemming met het omgevingsplan zijn. Hiervoor is er dus ook geen toetsing aan de overige regels van het omgevingsplan.</a:t>
            </a:r>
          </a:p>
          <a:p>
            <a:endParaRPr lang="nl-NL" sz="3200" dirty="0"/>
          </a:p>
          <a:p>
            <a:r>
              <a:rPr lang="nl-NL" sz="3200" dirty="0"/>
              <a:t>De gemeente kan in het omgevingsplan de regels van de bruidsschat wijzigen. De gemeente kan dus de vergunningplicht voor de </a:t>
            </a:r>
            <a:r>
              <a:rPr lang="nl-NL" sz="3200" dirty="0" err="1"/>
              <a:t>omgevingsplanactiviteiten</a:t>
            </a:r>
            <a:r>
              <a:rPr lang="nl-NL" sz="3200" dirty="0"/>
              <a:t> aanpassen. De activiteiten die in artikel 2.29, </a:t>
            </a:r>
            <a:r>
              <a:rPr lang="nl-NL" sz="3200" dirty="0" err="1"/>
              <a:t>Bbl</a:t>
            </a:r>
            <a:r>
              <a:rPr lang="nl-NL" sz="3200" dirty="0"/>
              <a:t> zijn genoemd blijven echter vergunningvrij.</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50850" y="2073275"/>
            <a:ext cx="18745200" cy="1524000"/>
          </a:xfrm>
        </p:spPr>
        <p:txBody>
          <a:bodyPr/>
          <a:lstStyle/>
          <a:p>
            <a:r>
              <a:rPr lang="nl-NL" b="1" dirty="0"/>
              <a:t>Voorheen artikelen 2 en 3, bijlage II </a:t>
            </a:r>
            <a:r>
              <a:rPr lang="nl-NL" b="1" dirty="0" err="1"/>
              <a:t>Bor</a:t>
            </a:r>
            <a:br>
              <a:rPr lang="nl-NL" b="1" dirty="0"/>
            </a:br>
            <a:endParaRPr lang="nl-NL" dirty="0"/>
          </a:p>
        </p:txBody>
      </p:sp>
      <p:sp>
        <p:nvSpPr>
          <p:cNvPr id="4" name="Rechthoek 3"/>
          <p:cNvSpPr/>
          <p:nvPr/>
        </p:nvSpPr>
        <p:spPr>
          <a:xfrm>
            <a:off x="527050" y="3597275"/>
            <a:ext cx="18669000" cy="4401205"/>
          </a:xfrm>
          <a:prstGeom prst="rect">
            <a:avLst/>
          </a:prstGeom>
        </p:spPr>
        <p:txBody>
          <a:bodyPr wrap="square">
            <a:spAutoFit/>
          </a:bodyPr>
          <a:lstStyle/>
          <a:p>
            <a:r>
              <a:rPr lang="nl-NL" sz="4000" dirty="0"/>
              <a:t>In artikel 22.27, bruidsschat staan bouwactiviteiten die voorheen in artikel 3 van bijlage II van het </a:t>
            </a:r>
            <a:r>
              <a:rPr lang="nl-NL" sz="4000" dirty="0" err="1"/>
              <a:t>Bor</a:t>
            </a:r>
            <a:r>
              <a:rPr lang="nl-NL" sz="4000" dirty="0"/>
              <a:t> stonden. Op enkele onderdelen zijn er wijzigingen door het onderscheid tussen bouwactiviteit en </a:t>
            </a:r>
            <a:r>
              <a:rPr lang="nl-NL" sz="4000" dirty="0" err="1"/>
              <a:t>omgevingsplanactiviteit</a:t>
            </a:r>
            <a:r>
              <a:rPr lang="nl-NL" sz="4000" dirty="0"/>
              <a:t>. Bijvoorbeeld de voorwaarden om bouwtechnische redenen zijn niet in artikel 22.27 opgenomen.</a:t>
            </a:r>
          </a:p>
          <a:p>
            <a:endParaRPr lang="nl-NL" sz="4000" dirty="0"/>
          </a:p>
          <a:p>
            <a:r>
              <a:rPr lang="nl-NL" sz="4000" dirty="0"/>
              <a:t>In artikel 22.36, bruidsschat staan met name de onderdelen van artikel 2, bijlage II van het </a:t>
            </a:r>
            <a:r>
              <a:rPr lang="nl-NL" sz="4000" dirty="0" err="1"/>
              <a:t>Bor</a:t>
            </a:r>
            <a:r>
              <a:rPr lang="nl-NL" sz="4000"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4774" y="1920875"/>
            <a:ext cx="18775076" cy="7879080"/>
          </a:xfrm>
        </p:spPr>
        <p:txBody>
          <a:bodyPr/>
          <a:lstStyle/>
          <a:p>
            <a:r>
              <a:rPr lang="nl-NL" sz="3600" b="1" dirty="0" err="1"/>
              <a:t>Vergunningvrij</a:t>
            </a:r>
            <a:r>
              <a:rPr lang="nl-NL" sz="3600" b="1" dirty="0"/>
              <a:t> voor het ruimtelijk deel</a:t>
            </a:r>
            <a:br>
              <a:rPr lang="nl-NL" sz="3600" b="1" dirty="0"/>
            </a:br>
            <a:br>
              <a:rPr lang="nl-NL" sz="3600" dirty="0"/>
            </a:br>
            <a:r>
              <a:rPr lang="nl-NL" sz="4000" dirty="0"/>
              <a:t>Er zijn bij inwerkingtreding van de Omgevingswet voor </a:t>
            </a:r>
            <a:r>
              <a:rPr lang="nl-NL" sz="4000" dirty="0" err="1"/>
              <a:t>vergunningvrij</a:t>
            </a:r>
            <a:r>
              <a:rPr lang="nl-NL" sz="4000" dirty="0"/>
              <a:t> bouwen voor het ruimtelijk deel van het bouwen twee situaties te onderscheiden:</a:t>
            </a:r>
            <a:br>
              <a:rPr lang="nl-NL" sz="4000" dirty="0"/>
            </a:br>
            <a:br>
              <a:rPr lang="nl-NL" sz="4000" dirty="0"/>
            </a:br>
            <a:r>
              <a:rPr lang="nl-NL" sz="4000" dirty="0"/>
              <a:t>1. bouwactiviteiten die direct uitgevoerd mogen worden en </a:t>
            </a:r>
            <a:r>
              <a:rPr lang="nl-NL" sz="4000" b="1" dirty="0"/>
              <a:t>die niet hoeven te voldoen</a:t>
            </a:r>
            <a:r>
              <a:rPr lang="nl-NL" sz="4000" dirty="0"/>
              <a:t> aan de ruimtelijke regels van het tijdelijk deel van het omgevingsplan (artikel 22.36, bruidsschat)</a:t>
            </a:r>
            <a:br>
              <a:rPr lang="nl-NL" sz="4000" dirty="0"/>
            </a:br>
            <a:br>
              <a:rPr lang="nl-NL" sz="4000" dirty="0"/>
            </a:br>
            <a:r>
              <a:rPr lang="nl-NL" sz="4000" dirty="0"/>
              <a:t>2. bouwactiviteiten die direct uitgevoerd mogen worden, maar </a:t>
            </a:r>
            <a:r>
              <a:rPr lang="nl-NL" sz="4000" b="1" dirty="0"/>
              <a:t>die wél moeten voldoen</a:t>
            </a:r>
            <a:r>
              <a:rPr lang="nl-NL" sz="4000" dirty="0"/>
              <a:t> aan de ruimtelijke regels van het tijdelijk deel van het omgevingsplan (artikel 22.27, bruidsschat).</a:t>
            </a:r>
            <a:br>
              <a:rPr lang="nl-NL" sz="4000" dirty="0"/>
            </a:br>
            <a:endParaRPr lang="nl-NL" sz="4000" dirty="0"/>
          </a:p>
        </p:txBody>
      </p:sp>
    </p:spTree>
    <p:extLst>
      <p:ext uri="{BB962C8B-B14F-4D97-AF65-F5344CB8AC3E}">
        <p14:creationId xmlns:p14="http://schemas.microsoft.com/office/powerpoint/2010/main" val="257965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1850" y="1997075"/>
            <a:ext cx="17297400" cy="6671057"/>
          </a:xfrm>
        </p:spPr>
        <p:txBody>
          <a:bodyPr/>
          <a:lstStyle/>
          <a:p>
            <a:r>
              <a:rPr lang="nl-NL" sz="4000" dirty="0"/>
              <a:t>Bouwregels horeca</a:t>
            </a:r>
            <a:br>
              <a:rPr lang="nl-NL" sz="4000" dirty="0"/>
            </a:br>
            <a:br>
              <a:rPr lang="nl-NL" sz="3600" dirty="0"/>
            </a:br>
            <a:r>
              <a:rPr lang="nl-NL" sz="3600" dirty="0"/>
              <a:t>Uit de bouw- en gebruiksregels van het omgevingsplan blijkt of een horecabedrijf op een bepaalde locatie is toegelaten. </a:t>
            </a:r>
            <a:br>
              <a:rPr lang="nl-NL" sz="3600" dirty="0"/>
            </a:br>
            <a:br>
              <a:rPr lang="nl-NL" sz="3600" dirty="0"/>
            </a:br>
            <a:r>
              <a:rPr lang="nl-NL" sz="3600" dirty="0"/>
              <a:t>De technische bouwregels voor een bedrijf staan in het Besluit bouwwerken leefomgeving (</a:t>
            </a:r>
            <a:r>
              <a:rPr lang="nl-NL" sz="3600" dirty="0" err="1"/>
              <a:t>Bbl</a:t>
            </a:r>
            <a:r>
              <a:rPr lang="nl-NL" sz="3600" dirty="0"/>
              <a:t>) </a:t>
            </a:r>
            <a:br>
              <a:rPr lang="nl-NL" sz="3600" dirty="0"/>
            </a:br>
            <a:br>
              <a:rPr lang="nl-NL" sz="3600" dirty="0"/>
            </a:br>
            <a:r>
              <a:rPr lang="nl-NL" sz="3600" dirty="0"/>
              <a:t>De Alcoholwet bevat een eis aan de minimale vloeroppervlakte waaraan een horecabedrijf moet voldoen.</a:t>
            </a:r>
            <a:br>
              <a:rPr lang="nl-NL" dirty="0"/>
            </a:br>
            <a:endParaRPr lang="nl-NL" dirty="0"/>
          </a:p>
        </p:txBody>
      </p:sp>
    </p:spTree>
    <p:extLst>
      <p:ext uri="{BB962C8B-B14F-4D97-AF65-F5344CB8AC3E}">
        <p14:creationId xmlns:p14="http://schemas.microsoft.com/office/powerpoint/2010/main" val="196442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78195" y="4277127"/>
            <a:ext cx="8964930" cy="915883"/>
          </a:xfrm>
        </p:spPr>
        <p:txBody>
          <a:bodyPr/>
          <a:lstStyle/>
          <a:p>
            <a:r>
              <a:rPr lang="nl-NL" dirty="0"/>
              <a:t>Casus Horeca</a:t>
            </a:r>
            <a:br>
              <a:rPr lang="nl-NL" dirty="0"/>
            </a:br>
            <a:br>
              <a:rPr lang="nl-NL" dirty="0"/>
            </a:br>
            <a:br>
              <a:rPr lang="nl-NL" dirty="0"/>
            </a:br>
            <a:endParaRPr lang="nl-NL" dirty="0"/>
          </a:p>
        </p:txBody>
      </p:sp>
      <p:sp>
        <p:nvSpPr>
          <p:cNvPr id="4" name="Rechthoek 3"/>
          <p:cNvSpPr/>
          <p:nvPr/>
        </p:nvSpPr>
        <p:spPr>
          <a:xfrm>
            <a:off x="6089650" y="5193010"/>
            <a:ext cx="11125199" cy="4339650"/>
          </a:xfrm>
          <a:prstGeom prst="rect">
            <a:avLst/>
          </a:prstGeom>
        </p:spPr>
        <p:txBody>
          <a:bodyPr wrap="square">
            <a:spAutoFit/>
          </a:bodyPr>
          <a:lstStyle/>
          <a:p>
            <a:endParaRPr lang="nl-NL" dirty="0"/>
          </a:p>
          <a:p>
            <a:endParaRPr lang="nl-NL" dirty="0"/>
          </a:p>
          <a:p>
            <a:r>
              <a:rPr lang="nl-NL" sz="4000" dirty="0"/>
              <a:t>Horeca brengt leven in centra en </a:t>
            </a:r>
            <a:r>
              <a:rPr lang="nl-NL" sz="4000" dirty="0" err="1"/>
              <a:t>reuring</a:t>
            </a:r>
            <a:r>
              <a:rPr lang="nl-NL" sz="4000" dirty="0"/>
              <a:t> in gemengde gebieden. Maar horeca kan ook overlast geven op de omgeving. De Omgevingswet bevat regels en instrumenten om dit te voorkomen of om dit zoveel mogelijk te beperken.</a:t>
            </a:r>
          </a:p>
        </p:txBody>
      </p:sp>
    </p:spTree>
    <p:extLst>
      <p:ext uri="{BB962C8B-B14F-4D97-AF65-F5344CB8AC3E}">
        <p14:creationId xmlns:p14="http://schemas.microsoft.com/office/powerpoint/2010/main" val="416260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flipH="1">
            <a:off x="679449" y="2149475"/>
            <a:ext cx="17907000" cy="1069524"/>
          </a:xfrm>
        </p:spPr>
        <p:txBody>
          <a:bodyPr/>
          <a:lstStyle/>
          <a:p>
            <a:r>
              <a:rPr lang="nl-NL" dirty="0"/>
              <a:t>Ruimtelijk bouwen omgevingsplan</a:t>
            </a:r>
          </a:p>
        </p:txBody>
      </p:sp>
      <p:sp>
        <p:nvSpPr>
          <p:cNvPr id="4" name="Rechthoek 3"/>
          <p:cNvSpPr/>
          <p:nvPr/>
        </p:nvSpPr>
        <p:spPr>
          <a:xfrm>
            <a:off x="1060450" y="5054511"/>
            <a:ext cx="14017625" cy="3970318"/>
          </a:xfrm>
          <a:prstGeom prst="rect">
            <a:avLst/>
          </a:prstGeom>
        </p:spPr>
        <p:txBody>
          <a:bodyPr wrap="square">
            <a:spAutoFit/>
          </a:bodyPr>
          <a:lstStyle/>
          <a:p>
            <a:r>
              <a:rPr lang="nl-NL" sz="3600" dirty="0"/>
              <a:t>De ruimtelijke bouwregels én de gebruiksregels samen regelen de ruimtelijke inpassing van horeca op een locatie.</a:t>
            </a:r>
          </a:p>
          <a:p>
            <a:r>
              <a:rPr lang="nl-NL" sz="3600" dirty="0"/>
              <a:t>De ruimtelijke bouwregels regelen onder andere precieze locatie, bouwhoogte, oppervlakte en het soort horeca dat zich mag vestigen. </a:t>
            </a:r>
          </a:p>
          <a:p>
            <a:endParaRPr lang="nl-NL" sz="3600" dirty="0"/>
          </a:p>
          <a:p>
            <a:r>
              <a:rPr lang="nl-NL" sz="3600" dirty="0"/>
              <a:t>Deze staan in het tijdelijk én nieuwe deel van het omgevingsplan.</a:t>
            </a:r>
          </a:p>
        </p:txBody>
      </p:sp>
    </p:spTree>
    <p:extLst>
      <p:ext uri="{BB962C8B-B14F-4D97-AF65-F5344CB8AC3E}">
        <p14:creationId xmlns:p14="http://schemas.microsoft.com/office/powerpoint/2010/main" val="179607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7050" y="2149476"/>
            <a:ext cx="15116075" cy="1143000"/>
          </a:xfrm>
        </p:spPr>
        <p:txBody>
          <a:bodyPr/>
          <a:lstStyle/>
          <a:p>
            <a:r>
              <a:rPr lang="nl-NL" dirty="0"/>
              <a:t>Tijdelijk deel van het omgevingsplan</a:t>
            </a:r>
          </a:p>
        </p:txBody>
      </p:sp>
      <p:sp>
        <p:nvSpPr>
          <p:cNvPr id="4" name="Rechthoek 3"/>
          <p:cNvSpPr/>
          <p:nvPr/>
        </p:nvSpPr>
        <p:spPr>
          <a:xfrm>
            <a:off x="298450" y="5193010"/>
            <a:ext cx="17678400" cy="3416320"/>
          </a:xfrm>
          <a:prstGeom prst="rect">
            <a:avLst/>
          </a:prstGeom>
        </p:spPr>
        <p:txBody>
          <a:bodyPr wrap="square">
            <a:spAutoFit/>
          </a:bodyPr>
          <a:lstStyle/>
          <a:p>
            <a:r>
              <a:rPr lang="nl-NL" sz="3600" dirty="0"/>
              <a:t>Het tijdelijk deel omgevingsplan bestaat uit </a:t>
            </a:r>
          </a:p>
          <a:p>
            <a:endParaRPr lang="nl-NL" sz="3600" dirty="0"/>
          </a:p>
          <a:p>
            <a:pPr marL="571500" indent="-571500">
              <a:buFontTx/>
              <a:buChar char="-"/>
            </a:pPr>
            <a:r>
              <a:rPr lang="nl-NL" sz="3600" dirty="0"/>
              <a:t>de ruimtelijke regels (o.a. bestemmingsplannen en </a:t>
            </a:r>
            <a:r>
              <a:rPr lang="nl-NL" sz="3600" dirty="0" err="1"/>
              <a:t>beheersverordeningen</a:t>
            </a:r>
            <a:r>
              <a:rPr lang="nl-NL" sz="3600" dirty="0"/>
              <a:t>) </a:t>
            </a:r>
          </a:p>
          <a:p>
            <a:pPr marL="571500" indent="-571500">
              <a:buFontTx/>
              <a:buChar char="-"/>
            </a:pPr>
            <a:r>
              <a:rPr lang="nl-NL" sz="3600" dirty="0"/>
              <a:t>en de bruidsschat </a:t>
            </a:r>
          </a:p>
          <a:p>
            <a:endParaRPr lang="nl-NL" sz="3600" dirty="0"/>
          </a:p>
          <a:p>
            <a:r>
              <a:rPr lang="nl-NL" sz="3600" dirty="0"/>
              <a:t>In beide delen staan ruimtelijke bouwregels.</a:t>
            </a:r>
          </a:p>
        </p:txBody>
      </p:sp>
    </p:spTree>
    <p:extLst>
      <p:ext uri="{BB962C8B-B14F-4D97-AF65-F5344CB8AC3E}">
        <p14:creationId xmlns:p14="http://schemas.microsoft.com/office/powerpoint/2010/main" val="397441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55650" y="2149475"/>
            <a:ext cx="18135600" cy="2209800"/>
          </a:xfrm>
        </p:spPr>
        <p:txBody>
          <a:bodyPr/>
          <a:lstStyle/>
          <a:p>
            <a:r>
              <a:rPr lang="nl-NL" dirty="0"/>
              <a:t>Gebruiksregels omgevingsplan en bouwkundige aanpassingen</a:t>
            </a:r>
          </a:p>
        </p:txBody>
      </p:sp>
      <p:sp>
        <p:nvSpPr>
          <p:cNvPr id="4" name="Rechthoek 3"/>
          <p:cNvSpPr/>
          <p:nvPr/>
        </p:nvSpPr>
        <p:spPr>
          <a:xfrm>
            <a:off x="527050" y="5054511"/>
            <a:ext cx="17754600" cy="4524315"/>
          </a:xfrm>
          <a:prstGeom prst="rect">
            <a:avLst/>
          </a:prstGeom>
        </p:spPr>
        <p:txBody>
          <a:bodyPr wrap="square">
            <a:spAutoFit/>
          </a:bodyPr>
          <a:lstStyle/>
          <a:p>
            <a:r>
              <a:rPr lang="nl-NL" sz="3600" dirty="0"/>
              <a:t>In het omgevingsplan staan soms gebruiksregels die tot bouwkundige aanpassingen van het gebouw kunnen leiden. </a:t>
            </a:r>
          </a:p>
          <a:p>
            <a:r>
              <a:rPr lang="nl-NL" sz="3600" dirty="0"/>
              <a:t>Een voorbeeld voor horeca is de eis van een binnenwaarde van 35 dB(A) voor </a:t>
            </a:r>
            <a:r>
              <a:rPr lang="nl-NL" sz="3600" dirty="0" err="1"/>
              <a:t>aanpandige</a:t>
            </a:r>
            <a:r>
              <a:rPr lang="nl-NL" sz="3600" dirty="0"/>
              <a:t> woningen. </a:t>
            </a:r>
          </a:p>
          <a:p>
            <a:endParaRPr lang="nl-NL" sz="3600" dirty="0"/>
          </a:p>
          <a:p>
            <a:r>
              <a:rPr lang="nl-NL" sz="3600" dirty="0"/>
              <a:t>Aan deze eis kan worden voldaan door de geluidsterkte aan te passen, </a:t>
            </a:r>
          </a:p>
          <a:p>
            <a:endParaRPr lang="nl-NL" sz="3600" dirty="0"/>
          </a:p>
          <a:p>
            <a:r>
              <a:rPr lang="nl-NL" sz="3600" dirty="0"/>
              <a:t>maar er kan ook gekozen worden voor bouwkundige oplossingen (geluidisolatie).</a:t>
            </a:r>
          </a:p>
        </p:txBody>
      </p:sp>
    </p:spTree>
    <p:extLst>
      <p:ext uri="{BB962C8B-B14F-4D97-AF65-F5344CB8AC3E}">
        <p14:creationId xmlns:p14="http://schemas.microsoft.com/office/powerpoint/2010/main" val="351360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143A0E-35B9-1BB5-FED5-DE34CE3C4702}"/>
              </a:ext>
            </a:extLst>
          </p:cNvPr>
          <p:cNvSpPr>
            <a:spLocks noGrp="1"/>
          </p:cNvSpPr>
          <p:nvPr>
            <p:ph type="title"/>
          </p:nvPr>
        </p:nvSpPr>
        <p:spPr>
          <a:xfrm>
            <a:off x="1517650" y="3063875"/>
            <a:ext cx="18364199" cy="7517443"/>
          </a:xfrm>
        </p:spPr>
        <p:txBody>
          <a:bodyPr/>
          <a:lstStyle/>
          <a:p>
            <a:r>
              <a:rPr lang="nl-NL" b="1" dirty="0"/>
              <a:t>Bouwregels vanwege bijzondere omstandigheden of locaties</a:t>
            </a:r>
            <a:br>
              <a:rPr lang="nl-NL" b="1" dirty="0"/>
            </a:br>
            <a:r>
              <a:rPr lang="nl-NL" sz="4000" dirty="0"/>
              <a:t>Horeca vestigt zich soms op bijzondere locaties, bijvoorbeeld in of in de buurt van een natuurgebied of in een monument. </a:t>
            </a:r>
            <a:br>
              <a:rPr lang="nl-NL" sz="4000" dirty="0"/>
            </a:br>
            <a:br>
              <a:rPr lang="nl-NL" sz="4000" dirty="0"/>
            </a:br>
            <a:r>
              <a:rPr lang="nl-NL" sz="4000" dirty="0"/>
              <a:t>Daarvoor kan dan een specifieke vergunningen nodig zijn, zoals omgevingsvergunning Natura 2000-activiteit, flora- en fauna-activiteit of rijksmonumentenactiviteit. </a:t>
            </a:r>
            <a:br>
              <a:rPr lang="nl-NL" sz="4000" dirty="0"/>
            </a:br>
            <a:br>
              <a:rPr lang="nl-NL" sz="4000" dirty="0"/>
            </a:br>
            <a:r>
              <a:rPr lang="nl-NL" sz="4000" dirty="0"/>
              <a:t>Daarin kunnen specifieke bouwregels staan.</a:t>
            </a:r>
            <a:br>
              <a:rPr lang="nl-NL" dirty="0"/>
            </a:br>
            <a:endParaRPr lang="nl-NL" dirty="0"/>
          </a:p>
        </p:txBody>
      </p:sp>
    </p:spTree>
    <p:extLst>
      <p:ext uri="{BB962C8B-B14F-4D97-AF65-F5344CB8AC3E}">
        <p14:creationId xmlns:p14="http://schemas.microsoft.com/office/powerpoint/2010/main" val="209274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343043-D807-DC48-F8C2-70B0F39F2453}"/>
              </a:ext>
            </a:extLst>
          </p:cNvPr>
          <p:cNvSpPr>
            <a:spLocks noGrp="1"/>
          </p:cNvSpPr>
          <p:nvPr>
            <p:ph type="title"/>
          </p:nvPr>
        </p:nvSpPr>
        <p:spPr>
          <a:xfrm>
            <a:off x="527050" y="2225675"/>
            <a:ext cx="18592800" cy="6609502"/>
          </a:xfrm>
        </p:spPr>
        <p:txBody>
          <a:bodyPr/>
          <a:lstStyle/>
          <a:p>
            <a:r>
              <a:rPr lang="nl-NL" sz="4000" b="1" i="0" dirty="0">
                <a:solidFill>
                  <a:srgbClr val="000000"/>
                </a:solidFill>
                <a:effectLst/>
                <a:latin typeface="Asap"/>
              </a:rPr>
              <a:t>Horeca en openbare orde</a:t>
            </a:r>
            <a:br>
              <a:rPr lang="nl-NL" sz="4000" b="1" i="0" dirty="0">
                <a:solidFill>
                  <a:srgbClr val="000000"/>
                </a:solidFill>
                <a:effectLst/>
                <a:latin typeface="Asap"/>
              </a:rPr>
            </a:br>
            <a:r>
              <a:rPr lang="nl-NL" sz="4000" b="0" i="0" dirty="0">
                <a:solidFill>
                  <a:srgbClr val="333333"/>
                </a:solidFill>
                <a:effectLst/>
                <a:latin typeface="Asap"/>
              </a:rPr>
              <a:t>In de Algemene Plaatselijke Verordening (APV) staan de gemeentelijke regels op het gebied van openbare orde en veiligheid. Die gelden ook voor horecabedrijven. Regels over openbare orde komen niet in het omgevingsplan.</a:t>
            </a:r>
            <a:br>
              <a:rPr lang="nl-NL" sz="4000" b="0" i="0" dirty="0">
                <a:solidFill>
                  <a:srgbClr val="333333"/>
                </a:solidFill>
                <a:effectLst/>
                <a:latin typeface="Asap"/>
              </a:rPr>
            </a:br>
            <a:br>
              <a:rPr lang="nl-NL" sz="4000" b="0" i="0" dirty="0">
                <a:solidFill>
                  <a:srgbClr val="333333"/>
                </a:solidFill>
                <a:effectLst/>
                <a:latin typeface="Asap"/>
              </a:rPr>
            </a:br>
            <a:r>
              <a:rPr lang="nl-NL" sz="4000" b="1" i="0" dirty="0">
                <a:solidFill>
                  <a:srgbClr val="000000"/>
                </a:solidFill>
                <a:effectLst/>
                <a:latin typeface="Asap"/>
              </a:rPr>
              <a:t>Openbare orde en de fysieke leefomgeving</a:t>
            </a:r>
            <a:br>
              <a:rPr lang="nl-NL" sz="4000" b="1" i="0" dirty="0">
                <a:solidFill>
                  <a:srgbClr val="000000"/>
                </a:solidFill>
                <a:effectLst/>
                <a:latin typeface="Asap"/>
              </a:rPr>
            </a:br>
            <a:r>
              <a:rPr lang="nl-NL" sz="4000" b="0" i="0" dirty="0">
                <a:solidFill>
                  <a:srgbClr val="333333"/>
                </a:solidFill>
                <a:effectLst/>
                <a:latin typeface="Asap"/>
              </a:rPr>
              <a:t>In artikel 2.1 van de Omgevingswet staat de begrenzing van regels over de fysieke leefomgeving. Openbare orde maakt daar geen onderdeel van uit. Het is een van de onderwerpen waarover geen regels mogen worden opgenomen in het </a:t>
            </a:r>
            <a:r>
              <a:rPr lang="nl-NL" sz="4000" b="0" i="0" u="sng" dirty="0">
                <a:solidFill>
                  <a:srgbClr val="39870C"/>
                </a:solidFill>
                <a:effectLst/>
                <a:latin typeface="Asap"/>
                <a:hlinkClick r:id="rId2"/>
              </a:rPr>
              <a:t>omgevingsplan</a:t>
            </a:r>
            <a:r>
              <a:rPr lang="nl-NL" sz="4000" b="0" i="0" dirty="0">
                <a:solidFill>
                  <a:srgbClr val="333333"/>
                </a:solidFill>
                <a:effectLst/>
                <a:latin typeface="Asap"/>
              </a:rPr>
              <a:t>.</a:t>
            </a:r>
            <a:br>
              <a:rPr lang="nl-NL" b="0" i="0" dirty="0">
                <a:solidFill>
                  <a:srgbClr val="333333"/>
                </a:solidFill>
                <a:effectLst/>
                <a:latin typeface="Asap"/>
              </a:rPr>
            </a:br>
            <a:endParaRPr lang="nl-NL" dirty="0"/>
          </a:p>
        </p:txBody>
      </p:sp>
    </p:spTree>
    <p:extLst>
      <p:ext uri="{BB962C8B-B14F-4D97-AF65-F5344CB8AC3E}">
        <p14:creationId xmlns:p14="http://schemas.microsoft.com/office/powerpoint/2010/main" val="322498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9450" y="2606676"/>
            <a:ext cx="14963675" cy="1295400"/>
          </a:xfrm>
        </p:spPr>
        <p:txBody>
          <a:bodyPr/>
          <a:lstStyle/>
          <a:p>
            <a:r>
              <a:rPr lang="nl-NL" dirty="0"/>
              <a:t>Instrumenten toelaten Horeca</a:t>
            </a:r>
          </a:p>
        </p:txBody>
      </p:sp>
      <p:sp>
        <p:nvSpPr>
          <p:cNvPr id="3" name="Rechthoek 2"/>
          <p:cNvSpPr/>
          <p:nvPr/>
        </p:nvSpPr>
        <p:spPr>
          <a:xfrm>
            <a:off x="679450" y="4500513"/>
            <a:ext cx="18821400" cy="4524315"/>
          </a:xfrm>
          <a:prstGeom prst="rect">
            <a:avLst/>
          </a:prstGeom>
        </p:spPr>
        <p:txBody>
          <a:bodyPr wrap="square">
            <a:spAutoFit/>
          </a:bodyPr>
          <a:lstStyle/>
          <a:p>
            <a:r>
              <a:rPr lang="nl-NL" sz="3600" dirty="0"/>
              <a:t>Het toelaten van horeca gaat via het omgevingsplan of een (</a:t>
            </a:r>
            <a:r>
              <a:rPr lang="nl-NL" sz="3600" dirty="0" err="1"/>
              <a:t>buitenplanse</a:t>
            </a:r>
            <a:r>
              <a:rPr lang="nl-NL" sz="3600" dirty="0"/>
              <a:t>) omgevingsplanactiviteit. Voor het omgevingsplan is de gemeente aan zet. De omgevingsvergunning is op aanvraag van de initiatiefnemer.</a:t>
            </a:r>
          </a:p>
          <a:p>
            <a:endParaRPr lang="nl-NL" sz="3600" dirty="0"/>
          </a:p>
          <a:p>
            <a:r>
              <a:rPr lang="nl-NL" sz="3600" dirty="0"/>
              <a:t>De motivering en afwegingen zijn in beide gevallen vergelijkbaar. Wel is een omgevingsvergunning omgevingsplanactiviteit concreter, omdat het gaat om de aanvraag van een concreet plan. Maatregelen zijn soms al in de aanvraag opgenomen of kunnen als voorwaarde bij de vergunning gelden</a:t>
            </a:r>
            <a:r>
              <a:rPr lang="nl-NL" dirty="0"/>
              <a:t>.</a:t>
            </a:r>
          </a:p>
        </p:txBody>
      </p:sp>
    </p:spTree>
    <p:extLst>
      <p:ext uri="{BB962C8B-B14F-4D97-AF65-F5344CB8AC3E}">
        <p14:creationId xmlns:p14="http://schemas.microsoft.com/office/powerpoint/2010/main" val="417639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79450" y="1920875"/>
            <a:ext cx="17602200" cy="5093702"/>
          </a:xfrm>
        </p:spPr>
        <p:txBody>
          <a:bodyPr/>
          <a:lstStyle/>
          <a:p>
            <a:r>
              <a:rPr lang="nl-NL" dirty="0"/>
              <a:t>Wat speelt er bij horeca</a:t>
            </a:r>
            <a:br>
              <a:rPr lang="nl-NL" dirty="0"/>
            </a:br>
            <a:br>
              <a:rPr lang="nl-NL" dirty="0"/>
            </a:br>
            <a:r>
              <a:rPr lang="nl-NL" sz="4800" dirty="0"/>
              <a:t>- regels over geluid, geur, bodem</a:t>
            </a:r>
            <a:br>
              <a:rPr lang="nl-NL" sz="4800" dirty="0"/>
            </a:br>
            <a:r>
              <a:rPr lang="nl-NL" sz="4800" dirty="0"/>
              <a:t>- ruimtelijke regels gebruik</a:t>
            </a:r>
            <a:br>
              <a:rPr lang="nl-NL" sz="4800" dirty="0"/>
            </a:br>
            <a:r>
              <a:rPr lang="nl-NL" sz="4800" dirty="0"/>
              <a:t>- ruimtelijke regels bouwen</a:t>
            </a:r>
            <a:br>
              <a:rPr lang="nl-NL" sz="4800" dirty="0"/>
            </a:br>
            <a:endParaRPr lang="nl-NL"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98450" y="2149475"/>
            <a:ext cx="15268475" cy="1295400"/>
          </a:xfrm>
        </p:spPr>
        <p:txBody>
          <a:bodyPr/>
          <a:lstStyle/>
          <a:p>
            <a:r>
              <a:rPr lang="nl-NL" dirty="0"/>
              <a:t>Situatie 1-1-2024</a:t>
            </a:r>
          </a:p>
        </p:txBody>
      </p:sp>
      <p:pic>
        <p:nvPicPr>
          <p:cNvPr id="4" name="Afbeelding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926" y="3140076"/>
            <a:ext cx="14383123" cy="6705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355ECB5-376E-C017-5CAA-09B78CB2EC8F}"/>
              </a:ext>
            </a:extLst>
          </p:cNvPr>
          <p:cNvSpPr>
            <a:spLocks noGrp="1"/>
          </p:cNvSpPr>
          <p:nvPr>
            <p:ph type="title"/>
          </p:nvPr>
        </p:nvSpPr>
        <p:spPr>
          <a:xfrm>
            <a:off x="527050" y="2454275"/>
            <a:ext cx="18897600" cy="7263527"/>
          </a:xfrm>
        </p:spPr>
        <p:txBody>
          <a:bodyPr/>
          <a:lstStyle/>
          <a:p>
            <a:r>
              <a:rPr lang="nl-NL" sz="4000" b="1" i="0" dirty="0">
                <a:solidFill>
                  <a:srgbClr val="000000"/>
                </a:solidFill>
                <a:effectLst/>
                <a:latin typeface="Asap"/>
              </a:rPr>
              <a:t>Tijdelijk deel omgevingsplan</a:t>
            </a:r>
            <a:br>
              <a:rPr lang="nl-NL" sz="4000" b="1" i="0" dirty="0">
                <a:solidFill>
                  <a:srgbClr val="000000"/>
                </a:solidFill>
                <a:effectLst/>
                <a:latin typeface="Asap"/>
              </a:rPr>
            </a:br>
            <a:r>
              <a:rPr lang="nl-NL" sz="3600" b="0" i="0" dirty="0">
                <a:solidFill>
                  <a:srgbClr val="333333"/>
                </a:solidFill>
                <a:effectLst/>
                <a:latin typeface="Asap"/>
              </a:rPr>
              <a:t>Direct na de inwerkingtreding van de Omgevingswet bevat elk omgevingsplan van rechtswege een </a:t>
            </a:r>
            <a:r>
              <a:rPr lang="nl-NL" sz="3600" u="sng" dirty="0">
                <a:solidFill>
                  <a:srgbClr val="39870C"/>
                </a:solidFill>
                <a:latin typeface="Asap"/>
              </a:rPr>
              <a:t>tijdelijk deel </a:t>
            </a:r>
            <a:r>
              <a:rPr lang="nl-NL" sz="3600" b="0" i="0" dirty="0">
                <a:solidFill>
                  <a:srgbClr val="333333"/>
                </a:solidFill>
                <a:effectLst/>
                <a:latin typeface="Asap"/>
              </a:rPr>
              <a:t>met regels. Daaraan moet een horecabedrijf voldoen totdat de gemeente nieuwe regels opstelt.</a:t>
            </a:r>
            <a:br>
              <a:rPr lang="nl-NL" sz="3600" b="0" i="0" dirty="0">
                <a:solidFill>
                  <a:srgbClr val="333333"/>
                </a:solidFill>
                <a:effectLst/>
                <a:latin typeface="Asap"/>
              </a:rPr>
            </a:br>
            <a:br>
              <a:rPr lang="nl-NL" sz="3600" b="0" i="0" dirty="0">
                <a:solidFill>
                  <a:srgbClr val="333333"/>
                </a:solidFill>
                <a:effectLst/>
                <a:latin typeface="Asap"/>
              </a:rPr>
            </a:br>
            <a:r>
              <a:rPr lang="nl-NL" sz="3600" b="0" i="0" dirty="0">
                <a:solidFill>
                  <a:srgbClr val="333333"/>
                </a:solidFill>
                <a:effectLst/>
                <a:latin typeface="Asap"/>
              </a:rPr>
              <a:t>De lozingsregels voor horecabedrijven die vroeger onder het Activiteitenbesluit vielen, zijn in de </a:t>
            </a:r>
            <a:r>
              <a:rPr lang="nl-NL" sz="3600" u="sng" dirty="0">
                <a:solidFill>
                  <a:srgbClr val="39870C"/>
                </a:solidFill>
                <a:latin typeface="Asap"/>
              </a:rPr>
              <a:t>bruidsschat </a:t>
            </a:r>
            <a:r>
              <a:rPr lang="nl-NL" sz="3600" b="0" i="0" dirty="0">
                <a:solidFill>
                  <a:srgbClr val="333333"/>
                </a:solidFill>
                <a:effectLst/>
                <a:latin typeface="Asap"/>
              </a:rPr>
              <a:t>in het omgevingsplan opgenomen. De bruidsschat is onderdeel van het tijdelijk deel van het omgevingsplan. </a:t>
            </a:r>
            <a:br>
              <a:rPr lang="nl-NL" sz="3600" b="0" i="0" dirty="0">
                <a:solidFill>
                  <a:srgbClr val="333333"/>
                </a:solidFill>
                <a:effectLst/>
                <a:latin typeface="Asap"/>
              </a:rPr>
            </a:br>
            <a:br>
              <a:rPr lang="nl-NL" sz="3600" b="0" i="0" dirty="0">
                <a:solidFill>
                  <a:srgbClr val="333333"/>
                </a:solidFill>
                <a:effectLst/>
                <a:latin typeface="Asap"/>
              </a:rPr>
            </a:br>
            <a:r>
              <a:rPr lang="nl-NL" sz="3600" b="0" i="0" dirty="0">
                <a:solidFill>
                  <a:srgbClr val="333333"/>
                </a:solidFill>
                <a:effectLst/>
                <a:latin typeface="Asap"/>
              </a:rPr>
              <a:t>Eventuele maatwerkvoorschriften die zijn opgesteld onder het Activiteitenbesluit worden maatwerkvoorschriften omgevingsplan (artikel 8.1.5  Invoeringsbesluit). De gemeente kan tijdens de overgangsfase in haar eigen omgevingsplan deze regels vervangen door eigen regels.</a:t>
            </a:r>
            <a:br>
              <a:rPr lang="nl-NL" sz="3600" b="0" i="0" dirty="0">
                <a:solidFill>
                  <a:srgbClr val="333333"/>
                </a:solidFill>
                <a:effectLst/>
                <a:latin typeface="Asap"/>
              </a:rPr>
            </a:br>
            <a:endParaRPr lang="nl-NL" sz="3600" dirty="0"/>
          </a:p>
        </p:txBody>
      </p:sp>
    </p:spTree>
    <p:extLst>
      <p:ext uri="{BB962C8B-B14F-4D97-AF65-F5344CB8AC3E}">
        <p14:creationId xmlns:p14="http://schemas.microsoft.com/office/powerpoint/2010/main" val="26901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98450" y="2073276"/>
            <a:ext cx="15344675" cy="1295400"/>
          </a:xfrm>
        </p:spPr>
        <p:txBody>
          <a:bodyPr/>
          <a:lstStyle/>
          <a:p>
            <a:r>
              <a:rPr lang="nl-NL" dirty="0"/>
              <a:t>Bronnen van de Bruidsschat</a:t>
            </a:r>
          </a:p>
        </p:txBody>
      </p:sp>
      <p:sp>
        <p:nvSpPr>
          <p:cNvPr id="5" name="Rechthoek 4"/>
          <p:cNvSpPr/>
          <p:nvPr/>
        </p:nvSpPr>
        <p:spPr>
          <a:xfrm>
            <a:off x="908050" y="3368675"/>
            <a:ext cx="17373600" cy="5632311"/>
          </a:xfrm>
          <a:prstGeom prst="rect">
            <a:avLst/>
          </a:prstGeom>
        </p:spPr>
        <p:txBody>
          <a:bodyPr wrap="square">
            <a:spAutoFit/>
          </a:bodyPr>
          <a:lstStyle/>
          <a:p>
            <a:r>
              <a:rPr lang="nl-NL" sz="4000" dirty="0"/>
              <a:t>Een belangrijk deel van deze regels staat vóór inwerkingtreding van de Omgevingswet in verschillende besluiten en regelingen:</a:t>
            </a:r>
          </a:p>
          <a:p>
            <a:endParaRPr lang="nl-NL" sz="4000" dirty="0"/>
          </a:p>
          <a:p>
            <a:pPr>
              <a:buFontTx/>
              <a:buChar char="-"/>
            </a:pPr>
            <a:r>
              <a:rPr lang="nl-NL" sz="4000" dirty="0"/>
              <a:t> Activiteitenbesluit en de Activiteitenregeling </a:t>
            </a:r>
          </a:p>
          <a:p>
            <a:pPr>
              <a:buFontTx/>
              <a:buChar char="-"/>
            </a:pPr>
            <a:r>
              <a:rPr lang="nl-NL" sz="4000" dirty="0"/>
              <a:t> Besluit omgevingsrecht </a:t>
            </a:r>
          </a:p>
          <a:p>
            <a:pPr>
              <a:buFontTx/>
              <a:buChar char="-"/>
            </a:pPr>
            <a:r>
              <a:rPr lang="nl-NL" sz="4000" dirty="0"/>
              <a:t> Besluit lozen buiten inrichtingen </a:t>
            </a:r>
          </a:p>
          <a:p>
            <a:pPr>
              <a:buFontTx/>
              <a:buChar char="-"/>
            </a:pPr>
            <a:r>
              <a:rPr lang="nl-NL" sz="4000" dirty="0"/>
              <a:t> Besluit lozing afvalwater huishoudens </a:t>
            </a:r>
          </a:p>
          <a:p>
            <a:pPr>
              <a:buFontTx/>
              <a:buChar char="-"/>
            </a:pPr>
            <a:r>
              <a:rPr lang="nl-NL" sz="4000" dirty="0"/>
              <a:t> Bouwbesluit 2012 </a:t>
            </a:r>
          </a:p>
          <a:p>
            <a:pPr>
              <a:buFontTx/>
              <a:buChar char="-"/>
            </a:pPr>
            <a:r>
              <a:rPr lang="nl-NL" sz="4000" dirty="0"/>
              <a:t> Woningwet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5" ma:contentTypeDescription="Een nieuw document maken." ma:contentTypeScope="" ma:versionID="729d3b9e17c7e79754d9a47f01a22196">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bc0485bbb4214c8d4da0042ff8bfd6f8"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03752-0223-46B4-AB58-DCA158B49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c2e84-6c27-4776-917c-9c3cd17db71c"/>
    <ds:schemaRef ds:uri="39cb69a0-6d0b-4a0f-9d9e-8e4da96c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830DCD-D144-4B7A-B8B3-C0E05017DD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669</TotalTime>
  <Words>2115</Words>
  <Application>Microsoft Office PowerPoint</Application>
  <PresentationFormat>Aangepast</PresentationFormat>
  <Paragraphs>137</Paragraphs>
  <Slides>33</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Aptos</vt:lpstr>
      <vt:lpstr>Arial</vt:lpstr>
      <vt:lpstr>Asap</vt:lpstr>
      <vt:lpstr>Asap Medium</vt:lpstr>
      <vt:lpstr>RO Sans</vt:lpstr>
      <vt:lpstr>Office Theme</vt:lpstr>
      <vt:lpstr>Werken met de Omgevingswet. Waar sta je nu?</vt:lpstr>
      <vt:lpstr>Verdieping omgevingsplan  Annemieke Elfferich-Schattenberg</vt:lpstr>
      <vt:lpstr>Casus Horeca   </vt:lpstr>
      <vt:lpstr>Horeca en openbare orde In de Algemene Plaatselijke Verordening (APV) staan de gemeentelijke regels op het gebied van openbare orde en veiligheid. Die gelden ook voor horecabedrijven. Regels over openbare orde komen niet in het omgevingsplan.  Openbare orde en de fysieke leefomgeving In artikel 2.1 van de Omgevingswet staat de begrenzing van regels over de fysieke leefomgeving. Openbare orde maakt daar geen onderdeel van uit. Het is een van de onderwerpen waarover geen regels mogen worden opgenomen in het omgevingsplan. </vt:lpstr>
      <vt:lpstr>Instrumenten toelaten Horeca</vt:lpstr>
      <vt:lpstr>Wat speelt er bij horeca  - regels over geluid, geur, bodem - ruimtelijke regels gebruik - ruimtelijke regels bouwen </vt:lpstr>
      <vt:lpstr>Situatie 1-1-2024</vt:lpstr>
      <vt:lpstr>Tijdelijk deel omgevingsplan Direct na de inwerkingtreding van de Omgevingswet bevat elk omgevingsplan van rechtswege een tijdelijk deel met regels. Daaraan moet een horecabedrijf voldoen totdat de gemeente nieuwe regels opstelt.  De lozingsregels voor horecabedrijven die vroeger onder het Activiteitenbesluit vielen, zijn in de bruidsschat in het omgevingsplan opgenomen. De bruidsschat is onderdeel van het tijdelijk deel van het omgevingsplan.   Eventuele maatwerkvoorschriften die zijn opgesteld onder het Activiteitenbesluit worden maatwerkvoorschriften omgevingsplan (artikel 8.1.5  Invoeringsbesluit). De gemeente kan tijdens de overgangsfase in haar eigen omgevingsplan deze regels vervangen door eigen regels. </vt:lpstr>
      <vt:lpstr>Bronnen van de Bruidsschat</vt:lpstr>
      <vt:lpstr>Onderdelen van de bruidsschat</vt:lpstr>
      <vt:lpstr>Regels mbt niet industriële voedselbereiding  Paragraaf 22.3.15: Paar voorbeelden  Artikel 22.193 Bodem 1. Met het oog op het voorkomen van verontreiniging van de bodem met oliën, vetten en koelvloeistof wordt gewassen boven een vloeistofdichte bodemvoorziening  Artikel 22.198 Water 1. Met het oog op het doelmatig beheer van afvalwater kan afvalwater afkomstig van het bereiden van voedingsmiddelen worden geloosd in een vuilwaterriool. Het afvalwater wordt niet geloosd in een schoonwaterriool  Artikel 22.199 Geur 1. Met het oog op het voorkomen of het beperken van geurhinder worden afgezogen dampen en gassen die naar de buitenlucht worden geëmitteerd: a. ten minste 2 m boven de hoogste daklijn van de binnen 25 m van de uitmonding gelegen bebouwing afgevoerd; of</vt:lpstr>
      <vt:lpstr>Wijzigen bruidsschatregels</vt:lpstr>
      <vt:lpstr>Instructieregels van het Bkl en de bruidsschat</vt:lpstr>
      <vt:lpstr>Voorbeeld instructie regel Horeca De gemeente moet in het omgevingsplan rekening houden met de geur door activiteiten op geurgevoelige gebouwen. Dit volgt uit artikel 5.92 lid 1 van het Besluit kwaliteit leefomgeving (Bkl)   De geur van een activiteit moet op een geurgevoelig gebouw aanvaardbaar zijn (artikel 5.92 lid 2 Bkl). Dit betekent dat de gemeente moet beoordelen of waarden, afstanden of gebruiksregels in het omgevingsplan leiden tot een aanvaardbaar hinderniveau. De gemeente bepaalt zelf welke mate van geurhinder ze aanvaardbaar vindt.  De toelatingsregels in het omgevingsplan moeten zorgen dat het geluid van een horecagelegenheid aanvaardbaar is. In het Besluit kwaliteit leefomgeving (Bkl) staan instructieregels voor geluid van activiteiten zoals horeca. Deze regels richten zich op geluidgevoelige gebouwen.      </vt:lpstr>
      <vt:lpstr>Ruimtelijke regels</vt:lpstr>
      <vt:lpstr>Bestaande ruimtelijke regels aanpassen   </vt:lpstr>
      <vt:lpstr>Bestaande horeca heeft vaak de bestemming 'horeca, centrum of gemengd’.   In de bestemmingsregels (tijdelijk deel van het omgevingsplan) staat welke categorie horeca is toegestaan. De uitleg van de categorieën staat in de begripsbepalingen of in de Lijst van horeca-inrichtingen in de bijlage bij de regels.  Het is niet mogelijk om de bestemming te wijzigen. Dit gebeurt met een omgevingsplan wijzigen. Maar dan wel alle ruimtelijke regels op een locatie in één keer</vt:lpstr>
      <vt:lpstr>Onderwerp gericht aanvullen</vt:lpstr>
      <vt:lpstr>Voorrangsregel</vt:lpstr>
      <vt:lpstr>Onder de Omgevingswet kan bij bouwen sprake zijn van 2 activiteiten:  </vt:lpstr>
      <vt:lpstr>Vergunning voor bouwen wordt opgesplitst</vt:lpstr>
      <vt:lpstr>De </vt:lpstr>
      <vt:lpstr>Omgevingsplanactiviteit bouwen</vt:lpstr>
      <vt:lpstr>Technische bouwactiviteit</vt:lpstr>
      <vt:lpstr>Algemene regel Bruidsschat omgevingsplanactiviteit</vt:lpstr>
      <vt:lpstr>Vergunningvrije (omgevingsplan)activiteit en bruidsschat </vt:lpstr>
      <vt:lpstr>Voorheen artikelen 2 en 3, bijlage II Bor </vt:lpstr>
      <vt:lpstr>Vergunningvrij voor het ruimtelijk deel  Er zijn bij inwerkingtreding van de Omgevingswet voor vergunningvrij bouwen voor het ruimtelijk deel van het bouwen twee situaties te onderscheiden:  1. bouwactiviteiten die direct uitgevoerd mogen worden en die niet hoeven te voldoen aan de ruimtelijke regels van het tijdelijk deel van het omgevingsplan (artikel 22.36, bruidsschat)  2. bouwactiviteiten die direct uitgevoerd mogen worden, maar die wél moeten voldoen aan de ruimtelijke regels van het tijdelijk deel van het omgevingsplan (artikel 22.27, bruidsschat). </vt:lpstr>
      <vt:lpstr>Bouwregels horeca  Uit de bouw- en gebruiksregels van het omgevingsplan blijkt of een horecabedrijf op een bepaalde locatie is toegelaten.   De technische bouwregels voor een bedrijf staan in het Besluit bouwwerken leefomgeving (Bbl)   De Alcoholwet bevat een eis aan de minimale vloeroppervlakte waaraan een horecabedrijf moet voldoen. </vt:lpstr>
      <vt:lpstr>Ruimtelijk bouwen omgevingsplan</vt:lpstr>
      <vt:lpstr>Tijdelijk deel van het omgevingsplan</vt:lpstr>
      <vt:lpstr>Gebruiksregels omgevingsplan en bouwkundige aanpassingen</vt:lpstr>
      <vt:lpstr>Bouwregels vanwege bijzondere omstandigheden of locaties Horeca vestigt zich soms op bijzondere locaties, bijvoorbeeld in of in de buurt van een natuurgebied of in een monument.   Daarvoor kan dan een specifieke vergunningen nodig zijn, zoals omgevingsvergunning Natura 2000-activiteit, flora- en fauna-activiteit of rijksmonumentenactiviteit.   Daarin kunnen specifieke bouwregels staan.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Kerkhof-de Vos, Irma (RWS WVL)</dc:creator>
  <cp:lastModifiedBy>Barendrecht, Robert (RWS WVL)</cp:lastModifiedBy>
  <cp:revision>49</cp:revision>
  <cp:lastPrinted>2024-06-24T08:51:40Z</cp:lastPrinted>
  <dcterms:created xsi:type="dcterms:W3CDTF">2024-03-13T08:50:15Z</dcterms:created>
  <dcterms:modified xsi:type="dcterms:W3CDTF">2024-08-08T12:03:57Z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2024-03-13T00:00:00Z</vt:filetime>
  </property>
  <property fmtid="{D5CDD505-2E9C-101B-9397-08002B2CF9AE}" pid="3" name="Creator">
    <vt:lpwstr>Adobe InDesign 19.3 (Macintosh)</vt:lpwstr>
  </property>
  <property fmtid="{D5CDD505-2E9C-101B-9397-08002B2CF9AE}" pid="4" name="LastSaved">
    <vt:filetime>2024-03-13T00:00:00Z</vt:filetime>
  </property>
  <property fmtid="{D5CDD505-2E9C-101B-9397-08002B2CF9AE}" pid="5" name="Producer">
    <vt:lpwstr>Adobe PDF Library 17.0</vt:lpwstr>
  </property>
</Properties>
</file>