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31"/>
  </p:notesMasterIdLst>
  <p:handoutMasterIdLst>
    <p:handoutMasterId r:id="rId32"/>
  </p:handoutMasterIdLst>
  <p:sldIdLst>
    <p:sldId id="291" r:id="rId2"/>
    <p:sldId id="315" r:id="rId3"/>
    <p:sldId id="357" r:id="rId4"/>
    <p:sldId id="380" r:id="rId5"/>
    <p:sldId id="358" r:id="rId6"/>
    <p:sldId id="377" r:id="rId7"/>
    <p:sldId id="343" r:id="rId8"/>
    <p:sldId id="381" r:id="rId9"/>
    <p:sldId id="388" r:id="rId10"/>
    <p:sldId id="389" r:id="rId11"/>
    <p:sldId id="392" r:id="rId12"/>
    <p:sldId id="393" r:id="rId13"/>
    <p:sldId id="396" r:id="rId14"/>
    <p:sldId id="397" r:id="rId15"/>
    <p:sldId id="382" r:id="rId16"/>
    <p:sldId id="319" r:id="rId17"/>
    <p:sldId id="383" r:id="rId18"/>
    <p:sldId id="398" r:id="rId19"/>
    <p:sldId id="400" r:id="rId20"/>
    <p:sldId id="411" r:id="rId21"/>
    <p:sldId id="402" r:id="rId22"/>
    <p:sldId id="404" r:id="rId23"/>
    <p:sldId id="403" r:id="rId24"/>
    <p:sldId id="405" r:id="rId25"/>
    <p:sldId id="406" r:id="rId26"/>
    <p:sldId id="408" r:id="rId27"/>
    <p:sldId id="407" r:id="rId28"/>
    <p:sldId id="409" r:id="rId29"/>
    <p:sldId id="410" r:id="rId30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70C"/>
    <a:srgbClr val="2B5781"/>
    <a:srgbClr val="27593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386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594" y="126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-94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000" y="1295999"/>
            <a:ext cx="112032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noProof="0" smtClean="0"/>
              <a:pPr/>
              <a:t>18 juli 2024</a:t>
            </a:fld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24417" y="2070000"/>
            <a:ext cx="112032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918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18/7/24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  <p:sldLayoutId id="2147483712" r:id="rId1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ng.nl/artikelen/veehouderij-de-andere-milieubelastende-installatie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artikelen/veehouderij-de-andere-milieubelastende-installatie" TargetMode="External"/><Relationship Id="rId2" Type="http://schemas.openxmlformats.org/officeDocument/2006/relationships/hyperlink" Target="https://iplo.nl/regelgeving/regels-voor-activiteiten/toelichting-milieubelastende-activiteiten/rijksregels-mba/installatie-volgens-bal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iplo.nl/regelgeving/regels-voor-activiteiten/toelichting-milieubelastende-activiteiten/vergunning-milieubelastende-activiteit/wijzigen-omgevingsvergunning-milieubelastend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3C729-562D-324C-AB0E-3201E01FD9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Milieuregels bij vestiging nieuw bedrijf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5F6D6C-E739-EE49-8C5C-0A4423122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Schakeldag</a:t>
            </a:r>
            <a:r>
              <a:rPr lang="en-US" dirty="0"/>
              <a:t> 27 </a:t>
            </a:r>
            <a:r>
              <a:rPr lang="en-US" dirty="0" err="1"/>
              <a:t>juni</a:t>
            </a:r>
            <a:r>
              <a:rPr lang="en-US" dirty="0"/>
              <a:t> 2024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Waldo Kaiser</a:t>
            </a:r>
          </a:p>
          <a:p>
            <a:r>
              <a:rPr lang="en-US" dirty="0"/>
              <a:t>Gert Locht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printscreen van de vragenboom van de vergunning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29" y="853937"/>
            <a:ext cx="8278239" cy="56237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C16804-5154-4CAF-FFF9-55FA264B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59" y="-441295"/>
            <a:ext cx="3860800" cy="365126"/>
          </a:xfrm>
        </p:spPr>
        <p:txBody>
          <a:bodyPr>
            <a:normAutofit/>
          </a:bodyPr>
          <a:lstStyle/>
          <a:p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416636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printscreen van de vragenboom van de vergunning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53" y="724978"/>
            <a:ext cx="7516270" cy="56855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D093E5-812E-AD47-A9FA-A494671B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634635"/>
            <a:ext cx="10972800" cy="663123"/>
          </a:xfrm>
        </p:spPr>
        <p:txBody>
          <a:bodyPr>
            <a:normAutofit/>
          </a:bodyPr>
          <a:lstStyle/>
          <a:p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67937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printscreen van de vragenboom van de vergunning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68" y="494670"/>
            <a:ext cx="8448519" cy="60184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3B3153-D681-D6D2-A9DD-B6480B69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-659802"/>
            <a:ext cx="10972800" cy="663123"/>
          </a:xfrm>
        </p:spPr>
        <p:txBody>
          <a:bodyPr>
            <a:normAutofit/>
          </a:bodyPr>
          <a:lstStyle/>
          <a:p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93302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 descr="printscreen van de geselecteerde activiteiten in de vergunning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32" y="207818"/>
            <a:ext cx="6609136" cy="63052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1D09573-C4E4-444B-A926-7C4F5AF8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76" y="-663123"/>
            <a:ext cx="10972800" cy="663123"/>
          </a:xfrm>
        </p:spPr>
        <p:txBody>
          <a:bodyPr>
            <a:normAutofit/>
          </a:bodyPr>
          <a:lstStyle/>
          <a:p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08146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printscreen van de vragenboom voor het houden van dieren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67" y="75913"/>
            <a:ext cx="8715983" cy="66197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E23EE7-E138-C707-A5E8-D85FCE66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-587210"/>
            <a:ext cx="10972800" cy="663123"/>
          </a:xfrm>
        </p:spPr>
        <p:txBody>
          <a:bodyPr>
            <a:normAutofit/>
          </a:bodyPr>
          <a:lstStyle/>
          <a:p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81125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Relatie</a:t>
            </a:r>
            <a:r>
              <a:rPr lang="en-US" dirty="0"/>
              <a:t> </a:t>
            </a:r>
            <a:r>
              <a:rPr lang="en-US" dirty="0" err="1"/>
              <a:t>omgevingsplan</a:t>
            </a:r>
            <a:r>
              <a:rPr lang="en-US" dirty="0"/>
              <a:t> met in Bal </a:t>
            </a:r>
            <a:r>
              <a:rPr lang="en-US" dirty="0" err="1"/>
              <a:t>aangewezen</a:t>
            </a:r>
            <a:r>
              <a:rPr lang="en-US" dirty="0"/>
              <a:t> MBA’s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invulling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“</a:t>
            </a:r>
            <a:r>
              <a:rPr lang="en-US" dirty="0" err="1"/>
              <a:t>passende</a:t>
            </a:r>
            <a:r>
              <a:rPr lang="en-US" dirty="0"/>
              <a:t> </a:t>
            </a:r>
            <a:r>
              <a:rPr lang="en-US" dirty="0" err="1"/>
              <a:t>preventieve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toepassen</a:t>
            </a:r>
            <a:r>
              <a:rPr lang="en-US" dirty="0"/>
              <a:t>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Beschikbare</a:t>
            </a:r>
            <a:r>
              <a:rPr lang="en-US" dirty="0"/>
              <a:t> </a:t>
            </a:r>
            <a:r>
              <a:rPr lang="en-US" dirty="0" err="1"/>
              <a:t>Technieken</a:t>
            </a:r>
            <a:r>
              <a:rPr lang="en-US" dirty="0"/>
              <a:t>” door </a:t>
            </a:r>
            <a:r>
              <a:rPr lang="en-US" dirty="0" err="1"/>
              <a:t>rijksregels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aangewezen</a:t>
            </a:r>
            <a:r>
              <a:rPr lang="en-US" dirty="0"/>
              <a:t> MBA’s</a:t>
            </a:r>
          </a:p>
          <a:p>
            <a:endParaRPr lang="en-US" dirty="0"/>
          </a:p>
          <a:p>
            <a:r>
              <a:rPr lang="en-US" dirty="0" err="1"/>
              <a:t>Omgevingsplan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invulling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 van </a:t>
            </a:r>
            <a:r>
              <a:rPr lang="en-US" dirty="0" err="1"/>
              <a:t>significante</a:t>
            </a:r>
            <a:r>
              <a:rPr lang="en-US" dirty="0"/>
              <a:t> </a:t>
            </a:r>
            <a:r>
              <a:rPr lang="en-US" dirty="0" err="1"/>
              <a:t>milieuverontreiniging</a:t>
            </a:r>
            <a:r>
              <a:rPr lang="en-US" dirty="0"/>
              <a:t> door </a:t>
            </a:r>
            <a:r>
              <a:rPr lang="en-US" dirty="0" err="1"/>
              <a:t>stellen</a:t>
            </a:r>
            <a:r>
              <a:rPr lang="en-US" dirty="0"/>
              <a:t> van regels </a:t>
            </a:r>
            <a:r>
              <a:rPr lang="en-US" dirty="0" err="1"/>
              <a:t>voor</a:t>
            </a:r>
            <a:r>
              <a:rPr lang="en-US" dirty="0"/>
              <a:t> effect van </a:t>
            </a:r>
            <a:r>
              <a:rPr lang="en-US" dirty="0" err="1"/>
              <a:t>aangewezen</a:t>
            </a:r>
            <a:r>
              <a:rPr lang="en-US" dirty="0"/>
              <a:t> MBA’s op </a:t>
            </a:r>
            <a:r>
              <a:rPr lang="en-US" dirty="0" err="1"/>
              <a:t>omgeving</a:t>
            </a:r>
            <a:endParaRPr lang="en-US" dirty="0"/>
          </a:p>
          <a:p>
            <a:r>
              <a:rPr lang="en-US" dirty="0" err="1"/>
              <a:t>Bkl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instructies</a:t>
            </a:r>
            <a:r>
              <a:rPr lang="en-US" dirty="0"/>
              <a:t> </a:t>
            </a:r>
            <a:r>
              <a:rPr lang="en-US" dirty="0" err="1"/>
              <a:t>voor</a:t>
            </a:r>
            <a:endParaRPr lang="en-US" dirty="0"/>
          </a:p>
          <a:p>
            <a:r>
              <a:rPr lang="en-US" dirty="0" err="1"/>
              <a:t>Omgevingsplan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regels </a:t>
            </a:r>
            <a:r>
              <a:rPr lang="en-US" dirty="0" err="1"/>
              <a:t>bevatten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in Bal </a:t>
            </a:r>
            <a:r>
              <a:rPr lang="en-US" dirty="0" err="1"/>
              <a:t>aangewezen</a:t>
            </a:r>
            <a:r>
              <a:rPr lang="en-US" dirty="0"/>
              <a:t> MBA’s</a:t>
            </a:r>
          </a:p>
          <a:p>
            <a:endParaRPr lang="en-US" dirty="0"/>
          </a:p>
          <a:p>
            <a:r>
              <a:rPr lang="en-US" dirty="0" err="1"/>
              <a:t>Omgevingsverordening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aanvullende</a:t>
            </a:r>
            <a:r>
              <a:rPr lang="en-US" dirty="0"/>
              <a:t> regels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instructies</a:t>
            </a:r>
            <a:r>
              <a:rPr lang="en-US" dirty="0"/>
              <a:t> </a:t>
            </a:r>
            <a:r>
              <a:rPr lang="en-US" dirty="0" err="1"/>
              <a:t>bevatten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1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Veehouderij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omgevingsplan</a:t>
            </a:r>
            <a:r>
              <a:rPr lang="en-US" dirty="0"/>
              <a:t>: </a:t>
            </a:r>
            <a:r>
              <a:rPr lang="en-US" dirty="0" err="1"/>
              <a:t>bruidsschat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50381"/>
              </p:ext>
            </p:extLst>
          </p:nvPr>
        </p:nvGraphicFramePr>
        <p:xfrm>
          <a:off x="592668" y="1832514"/>
          <a:ext cx="10972800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98396">
                  <a:extLst>
                    <a:ext uri="{9D8B030D-6E8A-4147-A177-3AD203B41FA5}">
                      <a16:colId xmlns:a16="http://schemas.microsoft.com/office/drawing/2014/main" val="2710440724"/>
                    </a:ext>
                  </a:extLst>
                </a:gridCol>
                <a:gridCol w="2538919">
                  <a:extLst>
                    <a:ext uri="{9D8B030D-6E8A-4147-A177-3AD203B41FA5}">
                      <a16:colId xmlns:a16="http://schemas.microsoft.com/office/drawing/2014/main" val="1689636305"/>
                    </a:ext>
                  </a:extLst>
                </a:gridCol>
                <a:gridCol w="5135485">
                  <a:extLst>
                    <a:ext uri="{9D8B030D-6E8A-4147-A177-3AD203B41FA5}">
                      <a16:colId xmlns:a16="http://schemas.microsoft.com/office/drawing/2014/main" val="122143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5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Geluid</a:t>
                      </a:r>
                      <a:r>
                        <a:rPr lang="en-US" baseline="0" dirty="0"/>
                        <a:t> van </a:t>
                      </a:r>
                      <a:r>
                        <a:rPr lang="en-US" baseline="0" dirty="0" err="1"/>
                        <a:t>activiteiten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Bruidsschat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22.3.4</a:t>
                      </a:r>
                    </a:p>
                    <a:p>
                      <a:r>
                        <a:rPr lang="de-DE" dirty="0" err="1"/>
                        <a:t>Bkl</a:t>
                      </a:r>
                      <a:r>
                        <a:rPr lang="de-DE" dirty="0"/>
                        <a:t> § 5.4.1.2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geluid</a:t>
                      </a:r>
                      <a:r>
                        <a:rPr lang="en-US" dirty="0"/>
                        <a:t> + in </a:t>
                      </a:r>
                      <a:r>
                        <a:rPr lang="en-US" dirty="0" err="1"/>
                        <a:t>bepaalde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gevallen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verplichting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akoestisch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onderzoek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39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Trillingen</a:t>
                      </a:r>
                      <a:r>
                        <a:rPr lang="en-US" dirty="0"/>
                        <a:t> van </a:t>
                      </a:r>
                      <a:r>
                        <a:rPr lang="en-US" dirty="0" err="1"/>
                        <a:t>activiteiten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Bruidsschat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22.3.5</a:t>
                      </a:r>
                    </a:p>
                    <a:p>
                      <a:r>
                        <a:rPr lang="de-DE" dirty="0" err="1"/>
                        <a:t>Bkl</a:t>
                      </a:r>
                      <a:r>
                        <a:rPr lang="de-DE" dirty="0"/>
                        <a:t> § 5.1.4.4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trillingen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8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houden</a:t>
                      </a:r>
                      <a:r>
                        <a:rPr lang="en-US" dirty="0"/>
                        <a:t> van </a:t>
                      </a:r>
                      <a:r>
                        <a:rPr lang="en-US" dirty="0" err="1"/>
                        <a:t>landbouwhuisdieren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Bruidsschat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22.3.6.2</a:t>
                      </a:r>
                    </a:p>
                    <a:p>
                      <a:r>
                        <a:rPr lang="de-DE" dirty="0" err="1"/>
                        <a:t>Bkl</a:t>
                      </a:r>
                      <a:r>
                        <a:rPr lang="de-DE" dirty="0"/>
                        <a:t> § 5.1.4.6.3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stallen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28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andere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agrarische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activiteiten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Bruidsschat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22.3.6.4</a:t>
                      </a:r>
                    </a:p>
                    <a:p>
                      <a:r>
                        <a:rPr lang="de-DE" dirty="0" err="1"/>
                        <a:t>Bkl</a:t>
                      </a:r>
                      <a:r>
                        <a:rPr lang="de-DE" dirty="0"/>
                        <a:t> § 5.1.4.6.4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geur</a:t>
                      </a:r>
                      <a:r>
                        <a:rPr lang="en-US" dirty="0"/>
                        <a:t> van </a:t>
                      </a:r>
                      <a:r>
                        <a:rPr lang="en-US" dirty="0" err="1"/>
                        <a:t>o.a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opslaan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mest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kuilvoer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65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33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Veehouderij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omgevingsverordening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23911"/>
              </p:ext>
            </p:extLst>
          </p:nvPr>
        </p:nvGraphicFramePr>
        <p:xfrm>
          <a:off x="592668" y="1832514"/>
          <a:ext cx="10972800" cy="2667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4855">
                  <a:extLst>
                    <a:ext uri="{9D8B030D-6E8A-4147-A177-3AD203B41FA5}">
                      <a16:colId xmlns:a16="http://schemas.microsoft.com/office/drawing/2014/main" val="2710440724"/>
                    </a:ext>
                  </a:extLst>
                </a:gridCol>
                <a:gridCol w="2071992">
                  <a:extLst>
                    <a:ext uri="{9D8B030D-6E8A-4147-A177-3AD203B41FA5}">
                      <a16:colId xmlns:a16="http://schemas.microsoft.com/office/drawing/2014/main" val="1689636305"/>
                    </a:ext>
                  </a:extLst>
                </a:gridCol>
                <a:gridCol w="5475953">
                  <a:extLst>
                    <a:ext uri="{9D8B030D-6E8A-4147-A177-3AD203B41FA5}">
                      <a16:colId xmlns:a16="http://schemas.microsoft.com/office/drawing/2014/main" val="122143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5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Houden</a:t>
                      </a:r>
                      <a:r>
                        <a:rPr lang="en-US" dirty="0"/>
                        <a:t> van </a:t>
                      </a:r>
                      <a:r>
                        <a:rPr lang="en-US" dirty="0" err="1"/>
                        <a:t>geiten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Ov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3.4.1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Verbod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oprichting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nieuwe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geitenhouderij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geitenstop</a:t>
                      </a:r>
                      <a:r>
                        <a:rPr lang="en-US" baseline="0" dirty="0"/>
                        <a:t>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39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Activiteiten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grondwaterbeschermingsgebieden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Ov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afdeling</a:t>
                      </a:r>
                      <a:r>
                        <a:rPr lang="de-DE" dirty="0"/>
                        <a:t> 3.6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Deel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verbod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deel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vergunningplicht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deel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voorschriften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Aanwijzen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grondwaterbeschermingsgebieden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8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Activiteiten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stiltegebieden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Niet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Overijssel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28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Veehouderijen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nabij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verzuringgevoelige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gebieden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Ov</a:t>
                      </a:r>
                      <a:r>
                        <a:rPr lang="de-DE" dirty="0"/>
                        <a:t> § 4.6.4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Instructie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omgevingsplan</a:t>
                      </a:r>
                      <a:r>
                        <a:rPr lang="en-US" dirty="0"/>
                        <a:t> over </a:t>
                      </a:r>
                      <a:r>
                        <a:rPr lang="en-US" dirty="0" err="1"/>
                        <a:t>oprichten</a:t>
                      </a:r>
                      <a:r>
                        <a:rPr lang="en-US" dirty="0"/>
                        <a:t> of </a:t>
                      </a:r>
                      <a:r>
                        <a:rPr lang="en-US" dirty="0" err="1"/>
                        <a:t>uitbreiden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veehouderijen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rond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zeer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kwetsbare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natuurgebieden</a:t>
                      </a:r>
                      <a:endParaRPr lang="en-US" dirty="0"/>
                    </a:p>
                    <a:p>
                      <a:r>
                        <a:rPr lang="en-US" dirty="0" err="1"/>
                        <a:t>Aanwijzen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zeer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kwetsbare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natuurgebieden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65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82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Relatie</a:t>
            </a:r>
            <a:r>
              <a:rPr lang="en-US" dirty="0"/>
              <a:t> regels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vergunningcheck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Locatie</a:t>
            </a:r>
          </a:p>
          <a:p>
            <a:r>
              <a:rPr lang="nl-NL" dirty="0"/>
              <a:t>Kies algemene karakterisering werkzaamheid (Bal H3)</a:t>
            </a:r>
          </a:p>
          <a:p>
            <a:r>
              <a:rPr lang="nl-NL" dirty="0"/>
              <a:t>Kies andere werkzaamheden uit voorselectie (Bal H3 + bruidsschat)</a:t>
            </a:r>
          </a:p>
          <a:p>
            <a:r>
              <a:rPr lang="nl-NL" dirty="0"/>
              <a:t>Kies andere werkzaamheden uit richtingaanwijzer (Bal H4 + overlap met bruidsschat)</a:t>
            </a:r>
          </a:p>
          <a:p>
            <a:r>
              <a:rPr lang="nl-NL" dirty="0"/>
              <a:t>Vragenlijst: precieze toets toepassingsbereik, vergunningplicht, melding en informatieplicht</a:t>
            </a:r>
          </a:p>
          <a:p>
            <a:r>
              <a:rPr lang="nl-NL" dirty="0"/>
              <a:t>Conclusie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Verschil met Bal:</a:t>
            </a:r>
          </a:p>
          <a:p>
            <a:r>
              <a:rPr lang="nl-NL" dirty="0"/>
              <a:t>Locatie staat voorop</a:t>
            </a:r>
          </a:p>
          <a:p>
            <a:r>
              <a:rPr lang="nl-NL" dirty="0"/>
              <a:t>Geen toets aan “functioneel ondersteunend”</a:t>
            </a:r>
          </a:p>
        </p:txBody>
      </p:sp>
    </p:spTree>
    <p:extLst>
      <p:ext uri="{BB962C8B-B14F-4D97-AF65-F5344CB8AC3E}">
        <p14:creationId xmlns:p14="http://schemas.microsoft.com/office/powerpoint/2010/main" val="182047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printscreen van de uitkomst van de vergunnin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55" y="95271"/>
            <a:ext cx="7501076" cy="64178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8D01B5-91B8-1FD3-66AE-2A39F5D3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30" y="-743299"/>
            <a:ext cx="10972800" cy="663123"/>
          </a:xfrm>
        </p:spPr>
        <p:txBody>
          <a:bodyPr>
            <a:normAutofit/>
          </a:bodyPr>
          <a:lstStyle/>
          <a:p>
            <a:r>
              <a:rPr lang="nl-NL" sz="900" dirty="0"/>
              <a:t>Uitkomst </a:t>
            </a:r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53760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Casus </a:t>
            </a:r>
            <a:r>
              <a:rPr lang="en-US" dirty="0" err="1"/>
              <a:t>veehouderij</a:t>
            </a:r>
            <a:endParaRPr lang="nl-NL" dirty="0"/>
          </a:p>
          <a:p>
            <a:r>
              <a:rPr lang="en-US" dirty="0"/>
              <a:t>Bal &amp; </a:t>
            </a:r>
            <a:r>
              <a:rPr lang="en-US" dirty="0" err="1"/>
              <a:t>Bkl</a:t>
            </a:r>
            <a:r>
              <a:rPr lang="en-US" dirty="0"/>
              <a:t>, </a:t>
            </a:r>
            <a:r>
              <a:rPr lang="en-US" dirty="0" err="1"/>
              <a:t>omgevingsplan</a:t>
            </a:r>
            <a:r>
              <a:rPr lang="en-US" dirty="0"/>
              <a:t>, </a:t>
            </a:r>
            <a:r>
              <a:rPr lang="en-US" dirty="0" err="1"/>
              <a:t>omgevingsverordening</a:t>
            </a:r>
            <a:r>
              <a:rPr lang="en-US" dirty="0"/>
              <a:t> &amp; </a:t>
            </a:r>
            <a:r>
              <a:rPr lang="en-US" dirty="0" err="1"/>
              <a:t>vergunningcheck</a:t>
            </a:r>
            <a:r>
              <a:rPr lang="en-US" dirty="0"/>
              <a:t> </a:t>
            </a:r>
            <a:r>
              <a:rPr lang="en-US" dirty="0" err="1"/>
              <a:t>omgevingsloket</a:t>
            </a:r>
            <a:endParaRPr lang="en-US" dirty="0"/>
          </a:p>
          <a:p>
            <a:r>
              <a:rPr lang="en-US" dirty="0" err="1"/>
              <a:t>Vergunningplicht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“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milieubelastende</a:t>
            </a:r>
            <a:r>
              <a:rPr lang="en-US" dirty="0"/>
              <a:t> </a:t>
            </a:r>
            <a:r>
              <a:rPr lang="en-US" dirty="0" err="1"/>
              <a:t>installatie</a:t>
            </a:r>
            <a:r>
              <a:rPr lang="en-US" dirty="0"/>
              <a:t>”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oprichting</a:t>
            </a:r>
            <a:r>
              <a:rPr lang="en-US" dirty="0"/>
              <a:t> maar </a:t>
            </a:r>
            <a:r>
              <a:rPr lang="en-US" dirty="0" err="1"/>
              <a:t>wijziging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37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per uitkomst van de vergunningcheck aangegeven wat onder de vergunning valt, wat onder de melding en wt onder de informatieplich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55" y="95271"/>
            <a:ext cx="7501076" cy="6417814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14792" y="3443591"/>
            <a:ext cx="1099225" cy="622571"/>
          </a:xfrm>
          <a:prstGeom prst="rect">
            <a:avLst/>
          </a:prstGeom>
          <a:solidFill>
            <a:srgbClr val="3987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Melding</a:t>
            </a:r>
          </a:p>
          <a:p>
            <a:pPr algn="ctr"/>
            <a:r>
              <a:rPr lang="en-US" dirty="0"/>
              <a:t>H4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303506" y="4854103"/>
            <a:ext cx="1459149" cy="515566"/>
          </a:xfrm>
          <a:prstGeom prst="rect">
            <a:avLst/>
          </a:prstGeom>
          <a:solidFill>
            <a:srgbClr val="3987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Informatie</a:t>
            </a:r>
            <a:r>
              <a:rPr lang="en-US" dirty="0"/>
              <a:t>-</a:t>
            </a:r>
          </a:p>
          <a:p>
            <a:pPr algn="ctr"/>
            <a:r>
              <a:rPr lang="en-US" dirty="0" err="1"/>
              <a:t>plicht</a:t>
            </a:r>
            <a:r>
              <a:rPr lang="en-US" dirty="0"/>
              <a:t> H3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0312369" y="4747098"/>
            <a:ext cx="1429967" cy="885217"/>
          </a:xfrm>
          <a:prstGeom prst="rect">
            <a:avLst/>
          </a:prstGeom>
          <a:solidFill>
            <a:srgbClr val="3987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Informatie</a:t>
            </a:r>
            <a:r>
              <a:rPr lang="en-US" dirty="0"/>
              <a:t>-</a:t>
            </a:r>
          </a:p>
          <a:p>
            <a:pPr algn="ctr"/>
            <a:r>
              <a:rPr lang="en-US" dirty="0" err="1"/>
              <a:t>plicht</a:t>
            </a:r>
            <a:r>
              <a:rPr lang="en-US" dirty="0"/>
              <a:t> H5 (</a:t>
            </a:r>
            <a:r>
              <a:rPr lang="en-US" dirty="0" err="1"/>
              <a:t>bodem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7" name="Linkeraccola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9115" y="2957209"/>
            <a:ext cx="593387" cy="15953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33106" y="4912469"/>
            <a:ext cx="779263" cy="199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6" idx="1"/>
          </p:cNvCxnSpPr>
          <p:nvPr/>
        </p:nvCxnSpPr>
        <p:spPr>
          <a:xfrm flipV="1">
            <a:off x="9114817" y="5189707"/>
            <a:ext cx="1197552" cy="330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811293" y="4635230"/>
            <a:ext cx="671209" cy="376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2811294" y="5075615"/>
            <a:ext cx="671208" cy="187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1332688" y="1712715"/>
            <a:ext cx="1293780" cy="708669"/>
          </a:xfrm>
          <a:prstGeom prst="rect">
            <a:avLst/>
          </a:prstGeom>
          <a:solidFill>
            <a:srgbClr val="3987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Vergunning</a:t>
            </a:r>
            <a:endParaRPr lang="en-US" dirty="0"/>
          </a:p>
          <a:p>
            <a:pPr algn="ctr"/>
            <a:r>
              <a:rPr lang="en-US" dirty="0"/>
              <a:t>H3</a:t>
            </a:r>
            <a:endParaRPr lang="nl-NL" dirty="0"/>
          </a:p>
        </p:txBody>
      </p:sp>
      <p:cxnSp>
        <p:nvCxnSpPr>
          <p:cNvPr id="28" name="Rechte verbindingslijn met pijl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6" idx="3"/>
          </p:cNvCxnSpPr>
          <p:nvPr/>
        </p:nvCxnSpPr>
        <p:spPr>
          <a:xfrm flipH="1">
            <a:off x="2626468" y="1945532"/>
            <a:ext cx="856034" cy="121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7684850" y="1420238"/>
            <a:ext cx="1575882" cy="646812"/>
          </a:xfrm>
          <a:prstGeom prst="rect">
            <a:avLst/>
          </a:prstGeom>
          <a:solidFill>
            <a:srgbClr val="3987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Vergunning</a:t>
            </a:r>
            <a:endParaRPr lang="en-US" dirty="0"/>
          </a:p>
          <a:p>
            <a:pPr algn="ctr"/>
            <a:r>
              <a:rPr lang="en-US" dirty="0"/>
              <a:t>H11</a:t>
            </a:r>
            <a:endParaRPr lang="nl-NL" dirty="0"/>
          </a:p>
        </p:txBody>
      </p:sp>
      <p:cxnSp>
        <p:nvCxnSpPr>
          <p:cNvPr id="32" name="Rechte verbindingslijn met pij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546715" y="1712715"/>
            <a:ext cx="11381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>
            <a:extLst>
              <a:ext uri="{FF2B5EF4-FFF2-40B4-BE49-F238E27FC236}">
                <a16:creationId xmlns:a16="http://schemas.microsoft.com/office/drawing/2014/main" id="{6ED30A8A-FE83-619D-2375-105DE666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86" y="-720004"/>
            <a:ext cx="10972800" cy="663123"/>
          </a:xfrm>
        </p:spPr>
        <p:txBody>
          <a:bodyPr>
            <a:normAutofit/>
          </a:bodyPr>
          <a:lstStyle/>
          <a:p>
            <a:r>
              <a:rPr lang="nl-NL" sz="900" dirty="0"/>
              <a:t>Uitkomst </a:t>
            </a:r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63921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Vergunningplicht veehouderij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het exploiteren van een </a:t>
            </a:r>
            <a:r>
              <a:rPr lang="nl-NL" dirty="0" err="1"/>
              <a:t>ippc</a:t>
            </a:r>
            <a:r>
              <a:rPr lang="nl-NL" dirty="0"/>
              <a:t>-installatie voor het houden van pluimvee of varkens, bedoeld in categorie 6.6 van bijlage I bij de richtlijn industriële emissies</a:t>
            </a:r>
          </a:p>
          <a:p>
            <a:r>
              <a:rPr lang="nl-NL" dirty="0"/>
              <a:t>het exploiteren van een andere milieubelastende installatie voor het houden van: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[..]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i. meer dan 50 vleeskalveren jonger dan 1 jaar, overig vleesvee vanaf spenen en jonger dan 2 jaar of overig rundvee van 2 jaar en ouder</a:t>
            </a:r>
          </a:p>
          <a:p>
            <a:endParaRPr lang="nl-NL" dirty="0"/>
          </a:p>
          <a:p>
            <a:r>
              <a:rPr lang="nl-NL" dirty="0"/>
              <a:t>Twee in de wet gedefinieerde begrippen:</a:t>
            </a:r>
          </a:p>
          <a:p>
            <a:r>
              <a:rPr lang="nl-NL" dirty="0"/>
              <a:t>“</a:t>
            </a:r>
            <a:r>
              <a:rPr lang="nl-NL" dirty="0" err="1"/>
              <a:t>ippc</a:t>
            </a:r>
            <a:r>
              <a:rPr lang="nl-NL" dirty="0"/>
              <a:t>-installatie”</a:t>
            </a:r>
          </a:p>
          <a:p>
            <a:r>
              <a:rPr lang="nl-NL" dirty="0"/>
              <a:t>“andere milieubelastende installatie”</a:t>
            </a:r>
          </a:p>
        </p:txBody>
      </p:sp>
    </p:spTree>
    <p:extLst>
      <p:ext uri="{BB962C8B-B14F-4D97-AF65-F5344CB8AC3E}">
        <p14:creationId xmlns:p14="http://schemas.microsoft.com/office/powerpoint/2010/main" val="62352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Keuzes rond gebruik installatie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Meer aansluiten bij termen uit EU-wetgeving</a:t>
            </a:r>
          </a:p>
          <a:p>
            <a:r>
              <a:rPr lang="nl-NL" dirty="0"/>
              <a:t>Onder Ow geen juridische definitie van term uit dagelijks taalgebruik, dus geen begrip “installatie”</a:t>
            </a:r>
          </a:p>
          <a:p>
            <a:r>
              <a:rPr lang="nl-NL" dirty="0"/>
              <a:t>Vandaar “</a:t>
            </a:r>
            <a:r>
              <a:rPr lang="nl-NL" dirty="0" err="1"/>
              <a:t>ippc</a:t>
            </a:r>
            <a:r>
              <a:rPr lang="nl-NL" dirty="0"/>
              <a:t>-installatie”</a:t>
            </a:r>
          </a:p>
          <a:p>
            <a:endParaRPr lang="nl-NL" dirty="0"/>
          </a:p>
          <a:p>
            <a:r>
              <a:rPr lang="nl-NL" dirty="0"/>
              <a:t>Behoefte om soortgelijk begrip te hanteren voor: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Activiteiten onder </a:t>
            </a:r>
            <a:r>
              <a:rPr lang="nl-NL" sz="1600" dirty="0" err="1">
                <a:solidFill>
                  <a:schemeClr val="tx1"/>
                </a:solidFill>
              </a:rPr>
              <a:t>ippc</a:t>
            </a:r>
            <a:r>
              <a:rPr lang="nl-NL" sz="1600" dirty="0">
                <a:solidFill>
                  <a:schemeClr val="tx1"/>
                </a:solidFill>
              </a:rPr>
              <a:t>-drempel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err="1">
                <a:solidFill>
                  <a:schemeClr val="tx1"/>
                </a:solidFill>
              </a:rPr>
              <a:t>Vergunningplichtige</a:t>
            </a:r>
            <a:r>
              <a:rPr lang="nl-NL" sz="1600" dirty="0">
                <a:solidFill>
                  <a:schemeClr val="tx1"/>
                </a:solidFill>
              </a:rPr>
              <a:t> industriële activiteiten (bv maken van asfalt of kalkzandsteen)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Activiteiten met </a:t>
            </a:r>
            <a:r>
              <a:rPr lang="nl-NL" sz="1600" dirty="0" err="1">
                <a:solidFill>
                  <a:schemeClr val="tx1"/>
                </a:solidFill>
              </a:rPr>
              <a:t>mer</a:t>
            </a:r>
            <a:r>
              <a:rPr lang="nl-NL" sz="1600" dirty="0">
                <a:solidFill>
                  <a:schemeClr val="tx1"/>
                </a:solidFill>
              </a:rPr>
              <a:t>-(</a:t>
            </a:r>
            <a:r>
              <a:rPr lang="nl-NL" sz="1600" dirty="0" err="1">
                <a:solidFill>
                  <a:schemeClr val="tx1"/>
                </a:solidFill>
              </a:rPr>
              <a:t>beoordelings</a:t>
            </a:r>
            <a:r>
              <a:rPr lang="nl-NL" sz="1600" dirty="0">
                <a:solidFill>
                  <a:schemeClr val="tx1"/>
                </a:solidFill>
              </a:rPr>
              <a:t>)plicht</a:t>
            </a:r>
          </a:p>
          <a:p>
            <a:r>
              <a:rPr lang="nl-NL" dirty="0"/>
              <a:t>Vandaar het begrip “andere milieubelastende installatie”</a:t>
            </a:r>
          </a:p>
        </p:txBody>
      </p:sp>
    </p:spTree>
    <p:extLst>
      <p:ext uri="{BB962C8B-B14F-4D97-AF65-F5344CB8AC3E}">
        <p14:creationId xmlns:p14="http://schemas.microsoft.com/office/powerpoint/2010/main" val="11828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Definities installatie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Vaste technische eenheid, waarin [een milieubelastende activiteit] wordt verricht,</a:t>
            </a:r>
          </a:p>
          <a:p>
            <a:r>
              <a:rPr lang="nl-NL" dirty="0"/>
              <a:t>en ook andere activiteiten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die worden verricht op dezelfde locatie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die met die activiteit rechtstreeks samenhangen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in technisch verband staan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</a:rPr>
              <a:t>en</a:t>
            </a:r>
            <a:r>
              <a:rPr lang="nl-NL" sz="1600" dirty="0">
                <a:solidFill>
                  <a:schemeClr val="tx1"/>
                </a:solidFill>
              </a:rPr>
              <a:t> gevolgen kunnen hebben voor de emissies en verontreiniging</a:t>
            </a:r>
          </a:p>
          <a:p>
            <a:endParaRPr lang="nl-NL" dirty="0"/>
          </a:p>
          <a:p>
            <a:r>
              <a:rPr lang="nl-NL" dirty="0" err="1"/>
              <a:t>Ippc</a:t>
            </a:r>
            <a:r>
              <a:rPr lang="nl-NL" dirty="0"/>
              <a:t>-installatie: activiteit uit bijlage I Richtlijn industriële emissies</a:t>
            </a:r>
          </a:p>
          <a:p>
            <a:r>
              <a:rPr lang="nl-NL" dirty="0"/>
              <a:t>Andere milieubelastende installatie: andere activiteit</a:t>
            </a:r>
          </a:p>
          <a:p>
            <a:endParaRPr lang="en-US" dirty="0"/>
          </a:p>
          <a:p>
            <a:r>
              <a:rPr lang="nl-NL" dirty="0"/>
              <a:t>VNG VTH sessie over het begrip “andere milieubelastende installatie”: </a:t>
            </a:r>
            <a:r>
              <a:rPr lang="nl-NL" u="sng" dirty="0">
                <a:hlinkClick r:id="rId2"/>
              </a:rPr>
              <a:t>https://vng.nl/artikelen/veehouderij-de-andere-milieubelastende-installatie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650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Bron: Google </a:t>
            </a:r>
            <a:r>
              <a:rPr lang="nl-NL" dirty="0" err="1"/>
              <a:t>Maps</a:t>
            </a:r>
            <a:endParaRPr lang="nl-NL" dirty="0"/>
          </a:p>
        </p:txBody>
      </p:sp>
      <p:pic>
        <p:nvPicPr>
          <p:cNvPr id="5" name="Afbeelding 4" descr="zelfde luchtfoto van het begin van de kalverhouderij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5901"/>
            <a:ext cx="10058400" cy="51348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600F68-2F08-0CD4-DAA1-F5875D5F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 naar de casus</a:t>
            </a:r>
          </a:p>
        </p:txBody>
      </p:sp>
    </p:spTree>
    <p:extLst>
      <p:ext uri="{BB962C8B-B14F-4D97-AF65-F5344CB8AC3E}">
        <p14:creationId xmlns:p14="http://schemas.microsoft.com/office/powerpoint/2010/main" val="1523710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Reikwijdte</a:t>
            </a:r>
            <a:r>
              <a:rPr lang="en-US" dirty="0"/>
              <a:t> </a:t>
            </a:r>
            <a:r>
              <a:rPr lang="en-US" dirty="0" err="1"/>
              <a:t>vergunning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Beoordeling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bepalen</a:t>
            </a:r>
            <a:r>
              <a:rPr lang="en-US" dirty="0"/>
              <a:t> wat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de “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milieubelastende</a:t>
            </a:r>
            <a:r>
              <a:rPr lang="en-US" dirty="0"/>
              <a:t> </a:t>
            </a:r>
            <a:r>
              <a:rPr lang="en-US" dirty="0" err="1"/>
              <a:t>installatie</a:t>
            </a:r>
            <a:r>
              <a:rPr lang="en-US" dirty="0"/>
              <a:t>” </a:t>
            </a:r>
            <a:r>
              <a:rPr lang="en-US" dirty="0" err="1"/>
              <a:t>valt</a:t>
            </a:r>
            <a:endParaRPr lang="en-US" dirty="0"/>
          </a:p>
          <a:p>
            <a:r>
              <a:rPr lang="en-US" dirty="0" err="1"/>
              <a:t>Weerslag</a:t>
            </a:r>
            <a:r>
              <a:rPr lang="en-US" dirty="0"/>
              <a:t> </a:t>
            </a:r>
            <a:r>
              <a:rPr lang="en-US" dirty="0" err="1"/>
              <a:t>hiervan</a:t>
            </a:r>
            <a:r>
              <a:rPr lang="en-US" dirty="0"/>
              <a:t> in de </a:t>
            </a:r>
            <a:r>
              <a:rPr lang="en-US" dirty="0" err="1"/>
              <a:t>vergunning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motivatie</a:t>
            </a:r>
            <a:r>
              <a:rPr lang="en-US" dirty="0"/>
              <a:t> </a:t>
            </a:r>
            <a:r>
              <a:rPr lang="en-US" dirty="0" err="1"/>
              <a:t>hiervan</a:t>
            </a:r>
            <a:endParaRPr lang="en-US" dirty="0"/>
          </a:p>
          <a:p>
            <a:r>
              <a:rPr lang="en-US" dirty="0" err="1"/>
              <a:t>Lijstjes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“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” </a:t>
            </a:r>
            <a:r>
              <a:rPr lang="en-US" dirty="0" err="1"/>
              <a:t>en</a:t>
            </a:r>
            <a:r>
              <a:rPr lang="en-US" dirty="0"/>
              <a:t> “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”, maar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nadenken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geval</a:t>
            </a:r>
            <a:r>
              <a:rPr lang="en-US" dirty="0"/>
              <a:t>: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milieubelastende</a:t>
            </a:r>
            <a:r>
              <a:rPr lang="en-US" dirty="0"/>
              <a:t> </a:t>
            </a:r>
            <a:r>
              <a:rPr lang="en-US" dirty="0" err="1"/>
              <a:t>installatie</a:t>
            </a:r>
            <a:r>
              <a:rPr lang="en-US" dirty="0"/>
              <a:t> </a:t>
            </a:r>
            <a:r>
              <a:rPr lang="en-US" dirty="0" err="1"/>
              <a:t>omvat</a:t>
            </a:r>
            <a:r>
              <a:rPr lang="en-US" dirty="0"/>
              <a:t> de </a:t>
            </a:r>
            <a:r>
              <a:rPr lang="en-US" dirty="0" err="1"/>
              <a:t>stal</a:t>
            </a:r>
            <a:r>
              <a:rPr lang="en-US" dirty="0"/>
              <a:t>, de </a:t>
            </a:r>
            <a:r>
              <a:rPr lang="en-US" dirty="0" err="1"/>
              <a:t>mestvergisting</a:t>
            </a:r>
            <a:r>
              <a:rPr lang="en-US" dirty="0"/>
              <a:t>, de WKK, de </a:t>
            </a:r>
            <a:r>
              <a:rPr lang="en-US" dirty="0" err="1"/>
              <a:t>kuilvoeropslag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opslag</a:t>
            </a:r>
            <a:r>
              <a:rPr lang="en-US" dirty="0"/>
              <a:t> van </a:t>
            </a:r>
            <a:r>
              <a:rPr lang="en-US" dirty="0" err="1"/>
              <a:t>digestaat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biogas</a:t>
            </a:r>
          </a:p>
          <a:p>
            <a:endParaRPr lang="en-US" dirty="0"/>
          </a:p>
          <a:p>
            <a:r>
              <a:rPr lang="en-US" dirty="0"/>
              <a:t>NB: melding </a:t>
            </a:r>
            <a:r>
              <a:rPr lang="en-US" dirty="0" err="1"/>
              <a:t>treedt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activiteit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vergunningplicht</a:t>
            </a:r>
            <a:r>
              <a:rPr lang="en-US" dirty="0"/>
              <a:t> </a:t>
            </a:r>
            <a:r>
              <a:rPr lang="en-US" dirty="0" err="1"/>
              <a:t>valt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910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printscreen van de uitkomsten van de vergunningcheck, de meldingsplicht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0"/>
            <a:ext cx="8015561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0945" y="3414409"/>
            <a:ext cx="6468893" cy="1177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9D5F32-8037-B3F2-168B-6C756549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08" y="-651413"/>
            <a:ext cx="10972800" cy="663123"/>
          </a:xfrm>
        </p:spPr>
        <p:txBody>
          <a:bodyPr>
            <a:normAutofit/>
          </a:bodyPr>
          <a:lstStyle/>
          <a:p>
            <a:r>
              <a:rPr lang="nl-NL" sz="900" dirty="0"/>
              <a:t>meldingen</a:t>
            </a:r>
          </a:p>
        </p:txBody>
      </p:sp>
    </p:spTree>
    <p:extLst>
      <p:ext uri="{BB962C8B-B14F-4D97-AF65-F5344CB8AC3E}">
        <p14:creationId xmlns:p14="http://schemas.microsoft.com/office/powerpoint/2010/main" val="2634804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Beoordeling</a:t>
            </a:r>
            <a:r>
              <a:rPr lang="en-US" dirty="0"/>
              <a:t> </a:t>
            </a:r>
            <a:r>
              <a:rPr lang="en-US" dirty="0" err="1"/>
              <a:t>omgevingsvergunning</a:t>
            </a:r>
            <a:r>
              <a:rPr lang="en-US" dirty="0"/>
              <a:t> MBA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Hybride</a:t>
            </a:r>
            <a:r>
              <a:rPr lang="en-US" dirty="0"/>
              <a:t> </a:t>
            </a:r>
            <a:r>
              <a:rPr lang="en-US" dirty="0" err="1"/>
              <a:t>positie</a:t>
            </a:r>
            <a:r>
              <a:rPr lang="en-US" dirty="0"/>
              <a:t>:</a:t>
            </a:r>
          </a:p>
          <a:p>
            <a:r>
              <a:rPr lang="en-US" dirty="0" err="1"/>
              <a:t>Beoordelen</a:t>
            </a:r>
            <a:r>
              <a:rPr lang="en-US" dirty="0"/>
              <a:t> </a:t>
            </a:r>
            <a:r>
              <a:rPr lang="en-US" dirty="0" err="1"/>
              <a:t>toepassen</a:t>
            </a:r>
            <a:r>
              <a:rPr lang="en-US" dirty="0"/>
              <a:t> </a:t>
            </a:r>
            <a:r>
              <a:rPr lang="en-US" dirty="0" err="1"/>
              <a:t>passende</a:t>
            </a:r>
            <a:r>
              <a:rPr lang="en-US" dirty="0"/>
              <a:t> </a:t>
            </a:r>
            <a:r>
              <a:rPr lang="en-US" dirty="0" err="1"/>
              <a:t>preventieve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Beschikbare</a:t>
            </a:r>
            <a:r>
              <a:rPr lang="en-US" dirty="0"/>
              <a:t> </a:t>
            </a:r>
            <a:r>
              <a:rPr lang="en-US" dirty="0" err="1"/>
              <a:t>Technieken</a:t>
            </a:r>
            <a:endParaRPr lang="en-US" dirty="0"/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Maar </a:t>
            </a:r>
            <a:r>
              <a:rPr lang="en-US" sz="1600" i="1" dirty="0" err="1">
                <a:solidFill>
                  <a:schemeClr val="tx1"/>
                </a:solidFill>
              </a:rPr>
              <a:t>algemene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rijksregels</a:t>
            </a:r>
            <a:r>
              <a:rPr lang="en-US" sz="1600" i="1" dirty="0">
                <a:solidFill>
                  <a:schemeClr val="tx1"/>
                </a:solidFill>
              </a:rPr>
              <a:t> in Bal </a:t>
            </a:r>
            <a:r>
              <a:rPr lang="en-US" sz="1600" i="1" dirty="0" err="1">
                <a:solidFill>
                  <a:schemeClr val="tx1"/>
                </a:solidFill>
              </a:rPr>
              <a:t>dekken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dit</a:t>
            </a:r>
            <a:r>
              <a:rPr lang="en-US" sz="1600" i="1" dirty="0">
                <a:solidFill>
                  <a:schemeClr val="tx1"/>
                </a:solidFill>
              </a:rPr>
              <a:t> al </a:t>
            </a:r>
            <a:r>
              <a:rPr lang="en-US" sz="1600" i="1" dirty="0" err="1">
                <a:solidFill>
                  <a:schemeClr val="tx1"/>
                </a:solidFill>
              </a:rPr>
              <a:t>af</a:t>
            </a:r>
            <a:endParaRPr lang="en-US" sz="1600" i="1" dirty="0">
              <a:solidFill>
                <a:schemeClr val="tx1"/>
              </a:solidFill>
            </a:endParaRPr>
          </a:p>
          <a:p>
            <a:r>
              <a:rPr lang="en-US" dirty="0" err="1"/>
              <a:t>Beoordelen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 van </a:t>
            </a:r>
            <a:r>
              <a:rPr lang="en-US" dirty="0" err="1"/>
              <a:t>significante</a:t>
            </a:r>
            <a:r>
              <a:rPr lang="en-US" dirty="0"/>
              <a:t> </a:t>
            </a:r>
            <a:r>
              <a:rPr lang="en-US" dirty="0" err="1"/>
              <a:t>milieuverontreiniging</a:t>
            </a:r>
            <a:endParaRPr lang="en-US" dirty="0"/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Maar regels in </a:t>
            </a:r>
            <a:r>
              <a:rPr lang="en-US" sz="1600" i="1" dirty="0" err="1">
                <a:solidFill>
                  <a:schemeClr val="tx1"/>
                </a:solidFill>
              </a:rPr>
              <a:t>omgevingsplan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dekken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dit</a:t>
            </a:r>
            <a:r>
              <a:rPr lang="en-US" sz="1600" i="1" dirty="0">
                <a:solidFill>
                  <a:schemeClr val="tx1"/>
                </a:solidFill>
              </a:rPr>
              <a:t> al </a:t>
            </a:r>
            <a:r>
              <a:rPr lang="en-US" sz="1600" i="1" dirty="0" err="1">
                <a:solidFill>
                  <a:schemeClr val="tx1"/>
                </a:solidFill>
              </a:rPr>
              <a:t>af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voor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geluid</a:t>
            </a:r>
            <a:r>
              <a:rPr lang="en-US" sz="1600" i="1" dirty="0">
                <a:solidFill>
                  <a:schemeClr val="tx1"/>
                </a:solidFill>
              </a:rPr>
              <a:t>, trilling </a:t>
            </a:r>
            <a:r>
              <a:rPr lang="en-US" sz="1600" i="1" dirty="0" err="1">
                <a:solidFill>
                  <a:schemeClr val="tx1"/>
                </a:solidFill>
              </a:rPr>
              <a:t>en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geur</a:t>
            </a:r>
            <a:endParaRPr lang="en-US" sz="1600" i="1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Blijft</a:t>
            </a:r>
            <a:r>
              <a:rPr lang="en-US" dirty="0"/>
              <a:t> over:</a:t>
            </a:r>
          </a:p>
          <a:p>
            <a:r>
              <a:rPr lang="en-US" dirty="0" err="1"/>
              <a:t>Luchtkwaliteit</a:t>
            </a:r>
            <a:r>
              <a:rPr lang="en-US" dirty="0"/>
              <a:t> (</a:t>
            </a:r>
            <a:r>
              <a:rPr lang="en-US" dirty="0" err="1"/>
              <a:t>fijn</a:t>
            </a:r>
            <a:r>
              <a:rPr lang="en-US" dirty="0"/>
              <a:t> </a:t>
            </a:r>
            <a:r>
              <a:rPr lang="en-US" dirty="0" err="1"/>
              <a:t>stof</a:t>
            </a:r>
            <a:r>
              <a:rPr lang="en-US" dirty="0"/>
              <a:t>)</a:t>
            </a:r>
          </a:p>
          <a:p>
            <a:r>
              <a:rPr lang="en-US" dirty="0" err="1"/>
              <a:t>Mer-beoordeling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35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oprichting</a:t>
            </a:r>
            <a:r>
              <a:rPr lang="en-US" dirty="0"/>
              <a:t> maar </a:t>
            </a:r>
            <a:r>
              <a:rPr lang="en-US" dirty="0" err="1"/>
              <a:t>wijziging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Verplaatsen</a:t>
            </a:r>
            <a:r>
              <a:rPr lang="en-US" dirty="0"/>
              <a:t> </a:t>
            </a:r>
            <a:r>
              <a:rPr lang="en-US" dirty="0" err="1"/>
              <a:t>kadaverplaat</a:t>
            </a:r>
            <a:r>
              <a:rPr lang="en-US" dirty="0"/>
              <a:t>: </a:t>
            </a:r>
            <a:r>
              <a:rPr lang="en-US" dirty="0" err="1"/>
              <a:t>niets</a:t>
            </a:r>
            <a:endParaRPr lang="en-US" dirty="0"/>
          </a:p>
          <a:p>
            <a:r>
              <a:rPr lang="en-US" dirty="0" err="1"/>
              <a:t>Toevoegen</a:t>
            </a:r>
            <a:r>
              <a:rPr lang="en-US" dirty="0"/>
              <a:t> </a:t>
            </a:r>
            <a:r>
              <a:rPr lang="en-US" dirty="0" err="1"/>
              <a:t>opslag</a:t>
            </a:r>
            <a:r>
              <a:rPr lang="en-US" dirty="0"/>
              <a:t> </a:t>
            </a:r>
            <a:r>
              <a:rPr lang="en-US" dirty="0" err="1"/>
              <a:t>bestrijdingsmiddelen</a:t>
            </a:r>
            <a:r>
              <a:rPr lang="en-US" dirty="0"/>
              <a:t> in </a:t>
            </a:r>
            <a:r>
              <a:rPr lang="en-US" dirty="0" err="1"/>
              <a:t>verpakking</a:t>
            </a:r>
            <a:r>
              <a:rPr lang="en-US" dirty="0"/>
              <a:t>: melding</a:t>
            </a:r>
          </a:p>
          <a:p>
            <a:r>
              <a:rPr lang="en-US" dirty="0" err="1"/>
              <a:t>Toevoegen</a:t>
            </a:r>
            <a:r>
              <a:rPr lang="en-US" dirty="0"/>
              <a:t> </a:t>
            </a:r>
            <a:r>
              <a:rPr lang="en-US" dirty="0" err="1"/>
              <a:t>kuilvoeropslag</a:t>
            </a:r>
            <a:r>
              <a:rPr lang="en-US" dirty="0"/>
              <a:t>: </a:t>
            </a:r>
            <a:r>
              <a:rPr lang="en-US" dirty="0" err="1"/>
              <a:t>wijziging</a:t>
            </a:r>
            <a:r>
              <a:rPr lang="en-US" dirty="0"/>
              <a:t> </a:t>
            </a:r>
            <a:r>
              <a:rPr lang="en-US" dirty="0" err="1"/>
              <a:t>vergunning</a:t>
            </a:r>
            <a:r>
              <a:rPr lang="en-US" dirty="0"/>
              <a:t> (</a:t>
            </a:r>
            <a:r>
              <a:rPr lang="en-US" dirty="0" err="1"/>
              <a:t>vergunningcheck</a:t>
            </a:r>
            <a:r>
              <a:rPr lang="en-US" dirty="0"/>
              <a:t> </a:t>
            </a:r>
            <a:r>
              <a:rPr lang="en-US" dirty="0" err="1"/>
              <a:t>zegt</a:t>
            </a:r>
            <a:r>
              <a:rPr lang="en-US" dirty="0"/>
              <a:t> melding + </a:t>
            </a:r>
            <a:r>
              <a:rPr lang="en-US" dirty="0" err="1"/>
              <a:t>vergunning</a:t>
            </a:r>
            <a:r>
              <a:rPr lang="en-US" dirty="0"/>
              <a:t>)</a:t>
            </a:r>
          </a:p>
          <a:p>
            <a:r>
              <a:rPr lang="en-US" dirty="0" err="1"/>
              <a:t>Toevoegen</a:t>
            </a:r>
            <a:r>
              <a:rPr lang="en-US" dirty="0"/>
              <a:t> </a:t>
            </a:r>
            <a:r>
              <a:rPr lang="en-US" dirty="0" err="1"/>
              <a:t>mestvergisting</a:t>
            </a:r>
            <a:r>
              <a:rPr lang="en-US" dirty="0"/>
              <a:t>: </a:t>
            </a:r>
            <a:r>
              <a:rPr lang="en-US" dirty="0" err="1"/>
              <a:t>wijziging</a:t>
            </a:r>
            <a:r>
              <a:rPr lang="en-US" dirty="0"/>
              <a:t> </a:t>
            </a:r>
            <a:r>
              <a:rPr lang="en-US" dirty="0" err="1"/>
              <a:t>vergunning</a:t>
            </a:r>
            <a:r>
              <a:rPr lang="en-US" dirty="0"/>
              <a:t> (</a:t>
            </a:r>
            <a:r>
              <a:rPr lang="en-US" dirty="0" err="1"/>
              <a:t>vergunningcheck</a:t>
            </a:r>
            <a:r>
              <a:rPr lang="en-US" dirty="0"/>
              <a:t> </a:t>
            </a:r>
            <a:r>
              <a:rPr lang="en-US" dirty="0" err="1"/>
              <a:t>zegt</a:t>
            </a:r>
            <a:r>
              <a:rPr lang="en-US" dirty="0"/>
              <a:t> melding)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789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&amp; opmerkingen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..kunnen worden doorgegeven via de helpdesk van het </a:t>
            </a:r>
            <a:r>
              <a:rPr lang="nl-NL" dirty="0" err="1"/>
              <a:t>Iplo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Meer informatie:</a:t>
            </a:r>
          </a:p>
          <a:p>
            <a:r>
              <a:rPr lang="en-US" dirty="0" err="1"/>
              <a:t>Begrip</a:t>
            </a:r>
            <a:r>
              <a:rPr lang="en-US" dirty="0"/>
              <a:t> “</a:t>
            </a:r>
            <a:r>
              <a:rPr lang="en-US" dirty="0" err="1"/>
              <a:t>installatie</a:t>
            </a:r>
            <a:r>
              <a:rPr lang="en-US" dirty="0"/>
              <a:t>”: </a:t>
            </a:r>
            <a:r>
              <a:rPr lang="en-US" dirty="0">
                <a:hlinkClick r:id="rId2"/>
              </a:rPr>
              <a:t>https://iplo.nl/regelgeving/regels-voor-activiteiten/toelichting-milieubelastende-activiteiten/rijksregels-mba/installatie-volgens-bal/</a:t>
            </a:r>
            <a:endParaRPr lang="en-US" dirty="0"/>
          </a:p>
          <a:p>
            <a:r>
              <a:rPr lang="nl-NL" dirty="0"/>
              <a:t>VNG VTH sessie over het begrip “andere milieubelastende installatie”: </a:t>
            </a:r>
            <a:r>
              <a:rPr lang="nl-NL" u="sng" dirty="0">
                <a:hlinkClick r:id="rId3"/>
              </a:rPr>
              <a:t>https://vng.nl/artikelen/veehouderij-de-andere-milieubelastende-installatie</a:t>
            </a:r>
            <a:endParaRPr lang="nl-NL" u="sng" dirty="0"/>
          </a:p>
          <a:p>
            <a:r>
              <a:rPr lang="en-US" u="sng" dirty="0" err="1"/>
              <a:t>Wijzigen</a:t>
            </a:r>
            <a:r>
              <a:rPr lang="en-US" u="sng" dirty="0"/>
              <a:t> </a:t>
            </a:r>
            <a:r>
              <a:rPr lang="en-US" u="sng" dirty="0" err="1"/>
              <a:t>vergunning</a:t>
            </a:r>
            <a:r>
              <a:rPr lang="en-US" u="sng" dirty="0"/>
              <a:t> </a:t>
            </a:r>
            <a:r>
              <a:rPr lang="en-US" u="sng" dirty="0" err="1"/>
              <a:t>en</a:t>
            </a:r>
            <a:r>
              <a:rPr lang="en-US" u="sng" dirty="0"/>
              <a:t> </a:t>
            </a:r>
            <a:r>
              <a:rPr lang="en-US" u="sng" dirty="0" err="1"/>
              <a:t>vergunning</a:t>
            </a:r>
            <a:r>
              <a:rPr lang="en-US" u="sng" dirty="0"/>
              <a:t> op de </a:t>
            </a:r>
            <a:r>
              <a:rPr lang="en-US" u="sng" dirty="0" err="1"/>
              <a:t>groei</a:t>
            </a:r>
            <a:r>
              <a:rPr lang="en-US" u="sng" dirty="0"/>
              <a:t>: </a:t>
            </a:r>
            <a:r>
              <a:rPr lang="en-US" u="sng" dirty="0">
                <a:hlinkClick r:id="rId4"/>
              </a:rPr>
              <a:t>https://iplo.nl/regelgeving/regels-voor-activiteiten/toelichting-milieubelastende-activiteiten/vergunning-milieubelastende-activiteit/wijzigen-omgevingsvergunning-milieubelastende/</a:t>
            </a:r>
            <a:endParaRPr lang="en-US" u="sng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53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r>
              <a:rPr lang="en-US" dirty="0"/>
              <a:t> </a:t>
            </a:r>
            <a:r>
              <a:rPr lang="en-US" dirty="0" err="1"/>
              <a:t>veehouderij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Gemeente</a:t>
            </a:r>
            <a:r>
              <a:rPr lang="en-US" dirty="0"/>
              <a:t> </a:t>
            </a:r>
            <a:r>
              <a:rPr lang="en-US" dirty="0" err="1"/>
              <a:t>Tubbergen</a:t>
            </a:r>
            <a:r>
              <a:rPr lang="en-US" dirty="0"/>
              <a:t>, </a:t>
            </a:r>
            <a:r>
              <a:rPr lang="en-US" dirty="0" err="1"/>
              <a:t>provincie</a:t>
            </a:r>
            <a:r>
              <a:rPr lang="en-US" dirty="0"/>
              <a:t> </a:t>
            </a:r>
            <a:r>
              <a:rPr lang="en-US" dirty="0" err="1"/>
              <a:t>Overijssel</a:t>
            </a:r>
            <a:endParaRPr lang="en-US" dirty="0"/>
          </a:p>
          <a:p>
            <a:r>
              <a:rPr lang="en-US" dirty="0" err="1"/>
              <a:t>Houden</a:t>
            </a:r>
            <a:r>
              <a:rPr lang="en-US" dirty="0"/>
              <a:t> van 500 </a:t>
            </a:r>
            <a:r>
              <a:rPr lang="en-US" dirty="0" err="1"/>
              <a:t>vleeskalveren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dierenverblijf</a:t>
            </a:r>
            <a:endParaRPr lang="en-US" dirty="0"/>
          </a:p>
          <a:p>
            <a:r>
              <a:rPr lang="en-US" dirty="0" err="1"/>
              <a:t>Monomestvergisting</a:t>
            </a:r>
            <a:endParaRPr lang="en-US" dirty="0"/>
          </a:p>
          <a:p>
            <a:r>
              <a:rPr lang="en-US" dirty="0" err="1"/>
              <a:t>Warmtekrachtkoppeling</a:t>
            </a:r>
            <a:r>
              <a:rPr lang="en-US" dirty="0"/>
              <a:t> op biogas die </a:t>
            </a:r>
            <a:r>
              <a:rPr lang="en-US" dirty="0" err="1"/>
              <a:t>stal</a:t>
            </a:r>
            <a:r>
              <a:rPr lang="en-US" dirty="0"/>
              <a:t> </a:t>
            </a:r>
            <a:r>
              <a:rPr lang="en-US" dirty="0" err="1"/>
              <a:t>verwarmt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elektriciteit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net </a:t>
            </a:r>
            <a:r>
              <a:rPr lang="en-US" dirty="0" err="1"/>
              <a:t>levert</a:t>
            </a:r>
            <a:endParaRPr lang="en-US" dirty="0"/>
          </a:p>
          <a:p>
            <a:r>
              <a:rPr lang="en-US" dirty="0" err="1"/>
              <a:t>Opslaan</a:t>
            </a:r>
            <a:r>
              <a:rPr lang="en-US" dirty="0"/>
              <a:t> van </a:t>
            </a:r>
            <a:r>
              <a:rPr lang="en-US" dirty="0" err="1"/>
              <a:t>digestaat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biogas</a:t>
            </a:r>
          </a:p>
          <a:p>
            <a:r>
              <a:rPr lang="en-US" dirty="0" err="1"/>
              <a:t>Teelt</a:t>
            </a:r>
            <a:r>
              <a:rPr lang="en-US" dirty="0"/>
              <a:t> van </a:t>
            </a:r>
            <a:r>
              <a:rPr lang="en-US" dirty="0" err="1"/>
              <a:t>snijmaïs</a:t>
            </a:r>
            <a:endParaRPr lang="en-US" dirty="0"/>
          </a:p>
          <a:p>
            <a:r>
              <a:rPr lang="en-US" dirty="0" err="1"/>
              <a:t>Werktuigberging</a:t>
            </a:r>
            <a:r>
              <a:rPr lang="en-US" dirty="0"/>
              <a:t> met </a:t>
            </a:r>
            <a:r>
              <a:rPr lang="en-US" dirty="0" err="1"/>
              <a:t>werkplaats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tankplaats</a:t>
            </a:r>
            <a:endParaRPr lang="en-US" dirty="0"/>
          </a:p>
          <a:p>
            <a:r>
              <a:rPr lang="en-US" dirty="0" err="1"/>
              <a:t>Opslaan</a:t>
            </a:r>
            <a:r>
              <a:rPr lang="en-US" dirty="0"/>
              <a:t> van </a:t>
            </a:r>
            <a:r>
              <a:rPr lang="en-US" dirty="0" err="1"/>
              <a:t>kuilvoer</a:t>
            </a:r>
            <a:endParaRPr lang="en-US" dirty="0"/>
          </a:p>
          <a:p>
            <a:r>
              <a:rPr lang="en-US" dirty="0" err="1"/>
              <a:t>Bedrijfswoning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6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89625" y="63724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Bron</a:t>
            </a:r>
            <a:r>
              <a:rPr lang="en-US" dirty="0"/>
              <a:t>: Google Maps</a:t>
            </a:r>
            <a:endParaRPr lang="nl-NL" dirty="0"/>
          </a:p>
        </p:txBody>
      </p:sp>
      <p:pic>
        <p:nvPicPr>
          <p:cNvPr id="3" name="Afbeelding 2" descr="luchtfoto van vleeskalverij met mestvergister, werktuigloods, opslag kuilvoer, maisteelt en bedrijfswo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" y="839585"/>
            <a:ext cx="10837979" cy="55328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2AB993-71C1-2826-3B8B-7790401C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casus</a:t>
            </a:r>
          </a:p>
        </p:txBody>
      </p:sp>
    </p:spTree>
    <p:extLst>
      <p:ext uri="{BB962C8B-B14F-4D97-AF65-F5344CB8AC3E}">
        <p14:creationId xmlns:p14="http://schemas.microsoft.com/office/powerpoint/2010/main" val="52723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Veehouderij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Bal (1/2)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21429"/>
              </p:ext>
            </p:extLst>
          </p:nvPr>
        </p:nvGraphicFramePr>
        <p:xfrm>
          <a:off x="609601" y="1684510"/>
          <a:ext cx="10964331" cy="48285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9242">
                  <a:extLst>
                    <a:ext uri="{9D8B030D-6E8A-4147-A177-3AD203B41FA5}">
                      <a16:colId xmlns:a16="http://schemas.microsoft.com/office/drawing/2014/main" val="4230401427"/>
                    </a:ext>
                  </a:extLst>
                </a:gridCol>
                <a:gridCol w="1955259">
                  <a:extLst>
                    <a:ext uri="{9D8B030D-6E8A-4147-A177-3AD203B41FA5}">
                      <a16:colId xmlns:a16="http://schemas.microsoft.com/office/drawing/2014/main" val="3201818056"/>
                    </a:ext>
                  </a:extLst>
                </a:gridCol>
                <a:gridCol w="6719830">
                  <a:extLst>
                    <a:ext uri="{9D8B030D-6E8A-4147-A177-3AD203B41FA5}">
                      <a16:colId xmlns:a16="http://schemas.microsoft.com/office/drawing/2014/main" val="3373315822"/>
                    </a:ext>
                  </a:extLst>
                </a:gridCol>
              </a:tblGrid>
              <a:tr h="3511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Activiteit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Waar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Wat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09047"/>
                  </a:ext>
                </a:extLst>
              </a:tr>
              <a:tr h="1931430">
                <a:tc>
                  <a:txBody>
                    <a:bodyPr/>
                    <a:lstStyle/>
                    <a:p>
                      <a:r>
                        <a:rPr lang="en-US" sz="1600" dirty="0" err="1"/>
                        <a:t>Veehouderij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Bal </a:t>
                      </a:r>
                      <a:r>
                        <a:rPr lang="de-DE" sz="1600" b="1" dirty="0"/>
                        <a:t>§ 3.6.1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dirty="0"/>
                        <a:t> § 4.39 + § 5.2.1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dirty="0"/>
                        <a:t> § 4.82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dirty="0"/>
                        <a:t> § 4.84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dirty="0"/>
                        <a:t> § 4.86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dirty="0"/>
                        <a:t>§ 4.90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dirty="0"/>
                        <a:t> § 5.4.1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Rijksregels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vergunningplicht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richtingaanwijzer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informatieplicht</a:t>
                      </a:r>
                      <a:endParaRPr lang="en-US" sz="1600" b="1" dirty="0"/>
                    </a:p>
                    <a:p>
                      <a:r>
                        <a:rPr lang="en-US" sz="1600" dirty="0" err="1"/>
                        <a:t>Kleinschalig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tanken</a:t>
                      </a:r>
                      <a:r>
                        <a:rPr lang="en-US" sz="1600" dirty="0"/>
                        <a:t>, melding + </a:t>
                      </a:r>
                      <a:r>
                        <a:rPr lang="en-US" sz="1600" dirty="0" err="1"/>
                        <a:t>bodemonderzoek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Dierenverblijven</a:t>
                      </a:r>
                      <a:r>
                        <a:rPr lang="en-US" sz="1600" dirty="0"/>
                        <a:t>, melding</a:t>
                      </a:r>
                      <a:endParaRPr lang="en-US" sz="1600" baseline="0" dirty="0"/>
                    </a:p>
                    <a:p>
                      <a:r>
                        <a:rPr lang="en-US" sz="1600" baseline="0" dirty="0" err="1"/>
                        <a:t>Opslaan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kuilvoer</a:t>
                      </a:r>
                      <a:r>
                        <a:rPr lang="en-US" sz="1600" baseline="0" dirty="0"/>
                        <a:t>, melding</a:t>
                      </a:r>
                    </a:p>
                    <a:p>
                      <a:r>
                        <a:rPr lang="en-US" sz="1600" baseline="0" dirty="0" err="1"/>
                        <a:t>Opslaan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drijfmest</a:t>
                      </a:r>
                      <a:r>
                        <a:rPr lang="en-US" sz="1600" baseline="0" dirty="0"/>
                        <a:t> &amp; </a:t>
                      </a:r>
                      <a:r>
                        <a:rPr lang="en-US" sz="1600" baseline="0" dirty="0" err="1"/>
                        <a:t>digestaat</a:t>
                      </a:r>
                      <a:r>
                        <a:rPr lang="en-US" sz="1600" baseline="0" dirty="0"/>
                        <a:t>, melding</a:t>
                      </a:r>
                    </a:p>
                    <a:p>
                      <a:r>
                        <a:rPr lang="en-US" sz="1600" dirty="0" err="1"/>
                        <a:t>Reinigen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agrarische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werktuigen</a:t>
                      </a:r>
                      <a:r>
                        <a:rPr lang="en-US" sz="1600" dirty="0"/>
                        <a:t>, melding</a:t>
                      </a:r>
                      <a:endParaRPr lang="en-US" sz="1600" baseline="0" dirty="0"/>
                    </a:p>
                    <a:p>
                      <a:r>
                        <a:rPr lang="en-US" sz="1600" baseline="0" dirty="0" err="1"/>
                        <a:t>Energie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08051"/>
                  </a:ext>
                </a:extLst>
              </a:tr>
              <a:tr h="1404676">
                <a:tc>
                  <a:txBody>
                    <a:bodyPr/>
                    <a:lstStyle/>
                    <a:p>
                      <a:r>
                        <a:rPr lang="en-US" sz="1600" dirty="0" err="1"/>
                        <a:t>Telen</a:t>
                      </a:r>
                      <a:r>
                        <a:rPr lang="en-US" sz="1600" dirty="0"/>
                        <a:t> van </a:t>
                      </a:r>
                      <a:r>
                        <a:rPr lang="en-US" sz="1600" dirty="0" err="1"/>
                        <a:t>gewassen</a:t>
                      </a:r>
                      <a:r>
                        <a:rPr lang="en-US" sz="1600" dirty="0"/>
                        <a:t> in de open </a:t>
                      </a:r>
                      <a:r>
                        <a:rPr lang="en-US" sz="1600" dirty="0" err="1"/>
                        <a:t>lucht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Bal </a:t>
                      </a:r>
                      <a:r>
                        <a:rPr lang="de-DE" sz="1600" b="1" dirty="0"/>
                        <a:t>§ 3.6.3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dirty="0"/>
                        <a:t> § 4.39 + § 5.2.1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dirty="0"/>
                        <a:t> § 4.86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dirty="0"/>
                        <a:t>§ 4.90</a:t>
                      </a:r>
                    </a:p>
                    <a:p>
                      <a:r>
                        <a:rPr lang="nl-NL" sz="1600" dirty="0"/>
                        <a:t>Bal § 5.4.1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Rijksregels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geen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vergunningplicht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richtingaanwijzer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informatieplicht</a:t>
                      </a:r>
                      <a:endParaRPr lang="en-US" sz="1600" b="1" dirty="0"/>
                    </a:p>
                    <a:p>
                      <a:r>
                        <a:rPr lang="en-US" sz="1600" dirty="0" err="1"/>
                        <a:t>Kleinschalig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tanken</a:t>
                      </a:r>
                      <a:r>
                        <a:rPr lang="en-US" sz="1600" dirty="0"/>
                        <a:t>, melding + </a:t>
                      </a:r>
                      <a:r>
                        <a:rPr lang="en-US" sz="1600" dirty="0" err="1"/>
                        <a:t>bodemonderzoek</a:t>
                      </a:r>
                      <a:endParaRPr lang="en-US" sz="1600" dirty="0"/>
                    </a:p>
                    <a:p>
                      <a:r>
                        <a:rPr lang="en-US" sz="1600" baseline="0" dirty="0" err="1"/>
                        <a:t>Opslaan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drijfmest</a:t>
                      </a:r>
                      <a:r>
                        <a:rPr lang="en-US" sz="1600" baseline="0" dirty="0"/>
                        <a:t> &amp; </a:t>
                      </a:r>
                      <a:r>
                        <a:rPr lang="en-US" sz="1600" baseline="0" dirty="0" err="1"/>
                        <a:t>digestaat</a:t>
                      </a:r>
                      <a:r>
                        <a:rPr lang="en-US" sz="1600" baseline="0" dirty="0"/>
                        <a:t>, melding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Reinigen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agrarische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werktuigen</a:t>
                      </a:r>
                      <a:r>
                        <a:rPr lang="en-US" sz="1600" dirty="0"/>
                        <a:t>, melding</a:t>
                      </a:r>
                    </a:p>
                    <a:p>
                      <a:r>
                        <a:rPr lang="en-US" sz="1600" dirty="0" err="1"/>
                        <a:t>Energie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59010"/>
                  </a:ext>
                </a:extLst>
              </a:tr>
              <a:tr h="1141300">
                <a:tc>
                  <a:txBody>
                    <a:bodyPr/>
                    <a:lstStyle/>
                    <a:p>
                      <a:r>
                        <a:rPr lang="en-US" sz="1600" dirty="0" err="1"/>
                        <a:t>Bedrijf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voor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mestbehandeling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Bal </a:t>
                      </a:r>
                      <a:r>
                        <a:rPr lang="de-DE" sz="1600" b="1" dirty="0"/>
                        <a:t>§ 3.6.8</a:t>
                      </a:r>
                    </a:p>
                    <a:p>
                      <a:r>
                        <a:rPr lang="de-DE" sz="1600" dirty="0" err="1"/>
                        <a:t>Bal</a:t>
                      </a:r>
                      <a:r>
                        <a:rPr lang="de-DE" sz="1600" dirty="0"/>
                        <a:t> § 4.86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Bal </a:t>
                      </a:r>
                      <a:r>
                        <a:rPr lang="de-DE" sz="1600" dirty="0"/>
                        <a:t>§ 4.88</a:t>
                      </a:r>
                    </a:p>
                    <a:p>
                      <a:r>
                        <a:rPr lang="nl-NL" sz="1600" dirty="0"/>
                        <a:t>Bal § 5.4.1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Rijksregels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geen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vergunningplicht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richtingaanwijzer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1" dirty="0" err="1"/>
                        <a:t>informatieplicht</a:t>
                      </a:r>
                      <a:endParaRPr lang="en-US" sz="1600" b="1" dirty="0"/>
                    </a:p>
                    <a:p>
                      <a:r>
                        <a:rPr lang="nl-NL" sz="1600" dirty="0"/>
                        <a:t>Opslaan drijfmest &amp; </a:t>
                      </a:r>
                      <a:r>
                        <a:rPr lang="nl-NL" sz="1600" dirty="0" err="1"/>
                        <a:t>digestaat</a:t>
                      </a:r>
                      <a:r>
                        <a:rPr lang="nl-NL" sz="1600" dirty="0"/>
                        <a:t>, melding</a:t>
                      </a:r>
                    </a:p>
                    <a:p>
                      <a:r>
                        <a:rPr lang="en-US" sz="1600" dirty="0" err="1"/>
                        <a:t>Mestvergisting</a:t>
                      </a:r>
                      <a:r>
                        <a:rPr lang="en-US" sz="1600" dirty="0"/>
                        <a:t>, melding</a:t>
                      </a:r>
                      <a:endParaRPr lang="en-US" sz="1600" baseline="0" dirty="0"/>
                    </a:p>
                    <a:p>
                      <a:r>
                        <a:rPr lang="en-US" sz="1600" baseline="0" dirty="0" err="1"/>
                        <a:t>Energie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54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91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Veehouderij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Bal (2/2)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75989"/>
              </p:ext>
            </p:extLst>
          </p:nvPr>
        </p:nvGraphicFramePr>
        <p:xfrm>
          <a:off x="609601" y="1684510"/>
          <a:ext cx="10964331" cy="35128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9242">
                  <a:extLst>
                    <a:ext uri="{9D8B030D-6E8A-4147-A177-3AD203B41FA5}">
                      <a16:colId xmlns:a16="http://schemas.microsoft.com/office/drawing/2014/main" val="4230401427"/>
                    </a:ext>
                  </a:extLst>
                </a:gridCol>
                <a:gridCol w="2276272">
                  <a:extLst>
                    <a:ext uri="{9D8B030D-6E8A-4147-A177-3AD203B41FA5}">
                      <a16:colId xmlns:a16="http://schemas.microsoft.com/office/drawing/2014/main" val="3201818056"/>
                    </a:ext>
                  </a:extLst>
                </a:gridCol>
                <a:gridCol w="6398817">
                  <a:extLst>
                    <a:ext uri="{9D8B030D-6E8A-4147-A177-3AD203B41FA5}">
                      <a16:colId xmlns:a16="http://schemas.microsoft.com/office/drawing/2014/main" val="3373315822"/>
                    </a:ext>
                  </a:extLst>
                </a:gridCol>
              </a:tblGrid>
              <a:tr h="332870">
                <a:tc>
                  <a:txBody>
                    <a:bodyPr/>
                    <a:lstStyle/>
                    <a:p>
                      <a:r>
                        <a:rPr lang="en-US" dirty="0" err="1"/>
                        <a:t>Activiteit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09047"/>
                  </a:ext>
                </a:extLst>
              </a:tr>
              <a:tr h="644292">
                <a:tc>
                  <a:txBody>
                    <a:bodyPr/>
                    <a:lstStyle/>
                    <a:p>
                      <a:r>
                        <a:rPr lang="en-US" dirty="0" err="1"/>
                        <a:t>Stookinstallatie</a:t>
                      </a:r>
                      <a:r>
                        <a:rPr lang="en-US" dirty="0"/>
                        <a:t> (WKK)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Bal </a:t>
                      </a:r>
                      <a:r>
                        <a:rPr lang="de-DE" b="1" dirty="0"/>
                        <a:t>§ 3.2.1</a:t>
                      </a:r>
                    </a:p>
                    <a:p>
                      <a:r>
                        <a:rPr lang="de-DE" dirty="0" err="1"/>
                        <a:t>Bal</a:t>
                      </a:r>
                      <a:r>
                        <a:rPr lang="de-DE" dirty="0"/>
                        <a:t> § 4.126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Rijksregels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geen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vergunningplicht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richtingaanwijzer</a:t>
                      </a:r>
                      <a:endParaRPr lang="en-US" b="1" dirty="0"/>
                    </a:p>
                    <a:p>
                      <a:r>
                        <a:rPr lang="en-US" dirty="0"/>
                        <a:t>Melding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59010"/>
                  </a:ext>
                </a:extLst>
              </a:tr>
              <a:tr h="582523">
                <a:tc>
                  <a:txBody>
                    <a:bodyPr/>
                    <a:lstStyle/>
                    <a:p>
                      <a:r>
                        <a:rPr lang="en-US" dirty="0" err="1"/>
                        <a:t>Opslagtank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voor</a:t>
                      </a:r>
                      <a:r>
                        <a:rPr lang="en-US" dirty="0"/>
                        <a:t> diesel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Bal </a:t>
                      </a:r>
                      <a:r>
                        <a:rPr lang="de-DE" b="1" dirty="0"/>
                        <a:t>§ 3.2.5</a:t>
                      </a:r>
                    </a:p>
                    <a:p>
                      <a:r>
                        <a:rPr lang="de-DE" dirty="0" err="1"/>
                        <a:t>Bal</a:t>
                      </a:r>
                      <a:r>
                        <a:rPr lang="de-DE" dirty="0"/>
                        <a:t> § 4.94 </a:t>
                      </a:r>
                      <a:r>
                        <a:rPr lang="de-DE" sz="1800" dirty="0"/>
                        <a:t>+ § 5.2.1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Rijksregels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geen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vergunningplicht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richtingaanwijzer</a:t>
                      </a:r>
                      <a:endParaRPr lang="en-US" b="1" dirty="0"/>
                    </a:p>
                    <a:p>
                      <a:r>
                        <a:rPr lang="en-US" dirty="0"/>
                        <a:t>Melding + </a:t>
                      </a:r>
                      <a:r>
                        <a:rPr lang="en-US" dirty="0" err="1"/>
                        <a:t>bodemonderzoek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54711"/>
                  </a:ext>
                </a:extLst>
              </a:tr>
              <a:tr h="582523">
                <a:tc>
                  <a:txBody>
                    <a:bodyPr/>
                    <a:lstStyle/>
                    <a:p>
                      <a:r>
                        <a:rPr lang="en-US" dirty="0" err="1"/>
                        <a:t>Opslaan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gevaarlijke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stoffen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verpakking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Bal </a:t>
                      </a:r>
                      <a:r>
                        <a:rPr lang="de-DE" b="1" dirty="0"/>
                        <a:t>§ 3.2.9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Wrsch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boven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drempel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221376"/>
                  </a:ext>
                </a:extLst>
              </a:tr>
              <a:tr h="582523">
                <a:tc>
                  <a:txBody>
                    <a:bodyPr/>
                    <a:lstStyle/>
                    <a:p>
                      <a:r>
                        <a:rPr lang="en-US" dirty="0" err="1"/>
                        <a:t>Opslaan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kunstmest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Bal </a:t>
                      </a:r>
                      <a:r>
                        <a:rPr lang="de-DE" b="1" dirty="0"/>
                        <a:t>§</a:t>
                      </a:r>
                      <a:r>
                        <a:rPr lang="de-DE" b="1" baseline="0" dirty="0"/>
                        <a:t> 3.2.12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Wrsch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boven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drempel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65704"/>
                  </a:ext>
                </a:extLst>
              </a:tr>
              <a:tr h="582523">
                <a:tc>
                  <a:txBody>
                    <a:bodyPr/>
                    <a:lstStyle/>
                    <a:p>
                      <a:r>
                        <a:rPr lang="en-US" dirty="0" err="1"/>
                        <a:t>Meststoffen</a:t>
                      </a:r>
                      <a:r>
                        <a:rPr lang="en-US" baseline="0" dirty="0"/>
                        <a:t> in de </a:t>
                      </a:r>
                      <a:r>
                        <a:rPr lang="en-US" baseline="0" dirty="0" err="1"/>
                        <a:t>bodem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brengen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Bal </a:t>
                      </a:r>
                      <a:r>
                        <a:rPr lang="de-DE" b="1" dirty="0"/>
                        <a:t>§</a:t>
                      </a:r>
                      <a:r>
                        <a:rPr lang="de-DE" b="1" baseline="0" dirty="0"/>
                        <a:t> 3.2.20</a:t>
                      </a:r>
                    </a:p>
                    <a:p>
                      <a:r>
                        <a:rPr lang="de-DE" baseline="0" dirty="0" err="1"/>
                        <a:t>Bal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§</a:t>
                      </a:r>
                      <a:r>
                        <a:rPr lang="de-DE" baseline="0" dirty="0"/>
                        <a:t> 4.116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Rijksregels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richtingaanwijzer</a:t>
                      </a:r>
                      <a:endParaRPr lang="en-US" b="1" dirty="0"/>
                    </a:p>
                    <a:p>
                      <a:r>
                        <a:rPr lang="en-US" dirty="0" err="1"/>
                        <a:t>Geen</a:t>
                      </a:r>
                      <a:r>
                        <a:rPr lang="en-US" dirty="0"/>
                        <a:t> melding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105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8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Informatieplicht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begin </a:t>
            </a:r>
            <a:r>
              <a:rPr lang="en-US" dirty="0" err="1"/>
              <a:t>activiteit</a:t>
            </a:r>
            <a:r>
              <a:rPr lang="en-US" dirty="0"/>
              <a:t> </a:t>
            </a:r>
            <a:r>
              <a:rPr lang="en-US" dirty="0" err="1"/>
              <a:t>doorgeven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de begrenzing van de locatie waarop de activiteit wordt verricht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de verwachte datum van het begin van de activiteit</a:t>
            </a:r>
          </a:p>
          <a:p>
            <a:endParaRPr lang="en-US" dirty="0"/>
          </a:p>
          <a:p>
            <a:r>
              <a:rPr lang="en-US" dirty="0" err="1"/>
              <a:t>Hoeft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landbouw</a:t>
            </a:r>
            <a:r>
              <a:rPr lang="nl-NL" dirty="0"/>
              <a:t>gronden voor de teelt van gewassen in de open lucht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6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kaart van vleeskalverij, vierkantje rond de bedrijfswoning. kaart is onderdeel van de vergunning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8" y="927211"/>
            <a:ext cx="11162406" cy="55858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7D5EA3-7759-94E4-EEDE-E0DD3783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13" y="-189625"/>
            <a:ext cx="4021202" cy="189626"/>
          </a:xfrm>
        </p:spPr>
        <p:txBody>
          <a:bodyPr>
            <a:noAutofit/>
          </a:bodyPr>
          <a:lstStyle/>
          <a:p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57961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 descr="kaartje van de vleeskalverij, rechthoek rond de bedrijfspanden en de vergis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670298"/>
            <a:ext cx="8778240" cy="582750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C8A0992-E581-14BA-CD79-695C2FF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85" y="-751688"/>
            <a:ext cx="10972800" cy="663123"/>
          </a:xfrm>
        </p:spPr>
        <p:txBody>
          <a:bodyPr>
            <a:normAutofit/>
          </a:bodyPr>
          <a:lstStyle/>
          <a:p>
            <a:r>
              <a:rPr lang="nl-NL" sz="900" dirty="0" err="1"/>
              <a:t>vergunningcheck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631297844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npak geur industrie&amp;diensten" id="{B1BA6AFC-33DF-4219-84F1-AB731D1C447E}" vid="{D2A1625D-918C-4BFF-93F6-A9E318CDBE1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Aanpak geur industrie&amp;diensten</Template>
  <TotalTime>2736</TotalTime>
  <Words>1139</Words>
  <Application>Microsoft Office PowerPoint</Application>
  <PresentationFormat>Breedbeeld</PresentationFormat>
  <Paragraphs>231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Verdana</vt:lpstr>
      <vt:lpstr>Aangepast ontwerp</vt:lpstr>
      <vt:lpstr>Milieuregels bij vestiging nieuw bedrijf</vt:lpstr>
      <vt:lpstr>Inhoud</vt:lpstr>
      <vt:lpstr>Overzicht veehouderij</vt:lpstr>
      <vt:lpstr>casus</vt:lpstr>
      <vt:lpstr>Veehouderij en Bal (1/2)</vt:lpstr>
      <vt:lpstr>Veehouderij en Bal (2/2)</vt:lpstr>
      <vt:lpstr>Informatieplicht</vt:lpstr>
      <vt:lpstr>vergunningcheck</vt:lpstr>
      <vt:lpstr>vergunningcheck</vt:lpstr>
      <vt:lpstr>vergunningcheck</vt:lpstr>
      <vt:lpstr>vergunningcheck</vt:lpstr>
      <vt:lpstr>vergunningcheck</vt:lpstr>
      <vt:lpstr>vergunningcheck</vt:lpstr>
      <vt:lpstr>vergunningcheck</vt:lpstr>
      <vt:lpstr>Relatie omgevingsplan met in Bal aangewezen MBA’s</vt:lpstr>
      <vt:lpstr>Veehouderij en omgevingsplan: bruidsschat</vt:lpstr>
      <vt:lpstr>Veehouderij en omgevingsverordening</vt:lpstr>
      <vt:lpstr>Relatie regels en vergunningcheck</vt:lpstr>
      <vt:lpstr>Uitkomst vergunningcheck</vt:lpstr>
      <vt:lpstr>Uitkomst vergunningcheck</vt:lpstr>
      <vt:lpstr>Vergunningplicht veehouderij</vt:lpstr>
      <vt:lpstr>Keuzes rond gebruik installatie</vt:lpstr>
      <vt:lpstr>Definities installatie</vt:lpstr>
      <vt:lpstr>Terug naar de casus</vt:lpstr>
      <vt:lpstr>Reikwijdte vergunning</vt:lpstr>
      <vt:lpstr>meldingen</vt:lpstr>
      <vt:lpstr>Beoordeling omgevingsvergunning MBA</vt:lpstr>
      <vt:lpstr>Geen oprichting maar wijziging</vt:lpstr>
      <vt:lpstr>Vragen &amp; opmerkingen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Aanpak geur bruidsschat</dc:title>
  <dc:creator>Kaiser, Waldo (WVL)</dc:creator>
  <cp:lastModifiedBy>Jonkers, Henk (RWS WVL)</cp:lastModifiedBy>
  <cp:revision>148</cp:revision>
  <dcterms:created xsi:type="dcterms:W3CDTF">2023-06-13T10:42:08Z</dcterms:created>
  <dcterms:modified xsi:type="dcterms:W3CDTF">2024-07-18T11:32:44Z</dcterms:modified>
</cp:coreProperties>
</file>