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comment1.xml" ContentType="application/vnd.openxmlformats-officedocument.presentationml.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8" r:id="rId1"/>
  </p:sldMasterIdLst>
  <p:notesMasterIdLst>
    <p:notesMasterId r:id="rId45"/>
  </p:notesMasterIdLst>
  <p:handoutMasterIdLst>
    <p:handoutMasterId r:id="rId46"/>
  </p:handoutMasterIdLst>
  <p:sldIdLst>
    <p:sldId id="291" r:id="rId2"/>
    <p:sldId id="298" r:id="rId3"/>
    <p:sldId id="299" r:id="rId4"/>
    <p:sldId id="300" r:id="rId5"/>
    <p:sldId id="301" r:id="rId6"/>
    <p:sldId id="302" r:id="rId7"/>
    <p:sldId id="303" r:id="rId8"/>
    <p:sldId id="304" r:id="rId9"/>
    <p:sldId id="305" r:id="rId10"/>
    <p:sldId id="306" r:id="rId11"/>
    <p:sldId id="346" r:id="rId12"/>
    <p:sldId id="307" r:id="rId13"/>
    <p:sldId id="308" r:id="rId14"/>
    <p:sldId id="309" r:id="rId15"/>
    <p:sldId id="310" r:id="rId16"/>
    <p:sldId id="311" r:id="rId17"/>
    <p:sldId id="312" r:id="rId18"/>
    <p:sldId id="313" r:id="rId19"/>
    <p:sldId id="314" r:id="rId20"/>
    <p:sldId id="315" r:id="rId21"/>
    <p:sldId id="316" r:id="rId22"/>
    <p:sldId id="347" r:id="rId23"/>
    <p:sldId id="317" r:id="rId24"/>
    <p:sldId id="318" r:id="rId25"/>
    <p:sldId id="348" r:id="rId26"/>
    <p:sldId id="319" r:id="rId27"/>
    <p:sldId id="320" r:id="rId28"/>
    <p:sldId id="321" r:id="rId29"/>
    <p:sldId id="322" r:id="rId30"/>
    <p:sldId id="349" r:id="rId31"/>
    <p:sldId id="329" r:id="rId32"/>
    <p:sldId id="330" r:id="rId33"/>
    <p:sldId id="331" r:id="rId34"/>
    <p:sldId id="332" r:id="rId35"/>
    <p:sldId id="333" r:id="rId36"/>
    <p:sldId id="334" r:id="rId37"/>
    <p:sldId id="335" r:id="rId38"/>
    <p:sldId id="336" r:id="rId39"/>
    <p:sldId id="337" r:id="rId40"/>
    <p:sldId id="338" r:id="rId41"/>
    <p:sldId id="339" r:id="rId42"/>
    <p:sldId id="340" r:id="rId43"/>
    <p:sldId id="297" r:id="rId44"/>
  </p:sldIdLst>
  <p:sldSz cx="12192000" cy="6858000"/>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3" userDrawn="1">
          <p15:clr>
            <a:srgbClr val="A4A3A4"/>
          </p15:clr>
        </p15:guide>
        <p15:guide id="2" orient="horz" pos="1141" userDrawn="1">
          <p15:clr>
            <a:srgbClr val="A4A3A4"/>
          </p15:clr>
        </p15:guide>
        <p15:guide id="3" orient="horz" pos="2286" userDrawn="1">
          <p15:clr>
            <a:srgbClr val="A4A3A4"/>
          </p15:clr>
        </p15:guide>
        <p15:guide id="4" pos="3856" userDrawn="1">
          <p15:clr>
            <a:srgbClr val="A4A3A4"/>
          </p15:clr>
        </p15:guide>
        <p15:guide id="5" pos="37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nda van Dijk | MvR Consulting" initials="YvD|MC" lastIdx="1" clrIdx="0">
    <p:extLst>
      <p:ext uri="{19B8F6BF-5375-455C-9EA6-DF929625EA0E}">
        <p15:presenceInfo xmlns:p15="http://schemas.microsoft.com/office/powerpoint/2012/main" userId="S-1-5-21-677593286-4287717489-949167735-10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870C"/>
    <a:srgbClr val="2B5781"/>
    <a:srgbClr val="275937"/>
    <a:srgbClr val="E17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5822" autoAdjust="0"/>
  </p:normalViewPr>
  <p:slideViewPr>
    <p:cSldViewPr snapToGrid="0" snapToObjects="1" showGuides="1">
      <p:cViewPr varScale="1">
        <p:scale>
          <a:sx n="109" d="100"/>
          <a:sy n="109" d="100"/>
        </p:scale>
        <p:origin x="672" y="108"/>
      </p:cViewPr>
      <p:guideLst>
        <p:guide orient="horz" pos="3863"/>
        <p:guide orient="horz" pos="1141"/>
        <p:guide orient="horz" pos="2286"/>
        <p:guide pos="3856"/>
        <p:guide pos="372"/>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varScale="1">
        <p:scale>
          <a:sx n="151" d="100"/>
          <a:sy n="151" d="100"/>
        </p:scale>
        <p:origin x="4792"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6-24T11:15:38.955" idx="1">
    <p:pos x="4971" y="2097"/>
    <p:text>Klopt dit?</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C8DB60-9960-7E4E-BA4A-B29DFB46F3EE}" type="datetime1">
              <a:rPr lang="nl-NL" smtClean="0"/>
              <a:t>23-7-2024</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70EAE8-FB6A-B847-B804-B8BC08416A0C}" type="slidenum">
              <a:rPr lang="nl-NL" smtClean="0"/>
              <a:t>‹nr.›</a:t>
            </a:fld>
            <a:endParaRPr lang="nl-NL"/>
          </a:p>
        </p:txBody>
      </p:sp>
    </p:spTree>
    <p:extLst>
      <p:ext uri="{BB962C8B-B14F-4D97-AF65-F5344CB8AC3E}">
        <p14:creationId xmlns:p14="http://schemas.microsoft.com/office/powerpoint/2010/main" val="1924335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443F22-96A7-2946-9F02-228CB8E4306F}" type="datetime1">
              <a:rPr lang="nl-NL" smtClean="0"/>
              <a:t>23-7-2024</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86D882-3718-4F40-87D5-7C3050DB7ED2}" type="slidenum">
              <a:rPr lang="nl-NL" smtClean="0"/>
              <a:t>‹nr.›</a:t>
            </a:fld>
            <a:endParaRPr lang="nl-NL"/>
          </a:p>
        </p:txBody>
      </p:sp>
    </p:spTree>
    <p:extLst>
      <p:ext uri="{BB962C8B-B14F-4D97-AF65-F5344CB8AC3E}">
        <p14:creationId xmlns:p14="http://schemas.microsoft.com/office/powerpoint/2010/main" val="22798587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2</a:t>
            </a:fld>
            <a:endParaRPr lang="nl-NL" altLang="nl-NL"/>
          </a:p>
        </p:txBody>
      </p:sp>
    </p:spTree>
    <p:extLst>
      <p:ext uri="{BB962C8B-B14F-4D97-AF65-F5344CB8AC3E}">
        <p14:creationId xmlns:p14="http://schemas.microsoft.com/office/powerpoint/2010/main" val="587298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11</a:t>
            </a:fld>
            <a:endParaRPr lang="nl-NL" altLang="nl-NL"/>
          </a:p>
        </p:txBody>
      </p:sp>
    </p:spTree>
    <p:extLst>
      <p:ext uri="{BB962C8B-B14F-4D97-AF65-F5344CB8AC3E}">
        <p14:creationId xmlns:p14="http://schemas.microsoft.com/office/powerpoint/2010/main" val="3564659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sz="1200" kern="1200" dirty="0">
              <a:solidFill>
                <a:schemeClr val="tx1"/>
              </a:solidFill>
              <a:effectLst/>
              <a:latin typeface="+mn-lt"/>
              <a:ea typeface="Geneva" charset="-128"/>
              <a:cs typeface="Geneva" charset="-128"/>
            </a:endParaRPr>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12</a:t>
            </a:fld>
            <a:endParaRPr lang="nl-NL" altLang="nl-NL"/>
          </a:p>
        </p:txBody>
      </p:sp>
    </p:spTree>
    <p:extLst>
      <p:ext uri="{BB962C8B-B14F-4D97-AF65-F5344CB8AC3E}">
        <p14:creationId xmlns:p14="http://schemas.microsoft.com/office/powerpoint/2010/main" val="3310437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lvl="0"/>
            <a:r>
              <a:rPr lang="nl-NL" sz="1200" kern="1200" dirty="0">
                <a:solidFill>
                  <a:schemeClr val="tx1"/>
                </a:solidFill>
                <a:effectLst/>
                <a:latin typeface="+mn-lt"/>
                <a:ea typeface="Geneva" charset="-128"/>
                <a:cs typeface="Geneva" charset="-128"/>
              </a:rPr>
              <a:t>De </a:t>
            </a:r>
            <a:r>
              <a:rPr lang="nl-NL" sz="1200" i="1" kern="1200" dirty="0">
                <a:solidFill>
                  <a:schemeClr val="tx1"/>
                </a:solidFill>
                <a:effectLst/>
                <a:latin typeface="+mn-lt"/>
                <a:ea typeface="Geneva" charset="-128"/>
                <a:cs typeface="Geneva" charset="-128"/>
              </a:rPr>
              <a:t>activiteit</a:t>
            </a:r>
            <a:r>
              <a:rPr lang="nl-NL" sz="1200" kern="1200" dirty="0">
                <a:solidFill>
                  <a:schemeClr val="tx1"/>
                </a:solidFill>
                <a:effectLst/>
                <a:latin typeface="+mn-lt"/>
                <a:ea typeface="Geneva" charset="-128"/>
                <a:cs typeface="Geneva" charset="-128"/>
              </a:rPr>
              <a:t> omvat </a:t>
            </a:r>
            <a:r>
              <a:rPr lang="nl-NL" sz="1200" u="sng" kern="1200" dirty="0">
                <a:solidFill>
                  <a:schemeClr val="tx1"/>
                </a:solidFill>
                <a:effectLst/>
                <a:latin typeface="+mn-lt"/>
                <a:ea typeface="Geneva" charset="-128"/>
                <a:cs typeface="Geneva" charset="-128"/>
              </a:rPr>
              <a:t>meer</a:t>
            </a:r>
            <a:r>
              <a:rPr lang="nl-NL" sz="1200" kern="1200" dirty="0">
                <a:solidFill>
                  <a:schemeClr val="tx1"/>
                </a:solidFill>
                <a:effectLst/>
                <a:latin typeface="+mn-lt"/>
                <a:ea typeface="Geneva" charset="-128"/>
                <a:cs typeface="Geneva" charset="-128"/>
              </a:rPr>
              <a:t> objecten of handelingen dan de </a:t>
            </a:r>
            <a:r>
              <a:rPr lang="nl-NL" sz="1200" i="1" kern="1200" dirty="0">
                <a:solidFill>
                  <a:schemeClr val="tx1"/>
                </a:solidFill>
                <a:effectLst/>
                <a:latin typeface="+mn-lt"/>
                <a:ea typeface="Geneva" charset="-128"/>
                <a:cs typeface="Geneva" charset="-128"/>
              </a:rPr>
              <a:t>werkzaamheid</a:t>
            </a:r>
            <a:r>
              <a:rPr lang="nl-NL" sz="1200" kern="1200" dirty="0">
                <a:solidFill>
                  <a:schemeClr val="tx1"/>
                </a:solidFill>
                <a:effectLst/>
                <a:latin typeface="+mn-lt"/>
                <a:ea typeface="Geneva" charset="-128"/>
                <a:cs typeface="Geneva" charset="-128"/>
              </a:rPr>
              <a:t>. </a:t>
            </a:r>
            <a:endParaRPr lang="nl-NL" sz="2000" kern="1200" dirty="0">
              <a:solidFill>
                <a:schemeClr val="tx1"/>
              </a:solidFill>
              <a:effectLst/>
              <a:latin typeface="+mn-lt"/>
              <a:ea typeface="Geneva" charset="-128"/>
              <a:cs typeface="Geneva" charset="-128"/>
            </a:endParaRPr>
          </a:p>
          <a:p>
            <a:pPr lvl="1"/>
            <a:r>
              <a:rPr lang="nl-NL" sz="1200" kern="1200" dirty="0">
                <a:solidFill>
                  <a:schemeClr val="tx1"/>
                </a:solidFill>
                <a:effectLst/>
                <a:latin typeface="+mn-lt"/>
                <a:ea typeface="Geneva" charset="-128"/>
                <a:cs typeface="+mn-cs"/>
              </a:rPr>
              <a:t>Dan zijn er waarschijnlijk ook nog andere werkzaamheden relevant om deze activiteit te kunnen ontsluiten.</a:t>
            </a:r>
            <a:endParaRPr lang="nl-NL" sz="2000" kern="1200" dirty="0">
              <a:solidFill>
                <a:schemeClr val="tx1"/>
              </a:solidFill>
              <a:effectLst/>
              <a:latin typeface="+mn-lt"/>
              <a:ea typeface="Geneva" charset="-128"/>
              <a:cs typeface="+mn-cs"/>
            </a:endParaRPr>
          </a:p>
          <a:p>
            <a:pPr lvl="1"/>
            <a:r>
              <a:rPr lang="nl-NL" sz="1200" kern="1200" dirty="0">
                <a:solidFill>
                  <a:schemeClr val="tx1"/>
                </a:solidFill>
                <a:effectLst/>
                <a:latin typeface="+mn-lt"/>
                <a:ea typeface="Geneva" charset="-128"/>
                <a:cs typeface="+mn-cs"/>
              </a:rPr>
              <a:t>De initiatiefnemer kan dan de betreffende </a:t>
            </a:r>
            <a:r>
              <a:rPr lang="nl-NL" sz="1200" kern="1200" dirty="0" err="1">
                <a:solidFill>
                  <a:schemeClr val="tx1"/>
                </a:solidFill>
                <a:effectLst/>
                <a:latin typeface="+mn-lt"/>
                <a:ea typeface="Geneva" charset="-128"/>
                <a:cs typeface="+mn-cs"/>
              </a:rPr>
              <a:t>vergunningcheck</a:t>
            </a:r>
            <a:r>
              <a:rPr lang="nl-NL" sz="1200" kern="1200" dirty="0">
                <a:solidFill>
                  <a:schemeClr val="tx1"/>
                </a:solidFill>
                <a:effectLst/>
                <a:latin typeface="+mn-lt"/>
                <a:ea typeface="Geneva" charset="-128"/>
                <a:cs typeface="+mn-cs"/>
              </a:rPr>
              <a:t> op meerdere manieren bereiken. Om te zorgen dat de initiatiefnemer een vragenboom kan doorlopen die past bij de gekozen werkzaamheid is het noodzakelijk hiermee rekening te houden.</a:t>
            </a:r>
            <a:endParaRPr lang="nl-NL" sz="2000" kern="1200" dirty="0">
              <a:solidFill>
                <a:schemeClr val="tx1"/>
              </a:solidFill>
              <a:effectLst/>
              <a:latin typeface="+mn-lt"/>
              <a:ea typeface="Geneva" charset="-128"/>
              <a:cs typeface="+mn-cs"/>
            </a:endParaRPr>
          </a:p>
          <a:p>
            <a:r>
              <a:rPr lang="nl-NL" sz="1200" kern="1200" dirty="0">
                <a:solidFill>
                  <a:schemeClr val="tx1"/>
                </a:solidFill>
                <a:effectLst/>
                <a:latin typeface="+mn-lt"/>
                <a:ea typeface="Geneva" charset="-128"/>
                <a:cs typeface="Geneva" charset="-128"/>
              </a:rPr>
              <a:t>Bijvoorbeeld: Iemand kan de check voor de bouwactiviteit binnen komen via ‘Vlaggenmast plaatsen of vervangen’ of via de werkzaamheid ‘Nieuw gebouw bouwen’. De vraag of je gaat wonen in het bouwwerk is in het geval van de vlaggenmast best gek. Om dit te voorkomen kan het bevoegd gezag gebruik maken van impliciete antwoorden. Hiermee zorgt de keuze van de werkzaamheid er voor dat bepaalde vragen wel of niet gesteld worden. Dit levert wel complexiteit op in de toepasbare regels.</a:t>
            </a:r>
            <a:endParaRPr lang="nl-NL" sz="2000" kern="1200" dirty="0">
              <a:solidFill>
                <a:schemeClr val="tx1"/>
              </a:solidFill>
              <a:effectLst/>
              <a:latin typeface="+mn-lt"/>
              <a:ea typeface="Geneva" charset="-128"/>
              <a:cs typeface="Geneva" charset="-128"/>
            </a:endParaRPr>
          </a:p>
          <a:p>
            <a:endParaRPr lang="nl-NL" sz="1200" kern="1200" dirty="0">
              <a:solidFill>
                <a:schemeClr val="tx1"/>
              </a:solidFill>
              <a:effectLst/>
              <a:latin typeface="+mn-lt"/>
              <a:ea typeface="Geneva" charset="-128"/>
              <a:cs typeface="Geneva" charset="-128"/>
            </a:endParaRPr>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13</a:t>
            </a:fld>
            <a:endParaRPr lang="nl-NL" altLang="nl-NL"/>
          </a:p>
        </p:txBody>
      </p:sp>
    </p:spTree>
    <p:extLst>
      <p:ext uri="{BB962C8B-B14F-4D97-AF65-F5344CB8AC3E}">
        <p14:creationId xmlns:p14="http://schemas.microsoft.com/office/powerpoint/2010/main" val="1916507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lvl="0"/>
            <a:r>
              <a:rPr lang="nl-NL" sz="1200" kern="1200" dirty="0">
                <a:solidFill>
                  <a:schemeClr val="tx1"/>
                </a:solidFill>
                <a:effectLst/>
                <a:latin typeface="+mn-lt"/>
                <a:ea typeface="Geneva" charset="-128"/>
                <a:cs typeface="Geneva" charset="-128"/>
              </a:rPr>
              <a:t>De </a:t>
            </a:r>
            <a:r>
              <a:rPr lang="nl-NL" sz="1200" i="1" kern="1200" dirty="0">
                <a:solidFill>
                  <a:schemeClr val="tx1"/>
                </a:solidFill>
                <a:effectLst/>
                <a:latin typeface="+mn-lt"/>
                <a:ea typeface="Geneva" charset="-128"/>
                <a:cs typeface="Geneva" charset="-128"/>
              </a:rPr>
              <a:t>activiteit</a:t>
            </a:r>
            <a:r>
              <a:rPr lang="nl-NL" sz="1200" kern="1200" dirty="0">
                <a:solidFill>
                  <a:schemeClr val="tx1"/>
                </a:solidFill>
                <a:effectLst/>
                <a:latin typeface="+mn-lt"/>
                <a:ea typeface="Geneva" charset="-128"/>
                <a:cs typeface="Geneva" charset="-128"/>
              </a:rPr>
              <a:t> omvat </a:t>
            </a:r>
            <a:r>
              <a:rPr lang="nl-NL" sz="1200" u="sng" kern="1200" dirty="0">
                <a:solidFill>
                  <a:schemeClr val="tx1"/>
                </a:solidFill>
                <a:effectLst/>
                <a:latin typeface="+mn-lt"/>
                <a:ea typeface="Geneva" charset="-128"/>
                <a:cs typeface="Geneva" charset="-128"/>
              </a:rPr>
              <a:t>meer</a:t>
            </a:r>
            <a:r>
              <a:rPr lang="nl-NL" sz="1200" kern="1200" dirty="0">
                <a:solidFill>
                  <a:schemeClr val="tx1"/>
                </a:solidFill>
                <a:effectLst/>
                <a:latin typeface="+mn-lt"/>
                <a:ea typeface="Geneva" charset="-128"/>
                <a:cs typeface="Geneva" charset="-128"/>
              </a:rPr>
              <a:t> objecten of handelingen dan de </a:t>
            </a:r>
            <a:r>
              <a:rPr lang="nl-NL" sz="1200" i="1" kern="1200" dirty="0">
                <a:solidFill>
                  <a:schemeClr val="tx1"/>
                </a:solidFill>
                <a:effectLst/>
                <a:latin typeface="+mn-lt"/>
                <a:ea typeface="Geneva" charset="-128"/>
                <a:cs typeface="Geneva" charset="-128"/>
              </a:rPr>
              <a:t>werkzaamheid</a:t>
            </a:r>
            <a:r>
              <a:rPr lang="nl-NL" sz="1200" kern="1200" dirty="0">
                <a:solidFill>
                  <a:schemeClr val="tx1"/>
                </a:solidFill>
                <a:effectLst/>
                <a:latin typeface="+mn-lt"/>
                <a:ea typeface="Geneva" charset="-128"/>
                <a:cs typeface="Geneva" charset="-128"/>
              </a:rPr>
              <a:t>. </a:t>
            </a:r>
            <a:endParaRPr lang="nl-NL" sz="2000" kern="1200" dirty="0">
              <a:solidFill>
                <a:schemeClr val="tx1"/>
              </a:solidFill>
              <a:effectLst/>
              <a:latin typeface="+mn-lt"/>
              <a:ea typeface="Geneva" charset="-128"/>
              <a:cs typeface="Geneva" charset="-128"/>
            </a:endParaRPr>
          </a:p>
          <a:p>
            <a:pPr lvl="1"/>
            <a:r>
              <a:rPr lang="nl-NL" sz="1200" kern="1200" dirty="0">
                <a:solidFill>
                  <a:schemeClr val="tx1"/>
                </a:solidFill>
                <a:effectLst/>
                <a:latin typeface="+mn-lt"/>
                <a:ea typeface="Geneva" charset="-128"/>
                <a:cs typeface="+mn-cs"/>
              </a:rPr>
              <a:t>Dan zijn er waarschijnlijk ook nog andere werkzaamheden relevant om deze activiteit te kunnen ontsluiten.</a:t>
            </a:r>
            <a:endParaRPr lang="nl-NL" sz="2000" kern="1200" dirty="0">
              <a:solidFill>
                <a:schemeClr val="tx1"/>
              </a:solidFill>
              <a:effectLst/>
              <a:latin typeface="+mn-lt"/>
              <a:ea typeface="Geneva" charset="-128"/>
              <a:cs typeface="+mn-cs"/>
            </a:endParaRPr>
          </a:p>
          <a:p>
            <a:pPr lvl="1"/>
            <a:r>
              <a:rPr lang="nl-NL" sz="1200" kern="1200" dirty="0">
                <a:solidFill>
                  <a:schemeClr val="tx1"/>
                </a:solidFill>
                <a:effectLst/>
                <a:latin typeface="+mn-lt"/>
                <a:ea typeface="Geneva" charset="-128"/>
                <a:cs typeface="+mn-cs"/>
              </a:rPr>
              <a:t>De initiatiefnemer kan dan de betreffende </a:t>
            </a:r>
            <a:r>
              <a:rPr lang="nl-NL" sz="1200" kern="1200" dirty="0" err="1">
                <a:solidFill>
                  <a:schemeClr val="tx1"/>
                </a:solidFill>
                <a:effectLst/>
                <a:latin typeface="+mn-lt"/>
                <a:ea typeface="Geneva" charset="-128"/>
                <a:cs typeface="+mn-cs"/>
              </a:rPr>
              <a:t>vergunningcheck</a:t>
            </a:r>
            <a:r>
              <a:rPr lang="nl-NL" sz="1200" kern="1200" dirty="0">
                <a:solidFill>
                  <a:schemeClr val="tx1"/>
                </a:solidFill>
                <a:effectLst/>
                <a:latin typeface="+mn-lt"/>
                <a:ea typeface="Geneva" charset="-128"/>
                <a:cs typeface="+mn-cs"/>
              </a:rPr>
              <a:t> op meerdere manieren bereiken. Om te zorgen dat de initiatiefnemer een vragenboom kan doorlopen die past bij de gekozen werkzaamheid is het noodzakelijk hiermee rekening te houden.</a:t>
            </a:r>
            <a:endParaRPr lang="nl-NL" sz="2000" kern="1200" dirty="0">
              <a:solidFill>
                <a:schemeClr val="tx1"/>
              </a:solidFill>
              <a:effectLst/>
              <a:latin typeface="+mn-lt"/>
              <a:ea typeface="Geneva" charset="-128"/>
              <a:cs typeface="+mn-cs"/>
            </a:endParaRPr>
          </a:p>
          <a:p>
            <a:r>
              <a:rPr lang="nl-NL" sz="1200" kern="1200" dirty="0">
                <a:solidFill>
                  <a:schemeClr val="tx1"/>
                </a:solidFill>
                <a:effectLst/>
                <a:latin typeface="+mn-lt"/>
                <a:ea typeface="Geneva" charset="-128"/>
                <a:cs typeface="Geneva" charset="-128"/>
              </a:rPr>
              <a:t>Bijvoorbeeld: Iemand kan de check voor de bouwactiviteit binnen komen via ‘Vlaggenmast plaatsen of vervangen’ of via de werkzaamheid ‘Nieuw gebouw bouwen’. De vraag of je gaat wonen in het bouwwerk is in het geval van de vlaggenmast best gek. Om dit te voorkomen kan het bevoegd gezag gebruik maken van impliciete antwoorden. Hiermee zorgt de keuze van de werkzaamheid er voor dat bepaalde vragen wel of niet gesteld worden. Dit levert wel complexiteit op in de toepasbare regels.</a:t>
            </a:r>
            <a:endParaRPr lang="nl-NL" sz="2000" kern="1200" dirty="0">
              <a:solidFill>
                <a:schemeClr val="tx1"/>
              </a:solidFill>
              <a:effectLst/>
              <a:latin typeface="+mn-lt"/>
              <a:ea typeface="Geneva" charset="-128"/>
              <a:cs typeface="Geneva" charset="-128"/>
            </a:endParaRPr>
          </a:p>
          <a:p>
            <a:endParaRPr lang="nl-NL" sz="1200" kern="1200" dirty="0">
              <a:solidFill>
                <a:schemeClr val="tx1"/>
              </a:solidFill>
              <a:effectLst/>
              <a:latin typeface="+mn-lt"/>
              <a:ea typeface="Geneva" charset="-128"/>
              <a:cs typeface="Geneva" charset="-128"/>
            </a:endParaRPr>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14</a:t>
            </a:fld>
            <a:endParaRPr lang="nl-NL" altLang="nl-NL"/>
          </a:p>
        </p:txBody>
      </p:sp>
    </p:spTree>
    <p:extLst>
      <p:ext uri="{BB962C8B-B14F-4D97-AF65-F5344CB8AC3E}">
        <p14:creationId xmlns:p14="http://schemas.microsoft.com/office/powerpoint/2010/main" val="1748869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lvl="0"/>
            <a:r>
              <a:rPr lang="nl-NL" sz="1200" kern="1200" dirty="0">
                <a:solidFill>
                  <a:schemeClr val="tx1"/>
                </a:solidFill>
                <a:effectLst/>
                <a:latin typeface="+mn-lt"/>
                <a:ea typeface="Geneva" charset="-128"/>
                <a:cs typeface="Geneva" charset="-128"/>
              </a:rPr>
              <a:t>De </a:t>
            </a:r>
            <a:r>
              <a:rPr lang="nl-NL" sz="1200" i="1" kern="1200" dirty="0">
                <a:solidFill>
                  <a:schemeClr val="tx1"/>
                </a:solidFill>
                <a:effectLst/>
                <a:latin typeface="+mn-lt"/>
                <a:ea typeface="Geneva" charset="-128"/>
                <a:cs typeface="Geneva" charset="-128"/>
              </a:rPr>
              <a:t>activiteit</a:t>
            </a:r>
            <a:r>
              <a:rPr lang="nl-NL" sz="1200" kern="1200" dirty="0">
                <a:solidFill>
                  <a:schemeClr val="tx1"/>
                </a:solidFill>
                <a:effectLst/>
                <a:latin typeface="+mn-lt"/>
                <a:ea typeface="Geneva" charset="-128"/>
                <a:cs typeface="Geneva" charset="-128"/>
              </a:rPr>
              <a:t> omvat </a:t>
            </a:r>
            <a:r>
              <a:rPr lang="nl-NL" sz="1200" u="sng" kern="1200" dirty="0">
                <a:solidFill>
                  <a:schemeClr val="tx1"/>
                </a:solidFill>
                <a:effectLst/>
                <a:latin typeface="+mn-lt"/>
                <a:ea typeface="Geneva" charset="-128"/>
                <a:cs typeface="Geneva" charset="-128"/>
              </a:rPr>
              <a:t>meer</a:t>
            </a:r>
            <a:r>
              <a:rPr lang="nl-NL" sz="1200" kern="1200" dirty="0">
                <a:solidFill>
                  <a:schemeClr val="tx1"/>
                </a:solidFill>
                <a:effectLst/>
                <a:latin typeface="+mn-lt"/>
                <a:ea typeface="Geneva" charset="-128"/>
                <a:cs typeface="Geneva" charset="-128"/>
              </a:rPr>
              <a:t> objecten of handelingen dan de </a:t>
            </a:r>
            <a:r>
              <a:rPr lang="nl-NL" sz="1200" i="1" kern="1200" dirty="0">
                <a:solidFill>
                  <a:schemeClr val="tx1"/>
                </a:solidFill>
                <a:effectLst/>
                <a:latin typeface="+mn-lt"/>
                <a:ea typeface="Geneva" charset="-128"/>
                <a:cs typeface="Geneva" charset="-128"/>
              </a:rPr>
              <a:t>werkzaamheid</a:t>
            </a:r>
            <a:r>
              <a:rPr lang="nl-NL" sz="1200" kern="1200" dirty="0">
                <a:solidFill>
                  <a:schemeClr val="tx1"/>
                </a:solidFill>
                <a:effectLst/>
                <a:latin typeface="+mn-lt"/>
                <a:ea typeface="Geneva" charset="-128"/>
                <a:cs typeface="Geneva" charset="-128"/>
              </a:rPr>
              <a:t>. </a:t>
            </a:r>
            <a:endParaRPr lang="nl-NL" sz="2000" kern="1200" dirty="0">
              <a:solidFill>
                <a:schemeClr val="tx1"/>
              </a:solidFill>
              <a:effectLst/>
              <a:latin typeface="+mn-lt"/>
              <a:ea typeface="Geneva" charset="-128"/>
              <a:cs typeface="Geneva" charset="-128"/>
            </a:endParaRPr>
          </a:p>
          <a:p>
            <a:pPr lvl="1"/>
            <a:r>
              <a:rPr lang="nl-NL" sz="1200" kern="1200" dirty="0">
                <a:solidFill>
                  <a:schemeClr val="tx1"/>
                </a:solidFill>
                <a:effectLst/>
                <a:latin typeface="+mn-lt"/>
                <a:ea typeface="Geneva" charset="-128"/>
                <a:cs typeface="+mn-cs"/>
              </a:rPr>
              <a:t>Dan zijn er waarschijnlijk ook nog andere werkzaamheden relevant om deze activiteit te kunnen ontsluiten.</a:t>
            </a:r>
            <a:endParaRPr lang="nl-NL" sz="2000" kern="1200" dirty="0">
              <a:solidFill>
                <a:schemeClr val="tx1"/>
              </a:solidFill>
              <a:effectLst/>
              <a:latin typeface="+mn-lt"/>
              <a:ea typeface="Geneva" charset="-128"/>
              <a:cs typeface="+mn-cs"/>
            </a:endParaRPr>
          </a:p>
          <a:p>
            <a:pPr lvl="1"/>
            <a:r>
              <a:rPr lang="nl-NL" sz="1200" kern="1200" dirty="0">
                <a:solidFill>
                  <a:schemeClr val="tx1"/>
                </a:solidFill>
                <a:effectLst/>
                <a:latin typeface="+mn-lt"/>
                <a:ea typeface="Geneva" charset="-128"/>
                <a:cs typeface="+mn-cs"/>
              </a:rPr>
              <a:t>De initiatiefnemer kan dan de betreffende </a:t>
            </a:r>
            <a:r>
              <a:rPr lang="nl-NL" sz="1200" kern="1200" dirty="0" err="1">
                <a:solidFill>
                  <a:schemeClr val="tx1"/>
                </a:solidFill>
                <a:effectLst/>
                <a:latin typeface="+mn-lt"/>
                <a:ea typeface="Geneva" charset="-128"/>
                <a:cs typeface="+mn-cs"/>
              </a:rPr>
              <a:t>vergunningcheck</a:t>
            </a:r>
            <a:r>
              <a:rPr lang="nl-NL" sz="1200" kern="1200" dirty="0">
                <a:solidFill>
                  <a:schemeClr val="tx1"/>
                </a:solidFill>
                <a:effectLst/>
                <a:latin typeface="+mn-lt"/>
                <a:ea typeface="Geneva" charset="-128"/>
                <a:cs typeface="+mn-cs"/>
              </a:rPr>
              <a:t> op meerdere manieren bereiken. Om te zorgen dat de initiatiefnemer een vragenboom kan doorlopen die past bij de gekozen werkzaamheid is het noodzakelijk hiermee rekening te houden.</a:t>
            </a:r>
            <a:endParaRPr lang="nl-NL" sz="2000" kern="1200" dirty="0">
              <a:solidFill>
                <a:schemeClr val="tx1"/>
              </a:solidFill>
              <a:effectLst/>
              <a:latin typeface="+mn-lt"/>
              <a:ea typeface="Geneva" charset="-128"/>
              <a:cs typeface="+mn-cs"/>
            </a:endParaRPr>
          </a:p>
          <a:p>
            <a:r>
              <a:rPr lang="nl-NL" sz="1200" kern="1200" dirty="0">
                <a:solidFill>
                  <a:schemeClr val="tx1"/>
                </a:solidFill>
                <a:effectLst/>
                <a:latin typeface="+mn-lt"/>
                <a:ea typeface="Geneva" charset="-128"/>
                <a:cs typeface="Geneva" charset="-128"/>
              </a:rPr>
              <a:t>Bijvoorbeeld: Iemand kan de check voor de bouwactiviteit binnen komen via ‘Vlaggenmast plaatsen of vervangen’ of via de werkzaamheid ‘Nieuw gebouw bouwen’. De vraag of je gaat wonen in het bouwwerk is in het geval van de vlaggenmast best gek. Om dit te voorkomen kan het bevoegd gezag gebruik maken van impliciete antwoorden. Hiermee zorgt de keuze van de werkzaamheid er voor dat bepaalde vragen wel of niet gesteld worden. Dit levert wel complexiteit op in de toepasbare regels.</a:t>
            </a:r>
            <a:endParaRPr lang="nl-NL" sz="2000" kern="1200" dirty="0">
              <a:solidFill>
                <a:schemeClr val="tx1"/>
              </a:solidFill>
              <a:effectLst/>
              <a:latin typeface="+mn-lt"/>
              <a:ea typeface="Geneva" charset="-128"/>
              <a:cs typeface="Geneva" charset="-128"/>
            </a:endParaRPr>
          </a:p>
          <a:p>
            <a:endParaRPr lang="nl-NL" sz="1200" kern="1200" dirty="0">
              <a:solidFill>
                <a:schemeClr val="tx1"/>
              </a:solidFill>
              <a:effectLst/>
              <a:latin typeface="+mn-lt"/>
              <a:ea typeface="Geneva" charset="-128"/>
              <a:cs typeface="Geneva" charset="-128"/>
            </a:endParaRPr>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15</a:t>
            </a:fld>
            <a:endParaRPr lang="nl-NL" altLang="nl-NL"/>
          </a:p>
        </p:txBody>
      </p:sp>
    </p:spTree>
    <p:extLst>
      <p:ext uri="{BB962C8B-B14F-4D97-AF65-F5344CB8AC3E}">
        <p14:creationId xmlns:p14="http://schemas.microsoft.com/office/powerpoint/2010/main" val="1468112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pPr lvl="0"/>
            <a:r>
              <a:rPr lang="nl-NL" sz="1200" kern="1200" dirty="0">
                <a:solidFill>
                  <a:schemeClr val="tx1"/>
                </a:solidFill>
                <a:effectLst/>
                <a:latin typeface="+mn-lt"/>
                <a:ea typeface="Geneva" charset="-128"/>
                <a:cs typeface="Geneva" charset="-128"/>
              </a:rPr>
              <a:t>De </a:t>
            </a:r>
            <a:r>
              <a:rPr lang="nl-NL" sz="1200" i="1" kern="1200" dirty="0">
                <a:solidFill>
                  <a:schemeClr val="tx1"/>
                </a:solidFill>
                <a:effectLst/>
                <a:latin typeface="+mn-lt"/>
                <a:ea typeface="Geneva" charset="-128"/>
                <a:cs typeface="Geneva" charset="-128"/>
              </a:rPr>
              <a:t>activiteit</a:t>
            </a:r>
            <a:r>
              <a:rPr lang="nl-NL" sz="1200" kern="1200" dirty="0">
                <a:solidFill>
                  <a:schemeClr val="tx1"/>
                </a:solidFill>
                <a:effectLst/>
                <a:latin typeface="+mn-lt"/>
                <a:ea typeface="Geneva" charset="-128"/>
                <a:cs typeface="Geneva" charset="-128"/>
              </a:rPr>
              <a:t> omvat </a:t>
            </a:r>
            <a:r>
              <a:rPr lang="nl-NL" sz="1200" u="sng" kern="1200" dirty="0">
                <a:solidFill>
                  <a:schemeClr val="tx1"/>
                </a:solidFill>
                <a:effectLst/>
                <a:latin typeface="+mn-lt"/>
                <a:ea typeface="Geneva" charset="-128"/>
                <a:cs typeface="Geneva" charset="-128"/>
              </a:rPr>
              <a:t>minder</a:t>
            </a:r>
            <a:r>
              <a:rPr lang="nl-NL" sz="1200" kern="1200" dirty="0">
                <a:solidFill>
                  <a:schemeClr val="tx1"/>
                </a:solidFill>
                <a:effectLst/>
                <a:latin typeface="+mn-lt"/>
                <a:ea typeface="Geneva" charset="-128"/>
                <a:cs typeface="Geneva" charset="-128"/>
              </a:rPr>
              <a:t> objecten of handelingen dan de </a:t>
            </a:r>
            <a:r>
              <a:rPr lang="nl-NL" sz="1200" i="1" kern="1200" dirty="0">
                <a:solidFill>
                  <a:schemeClr val="tx1"/>
                </a:solidFill>
                <a:effectLst/>
                <a:latin typeface="+mn-lt"/>
                <a:ea typeface="Geneva" charset="-128"/>
                <a:cs typeface="Geneva" charset="-128"/>
              </a:rPr>
              <a:t>werkzaamheid</a:t>
            </a:r>
            <a:r>
              <a:rPr lang="nl-NL" sz="1200" kern="1200" dirty="0">
                <a:solidFill>
                  <a:schemeClr val="tx1"/>
                </a:solidFill>
                <a:effectLst/>
                <a:latin typeface="+mn-lt"/>
                <a:ea typeface="Geneva" charset="-128"/>
                <a:cs typeface="Geneva" charset="-128"/>
              </a:rPr>
              <a:t>. </a:t>
            </a:r>
            <a:endParaRPr lang="nl-NL" sz="2000" kern="1200" dirty="0">
              <a:solidFill>
                <a:schemeClr val="tx1"/>
              </a:solidFill>
              <a:effectLst/>
              <a:latin typeface="+mn-lt"/>
              <a:ea typeface="Geneva" charset="-128"/>
              <a:cs typeface="Geneva" charset="-128"/>
            </a:endParaRPr>
          </a:p>
          <a:p>
            <a:pPr lvl="1"/>
            <a:r>
              <a:rPr lang="nl-NL" sz="1200" kern="1200" dirty="0">
                <a:solidFill>
                  <a:schemeClr val="tx1"/>
                </a:solidFill>
                <a:effectLst/>
                <a:latin typeface="+mn-lt"/>
                <a:ea typeface="Geneva" charset="-128"/>
                <a:cs typeface="+mn-cs"/>
              </a:rPr>
              <a:t>Dan moeten er mogelijk nog meer activiteiten worden gekoppeld aan deze werkzaamheid.</a:t>
            </a:r>
            <a:endParaRPr lang="nl-NL" sz="2000" kern="1200" dirty="0">
              <a:solidFill>
                <a:schemeClr val="tx1"/>
              </a:solidFill>
              <a:effectLst/>
              <a:latin typeface="+mn-lt"/>
              <a:ea typeface="Geneva" charset="-128"/>
              <a:cs typeface="+mn-cs"/>
            </a:endParaRPr>
          </a:p>
          <a:p>
            <a:pPr lvl="1"/>
            <a:r>
              <a:rPr lang="nl-NL" sz="1200" kern="1200" dirty="0">
                <a:solidFill>
                  <a:schemeClr val="tx1"/>
                </a:solidFill>
                <a:effectLst/>
                <a:latin typeface="+mn-lt"/>
                <a:ea typeface="Geneva" charset="-128"/>
                <a:cs typeface="+mn-cs"/>
              </a:rPr>
              <a:t>Er moet bepaald worden welke activiteit van toepassing is op de werkzaamheden die de initiatiefnemer in gedachten heeft.</a:t>
            </a:r>
            <a:endParaRPr lang="nl-NL" sz="2000" kern="1200" dirty="0">
              <a:solidFill>
                <a:schemeClr val="tx1"/>
              </a:solidFill>
              <a:effectLst/>
              <a:latin typeface="+mn-lt"/>
              <a:ea typeface="Geneva" charset="-128"/>
              <a:cs typeface="+mn-cs"/>
            </a:endParaRPr>
          </a:p>
          <a:p>
            <a:r>
              <a:rPr lang="nl-NL" sz="1200" kern="1200" dirty="0">
                <a:solidFill>
                  <a:schemeClr val="tx1"/>
                </a:solidFill>
                <a:effectLst/>
                <a:latin typeface="+mn-lt"/>
                <a:ea typeface="Geneva" charset="-128"/>
                <a:cs typeface="Geneva" charset="-128"/>
              </a:rPr>
              <a:t>Bijvoorbeeld: Iemand gaat de check doen voor het plaatsen van een meerpaal. Hij kiest voor de werkzaamheid ‘Steiger, vlonder of aanmeervoorziening plaatsen of vervangen’. Het waterschap heeft hier drie activiteiten aan gekoppeld, namelijk:</a:t>
            </a:r>
            <a:endParaRPr lang="nl-NL" sz="2000" kern="1200" dirty="0">
              <a:solidFill>
                <a:schemeClr val="tx1"/>
              </a:solidFill>
              <a:effectLst/>
              <a:latin typeface="+mn-lt"/>
              <a:ea typeface="Geneva" charset="-128"/>
              <a:cs typeface="Geneva" charset="-128"/>
            </a:endParaRPr>
          </a:p>
          <a:p>
            <a:pPr lvl="2"/>
            <a:r>
              <a:rPr lang="nl-NL" sz="1200" kern="1200" dirty="0">
                <a:solidFill>
                  <a:schemeClr val="tx1"/>
                </a:solidFill>
                <a:effectLst/>
                <a:latin typeface="+mn-lt"/>
                <a:ea typeface="Geneva" charset="-128"/>
                <a:cs typeface="+mn-cs"/>
              </a:rPr>
              <a:t>Steiger aanleggen</a:t>
            </a:r>
            <a:endParaRPr lang="nl-NL" sz="2000" kern="1200" dirty="0">
              <a:solidFill>
                <a:schemeClr val="tx1"/>
              </a:solidFill>
              <a:effectLst/>
              <a:latin typeface="+mn-lt"/>
              <a:ea typeface="Geneva" charset="-128"/>
              <a:cs typeface="+mn-cs"/>
            </a:endParaRPr>
          </a:p>
          <a:p>
            <a:pPr lvl="2"/>
            <a:r>
              <a:rPr lang="nl-NL" sz="1200" kern="1200" dirty="0">
                <a:solidFill>
                  <a:schemeClr val="tx1"/>
                </a:solidFill>
                <a:effectLst/>
                <a:latin typeface="+mn-lt"/>
                <a:ea typeface="Geneva" charset="-128"/>
                <a:cs typeface="+mn-cs"/>
              </a:rPr>
              <a:t>Vlonder aanleggen</a:t>
            </a:r>
            <a:endParaRPr lang="nl-NL" sz="2000" kern="1200" dirty="0">
              <a:solidFill>
                <a:schemeClr val="tx1"/>
              </a:solidFill>
              <a:effectLst/>
              <a:latin typeface="+mn-lt"/>
              <a:ea typeface="Geneva" charset="-128"/>
              <a:cs typeface="+mn-cs"/>
            </a:endParaRPr>
          </a:p>
          <a:p>
            <a:pPr lvl="2"/>
            <a:r>
              <a:rPr lang="nl-NL" sz="1200" kern="1200" dirty="0">
                <a:solidFill>
                  <a:schemeClr val="tx1"/>
                </a:solidFill>
                <a:effectLst/>
                <a:latin typeface="+mn-lt"/>
                <a:ea typeface="Geneva" charset="-128"/>
                <a:cs typeface="+mn-cs"/>
              </a:rPr>
              <a:t>Meerpaal aanbrengen</a:t>
            </a:r>
            <a:endParaRPr lang="nl-NL" sz="2000" kern="1200" dirty="0">
              <a:solidFill>
                <a:schemeClr val="tx1"/>
              </a:solidFill>
              <a:effectLst/>
              <a:latin typeface="+mn-lt"/>
              <a:ea typeface="Geneva" charset="-128"/>
              <a:cs typeface="+mn-cs"/>
            </a:endParaRPr>
          </a:p>
          <a:p>
            <a:r>
              <a:rPr lang="nl-NL" sz="1200" kern="1200" dirty="0">
                <a:solidFill>
                  <a:schemeClr val="tx1"/>
                </a:solidFill>
                <a:effectLst/>
                <a:latin typeface="+mn-lt"/>
                <a:ea typeface="Geneva" charset="-128"/>
                <a:cs typeface="Geneva" charset="-128"/>
              </a:rPr>
              <a:t>Het waterschap moet dan in dit geval bij alle drie de </a:t>
            </a:r>
            <a:r>
              <a:rPr lang="nl-NL" sz="1200" kern="1200" dirty="0" err="1">
                <a:solidFill>
                  <a:schemeClr val="tx1"/>
                </a:solidFill>
                <a:effectLst/>
                <a:latin typeface="+mn-lt"/>
                <a:ea typeface="Geneva" charset="-128"/>
                <a:cs typeface="Geneva" charset="-128"/>
              </a:rPr>
              <a:t>vergunningchecks</a:t>
            </a:r>
            <a:r>
              <a:rPr lang="nl-NL" sz="1200" kern="1200" dirty="0">
                <a:solidFill>
                  <a:schemeClr val="tx1"/>
                </a:solidFill>
                <a:effectLst/>
                <a:latin typeface="+mn-lt"/>
                <a:ea typeface="Geneva" charset="-128"/>
                <a:cs typeface="Geneva" charset="-128"/>
              </a:rPr>
              <a:t> een vraag opnemen waarmee men bepaalt wat de initiatiefnemer nu exact wil gaan doen om te bepalen welke van de drie activiteiten van toepassing is. Dat kan voor de initiatiefnemer tot gevolg hebben dat hij vergelijkbare vragen meerdere keren moet beantwoorden. Omdat te voorkomen kan het bevoegd gezag herbruikbare vragen gebruiken. Bijvoorbeeld de vraag:</a:t>
            </a:r>
            <a:endParaRPr lang="nl-NL" sz="2000" kern="1200" dirty="0">
              <a:solidFill>
                <a:schemeClr val="tx1"/>
              </a:solidFill>
              <a:effectLst/>
              <a:latin typeface="+mn-lt"/>
              <a:ea typeface="Geneva" charset="-128"/>
              <a:cs typeface="Geneva" charset="-128"/>
            </a:endParaRPr>
          </a:p>
          <a:p>
            <a:r>
              <a:rPr lang="nl-NL" sz="1200" i="1" kern="1200" dirty="0">
                <a:solidFill>
                  <a:schemeClr val="tx1"/>
                </a:solidFill>
                <a:effectLst/>
                <a:latin typeface="+mn-lt"/>
                <a:ea typeface="Geneva" charset="-128"/>
                <a:cs typeface="Geneva" charset="-128"/>
              </a:rPr>
              <a:t>Wat gaat u plaatsen of vervangen?</a:t>
            </a:r>
            <a:endParaRPr lang="nl-NL" sz="2000" kern="1200" dirty="0">
              <a:solidFill>
                <a:schemeClr val="tx1"/>
              </a:solidFill>
              <a:effectLst/>
              <a:latin typeface="+mn-lt"/>
              <a:ea typeface="Geneva" charset="-128"/>
              <a:cs typeface="Geneva" charset="-128"/>
            </a:endParaRPr>
          </a:p>
          <a:p>
            <a:pPr lvl="0"/>
            <a:r>
              <a:rPr lang="nl-NL" sz="1200" i="1" kern="1200" dirty="0">
                <a:solidFill>
                  <a:schemeClr val="tx1"/>
                </a:solidFill>
                <a:effectLst/>
                <a:latin typeface="+mn-lt"/>
                <a:ea typeface="Geneva" charset="-128"/>
                <a:cs typeface="Geneva" charset="-128"/>
              </a:rPr>
              <a:t>Steiger</a:t>
            </a:r>
            <a:endParaRPr lang="nl-NL" sz="2000" kern="1200" dirty="0">
              <a:solidFill>
                <a:schemeClr val="tx1"/>
              </a:solidFill>
              <a:effectLst/>
              <a:latin typeface="+mn-lt"/>
              <a:ea typeface="Geneva" charset="-128"/>
              <a:cs typeface="Geneva" charset="-128"/>
            </a:endParaRPr>
          </a:p>
          <a:p>
            <a:pPr lvl="0"/>
            <a:r>
              <a:rPr lang="nl-NL" sz="1200" i="1" kern="1200" dirty="0">
                <a:solidFill>
                  <a:schemeClr val="tx1"/>
                </a:solidFill>
                <a:effectLst/>
                <a:latin typeface="+mn-lt"/>
                <a:ea typeface="Geneva" charset="-128"/>
                <a:cs typeface="Geneva" charset="-128"/>
              </a:rPr>
              <a:t>Vlonder</a:t>
            </a:r>
            <a:endParaRPr lang="nl-NL" sz="2000" kern="1200" dirty="0">
              <a:solidFill>
                <a:schemeClr val="tx1"/>
              </a:solidFill>
              <a:effectLst/>
              <a:latin typeface="+mn-lt"/>
              <a:ea typeface="Geneva" charset="-128"/>
              <a:cs typeface="Geneva" charset="-128"/>
            </a:endParaRPr>
          </a:p>
          <a:p>
            <a:pPr lvl="0"/>
            <a:r>
              <a:rPr lang="nl-NL" sz="1200" i="1" kern="1200" dirty="0">
                <a:solidFill>
                  <a:schemeClr val="tx1"/>
                </a:solidFill>
                <a:effectLst/>
                <a:latin typeface="+mn-lt"/>
                <a:ea typeface="Geneva" charset="-128"/>
                <a:cs typeface="Geneva" charset="-128"/>
              </a:rPr>
              <a:t>Meerpaal</a:t>
            </a:r>
            <a:endParaRPr lang="nl-NL" sz="2000" kern="1200" dirty="0">
              <a:solidFill>
                <a:schemeClr val="tx1"/>
              </a:solidFill>
              <a:effectLst/>
              <a:latin typeface="+mn-lt"/>
              <a:ea typeface="Geneva" charset="-128"/>
              <a:cs typeface="Geneva" charset="-128"/>
            </a:endParaRPr>
          </a:p>
          <a:p>
            <a:pPr lvl="0"/>
            <a:r>
              <a:rPr lang="nl-NL" sz="1200" i="1" kern="1200" dirty="0">
                <a:solidFill>
                  <a:schemeClr val="tx1"/>
                </a:solidFill>
                <a:effectLst/>
                <a:latin typeface="+mn-lt"/>
                <a:ea typeface="Geneva" charset="-128"/>
                <a:cs typeface="Geneva" charset="-128"/>
              </a:rPr>
              <a:t>Andere aanmeervoorziening</a:t>
            </a:r>
            <a:endParaRPr lang="nl-NL" sz="2000" kern="1200" dirty="0">
              <a:solidFill>
                <a:schemeClr val="tx1"/>
              </a:solidFill>
              <a:effectLst/>
              <a:latin typeface="+mn-lt"/>
              <a:ea typeface="Geneva" charset="-128"/>
              <a:cs typeface="Geneva" charset="-128"/>
            </a:endParaRPr>
          </a:p>
          <a:p>
            <a:r>
              <a:rPr lang="nl-NL" sz="1200" kern="1200" dirty="0">
                <a:solidFill>
                  <a:schemeClr val="tx1"/>
                </a:solidFill>
                <a:effectLst/>
                <a:latin typeface="+mn-lt"/>
                <a:ea typeface="Geneva" charset="-128"/>
                <a:cs typeface="Geneva" charset="-128"/>
              </a:rPr>
              <a:t>Deze vraag stelt het loket maar 1 keer aan de gebruiker maar het antwoord daarop kan gebruikt worden in alle drie de </a:t>
            </a:r>
            <a:r>
              <a:rPr lang="nl-NL" sz="1200" kern="1200" dirty="0" err="1">
                <a:solidFill>
                  <a:schemeClr val="tx1"/>
                </a:solidFill>
                <a:effectLst/>
                <a:latin typeface="+mn-lt"/>
                <a:ea typeface="Geneva" charset="-128"/>
                <a:cs typeface="Geneva" charset="-128"/>
              </a:rPr>
              <a:t>vergunningchecks</a:t>
            </a:r>
            <a:r>
              <a:rPr lang="nl-NL" sz="1200" kern="1200" dirty="0">
                <a:solidFill>
                  <a:schemeClr val="tx1"/>
                </a:solidFill>
                <a:effectLst/>
                <a:latin typeface="+mn-lt"/>
                <a:ea typeface="Geneva" charset="-128"/>
                <a:cs typeface="Geneva" charset="-128"/>
              </a:rPr>
              <a:t>. Dit levert wel complexiteit op in het beheer van de toepasbare regels. Indien men een herbruikbare vraag aanpast, dan krijgt deze vraag een ander ID. Ook de andere checks die deze herbruikbare vraag bevatten moeten dit nieuwe ID bevatten anders kan het loket de vragen niet ontdubbelen.</a:t>
            </a:r>
            <a:endParaRPr lang="nl-NL" sz="2000" kern="1200" dirty="0">
              <a:solidFill>
                <a:schemeClr val="tx1"/>
              </a:solidFill>
              <a:effectLst/>
              <a:latin typeface="+mn-lt"/>
              <a:ea typeface="Geneva" charset="-128"/>
              <a:cs typeface="Geneva" charset="-128"/>
            </a:endParaRPr>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18</a:t>
            </a:fld>
            <a:endParaRPr lang="nl-NL" altLang="nl-NL"/>
          </a:p>
        </p:txBody>
      </p:sp>
    </p:spTree>
    <p:extLst>
      <p:ext uri="{BB962C8B-B14F-4D97-AF65-F5344CB8AC3E}">
        <p14:creationId xmlns:p14="http://schemas.microsoft.com/office/powerpoint/2010/main" val="2665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pPr lvl="0"/>
            <a:r>
              <a:rPr lang="nl-NL" sz="1200" kern="1200" dirty="0">
                <a:solidFill>
                  <a:schemeClr val="tx1"/>
                </a:solidFill>
                <a:effectLst/>
                <a:latin typeface="+mn-lt"/>
                <a:ea typeface="Geneva" charset="-128"/>
                <a:cs typeface="Geneva" charset="-128"/>
              </a:rPr>
              <a:t>De </a:t>
            </a:r>
            <a:r>
              <a:rPr lang="nl-NL" sz="1200" i="1" kern="1200" dirty="0">
                <a:solidFill>
                  <a:schemeClr val="tx1"/>
                </a:solidFill>
                <a:effectLst/>
                <a:latin typeface="+mn-lt"/>
                <a:ea typeface="Geneva" charset="-128"/>
                <a:cs typeface="Geneva" charset="-128"/>
              </a:rPr>
              <a:t>activiteit</a:t>
            </a:r>
            <a:r>
              <a:rPr lang="nl-NL" sz="1200" kern="1200" dirty="0">
                <a:solidFill>
                  <a:schemeClr val="tx1"/>
                </a:solidFill>
                <a:effectLst/>
                <a:latin typeface="+mn-lt"/>
                <a:ea typeface="Geneva" charset="-128"/>
                <a:cs typeface="Geneva" charset="-128"/>
              </a:rPr>
              <a:t> omvat </a:t>
            </a:r>
            <a:r>
              <a:rPr lang="nl-NL" sz="1200" u="sng" kern="1200" dirty="0">
                <a:solidFill>
                  <a:schemeClr val="tx1"/>
                </a:solidFill>
                <a:effectLst/>
                <a:latin typeface="+mn-lt"/>
                <a:ea typeface="Geneva" charset="-128"/>
                <a:cs typeface="Geneva" charset="-128"/>
              </a:rPr>
              <a:t>minder</a:t>
            </a:r>
            <a:r>
              <a:rPr lang="nl-NL" sz="1200" kern="1200" dirty="0">
                <a:solidFill>
                  <a:schemeClr val="tx1"/>
                </a:solidFill>
                <a:effectLst/>
                <a:latin typeface="+mn-lt"/>
                <a:ea typeface="Geneva" charset="-128"/>
                <a:cs typeface="Geneva" charset="-128"/>
              </a:rPr>
              <a:t> objecten of handelingen dan de </a:t>
            </a:r>
            <a:r>
              <a:rPr lang="nl-NL" sz="1200" i="1" kern="1200" dirty="0">
                <a:solidFill>
                  <a:schemeClr val="tx1"/>
                </a:solidFill>
                <a:effectLst/>
                <a:latin typeface="+mn-lt"/>
                <a:ea typeface="Geneva" charset="-128"/>
                <a:cs typeface="Geneva" charset="-128"/>
              </a:rPr>
              <a:t>werkzaamheid</a:t>
            </a:r>
            <a:r>
              <a:rPr lang="nl-NL" sz="1200" kern="1200" dirty="0">
                <a:solidFill>
                  <a:schemeClr val="tx1"/>
                </a:solidFill>
                <a:effectLst/>
                <a:latin typeface="+mn-lt"/>
                <a:ea typeface="Geneva" charset="-128"/>
                <a:cs typeface="Geneva" charset="-128"/>
              </a:rPr>
              <a:t>. </a:t>
            </a:r>
            <a:endParaRPr lang="nl-NL" sz="2000" kern="1200" dirty="0">
              <a:solidFill>
                <a:schemeClr val="tx1"/>
              </a:solidFill>
              <a:effectLst/>
              <a:latin typeface="+mn-lt"/>
              <a:ea typeface="Geneva" charset="-128"/>
              <a:cs typeface="Geneva" charset="-128"/>
            </a:endParaRPr>
          </a:p>
          <a:p>
            <a:pPr lvl="1"/>
            <a:r>
              <a:rPr lang="nl-NL" sz="1200" kern="1200" dirty="0">
                <a:solidFill>
                  <a:schemeClr val="tx1"/>
                </a:solidFill>
                <a:effectLst/>
                <a:latin typeface="+mn-lt"/>
                <a:ea typeface="Geneva" charset="-128"/>
                <a:cs typeface="+mn-cs"/>
              </a:rPr>
              <a:t>Dan moeten er mogelijk nog meer activiteiten worden gekoppeld aan deze werkzaamheid.</a:t>
            </a:r>
            <a:endParaRPr lang="nl-NL" sz="2000" kern="1200" dirty="0">
              <a:solidFill>
                <a:schemeClr val="tx1"/>
              </a:solidFill>
              <a:effectLst/>
              <a:latin typeface="+mn-lt"/>
              <a:ea typeface="Geneva" charset="-128"/>
              <a:cs typeface="+mn-cs"/>
            </a:endParaRPr>
          </a:p>
          <a:p>
            <a:pPr lvl="1"/>
            <a:r>
              <a:rPr lang="nl-NL" sz="1200" kern="1200" dirty="0">
                <a:solidFill>
                  <a:schemeClr val="tx1"/>
                </a:solidFill>
                <a:effectLst/>
                <a:latin typeface="+mn-lt"/>
                <a:ea typeface="Geneva" charset="-128"/>
                <a:cs typeface="+mn-cs"/>
              </a:rPr>
              <a:t>Er moet bepaald worden welke activiteit van toepassing is op de werkzaamheden die de initiatiefnemer in gedachten heeft.</a:t>
            </a:r>
            <a:endParaRPr lang="nl-NL" sz="2000" kern="1200" dirty="0">
              <a:solidFill>
                <a:schemeClr val="tx1"/>
              </a:solidFill>
              <a:effectLst/>
              <a:latin typeface="+mn-lt"/>
              <a:ea typeface="Geneva" charset="-128"/>
              <a:cs typeface="+mn-cs"/>
            </a:endParaRPr>
          </a:p>
          <a:p>
            <a:r>
              <a:rPr lang="nl-NL" sz="1200" kern="1200" dirty="0">
                <a:solidFill>
                  <a:schemeClr val="tx1"/>
                </a:solidFill>
                <a:effectLst/>
                <a:latin typeface="+mn-lt"/>
                <a:ea typeface="Geneva" charset="-128"/>
                <a:cs typeface="Geneva" charset="-128"/>
              </a:rPr>
              <a:t>Bijvoorbeeld: Iemand gaat de check doen voor het plaatsen van een meerpaal. Hij kiest voor de werkzaamheid ‘Steiger, vlonder of aanmeervoorziening plaatsen of vervangen’. Het waterschap heeft hier drie activiteiten aan gekoppeld, namelijk:</a:t>
            </a:r>
            <a:endParaRPr lang="nl-NL" sz="2000" kern="1200" dirty="0">
              <a:solidFill>
                <a:schemeClr val="tx1"/>
              </a:solidFill>
              <a:effectLst/>
              <a:latin typeface="+mn-lt"/>
              <a:ea typeface="Geneva" charset="-128"/>
              <a:cs typeface="Geneva" charset="-128"/>
            </a:endParaRPr>
          </a:p>
          <a:p>
            <a:pPr lvl="2"/>
            <a:r>
              <a:rPr lang="nl-NL" sz="1200" kern="1200" dirty="0">
                <a:solidFill>
                  <a:schemeClr val="tx1"/>
                </a:solidFill>
                <a:effectLst/>
                <a:latin typeface="+mn-lt"/>
                <a:ea typeface="Geneva" charset="-128"/>
                <a:cs typeface="+mn-cs"/>
              </a:rPr>
              <a:t>Steiger aanleggen</a:t>
            </a:r>
            <a:endParaRPr lang="nl-NL" sz="2000" kern="1200" dirty="0">
              <a:solidFill>
                <a:schemeClr val="tx1"/>
              </a:solidFill>
              <a:effectLst/>
              <a:latin typeface="+mn-lt"/>
              <a:ea typeface="Geneva" charset="-128"/>
              <a:cs typeface="+mn-cs"/>
            </a:endParaRPr>
          </a:p>
          <a:p>
            <a:pPr lvl="2"/>
            <a:r>
              <a:rPr lang="nl-NL" sz="1200" kern="1200" dirty="0">
                <a:solidFill>
                  <a:schemeClr val="tx1"/>
                </a:solidFill>
                <a:effectLst/>
                <a:latin typeface="+mn-lt"/>
                <a:ea typeface="Geneva" charset="-128"/>
                <a:cs typeface="+mn-cs"/>
              </a:rPr>
              <a:t>Vlonder aanleggen</a:t>
            </a:r>
            <a:endParaRPr lang="nl-NL" sz="2000" kern="1200" dirty="0">
              <a:solidFill>
                <a:schemeClr val="tx1"/>
              </a:solidFill>
              <a:effectLst/>
              <a:latin typeface="+mn-lt"/>
              <a:ea typeface="Geneva" charset="-128"/>
              <a:cs typeface="+mn-cs"/>
            </a:endParaRPr>
          </a:p>
          <a:p>
            <a:pPr lvl="2"/>
            <a:r>
              <a:rPr lang="nl-NL" sz="1200" kern="1200" dirty="0">
                <a:solidFill>
                  <a:schemeClr val="tx1"/>
                </a:solidFill>
                <a:effectLst/>
                <a:latin typeface="+mn-lt"/>
                <a:ea typeface="Geneva" charset="-128"/>
                <a:cs typeface="+mn-cs"/>
              </a:rPr>
              <a:t>Meerpaal aanbrengen</a:t>
            </a:r>
            <a:endParaRPr lang="nl-NL" sz="2000" kern="1200" dirty="0">
              <a:solidFill>
                <a:schemeClr val="tx1"/>
              </a:solidFill>
              <a:effectLst/>
              <a:latin typeface="+mn-lt"/>
              <a:ea typeface="Geneva" charset="-128"/>
              <a:cs typeface="+mn-cs"/>
            </a:endParaRPr>
          </a:p>
          <a:p>
            <a:r>
              <a:rPr lang="nl-NL" sz="1200" kern="1200" dirty="0">
                <a:solidFill>
                  <a:schemeClr val="tx1"/>
                </a:solidFill>
                <a:effectLst/>
                <a:latin typeface="+mn-lt"/>
                <a:ea typeface="Geneva" charset="-128"/>
                <a:cs typeface="Geneva" charset="-128"/>
              </a:rPr>
              <a:t>Het waterschap moet dan in dit geval bij alle drie de </a:t>
            </a:r>
            <a:r>
              <a:rPr lang="nl-NL" sz="1200" kern="1200" dirty="0" err="1">
                <a:solidFill>
                  <a:schemeClr val="tx1"/>
                </a:solidFill>
                <a:effectLst/>
                <a:latin typeface="+mn-lt"/>
                <a:ea typeface="Geneva" charset="-128"/>
                <a:cs typeface="Geneva" charset="-128"/>
              </a:rPr>
              <a:t>vergunningchecks</a:t>
            </a:r>
            <a:r>
              <a:rPr lang="nl-NL" sz="1200" kern="1200" dirty="0">
                <a:solidFill>
                  <a:schemeClr val="tx1"/>
                </a:solidFill>
                <a:effectLst/>
                <a:latin typeface="+mn-lt"/>
                <a:ea typeface="Geneva" charset="-128"/>
                <a:cs typeface="Geneva" charset="-128"/>
              </a:rPr>
              <a:t> een vraag opnemen waarmee men bepaalt wat de initiatiefnemer nu exact wil gaan doen om te bepalen welke van de drie activiteiten van toepassing is. Dat kan voor de initiatiefnemer tot gevolg hebben dat hij vergelijkbare vragen meerdere keren moet beantwoorden. Omdat te voorkomen kan het bevoegd gezag herbruikbare vragen gebruiken. Bijvoorbeeld de vraag:</a:t>
            </a:r>
            <a:endParaRPr lang="nl-NL" sz="2000" kern="1200" dirty="0">
              <a:solidFill>
                <a:schemeClr val="tx1"/>
              </a:solidFill>
              <a:effectLst/>
              <a:latin typeface="+mn-lt"/>
              <a:ea typeface="Geneva" charset="-128"/>
              <a:cs typeface="Geneva" charset="-128"/>
            </a:endParaRPr>
          </a:p>
          <a:p>
            <a:r>
              <a:rPr lang="nl-NL" sz="1200" i="1" kern="1200" dirty="0">
                <a:solidFill>
                  <a:schemeClr val="tx1"/>
                </a:solidFill>
                <a:effectLst/>
                <a:latin typeface="+mn-lt"/>
                <a:ea typeface="Geneva" charset="-128"/>
                <a:cs typeface="Geneva" charset="-128"/>
              </a:rPr>
              <a:t>Wat gaat u plaatsen of vervangen?</a:t>
            </a:r>
            <a:endParaRPr lang="nl-NL" sz="2000" kern="1200" dirty="0">
              <a:solidFill>
                <a:schemeClr val="tx1"/>
              </a:solidFill>
              <a:effectLst/>
              <a:latin typeface="+mn-lt"/>
              <a:ea typeface="Geneva" charset="-128"/>
              <a:cs typeface="Geneva" charset="-128"/>
            </a:endParaRPr>
          </a:p>
          <a:p>
            <a:pPr lvl="0"/>
            <a:r>
              <a:rPr lang="nl-NL" sz="1200" i="1" kern="1200" dirty="0">
                <a:solidFill>
                  <a:schemeClr val="tx1"/>
                </a:solidFill>
                <a:effectLst/>
                <a:latin typeface="+mn-lt"/>
                <a:ea typeface="Geneva" charset="-128"/>
                <a:cs typeface="Geneva" charset="-128"/>
              </a:rPr>
              <a:t>Steiger</a:t>
            </a:r>
            <a:endParaRPr lang="nl-NL" sz="2000" kern="1200" dirty="0">
              <a:solidFill>
                <a:schemeClr val="tx1"/>
              </a:solidFill>
              <a:effectLst/>
              <a:latin typeface="+mn-lt"/>
              <a:ea typeface="Geneva" charset="-128"/>
              <a:cs typeface="Geneva" charset="-128"/>
            </a:endParaRPr>
          </a:p>
          <a:p>
            <a:pPr lvl="0"/>
            <a:r>
              <a:rPr lang="nl-NL" sz="1200" i="1" kern="1200" dirty="0">
                <a:solidFill>
                  <a:schemeClr val="tx1"/>
                </a:solidFill>
                <a:effectLst/>
                <a:latin typeface="+mn-lt"/>
                <a:ea typeface="Geneva" charset="-128"/>
                <a:cs typeface="Geneva" charset="-128"/>
              </a:rPr>
              <a:t>Vlonder</a:t>
            </a:r>
            <a:endParaRPr lang="nl-NL" sz="2000" kern="1200" dirty="0">
              <a:solidFill>
                <a:schemeClr val="tx1"/>
              </a:solidFill>
              <a:effectLst/>
              <a:latin typeface="+mn-lt"/>
              <a:ea typeface="Geneva" charset="-128"/>
              <a:cs typeface="Geneva" charset="-128"/>
            </a:endParaRPr>
          </a:p>
          <a:p>
            <a:pPr lvl="0"/>
            <a:r>
              <a:rPr lang="nl-NL" sz="1200" i="1" kern="1200" dirty="0">
                <a:solidFill>
                  <a:schemeClr val="tx1"/>
                </a:solidFill>
                <a:effectLst/>
                <a:latin typeface="+mn-lt"/>
                <a:ea typeface="Geneva" charset="-128"/>
                <a:cs typeface="Geneva" charset="-128"/>
              </a:rPr>
              <a:t>Meerpaal</a:t>
            </a:r>
            <a:endParaRPr lang="nl-NL" sz="2000" kern="1200" dirty="0">
              <a:solidFill>
                <a:schemeClr val="tx1"/>
              </a:solidFill>
              <a:effectLst/>
              <a:latin typeface="+mn-lt"/>
              <a:ea typeface="Geneva" charset="-128"/>
              <a:cs typeface="Geneva" charset="-128"/>
            </a:endParaRPr>
          </a:p>
          <a:p>
            <a:pPr lvl="0"/>
            <a:r>
              <a:rPr lang="nl-NL" sz="1200" i="1" kern="1200" dirty="0">
                <a:solidFill>
                  <a:schemeClr val="tx1"/>
                </a:solidFill>
                <a:effectLst/>
                <a:latin typeface="+mn-lt"/>
                <a:ea typeface="Geneva" charset="-128"/>
                <a:cs typeface="Geneva" charset="-128"/>
              </a:rPr>
              <a:t>Andere aanmeervoorziening</a:t>
            </a:r>
            <a:endParaRPr lang="nl-NL" sz="2000" kern="1200" dirty="0">
              <a:solidFill>
                <a:schemeClr val="tx1"/>
              </a:solidFill>
              <a:effectLst/>
              <a:latin typeface="+mn-lt"/>
              <a:ea typeface="Geneva" charset="-128"/>
              <a:cs typeface="Geneva" charset="-128"/>
            </a:endParaRPr>
          </a:p>
          <a:p>
            <a:r>
              <a:rPr lang="nl-NL" sz="1200" kern="1200" dirty="0">
                <a:solidFill>
                  <a:schemeClr val="tx1"/>
                </a:solidFill>
                <a:effectLst/>
                <a:latin typeface="+mn-lt"/>
                <a:ea typeface="Geneva" charset="-128"/>
                <a:cs typeface="Geneva" charset="-128"/>
              </a:rPr>
              <a:t>Deze vraag stelt het loket maar 1 keer aan de gebruiker maar het antwoord daarop kan gebruikt worden in alle drie de </a:t>
            </a:r>
            <a:r>
              <a:rPr lang="nl-NL" sz="1200" kern="1200" dirty="0" err="1">
                <a:solidFill>
                  <a:schemeClr val="tx1"/>
                </a:solidFill>
                <a:effectLst/>
                <a:latin typeface="+mn-lt"/>
                <a:ea typeface="Geneva" charset="-128"/>
                <a:cs typeface="Geneva" charset="-128"/>
              </a:rPr>
              <a:t>vergunningchecks</a:t>
            </a:r>
            <a:r>
              <a:rPr lang="nl-NL" sz="1200" kern="1200" dirty="0">
                <a:solidFill>
                  <a:schemeClr val="tx1"/>
                </a:solidFill>
                <a:effectLst/>
                <a:latin typeface="+mn-lt"/>
                <a:ea typeface="Geneva" charset="-128"/>
                <a:cs typeface="Geneva" charset="-128"/>
              </a:rPr>
              <a:t>. Dit levert wel complexiteit op in het beheer van de toepasbare regels. Indien men een herbruikbare vraag aanpast, dan krijgt deze vraag een ander ID. Ook de andere checks die deze herbruikbare vraag bevatten moeten dit nieuwe ID bevatten anders kan het loket de vragen niet ontdubbelen.</a:t>
            </a:r>
            <a:endParaRPr lang="nl-NL" sz="2000" kern="1200" dirty="0">
              <a:solidFill>
                <a:schemeClr val="tx1"/>
              </a:solidFill>
              <a:effectLst/>
              <a:latin typeface="+mn-lt"/>
              <a:ea typeface="Geneva" charset="-128"/>
              <a:cs typeface="Geneva" charset="-128"/>
            </a:endParaRPr>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19</a:t>
            </a:fld>
            <a:endParaRPr lang="nl-NL" altLang="nl-NL"/>
          </a:p>
        </p:txBody>
      </p:sp>
    </p:spTree>
    <p:extLst>
      <p:ext uri="{BB962C8B-B14F-4D97-AF65-F5344CB8AC3E}">
        <p14:creationId xmlns:p14="http://schemas.microsoft.com/office/powerpoint/2010/main" val="2251914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pPr lvl="0"/>
            <a:r>
              <a:rPr lang="nl-NL" sz="1200" kern="1200" dirty="0">
                <a:solidFill>
                  <a:schemeClr val="tx1"/>
                </a:solidFill>
                <a:effectLst/>
                <a:latin typeface="+mn-lt"/>
                <a:ea typeface="Geneva" charset="-128"/>
                <a:cs typeface="Geneva" charset="-128"/>
              </a:rPr>
              <a:t>De </a:t>
            </a:r>
            <a:r>
              <a:rPr lang="nl-NL" sz="1200" i="1" kern="1200" dirty="0">
                <a:solidFill>
                  <a:schemeClr val="tx1"/>
                </a:solidFill>
                <a:effectLst/>
                <a:latin typeface="+mn-lt"/>
                <a:ea typeface="Geneva" charset="-128"/>
                <a:cs typeface="Geneva" charset="-128"/>
              </a:rPr>
              <a:t>activiteit</a:t>
            </a:r>
            <a:r>
              <a:rPr lang="nl-NL" sz="1200" kern="1200" dirty="0">
                <a:solidFill>
                  <a:schemeClr val="tx1"/>
                </a:solidFill>
                <a:effectLst/>
                <a:latin typeface="+mn-lt"/>
                <a:ea typeface="Geneva" charset="-128"/>
                <a:cs typeface="Geneva" charset="-128"/>
              </a:rPr>
              <a:t> omvat </a:t>
            </a:r>
            <a:r>
              <a:rPr lang="nl-NL" sz="1200" u="sng" kern="1200" dirty="0">
                <a:solidFill>
                  <a:schemeClr val="tx1"/>
                </a:solidFill>
                <a:effectLst/>
                <a:latin typeface="+mn-lt"/>
                <a:ea typeface="Geneva" charset="-128"/>
                <a:cs typeface="Geneva" charset="-128"/>
              </a:rPr>
              <a:t>minder</a:t>
            </a:r>
            <a:r>
              <a:rPr lang="nl-NL" sz="1200" kern="1200" dirty="0">
                <a:solidFill>
                  <a:schemeClr val="tx1"/>
                </a:solidFill>
                <a:effectLst/>
                <a:latin typeface="+mn-lt"/>
                <a:ea typeface="Geneva" charset="-128"/>
                <a:cs typeface="Geneva" charset="-128"/>
              </a:rPr>
              <a:t> objecten of handelingen dan de </a:t>
            </a:r>
            <a:r>
              <a:rPr lang="nl-NL" sz="1200" i="1" kern="1200" dirty="0">
                <a:solidFill>
                  <a:schemeClr val="tx1"/>
                </a:solidFill>
                <a:effectLst/>
                <a:latin typeface="+mn-lt"/>
                <a:ea typeface="Geneva" charset="-128"/>
                <a:cs typeface="Geneva" charset="-128"/>
              </a:rPr>
              <a:t>werkzaamheid</a:t>
            </a:r>
            <a:r>
              <a:rPr lang="nl-NL" sz="1200" kern="1200" dirty="0">
                <a:solidFill>
                  <a:schemeClr val="tx1"/>
                </a:solidFill>
                <a:effectLst/>
                <a:latin typeface="+mn-lt"/>
                <a:ea typeface="Geneva" charset="-128"/>
                <a:cs typeface="Geneva" charset="-128"/>
              </a:rPr>
              <a:t>. </a:t>
            </a:r>
            <a:endParaRPr lang="nl-NL" sz="2000" kern="1200" dirty="0">
              <a:solidFill>
                <a:schemeClr val="tx1"/>
              </a:solidFill>
              <a:effectLst/>
              <a:latin typeface="+mn-lt"/>
              <a:ea typeface="Geneva" charset="-128"/>
              <a:cs typeface="Geneva" charset="-128"/>
            </a:endParaRPr>
          </a:p>
          <a:p>
            <a:pPr lvl="1"/>
            <a:r>
              <a:rPr lang="nl-NL" sz="1200" kern="1200" dirty="0">
                <a:solidFill>
                  <a:schemeClr val="tx1"/>
                </a:solidFill>
                <a:effectLst/>
                <a:latin typeface="+mn-lt"/>
                <a:ea typeface="Geneva" charset="-128"/>
                <a:cs typeface="+mn-cs"/>
              </a:rPr>
              <a:t>Dan moeten er mogelijk nog meer activiteiten worden gekoppeld aan deze werkzaamheid.</a:t>
            </a:r>
            <a:endParaRPr lang="nl-NL" sz="2000" kern="1200" dirty="0">
              <a:solidFill>
                <a:schemeClr val="tx1"/>
              </a:solidFill>
              <a:effectLst/>
              <a:latin typeface="+mn-lt"/>
              <a:ea typeface="Geneva" charset="-128"/>
              <a:cs typeface="+mn-cs"/>
            </a:endParaRPr>
          </a:p>
          <a:p>
            <a:pPr lvl="1"/>
            <a:r>
              <a:rPr lang="nl-NL" sz="1200" kern="1200" dirty="0">
                <a:solidFill>
                  <a:schemeClr val="tx1"/>
                </a:solidFill>
                <a:effectLst/>
                <a:latin typeface="+mn-lt"/>
                <a:ea typeface="Geneva" charset="-128"/>
                <a:cs typeface="+mn-cs"/>
              </a:rPr>
              <a:t>Er moet bepaald worden welke activiteit van toepassing is op de werkzaamheden die de initiatiefnemer in gedachten heeft.</a:t>
            </a:r>
            <a:endParaRPr lang="nl-NL" sz="2000" kern="1200" dirty="0">
              <a:solidFill>
                <a:schemeClr val="tx1"/>
              </a:solidFill>
              <a:effectLst/>
              <a:latin typeface="+mn-lt"/>
              <a:ea typeface="Geneva" charset="-128"/>
              <a:cs typeface="+mn-cs"/>
            </a:endParaRPr>
          </a:p>
          <a:p>
            <a:r>
              <a:rPr lang="nl-NL" sz="1200" kern="1200" dirty="0">
                <a:solidFill>
                  <a:schemeClr val="tx1"/>
                </a:solidFill>
                <a:effectLst/>
                <a:latin typeface="+mn-lt"/>
                <a:ea typeface="Geneva" charset="-128"/>
                <a:cs typeface="Geneva" charset="-128"/>
              </a:rPr>
              <a:t>Bijvoorbeeld: Iemand gaat de check doen voor het plaatsen van een meerpaal. Hij kiest voor de werkzaamheid ‘Steiger, vlonder of aanmeervoorziening plaatsen of vervangen’. Het waterschap heeft hier drie activiteiten aan gekoppeld, namelijk:</a:t>
            </a:r>
            <a:endParaRPr lang="nl-NL" sz="2000" kern="1200" dirty="0">
              <a:solidFill>
                <a:schemeClr val="tx1"/>
              </a:solidFill>
              <a:effectLst/>
              <a:latin typeface="+mn-lt"/>
              <a:ea typeface="Geneva" charset="-128"/>
              <a:cs typeface="Geneva" charset="-128"/>
            </a:endParaRPr>
          </a:p>
          <a:p>
            <a:pPr lvl="2"/>
            <a:r>
              <a:rPr lang="nl-NL" sz="1200" kern="1200" dirty="0">
                <a:solidFill>
                  <a:schemeClr val="tx1"/>
                </a:solidFill>
                <a:effectLst/>
                <a:latin typeface="+mn-lt"/>
                <a:ea typeface="Geneva" charset="-128"/>
                <a:cs typeface="+mn-cs"/>
              </a:rPr>
              <a:t>Steiger aanleggen</a:t>
            </a:r>
            <a:endParaRPr lang="nl-NL" sz="2000" kern="1200" dirty="0">
              <a:solidFill>
                <a:schemeClr val="tx1"/>
              </a:solidFill>
              <a:effectLst/>
              <a:latin typeface="+mn-lt"/>
              <a:ea typeface="Geneva" charset="-128"/>
              <a:cs typeface="+mn-cs"/>
            </a:endParaRPr>
          </a:p>
          <a:p>
            <a:pPr lvl="2"/>
            <a:r>
              <a:rPr lang="nl-NL" sz="1200" kern="1200" dirty="0">
                <a:solidFill>
                  <a:schemeClr val="tx1"/>
                </a:solidFill>
                <a:effectLst/>
                <a:latin typeface="+mn-lt"/>
                <a:ea typeface="Geneva" charset="-128"/>
                <a:cs typeface="+mn-cs"/>
              </a:rPr>
              <a:t>Vlonder aanleggen</a:t>
            </a:r>
            <a:endParaRPr lang="nl-NL" sz="2000" kern="1200" dirty="0">
              <a:solidFill>
                <a:schemeClr val="tx1"/>
              </a:solidFill>
              <a:effectLst/>
              <a:latin typeface="+mn-lt"/>
              <a:ea typeface="Geneva" charset="-128"/>
              <a:cs typeface="+mn-cs"/>
            </a:endParaRPr>
          </a:p>
          <a:p>
            <a:pPr lvl="2"/>
            <a:r>
              <a:rPr lang="nl-NL" sz="1200" kern="1200" dirty="0">
                <a:solidFill>
                  <a:schemeClr val="tx1"/>
                </a:solidFill>
                <a:effectLst/>
                <a:latin typeface="+mn-lt"/>
                <a:ea typeface="Geneva" charset="-128"/>
                <a:cs typeface="+mn-cs"/>
              </a:rPr>
              <a:t>Meerpaal aanbrengen</a:t>
            </a:r>
            <a:endParaRPr lang="nl-NL" sz="2000" kern="1200" dirty="0">
              <a:solidFill>
                <a:schemeClr val="tx1"/>
              </a:solidFill>
              <a:effectLst/>
              <a:latin typeface="+mn-lt"/>
              <a:ea typeface="Geneva" charset="-128"/>
              <a:cs typeface="+mn-cs"/>
            </a:endParaRPr>
          </a:p>
          <a:p>
            <a:r>
              <a:rPr lang="nl-NL" sz="1200" kern="1200" dirty="0">
                <a:solidFill>
                  <a:schemeClr val="tx1"/>
                </a:solidFill>
                <a:effectLst/>
                <a:latin typeface="+mn-lt"/>
                <a:ea typeface="Geneva" charset="-128"/>
                <a:cs typeface="Geneva" charset="-128"/>
              </a:rPr>
              <a:t>Het waterschap moet dan in dit geval bij alle drie de </a:t>
            </a:r>
            <a:r>
              <a:rPr lang="nl-NL" sz="1200" kern="1200" dirty="0" err="1">
                <a:solidFill>
                  <a:schemeClr val="tx1"/>
                </a:solidFill>
                <a:effectLst/>
                <a:latin typeface="+mn-lt"/>
                <a:ea typeface="Geneva" charset="-128"/>
                <a:cs typeface="Geneva" charset="-128"/>
              </a:rPr>
              <a:t>vergunningchecks</a:t>
            </a:r>
            <a:r>
              <a:rPr lang="nl-NL" sz="1200" kern="1200" dirty="0">
                <a:solidFill>
                  <a:schemeClr val="tx1"/>
                </a:solidFill>
                <a:effectLst/>
                <a:latin typeface="+mn-lt"/>
                <a:ea typeface="Geneva" charset="-128"/>
                <a:cs typeface="Geneva" charset="-128"/>
              </a:rPr>
              <a:t> een vraag opnemen waarmee men bepaalt wat de initiatiefnemer nu exact wil gaan doen om te bepalen welke van de drie activiteiten van toepassing is. Dat kan voor de initiatiefnemer tot gevolg hebben dat hij vergelijkbare vragen meerdere keren moet beantwoorden. Omdat te voorkomen kan het bevoegd gezag herbruikbare vragen gebruiken. Bijvoorbeeld de vraag:</a:t>
            </a:r>
            <a:endParaRPr lang="nl-NL" sz="2000" kern="1200" dirty="0">
              <a:solidFill>
                <a:schemeClr val="tx1"/>
              </a:solidFill>
              <a:effectLst/>
              <a:latin typeface="+mn-lt"/>
              <a:ea typeface="Geneva" charset="-128"/>
              <a:cs typeface="Geneva" charset="-128"/>
            </a:endParaRPr>
          </a:p>
          <a:p>
            <a:r>
              <a:rPr lang="nl-NL" sz="1200" i="1" kern="1200" dirty="0">
                <a:solidFill>
                  <a:schemeClr val="tx1"/>
                </a:solidFill>
                <a:effectLst/>
                <a:latin typeface="+mn-lt"/>
                <a:ea typeface="Geneva" charset="-128"/>
                <a:cs typeface="Geneva" charset="-128"/>
              </a:rPr>
              <a:t>Wat gaat u plaatsen of vervangen?</a:t>
            </a:r>
            <a:endParaRPr lang="nl-NL" sz="2000" kern="1200" dirty="0">
              <a:solidFill>
                <a:schemeClr val="tx1"/>
              </a:solidFill>
              <a:effectLst/>
              <a:latin typeface="+mn-lt"/>
              <a:ea typeface="Geneva" charset="-128"/>
              <a:cs typeface="Geneva" charset="-128"/>
            </a:endParaRPr>
          </a:p>
          <a:p>
            <a:pPr lvl="0"/>
            <a:r>
              <a:rPr lang="nl-NL" sz="1200" i="1" kern="1200" dirty="0">
                <a:solidFill>
                  <a:schemeClr val="tx1"/>
                </a:solidFill>
                <a:effectLst/>
                <a:latin typeface="+mn-lt"/>
                <a:ea typeface="Geneva" charset="-128"/>
                <a:cs typeface="Geneva" charset="-128"/>
              </a:rPr>
              <a:t>Steiger</a:t>
            </a:r>
            <a:endParaRPr lang="nl-NL" sz="2000" kern="1200" dirty="0">
              <a:solidFill>
                <a:schemeClr val="tx1"/>
              </a:solidFill>
              <a:effectLst/>
              <a:latin typeface="+mn-lt"/>
              <a:ea typeface="Geneva" charset="-128"/>
              <a:cs typeface="Geneva" charset="-128"/>
            </a:endParaRPr>
          </a:p>
          <a:p>
            <a:pPr lvl="0"/>
            <a:r>
              <a:rPr lang="nl-NL" sz="1200" i="1" kern="1200" dirty="0">
                <a:solidFill>
                  <a:schemeClr val="tx1"/>
                </a:solidFill>
                <a:effectLst/>
                <a:latin typeface="+mn-lt"/>
                <a:ea typeface="Geneva" charset="-128"/>
                <a:cs typeface="Geneva" charset="-128"/>
              </a:rPr>
              <a:t>Vlonder</a:t>
            </a:r>
            <a:endParaRPr lang="nl-NL" sz="2000" kern="1200" dirty="0">
              <a:solidFill>
                <a:schemeClr val="tx1"/>
              </a:solidFill>
              <a:effectLst/>
              <a:latin typeface="+mn-lt"/>
              <a:ea typeface="Geneva" charset="-128"/>
              <a:cs typeface="Geneva" charset="-128"/>
            </a:endParaRPr>
          </a:p>
          <a:p>
            <a:pPr lvl="0"/>
            <a:r>
              <a:rPr lang="nl-NL" sz="1200" i="1" kern="1200" dirty="0">
                <a:solidFill>
                  <a:schemeClr val="tx1"/>
                </a:solidFill>
                <a:effectLst/>
                <a:latin typeface="+mn-lt"/>
                <a:ea typeface="Geneva" charset="-128"/>
                <a:cs typeface="Geneva" charset="-128"/>
              </a:rPr>
              <a:t>Meerpaal</a:t>
            </a:r>
            <a:endParaRPr lang="nl-NL" sz="2000" kern="1200" dirty="0">
              <a:solidFill>
                <a:schemeClr val="tx1"/>
              </a:solidFill>
              <a:effectLst/>
              <a:latin typeface="+mn-lt"/>
              <a:ea typeface="Geneva" charset="-128"/>
              <a:cs typeface="Geneva" charset="-128"/>
            </a:endParaRPr>
          </a:p>
          <a:p>
            <a:pPr lvl="0"/>
            <a:r>
              <a:rPr lang="nl-NL" sz="1200" i="1" kern="1200" dirty="0">
                <a:solidFill>
                  <a:schemeClr val="tx1"/>
                </a:solidFill>
                <a:effectLst/>
                <a:latin typeface="+mn-lt"/>
                <a:ea typeface="Geneva" charset="-128"/>
                <a:cs typeface="Geneva" charset="-128"/>
              </a:rPr>
              <a:t>Andere aanmeervoorziening</a:t>
            </a:r>
            <a:endParaRPr lang="nl-NL" sz="2000" kern="1200" dirty="0">
              <a:solidFill>
                <a:schemeClr val="tx1"/>
              </a:solidFill>
              <a:effectLst/>
              <a:latin typeface="+mn-lt"/>
              <a:ea typeface="Geneva" charset="-128"/>
              <a:cs typeface="Geneva" charset="-128"/>
            </a:endParaRPr>
          </a:p>
          <a:p>
            <a:r>
              <a:rPr lang="nl-NL" sz="1200" kern="1200" dirty="0">
                <a:solidFill>
                  <a:schemeClr val="tx1"/>
                </a:solidFill>
                <a:effectLst/>
                <a:latin typeface="+mn-lt"/>
                <a:ea typeface="Geneva" charset="-128"/>
                <a:cs typeface="Geneva" charset="-128"/>
              </a:rPr>
              <a:t>Deze vraag stelt het loket maar 1 keer aan de gebruiker maar het antwoord daarop kan gebruikt worden in alle drie de </a:t>
            </a:r>
            <a:r>
              <a:rPr lang="nl-NL" sz="1200" kern="1200" dirty="0" err="1">
                <a:solidFill>
                  <a:schemeClr val="tx1"/>
                </a:solidFill>
                <a:effectLst/>
                <a:latin typeface="+mn-lt"/>
                <a:ea typeface="Geneva" charset="-128"/>
                <a:cs typeface="Geneva" charset="-128"/>
              </a:rPr>
              <a:t>vergunningchecks</a:t>
            </a:r>
            <a:r>
              <a:rPr lang="nl-NL" sz="1200" kern="1200" dirty="0">
                <a:solidFill>
                  <a:schemeClr val="tx1"/>
                </a:solidFill>
                <a:effectLst/>
                <a:latin typeface="+mn-lt"/>
                <a:ea typeface="Geneva" charset="-128"/>
                <a:cs typeface="Geneva" charset="-128"/>
              </a:rPr>
              <a:t>. Dit levert wel complexiteit op in het beheer van de toepasbare regels. Indien men een herbruikbare vraag aanpast, dan krijgt deze vraag een ander ID. Ook de andere checks die deze herbruikbare vraag bevatten moeten dit nieuwe ID bevatten anders kan het loket de vragen niet ontdubbelen.</a:t>
            </a:r>
            <a:endParaRPr lang="nl-NL" sz="2000" kern="1200" dirty="0">
              <a:solidFill>
                <a:schemeClr val="tx1"/>
              </a:solidFill>
              <a:effectLst/>
              <a:latin typeface="+mn-lt"/>
              <a:ea typeface="Geneva" charset="-128"/>
              <a:cs typeface="Geneva" charset="-128"/>
            </a:endParaRPr>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20</a:t>
            </a:fld>
            <a:endParaRPr lang="nl-NL" altLang="nl-NL"/>
          </a:p>
        </p:txBody>
      </p:sp>
    </p:spTree>
    <p:extLst>
      <p:ext uri="{BB962C8B-B14F-4D97-AF65-F5344CB8AC3E}">
        <p14:creationId xmlns:p14="http://schemas.microsoft.com/office/powerpoint/2010/main" val="1604149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22</a:t>
            </a:fld>
            <a:endParaRPr lang="nl-NL" altLang="nl-NL"/>
          </a:p>
        </p:txBody>
      </p:sp>
    </p:spTree>
    <p:extLst>
      <p:ext uri="{BB962C8B-B14F-4D97-AF65-F5344CB8AC3E}">
        <p14:creationId xmlns:p14="http://schemas.microsoft.com/office/powerpoint/2010/main" val="964117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sz="1200" kern="1200" dirty="0">
              <a:solidFill>
                <a:schemeClr val="tx1"/>
              </a:solidFill>
              <a:effectLst/>
              <a:latin typeface="+mn-lt"/>
              <a:ea typeface="Geneva" charset="-128"/>
              <a:cs typeface="Geneva" charset="-128"/>
            </a:endParaRPr>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23</a:t>
            </a:fld>
            <a:endParaRPr lang="nl-NL" altLang="nl-NL"/>
          </a:p>
        </p:txBody>
      </p:sp>
    </p:spTree>
    <p:extLst>
      <p:ext uri="{BB962C8B-B14F-4D97-AF65-F5344CB8AC3E}">
        <p14:creationId xmlns:p14="http://schemas.microsoft.com/office/powerpoint/2010/main" val="1984937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kern="1200" dirty="0">
                <a:solidFill>
                  <a:schemeClr val="tx1"/>
                </a:solidFill>
                <a:effectLst/>
                <a:latin typeface="+mn-lt"/>
                <a:ea typeface="Geneva" charset="-128"/>
                <a:cs typeface="Geneva" charset="-128"/>
              </a:rPr>
              <a:t>Omdat bevoegde gezagen heel verschillend omgaan met het definiëren van hun juridische activiteiten (met name ook in </a:t>
            </a:r>
            <a:r>
              <a:rPr lang="nl-NL" sz="1200" kern="1200" dirty="0" err="1">
                <a:solidFill>
                  <a:schemeClr val="tx1"/>
                </a:solidFill>
                <a:effectLst/>
                <a:latin typeface="+mn-lt"/>
                <a:ea typeface="Geneva" charset="-128"/>
                <a:cs typeface="Geneva" charset="-128"/>
              </a:rPr>
              <a:t>granulariteit</a:t>
            </a:r>
            <a:r>
              <a:rPr lang="nl-NL" sz="1200" kern="1200" dirty="0">
                <a:solidFill>
                  <a:schemeClr val="tx1"/>
                </a:solidFill>
                <a:effectLst/>
                <a:latin typeface="+mn-lt"/>
                <a:ea typeface="Geneva" charset="-128"/>
                <a:cs typeface="Geneva" charset="-128"/>
              </a:rPr>
              <a:t>), worden deze juridische activiteiten met elk uiteenlopende set aan regels (en dus ook uiteenlopende set aan vragen) bij elkaar gebracht bij deze ene werkzaamheid. Ieder bestuursorgaan bepaalt zelf welke werkzaamheden men koppelt aan welke juridische activiteit(en). Via de werkzaamheden brengen we de checks, voor verschillende juridische activiteiten van verschillende overheden, bij elkaar voor de gebruiker.</a:t>
            </a:r>
          </a:p>
          <a:p>
            <a:endParaRPr lang="nl-NL" dirty="0"/>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3</a:t>
            </a:fld>
            <a:endParaRPr lang="nl-NL" altLang="nl-NL"/>
          </a:p>
        </p:txBody>
      </p:sp>
    </p:spTree>
    <p:extLst>
      <p:ext uri="{BB962C8B-B14F-4D97-AF65-F5344CB8AC3E}">
        <p14:creationId xmlns:p14="http://schemas.microsoft.com/office/powerpoint/2010/main" val="2646243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sz="1200" kern="1200" dirty="0">
              <a:solidFill>
                <a:schemeClr val="tx1"/>
              </a:solidFill>
              <a:effectLst/>
              <a:latin typeface="+mn-lt"/>
              <a:ea typeface="Geneva" charset="-128"/>
              <a:cs typeface="Geneva" charset="-128"/>
            </a:endParaRPr>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24</a:t>
            </a:fld>
            <a:endParaRPr lang="nl-NL" altLang="nl-NL"/>
          </a:p>
        </p:txBody>
      </p:sp>
    </p:spTree>
    <p:extLst>
      <p:ext uri="{BB962C8B-B14F-4D97-AF65-F5344CB8AC3E}">
        <p14:creationId xmlns:p14="http://schemas.microsoft.com/office/powerpoint/2010/main" val="2481477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25</a:t>
            </a:fld>
            <a:endParaRPr lang="nl-NL" altLang="nl-NL"/>
          </a:p>
        </p:txBody>
      </p:sp>
    </p:spTree>
    <p:extLst>
      <p:ext uri="{BB962C8B-B14F-4D97-AF65-F5344CB8AC3E}">
        <p14:creationId xmlns:p14="http://schemas.microsoft.com/office/powerpoint/2010/main" val="246972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sz="1200" kern="1200" dirty="0">
              <a:solidFill>
                <a:schemeClr val="tx1"/>
              </a:solidFill>
              <a:effectLst/>
              <a:latin typeface="+mn-lt"/>
              <a:ea typeface="Geneva" charset="-128"/>
              <a:cs typeface="Geneva" charset="-128"/>
            </a:endParaRPr>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26</a:t>
            </a:fld>
            <a:endParaRPr lang="nl-NL" altLang="nl-NL"/>
          </a:p>
        </p:txBody>
      </p:sp>
    </p:spTree>
    <p:extLst>
      <p:ext uri="{BB962C8B-B14F-4D97-AF65-F5344CB8AC3E}">
        <p14:creationId xmlns:p14="http://schemas.microsoft.com/office/powerpoint/2010/main" val="4123140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sz="1200" kern="1200" dirty="0">
              <a:solidFill>
                <a:schemeClr val="tx1"/>
              </a:solidFill>
              <a:effectLst/>
              <a:latin typeface="+mn-lt"/>
              <a:ea typeface="Geneva" charset="-128"/>
              <a:cs typeface="Geneva" charset="-128"/>
            </a:endParaRPr>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27</a:t>
            </a:fld>
            <a:endParaRPr lang="nl-NL" altLang="nl-NL"/>
          </a:p>
        </p:txBody>
      </p:sp>
    </p:spTree>
    <p:extLst>
      <p:ext uri="{BB962C8B-B14F-4D97-AF65-F5344CB8AC3E}">
        <p14:creationId xmlns:p14="http://schemas.microsoft.com/office/powerpoint/2010/main" val="38257235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sz="1200" kern="1200" dirty="0">
              <a:solidFill>
                <a:schemeClr val="tx1"/>
              </a:solidFill>
              <a:effectLst/>
              <a:latin typeface="+mn-lt"/>
              <a:ea typeface="Geneva" charset="-128"/>
              <a:cs typeface="Geneva" charset="-128"/>
            </a:endParaRPr>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28</a:t>
            </a:fld>
            <a:endParaRPr lang="nl-NL" altLang="nl-NL"/>
          </a:p>
        </p:txBody>
      </p:sp>
    </p:spTree>
    <p:extLst>
      <p:ext uri="{BB962C8B-B14F-4D97-AF65-F5344CB8AC3E}">
        <p14:creationId xmlns:p14="http://schemas.microsoft.com/office/powerpoint/2010/main" val="1696239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sz="1200" kern="1200" dirty="0">
              <a:solidFill>
                <a:schemeClr val="tx1"/>
              </a:solidFill>
              <a:effectLst/>
              <a:latin typeface="+mn-lt"/>
              <a:ea typeface="Geneva" charset="-128"/>
              <a:cs typeface="Geneva" charset="-128"/>
            </a:endParaRPr>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29</a:t>
            </a:fld>
            <a:endParaRPr lang="nl-NL" altLang="nl-NL"/>
          </a:p>
        </p:txBody>
      </p:sp>
    </p:spTree>
    <p:extLst>
      <p:ext uri="{BB962C8B-B14F-4D97-AF65-F5344CB8AC3E}">
        <p14:creationId xmlns:p14="http://schemas.microsoft.com/office/powerpoint/2010/main" val="5816822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30</a:t>
            </a:fld>
            <a:endParaRPr lang="nl-NL" altLang="nl-NL"/>
          </a:p>
        </p:txBody>
      </p:sp>
    </p:spTree>
    <p:extLst>
      <p:ext uri="{BB962C8B-B14F-4D97-AF65-F5344CB8AC3E}">
        <p14:creationId xmlns:p14="http://schemas.microsoft.com/office/powerpoint/2010/main" val="16797091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31</a:t>
            </a:fld>
            <a:endParaRPr lang="nl-NL" altLang="nl-NL"/>
          </a:p>
        </p:txBody>
      </p:sp>
    </p:spTree>
    <p:extLst>
      <p:ext uri="{BB962C8B-B14F-4D97-AF65-F5344CB8AC3E}">
        <p14:creationId xmlns:p14="http://schemas.microsoft.com/office/powerpoint/2010/main" val="816445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2C0B003-40C8-452D-B615-5037B8EE7BF8}" type="slidenum">
              <a:rPr kumimoji="0" lang="nl-NL" altLang="nl-NL" sz="1200" b="0" i="0" u="none" strike="noStrike" kern="1200" cap="none" spc="0" normalizeH="0" baseline="0" noProof="0" smtClean="0">
                <a:ln>
                  <a:noFill/>
                </a:ln>
                <a:solidFill>
                  <a:prstClr val="black"/>
                </a:solidFill>
                <a:effectLst/>
                <a:uLnTx/>
                <a:uFillTx/>
                <a:latin typeface="Arial" charset="0"/>
                <a:ea typeface="Geneva"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nl-NL" altLang="nl-NL" sz="1200" b="0" i="0" u="none" strike="noStrike" kern="1200" cap="none" spc="0" normalizeH="0" baseline="0" noProof="0">
              <a:ln>
                <a:noFill/>
              </a:ln>
              <a:solidFill>
                <a:prstClr val="black"/>
              </a:solidFill>
              <a:effectLst/>
              <a:uLnTx/>
              <a:uFillTx/>
              <a:latin typeface="Arial" charset="0"/>
              <a:ea typeface="Geneva" charset="-128"/>
              <a:cs typeface="Arial" charset="0"/>
            </a:endParaRPr>
          </a:p>
        </p:txBody>
      </p:sp>
    </p:spTree>
    <p:extLst>
      <p:ext uri="{BB962C8B-B14F-4D97-AF65-F5344CB8AC3E}">
        <p14:creationId xmlns:p14="http://schemas.microsoft.com/office/powerpoint/2010/main" val="3780130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2C0B003-40C8-452D-B615-5037B8EE7BF8}" type="slidenum">
              <a:rPr kumimoji="0" lang="nl-NL" altLang="nl-NL" sz="1200" b="0" i="0" u="none" strike="noStrike" kern="1200" cap="none" spc="0" normalizeH="0" baseline="0" noProof="0" smtClean="0">
                <a:ln>
                  <a:noFill/>
                </a:ln>
                <a:solidFill>
                  <a:prstClr val="black"/>
                </a:solidFill>
                <a:effectLst/>
                <a:uLnTx/>
                <a:uFillTx/>
                <a:latin typeface="Arial" charset="0"/>
                <a:ea typeface="Geneva"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nl-NL" altLang="nl-NL" sz="1200" b="0" i="0" u="none" strike="noStrike" kern="1200" cap="none" spc="0" normalizeH="0" baseline="0" noProof="0">
              <a:ln>
                <a:noFill/>
              </a:ln>
              <a:solidFill>
                <a:prstClr val="black"/>
              </a:solidFill>
              <a:effectLst/>
              <a:uLnTx/>
              <a:uFillTx/>
              <a:latin typeface="Arial" charset="0"/>
              <a:ea typeface="Geneva" charset="-128"/>
              <a:cs typeface="Arial" charset="0"/>
            </a:endParaRPr>
          </a:p>
        </p:txBody>
      </p:sp>
    </p:spTree>
    <p:extLst>
      <p:ext uri="{BB962C8B-B14F-4D97-AF65-F5344CB8AC3E}">
        <p14:creationId xmlns:p14="http://schemas.microsoft.com/office/powerpoint/2010/main" val="1131879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4</a:t>
            </a:fld>
            <a:endParaRPr lang="nl-NL" altLang="nl-NL"/>
          </a:p>
        </p:txBody>
      </p:sp>
    </p:spTree>
    <p:extLst>
      <p:ext uri="{BB962C8B-B14F-4D97-AF65-F5344CB8AC3E}">
        <p14:creationId xmlns:p14="http://schemas.microsoft.com/office/powerpoint/2010/main" val="23961901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2C0B003-40C8-452D-B615-5037B8EE7BF8}" type="slidenum">
              <a:rPr kumimoji="0" lang="nl-NL" altLang="nl-NL" sz="1200" b="0" i="0" u="none" strike="noStrike" kern="1200" cap="none" spc="0" normalizeH="0" baseline="0" noProof="0" smtClean="0">
                <a:ln>
                  <a:noFill/>
                </a:ln>
                <a:solidFill>
                  <a:prstClr val="black"/>
                </a:solidFill>
                <a:effectLst/>
                <a:uLnTx/>
                <a:uFillTx/>
                <a:latin typeface="Arial" charset="0"/>
                <a:ea typeface="Geneva"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nl-NL" altLang="nl-NL" sz="1200" b="0" i="0" u="none" strike="noStrike" kern="1200" cap="none" spc="0" normalizeH="0" baseline="0" noProof="0">
              <a:ln>
                <a:noFill/>
              </a:ln>
              <a:solidFill>
                <a:prstClr val="black"/>
              </a:solidFill>
              <a:effectLst/>
              <a:uLnTx/>
              <a:uFillTx/>
              <a:latin typeface="Arial" charset="0"/>
              <a:ea typeface="Geneva" charset="-128"/>
              <a:cs typeface="Arial" charset="0"/>
            </a:endParaRPr>
          </a:p>
        </p:txBody>
      </p:sp>
    </p:spTree>
    <p:extLst>
      <p:ext uri="{BB962C8B-B14F-4D97-AF65-F5344CB8AC3E}">
        <p14:creationId xmlns:p14="http://schemas.microsoft.com/office/powerpoint/2010/main" val="8584339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2C0B003-40C8-452D-B615-5037B8EE7BF8}" type="slidenum">
              <a:rPr kumimoji="0" lang="nl-NL" altLang="nl-NL" sz="1200" b="0" i="0" u="none" strike="noStrike" kern="1200" cap="none" spc="0" normalizeH="0" baseline="0" noProof="0" smtClean="0">
                <a:ln>
                  <a:noFill/>
                </a:ln>
                <a:solidFill>
                  <a:prstClr val="black"/>
                </a:solidFill>
                <a:effectLst/>
                <a:uLnTx/>
                <a:uFillTx/>
                <a:latin typeface="Arial" charset="0"/>
                <a:ea typeface="Geneva"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nl-NL" altLang="nl-NL" sz="1200" b="0" i="0" u="none" strike="noStrike" kern="1200" cap="none" spc="0" normalizeH="0" baseline="0" noProof="0">
              <a:ln>
                <a:noFill/>
              </a:ln>
              <a:solidFill>
                <a:prstClr val="black"/>
              </a:solidFill>
              <a:effectLst/>
              <a:uLnTx/>
              <a:uFillTx/>
              <a:latin typeface="Arial" charset="0"/>
              <a:ea typeface="Geneva" charset="-128"/>
              <a:cs typeface="Arial" charset="0"/>
            </a:endParaRPr>
          </a:p>
        </p:txBody>
      </p:sp>
    </p:spTree>
    <p:extLst>
      <p:ext uri="{BB962C8B-B14F-4D97-AF65-F5344CB8AC3E}">
        <p14:creationId xmlns:p14="http://schemas.microsoft.com/office/powerpoint/2010/main" val="33674319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2C0B003-40C8-452D-B615-5037B8EE7BF8}" type="slidenum">
              <a:rPr kumimoji="0" lang="nl-NL" altLang="nl-NL" sz="1200" b="0" i="0" u="none" strike="noStrike" kern="1200" cap="none" spc="0" normalizeH="0" baseline="0" noProof="0" smtClean="0">
                <a:ln>
                  <a:noFill/>
                </a:ln>
                <a:solidFill>
                  <a:prstClr val="black"/>
                </a:solidFill>
                <a:effectLst/>
                <a:uLnTx/>
                <a:uFillTx/>
                <a:latin typeface="Arial" charset="0"/>
                <a:ea typeface="Geneva"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nl-NL" altLang="nl-NL" sz="1200" b="0" i="0" u="none" strike="noStrike" kern="1200" cap="none" spc="0" normalizeH="0" baseline="0" noProof="0">
              <a:ln>
                <a:noFill/>
              </a:ln>
              <a:solidFill>
                <a:prstClr val="black"/>
              </a:solidFill>
              <a:effectLst/>
              <a:uLnTx/>
              <a:uFillTx/>
              <a:latin typeface="Arial" charset="0"/>
              <a:ea typeface="Geneva" charset="-128"/>
              <a:cs typeface="Arial" charset="0"/>
            </a:endParaRPr>
          </a:p>
        </p:txBody>
      </p:sp>
    </p:spTree>
    <p:extLst>
      <p:ext uri="{BB962C8B-B14F-4D97-AF65-F5344CB8AC3E}">
        <p14:creationId xmlns:p14="http://schemas.microsoft.com/office/powerpoint/2010/main" val="16733007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2C0B003-40C8-452D-B615-5037B8EE7BF8}" type="slidenum">
              <a:rPr kumimoji="0" lang="nl-NL" altLang="nl-NL" sz="1200" b="0" i="0" u="none" strike="noStrike" kern="1200" cap="none" spc="0" normalizeH="0" baseline="0" noProof="0" smtClean="0">
                <a:ln>
                  <a:noFill/>
                </a:ln>
                <a:solidFill>
                  <a:prstClr val="black"/>
                </a:solidFill>
                <a:effectLst/>
                <a:uLnTx/>
                <a:uFillTx/>
                <a:latin typeface="Arial" charset="0"/>
                <a:ea typeface="Geneva"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nl-NL" altLang="nl-NL" sz="1200" b="0" i="0" u="none" strike="noStrike" kern="1200" cap="none" spc="0" normalizeH="0" baseline="0" noProof="0">
              <a:ln>
                <a:noFill/>
              </a:ln>
              <a:solidFill>
                <a:prstClr val="black"/>
              </a:solidFill>
              <a:effectLst/>
              <a:uLnTx/>
              <a:uFillTx/>
              <a:latin typeface="Arial" charset="0"/>
              <a:ea typeface="Geneva" charset="-128"/>
              <a:cs typeface="Arial" charset="0"/>
            </a:endParaRPr>
          </a:p>
        </p:txBody>
      </p:sp>
    </p:spTree>
    <p:extLst>
      <p:ext uri="{BB962C8B-B14F-4D97-AF65-F5344CB8AC3E}">
        <p14:creationId xmlns:p14="http://schemas.microsoft.com/office/powerpoint/2010/main" val="28547451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2C0B003-40C8-452D-B615-5037B8EE7BF8}" type="slidenum">
              <a:rPr kumimoji="0" lang="nl-NL" altLang="nl-NL" sz="1200" b="0" i="0" u="none" strike="noStrike" kern="1200" cap="none" spc="0" normalizeH="0" baseline="0" noProof="0" smtClean="0">
                <a:ln>
                  <a:noFill/>
                </a:ln>
                <a:solidFill>
                  <a:prstClr val="black"/>
                </a:solidFill>
                <a:effectLst/>
                <a:uLnTx/>
                <a:uFillTx/>
                <a:latin typeface="Arial" charset="0"/>
                <a:ea typeface="Geneva"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nl-NL" altLang="nl-NL" sz="1200" b="0" i="0" u="none" strike="noStrike" kern="1200" cap="none" spc="0" normalizeH="0" baseline="0" noProof="0">
              <a:ln>
                <a:noFill/>
              </a:ln>
              <a:solidFill>
                <a:prstClr val="black"/>
              </a:solidFill>
              <a:effectLst/>
              <a:uLnTx/>
              <a:uFillTx/>
              <a:latin typeface="Arial" charset="0"/>
              <a:ea typeface="Geneva" charset="-128"/>
              <a:cs typeface="Arial" charset="0"/>
            </a:endParaRPr>
          </a:p>
        </p:txBody>
      </p:sp>
    </p:spTree>
    <p:extLst>
      <p:ext uri="{BB962C8B-B14F-4D97-AF65-F5344CB8AC3E}">
        <p14:creationId xmlns:p14="http://schemas.microsoft.com/office/powerpoint/2010/main" val="22012226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2C0B003-40C8-452D-B615-5037B8EE7BF8}" type="slidenum">
              <a:rPr kumimoji="0" lang="nl-NL" altLang="nl-NL" sz="1200" b="0" i="0" u="none" strike="noStrike" kern="1200" cap="none" spc="0" normalizeH="0" baseline="0" noProof="0" smtClean="0">
                <a:ln>
                  <a:noFill/>
                </a:ln>
                <a:solidFill>
                  <a:prstClr val="black"/>
                </a:solidFill>
                <a:effectLst/>
                <a:uLnTx/>
                <a:uFillTx/>
                <a:latin typeface="Arial" charset="0"/>
                <a:ea typeface="Geneva"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nl-NL" altLang="nl-NL" sz="1200" b="0" i="0" u="none" strike="noStrike" kern="1200" cap="none" spc="0" normalizeH="0" baseline="0" noProof="0">
              <a:ln>
                <a:noFill/>
              </a:ln>
              <a:solidFill>
                <a:prstClr val="black"/>
              </a:solidFill>
              <a:effectLst/>
              <a:uLnTx/>
              <a:uFillTx/>
              <a:latin typeface="Arial" charset="0"/>
              <a:ea typeface="Geneva" charset="-128"/>
              <a:cs typeface="Arial" charset="0"/>
            </a:endParaRPr>
          </a:p>
        </p:txBody>
      </p:sp>
    </p:spTree>
    <p:extLst>
      <p:ext uri="{BB962C8B-B14F-4D97-AF65-F5344CB8AC3E}">
        <p14:creationId xmlns:p14="http://schemas.microsoft.com/office/powerpoint/2010/main" val="34345323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2C0B003-40C8-452D-B615-5037B8EE7BF8}" type="slidenum">
              <a:rPr kumimoji="0" lang="nl-NL" altLang="nl-NL" sz="1200" b="0" i="0" u="none" strike="noStrike" kern="1200" cap="none" spc="0" normalizeH="0" baseline="0" noProof="0" smtClean="0">
                <a:ln>
                  <a:noFill/>
                </a:ln>
                <a:solidFill>
                  <a:prstClr val="black"/>
                </a:solidFill>
                <a:effectLst/>
                <a:uLnTx/>
                <a:uFillTx/>
                <a:latin typeface="Arial" charset="0"/>
                <a:ea typeface="Geneva"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nl-NL" altLang="nl-NL" sz="1200" b="0" i="0" u="none" strike="noStrike" kern="1200" cap="none" spc="0" normalizeH="0" baseline="0" noProof="0">
              <a:ln>
                <a:noFill/>
              </a:ln>
              <a:solidFill>
                <a:prstClr val="black"/>
              </a:solidFill>
              <a:effectLst/>
              <a:uLnTx/>
              <a:uFillTx/>
              <a:latin typeface="Arial" charset="0"/>
              <a:ea typeface="Geneva" charset="-128"/>
              <a:cs typeface="Arial" charset="0"/>
            </a:endParaRPr>
          </a:p>
        </p:txBody>
      </p:sp>
    </p:spTree>
    <p:extLst>
      <p:ext uri="{BB962C8B-B14F-4D97-AF65-F5344CB8AC3E}">
        <p14:creationId xmlns:p14="http://schemas.microsoft.com/office/powerpoint/2010/main" val="41223879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2C0B003-40C8-452D-B615-5037B8EE7BF8}" type="slidenum">
              <a:rPr kumimoji="0" lang="nl-NL" altLang="nl-NL" sz="1200" b="0" i="0" u="none" strike="noStrike" kern="1200" cap="none" spc="0" normalizeH="0" baseline="0" noProof="0" smtClean="0">
                <a:ln>
                  <a:noFill/>
                </a:ln>
                <a:solidFill>
                  <a:prstClr val="black"/>
                </a:solidFill>
                <a:effectLst/>
                <a:uLnTx/>
                <a:uFillTx/>
                <a:latin typeface="Arial" charset="0"/>
                <a:ea typeface="Geneva"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nl-NL" altLang="nl-NL" sz="1200" b="0" i="0" u="none" strike="noStrike" kern="1200" cap="none" spc="0" normalizeH="0" baseline="0" noProof="0">
              <a:ln>
                <a:noFill/>
              </a:ln>
              <a:solidFill>
                <a:prstClr val="black"/>
              </a:solidFill>
              <a:effectLst/>
              <a:uLnTx/>
              <a:uFillTx/>
              <a:latin typeface="Arial" charset="0"/>
              <a:ea typeface="Geneva" charset="-128"/>
              <a:cs typeface="Arial" charset="0"/>
            </a:endParaRPr>
          </a:p>
        </p:txBody>
      </p:sp>
    </p:spTree>
    <p:extLst>
      <p:ext uri="{BB962C8B-B14F-4D97-AF65-F5344CB8AC3E}">
        <p14:creationId xmlns:p14="http://schemas.microsoft.com/office/powerpoint/2010/main" val="27359723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2C0B003-40C8-452D-B615-5037B8EE7BF8}" type="slidenum">
              <a:rPr kumimoji="0" lang="nl-NL" altLang="nl-NL" sz="1200" b="0" i="0" u="none" strike="noStrike" kern="1200" cap="none" spc="0" normalizeH="0" baseline="0" noProof="0" smtClean="0">
                <a:ln>
                  <a:noFill/>
                </a:ln>
                <a:solidFill>
                  <a:prstClr val="black"/>
                </a:solidFill>
                <a:effectLst/>
                <a:uLnTx/>
                <a:uFillTx/>
                <a:latin typeface="Arial" charset="0"/>
                <a:ea typeface="Geneva"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nl-NL" altLang="nl-NL" sz="1200" b="0" i="0" u="none" strike="noStrike" kern="1200" cap="none" spc="0" normalizeH="0" baseline="0" noProof="0">
              <a:ln>
                <a:noFill/>
              </a:ln>
              <a:solidFill>
                <a:prstClr val="black"/>
              </a:solidFill>
              <a:effectLst/>
              <a:uLnTx/>
              <a:uFillTx/>
              <a:latin typeface="Arial" charset="0"/>
              <a:ea typeface="Geneva" charset="-128"/>
              <a:cs typeface="Arial" charset="0"/>
            </a:endParaRPr>
          </a:p>
        </p:txBody>
      </p:sp>
    </p:spTree>
    <p:extLst>
      <p:ext uri="{BB962C8B-B14F-4D97-AF65-F5344CB8AC3E}">
        <p14:creationId xmlns:p14="http://schemas.microsoft.com/office/powerpoint/2010/main" val="2105329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5</a:t>
            </a:fld>
            <a:endParaRPr lang="nl-NL" altLang="nl-NL"/>
          </a:p>
        </p:txBody>
      </p:sp>
    </p:spTree>
    <p:extLst>
      <p:ext uri="{BB962C8B-B14F-4D97-AF65-F5344CB8AC3E}">
        <p14:creationId xmlns:p14="http://schemas.microsoft.com/office/powerpoint/2010/main" val="3750105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6</a:t>
            </a:fld>
            <a:endParaRPr lang="nl-NL" altLang="nl-NL"/>
          </a:p>
        </p:txBody>
      </p:sp>
    </p:spTree>
    <p:extLst>
      <p:ext uri="{BB962C8B-B14F-4D97-AF65-F5344CB8AC3E}">
        <p14:creationId xmlns:p14="http://schemas.microsoft.com/office/powerpoint/2010/main" val="742047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kern="1200" dirty="0">
                <a:solidFill>
                  <a:schemeClr val="tx1"/>
                </a:solidFill>
                <a:effectLst/>
                <a:latin typeface="+mn-lt"/>
                <a:ea typeface="Geneva" charset="-128"/>
                <a:cs typeface="Geneva" charset="-128"/>
              </a:rPr>
              <a:t>Omdat bevoegde gezagen heel verschillend omgaan met het definiëren van hun juridische activiteiten (met name ook in </a:t>
            </a:r>
            <a:r>
              <a:rPr lang="nl-NL" sz="1200" kern="1200" dirty="0" err="1">
                <a:solidFill>
                  <a:schemeClr val="tx1"/>
                </a:solidFill>
                <a:effectLst/>
                <a:latin typeface="+mn-lt"/>
                <a:ea typeface="Geneva" charset="-128"/>
                <a:cs typeface="Geneva" charset="-128"/>
              </a:rPr>
              <a:t>granulariteit</a:t>
            </a:r>
            <a:r>
              <a:rPr lang="nl-NL" sz="1200" kern="1200" dirty="0">
                <a:solidFill>
                  <a:schemeClr val="tx1"/>
                </a:solidFill>
                <a:effectLst/>
                <a:latin typeface="+mn-lt"/>
                <a:ea typeface="Geneva" charset="-128"/>
                <a:cs typeface="Geneva" charset="-128"/>
              </a:rPr>
              <a:t>), worden deze juridische activiteiten met elk uiteenlopende set aan regels (en dus ook uiteenlopende set aan vragen) bij elkaar gebracht bij deze ene werkzaamheid. Ieder bestuursorgaan bepaalt zelf welke werkzaamheden men koppelt aan welke juridische activiteit(en). Via de werkzaamheden brengen we de checks, voor verschillende juridische activiteiten van verschillende overheden, bij elkaar voor de gebruiker.</a:t>
            </a:r>
          </a:p>
          <a:p>
            <a:endParaRPr lang="nl-NL" dirty="0"/>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7</a:t>
            </a:fld>
            <a:endParaRPr lang="nl-NL" altLang="nl-NL"/>
          </a:p>
        </p:txBody>
      </p:sp>
    </p:spTree>
    <p:extLst>
      <p:ext uri="{BB962C8B-B14F-4D97-AF65-F5344CB8AC3E}">
        <p14:creationId xmlns:p14="http://schemas.microsoft.com/office/powerpoint/2010/main" val="3320391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Geneva" charset="-128"/>
                <a:cs typeface="Geneva" charset="-128"/>
              </a:rPr>
              <a:t>We zijn gestart om voor die topactiviteiten de objecten en handelingen die je daarmee kunt uitvoeren te benoemen. Daaruit zijn voorstellen gemaakt voor potentiële werkzaamheden. </a:t>
            </a:r>
          </a:p>
          <a:p>
            <a:r>
              <a:rPr lang="nl-NL" sz="1200" kern="1200" dirty="0">
                <a:solidFill>
                  <a:schemeClr val="tx1"/>
                </a:solidFill>
                <a:effectLst/>
                <a:latin typeface="+mn-lt"/>
                <a:ea typeface="Geneva" charset="-128"/>
                <a:cs typeface="Geneva" charset="-128"/>
              </a:rPr>
              <a:t>In deze lijst bestond een werkzaamheid slechts uit een combinatie van 1 object en 1 handeling die je daarmee kon uitvoeren. Bijvoorbeeld: Steiger plaatsen, Steiger vervangen, Steiger aanpassen, Steiger onderhouden, Steiger weghalen. En ook Vlonder plaatsen, Vlonder vervangen, Vlonder aanpassen, Vlonder onderhouden, Vlonder weghalen. Dat leverde een grote lijst met daarop een heleboel werkzaamheden. </a:t>
            </a:r>
          </a:p>
          <a:p>
            <a:r>
              <a:rPr lang="nl-NL" sz="1200" kern="1200" dirty="0">
                <a:solidFill>
                  <a:schemeClr val="tx1"/>
                </a:solidFill>
                <a:effectLst/>
                <a:latin typeface="+mn-lt"/>
                <a:ea typeface="Geneva" charset="-128"/>
                <a:cs typeface="Geneva" charset="-128"/>
              </a:rPr>
              <a:t> </a:t>
            </a:r>
          </a:p>
          <a:p>
            <a:r>
              <a:rPr lang="nl-NL" sz="1200" kern="1200" dirty="0">
                <a:solidFill>
                  <a:schemeClr val="tx1"/>
                </a:solidFill>
                <a:effectLst/>
                <a:latin typeface="+mn-lt"/>
                <a:ea typeface="Geneva" charset="-128"/>
                <a:cs typeface="Geneva" charset="-128"/>
              </a:rPr>
              <a:t>Deze voorstellen zijn bekeken door de vertegenwoordigers van de koepels en daarvan is bepaald wat de impact is op de toepasbare regels. Uit deze impactanalyse kwam dat er grote verschillen zitten in de </a:t>
            </a:r>
            <a:r>
              <a:rPr lang="nl-NL" sz="1200" kern="1200" dirty="0" err="1">
                <a:solidFill>
                  <a:schemeClr val="tx1"/>
                </a:solidFill>
                <a:effectLst/>
                <a:latin typeface="+mn-lt"/>
                <a:ea typeface="Geneva" charset="-128"/>
                <a:cs typeface="Geneva" charset="-128"/>
              </a:rPr>
              <a:t>granulariteit</a:t>
            </a:r>
            <a:r>
              <a:rPr lang="nl-NL" sz="1200" kern="1200" dirty="0">
                <a:solidFill>
                  <a:schemeClr val="tx1"/>
                </a:solidFill>
                <a:effectLst/>
                <a:latin typeface="+mn-lt"/>
                <a:ea typeface="Geneva" charset="-128"/>
                <a:cs typeface="Geneva" charset="-128"/>
              </a:rPr>
              <a:t> van juridische activiteiten die aan deze werkzaamheden moeten worden gekoppeld tussen de verschillende bestuurslagen.</a:t>
            </a:r>
          </a:p>
          <a:p>
            <a:r>
              <a:rPr lang="nl-NL" sz="1200" kern="1200" dirty="0">
                <a:solidFill>
                  <a:schemeClr val="tx1"/>
                </a:solidFill>
                <a:effectLst/>
                <a:latin typeface="+mn-lt"/>
                <a:ea typeface="Geneva" charset="-128"/>
                <a:cs typeface="Geneva" charset="-128"/>
              </a:rPr>
              <a:t> </a:t>
            </a:r>
          </a:p>
          <a:p>
            <a:endParaRPr lang="nl-NL" dirty="0"/>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8</a:t>
            </a:fld>
            <a:endParaRPr lang="nl-NL" altLang="nl-NL"/>
          </a:p>
        </p:txBody>
      </p:sp>
    </p:spTree>
    <p:extLst>
      <p:ext uri="{BB962C8B-B14F-4D97-AF65-F5344CB8AC3E}">
        <p14:creationId xmlns:p14="http://schemas.microsoft.com/office/powerpoint/2010/main" val="4186757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sz="1200" kern="1200" dirty="0">
              <a:solidFill>
                <a:schemeClr val="tx1"/>
              </a:solidFill>
              <a:effectLst/>
              <a:latin typeface="+mn-lt"/>
              <a:ea typeface="Geneva" charset="-128"/>
              <a:cs typeface="Geneva" charset="-128"/>
            </a:endParaRPr>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9</a:t>
            </a:fld>
            <a:endParaRPr lang="nl-NL" altLang="nl-NL"/>
          </a:p>
        </p:txBody>
      </p:sp>
    </p:spTree>
    <p:extLst>
      <p:ext uri="{BB962C8B-B14F-4D97-AF65-F5344CB8AC3E}">
        <p14:creationId xmlns:p14="http://schemas.microsoft.com/office/powerpoint/2010/main" val="2332471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7500" lnSpcReduction="20000"/>
          </a:bodyPr>
          <a:lstStyle/>
          <a:p>
            <a:r>
              <a:rPr lang="nl-NL" sz="1200" kern="1200" dirty="0">
                <a:solidFill>
                  <a:schemeClr val="tx1"/>
                </a:solidFill>
                <a:effectLst/>
                <a:latin typeface="+mn-lt"/>
                <a:ea typeface="Geneva" charset="-128"/>
                <a:cs typeface="Geneva" charset="-128"/>
              </a:rPr>
              <a:t>Deze voorstellen zijn bekeken door de vertegenwoordigers van de koepels en daarvan is bepaald wat de impact is op de toepasbare regels. Uit deze impactanalyse kwam dat er grote verschillen zitten in de </a:t>
            </a:r>
            <a:r>
              <a:rPr lang="nl-NL" sz="1200" kern="1200" dirty="0" err="1">
                <a:solidFill>
                  <a:schemeClr val="tx1"/>
                </a:solidFill>
                <a:effectLst/>
                <a:latin typeface="+mn-lt"/>
                <a:ea typeface="Geneva" charset="-128"/>
                <a:cs typeface="Geneva" charset="-128"/>
              </a:rPr>
              <a:t>granulariteit</a:t>
            </a:r>
            <a:r>
              <a:rPr lang="nl-NL" sz="1200" kern="1200" dirty="0">
                <a:solidFill>
                  <a:schemeClr val="tx1"/>
                </a:solidFill>
                <a:effectLst/>
                <a:latin typeface="+mn-lt"/>
                <a:ea typeface="Geneva" charset="-128"/>
                <a:cs typeface="Geneva" charset="-128"/>
              </a:rPr>
              <a:t> van juridische activiteiten die aan deze werkzaamheden moeten worden gekoppeld tussen de verschillende bestuurslagen.</a:t>
            </a:r>
          </a:p>
          <a:p>
            <a:endParaRPr lang="nl-NL" sz="1200" kern="1200" dirty="0">
              <a:solidFill>
                <a:schemeClr val="tx1"/>
              </a:solidFill>
              <a:effectLst/>
              <a:latin typeface="+mn-lt"/>
              <a:ea typeface="Geneva" charset="-128"/>
              <a:cs typeface="Geneva" charset="-128"/>
            </a:endParaRPr>
          </a:p>
          <a:p>
            <a:r>
              <a:rPr lang="nl-NL" sz="1200" u="sng" kern="1200" dirty="0">
                <a:solidFill>
                  <a:schemeClr val="tx1"/>
                </a:solidFill>
                <a:effectLst/>
                <a:latin typeface="+mn-lt"/>
                <a:ea typeface="Geneva" charset="-128"/>
                <a:cs typeface="Geneva" charset="-128"/>
              </a:rPr>
              <a:t>Een voorbeeld:</a:t>
            </a:r>
            <a:endParaRPr lang="nl-NL" sz="1200" kern="1200" dirty="0">
              <a:solidFill>
                <a:schemeClr val="tx1"/>
              </a:solidFill>
              <a:effectLst/>
              <a:latin typeface="+mn-lt"/>
              <a:ea typeface="Geneva" charset="-128"/>
              <a:cs typeface="Geneva" charset="-128"/>
            </a:endParaRPr>
          </a:p>
          <a:p>
            <a:r>
              <a:rPr lang="nl-NL" sz="1200" kern="1200" dirty="0">
                <a:solidFill>
                  <a:schemeClr val="tx1"/>
                </a:solidFill>
                <a:effectLst/>
                <a:latin typeface="+mn-lt"/>
                <a:ea typeface="Geneva" charset="-128"/>
                <a:cs typeface="Geneva" charset="-128"/>
              </a:rPr>
              <a:t>Bijna ieder bestuursorgaan heeft wel regels over het bouwen of verbouwen van bouwwerken. De wijze waarop dit gereguleerd is in de regelgeving is divers.</a:t>
            </a:r>
          </a:p>
          <a:p>
            <a:r>
              <a:rPr lang="nl-NL" sz="1200" kern="1200" dirty="0">
                <a:solidFill>
                  <a:schemeClr val="tx1"/>
                </a:solidFill>
                <a:effectLst/>
                <a:latin typeface="+mn-lt"/>
                <a:ea typeface="Geneva" charset="-128"/>
                <a:cs typeface="Geneva" charset="-128"/>
              </a:rPr>
              <a:t>Sommigen hebben specifieke regels over specifieke typen bouwwerken of handelingen die je daarmee verricht, bij anderen doet het type bouwwerk er helemaal niet toe en gaat het bijvoorbeeld alleen maar om de locatie waar je iets gaat bouwen, de omvang of de hoogte van het bouwwerk.</a:t>
            </a:r>
          </a:p>
          <a:p>
            <a:r>
              <a:rPr lang="nl-NL" sz="1200" kern="1200" dirty="0">
                <a:solidFill>
                  <a:schemeClr val="tx1"/>
                </a:solidFill>
                <a:effectLst/>
                <a:latin typeface="+mn-lt"/>
                <a:ea typeface="Geneva" charset="-128"/>
                <a:cs typeface="Geneva" charset="-128"/>
              </a:rPr>
              <a:t>Dit heeft tot gevolg dat de wijze waarop men de activiteiten, waarbij deze regels horen, formuleert ook heel divers is.</a:t>
            </a:r>
          </a:p>
          <a:p>
            <a:r>
              <a:rPr lang="nl-NL" sz="1200" kern="1200" dirty="0">
                <a:solidFill>
                  <a:schemeClr val="tx1"/>
                </a:solidFill>
                <a:effectLst/>
                <a:latin typeface="+mn-lt"/>
                <a:ea typeface="Geneva" charset="-128"/>
                <a:cs typeface="Geneva" charset="-128"/>
              </a:rPr>
              <a:t>Een </a:t>
            </a:r>
            <a:r>
              <a:rPr lang="nl-NL" sz="1200" u="sng" kern="1200" dirty="0">
                <a:solidFill>
                  <a:schemeClr val="tx1"/>
                </a:solidFill>
                <a:effectLst/>
                <a:latin typeface="+mn-lt"/>
                <a:ea typeface="Geneva" charset="-128"/>
                <a:cs typeface="Geneva" charset="-128"/>
              </a:rPr>
              <a:t>gemeente</a:t>
            </a:r>
            <a:r>
              <a:rPr lang="nl-NL" sz="1200" kern="1200" dirty="0">
                <a:solidFill>
                  <a:schemeClr val="tx1"/>
                </a:solidFill>
                <a:effectLst/>
                <a:latin typeface="+mn-lt"/>
                <a:ea typeface="Geneva" charset="-128"/>
                <a:cs typeface="Geneva" charset="-128"/>
              </a:rPr>
              <a:t> heeft specifieke regels voor verschillende typen bouwwerk zoals, een dakkapel, een aanbouw of een vlaggenmast. Er zijn ook bouwwerken waarvoor geen specifieke regels zijn maar die bijna altijd een vergunning nodig hebben, de ‘overige bouwwerken’.</a:t>
            </a:r>
          </a:p>
          <a:p>
            <a:r>
              <a:rPr lang="nl-NL" sz="1200" kern="1200" dirty="0">
                <a:solidFill>
                  <a:schemeClr val="tx1"/>
                </a:solidFill>
                <a:effectLst/>
                <a:latin typeface="+mn-lt"/>
                <a:ea typeface="Geneva" charset="-128"/>
                <a:cs typeface="Geneva" charset="-128"/>
              </a:rPr>
              <a:t>Zij definiëren activiteiten als:</a:t>
            </a:r>
          </a:p>
          <a:p>
            <a:pPr lvl="0"/>
            <a:r>
              <a:rPr lang="nl-NL" sz="1200" kern="1200" dirty="0">
                <a:solidFill>
                  <a:schemeClr val="tx1"/>
                </a:solidFill>
                <a:effectLst/>
                <a:latin typeface="+mn-lt"/>
                <a:ea typeface="Geneva" charset="-128"/>
                <a:cs typeface="Geneva" charset="-128"/>
              </a:rPr>
              <a:t>Dakkapel bouwen, in stand houden of gebruiken</a:t>
            </a:r>
          </a:p>
          <a:p>
            <a:pPr lvl="0"/>
            <a:r>
              <a:rPr lang="nl-NL" sz="1200" kern="1200" dirty="0">
                <a:solidFill>
                  <a:schemeClr val="tx1"/>
                </a:solidFill>
                <a:effectLst/>
                <a:latin typeface="+mn-lt"/>
                <a:ea typeface="Geneva" charset="-128"/>
                <a:cs typeface="Geneva" charset="-128"/>
              </a:rPr>
              <a:t>Bijbehorend bouwwerk of een uitbreiding daarvan bouwen, in stand houden of gebruiken</a:t>
            </a:r>
          </a:p>
          <a:p>
            <a:pPr lvl="0"/>
            <a:r>
              <a:rPr lang="nl-NL" sz="1200" kern="1200" dirty="0">
                <a:solidFill>
                  <a:schemeClr val="tx1"/>
                </a:solidFill>
                <a:effectLst/>
                <a:latin typeface="+mn-lt"/>
                <a:ea typeface="Geneva" charset="-128"/>
                <a:cs typeface="Geneva" charset="-128"/>
              </a:rPr>
              <a:t>Vlaggenmast bouwen, in stand houden of gebruiken</a:t>
            </a:r>
          </a:p>
          <a:p>
            <a:r>
              <a:rPr lang="nl-NL" sz="1200" kern="1200" dirty="0">
                <a:solidFill>
                  <a:schemeClr val="tx1"/>
                </a:solidFill>
                <a:effectLst/>
                <a:latin typeface="+mn-lt"/>
                <a:ea typeface="Geneva" charset="-128"/>
                <a:cs typeface="Geneva" charset="-128"/>
              </a:rPr>
              <a:t>Het </a:t>
            </a:r>
            <a:r>
              <a:rPr lang="nl-NL" sz="1200" u="sng" kern="1200" dirty="0">
                <a:solidFill>
                  <a:schemeClr val="tx1"/>
                </a:solidFill>
                <a:effectLst/>
                <a:latin typeface="+mn-lt"/>
                <a:ea typeface="Geneva" charset="-128"/>
                <a:cs typeface="Geneva" charset="-128"/>
              </a:rPr>
              <a:t>waterschap</a:t>
            </a:r>
            <a:r>
              <a:rPr lang="nl-NL" sz="1200" kern="1200" dirty="0">
                <a:solidFill>
                  <a:schemeClr val="tx1"/>
                </a:solidFill>
                <a:effectLst/>
                <a:latin typeface="+mn-lt"/>
                <a:ea typeface="Geneva" charset="-128"/>
                <a:cs typeface="Geneva" charset="-128"/>
              </a:rPr>
              <a:t> heeft regels over het plaatsen van bouwwerken in of vlakbij waterstaatswerken. Voor een aantal bouwwerken hebben ze specifieke regels zoals, een steiger of een brug. Er zijn ook bouwwerk waarvoor zij geen specifieke regels hebben, die hebben altijd een vergunning nodig.</a:t>
            </a:r>
          </a:p>
          <a:p>
            <a:r>
              <a:rPr lang="nl-NL" sz="1200" kern="1200" dirty="0">
                <a:solidFill>
                  <a:schemeClr val="tx1"/>
                </a:solidFill>
                <a:effectLst/>
                <a:latin typeface="+mn-lt"/>
                <a:ea typeface="Geneva" charset="-128"/>
                <a:cs typeface="Geneva" charset="-128"/>
              </a:rPr>
              <a:t>Zij definiëren activiteiten als:</a:t>
            </a:r>
          </a:p>
          <a:p>
            <a:pPr lvl="0"/>
            <a:r>
              <a:rPr lang="nl-NL" sz="1200" kern="1200" dirty="0">
                <a:solidFill>
                  <a:schemeClr val="tx1"/>
                </a:solidFill>
                <a:effectLst/>
                <a:latin typeface="+mn-lt"/>
                <a:ea typeface="Geneva" charset="-128"/>
                <a:cs typeface="Geneva" charset="-128"/>
              </a:rPr>
              <a:t>Brug aanleggen</a:t>
            </a:r>
          </a:p>
          <a:p>
            <a:pPr lvl="0"/>
            <a:r>
              <a:rPr lang="nl-NL" sz="1200" kern="1200" dirty="0">
                <a:solidFill>
                  <a:schemeClr val="tx1"/>
                </a:solidFill>
                <a:effectLst/>
                <a:latin typeface="+mn-lt"/>
                <a:ea typeface="Geneva" charset="-128"/>
                <a:cs typeface="Geneva" charset="-128"/>
              </a:rPr>
              <a:t>Bouwwerken, civiele kunstwerken, overige werken en voorzieningen oprichten, aanleggen of plaatsen</a:t>
            </a:r>
          </a:p>
          <a:p>
            <a:r>
              <a:rPr lang="nl-NL" sz="1200" kern="1200" dirty="0">
                <a:solidFill>
                  <a:schemeClr val="tx1"/>
                </a:solidFill>
                <a:effectLst/>
                <a:latin typeface="+mn-lt"/>
                <a:ea typeface="Geneva" charset="-128"/>
                <a:cs typeface="Geneva" charset="-128"/>
              </a:rPr>
              <a:t>De </a:t>
            </a:r>
            <a:r>
              <a:rPr lang="nl-NL" sz="1200" u="sng" kern="1200" dirty="0">
                <a:solidFill>
                  <a:schemeClr val="tx1"/>
                </a:solidFill>
                <a:effectLst/>
                <a:latin typeface="+mn-lt"/>
                <a:ea typeface="Geneva" charset="-128"/>
                <a:cs typeface="Geneva" charset="-128"/>
              </a:rPr>
              <a:t>Rijksoverheid</a:t>
            </a:r>
            <a:r>
              <a:rPr lang="nl-NL" sz="1200" kern="1200" dirty="0">
                <a:solidFill>
                  <a:schemeClr val="tx1"/>
                </a:solidFill>
                <a:effectLst/>
                <a:latin typeface="+mn-lt"/>
                <a:ea typeface="Geneva" charset="-128"/>
                <a:cs typeface="Geneva" charset="-128"/>
              </a:rPr>
              <a:t> stelt regels over de bouwkwaliteit. Deze regels gelden voor veel verschillende soorten bouwwerken.</a:t>
            </a:r>
          </a:p>
          <a:p>
            <a:r>
              <a:rPr lang="nl-NL" sz="1200" kern="1200" dirty="0">
                <a:solidFill>
                  <a:schemeClr val="tx1"/>
                </a:solidFill>
                <a:effectLst/>
                <a:latin typeface="+mn-lt"/>
                <a:ea typeface="Geneva" charset="-128"/>
                <a:cs typeface="Geneva" charset="-128"/>
              </a:rPr>
              <a:t>Zij definiëren de activiteit:</a:t>
            </a:r>
          </a:p>
          <a:p>
            <a:pPr lvl="0"/>
            <a:r>
              <a:rPr lang="nl-NL" sz="1200" kern="1200" dirty="0">
                <a:solidFill>
                  <a:schemeClr val="tx1"/>
                </a:solidFill>
                <a:effectLst/>
                <a:latin typeface="+mn-lt"/>
                <a:ea typeface="Geneva" charset="-128"/>
                <a:cs typeface="Geneva" charset="-128"/>
              </a:rPr>
              <a:t>Bouwactiviteit (technisch)</a:t>
            </a:r>
          </a:p>
          <a:p>
            <a:r>
              <a:rPr lang="nl-NL" sz="1200" kern="1200" dirty="0">
                <a:solidFill>
                  <a:schemeClr val="tx1"/>
                </a:solidFill>
                <a:effectLst/>
                <a:latin typeface="+mn-lt"/>
                <a:ea typeface="Geneva" charset="-128"/>
                <a:cs typeface="Geneva" charset="-128"/>
              </a:rPr>
              <a:t>De </a:t>
            </a:r>
            <a:r>
              <a:rPr lang="nl-NL" sz="1200" u="sng" kern="1200" dirty="0">
                <a:solidFill>
                  <a:schemeClr val="tx1"/>
                </a:solidFill>
                <a:effectLst/>
                <a:latin typeface="+mn-lt"/>
                <a:ea typeface="Geneva" charset="-128"/>
                <a:cs typeface="Geneva" charset="-128"/>
              </a:rPr>
              <a:t>provincies</a:t>
            </a:r>
            <a:r>
              <a:rPr lang="nl-NL" sz="1200" kern="1200" dirty="0">
                <a:solidFill>
                  <a:schemeClr val="tx1"/>
                </a:solidFill>
                <a:effectLst/>
                <a:latin typeface="+mn-lt"/>
                <a:ea typeface="Geneva" charset="-128"/>
                <a:cs typeface="Geneva" charset="-128"/>
              </a:rPr>
              <a:t> hebben regels voor het uitvoeren van activiteiten in het beperkingengebied van een provinciale weg. Dit kan van alles zijn van het plaatsen van reclameborden tot het houden van evenementen.</a:t>
            </a:r>
          </a:p>
          <a:p>
            <a:r>
              <a:rPr lang="nl-NL" sz="1200" kern="1200" dirty="0">
                <a:solidFill>
                  <a:schemeClr val="tx1"/>
                </a:solidFill>
                <a:effectLst/>
                <a:latin typeface="+mn-lt"/>
                <a:ea typeface="Geneva" charset="-128"/>
                <a:cs typeface="Geneva" charset="-128"/>
              </a:rPr>
              <a:t>Zij definiëren de activiteit:</a:t>
            </a:r>
          </a:p>
          <a:p>
            <a:pPr lvl="0"/>
            <a:r>
              <a:rPr lang="nl-NL" sz="1200" kern="1200" dirty="0">
                <a:solidFill>
                  <a:schemeClr val="tx1"/>
                </a:solidFill>
                <a:effectLst/>
                <a:latin typeface="+mn-lt"/>
                <a:ea typeface="Geneva" charset="-128"/>
                <a:cs typeface="Geneva" charset="-128"/>
              </a:rPr>
              <a:t>Beperkingengebied activiteit provinciale wegen</a:t>
            </a:r>
          </a:p>
          <a:p>
            <a:endParaRPr lang="nl-NL" sz="1200" kern="1200" dirty="0">
              <a:solidFill>
                <a:schemeClr val="tx1"/>
              </a:solidFill>
              <a:effectLst/>
              <a:latin typeface="+mn-lt"/>
              <a:ea typeface="Geneva" charset="-128"/>
              <a:cs typeface="Geneva" charset="-128"/>
            </a:endParaRPr>
          </a:p>
        </p:txBody>
      </p:sp>
      <p:sp>
        <p:nvSpPr>
          <p:cNvPr id="4" name="Tijdelijke aanduiding voor dianummer 3"/>
          <p:cNvSpPr>
            <a:spLocks noGrp="1"/>
          </p:cNvSpPr>
          <p:nvPr>
            <p:ph type="sldNum" sz="quarter" idx="10"/>
          </p:nvPr>
        </p:nvSpPr>
        <p:spPr/>
        <p:txBody>
          <a:bodyPr/>
          <a:lstStyle/>
          <a:p>
            <a:fld id="{32C0B003-40C8-452D-B615-5037B8EE7BF8}" type="slidenum">
              <a:rPr lang="nl-NL" altLang="nl-NL" smtClean="0"/>
              <a:pPr/>
              <a:t>10</a:t>
            </a:fld>
            <a:endParaRPr lang="nl-NL" altLang="nl-NL"/>
          </a:p>
        </p:txBody>
      </p:sp>
    </p:spTree>
    <p:extLst>
      <p:ext uri="{BB962C8B-B14F-4D97-AF65-F5344CB8AC3E}">
        <p14:creationId xmlns:p14="http://schemas.microsoft.com/office/powerpoint/2010/main" val="5102687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el">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26CAFB3-B952-5E41-8366-D28F5BBD163D}"/>
              </a:ext>
            </a:extLst>
          </p:cNvPr>
          <p:cNvSpPr/>
          <p:nvPr userDrawn="1"/>
        </p:nvSpPr>
        <p:spPr>
          <a:xfrm>
            <a:off x="251" y="892799"/>
            <a:ext cx="12208683" cy="5609601"/>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419752537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3612BFF-8B8D-A445-BE85-25A4D5787366}"/>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Tekststijl van het model bewerken</a:t>
            </a:r>
          </a:p>
        </p:txBody>
      </p:sp>
    </p:spTree>
    <p:extLst>
      <p:ext uri="{BB962C8B-B14F-4D97-AF65-F5344CB8AC3E}">
        <p14:creationId xmlns:p14="http://schemas.microsoft.com/office/powerpoint/2010/main" val="221993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9F7C79B-7513-0040-807E-BCD64B44B92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590551" y="1811338"/>
            <a:ext cx="59383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Tekststijl van het model bewerken</a:t>
            </a:r>
          </a:p>
        </p:txBody>
      </p:sp>
      <p:sp>
        <p:nvSpPr>
          <p:cNvPr id="7" name="Tijdelijke aanduiding voor afbeelding 6"/>
          <p:cNvSpPr>
            <a:spLocks noGrp="1"/>
          </p:cNvSpPr>
          <p:nvPr>
            <p:ph type="pic" sz="quarter" idx="13"/>
          </p:nvPr>
        </p:nvSpPr>
        <p:spPr>
          <a:xfrm>
            <a:off x="6915151" y="1811338"/>
            <a:ext cx="4658783" cy="4300538"/>
          </a:xfrm>
        </p:spPr>
        <p:txBody>
          <a:bodyPr/>
          <a:lstStyle/>
          <a:p>
            <a:r>
              <a:rPr lang="nl-NL"/>
              <a:t>Klik op het pictogram als u een afbeelding wilt toevoegen</a:t>
            </a:r>
            <a:endParaRPr lang="nl-NL" dirty="0"/>
          </a:p>
        </p:txBody>
      </p:sp>
    </p:spTree>
    <p:extLst>
      <p:ext uri="{BB962C8B-B14F-4D97-AF65-F5344CB8AC3E}">
        <p14:creationId xmlns:p14="http://schemas.microsoft.com/office/powerpoint/2010/main" val="2181187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059EE069-E041-7D4E-AF5F-769655BE0B20}"/>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19"/>
            <a:ext cx="12192000" cy="148604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9600" y="1811338"/>
            <a:ext cx="10964333"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404677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8CC9E27-A66F-9947-B318-08B7BF55BA15}"/>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601133" y="4078830"/>
            <a:ext cx="5187672" cy="205368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1133" y="1811339"/>
            <a:ext cx="109728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816870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B9C7D7F-C5E1-0140-BB57-0FBAD6675830}"/>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6390192" y="1805083"/>
            <a:ext cx="5187672" cy="205368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9600" y="1811339"/>
            <a:ext cx="5262747"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2165758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3BE2A5B-4D60-474A-9000-DB2D4E891825}"/>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a:xfrm>
            <a:off x="601133" y="1169391"/>
            <a:ext cx="4981736" cy="663123"/>
          </a:xfrm>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609600" y="2182862"/>
            <a:ext cx="4973269"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afbeelding 6"/>
          <p:cNvSpPr>
            <a:spLocks noGrp="1"/>
          </p:cNvSpPr>
          <p:nvPr>
            <p:ph type="pic" sz="quarter" idx="14"/>
          </p:nvPr>
        </p:nvSpPr>
        <p:spPr>
          <a:xfrm>
            <a:off x="6089652" y="1160463"/>
            <a:ext cx="5646689" cy="4972051"/>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1818760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2C612CF5-18B5-914F-B3E0-D3BD0CF3F51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9" name="Tijdelijke aanduiding voor afbeelding 8"/>
          <p:cNvSpPr>
            <a:spLocks noGrp="1"/>
          </p:cNvSpPr>
          <p:nvPr>
            <p:ph type="pic" sz="quarter" idx="13"/>
          </p:nvPr>
        </p:nvSpPr>
        <p:spPr>
          <a:xfrm>
            <a:off x="1926167" y="1168400"/>
            <a:ext cx="8326197" cy="4159250"/>
          </a:xfrm>
        </p:spPr>
        <p:txBody>
          <a:bodyPr>
            <a:normAutofit/>
          </a:bodyPr>
          <a:lstStyle>
            <a:lvl1pPr>
              <a:defRPr sz="1400"/>
            </a:lvl1pPr>
          </a:lstStyle>
          <a:p>
            <a:r>
              <a:rPr lang="nl-NL"/>
              <a:t>Klik op het pictogram als u een afbeelding wilt toevoegen</a:t>
            </a:r>
            <a:endParaRPr lang="nl-NL" dirty="0"/>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Tekststijl van het model bewerken</a:t>
            </a:r>
          </a:p>
        </p:txBody>
      </p:sp>
    </p:spTree>
    <p:extLst>
      <p:ext uri="{BB962C8B-B14F-4D97-AF65-F5344CB8AC3E}">
        <p14:creationId xmlns:p14="http://schemas.microsoft.com/office/powerpoint/2010/main" val="1078953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1D9D6F7E-172C-1F44-81E6-052D9B58844C}"/>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9" name="Tijdelijke aanduiding voor afbeelding 8"/>
          <p:cNvSpPr>
            <a:spLocks noGrp="1"/>
          </p:cNvSpPr>
          <p:nvPr>
            <p:ph type="pic" sz="quarter" idx="13"/>
          </p:nvPr>
        </p:nvSpPr>
        <p:spPr>
          <a:xfrm>
            <a:off x="1926166" y="1168400"/>
            <a:ext cx="3892743" cy="4159250"/>
          </a:xfrm>
        </p:spPr>
        <p:txBody>
          <a:bodyPr>
            <a:normAutofit/>
          </a:bodyPr>
          <a:lstStyle>
            <a:lvl1pPr>
              <a:defRPr sz="1400"/>
            </a:lvl1pPr>
          </a:lstStyle>
          <a:p>
            <a:r>
              <a:rPr lang="nl-NL"/>
              <a:t>Klik op het pictogram als u een afbeelding wilt toevoegen</a:t>
            </a:r>
            <a:endParaRPr lang="nl-NL" dirty="0"/>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Tekststijl van het model bewerken</a:t>
            </a:r>
          </a:p>
        </p:txBody>
      </p:sp>
      <p:sp>
        <p:nvSpPr>
          <p:cNvPr id="8" name="Tijdelijke aanduiding voor afbeelding 8"/>
          <p:cNvSpPr>
            <a:spLocks noGrp="1"/>
          </p:cNvSpPr>
          <p:nvPr>
            <p:ph type="pic" sz="quarter" idx="14"/>
          </p:nvPr>
        </p:nvSpPr>
        <p:spPr>
          <a:xfrm>
            <a:off x="6342303" y="1160463"/>
            <a:ext cx="3910061" cy="4159250"/>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3665215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lvl1pPr>
              <a:defRPr/>
            </a:lvl1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shpVoettekst"/>
          <p:cNvSpPr>
            <a:spLocks noGrp="1" noChangeArrowheads="1"/>
          </p:cNvSpPr>
          <p:nvPr>
            <p:ph type="ftr" sz="quarter" idx="10"/>
          </p:nvPr>
        </p:nvSpPr>
        <p:spPr>
          <a:ln/>
        </p:spPr>
        <p:txBody>
          <a:bodyPr/>
          <a:lstStyle>
            <a:lvl1pPr>
              <a:defRPr/>
            </a:lvl1pPr>
          </a:lstStyle>
          <a:p>
            <a:pPr>
              <a:defRPr/>
            </a:pPr>
            <a:endParaRPr lang="nl-NL"/>
          </a:p>
        </p:txBody>
      </p:sp>
      <p:sp>
        <p:nvSpPr>
          <p:cNvPr id="5" name="shpDatum"/>
          <p:cNvSpPr>
            <a:spLocks noGrp="1" noChangeArrowheads="1"/>
          </p:cNvSpPr>
          <p:nvPr>
            <p:ph type="dt" sz="half" idx="11"/>
          </p:nvPr>
        </p:nvSpPr>
        <p:spPr>
          <a:ln/>
        </p:spPr>
        <p:txBody>
          <a:bodyPr/>
          <a:lstStyle>
            <a:lvl1pPr>
              <a:defRPr/>
            </a:lvl1pPr>
          </a:lstStyle>
          <a:p>
            <a:pPr>
              <a:defRPr/>
            </a:pPr>
            <a:r>
              <a:rPr lang="nl-NL"/>
              <a:t>14-2-2019</a:t>
            </a:r>
          </a:p>
        </p:txBody>
      </p:sp>
    </p:spTree>
    <p:extLst>
      <p:ext uri="{BB962C8B-B14F-4D97-AF65-F5344CB8AC3E}">
        <p14:creationId xmlns:p14="http://schemas.microsoft.com/office/powerpoint/2010/main" val="1120824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70400" y="1263600"/>
            <a:ext cx="11226189" cy="572400"/>
          </a:xfrm>
        </p:spPr>
        <p:txBody>
          <a:bodyPr/>
          <a:lstStyle/>
          <a:p>
            <a:r>
              <a:rPr lang="nl-NL" dirty="0"/>
              <a:t>Klik om de stijl te bewerken</a:t>
            </a:r>
          </a:p>
        </p:txBody>
      </p:sp>
      <p:sp>
        <p:nvSpPr>
          <p:cNvPr id="3" name="Tijdelijke aanduiding voor inhoud 2"/>
          <p:cNvSpPr>
            <a:spLocks noGrp="1"/>
          </p:cNvSpPr>
          <p:nvPr>
            <p:ph sz="half" idx="1"/>
          </p:nvPr>
        </p:nvSpPr>
        <p:spPr>
          <a:xfrm>
            <a:off x="470400" y="1800000"/>
            <a:ext cx="5505600" cy="4273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6244800" y="1800000"/>
            <a:ext cx="5505600" cy="4273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5" name="shpVoettekst"/>
          <p:cNvSpPr>
            <a:spLocks noGrp="1" noChangeArrowheads="1"/>
          </p:cNvSpPr>
          <p:nvPr>
            <p:ph type="ftr" sz="quarter" idx="10"/>
          </p:nvPr>
        </p:nvSpPr>
        <p:spPr>
          <a:ln/>
        </p:spPr>
        <p:txBody>
          <a:bodyPr/>
          <a:lstStyle>
            <a:lvl1pPr>
              <a:defRPr/>
            </a:lvl1pPr>
          </a:lstStyle>
          <a:p>
            <a:pPr>
              <a:defRPr/>
            </a:pPr>
            <a:endParaRPr lang="nl-NL"/>
          </a:p>
        </p:txBody>
      </p:sp>
      <p:sp>
        <p:nvSpPr>
          <p:cNvPr id="6" name="shpDatum"/>
          <p:cNvSpPr>
            <a:spLocks noGrp="1" noChangeArrowheads="1"/>
          </p:cNvSpPr>
          <p:nvPr>
            <p:ph type="dt" sz="half" idx="11"/>
          </p:nvPr>
        </p:nvSpPr>
        <p:spPr>
          <a:ln/>
        </p:spPr>
        <p:txBody>
          <a:bodyPr/>
          <a:lstStyle>
            <a:lvl1pPr>
              <a:defRPr/>
            </a:lvl1pPr>
          </a:lstStyle>
          <a:p>
            <a:pPr>
              <a:defRPr/>
            </a:pPr>
            <a:r>
              <a:rPr lang="nl-NL"/>
              <a:t>14-2-2019</a:t>
            </a:r>
          </a:p>
        </p:txBody>
      </p:sp>
    </p:spTree>
    <p:extLst>
      <p:ext uri="{BB962C8B-B14F-4D97-AF65-F5344CB8AC3E}">
        <p14:creationId xmlns:p14="http://schemas.microsoft.com/office/powerpoint/2010/main" val="1353897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el">
    <p:bg>
      <p:bgPr>
        <a:solidFill>
          <a:schemeClr val="bg1"/>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CAF4B903-1467-C34F-9567-8E31016B8910}"/>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pic>
        <p:nvPicPr>
          <p:cNvPr id="8" name="Afbeelding 7">
            <a:extLst>
              <a:ext uri="{FF2B5EF4-FFF2-40B4-BE49-F238E27FC236}">
                <a16:creationId xmlns:a16="http://schemas.microsoft.com/office/drawing/2014/main" id="{22DC3BBA-D385-EF47-B9A6-F185736EA7F7}"/>
              </a:ext>
            </a:extLst>
          </p:cNvPr>
          <p:cNvPicPr>
            <a:picLocks noChangeAspect="1"/>
          </p:cNvPicPr>
          <p:nvPr userDrawn="1"/>
        </p:nvPicPr>
        <p:blipFill rotWithShape="1">
          <a:blip r:embed="rId3"/>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229349296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7CBC099-CCD2-3C47-AD87-7F5EFB280463}"/>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pic>
        <p:nvPicPr>
          <p:cNvPr id="13" name="Afbeelding 12">
            <a:extLst>
              <a:ext uri="{FF2B5EF4-FFF2-40B4-BE49-F238E27FC236}">
                <a16:creationId xmlns:a16="http://schemas.microsoft.com/office/drawing/2014/main" id="{E77F28CE-3807-4F4B-962D-474278733B72}"/>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8463921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Hoofdstuk + afb ">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3E99B19B-C344-0D42-81F4-64B43FAE8D5D}"/>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6" name="Afbeelding 5">
            <a:extLst>
              <a:ext uri="{FF2B5EF4-FFF2-40B4-BE49-F238E27FC236}">
                <a16:creationId xmlns:a16="http://schemas.microsoft.com/office/drawing/2014/main" id="{D4AF8A1A-4A3E-584A-A9A1-B9AF37AAC0C2}"/>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11" name="Afbeelding 10">
            <a:extLst>
              <a:ext uri="{FF2B5EF4-FFF2-40B4-BE49-F238E27FC236}">
                <a16:creationId xmlns:a16="http://schemas.microsoft.com/office/drawing/2014/main" id="{4AE6D71D-11A7-9F49-9E1B-C6D812DC6BF3}"/>
              </a:ext>
            </a:extLst>
          </p:cNvPr>
          <p:cNvPicPr>
            <a:picLocks noChangeAspect="1"/>
          </p:cNvPicPr>
          <p:nvPr userDrawn="1"/>
        </p:nvPicPr>
        <p:blipFill rotWithShape="1">
          <a:blip r:embed="rId3"/>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2562051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9" name="Afbeelding 8">
            <a:extLst>
              <a:ext uri="{FF2B5EF4-FFF2-40B4-BE49-F238E27FC236}">
                <a16:creationId xmlns:a16="http://schemas.microsoft.com/office/drawing/2014/main" id="{1EF75599-F1CF-3C43-89DE-9AFFD388489D}"/>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1014724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356144" y="1171764"/>
            <a:ext cx="5353512"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8" name="Afbeelding 7">
            <a:extLst>
              <a:ext uri="{FF2B5EF4-FFF2-40B4-BE49-F238E27FC236}">
                <a16:creationId xmlns:a16="http://schemas.microsoft.com/office/drawing/2014/main" id="{F6A851FF-3974-124A-B209-6F99BD08377F}"/>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438273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sp>
        <p:nvSpPr>
          <p:cNvPr id="10" name="Rechthoek 9"/>
          <p:cNvSpPr/>
          <p:nvPr userDrawn="1"/>
        </p:nvSpPr>
        <p:spPr>
          <a:xfrm>
            <a:off x="-8342" y="6499852"/>
            <a:ext cx="12208683"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Tree>
    <p:extLst>
      <p:ext uri="{BB962C8B-B14F-4D97-AF65-F5344CB8AC3E}">
        <p14:creationId xmlns:p14="http://schemas.microsoft.com/office/powerpoint/2010/main" val="2259134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sp>
        <p:nvSpPr>
          <p:cNvPr id="13" name="Rechthoek 12"/>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7" name="Rechthoek 6">
            <a:extLst>
              <a:ext uri="{FF2B5EF4-FFF2-40B4-BE49-F238E27FC236}">
                <a16:creationId xmlns:a16="http://schemas.microsoft.com/office/drawing/2014/main" id="{E18E1D89-AC64-E14C-A351-0097B0BA1A06}"/>
              </a:ext>
            </a:extLst>
          </p:cNvPr>
          <p:cNvSpPr/>
          <p:nvPr userDrawn="1"/>
        </p:nvSpPr>
        <p:spPr>
          <a:xfrm>
            <a:off x="251" y="892799"/>
            <a:ext cx="12208683" cy="5609601"/>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Tree>
    <p:extLst>
      <p:ext uri="{BB962C8B-B14F-4D97-AF65-F5344CB8AC3E}">
        <p14:creationId xmlns:p14="http://schemas.microsoft.com/office/powerpoint/2010/main" val="2793127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D71E858-B10F-3F46-9281-6B6F1FFFB29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373372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1133" y="1169391"/>
            <a:ext cx="109728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601133" y="1733121"/>
            <a:ext cx="11057212"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8891540" y="6506109"/>
            <a:ext cx="28448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t>23/7/24</a:t>
            </a:fld>
            <a:endParaRPr lang="nl-NL" dirty="0"/>
          </a:p>
        </p:txBody>
      </p:sp>
      <p:sp>
        <p:nvSpPr>
          <p:cNvPr id="11" name="Tijdelijke aanduiding voor voettekst 10"/>
          <p:cNvSpPr>
            <a:spLocks noGrp="1"/>
          </p:cNvSpPr>
          <p:nvPr>
            <p:ph type="ftr" sz="quarter" idx="3"/>
          </p:nvPr>
        </p:nvSpPr>
        <p:spPr>
          <a:xfrm>
            <a:off x="609600" y="6513085"/>
            <a:ext cx="38608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pic>
        <p:nvPicPr>
          <p:cNvPr id="5" name="Afbeelding 4">
            <a:extLst>
              <a:ext uri="{FF2B5EF4-FFF2-40B4-BE49-F238E27FC236}">
                <a16:creationId xmlns:a16="http://schemas.microsoft.com/office/drawing/2014/main" id="{45804278-0ED3-524C-8B87-AC1FCEE79A0D}"/>
              </a:ext>
            </a:extLst>
          </p:cNvPr>
          <p:cNvPicPr>
            <a:picLocks noChangeAspect="1"/>
          </p:cNvPicPr>
          <p:nvPr userDrawn="1"/>
        </p:nvPicPr>
        <p:blipFill>
          <a:blip r:embed="rId21"/>
          <a:stretch>
            <a:fillRect/>
          </a:stretch>
        </p:blipFill>
        <p:spPr>
          <a:xfrm>
            <a:off x="415288" y="73590"/>
            <a:ext cx="2709572" cy="788994"/>
          </a:xfrm>
          <a:prstGeom prst="rect">
            <a:avLst/>
          </a:prstGeom>
        </p:spPr>
      </p:pic>
    </p:spTree>
    <p:extLst>
      <p:ext uri="{BB962C8B-B14F-4D97-AF65-F5344CB8AC3E}">
        <p14:creationId xmlns:p14="http://schemas.microsoft.com/office/powerpoint/2010/main" val="4142678147"/>
      </p:ext>
    </p:extLst>
  </p:cSld>
  <p:clrMap bg1="lt1" tx1="dk1" bg2="lt2" tx2="dk2" accent1="accent1" accent2="accent2" accent3="accent3" accent4="accent4" accent5="accent5" accent6="accent6" hlink="hlink" folHlink="folHlink"/>
  <p:sldLayoutIdLst>
    <p:sldLayoutId id="2147483708" r:id="rId1"/>
    <p:sldLayoutId id="2147483710" r:id="rId2"/>
    <p:sldLayoutId id="2147483709" r:id="rId3"/>
    <p:sldLayoutId id="2147483711" r:id="rId4"/>
    <p:sldLayoutId id="2147483697" r:id="rId5"/>
    <p:sldLayoutId id="2147483700" r:id="rId6"/>
    <p:sldLayoutId id="2147483701" r:id="rId7"/>
    <p:sldLayoutId id="2147483702" r:id="rId8"/>
    <p:sldLayoutId id="2147483690" r:id="rId9"/>
    <p:sldLayoutId id="2147483695" r:id="rId10"/>
    <p:sldLayoutId id="2147483704" r:id="rId11"/>
    <p:sldLayoutId id="2147483691" r:id="rId12"/>
    <p:sldLayoutId id="2147483705" r:id="rId13"/>
    <p:sldLayoutId id="2147483706" r:id="rId14"/>
    <p:sldLayoutId id="2147483692" r:id="rId15"/>
    <p:sldLayoutId id="2147483693" r:id="rId16"/>
    <p:sldLayoutId id="2147483694" r:id="rId17"/>
    <p:sldLayoutId id="2147483712" r:id="rId18"/>
    <p:sldLayoutId id="2147483713" r:id="rId19"/>
  </p:sldLayoutIdLst>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hyperlink" Target="https://stelselcatalogus.omgevingswet.overheid.nl/home" TargetMode="External"/><Relationship Id="rId2" Type="http://schemas.openxmlformats.org/officeDocument/2006/relationships/notesSlide" Target="../notesSlides/notesSlide38.xml"/><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app.powerbi.com/view?r=eyJrIjoiZDVjMmE5MTktZWY3OC00NzkzLTlhM2ItZDYzMDBjYjEyMWZkIiwidCI6IjZjMzNkMzMxLTMwMDYtNDQ0YS05MWNmLTkwN2U2MjYzYjk5YyIsImMiOjh9"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ACA56F21-D6D6-7E41-BB94-C0B4E84965CB}"/>
              </a:ext>
              <a:ext uri="{C183D7F6-B498-43B3-948B-1728B52AA6E4}">
                <adec:decorative xmlns:adec="http://schemas.microsoft.com/office/drawing/2017/decorative" val="1"/>
              </a:ext>
            </a:extLst>
          </p:cNvPr>
          <p:cNvSpPr>
            <a:spLocks noGrp="1"/>
          </p:cNvSpPr>
          <p:nvPr>
            <p:ph type="body" sz="quarter" idx="11"/>
          </p:nvPr>
        </p:nvSpPr>
        <p:spPr/>
        <p:txBody>
          <a:bodyPr/>
          <a:lstStyle/>
          <a:p>
            <a:r>
              <a:rPr lang="nl-NL" dirty="0"/>
              <a:t>Versie 1.0</a:t>
            </a:r>
          </a:p>
        </p:txBody>
      </p:sp>
      <p:sp>
        <p:nvSpPr>
          <p:cNvPr id="3" name="Titel 2"/>
          <p:cNvSpPr>
            <a:spLocks noGrp="1"/>
          </p:cNvSpPr>
          <p:nvPr>
            <p:ph type="ctrTitle"/>
          </p:nvPr>
        </p:nvSpPr>
        <p:spPr/>
        <p:txBody>
          <a:bodyPr>
            <a:normAutofit fontScale="90000"/>
          </a:bodyPr>
          <a:lstStyle/>
          <a:p>
            <a:r>
              <a:rPr lang="nl-NL" dirty="0"/>
              <a:t>Werkzaamheden en activiteiten koppelen voor uw toepasbare regels in de </a:t>
            </a:r>
            <a:r>
              <a:rPr lang="nl-NL" dirty="0" err="1"/>
              <a:t>Vergunningcheck</a:t>
            </a:r>
            <a:br>
              <a:rPr lang="nl-NL" dirty="0"/>
            </a:br>
            <a:br>
              <a:rPr lang="nl-NL" dirty="0"/>
            </a:br>
            <a:br>
              <a:rPr lang="nl-NL" dirty="0"/>
            </a:br>
            <a:r>
              <a:rPr lang="nl-NL" dirty="0"/>
              <a:t>Yanda van Dijk (IPO)</a:t>
            </a:r>
            <a:br>
              <a:rPr lang="nl-NL" dirty="0"/>
            </a:br>
            <a:r>
              <a:rPr lang="nl-NL" dirty="0"/>
              <a:t>Joyce Boes (RWS)</a:t>
            </a:r>
          </a:p>
        </p:txBody>
      </p:sp>
    </p:spTree>
    <p:extLst>
      <p:ext uri="{BB962C8B-B14F-4D97-AF65-F5344CB8AC3E}">
        <p14:creationId xmlns:p14="http://schemas.microsoft.com/office/powerpoint/2010/main" val="615856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Impact van 1</a:t>
            </a:r>
            <a:r>
              <a:rPr lang="nl-NL" baseline="30000" dirty="0"/>
              <a:t>e</a:t>
            </a:r>
            <a:r>
              <a:rPr lang="nl-NL" dirty="0"/>
              <a:t> lijst WZH op toepasbare regels (1/2)</a:t>
            </a:r>
          </a:p>
        </p:txBody>
      </p:sp>
      <p:sp>
        <p:nvSpPr>
          <p:cNvPr id="3" name="Tijdelijke aanduiding voor inhoud 2"/>
          <p:cNvSpPr>
            <a:spLocks noGrp="1"/>
          </p:cNvSpPr>
          <p:nvPr>
            <p:ph idx="1"/>
          </p:nvPr>
        </p:nvSpPr>
        <p:spPr/>
        <p:txBody>
          <a:bodyPr/>
          <a:lstStyle/>
          <a:p>
            <a:pPr marL="285750" indent="-285750">
              <a:buFont typeface="Arial" panose="020B0604020202020204" pitchFamily="34" charset="0"/>
              <a:buChar char="•"/>
            </a:pPr>
            <a:r>
              <a:rPr lang="nl-NL" altLang="nl-NL" dirty="0">
                <a:solidFill>
                  <a:schemeClr val="tx1"/>
                </a:solidFill>
                <a:ea typeface="Times New Roman" panose="02020603050405020304" pitchFamily="18" charset="0"/>
              </a:rPr>
              <a:t>Grote verschillen in </a:t>
            </a:r>
            <a:r>
              <a:rPr lang="nl-NL" altLang="nl-NL" dirty="0" err="1">
                <a:solidFill>
                  <a:schemeClr val="tx1"/>
                </a:solidFill>
                <a:ea typeface="Times New Roman" panose="02020603050405020304" pitchFamily="18" charset="0"/>
              </a:rPr>
              <a:t>granulariteit</a:t>
            </a:r>
            <a:r>
              <a:rPr lang="nl-NL" altLang="nl-NL" dirty="0">
                <a:solidFill>
                  <a:schemeClr val="tx1"/>
                </a:solidFill>
                <a:ea typeface="Times New Roman" panose="02020603050405020304" pitchFamily="18" charset="0"/>
              </a:rPr>
              <a:t> van activiteiten tussen verschillende bestuursorganen</a:t>
            </a:r>
          </a:p>
          <a:p>
            <a:pPr marL="285750" indent="-285750">
              <a:buFont typeface="Arial" panose="020B0604020202020204" pitchFamily="34" charset="0"/>
              <a:buChar char="•"/>
            </a:pPr>
            <a:r>
              <a:rPr lang="nl-NL" altLang="nl-NL" u="sng" dirty="0">
                <a:solidFill>
                  <a:schemeClr val="tx1"/>
                </a:solidFill>
                <a:ea typeface="Times New Roman" panose="02020603050405020304" pitchFamily="18" charset="0"/>
              </a:rPr>
              <a:t>Voorbeeld:</a:t>
            </a:r>
            <a:r>
              <a:rPr lang="nl-NL" altLang="nl-NL" dirty="0">
                <a:solidFill>
                  <a:schemeClr val="tx1"/>
                </a:solidFill>
                <a:ea typeface="Times New Roman" panose="02020603050405020304" pitchFamily="18" charset="0"/>
              </a:rPr>
              <a:t> bouwen of verbouwen van een bouwwerk</a:t>
            </a:r>
          </a:p>
          <a:p>
            <a:pPr marL="482600" lvl="3" indent="-285750">
              <a:buFont typeface="Arial" panose="020B0604020202020204" pitchFamily="34" charset="0"/>
              <a:buChar char="•"/>
            </a:pPr>
            <a:r>
              <a:rPr lang="nl-NL" altLang="nl-NL" b="1" dirty="0">
                <a:solidFill>
                  <a:schemeClr val="tx1"/>
                </a:solidFill>
                <a:ea typeface="Times New Roman" panose="02020603050405020304" pitchFamily="18" charset="0"/>
              </a:rPr>
              <a:t>Gemeente: </a:t>
            </a:r>
          </a:p>
          <a:p>
            <a:pPr marL="654050" lvl="4" indent="-285750">
              <a:buFont typeface="Arial" panose="020B0604020202020204" pitchFamily="34" charset="0"/>
              <a:buChar char="•"/>
            </a:pPr>
            <a:r>
              <a:rPr lang="nl-NL" i="1" dirty="0"/>
              <a:t>Dakkapel bouwen, in stand houden of gebruiken</a:t>
            </a:r>
          </a:p>
          <a:p>
            <a:pPr marL="654050" lvl="4" indent="-285750">
              <a:buFont typeface="Arial" panose="020B0604020202020204" pitchFamily="34" charset="0"/>
              <a:buChar char="•"/>
            </a:pPr>
            <a:r>
              <a:rPr lang="nl-NL" i="1" dirty="0"/>
              <a:t>Vlaggenmast bouwen, in stand houden of gebruiken</a:t>
            </a:r>
          </a:p>
          <a:p>
            <a:pPr marL="482600" lvl="3" indent="-285750">
              <a:buFont typeface="Arial" panose="020B0604020202020204" pitchFamily="34" charset="0"/>
              <a:buChar char="•"/>
            </a:pPr>
            <a:r>
              <a:rPr lang="nl-NL" altLang="nl-NL" b="1" dirty="0">
                <a:solidFill>
                  <a:schemeClr val="tx1"/>
                </a:solidFill>
                <a:ea typeface="Times New Roman" panose="02020603050405020304" pitchFamily="18" charset="0"/>
              </a:rPr>
              <a:t>Waterschap: </a:t>
            </a:r>
          </a:p>
          <a:p>
            <a:pPr marL="654050" lvl="4" indent="-285750">
              <a:buFont typeface="Arial" panose="020B0604020202020204" pitchFamily="34" charset="0"/>
              <a:buChar char="•"/>
            </a:pPr>
            <a:r>
              <a:rPr lang="nl-NL" i="1" dirty="0"/>
              <a:t>Brug aanleggen</a:t>
            </a:r>
          </a:p>
          <a:p>
            <a:pPr marL="654050" lvl="4" indent="-285750">
              <a:buFont typeface="Arial" panose="020B0604020202020204" pitchFamily="34" charset="0"/>
              <a:buChar char="•"/>
            </a:pPr>
            <a:r>
              <a:rPr lang="nl-NL" i="1" dirty="0"/>
              <a:t>Bouwwerken, civiele kunstwerken, overige werken en voorzieningen oprichten, aanleggen of plaatsen</a:t>
            </a:r>
          </a:p>
          <a:p>
            <a:pPr marL="482600" lvl="3" indent="-285750">
              <a:buFont typeface="Arial" panose="020B0604020202020204" pitchFamily="34" charset="0"/>
              <a:buChar char="•"/>
            </a:pPr>
            <a:r>
              <a:rPr lang="nl-NL" b="1" dirty="0"/>
              <a:t>Provincie:</a:t>
            </a:r>
          </a:p>
          <a:p>
            <a:pPr marL="654050" lvl="4" indent="-285750">
              <a:buFont typeface="Arial" panose="020B0604020202020204" pitchFamily="34" charset="0"/>
              <a:buChar char="•"/>
            </a:pPr>
            <a:r>
              <a:rPr lang="nl-NL" i="1" dirty="0"/>
              <a:t>Beperkingengebied activiteit provinciale wegen</a:t>
            </a:r>
          </a:p>
          <a:p>
            <a:pPr marL="482600" lvl="3" indent="-285750">
              <a:buFont typeface="Arial" panose="020B0604020202020204" pitchFamily="34" charset="0"/>
              <a:buChar char="•"/>
            </a:pPr>
            <a:r>
              <a:rPr lang="nl-NL" b="1" dirty="0"/>
              <a:t>Rijksoverheid:</a:t>
            </a:r>
          </a:p>
          <a:p>
            <a:pPr marL="654050" lvl="4" indent="-285750">
              <a:buFont typeface="Arial" panose="020B0604020202020204" pitchFamily="34" charset="0"/>
              <a:buChar char="•"/>
            </a:pPr>
            <a:r>
              <a:rPr lang="nl-NL" i="1" dirty="0"/>
              <a:t>Bouwactiviteit (technisch)</a:t>
            </a:r>
          </a:p>
          <a:p>
            <a:pPr marL="482600" lvl="3" indent="-285750">
              <a:buFont typeface="Arial" panose="020B0604020202020204" pitchFamily="34" charset="0"/>
              <a:buChar char="•"/>
            </a:pPr>
            <a:endParaRPr lang="nl-NL" altLang="nl-NL" dirty="0">
              <a:solidFill>
                <a:schemeClr val="tx1"/>
              </a:solidFill>
              <a:ea typeface="Times New Roman" panose="02020603050405020304" pitchFamily="18" charset="0"/>
            </a:endParaRPr>
          </a:p>
          <a:p>
            <a:pPr marL="285750" indent="-285750">
              <a:buFont typeface="Arial" panose="020B0604020202020204" pitchFamily="34" charset="0"/>
              <a:buChar char="•"/>
            </a:pPr>
            <a:endParaRPr lang="nl-NL" altLang="nl-NL" dirty="0">
              <a:solidFill>
                <a:schemeClr val="tx1"/>
              </a:solidFill>
              <a:ea typeface="Times New Roman" panose="02020603050405020304" pitchFamily="18" charset="0"/>
            </a:endParaRPr>
          </a:p>
          <a:p>
            <a:pPr>
              <a:buFont typeface="Arial" panose="020B0604020202020204" pitchFamily="34" charset="0"/>
              <a:buChar char="•"/>
            </a:pPr>
            <a:endParaRPr lang="nl-NL" altLang="nl-NL" dirty="0">
              <a:solidFill>
                <a:schemeClr val="tx1"/>
              </a:solidFill>
              <a:ea typeface="Times New Roman" panose="02020603050405020304" pitchFamily="18" charset="0"/>
            </a:endParaRPr>
          </a:p>
          <a:p>
            <a:pPr>
              <a:buFont typeface="Arial" panose="020B0604020202020204" pitchFamily="34" charset="0"/>
              <a:buChar char="•"/>
            </a:pPr>
            <a:endParaRPr lang="nl-NL" dirty="0">
              <a:solidFill>
                <a:schemeClr val="tx1"/>
              </a:solidFill>
              <a:ea typeface="Times New Roman" panose="02020603050405020304" pitchFamily="18" charset="0"/>
            </a:endParaRPr>
          </a:p>
        </p:txBody>
      </p:sp>
    </p:spTree>
    <p:extLst>
      <p:ext uri="{BB962C8B-B14F-4D97-AF65-F5344CB8AC3E}">
        <p14:creationId xmlns:p14="http://schemas.microsoft.com/office/powerpoint/2010/main" val="4052471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Inhoud (2/4)</a:t>
            </a:r>
          </a:p>
        </p:txBody>
      </p:sp>
      <p:sp>
        <p:nvSpPr>
          <p:cNvPr id="3" name="Tijdelijke aanduiding voor inhoud 2"/>
          <p:cNvSpPr>
            <a:spLocks noGrp="1"/>
          </p:cNvSpPr>
          <p:nvPr>
            <p:ph idx="1"/>
          </p:nvPr>
        </p:nvSpPr>
        <p:spPr/>
        <p:txBody>
          <a:bodyPr/>
          <a:lstStyle/>
          <a:p>
            <a:pPr marL="320675" lvl="2" indent="-285750">
              <a:buFont typeface="Arial" panose="020B0604020202020204" pitchFamily="34" charset="0"/>
              <a:buChar char="•"/>
            </a:pPr>
            <a:r>
              <a:rPr lang="nl-NL" dirty="0">
                <a:solidFill>
                  <a:schemeClr val="bg1">
                    <a:lumMod val="85000"/>
                  </a:schemeClr>
                </a:solidFill>
              </a:rPr>
              <a:t>Wat zijn werkzaamheden?</a:t>
            </a:r>
          </a:p>
          <a:p>
            <a:pPr marL="320675" lvl="2" indent="-285750">
              <a:buFont typeface="Arial" panose="020B0604020202020204" pitchFamily="34" charset="0"/>
              <a:buChar char="•"/>
            </a:pPr>
            <a:r>
              <a:rPr lang="nl-NL" dirty="0">
                <a:solidFill>
                  <a:schemeClr val="bg1">
                    <a:lumMod val="85000"/>
                  </a:schemeClr>
                </a:solidFill>
              </a:rPr>
              <a:t>Hoe werkt dat in het loket?</a:t>
            </a:r>
          </a:p>
          <a:p>
            <a:pPr marL="320675" lvl="2" indent="-285750">
              <a:buFont typeface="Arial" panose="020B0604020202020204" pitchFamily="34" charset="0"/>
              <a:buChar char="•"/>
            </a:pPr>
            <a:r>
              <a:rPr lang="nl-NL" dirty="0">
                <a:solidFill>
                  <a:schemeClr val="bg1">
                    <a:lumMod val="85000"/>
                  </a:schemeClr>
                </a:solidFill>
              </a:rPr>
              <a:t>Hoe tot stand gekomen?</a:t>
            </a:r>
          </a:p>
          <a:p>
            <a:pPr marL="320675" lvl="2" indent="-285750">
              <a:buFont typeface="Arial" panose="020B0604020202020204" pitchFamily="34" charset="0"/>
              <a:buChar char="•"/>
            </a:pPr>
            <a:r>
              <a:rPr lang="nl-NL" dirty="0"/>
              <a:t>Verhouding Activiteit-Werkzaamheid</a:t>
            </a:r>
          </a:p>
          <a:p>
            <a:pPr marL="320675" lvl="2" indent="-285750">
              <a:buFont typeface="Arial" panose="020B0604020202020204" pitchFamily="34" charset="0"/>
              <a:buChar char="•"/>
            </a:pPr>
            <a:r>
              <a:rPr lang="nl-NL" dirty="0">
                <a:solidFill>
                  <a:schemeClr val="bg1">
                    <a:lumMod val="85000"/>
                  </a:schemeClr>
                </a:solidFill>
              </a:rPr>
              <a:t>Wanneer activiteit koppelen aan een werkzaamheid en wanneer niet?</a:t>
            </a:r>
          </a:p>
          <a:p>
            <a:pPr marL="320675" lvl="2" indent="-285750">
              <a:buFont typeface="Arial" panose="020B0604020202020204" pitchFamily="34" charset="0"/>
              <a:buChar char="•"/>
            </a:pPr>
            <a:r>
              <a:rPr lang="nl-NL" dirty="0">
                <a:solidFill>
                  <a:schemeClr val="bg1">
                    <a:lumMod val="85000"/>
                  </a:schemeClr>
                </a:solidFill>
              </a:rPr>
              <a:t>Welke hulpmiddelen zijn er?</a:t>
            </a:r>
          </a:p>
          <a:p>
            <a:pPr marL="320675" lvl="2" indent="-285750">
              <a:buFont typeface="Arial" panose="020B0604020202020204" pitchFamily="34" charset="0"/>
              <a:buChar char="•"/>
            </a:pPr>
            <a:r>
              <a:rPr lang="nl-NL" dirty="0">
                <a:solidFill>
                  <a:schemeClr val="bg1">
                    <a:lumMod val="85000"/>
                  </a:schemeClr>
                </a:solidFill>
              </a:rPr>
              <a:t>Werkzaamheden die extra uitleg nodig hebben (specials)</a:t>
            </a:r>
          </a:p>
          <a:p>
            <a:pPr>
              <a:buFont typeface="Arial" panose="020B0604020202020204" pitchFamily="34" charset="0"/>
              <a:buChar char="•"/>
            </a:pPr>
            <a:endParaRPr lang="nl-NL" dirty="0"/>
          </a:p>
        </p:txBody>
      </p:sp>
    </p:spTree>
    <p:extLst>
      <p:ext uri="{BB962C8B-B14F-4D97-AF65-F5344CB8AC3E}">
        <p14:creationId xmlns:p14="http://schemas.microsoft.com/office/powerpoint/2010/main" val="134868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descr="Afbeelding geeft een verbeelding van de omvang van een activiteit en werkzaamheid in vorm van een cirkel. In deze afbeelding zijn de twee cirkels evengroot." title="Verhouding werkzaamheid activiteit"/>
          <p:cNvSpPr>
            <a:spLocks noGrp="1"/>
          </p:cNvSpPr>
          <p:nvPr>
            <p:ph idx="1"/>
          </p:nvPr>
        </p:nvSpPr>
        <p:spPr/>
        <p:txBody>
          <a:bodyPr/>
          <a:lstStyle/>
          <a:p>
            <a:pPr lvl="2">
              <a:buFont typeface="Arial" panose="020B0604020202020204" pitchFamily="34" charset="0"/>
              <a:buChar char="•"/>
            </a:pPr>
            <a:endParaRPr lang="nl-NL" dirty="0"/>
          </a:p>
          <a:p>
            <a:pPr marL="482600" lvl="3" indent="-285750">
              <a:buFont typeface="Arial" panose="020B0604020202020204" pitchFamily="34" charset="0"/>
              <a:buChar char="•"/>
            </a:pPr>
            <a:endParaRPr lang="nl-NL" altLang="nl-NL" dirty="0">
              <a:solidFill>
                <a:schemeClr val="tx1"/>
              </a:solidFill>
              <a:ea typeface="Times New Roman" panose="02020603050405020304" pitchFamily="18" charset="0"/>
            </a:endParaRPr>
          </a:p>
          <a:p>
            <a:pPr marL="285750" indent="-285750">
              <a:buFont typeface="Arial" panose="020B0604020202020204" pitchFamily="34" charset="0"/>
              <a:buChar char="•"/>
            </a:pPr>
            <a:endParaRPr lang="nl-NL" altLang="nl-NL" dirty="0">
              <a:solidFill>
                <a:schemeClr val="tx1"/>
              </a:solidFill>
              <a:ea typeface="Times New Roman" panose="02020603050405020304" pitchFamily="18" charset="0"/>
            </a:endParaRPr>
          </a:p>
          <a:p>
            <a:pPr>
              <a:buFont typeface="Arial" panose="020B0604020202020204" pitchFamily="34" charset="0"/>
              <a:buChar char="•"/>
            </a:pPr>
            <a:endParaRPr lang="nl-NL" altLang="nl-NL" dirty="0">
              <a:solidFill>
                <a:schemeClr val="tx1"/>
              </a:solidFill>
              <a:ea typeface="Times New Roman" panose="02020603050405020304" pitchFamily="18" charset="0"/>
            </a:endParaRPr>
          </a:p>
          <a:p>
            <a:pPr>
              <a:buFont typeface="Arial" panose="020B0604020202020204" pitchFamily="34" charset="0"/>
              <a:buChar char="•"/>
            </a:pPr>
            <a:endParaRPr lang="nl-NL" dirty="0">
              <a:solidFill>
                <a:schemeClr val="tx1"/>
              </a:solidFill>
              <a:ea typeface="Times New Roman" panose="02020603050405020304" pitchFamily="18" charset="0"/>
            </a:endParaRPr>
          </a:p>
        </p:txBody>
      </p:sp>
      <p:sp>
        <p:nvSpPr>
          <p:cNvPr id="8" name="Rechthoek 7" descr="Afbeelding geeft de omvang van de activiteit en de werkzaamheid weer als twee cirkels. In deze afbeelding zijn de twee cirkels evengroot. " title="Verbeelding van verhouding omvang activiteit en werkzaamheid"/>
          <p:cNvSpPr/>
          <p:nvPr/>
        </p:nvSpPr>
        <p:spPr>
          <a:xfrm>
            <a:off x="516721" y="2047084"/>
            <a:ext cx="8583489" cy="3323987"/>
          </a:xfrm>
          <a:prstGeom prst="rect">
            <a:avLst/>
          </a:prstGeom>
        </p:spPr>
        <p:txBody>
          <a:bodyPr wrap="square">
            <a:spAutoFit/>
          </a:bodyPr>
          <a:lstStyle/>
          <a:p>
            <a:pPr marL="457200" indent="-457200">
              <a:buFont typeface="+mj-lt"/>
              <a:buAutoNum type="arabicPeriod"/>
            </a:pPr>
            <a:r>
              <a:rPr lang="nl-NL" dirty="0"/>
              <a:t>De </a:t>
            </a:r>
            <a:r>
              <a:rPr lang="nl-NL" i="1" dirty="0"/>
              <a:t>activiteit</a:t>
            </a:r>
            <a:r>
              <a:rPr lang="nl-NL" dirty="0"/>
              <a:t> omvat evenveel objecten en handelingen als de </a:t>
            </a:r>
            <a:r>
              <a:rPr lang="nl-NL" i="1" dirty="0"/>
              <a:t>werkzaamheid</a:t>
            </a:r>
            <a:r>
              <a:rPr lang="nl-NL" dirty="0"/>
              <a:t>:</a:t>
            </a:r>
            <a:endParaRPr lang="nl-NL" sz="4000" dirty="0"/>
          </a:p>
          <a:p>
            <a:pPr lvl="1"/>
            <a:r>
              <a:rPr lang="nl-NL" dirty="0"/>
              <a:t>Dit is een ideale situatie. De werkzaamheid past 1-1 op de activiteit.</a:t>
            </a:r>
          </a:p>
          <a:p>
            <a:pPr lvl="1"/>
            <a:endParaRPr lang="nl-NL" sz="4000" dirty="0"/>
          </a:p>
          <a:p>
            <a:pPr lvl="1"/>
            <a:endParaRPr lang="nl-NL" sz="4000" dirty="0"/>
          </a:p>
          <a:p>
            <a:pPr lvl="1"/>
            <a:endParaRPr lang="nl-NL" sz="4000" dirty="0"/>
          </a:p>
          <a:p>
            <a:pPr lvl="1"/>
            <a:r>
              <a:rPr lang="nl-NL" u="sng" dirty="0"/>
              <a:t>Voorbeeld:</a:t>
            </a:r>
          </a:p>
          <a:p>
            <a:pPr lvl="1"/>
            <a:r>
              <a:rPr lang="nl-NL" dirty="0"/>
              <a:t>Werkzaamheid= Boom planten of beplanting aanbrengen</a:t>
            </a:r>
          </a:p>
          <a:p>
            <a:pPr lvl="1"/>
            <a:r>
              <a:rPr lang="nl-NL" dirty="0"/>
              <a:t>Activiteit= Beplanting aanbrengen</a:t>
            </a:r>
          </a:p>
        </p:txBody>
      </p:sp>
      <p:sp>
        <p:nvSpPr>
          <p:cNvPr id="2" name="Titel 1"/>
          <p:cNvSpPr>
            <a:spLocks noGrp="1"/>
          </p:cNvSpPr>
          <p:nvPr>
            <p:ph type="title"/>
          </p:nvPr>
        </p:nvSpPr>
        <p:spPr/>
        <p:txBody>
          <a:bodyPr/>
          <a:lstStyle/>
          <a:p>
            <a:r>
              <a:rPr lang="nl-NL" dirty="0"/>
              <a:t>Verhouding tussen Activiteit-Werkzaamheid</a:t>
            </a:r>
          </a:p>
        </p:txBody>
      </p:sp>
      <p:sp>
        <p:nvSpPr>
          <p:cNvPr id="4" name="Ovaal 3" descr="Afbeelding geeft een verbeelding van de omvang van een activiteit en werkzaamheid in vorm van een cirkel. In deze afbeelding zijn de twee cirkels evengroot." title="Verbeelding van verhouding omvang activiteit en werkzaamheid"/>
          <p:cNvSpPr/>
          <p:nvPr/>
        </p:nvSpPr>
        <p:spPr>
          <a:xfrm>
            <a:off x="3261691" y="3080785"/>
            <a:ext cx="1008112"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dirty="0"/>
              <a:t>WZH</a:t>
            </a:r>
          </a:p>
        </p:txBody>
      </p:sp>
      <p:sp>
        <p:nvSpPr>
          <p:cNvPr id="5" name="Ovaal 4" descr="Afbeelding geeft een verbeelding van de omvang van een activiteit en werkzaamheid in vorm van een cirkel. In deze afbeelding zijn de twee cirkels evengroot." title="Verbeelding van verhouding omvang activiteit en werkzaamheid"/>
          <p:cNvSpPr/>
          <p:nvPr/>
        </p:nvSpPr>
        <p:spPr>
          <a:xfrm>
            <a:off x="6246127" y="3080785"/>
            <a:ext cx="1008112"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dirty="0"/>
              <a:t>ACT</a:t>
            </a:r>
          </a:p>
        </p:txBody>
      </p:sp>
      <p:sp>
        <p:nvSpPr>
          <p:cNvPr id="7" name="Pijl-links en -rechts 6" descr="Afbeelding geeft een verbeelding van de omvang van een activiteit en werkzaamheid in vorm van een cirkel. In deze afbeelding zijn de twee cirkels evengroot." title="Verbeelding van verhouding omvang activiteit en werkzaamheid"/>
          <p:cNvSpPr/>
          <p:nvPr/>
        </p:nvSpPr>
        <p:spPr>
          <a:xfrm>
            <a:off x="4609893" y="3250869"/>
            <a:ext cx="1296144" cy="67413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88950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Verhouding tussen Activiteit-Werkzaamheid (1/5)</a:t>
            </a:r>
          </a:p>
        </p:txBody>
      </p:sp>
      <p:sp>
        <p:nvSpPr>
          <p:cNvPr id="4" name="Ovaal 3" descr="Afbeelding geeft een verbeelding van de omvang van een activiteit en werkzaamheid in vorm van een cirkel. In deze afbeelding is de cirkel van de werkzaamheid kleiner dan de cirkel van de activiteit" title="Verbeelding van verhouding omvang werkzaamheid ten opzichte van activiteit"/>
          <p:cNvSpPr/>
          <p:nvPr/>
        </p:nvSpPr>
        <p:spPr>
          <a:xfrm>
            <a:off x="3858479" y="2996952"/>
            <a:ext cx="1008112"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dirty="0"/>
              <a:t>WZH</a:t>
            </a:r>
          </a:p>
        </p:txBody>
      </p:sp>
      <p:sp>
        <p:nvSpPr>
          <p:cNvPr id="5" name="Ovaal 4" descr="Afbeelding geeft een verbeelding van de omvang van een activiteit en werkzaamheid in vorm van een cirkel. In deze afbeelding is de cirkel van de werkzaamheid kleiner dan de cirkel van de activiteit" title="Verbeelding van verhouding omvang werkzaamheid ten opzichte van activiteit"/>
          <p:cNvSpPr/>
          <p:nvPr/>
        </p:nvSpPr>
        <p:spPr>
          <a:xfrm>
            <a:off x="6738799" y="2564904"/>
            <a:ext cx="2232248" cy="1872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a:t>ACT</a:t>
            </a:r>
            <a:endParaRPr lang="nl-NL" sz="1200" b="1" dirty="0"/>
          </a:p>
        </p:txBody>
      </p:sp>
      <p:sp>
        <p:nvSpPr>
          <p:cNvPr id="7" name="Pijl-links en -rechts 6" descr="Afbeelding geeft een verbeelding van de omvang van een activiteit en werkzaamheid in vorm van een cirkel. In deze afbeelding is de cirkel van de werkzaamheid kleiner dan de cirkel van de activiteit" title="Verbeelding van verhouding omvang werkzaamheid ten opzichte van activiteit"/>
          <p:cNvSpPr/>
          <p:nvPr/>
        </p:nvSpPr>
        <p:spPr>
          <a:xfrm>
            <a:off x="5205517" y="3167036"/>
            <a:ext cx="1296144" cy="67413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descr="Afbeelding geeft een verbeelding van de omvang van een activiteit en werkzaamheid in vorm van een cirkel. In deze afbeelding is de cirkel van de werkzaamheid kleiner dan de cirkel van de activiteit" title="Verbeelding van verhouding omvang werkzaamheid ten opzichte van activiteit"/>
          <p:cNvSpPr/>
          <p:nvPr/>
        </p:nvSpPr>
        <p:spPr>
          <a:xfrm>
            <a:off x="601133" y="1832514"/>
            <a:ext cx="8763001" cy="3262432"/>
          </a:xfrm>
          <a:prstGeom prst="rect">
            <a:avLst/>
          </a:prstGeom>
        </p:spPr>
        <p:txBody>
          <a:bodyPr wrap="square">
            <a:spAutoFit/>
          </a:bodyPr>
          <a:lstStyle/>
          <a:p>
            <a:pPr marL="457200" indent="-457200">
              <a:buFont typeface="+mj-lt"/>
              <a:buAutoNum type="arabicPeriod" startAt="2"/>
            </a:pPr>
            <a:r>
              <a:rPr lang="nl-NL" dirty="0"/>
              <a:t>De </a:t>
            </a:r>
            <a:r>
              <a:rPr lang="nl-NL" i="1" dirty="0"/>
              <a:t>activiteit</a:t>
            </a:r>
            <a:r>
              <a:rPr lang="nl-NL" dirty="0"/>
              <a:t> omvat </a:t>
            </a:r>
            <a:r>
              <a:rPr lang="nl-NL" u="sng" dirty="0"/>
              <a:t>meer</a:t>
            </a:r>
            <a:r>
              <a:rPr lang="nl-NL" dirty="0"/>
              <a:t> objecten of handelingen dan de </a:t>
            </a:r>
            <a:r>
              <a:rPr lang="nl-NL" i="1" dirty="0"/>
              <a:t>werkzaamheid</a:t>
            </a:r>
            <a:r>
              <a:rPr lang="nl-NL" dirty="0"/>
              <a:t>. </a:t>
            </a:r>
            <a:endParaRPr lang="nl-NL" sz="4000" dirty="0"/>
          </a:p>
          <a:p>
            <a:pPr lvl="1"/>
            <a:r>
              <a:rPr lang="nl-NL" dirty="0"/>
              <a:t>Dan zijn er waarschijnlijk ook nog andere werkzaamheden relevant om deze activiteit te kunnen ontsluiten.</a:t>
            </a:r>
            <a:endParaRPr lang="nl-NL" sz="4000" dirty="0"/>
          </a:p>
          <a:p>
            <a:pPr lvl="1"/>
            <a:endParaRPr lang="nl-NL" sz="4000" dirty="0"/>
          </a:p>
          <a:p>
            <a:pPr lvl="1"/>
            <a:endParaRPr lang="nl-NL" sz="4000" dirty="0"/>
          </a:p>
          <a:p>
            <a:pPr lvl="1"/>
            <a:endParaRPr lang="nl-NL" dirty="0"/>
          </a:p>
          <a:p>
            <a:pPr lvl="1"/>
            <a:r>
              <a:rPr lang="nl-NL" u="sng" dirty="0"/>
              <a:t>Voorbeeld:</a:t>
            </a:r>
          </a:p>
          <a:p>
            <a:pPr lvl="1"/>
            <a:r>
              <a:rPr lang="nl-NL" dirty="0"/>
              <a:t>Werkzaamheid= Vlaggenmast plaatsen of vervangen</a:t>
            </a:r>
          </a:p>
          <a:p>
            <a:pPr lvl="1"/>
            <a:r>
              <a:rPr lang="nl-NL" dirty="0"/>
              <a:t>Activiteit= Bouwactiviteit</a:t>
            </a:r>
          </a:p>
        </p:txBody>
      </p:sp>
    </p:spTree>
    <p:extLst>
      <p:ext uri="{BB962C8B-B14F-4D97-AF65-F5344CB8AC3E}">
        <p14:creationId xmlns:p14="http://schemas.microsoft.com/office/powerpoint/2010/main" val="814402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3922" y="973362"/>
            <a:ext cx="9397178" cy="571500"/>
          </a:xfrm>
        </p:spPr>
        <p:txBody>
          <a:bodyPr vert="horz" lIns="91440" tIns="45720" rIns="91440" bIns="45720" rtlCol="0" anchor="t">
            <a:normAutofit fontScale="90000"/>
          </a:bodyPr>
          <a:lstStyle/>
          <a:p>
            <a:r>
              <a:rPr lang="nl-NL" dirty="0"/>
              <a:t>Verhouding tussen Activiteit-Werkzaamheid (2/5)</a:t>
            </a:r>
          </a:p>
        </p:txBody>
      </p:sp>
      <p:sp>
        <p:nvSpPr>
          <p:cNvPr id="3" name="Tijdelijke aanduiding voor inhoud 2" descr="In deze afbeelding is de omvang van de cirkel die de activiteit weergeeft groter dan de cirkel die de werkzaamheid weergeeft" title="Verbeelding van verhouding omvang werkzaamheid ten opzichte van activiteit"/>
          <p:cNvSpPr>
            <a:spLocks noGrp="1"/>
          </p:cNvSpPr>
          <p:nvPr>
            <p:ph idx="1"/>
          </p:nvPr>
        </p:nvSpPr>
        <p:spPr/>
        <p:txBody>
          <a:bodyPr/>
          <a:lstStyle/>
          <a:p>
            <a:pPr lvl="2">
              <a:buFont typeface="Arial" panose="020B0604020202020204" pitchFamily="34" charset="0"/>
              <a:buChar char="•"/>
            </a:pPr>
            <a:endParaRPr lang="nl-NL" dirty="0"/>
          </a:p>
          <a:p>
            <a:pPr marL="482600" lvl="3" indent="-285750">
              <a:buFont typeface="Arial" panose="020B0604020202020204" pitchFamily="34" charset="0"/>
              <a:buChar char="•"/>
            </a:pPr>
            <a:endParaRPr lang="nl-NL" altLang="nl-NL" dirty="0">
              <a:solidFill>
                <a:schemeClr val="tx1"/>
              </a:solidFill>
              <a:ea typeface="Times New Roman" panose="02020603050405020304" pitchFamily="18" charset="0"/>
            </a:endParaRPr>
          </a:p>
          <a:p>
            <a:pPr marL="285750" indent="-285750">
              <a:buFont typeface="Arial" panose="020B0604020202020204" pitchFamily="34" charset="0"/>
              <a:buChar char="•"/>
            </a:pPr>
            <a:endParaRPr lang="nl-NL" altLang="nl-NL" dirty="0">
              <a:solidFill>
                <a:schemeClr val="tx1"/>
              </a:solidFill>
              <a:ea typeface="Times New Roman" panose="02020603050405020304" pitchFamily="18" charset="0"/>
            </a:endParaRPr>
          </a:p>
          <a:p>
            <a:pPr>
              <a:buFont typeface="Arial" panose="020B0604020202020204" pitchFamily="34" charset="0"/>
              <a:buChar char="•"/>
            </a:pPr>
            <a:endParaRPr lang="nl-NL" altLang="nl-NL" dirty="0">
              <a:solidFill>
                <a:schemeClr val="tx1"/>
              </a:solidFill>
              <a:ea typeface="Times New Roman" panose="02020603050405020304" pitchFamily="18" charset="0"/>
            </a:endParaRPr>
          </a:p>
          <a:p>
            <a:pPr>
              <a:buFont typeface="Arial" panose="020B0604020202020204" pitchFamily="34" charset="0"/>
              <a:buChar char="•"/>
            </a:pPr>
            <a:endParaRPr lang="nl-NL" dirty="0">
              <a:solidFill>
                <a:schemeClr val="tx1"/>
              </a:solidFill>
              <a:ea typeface="Times New Roman" panose="02020603050405020304" pitchFamily="18" charset="0"/>
            </a:endParaRPr>
          </a:p>
        </p:txBody>
      </p:sp>
      <p:sp>
        <p:nvSpPr>
          <p:cNvPr id="8" name="Rechthoek 7"/>
          <p:cNvSpPr/>
          <p:nvPr/>
        </p:nvSpPr>
        <p:spPr>
          <a:xfrm>
            <a:off x="673922" y="1632090"/>
            <a:ext cx="8763001" cy="2985433"/>
          </a:xfrm>
          <a:prstGeom prst="rect">
            <a:avLst/>
          </a:prstGeom>
        </p:spPr>
        <p:txBody>
          <a:bodyPr wrap="square">
            <a:spAutoFit/>
          </a:bodyPr>
          <a:lstStyle/>
          <a:p>
            <a:pPr marL="457200" indent="-457200">
              <a:buFont typeface="+mj-lt"/>
              <a:buAutoNum type="arabicPeriod" startAt="2"/>
            </a:pPr>
            <a:r>
              <a:rPr lang="nl-NL" dirty="0"/>
              <a:t>De </a:t>
            </a:r>
            <a:r>
              <a:rPr lang="nl-NL" i="1" dirty="0"/>
              <a:t>activiteit</a:t>
            </a:r>
            <a:r>
              <a:rPr lang="nl-NL" dirty="0"/>
              <a:t> omvat </a:t>
            </a:r>
            <a:r>
              <a:rPr lang="nl-NL" u="sng" dirty="0"/>
              <a:t>meer</a:t>
            </a:r>
            <a:r>
              <a:rPr lang="nl-NL" dirty="0"/>
              <a:t> objecten of handelingen dan de </a:t>
            </a:r>
            <a:r>
              <a:rPr lang="nl-NL" i="1" dirty="0"/>
              <a:t>werkzaamheid</a:t>
            </a:r>
            <a:r>
              <a:rPr lang="nl-NL" dirty="0"/>
              <a:t>. </a:t>
            </a:r>
            <a:endParaRPr lang="nl-NL" sz="4000" dirty="0"/>
          </a:p>
          <a:p>
            <a:pPr marL="800100" lvl="1" indent="-342900">
              <a:buFont typeface="Arial" panose="020B0604020202020204" pitchFamily="34" charset="0"/>
              <a:buChar char="•"/>
            </a:pPr>
            <a:r>
              <a:rPr lang="nl-NL" dirty="0"/>
              <a:t>De initiatiefnemer kan dan de betreffende </a:t>
            </a:r>
            <a:r>
              <a:rPr lang="nl-NL" dirty="0" err="1"/>
              <a:t>vergunningcheck</a:t>
            </a:r>
            <a:r>
              <a:rPr lang="nl-NL" dirty="0"/>
              <a:t> op meerdere manieren bereiken.</a:t>
            </a:r>
          </a:p>
          <a:p>
            <a:pPr marL="800100" lvl="1" indent="-342900">
              <a:buFont typeface="Arial" panose="020B0604020202020204" pitchFamily="34" charset="0"/>
              <a:buChar char="•"/>
            </a:pPr>
            <a:r>
              <a:rPr lang="nl-NL" dirty="0"/>
              <a:t>Zorg dan dat de initiatiefnemer een vragenboom kan doorlopen die past bij de gekozen werkzaamheid.</a:t>
            </a:r>
          </a:p>
          <a:p>
            <a:pPr marL="800100" lvl="1" indent="-342900">
              <a:buFont typeface="Arial" panose="020B0604020202020204" pitchFamily="34" charset="0"/>
              <a:buChar char="•"/>
            </a:pPr>
            <a:r>
              <a:rPr lang="nl-NL" dirty="0"/>
              <a:t>Gebruik hiervoor impliciete antwoorden</a:t>
            </a:r>
          </a:p>
          <a:p>
            <a:pPr marL="800100" lvl="1" indent="-342900">
              <a:buFont typeface="Arial" panose="020B0604020202020204" pitchFamily="34" charset="0"/>
              <a:buChar char="•"/>
            </a:pPr>
            <a:endParaRPr lang="nl-NL" sz="4000" dirty="0"/>
          </a:p>
          <a:p>
            <a:pPr lvl="1"/>
            <a:endParaRPr lang="nl-NL" sz="4000" dirty="0"/>
          </a:p>
        </p:txBody>
      </p:sp>
      <p:sp>
        <p:nvSpPr>
          <p:cNvPr id="5" name="Ovaal 4" descr="In deze afbeelding is de omvang van de cirkel die de activiteit weergeeft groter dan de cirkel die de werkzaamheid weergeeft" title="Weergave verhouding tussen activiteit en werkzaamheid"/>
          <p:cNvSpPr/>
          <p:nvPr/>
        </p:nvSpPr>
        <p:spPr>
          <a:xfrm>
            <a:off x="6865536" y="5237830"/>
            <a:ext cx="1008112"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dirty="0"/>
              <a:t>WZH</a:t>
            </a:r>
          </a:p>
        </p:txBody>
      </p:sp>
      <p:sp>
        <p:nvSpPr>
          <p:cNvPr id="6" name="Ovaal 5" descr="In deze afbeelding is de omvang van de cirkel die de activiteit weergeeft groter dan de cirkel die de werkzaamheid weergeeft" title="Weergave verhouding tussen activiteit en werkzaamheid"/>
          <p:cNvSpPr/>
          <p:nvPr/>
        </p:nvSpPr>
        <p:spPr>
          <a:xfrm>
            <a:off x="9745856" y="4805782"/>
            <a:ext cx="2232248" cy="1872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dirty="0"/>
              <a:t>ACT</a:t>
            </a:r>
          </a:p>
        </p:txBody>
      </p:sp>
      <p:sp>
        <p:nvSpPr>
          <p:cNvPr id="7" name="Pijl-links en -rechts 6" descr="In deze afbeelding is de omvang van de cirkel die de activiteit weergeeft groter dan de cirkel die de werkzaamheid weergeeft" title="Weergave verhouding tussen activiteit en werkzaamheid"/>
          <p:cNvSpPr/>
          <p:nvPr/>
        </p:nvSpPr>
        <p:spPr>
          <a:xfrm>
            <a:off x="8212574" y="5407914"/>
            <a:ext cx="1296144" cy="67413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158583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9406" y="996605"/>
            <a:ext cx="9497894" cy="505049"/>
          </a:xfrm>
        </p:spPr>
        <p:txBody>
          <a:bodyPr>
            <a:normAutofit fontScale="90000"/>
          </a:bodyPr>
          <a:lstStyle/>
          <a:p>
            <a:r>
              <a:rPr lang="nl-NL" dirty="0"/>
              <a:t>Verhouding tussen Activiteit-Werkzaamheid (3/5)</a:t>
            </a:r>
          </a:p>
        </p:txBody>
      </p:sp>
      <p:sp>
        <p:nvSpPr>
          <p:cNvPr id="3" name="Tijdelijke aanduiding voor inhoud 2" descr="In deze afbeelding is de omvang van de cirkel die de activiteit weergeeft groter dan de cirkel die de werkzaamheid weergeeft" title="Weergave verhouding tussen werkzaamheid en activiteit"/>
          <p:cNvSpPr>
            <a:spLocks noGrp="1"/>
          </p:cNvSpPr>
          <p:nvPr>
            <p:ph idx="1"/>
          </p:nvPr>
        </p:nvSpPr>
        <p:spPr/>
        <p:txBody>
          <a:bodyPr/>
          <a:lstStyle/>
          <a:p>
            <a:pPr lvl="2">
              <a:buFont typeface="Arial" panose="020B0604020202020204" pitchFamily="34" charset="0"/>
              <a:buChar char="•"/>
            </a:pPr>
            <a:endParaRPr lang="nl-NL" dirty="0"/>
          </a:p>
          <a:p>
            <a:pPr marL="482600" lvl="3" indent="-285750">
              <a:buFont typeface="Arial" panose="020B0604020202020204" pitchFamily="34" charset="0"/>
              <a:buChar char="•"/>
            </a:pPr>
            <a:endParaRPr lang="nl-NL" altLang="nl-NL" dirty="0">
              <a:solidFill>
                <a:schemeClr val="tx1"/>
              </a:solidFill>
              <a:ea typeface="Times New Roman" panose="02020603050405020304" pitchFamily="18" charset="0"/>
            </a:endParaRPr>
          </a:p>
          <a:p>
            <a:pPr marL="285750" indent="-285750">
              <a:buFont typeface="Arial" panose="020B0604020202020204" pitchFamily="34" charset="0"/>
              <a:buChar char="•"/>
            </a:pPr>
            <a:endParaRPr lang="nl-NL" altLang="nl-NL" dirty="0">
              <a:solidFill>
                <a:schemeClr val="tx1"/>
              </a:solidFill>
              <a:ea typeface="Times New Roman" panose="02020603050405020304" pitchFamily="18" charset="0"/>
            </a:endParaRPr>
          </a:p>
          <a:p>
            <a:pPr>
              <a:buFont typeface="Arial" panose="020B0604020202020204" pitchFamily="34" charset="0"/>
              <a:buChar char="•"/>
            </a:pPr>
            <a:endParaRPr lang="nl-NL" altLang="nl-NL" dirty="0">
              <a:solidFill>
                <a:schemeClr val="tx1"/>
              </a:solidFill>
              <a:ea typeface="Times New Roman" panose="02020603050405020304" pitchFamily="18" charset="0"/>
            </a:endParaRPr>
          </a:p>
          <a:p>
            <a:pPr>
              <a:buFont typeface="Arial" panose="020B0604020202020204" pitchFamily="34" charset="0"/>
              <a:buChar char="•"/>
            </a:pPr>
            <a:endParaRPr lang="nl-NL" dirty="0">
              <a:solidFill>
                <a:schemeClr val="tx1"/>
              </a:solidFill>
              <a:ea typeface="Times New Roman" panose="02020603050405020304" pitchFamily="18" charset="0"/>
            </a:endParaRPr>
          </a:p>
        </p:txBody>
      </p:sp>
      <p:sp>
        <p:nvSpPr>
          <p:cNvPr id="8" name="Rechthoek 7"/>
          <p:cNvSpPr/>
          <p:nvPr/>
        </p:nvSpPr>
        <p:spPr>
          <a:xfrm>
            <a:off x="649406" y="1578931"/>
            <a:ext cx="8763001" cy="4093428"/>
          </a:xfrm>
          <a:prstGeom prst="rect">
            <a:avLst/>
          </a:prstGeom>
        </p:spPr>
        <p:txBody>
          <a:bodyPr wrap="square">
            <a:spAutoFit/>
          </a:bodyPr>
          <a:lstStyle/>
          <a:p>
            <a:pPr marL="457200" indent="-457200">
              <a:buFont typeface="+mj-lt"/>
              <a:buAutoNum type="arabicPeriod" startAt="2"/>
            </a:pPr>
            <a:r>
              <a:rPr lang="nl-NL" dirty="0"/>
              <a:t>De </a:t>
            </a:r>
            <a:r>
              <a:rPr lang="nl-NL" i="1" dirty="0"/>
              <a:t>activiteit</a:t>
            </a:r>
            <a:r>
              <a:rPr lang="nl-NL" dirty="0"/>
              <a:t> omvat </a:t>
            </a:r>
            <a:r>
              <a:rPr lang="nl-NL" u="sng" dirty="0"/>
              <a:t>meer</a:t>
            </a:r>
            <a:r>
              <a:rPr lang="nl-NL" dirty="0"/>
              <a:t> objecten of handelingen dan de </a:t>
            </a:r>
            <a:r>
              <a:rPr lang="nl-NL" i="1" dirty="0"/>
              <a:t>werkzaamheid</a:t>
            </a:r>
            <a:r>
              <a:rPr lang="nl-NL" dirty="0"/>
              <a:t>. </a:t>
            </a:r>
            <a:endParaRPr lang="nl-NL" sz="4000" dirty="0"/>
          </a:p>
          <a:p>
            <a:pPr marL="800100" lvl="1" indent="-342900">
              <a:buFont typeface="Arial" panose="020B0604020202020204" pitchFamily="34" charset="0"/>
              <a:buChar char="•"/>
            </a:pPr>
            <a:r>
              <a:rPr lang="nl-NL" u="sng" dirty="0"/>
              <a:t>Voorbeeld: </a:t>
            </a:r>
          </a:p>
          <a:p>
            <a:pPr marL="1257300" lvl="2" indent="-342900">
              <a:buFont typeface="Arial" panose="020B0604020202020204" pitchFamily="34" charset="0"/>
              <a:buChar char="•"/>
            </a:pPr>
            <a:r>
              <a:rPr lang="nl-NL" dirty="0"/>
              <a:t>Iemand kan de check voor de Bouwactiviteit binnen komen via ‘Vlaggenmast plaatsen of vervangen’ of via de werkzaamheid ‘Nieuw gebouw bouwen’. </a:t>
            </a:r>
          </a:p>
          <a:p>
            <a:pPr marL="1257300" lvl="2" indent="-342900">
              <a:buFont typeface="Arial" panose="020B0604020202020204" pitchFamily="34" charset="0"/>
              <a:buChar char="•"/>
            </a:pPr>
            <a:r>
              <a:rPr lang="nl-NL" dirty="0"/>
              <a:t>De vraag of je gaat wonen in het bouwwerk is in het geval van de vlaggenmast best gek. </a:t>
            </a:r>
          </a:p>
          <a:p>
            <a:pPr marL="1257300" lvl="2" indent="-342900">
              <a:buFont typeface="Arial" panose="020B0604020202020204" pitchFamily="34" charset="0"/>
              <a:buChar char="•"/>
            </a:pPr>
            <a:r>
              <a:rPr lang="nl-NL" dirty="0"/>
              <a:t>Gebruik hier een impliciet antwoord om te zorgen dat deze vraag niet gesteld zal worden indien men kiest voor Vlaggenmast</a:t>
            </a:r>
          </a:p>
          <a:p>
            <a:pPr marL="1257300" lvl="2" indent="-342900">
              <a:buFont typeface="Arial" panose="020B0604020202020204" pitchFamily="34" charset="0"/>
              <a:buChar char="•"/>
            </a:pPr>
            <a:r>
              <a:rPr lang="nl-NL" dirty="0"/>
              <a:t>Hiermee zorgt de keuze van de werkzaamheid er voor dat bepaalde vragen wel of niet gesteld worden. </a:t>
            </a:r>
          </a:p>
          <a:p>
            <a:pPr marL="800100" lvl="1" indent="-342900">
              <a:buFont typeface="Arial" panose="020B0604020202020204" pitchFamily="34" charset="0"/>
              <a:buChar char="•"/>
            </a:pPr>
            <a:endParaRPr lang="nl-NL" sz="4000" dirty="0"/>
          </a:p>
          <a:p>
            <a:pPr lvl="1"/>
            <a:endParaRPr lang="nl-NL" sz="4000" dirty="0"/>
          </a:p>
        </p:txBody>
      </p:sp>
      <p:sp>
        <p:nvSpPr>
          <p:cNvPr id="9" name="Ovaal 8" descr="In deze afbeelding is de omvang van de cirkel die de activiteit weergeeft groter dan de cirkel die de werkzaamheid weergeeft" title="Weergave verhouding tussen activiteit en werkzaamheid"/>
          <p:cNvSpPr/>
          <p:nvPr/>
        </p:nvSpPr>
        <p:spPr>
          <a:xfrm>
            <a:off x="6942873" y="5245580"/>
            <a:ext cx="1008112"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dirty="0"/>
              <a:t>WZH</a:t>
            </a:r>
          </a:p>
        </p:txBody>
      </p:sp>
      <p:sp>
        <p:nvSpPr>
          <p:cNvPr id="10" name="Ovaal 9" descr="In deze afbeelding is de omvang van de cirkel die de activiteit weergeeft groter dan de cirkel die de werkzaamheid weergeeft" title="Weergave verhouding tussen activiteit en werkzaamheid"/>
          <p:cNvSpPr/>
          <p:nvPr/>
        </p:nvSpPr>
        <p:spPr>
          <a:xfrm>
            <a:off x="9823193" y="4813532"/>
            <a:ext cx="2232248" cy="1872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a:t>ACT</a:t>
            </a:r>
            <a:endParaRPr lang="nl-NL" sz="1200" b="1" dirty="0"/>
          </a:p>
        </p:txBody>
      </p:sp>
      <p:sp>
        <p:nvSpPr>
          <p:cNvPr id="11" name="Pijl-links en -rechts 10" descr="In deze afbeelding is de omvang van de cirkel die de activiteit weergeeft groter dan de cirkel die de werkzaamheid weergeeft" title="Weergave verhouding tussen activiteit en werkzaamheid"/>
          <p:cNvSpPr/>
          <p:nvPr/>
        </p:nvSpPr>
        <p:spPr>
          <a:xfrm>
            <a:off x="8289911" y="5415664"/>
            <a:ext cx="1296144" cy="67413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30426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sz="half" idx="2"/>
          </p:nvPr>
        </p:nvSpPr>
        <p:spPr/>
        <p:txBody>
          <a:bodyPr/>
          <a:lstStyle/>
          <a:p>
            <a:endParaRPr lang="nl-NL"/>
          </a:p>
        </p:txBody>
      </p:sp>
      <p:sp>
        <p:nvSpPr>
          <p:cNvPr id="5" name="Tijdelijke aanduiding voor datum 4"/>
          <p:cNvSpPr>
            <a:spLocks noGrp="1"/>
          </p:cNvSpPr>
          <p:nvPr>
            <p:ph type="dt" sz="half" idx="11"/>
          </p:nvPr>
        </p:nvSpPr>
        <p:spPr/>
        <p:txBody>
          <a:bodyPr/>
          <a:lstStyle/>
          <a:p>
            <a:pPr>
              <a:defRPr/>
            </a:pPr>
            <a:r>
              <a:rPr lang="nl-NL"/>
              <a:t>14-2-2019</a:t>
            </a:r>
          </a:p>
        </p:txBody>
      </p:sp>
      <p:pic>
        <p:nvPicPr>
          <p:cNvPr id="6" name="Afbeelding 5" descr="Voorbeeld vergunningcheck vlaggenmast" title="Voorbeeld vergunningcheck vlaggenmast"/>
          <p:cNvPicPr>
            <a:picLocks noChangeAspect="1"/>
          </p:cNvPicPr>
          <p:nvPr/>
        </p:nvPicPr>
        <p:blipFill>
          <a:blip r:embed="rId2"/>
          <a:stretch>
            <a:fillRect/>
          </a:stretch>
        </p:blipFill>
        <p:spPr>
          <a:xfrm>
            <a:off x="1695541" y="1196753"/>
            <a:ext cx="8972271" cy="4644047"/>
          </a:xfrm>
          <a:prstGeom prst="rect">
            <a:avLst/>
          </a:prstGeom>
        </p:spPr>
      </p:pic>
      <p:sp>
        <p:nvSpPr>
          <p:cNvPr id="7" name="Titel 1"/>
          <p:cNvSpPr>
            <a:spLocks noGrp="1"/>
          </p:cNvSpPr>
          <p:nvPr>
            <p:ph type="title"/>
          </p:nvPr>
        </p:nvSpPr>
        <p:spPr>
          <a:xfrm>
            <a:off x="2914857" y="387728"/>
            <a:ext cx="8201025" cy="571500"/>
          </a:xfrm>
        </p:spPr>
        <p:txBody>
          <a:bodyPr>
            <a:normAutofit fontScale="90000"/>
          </a:bodyPr>
          <a:lstStyle/>
          <a:p>
            <a:r>
              <a:rPr lang="nl-NL" dirty="0"/>
              <a:t>Voorbeeld </a:t>
            </a:r>
            <a:r>
              <a:rPr lang="nl-NL" dirty="0" err="1"/>
              <a:t>vergunningcheck</a:t>
            </a:r>
            <a:r>
              <a:rPr lang="nl-NL" dirty="0"/>
              <a:t> vlaggenmast</a:t>
            </a:r>
          </a:p>
        </p:txBody>
      </p:sp>
    </p:spTree>
    <p:extLst>
      <p:ext uri="{BB962C8B-B14F-4D97-AF65-F5344CB8AC3E}">
        <p14:creationId xmlns:p14="http://schemas.microsoft.com/office/powerpoint/2010/main" val="4269571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sz="half" idx="2"/>
          </p:nvPr>
        </p:nvSpPr>
        <p:spPr/>
        <p:txBody>
          <a:bodyPr/>
          <a:lstStyle/>
          <a:p>
            <a:endParaRPr lang="nl-NL"/>
          </a:p>
        </p:txBody>
      </p:sp>
      <p:sp>
        <p:nvSpPr>
          <p:cNvPr id="5" name="Tijdelijke aanduiding voor datum 4"/>
          <p:cNvSpPr>
            <a:spLocks noGrp="1"/>
          </p:cNvSpPr>
          <p:nvPr>
            <p:ph type="dt" sz="half" idx="11"/>
          </p:nvPr>
        </p:nvSpPr>
        <p:spPr/>
        <p:txBody>
          <a:bodyPr/>
          <a:lstStyle/>
          <a:p>
            <a:pPr>
              <a:defRPr/>
            </a:pPr>
            <a:r>
              <a:rPr lang="nl-NL"/>
              <a:t>14-2-2019</a:t>
            </a:r>
          </a:p>
        </p:txBody>
      </p:sp>
      <p:pic>
        <p:nvPicPr>
          <p:cNvPr id="7" name="Afbeelding 6" descr="Voorbeeld vergunningcheck woning bouwen" title="Voorbeeld vergunningcheck woning bouwen"/>
          <p:cNvPicPr>
            <a:picLocks noChangeAspect="1"/>
          </p:cNvPicPr>
          <p:nvPr/>
        </p:nvPicPr>
        <p:blipFill>
          <a:blip r:embed="rId2"/>
          <a:stretch>
            <a:fillRect/>
          </a:stretch>
        </p:blipFill>
        <p:spPr>
          <a:xfrm>
            <a:off x="1614892" y="488100"/>
            <a:ext cx="9053108" cy="6539965"/>
          </a:xfrm>
          <a:prstGeom prst="rect">
            <a:avLst/>
          </a:prstGeom>
        </p:spPr>
      </p:pic>
      <p:sp>
        <p:nvSpPr>
          <p:cNvPr id="6" name="Titel 1"/>
          <p:cNvSpPr>
            <a:spLocks noGrp="1"/>
          </p:cNvSpPr>
          <p:nvPr>
            <p:ph type="title"/>
          </p:nvPr>
        </p:nvSpPr>
        <p:spPr>
          <a:xfrm>
            <a:off x="2914857" y="387728"/>
            <a:ext cx="8201025" cy="571500"/>
          </a:xfrm>
        </p:spPr>
        <p:txBody>
          <a:bodyPr>
            <a:normAutofit fontScale="90000"/>
          </a:bodyPr>
          <a:lstStyle/>
          <a:p>
            <a:r>
              <a:rPr lang="nl-NL" dirty="0"/>
              <a:t>Voorbeeld </a:t>
            </a:r>
            <a:r>
              <a:rPr lang="nl-NL" dirty="0" err="1"/>
              <a:t>vergunningcheck</a:t>
            </a:r>
            <a:r>
              <a:rPr lang="nl-NL" dirty="0"/>
              <a:t> woning bouwen</a:t>
            </a:r>
          </a:p>
        </p:txBody>
      </p:sp>
    </p:spTree>
    <p:extLst>
      <p:ext uri="{BB962C8B-B14F-4D97-AF65-F5344CB8AC3E}">
        <p14:creationId xmlns:p14="http://schemas.microsoft.com/office/powerpoint/2010/main" val="2733074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p:cNvSpPr/>
          <p:nvPr/>
        </p:nvSpPr>
        <p:spPr>
          <a:xfrm>
            <a:off x="635866" y="1733097"/>
            <a:ext cx="8201025" cy="4093428"/>
          </a:xfrm>
          <a:prstGeom prst="rect">
            <a:avLst/>
          </a:prstGeom>
        </p:spPr>
        <p:txBody>
          <a:bodyPr wrap="square">
            <a:spAutoFit/>
          </a:bodyPr>
          <a:lstStyle/>
          <a:p>
            <a:pPr marL="457200" indent="-457200">
              <a:buFont typeface="+mj-lt"/>
              <a:buAutoNum type="arabicPeriod" startAt="3"/>
            </a:pPr>
            <a:r>
              <a:rPr lang="nl-NL" dirty="0"/>
              <a:t>De </a:t>
            </a:r>
            <a:r>
              <a:rPr lang="nl-NL" i="1" dirty="0"/>
              <a:t>activiteit</a:t>
            </a:r>
            <a:r>
              <a:rPr lang="nl-NL" dirty="0"/>
              <a:t> omvat </a:t>
            </a:r>
            <a:r>
              <a:rPr lang="nl-NL" u="sng" dirty="0"/>
              <a:t>minder</a:t>
            </a:r>
            <a:r>
              <a:rPr lang="nl-NL" dirty="0"/>
              <a:t> objecten of handelingen dan de </a:t>
            </a:r>
            <a:r>
              <a:rPr lang="nl-NL" i="1" dirty="0"/>
              <a:t>werkzaamheid</a:t>
            </a:r>
            <a:r>
              <a:rPr lang="nl-NL" dirty="0"/>
              <a:t>. </a:t>
            </a:r>
            <a:endParaRPr lang="nl-NL" sz="4000" dirty="0"/>
          </a:p>
          <a:p>
            <a:pPr lvl="1"/>
            <a:r>
              <a:rPr lang="nl-NL" dirty="0"/>
              <a:t>Dan moeten er mogelijk nog meer activiteiten worden gekoppeld aan deze werkzaamheid.</a:t>
            </a:r>
            <a:endParaRPr lang="nl-NL" sz="4000" dirty="0"/>
          </a:p>
          <a:p>
            <a:pPr lvl="1"/>
            <a:endParaRPr lang="nl-NL" sz="4000" dirty="0"/>
          </a:p>
          <a:p>
            <a:pPr lvl="1"/>
            <a:endParaRPr lang="nl-NL" sz="4000" dirty="0"/>
          </a:p>
          <a:p>
            <a:pPr lvl="1"/>
            <a:endParaRPr lang="nl-NL" dirty="0"/>
          </a:p>
          <a:p>
            <a:pPr lvl="1"/>
            <a:endParaRPr lang="nl-NL" dirty="0"/>
          </a:p>
          <a:p>
            <a:pPr lvl="1"/>
            <a:endParaRPr lang="nl-NL" dirty="0"/>
          </a:p>
          <a:p>
            <a:pPr lvl="1"/>
            <a:endParaRPr lang="nl-NL" dirty="0"/>
          </a:p>
          <a:p>
            <a:pPr lvl="1"/>
            <a:r>
              <a:rPr lang="nl-NL" dirty="0"/>
              <a:t>Bijvoorbeeld:</a:t>
            </a:r>
          </a:p>
          <a:p>
            <a:pPr lvl="1"/>
            <a:r>
              <a:rPr lang="nl-NL" dirty="0"/>
              <a:t>Werkzaamheid= Vloeistof opslaan in een opslagtank</a:t>
            </a:r>
          </a:p>
          <a:p>
            <a:pPr lvl="1"/>
            <a:r>
              <a:rPr lang="nl-NL" dirty="0"/>
              <a:t>Activiteit= Opslaan diesel in bovengrondse opslagtank</a:t>
            </a:r>
          </a:p>
        </p:txBody>
      </p:sp>
      <p:sp>
        <p:nvSpPr>
          <p:cNvPr id="2" name="Titel 1"/>
          <p:cNvSpPr>
            <a:spLocks noGrp="1"/>
          </p:cNvSpPr>
          <p:nvPr>
            <p:ph type="title"/>
          </p:nvPr>
        </p:nvSpPr>
        <p:spPr>
          <a:xfrm>
            <a:off x="635867" y="1088118"/>
            <a:ext cx="9765433" cy="568090"/>
          </a:xfrm>
        </p:spPr>
        <p:txBody>
          <a:bodyPr>
            <a:normAutofit fontScale="90000"/>
          </a:bodyPr>
          <a:lstStyle/>
          <a:p>
            <a:r>
              <a:rPr lang="nl-NL" dirty="0"/>
              <a:t>Verhouding tussen Activiteit-Werkzaamheid (4/5)</a:t>
            </a:r>
          </a:p>
        </p:txBody>
      </p:sp>
      <p:sp>
        <p:nvSpPr>
          <p:cNvPr id="4" name="Ovaal 3" descr="In deze afbeelding is de cirkel die de werkzaamheid weergeeft veel groter dan de cirkel die de activiteit weergeeft" title="Weergave verhouding activiteit en werkzaamheid"/>
          <p:cNvSpPr/>
          <p:nvPr/>
        </p:nvSpPr>
        <p:spPr>
          <a:xfrm>
            <a:off x="7374174" y="3384557"/>
            <a:ext cx="1008112"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dirty="0"/>
              <a:t>ACT</a:t>
            </a:r>
          </a:p>
        </p:txBody>
      </p:sp>
      <p:sp>
        <p:nvSpPr>
          <p:cNvPr id="5" name="Ovaal 4" descr="In deze afbeelding is de cirkel die de werkzaamheid weergeeft veel groter dan de cirkel die de activiteit weergeeft" title="weergave verhouding wzh en activiteit"/>
          <p:cNvSpPr/>
          <p:nvPr/>
        </p:nvSpPr>
        <p:spPr>
          <a:xfrm>
            <a:off x="3208922" y="2843707"/>
            <a:ext cx="2232248" cy="1872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dirty="0"/>
              <a:t>WZH</a:t>
            </a:r>
          </a:p>
        </p:txBody>
      </p:sp>
      <p:sp>
        <p:nvSpPr>
          <p:cNvPr id="7" name="Pijl-links en -rechts 6" descr="In deze afbeelding is de cirkel die de werkzaamheid weergeeft veel groter dan de cirkel die de activiteit weergeeft" title="Weergave verhouding activiteit en werkzaamheid"/>
          <p:cNvSpPr/>
          <p:nvPr/>
        </p:nvSpPr>
        <p:spPr>
          <a:xfrm>
            <a:off x="5564072" y="3515541"/>
            <a:ext cx="1296144" cy="67413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8913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p:cNvSpPr/>
          <p:nvPr/>
        </p:nvSpPr>
        <p:spPr>
          <a:xfrm>
            <a:off x="601133" y="1901427"/>
            <a:ext cx="8201025" cy="2923877"/>
          </a:xfrm>
          <a:prstGeom prst="rect">
            <a:avLst/>
          </a:prstGeom>
        </p:spPr>
        <p:txBody>
          <a:bodyPr wrap="square">
            <a:spAutoFit/>
          </a:bodyPr>
          <a:lstStyle/>
          <a:p>
            <a:pPr marL="457200" indent="-457200">
              <a:buFont typeface="+mj-lt"/>
              <a:buAutoNum type="arabicPeriod" startAt="3"/>
            </a:pPr>
            <a:r>
              <a:rPr lang="nl-NL" dirty="0"/>
              <a:t>De </a:t>
            </a:r>
            <a:r>
              <a:rPr lang="nl-NL" i="1" dirty="0"/>
              <a:t>activiteit</a:t>
            </a:r>
            <a:r>
              <a:rPr lang="nl-NL" dirty="0"/>
              <a:t> omvat </a:t>
            </a:r>
            <a:r>
              <a:rPr lang="nl-NL" u="sng" dirty="0"/>
              <a:t>minder</a:t>
            </a:r>
            <a:r>
              <a:rPr lang="nl-NL" dirty="0"/>
              <a:t> objecten of handelingen dan de </a:t>
            </a:r>
            <a:r>
              <a:rPr lang="nl-NL" i="1" dirty="0"/>
              <a:t>werkzaamheid</a:t>
            </a:r>
            <a:r>
              <a:rPr lang="nl-NL" dirty="0"/>
              <a:t>. </a:t>
            </a:r>
            <a:endParaRPr lang="nl-NL" sz="4000" dirty="0"/>
          </a:p>
          <a:p>
            <a:pPr marL="800100" lvl="1" indent="-342900">
              <a:buFont typeface="Arial" panose="020B0604020202020204" pitchFamily="34" charset="0"/>
              <a:buChar char="•"/>
            </a:pPr>
            <a:r>
              <a:rPr lang="nl-NL" dirty="0"/>
              <a:t>Bepalen welke activiteit van toepassing is op de werkzaamheden die de initiatiefnemer in gedachten heeft.</a:t>
            </a:r>
          </a:p>
          <a:p>
            <a:pPr marL="800100" lvl="1" indent="-342900">
              <a:buFont typeface="Arial" panose="020B0604020202020204" pitchFamily="34" charset="0"/>
              <a:buChar char="•"/>
            </a:pPr>
            <a:r>
              <a:rPr lang="nl-NL" dirty="0"/>
              <a:t>Deze activiteiten kunnen het antwoord op vergelijkbare vragen nodig hebben om te bepalen of ze van toepassing zijn.</a:t>
            </a:r>
          </a:p>
          <a:p>
            <a:pPr marL="800100" lvl="1" indent="-342900">
              <a:buFont typeface="Arial" panose="020B0604020202020204" pitchFamily="34" charset="0"/>
              <a:buChar char="•"/>
            </a:pPr>
            <a:r>
              <a:rPr lang="nl-NL" dirty="0"/>
              <a:t>Deze vragen wil je niet dubbel stellen </a:t>
            </a:r>
          </a:p>
          <a:p>
            <a:pPr marL="800100" lvl="1" indent="-342900">
              <a:buFont typeface="Arial" panose="020B0604020202020204" pitchFamily="34" charset="0"/>
              <a:buChar char="•"/>
            </a:pPr>
            <a:r>
              <a:rPr lang="nl-NL" dirty="0"/>
              <a:t>Gebruik herbruikbare vragen in het toepassingsbereik van de check om dit te voorkomen.</a:t>
            </a:r>
          </a:p>
          <a:p>
            <a:pPr lvl="1"/>
            <a:endParaRPr lang="nl-NL" sz="4000" dirty="0"/>
          </a:p>
        </p:txBody>
      </p:sp>
      <p:sp>
        <p:nvSpPr>
          <p:cNvPr id="2" name="Titel 1"/>
          <p:cNvSpPr>
            <a:spLocks noGrp="1"/>
          </p:cNvSpPr>
          <p:nvPr>
            <p:ph type="title"/>
          </p:nvPr>
        </p:nvSpPr>
        <p:spPr/>
        <p:txBody>
          <a:bodyPr/>
          <a:lstStyle/>
          <a:p>
            <a:r>
              <a:rPr lang="nl-NL" dirty="0"/>
              <a:t>Verhouding tussen Activiteit-Werkzaamheid (5/5)</a:t>
            </a:r>
          </a:p>
        </p:txBody>
      </p:sp>
      <p:sp>
        <p:nvSpPr>
          <p:cNvPr id="11" name="Ovaal 10" descr="In deze afbeelding is de cirkel die de werkzaamheid weergeeft veel groter dan de cirkel die de activiteit weergeeft." title="Weergave verhouding werkzaamheid en activiteit"/>
          <p:cNvSpPr/>
          <p:nvPr/>
        </p:nvSpPr>
        <p:spPr>
          <a:xfrm>
            <a:off x="11025468" y="5317989"/>
            <a:ext cx="1008112"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a:t>Weergave verhouding werkzaamheid en activiteit</a:t>
            </a:r>
            <a:endParaRPr lang="nl-NL" sz="1200" b="1" dirty="0"/>
          </a:p>
        </p:txBody>
      </p:sp>
      <p:sp>
        <p:nvSpPr>
          <p:cNvPr id="12" name="Ovaal 11" descr="In deze afbeelding is de cirkel die de werkzaamheid weergeeft veel groter dan de cirkel die de activiteit weergeeft." title="Weergave verhouding werkzaamheid en activiteit"/>
          <p:cNvSpPr/>
          <p:nvPr/>
        </p:nvSpPr>
        <p:spPr>
          <a:xfrm>
            <a:off x="6860216" y="4777139"/>
            <a:ext cx="2232248" cy="1872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dirty="0"/>
              <a:t>WZH</a:t>
            </a:r>
          </a:p>
        </p:txBody>
      </p:sp>
      <p:sp>
        <p:nvSpPr>
          <p:cNvPr id="13" name="Pijl-links en -rechts 12" descr="In deze afbeelding is de cirkel die de werkzaamheid weergeeft veel groter dan de cirkel die de activiteit weergeeft." title="Weergave verhouding werkzaamheid en activiteit"/>
          <p:cNvSpPr/>
          <p:nvPr/>
        </p:nvSpPr>
        <p:spPr>
          <a:xfrm>
            <a:off x="9215366" y="5448973"/>
            <a:ext cx="1296144" cy="67413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3441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Inhoud (1/4)</a:t>
            </a:r>
          </a:p>
        </p:txBody>
      </p:sp>
      <p:sp>
        <p:nvSpPr>
          <p:cNvPr id="3" name="Tijdelijke aanduiding voor inhoud 2"/>
          <p:cNvSpPr>
            <a:spLocks noGrp="1"/>
          </p:cNvSpPr>
          <p:nvPr>
            <p:ph idx="1"/>
          </p:nvPr>
        </p:nvSpPr>
        <p:spPr/>
        <p:txBody>
          <a:bodyPr/>
          <a:lstStyle/>
          <a:p>
            <a:pPr marL="320675" lvl="2" indent="-285750">
              <a:buFont typeface="Arial" panose="020B0604020202020204" pitchFamily="34" charset="0"/>
              <a:buChar char="•"/>
            </a:pPr>
            <a:r>
              <a:rPr lang="nl-NL" dirty="0"/>
              <a:t>Wat zijn werkzaamheden?</a:t>
            </a:r>
          </a:p>
          <a:p>
            <a:pPr marL="320675" lvl="2" indent="-285750">
              <a:buFont typeface="Arial" panose="020B0604020202020204" pitchFamily="34" charset="0"/>
              <a:buChar char="•"/>
            </a:pPr>
            <a:r>
              <a:rPr lang="nl-NL" dirty="0"/>
              <a:t>Hoe werkt dat in het loket?</a:t>
            </a:r>
          </a:p>
          <a:p>
            <a:pPr marL="320675" lvl="2" indent="-285750">
              <a:buFont typeface="Arial" panose="020B0604020202020204" pitchFamily="34" charset="0"/>
              <a:buChar char="•"/>
            </a:pPr>
            <a:r>
              <a:rPr lang="nl-NL" dirty="0"/>
              <a:t>Hoe tot stand gekomen?</a:t>
            </a:r>
          </a:p>
          <a:p>
            <a:pPr marL="320675" lvl="2" indent="-285750">
              <a:buFont typeface="Arial" panose="020B0604020202020204" pitchFamily="34" charset="0"/>
              <a:buChar char="•"/>
            </a:pPr>
            <a:r>
              <a:rPr lang="nl-NL" dirty="0"/>
              <a:t>Verhouding Activiteit-Werkzaamheid</a:t>
            </a:r>
          </a:p>
          <a:p>
            <a:pPr marL="320675" lvl="2" indent="-285750">
              <a:buFont typeface="Arial" panose="020B0604020202020204" pitchFamily="34" charset="0"/>
              <a:buChar char="•"/>
            </a:pPr>
            <a:r>
              <a:rPr lang="nl-NL" dirty="0"/>
              <a:t>Wanneer activiteit koppelen aan een werkzaamheid en wanneer niet?</a:t>
            </a:r>
          </a:p>
          <a:p>
            <a:pPr marL="320675" lvl="2" indent="-285750">
              <a:buFont typeface="Arial" panose="020B0604020202020204" pitchFamily="34" charset="0"/>
              <a:buChar char="•"/>
            </a:pPr>
            <a:r>
              <a:rPr lang="nl-NL" dirty="0"/>
              <a:t>Welke hulpmiddelen zijn er?</a:t>
            </a:r>
          </a:p>
          <a:p>
            <a:pPr marL="320675" lvl="2" indent="-285750">
              <a:buFont typeface="Arial" panose="020B0604020202020204" pitchFamily="34" charset="0"/>
              <a:buChar char="•"/>
            </a:pPr>
            <a:r>
              <a:rPr lang="nl-NL" dirty="0"/>
              <a:t>Werkzaamheden die extra uitleg nodig hebben (specials)</a:t>
            </a:r>
          </a:p>
          <a:p>
            <a:pPr>
              <a:buFont typeface="Arial" panose="020B0604020202020204" pitchFamily="34" charset="0"/>
              <a:buChar char="•"/>
            </a:pPr>
            <a:endParaRPr lang="nl-NL" dirty="0"/>
          </a:p>
        </p:txBody>
      </p:sp>
    </p:spTree>
    <p:extLst>
      <p:ext uri="{BB962C8B-B14F-4D97-AF65-F5344CB8AC3E}">
        <p14:creationId xmlns:p14="http://schemas.microsoft.com/office/powerpoint/2010/main" val="3180291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p:cNvSpPr/>
          <p:nvPr/>
        </p:nvSpPr>
        <p:spPr>
          <a:xfrm>
            <a:off x="718664" y="1722943"/>
            <a:ext cx="8781437" cy="2923877"/>
          </a:xfrm>
          <a:prstGeom prst="rect">
            <a:avLst/>
          </a:prstGeom>
        </p:spPr>
        <p:txBody>
          <a:bodyPr wrap="square">
            <a:spAutoFit/>
          </a:bodyPr>
          <a:lstStyle/>
          <a:p>
            <a:pPr marL="457200" indent="-457200">
              <a:buFont typeface="+mj-lt"/>
              <a:buAutoNum type="arabicPeriod" startAt="3"/>
            </a:pPr>
            <a:r>
              <a:rPr lang="nl-NL" dirty="0"/>
              <a:t>De </a:t>
            </a:r>
            <a:r>
              <a:rPr lang="nl-NL" i="1" dirty="0"/>
              <a:t>activiteit</a:t>
            </a:r>
            <a:r>
              <a:rPr lang="nl-NL" dirty="0"/>
              <a:t> omvat </a:t>
            </a:r>
            <a:r>
              <a:rPr lang="nl-NL" u="sng" dirty="0"/>
              <a:t>minder</a:t>
            </a:r>
            <a:r>
              <a:rPr lang="nl-NL" dirty="0"/>
              <a:t> objecten of handelingen dan de </a:t>
            </a:r>
            <a:r>
              <a:rPr lang="nl-NL" i="1" dirty="0"/>
              <a:t>werkzaamheid</a:t>
            </a:r>
            <a:r>
              <a:rPr lang="nl-NL" dirty="0"/>
              <a:t>. </a:t>
            </a:r>
            <a:endParaRPr lang="nl-NL" sz="4000" dirty="0"/>
          </a:p>
          <a:p>
            <a:pPr lvl="1"/>
            <a:endParaRPr lang="nl-NL" u="sng" dirty="0"/>
          </a:p>
          <a:p>
            <a:pPr lvl="1"/>
            <a:endParaRPr lang="nl-NL" u="sng" dirty="0"/>
          </a:p>
          <a:p>
            <a:pPr lvl="1"/>
            <a:r>
              <a:rPr lang="nl-NL" u="sng" dirty="0"/>
              <a:t>Voorbeeld:</a:t>
            </a:r>
          </a:p>
          <a:p>
            <a:pPr lvl="1"/>
            <a:r>
              <a:rPr lang="nl-NL" dirty="0"/>
              <a:t>Werkzaamheid= Vloeistof opslaan in een opslagtank</a:t>
            </a:r>
          </a:p>
          <a:p>
            <a:pPr lvl="1"/>
            <a:r>
              <a:rPr lang="nl-NL" dirty="0"/>
              <a:t>Activiteit 1= Opslaan diesel in bovengrondse opslagtank</a:t>
            </a:r>
          </a:p>
          <a:p>
            <a:pPr lvl="1"/>
            <a:r>
              <a:rPr lang="nl-NL" dirty="0"/>
              <a:t>Activiteit 2= Opslaan van benzine in een ondergrondse opslagtank</a:t>
            </a:r>
          </a:p>
          <a:p>
            <a:pPr lvl="1"/>
            <a:endParaRPr lang="nl-NL" dirty="0"/>
          </a:p>
          <a:p>
            <a:pPr lvl="1"/>
            <a:endParaRPr lang="nl-NL" sz="4000" dirty="0"/>
          </a:p>
        </p:txBody>
      </p:sp>
      <p:sp>
        <p:nvSpPr>
          <p:cNvPr id="2" name="Titel 1"/>
          <p:cNvSpPr>
            <a:spLocks noGrp="1"/>
          </p:cNvSpPr>
          <p:nvPr>
            <p:ph type="title"/>
          </p:nvPr>
        </p:nvSpPr>
        <p:spPr>
          <a:xfrm>
            <a:off x="718664" y="1056520"/>
            <a:ext cx="9726364" cy="522456"/>
          </a:xfrm>
        </p:spPr>
        <p:txBody>
          <a:bodyPr>
            <a:normAutofit fontScale="90000"/>
          </a:bodyPr>
          <a:lstStyle/>
          <a:p>
            <a:r>
              <a:rPr lang="nl-NL" dirty="0"/>
              <a:t>Verhouding tussen Activiteit-Werkzaamheid (6/6)</a:t>
            </a:r>
          </a:p>
        </p:txBody>
      </p:sp>
      <p:sp>
        <p:nvSpPr>
          <p:cNvPr id="4" name="Ovaal 3" descr="In deze afbeelding is de cirkel die de werkzaamheid weergeeft veel groter dan de cirkel die de activiteit weergeeft." title="Weergave verhouding werkzaamheid en activiteit"/>
          <p:cNvSpPr/>
          <p:nvPr/>
        </p:nvSpPr>
        <p:spPr>
          <a:xfrm>
            <a:off x="10958986" y="5331637"/>
            <a:ext cx="1008112"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dirty="0"/>
              <a:t>ACT</a:t>
            </a:r>
          </a:p>
        </p:txBody>
      </p:sp>
      <p:sp>
        <p:nvSpPr>
          <p:cNvPr id="5" name="Ovaal 4" descr="In deze afbeelding is de cirkel die de werkzaamheid weergeeft veel groter dan de cirkel die de activiteit weergeeft." title="Weergave verhouding werkzaamheid en activiteit"/>
          <p:cNvSpPr/>
          <p:nvPr/>
        </p:nvSpPr>
        <p:spPr>
          <a:xfrm>
            <a:off x="6793734" y="4790787"/>
            <a:ext cx="2232248" cy="1872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dirty="0"/>
              <a:t>WZH</a:t>
            </a:r>
          </a:p>
        </p:txBody>
      </p:sp>
      <p:sp>
        <p:nvSpPr>
          <p:cNvPr id="6" name="Pijl-links en -rechts 5" descr="In deze afbeelding is de cirkel die de werkzaamheid weergeeft veel groter dan de cirkel die de activiteit weergeeft." title="Weergave verhouding werkzaamheid en activiteit"/>
          <p:cNvSpPr/>
          <p:nvPr/>
        </p:nvSpPr>
        <p:spPr>
          <a:xfrm>
            <a:off x="9148884" y="5462621"/>
            <a:ext cx="1296144" cy="67413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66415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sz="half" idx="2"/>
          </p:nvPr>
        </p:nvSpPr>
        <p:spPr/>
        <p:txBody>
          <a:bodyPr/>
          <a:lstStyle/>
          <a:p>
            <a:endParaRPr lang="nl-NL"/>
          </a:p>
        </p:txBody>
      </p:sp>
      <p:sp>
        <p:nvSpPr>
          <p:cNvPr id="5" name="Tijdelijke aanduiding voor datum 4"/>
          <p:cNvSpPr>
            <a:spLocks noGrp="1"/>
          </p:cNvSpPr>
          <p:nvPr>
            <p:ph type="dt" sz="half" idx="11"/>
          </p:nvPr>
        </p:nvSpPr>
        <p:spPr/>
        <p:txBody>
          <a:bodyPr/>
          <a:lstStyle/>
          <a:p>
            <a:pPr>
              <a:defRPr/>
            </a:pPr>
            <a:r>
              <a:rPr lang="nl-NL"/>
              <a:t>14-2-2019</a:t>
            </a:r>
          </a:p>
        </p:txBody>
      </p:sp>
      <p:pic>
        <p:nvPicPr>
          <p:cNvPr id="6" name="Afbeelding 5" descr="Screen van verguningcheck in het loket. Toont de vragen die in beeld komen als men de verguningchech doet voor een opslagtank," title="Voorbeeld verguningcheck opslagtank"/>
          <p:cNvPicPr>
            <a:picLocks noChangeAspect="1"/>
          </p:cNvPicPr>
          <p:nvPr/>
        </p:nvPicPr>
        <p:blipFill>
          <a:blip r:embed="rId2"/>
          <a:stretch>
            <a:fillRect/>
          </a:stretch>
        </p:blipFill>
        <p:spPr>
          <a:xfrm>
            <a:off x="1581215" y="896895"/>
            <a:ext cx="9010812" cy="6079410"/>
          </a:xfrm>
          <a:prstGeom prst="rect">
            <a:avLst/>
          </a:prstGeom>
        </p:spPr>
      </p:pic>
      <p:sp>
        <p:nvSpPr>
          <p:cNvPr id="7" name="Rechthoek 6" descr="Toont rood kader om de vraag in de check. Deze vraag gaat over het feit of het een bovengrondse opslagtank of een ondergrondste opslagtank betreft." title="Rood kader om vraag in check opslagtank"/>
          <p:cNvSpPr/>
          <p:nvPr/>
        </p:nvSpPr>
        <p:spPr>
          <a:xfrm>
            <a:off x="1631505" y="2636912"/>
            <a:ext cx="8960523" cy="28083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p:cNvSpPr>
            <a:spLocks noGrp="1"/>
          </p:cNvSpPr>
          <p:nvPr>
            <p:ph type="title"/>
          </p:nvPr>
        </p:nvSpPr>
        <p:spPr>
          <a:xfrm>
            <a:off x="2914857" y="387728"/>
            <a:ext cx="8201025" cy="571500"/>
          </a:xfrm>
        </p:spPr>
        <p:txBody>
          <a:bodyPr>
            <a:normAutofit/>
          </a:bodyPr>
          <a:lstStyle/>
          <a:p>
            <a:r>
              <a:rPr lang="nl-NL" dirty="0"/>
              <a:t>Voorbeeld </a:t>
            </a:r>
            <a:r>
              <a:rPr lang="nl-NL" dirty="0" err="1"/>
              <a:t>vergunningcheck</a:t>
            </a:r>
            <a:r>
              <a:rPr lang="nl-NL" dirty="0"/>
              <a:t> opslagtank</a:t>
            </a:r>
          </a:p>
        </p:txBody>
      </p:sp>
    </p:spTree>
    <p:extLst>
      <p:ext uri="{BB962C8B-B14F-4D97-AF65-F5344CB8AC3E}">
        <p14:creationId xmlns:p14="http://schemas.microsoft.com/office/powerpoint/2010/main" val="3668488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Inhoud (3/4)</a:t>
            </a:r>
          </a:p>
        </p:txBody>
      </p:sp>
      <p:sp>
        <p:nvSpPr>
          <p:cNvPr id="3" name="Tijdelijke aanduiding voor inhoud 2"/>
          <p:cNvSpPr>
            <a:spLocks noGrp="1"/>
          </p:cNvSpPr>
          <p:nvPr>
            <p:ph idx="1"/>
          </p:nvPr>
        </p:nvSpPr>
        <p:spPr/>
        <p:txBody>
          <a:bodyPr/>
          <a:lstStyle/>
          <a:p>
            <a:pPr marL="320675" lvl="2" indent="-285750">
              <a:buFont typeface="Arial" panose="020B0604020202020204" pitchFamily="34" charset="0"/>
              <a:buChar char="•"/>
            </a:pPr>
            <a:r>
              <a:rPr lang="nl-NL" dirty="0">
                <a:solidFill>
                  <a:schemeClr val="bg1">
                    <a:lumMod val="85000"/>
                  </a:schemeClr>
                </a:solidFill>
              </a:rPr>
              <a:t>Wat zijn werkzaamheden?</a:t>
            </a:r>
          </a:p>
          <a:p>
            <a:pPr marL="320675" lvl="2" indent="-285750">
              <a:buFont typeface="Arial" panose="020B0604020202020204" pitchFamily="34" charset="0"/>
              <a:buChar char="•"/>
            </a:pPr>
            <a:r>
              <a:rPr lang="nl-NL" dirty="0">
                <a:solidFill>
                  <a:schemeClr val="bg1">
                    <a:lumMod val="85000"/>
                  </a:schemeClr>
                </a:solidFill>
              </a:rPr>
              <a:t>Hoe werkt dat in het loket?</a:t>
            </a:r>
          </a:p>
          <a:p>
            <a:pPr marL="320675" lvl="2" indent="-285750">
              <a:buFont typeface="Arial" panose="020B0604020202020204" pitchFamily="34" charset="0"/>
              <a:buChar char="•"/>
            </a:pPr>
            <a:r>
              <a:rPr lang="nl-NL" dirty="0">
                <a:solidFill>
                  <a:schemeClr val="bg1">
                    <a:lumMod val="85000"/>
                  </a:schemeClr>
                </a:solidFill>
              </a:rPr>
              <a:t>Hoe tot stand gekomen?</a:t>
            </a:r>
          </a:p>
          <a:p>
            <a:pPr marL="320675" lvl="2" indent="-285750">
              <a:buFont typeface="Arial" panose="020B0604020202020204" pitchFamily="34" charset="0"/>
              <a:buChar char="•"/>
            </a:pPr>
            <a:r>
              <a:rPr lang="nl-NL" dirty="0"/>
              <a:t>Verhouding Activiteit-Werkzaamheid</a:t>
            </a:r>
          </a:p>
          <a:p>
            <a:pPr marL="320675" lvl="2" indent="-285750">
              <a:buFont typeface="Arial" panose="020B0604020202020204" pitchFamily="34" charset="0"/>
              <a:buChar char="•"/>
            </a:pPr>
            <a:r>
              <a:rPr lang="nl-NL" dirty="0">
                <a:solidFill>
                  <a:schemeClr val="bg1">
                    <a:lumMod val="85000"/>
                  </a:schemeClr>
                </a:solidFill>
              </a:rPr>
              <a:t>Wanneer activiteit koppelen aan een werkzaamheid en wanneer niet?</a:t>
            </a:r>
          </a:p>
          <a:p>
            <a:pPr marL="320675" lvl="2" indent="-285750">
              <a:buFont typeface="Arial" panose="020B0604020202020204" pitchFamily="34" charset="0"/>
              <a:buChar char="•"/>
            </a:pPr>
            <a:r>
              <a:rPr lang="nl-NL" dirty="0">
                <a:solidFill>
                  <a:schemeClr val="bg1">
                    <a:lumMod val="85000"/>
                  </a:schemeClr>
                </a:solidFill>
              </a:rPr>
              <a:t>Welke hulpmiddelen zijn er?</a:t>
            </a:r>
          </a:p>
          <a:p>
            <a:pPr marL="320675" lvl="2" indent="-285750">
              <a:buFont typeface="Arial" panose="020B0604020202020204" pitchFamily="34" charset="0"/>
              <a:buChar char="•"/>
            </a:pPr>
            <a:r>
              <a:rPr lang="nl-NL" dirty="0">
                <a:solidFill>
                  <a:schemeClr val="bg1">
                    <a:lumMod val="85000"/>
                  </a:schemeClr>
                </a:solidFill>
              </a:rPr>
              <a:t>Werkzaamheden die extra uitleg nodig hebben (specials)</a:t>
            </a:r>
          </a:p>
          <a:p>
            <a:pPr>
              <a:buFont typeface="Arial" panose="020B0604020202020204" pitchFamily="34" charset="0"/>
              <a:buChar char="•"/>
            </a:pPr>
            <a:endParaRPr lang="nl-NL" dirty="0"/>
          </a:p>
        </p:txBody>
      </p:sp>
    </p:spTree>
    <p:extLst>
      <p:ext uri="{BB962C8B-B14F-4D97-AF65-F5344CB8AC3E}">
        <p14:creationId xmlns:p14="http://schemas.microsoft.com/office/powerpoint/2010/main" val="2908096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Impact van 1</a:t>
            </a:r>
            <a:r>
              <a:rPr lang="nl-NL" baseline="30000" dirty="0"/>
              <a:t>e</a:t>
            </a:r>
            <a:r>
              <a:rPr lang="nl-NL" dirty="0"/>
              <a:t> lijst WZH op toepasbare regels (2/2)</a:t>
            </a:r>
          </a:p>
        </p:txBody>
      </p:sp>
      <p:sp>
        <p:nvSpPr>
          <p:cNvPr id="3" name="Tijdelijke aanduiding voor inhoud 2"/>
          <p:cNvSpPr>
            <a:spLocks noGrp="1"/>
          </p:cNvSpPr>
          <p:nvPr>
            <p:ph idx="1"/>
          </p:nvPr>
        </p:nvSpPr>
        <p:spPr/>
        <p:txBody>
          <a:bodyPr/>
          <a:lstStyle/>
          <a:p>
            <a:r>
              <a:rPr lang="nl-NL" b="1" dirty="0"/>
              <a:t>Conclusie:</a:t>
            </a:r>
          </a:p>
          <a:p>
            <a:pPr marL="536575" lvl="2" indent="-177800">
              <a:buFont typeface="Arial" panose="020B0604020202020204" pitchFamily="34" charset="0"/>
              <a:buChar char="•"/>
            </a:pPr>
            <a:r>
              <a:rPr lang="nl-NL" dirty="0" err="1"/>
              <a:t>Granulariteit</a:t>
            </a:r>
            <a:r>
              <a:rPr lang="nl-NL" dirty="0"/>
              <a:t> van de werkzaamheid en hoe die zich verhoudt tot de juridische activiteit heeft grote gevolgen voor de complexiteit van de toepasbare regels die men daaraan koppelt.</a:t>
            </a:r>
          </a:p>
          <a:p>
            <a:pPr marL="536575" lvl="2" indent="-177800">
              <a:buFont typeface="Arial" panose="020B0604020202020204" pitchFamily="34" charset="0"/>
              <a:buChar char="•"/>
            </a:pPr>
            <a:r>
              <a:rPr lang="nl-NL" dirty="0"/>
              <a:t>Gezien diversiteit in omschrijving activiteiten geen 1-1 match mogelijk.</a:t>
            </a:r>
          </a:p>
          <a:p>
            <a:pPr marL="536575" lvl="2" indent="-177800">
              <a:buFont typeface="Arial" panose="020B0604020202020204" pitchFamily="34" charset="0"/>
              <a:buChar char="•"/>
            </a:pPr>
            <a:r>
              <a:rPr lang="nl-NL" dirty="0"/>
              <a:t>Lijst met werkzaamheden opstellen helemaal los van hoe we activiteiten in de regels omschrijven levert complexiteit voor sommige bestuursorganen.</a:t>
            </a:r>
          </a:p>
          <a:p>
            <a:pPr marL="127000" lvl="2"/>
            <a:endParaRPr lang="nl-NL" dirty="0"/>
          </a:p>
          <a:p>
            <a:pPr marL="127000" lvl="2"/>
            <a:r>
              <a:rPr lang="nl-NL" b="1" dirty="0"/>
              <a:t>Gevolg keuze:</a:t>
            </a:r>
          </a:p>
          <a:p>
            <a:pPr marL="536575" lvl="2" indent="-177800">
              <a:buFont typeface="Arial" panose="020B0604020202020204" pitchFamily="34" charset="0"/>
              <a:buChar char="•"/>
            </a:pPr>
            <a:r>
              <a:rPr lang="nl-NL" dirty="0"/>
              <a:t>Samenstelling van de lijst met werkzaamheden niet helemaal los trekken van de omschrijving activiteiten maar te zoeken naar een optimum</a:t>
            </a:r>
          </a:p>
          <a:p>
            <a:pPr marL="482600" lvl="3" indent="-285750">
              <a:buFont typeface="Arial" panose="020B0604020202020204" pitchFamily="34" charset="0"/>
              <a:buChar char="•"/>
            </a:pPr>
            <a:endParaRPr lang="nl-NL" altLang="nl-NL" dirty="0">
              <a:solidFill>
                <a:schemeClr val="tx1"/>
              </a:solidFill>
              <a:ea typeface="Times New Roman" panose="02020603050405020304" pitchFamily="18" charset="0"/>
            </a:endParaRPr>
          </a:p>
          <a:p>
            <a:pPr marL="285750" indent="-285750">
              <a:buFont typeface="Arial" panose="020B0604020202020204" pitchFamily="34" charset="0"/>
              <a:buChar char="•"/>
            </a:pPr>
            <a:endParaRPr lang="nl-NL" altLang="nl-NL" dirty="0">
              <a:solidFill>
                <a:schemeClr val="tx1"/>
              </a:solidFill>
              <a:ea typeface="Times New Roman" panose="02020603050405020304" pitchFamily="18" charset="0"/>
            </a:endParaRPr>
          </a:p>
          <a:p>
            <a:pPr>
              <a:buFont typeface="Arial" panose="020B0604020202020204" pitchFamily="34" charset="0"/>
              <a:buChar char="•"/>
            </a:pPr>
            <a:endParaRPr lang="nl-NL" altLang="nl-NL" dirty="0">
              <a:solidFill>
                <a:schemeClr val="tx1"/>
              </a:solidFill>
              <a:ea typeface="Times New Roman" panose="02020603050405020304" pitchFamily="18" charset="0"/>
            </a:endParaRPr>
          </a:p>
          <a:p>
            <a:pPr>
              <a:buFont typeface="Arial" panose="020B0604020202020204" pitchFamily="34" charset="0"/>
              <a:buChar char="•"/>
            </a:pPr>
            <a:endParaRPr lang="nl-NL" dirty="0">
              <a:solidFill>
                <a:schemeClr val="tx1"/>
              </a:solidFill>
              <a:ea typeface="Times New Roman" panose="02020603050405020304" pitchFamily="18" charset="0"/>
            </a:endParaRPr>
          </a:p>
        </p:txBody>
      </p:sp>
    </p:spTree>
    <p:extLst>
      <p:ext uri="{BB962C8B-B14F-4D97-AF65-F5344CB8AC3E}">
        <p14:creationId xmlns:p14="http://schemas.microsoft.com/office/powerpoint/2010/main" val="2229769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Optimum</a:t>
            </a:r>
          </a:p>
        </p:txBody>
      </p:sp>
      <p:sp>
        <p:nvSpPr>
          <p:cNvPr id="3" name="Tijdelijke aanduiding voor inhoud 2"/>
          <p:cNvSpPr>
            <a:spLocks noGrp="1"/>
          </p:cNvSpPr>
          <p:nvPr>
            <p:ph idx="1"/>
          </p:nvPr>
        </p:nvSpPr>
        <p:spPr/>
        <p:txBody>
          <a:bodyPr/>
          <a:lstStyle/>
          <a:p>
            <a:pPr marL="320675" lvl="2" indent="-285750">
              <a:buFont typeface="Arial" panose="020B0604020202020204" pitchFamily="34" charset="0"/>
              <a:buChar char="•"/>
            </a:pPr>
            <a:r>
              <a:rPr lang="nl-NL" dirty="0"/>
              <a:t>Specifiek indien nodig om een topactiviteit goed te kunnen ontsluiten, iets algemener als dat kan. </a:t>
            </a:r>
          </a:p>
          <a:p>
            <a:pPr marL="320675" lvl="2" indent="-285750">
              <a:buFont typeface="Arial" panose="020B0604020202020204" pitchFamily="34" charset="0"/>
              <a:buChar char="•"/>
            </a:pPr>
            <a:r>
              <a:rPr lang="nl-NL" altLang="nl-NL" dirty="0">
                <a:solidFill>
                  <a:schemeClr val="tx1"/>
                </a:solidFill>
                <a:ea typeface="Times New Roman" panose="02020603050405020304" pitchFamily="18" charset="0"/>
              </a:rPr>
              <a:t>Input koepels hierbij van groot belang.</a:t>
            </a:r>
          </a:p>
          <a:p>
            <a:pPr marL="34925" lvl="2"/>
            <a:endParaRPr lang="nl-NL" altLang="nl-NL" dirty="0">
              <a:solidFill>
                <a:schemeClr val="tx1"/>
              </a:solidFill>
              <a:ea typeface="Times New Roman" panose="02020603050405020304" pitchFamily="18" charset="0"/>
            </a:endParaRPr>
          </a:p>
          <a:p>
            <a:r>
              <a:rPr lang="nl-NL" u="sng" dirty="0"/>
              <a:t>Voorbeeld: </a:t>
            </a:r>
          </a:p>
          <a:p>
            <a:pPr marL="536575" lvl="2" indent="-177800">
              <a:buFont typeface="Arial" panose="020B0604020202020204" pitchFamily="34" charset="0"/>
              <a:buChar char="•"/>
            </a:pPr>
            <a:r>
              <a:rPr lang="nl-NL" dirty="0"/>
              <a:t>Een brug en een aquaduct zijn beiden civiele kunstwerken. </a:t>
            </a:r>
          </a:p>
          <a:p>
            <a:pPr marL="536575" lvl="2" indent="-177800">
              <a:buFont typeface="Arial" panose="020B0604020202020204" pitchFamily="34" charset="0"/>
              <a:buChar char="•"/>
            </a:pPr>
            <a:r>
              <a:rPr lang="nl-NL" dirty="0"/>
              <a:t>Er is bekeken welke civiele kunstwerken als aparte werkzaamheid beschikbaar moeten zijn om topactiviteiten te kunnen ontsluiten.</a:t>
            </a:r>
          </a:p>
          <a:p>
            <a:pPr marL="536575" lvl="2" indent="-177800">
              <a:buFont typeface="Arial" panose="020B0604020202020204" pitchFamily="34" charset="0"/>
              <a:buChar char="•"/>
            </a:pPr>
            <a:r>
              <a:rPr lang="nl-NL" dirty="0"/>
              <a:t>Gevolg: een aparte werkzaamheid ‘Brug aanleggen of vervangen’ beschikbaar terwijl aquaduct als trefwoord is opgenomen bij de werkzaamheid ‘Civiel kunstwerk aanleggen of vervangen’.</a:t>
            </a:r>
          </a:p>
          <a:p>
            <a:pPr lvl="2">
              <a:buFont typeface="Arial" panose="020B0604020202020204" pitchFamily="34" charset="0"/>
              <a:buChar char="•"/>
            </a:pPr>
            <a:endParaRPr lang="nl-NL" dirty="0"/>
          </a:p>
          <a:p>
            <a:pPr>
              <a:buFont typeface="Arial" panose="020B0604020202020204" pitchFamily="34" charset="0"/>
              <a:buChar char="•"/>
            </a:pPr>
            <a:endParaRPr lang="nl-NL" dirty="0">
              <a:solidFill>
                <a:schemeClr val="tx1"/>
              </a:solidFill>
              <a:ea typeface="Times New Roman" panose="02020603050405020304" pitchFamily="18" charset="0"/>
            </a:endParaRPr>
          </a:p>
        </p:txBody>
      </p:sp>
    </p:spTree>
    <p:extLst>
      <p:ext uri="{BB962C8B-B14F-4D97-AF65-F5344CB8AC3E}">
        <p14:creationId xmlns:p14="http://schemas.microsoft.com/office/powerpoint/2010/main" val="2292840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Inhoud (4/4)</a:t>
            </a:r>
          </a:p>
        </p:txBody>
      </p:sp>
      <p:sp>
        <p:nvSpPr>
          <p:cNvPr id="3" name="Tijdelijke aanduiding voor inhoud 2"/>
          <p:cNvSpPr>
            <a:spLocks noGrp="1"/>
          </p:cNvSpPr>
          <p:nvPr>
            <p:ph idx="1"/>
          </p:nvPr>
        </p:nvSpPr>
        <p:spPr/>
        <p:txBody>
          <a:bodyPr/>
          <a:lstStyle/>
          <a:p>
            <a:pPr marL="320675" lvl="2" indent="-285750">
              <a:buFont typeface="Arial" panose="020B0604020202020204" pitchFamily="34" charset="0"/>
              <a:buChar char="•"/>
            </a:pPr>
            <a:r>
              <a:rPr lang="nl-NL" dirty="0">
                <a:solidFill>
                  <a:schemeClr val="bg1">
                    <a:lumMod val="85000"/>
                  </a:schemeClr>
                </a:solidFill>
              </a:rPr>
              <a:t>Wat zijn werkzaamheden?</a:t>
            </a:r>
          </a:p>
          <a:p>
            <a:pPr marL="320675" lvl="2" indent="-285750">
              <a:buFont typeface="Arial" panose="020B0604020202020204" pitchFamily="34" charset="0"/>
              <a:buChar char="•"/>
            </a:pPr>
            <a:r>
              <a:rPr lang="nl-NL" dirty="0">
                <a:solidFill>
                  <a:schemeClr val="bg1">
                    <a:lumMod val="85000"/>
                  </a:schemeClr>
                </a:solidFill>
              </a:rPr>
              <a:t>Hoe werkt dat in het loket?</a:t>
            </a:r>
          </a:p>
          <a:p>
            <a:pPr marL="320675" lvl="2" indent="-285750">
              <a:buFont typeface="Arial" panose="020B0604020202020204" pitchFamily="34" charset="0"/>
              <a:buChar char="•"/>
            </a:pPr>
            <a:r>
              <a:rPr lang="nl-NL" dirty="0">
                <a:solidFill>
                  <a:schemeClr val="bg1">
                    <a:lumMod val="85000"/>
                  </a:schemeClr>
                </a:solidFill>
              </a:rPr>
              <a:t>Hoe tot stand gekomen?</a:t>
            </a:r>
          </a:p>
          <a:p>
            <a:pPr marL="320675" lvl="2" indent="-285750">
              <a:buFont typeface="Arial" panose="020B0604020202020204" pitchFamily="34" charset="0"/>
              <a:buChar char="•"/>
            </a:pPr>
            <a:r>
              <a:rPr lang="nl-NL" dirty="0">
                <a:solidFill>
                  <a:schemeClr val="bg1">
                    <a:lumMod val="85000"/>
                  </a:schemeClr>
                </a:solidFill>
              </a:rPr>
              <a:t>Verhouding Activiteit-Werkzaamheid</a:t>
            </a:r>
          </a:p>
          <a:p>
            <a:pPr marL="320675" lvl="2" indent="-285750">
              <a:buFont typeface="Arial" panose="020B0604020202020204" pitchFamily="34" charset="0"/>
              <a:buChar char="•"/>
            </a:pPr>
            <a:r>
              <a:rPr lang="nl-NL" dirty="0"/>
              <a:t>Wanneer activiteit koppelen aan een werkzaamheid en wanneer niet?</a:t>
            </a:r>
          </a:p>
          <a:p>
            <a:pPr marL="320675" lvl="2" indent="-285750">
              <a:buFont typeface="Arial" panose="020B0604020202020204" pitchFamily="34" charset="0"/>
              <a:buChar char="•"/>
            </a:pPr>
            <a:r>
              <a:rPr lang="nl-NL" dirty="0">
                <a:solidFill>
                  <a:schemeClr val="bg1">
                    <a:lumMod val="85000"/>
                  </a:schemeClr>
                </a:solidFill>
              </a:rPr>
              <a:t>Welke hulpmiddelen zijn er?</a:t>
            </a:r>
          </a:p>
          <a:p>
            <a:pPr marL="320675" lvl="2" indent="-285750">
              <a:buFont typeface="Arial" panose="020B0604020202020204" pitchFamily="34" charset="0"/>
              <a:buChar char="•"/>
            </a:pPr>
            <a:r>
              <a:rPr lang="nl-NL" dirty="0">
                <a:solidFill>
                  <a:schemeClr val="bg1">
                    <a:lumMod val="85000"/>
                  </a:schemeClr>
                </a:solidFill>
              </a:rPr>
              <a:t>Werkzaamheden die extra uitleg nodig hebben (specials)</a:t>
            </a:r>
          </a:p>
          <a:p>
            <a:pPr>
              <a:buFont typeface="Arial" panose="020B0604020202020204" pitchFamily="34" charset="0"/>
              <a:buChar char="•"/>
            </a:pPr>
            <a:endParaRPr lang="nl-NL" dirty="0"/>
          </a:p>
        </p:txBody>
      </p:sp>
    </p:spTree>
    <p:extLst>
      <p:ext uri="{BB962C8B-B14F-4D97-AF65-F5344CB8AC3E}">
        <p14:creationId xmlns:p14="http://schemas.microsoft.com/office/powerpoint/2010/main" val="1644071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200" dirty="0"/>
              <a:t>Wanneer activiteit wel of niet koppelen aan werkzaamheid?</a:t>
            </a:r>
          </a:p>
        </p:txBody>
      </p:sp>
      <p:sp>
        <p:nvSpPr>
          <p:cNvPr id="3" name="Tijdelijke aanduiding voor inhoud 2"/>
          <p:cNvSpPr>
            <a:spLocks noGrp="1"/>
          </p:cNvSpPr>
          <p:nvPr>
            <p:ph idx="1"/>
          </p:nvPr>
        </p:nvSpPr>
        <p:spPr/>
        <p:txBody>
          <a:bodyPr/>
          <a:lstStyle/>
          <a:p>
            <a:pPr marL="320675" lvl="2" indent="-285750">
              <a:buFont typeface="Arial" panose="020B0604020202020204" pitchFamily="34" charset="0"/>
              <a:buChar char="•"/>
            </a:pPr>
            <a:r>
              <a:rPr lang="nl-NL" dirty="0"/>
              <a:t>Kijk goed naar de objecten en de handelingen die zijn opgenomen in de werkzaamheid</a:t>
            </a:r>
          </a:p>
          <a:p>
            <a:pPr marL="320675" lvl="2" indent="-285750">
              <a:buFont typeface="Arial" panose="020B0604020202020204" pitchFamily="34" charset="0"/>
              <a:buChar char="•"/>
            </a:pPr>
            <a:r>
              <a:rPr lang="nl-NL" dirty="0"/>
              <a:t>Kijk naar de trefwoorden die zijn opgenomen bij de werkzaamheid</a:t>
            </a:r>
          </a:p>
          <a:p>
            <a:pPr marL="320675" lvl="2" indent="-285750">
              <a:buFont typeface="Arial" panose="020B0604020202020204" pitchFamily="34" charset="0"/>
              <a:buChar char="•"/>
            </a:pPr>
            <a:r>
              <a:rPr lang="nl-NL" dirty="0"/>
              <a:t>Koppel de activiteit zo </a:t>
            </a:r>
            <a:r>
              <a:rPr lang="nl-NL" b="1" dirty="0"/>
              <a:t>specifiek mogelijk</a:t>
            </a:r>
            <a:r>
              <a:rPr lang="nl-NL" dirty="0"/>
              <a:t> aan een werkzaamheid</a:t>
            </a:r>
          </a:p>
          <a:p>
            <a:pPr marL="320675" lvl="2" indent="-285750">
              <a:buFont typeface="Arial" panose="020B0604020202020204" pitchFamily="34" charset="0"/>
              <a:buChar char="•"/>
            </a:pPr>
            <a:endParaRPr lang="nl-NL" dirty="0"/>
          </a:p>
          <a:p>
            <a:pPr marL="196850" lvl="3"/>
            <a:r>
              <a:rPr lang="nl-NL" u="sng" dirty="0"/>
              <a:t>Voorbeeld:</a:t>
            </a:r>
          </a:p>
          <a:p>
            <a:pPr marL="482600" lvl="3" indent="-285750">
              <a:buFont typeface="Arial" panose="020B0604020202020204" pitchFamily="34" charset="0"/>
              <a:buChar char="•"/>
            </a:pPr>
            <a:r>
              <a:rPr lang="nl-NL" dirty="0"/>
              <a:t>Het kan zijn dat een veehouderij een afrastering gaat plaatsen om het vee tegen te houden. </a:t>
            </a:r>
          </a:p>
          <a:p>
            <a:pPr marL="482600" lvl="3" indent="-285750">
              <a:buFont typeface="Arial" panose="020B0604020202020204" pitchFamily="34" charset="0"/>
              <a:buChar char="•"/>
            </a:pPr>
            <a:r>
              <a:rPr lang="nl-NL" dirty="0"/>
              <a:t>Er is echter ook een werkzaamheid ‘Hekwerk of andere afscheiding plaatsen of vervangen’ dat met het trefwoord ‘afrastering’ gevonden kan worden.</a:t>
            </a:r>
          </a:p>
          <a:p>
            <a:pPr marL="482600" lvl="3" indent="-285750">
              <a:buFont typeface="Arial" panose="020B0604020202020204" pitchFamily="34" charset="0"/>
              <a:buChar char="•"/>
            </a:pPr>
            <a:r>
              <a:rPr lang="nl-NL" dirty="0"/>
              <a:t>Koppel de activiteit die het plaatsen van de afrastering regelt niet aan de werkzaamheid ‘Bedrijf voor het houden van vee’ maar aan de werkzaamheid ‘Hekwerk of andere afscheiding plaatsen of vervangen’. </a:t>
            </a:r>
          </a:p>
          <a:p>
            <a:pPr marL="482600" lvl="3" indent="-285750">
              <a:buFont typeface="Arial" panose="020B0604020202020204" pitchFamily="34" charset="0"/>
              <a:buChar char="•"/>
            </a:pPr>
            <a:endParaRPr lang="nl-NL" dirty="0"/>
          </a:p>
        </p:txBody>
      </p:sp>
    </p:spTree>
    <p:extLst>
      <p:ext uri="{BB962C8B-B14F-4D97-AF65-F5344CB8AC3E}">
        <p14:creationId xmlns:p14="http://schemas.microsoft.com/office/powerpoint/2010/main" val="739191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200" dirty="0"/>
              <a:t>Wanneer activiteit wel of niet koppelen aan werkzaamheid? (1/3)</a:t>
            </a:r>
          </a:p>
        </p:txBody>
      </p:sp>
      <p:sp>
        <p:nvSpPr>
          <p:cNvPr id="3" name="Tijdelijke aanduiding voor inhoud 2"/>
          <p:cNvSpPr>
            <a:spLocks noGrp="1"/>
          </p:cNvSpPr>
          <p:nvPr>
            <p:ph idx="1"/>
          </p:nvPr>
        </p:nvSpPr>
        <p:spPr/>
        <p:txBody>
          <a:bodyPr/>
          <a:lstStyle/>
          <a:p>
            <a:pPr marL="320675" lvl="2" indent="-285750">
              <a:buFont typeface="Arial" panose="020B0604020202020204" pitchFamily="34" charset="0"/>
              <a:buChar char="•"/>
            </a:pPr>
            <a:r>
              <a:rPr lang="nl-NL" dirty="0"/>
              <a:t>Als het uitvoeren van een werkzaamheid </a:t>
            </a:r>
            <a:r>
              <a:rPr lang="nl-NL" b="1" u="sng" dirty="0"/>
              <a:t>mogelijk</a:t>
            </a:r>
            <a:r>
              <a:rPr lang="nl-NL" dirty="0"/>
              <a:t> ook het uitvoeren van andere werkzaamheden tot gevolg heeft dan zijn die opgenomen als gerelateerde werkzaamheid</a:t>
            </a:r>
          </a:p>
          <a:p>
            <a:pPr marL="320675" lvl="2" indent="-285750">
              <a:buFont typeface="Arial" panose="020B0604020202020204" pitchFamily="34" charset="0"/>
              <a:buChar char="•"/>
            </a:pPr>
            <a:endParaRPr lang="nl-NL" dirty="0"/>
          </a:p>
          <a:p>
            <a:pPr marL="196850" lvl="3"/>
            <a:r>
              <a:rPr lang="nl-NL" u="sng" dirty="0"/>
              <a:t>Voorbeeld: </a:t>
            </a:r>
          </a:p>
          <a:p>
            <a:pPr marL="654050" lvl="4" indent="-285750">
              <a:buFont typeface="Arial" panose="020B0604020202020204" pitchFamily="34" charset="0"/>
              <a:buChar char="•"/>
            </a:pPr>
            <a:r>
              <a:rPr lang="nl-NL" dirty="0"/>
              <a:t>Het leggen van een kabel of leiding kan zowel bovengronds als ondergronds. </a:t>
            </a:r>
          </a:p>
          <a:p>
            <a:pPr marL="654050" lvl="4" indent="-285750">
              <a:buFont typeface="Arial" panose="020B0604020202020204" pitchFamily="34" charset="0"/>
              <a:buChar char="•"/>
            </a:pPr>
            <a:r>
              <a:rPr lang="nl-NL" dirty="0"/>
              <a:t>Ik ga dus niet in alle gevallen ook daadwerkelijk graven. </a:t>
            </a:r>
          </a:p>
          <a:p>
            <a:pPr marL="654050" lvl="4" indent="-285750">
              <a:buFont typeface="Arial" panose="020B0604020202020204" pitchFamily="34" charset="0"/>
              <a:buChar char="•"/>
            </a:pPr>
            <a:r>
              <a:rPr lang="nl-NL" dirty="0"/>
              <a:t>Koppel de activiteiten die het graven regelen dan niet aan de werkzaamheid ‘Kabel of leiding leggen, verplaatsen, vervangen of repareren’ maar aan de werkzaamheid ‘Graven in bodem of waterbodem’.</a:t>
            </a:r>
          </a:p>
          <a:p>
            <a:pPr marL="654050" lvl="4" indent="-285750">
              <a:buFont typeface="Arial" panose="020B0604020202020204" pitchFamily="34" charset="0"/>
              <a:buChar char="•"/>
            </a:pPr>
            <a:endParaRPr lang="nl-NL" dirty="0"/>
          </a:p>
        </p:txBody>
      </p:sp>
      <p:pic>
        <p:nvPicPr>
          <p:cNvPr id="4" name="Afbeelding 3" descr="Screen van het loket. Toont de extra werkzaamheden die men ook kan kiezen als men heeft gekozen voor de werkzaamheid Kabels of leiding leggen" title="Voorbeeld van logische gerelateerde werkzaamheden"/>
          <p:cNvPicPr>
            <a:picLocks noChangeAspect="1"/>
          </p:cNvPicPr>
          <p:nvPr/>
        </p:nvPicPr>
        <p:blipFill>
          <a:blip r:embed="rId3"/>
          <a:stretch>
            <a:fillRect/>
          </a:stretch>
        </p:blipFill>
        <p:spPr>
          <a:xfrm>
            <a:off x="6332135" y="4038160"/>
            <a:ext cx="4822635" cy="2922126"/>
          </a:xfrm>
          <a:prstGeom prst="rect">
            <a:avLst/>
          </a:prstGeom>
        </p:spPr>
      </p:pic>
    </p:spTree>
    <p:extLst>
      <p:ext uri="{BB962C8B-B14F-4D97-AF65-F5344CB8AC3E}">
        <p14:creationId xmlns:p14="http://schemas.microsoft.com/office/powerpoint/2010/main" val="3775839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200" dirty="0"/>
              <a:t>Wanneer activiteit wel of niet koppelen aan werkzaamheid? (3/3)</a:t>
            </a:r>
          </a:p>
        </p:txBody>
      </p:sp>
      <p:sp>
        <p:nvSpPr>
          <p:cNvPr id="3" name="Tijdelijke aanduiding voor inhoud 2"/>
          <p:cNvSpPr>
            <a:spLocks noGrp="1"/>
          </p:cNvSpPr>
          <p:nvPr>
            <p:ph idx="1"/>
          </p:nvPr>
        </p:nvSpPr>
        <p:spPr/>
        <p:txBody>
          <a:bodyPr/>
          <a:lstStyle/>
          <a:p>
            <a:pPr marL="320675" lvl="2" indent="-285750">
              <a:buFont typeface="Arial" panose="020B0604020202020204" pitchFamily="34" charset="0"/>
              <a:buChar char="•"/>
            </a:pPr>
            <a:r>
              <a:rPr lang="nl-NL" dirty="0"/>
              <a:t>Als het uitvoeren van een werkzaamheid </a:t>
            </a:r>
            <a:r>
              <a:rPr lang="nl-NL" b="1" u="sng" dirty="0"/>
              <a:t>altijd</a:t>
            </a:r>
            <a:r>
              <a:rPr lang="nl-NL" dirty="0"/>
              <a:t> het uitvoeren van een andere werkzaamheid tot gevolg heeft dan koppel je deze activiteit aan de betreffende werkzaamheid (en dus niet gerelateerd).</a:t>
            </a:r>
          </a:p>
          <a:p>
            <a:pPr marL="320675" lvl="2" indent="-285750">
              <a:buFont typeface="Arial" panose="020B0604020202020204" pitchFamily="34" charset="0"/>
              <a:buChar char="•"/>
            </a:pPr>
            <a:endParaRPr lang="nl-NL" dirty="0"/>
          </a:p>
          <a:p>
            <a:pPr marL="196850" lvl="3"/>
            <a:r>
              <a:rPr lang="nl-NL" u="sng" dirty="0"/>
              <a:t>Voorbeeld:	</a:t>
            </a:r>
          </a:p>
          <a:p>
            <a:pPr marL="654050" lvl="4" indent="-285750">
              <a:buFont typeface="Arial" panose="020B0604020202020204" pitchFamily="34" charset="0"/>
              <a:buChar char="•"/>
            </a:pPr>
            <a:r>
              <a:rPr lang="nl-NL" dirty="0"/>
              <a:t>Het plaatsen van een reclamebord. Dat zit altijd op een bepaalde constructie waar je het bord aan vast maakt. Koppel de activiteit die het bouwen van die constructie regelt dan ook aan de werkzaamheid ‘Reclame of informatiebord plaatsen’.</a:t>
            </a:r>
          </a:p>
        </p:txBody>
      </p:sp>
    </p:spTree>
    <p:extLst>
      <p:ext uri="{BB962C8B-B14F-4D97-AF65-F5344CB8AC3E}">
        <p14:creationId xmlns:p14="http://schemas.microsoft.com/office/powerpoint/2010/main" val="529472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200" dirty="0"/>
              <a:t>Wanneer activiteit wel of niet koppelen aan werkzaamheid? (2/3)</a:t>
            </a:r>
          </a:p>
        </p:txBody>
      </p:sp>
      <p:sp>
        <p:nvSpPr>
          <p:cNvPr id="3" name="Tijdelijke aanduiding voor inhoud 2"/>
          <p:cNvSpPr>
            <a:spLocks noGrp="1"/>
          </p:cNvSpPr>
          <p:nvPr>
            <p:ph idx="1"/>
          </p:nvPr>
        </p:nvSpPr>
        <p:spPr/>
        <p:txBody>
          <a:bodyPr/>
          <a:lstStyle/>
          <a:p>
            <a:r>
              <a:rPr lang="nl-NL" b="1" dirty="0">
                <a:solidFill>
                  <a:schemeClr val="tx1"/>
                </a:solidFill>
                <a:ea typeface="Times New Roman" panose="02020603050405020304" pitchFamily="18" charset="0"/>
              </a:rPr>
              <a:t>Onderscheiden doel en middelen:</a:t>
            </a:r>
          </a:p>
          <a:p>
            <a:pPr marL="320675" lvl="2" indent="-285750">
              <a:buFont typeface="Arial" panose="020B0604020202020204" pitchFamily="34" charset="0"/>
              <a:buChar char="•"/>
            </a:pPr>
            <a:r>
              <a:rPr lang="nl-NL" dirty="0"/>
              <a:t>Maak bij het koppelen van activiteiten aan werkzaamheden ook onderscheid tussen het doel en de middelen om dit doel te realiseren.</a:t>
            </a:r>
          </a:p>
          <a:p>
            <a:pPr marL="320675" lvl="2" indent="-285750">
              <a:buFont typeface="Arial" panose="020B0604020202020204" pitchFamily="34" charset="0"/>
              <a:buChar char="•"/>
            </a:pPr>
            <a:endParaRPr lang="nl-NL" u="sng" dirty="0"/>
          </a:p>
          <a:p>
            <a:pPr marL="34925" lvl="2"/>
            <a:r>
              <a:rPr lang="nl-NL" u="sng" dirty="0"/>
              <a:t>Voorbeeld:</a:t>
            </a:r>
          </a:p>
          <a:p>
            <a:pPr marL="654050" lvl="4" indent="-285750">
              <a:buFont typeface="Arial" panose="020B0604020202020204" pitchFamily="34" charset="0"/>
              <a:buChar char="•"/>
            </a:pPr>
            <a:r>
              <a:rPr lang="nl-NL" dirty="0"/>
              <a:t>De initiatiefnemer wil een peilwijziging gaan doorvoeren. Dat kan hij doen door een stuw te plaatsen. </a:t>
            </a:r>
          </a:p>
          <a:p>
            <a:pPr marL="654050" lvl="4" indent="-285750">
              <a:buFont typeface="Arial" panose="020B0604020202020204" pitchFamily="34" charset="0"/>
              <a:buChar char="•"/>
            </a:pPr>
            <a:r>
              <a:rPr lang="nl-NL" dirty="0"/>
              <a:t>Koppel de activiteit die de peilwijziging reguleert aan de werkzaamheid ‘Waterstand veranderen’.</a:t>
            </a:r>
          </a:p>
          <a:p>
            <a:pPr marL="654050" lvl="4" indent="-285750">
              <a:buFont typeface="Arial" panose="020B0604020202020204" pitchFamily="34" charset="0"/>
              <a:buChar char="•"/>
            </a:pPr>
            <a:r>
              <a:rPr lang="nl-NL" dirty="0"/>
              <a:t>Koppel de activiteit die het plaatsen van de stuw reguleert aan de werkzaamheid ‘Stuw plaatsen of veranderen’.</a:t>
            </a:r>
          </a:p>
          <a:p>
            <a:pPr>
              <a:buFont typeface="Arial" panose="020B0604020202020204" pitchFamily="34" charset="0"/>
              <a:buChar char="•"/>
            </a:pPr>
            <a:endParaRPr lang="nl-NL" dirty="0">
              <a:solidFill>
                <a:schemeClr val="tx1"/>
              </a:solidFill>
              <a:ea typeface="Times New Roman" panose="02020603050405020304" pitchFamily="18" charset="0"/>
            </a:endParaRPr>
          </a:p>
        </p:txBody>
      </p:sp>
      <p:pic>
        <p:nvPicPr>
          <p:cNvPr id="4" name="Afbeelding 3" descr="Toont extra werkzaamheden die men ook kan kiezen als men heeft gekozen voor de werkzaamheid Waterstand veranderen" title="Screen kiezen extra werkzaamheden in het loket"/>
          <p:cNvPicPr>
            <a:picLocks noChangeAspect="1"/>
          </p:cNvPicPr>
          <p:nvPr/>
        </p:nvPicPr>
        <p:blipFill>
          <a:blip r:embed="rId3"/>
          <a:stretch>
            <a:fillRect/>
          </a:stretch>
        </p:blipFill>
        <p:spPr>
          <a:xfrm>
            <a:off x="8071229" y="4287692"/>
            <a:ext cx="2723256" cy="2440654"/>
          </a:xfrm>
          <a:prstGeom prst="rect">
            <a:avLst/>
          </a:prstGeom>
        </p:spPr>
      </p:pic>
    </p:spTree>
    <p:extLst>
      <p:ext uri="{BB962C8B-B14F-4D97-AF65-F5344CB8AC3E}">
        <p14:creationId xmlns:p14="http://schemas.microsoft.com/office/powerpoint/2010/main" val="3895478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zijn werkzaamheden?</a:t>
            </a:r>
          </a:p>
        </p:txBody>
      </p:sp>
      <p:sp>
        <p:nvSpPr>
          <p:cNvPr id="3" name="Tijdelijke aanduiding voor inhoud 2"/>
          <p:cNvSpPr>
            <a:spLocks noGrp="1"/>
          </p:cNvSpPr>
          <p:nvPr>
            <p:ph idx="1"/>
          </p:nvPr>
        </p:nvSpPr>
        <p:spPr>
          <a:xfrm>
            <a:off x="601133" y="1850098"/>
            <a:ext cx="8201025" cy="4414838"/>
          </a:xfrm>
        </p:spPr>
        <p:txBody>
          <a:bodyPr vert="horz" lIns="91440" tIns="45720" rIns="91440" bIns="45720" rtlCol="0">
            <a:normAutofit/>
          </a:bodyPr>
          <a:lstStyle/>
          <a:p>
            <a:pPr marL="320675" lvl="2" indent="-285750">
              <a:buFont typeface="Arial" panose="020B0604020202020204" pitchFamily="34" charset="0"/>
              <a:buChar char="•"/>
            </a:pPr>
            <a:r>
              <a:rPr lang="nl-NL" altLang="nl-NL" dirty="0"/>
              <a:t>Een werkzaamheid is een, voor een niet professionele gebruiker van het loket, herkenbare beschrijving van een activiteit. </a:t>
            </a:r>
          </a:p>
          <a:p>
            <a:pPr marL="320675" lvl="2" indent="-285750">
              <a:buFont typeface="Arial" panose="020B0604020202020204" pitchFamily="34" charset="0"/>
              <a:buChar char="•"/>
            </a:pPr>
            <a:endParaRPr lang="nl-NL" altLang="nl-NL" dirty="0"/>
          </a:p>
          <a:p>
            <a:pPr marL="320675" lvl="2" indent="-285750">
              <a:buFont typeface="Arial" panose="020B0604020202020204" pitchFamily="34" charset="0"/>
              <a:buChar char="•"/>
            </a:pPr>
            <a:r>
              <a:rPr lang="nl-NL" altLang="nl-NL" dirty="0"/>
              <a:t>Werkzaamheden zijn een hulpmiddel bij de </a:t>
            </a:r>
            <a:r>
              <a:rPr lang="nl-NL" altLang="nl-NL" dirty="0" err="1"/>
              <a:t>vergunningcheck</a:t>
            </a:r>
            <a:r>
              <a:rPr lang="nl-NL" altLang="nl-NL" dirty="0"/>
              <a:t> en maatregelen op maat om de initiatiefnemer makkelijker bij de juiste juridische activiteit(en) in het DSO terecht te laten komen.</a:t>
            </a:r>
          </a:p>
          <a:p>
            <a:pPr marL="320675" lvl="2" indent="-285750">
              <a:buFont typeface="Arial" panose="020B0604020202020204" pitchFamily="34" charset="0"/>
              <a:buChar char="•"/>
            </a:pPr>
            <a:endParaRPr lang="nl-NL" altLang="nl-NL" dirty="0"/>
          </a:p>
          <a:p>
            <a:pPr marL="320675" lvl="2" indent="-285750">
              <a:buFont typeface="Arial" panose="020B0604020202020204" pitchFamily="34" charset="0"/>
              <a:buChar char="•"/>
            </a:pPr>
            <a:r>
              <a:rPr lang="nl-NL" altLang="nl-NL" dirty="0"/>
              <a:t>Via de werkzaamheden komen de regels van verschillende bestuursorganen bij elkaar voor de initiatiefnemer</a:t>
            </a:r>
          </a:p>
          <a:p>
            <a:pPr marL="320675" lvl="2" indent="-285750">
              <a:buFont typeface="Arial" panose="020B0604020202020204" pitchFamily="34" charset="0"/>
              <a:buChar char="•"/>
            </a:pPr>
            <a:endParaRPr lang="nl-NL" altLang="nl-NL" dirty="0"/>
          </a:p>
          <a:p>
            <a:pPr marL="320675" lvl="2" indent="-285750">
              <a:buFont typeface="Arial" panose="020B0604020202020204" pitchFamily="34" charset="0"/>
              <a:buChar char="•"/>
            </a:pPr>
            <a:r>
              <a:rPr lang="nl-NL" altLang="nl-NL" dirty="0"/>
              <a:t>Aan werkzaamheden zijn ook trefwoorden gekoppeld, zodat de initiatiefnemer makkelijker de juiste werkzaamheid kan vinden.</a:t>
            </a:r>
          </a:p>
          <a:p>
            <a:pPr marL="320675" lvl="2" indent="-285750">
              <a:buFont typeface="Arial" panose="020B0604020202020204" pitchFamily="34" charset="0"/>
              <a:buChar char="•"/>
            </a:pPr>
            <a:endParaRPr lang="nl-NL" altLang="nl-NL" dirty="0"/>
          </a:p>
          <a:p>
            <a:pPr marL="320675" lvl="2" indent="-285750">
              <a:buFont typeface="Arial" panose="020B0604020202020204" pitchFamily="34" charset="0"/>
              <a:buChar char="•"/>
            </a:pPr>
            <a:r>
              <a:rPr lang="nl-NL" altLang="nl-NL" dirty="0"/>
              <a:t>Werkzaamheden worden vastgesteld door de interbestuurlijke werkgroep Werkzaamheden </a:t>
            </a:r>
          </a:p>
          <a:p>
            <a:pPr>
              <a:buFont typeface="Arial" panose="020B0604020202020204" pitchFamily="34" charset="0"/>
              <a:buChar char="•"/>
            </a:pPr>
            <a:endParaRPr lang="nl-NL" dirty="0"/>
          </a:p>
        </p:txBody>
      </p:sp>
    </p:spTree>
    <p:extLst>
      <p:ext uri="{BB962C8B-B14F-4D97-AF65-F5344CB8AC3E}">
        <p14:creationId xmlns:p14="http://schemas.microsoft.com/office/powerpoint/2010/main" val="850832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Quiz vraag 1</a:t>
            </a:r>
          </a:p>
        </p:txBody>
      </p:sp>
      <p:sp>
        <p:nvSpPr>
          <p:cNvPr id="3" name="Tijdelijke aanduiding voor inhoud 2"/>
          <p:cNvSpPr>
            <a:spLocks noGrp="1"/>
          </p:cNvSpPr>
          <p:nvPr>
            <p:ph idx="1"/>
          </p:nvPr>
        </p:nvSpPr>
        <p:spPr/>
        <p:txBody>
          <a:bodyPr/>
          <a:lstStyle/>
          <a:p>
            <a:r>
              <a:rPr lang="nl-NL" dirty="0"/>
              <a:t>Activiteit ‘Ligplaats innemen op de provinciale vaarweg’ wel of niet koppelen aan de werkzaamheid ‘Varen met motorboot of waterscooter’ koppelen?</a:t>
            </a:r>
          </a:p>
          <a:p>
            <a:pPr marL="787400" lvl="3" indent="-498475">
              <a:buFont typeface="Arial" panose="020B0604020202020204" pitchFamily="34" charset="0"/>
              <a:buChar char="•"/>
            </a:pPr>
            <a:r>
              <a:rPr lang="nl-NL" dirty="0"/>
              <a:t>Wel = Hand omhoog</a:t>
            </a:r>
          </a:p>
          <a:p>
            <a:pPr marL="787400" lvl="3" indent="-498475">
              <a:buFont typeface="Arial" panose="020B0604020202020204" pitchFamily="34" charset="0"/>
              <a:buChar char="•"/>
            </a:pPr>
            <a:r>
              <a:rPr lang="nl-NL" dirty="0"/>
              <a:t>Niet = Hand omlaag</a:t>
            </a:r>
          </a:p>
          <a:p>
            <a:pPr marL="787400" lvl="3" indent="-498475">
              <a:buFont typeface="Arial" panose="020B0604020202020204" pitchFamily="34" charset="0"/>
              <a:buChar char="•"/>
            </a:pPr>
            <a:endParaRPr lang="nl-NL" dirty="0"/>
          </a:p>
          <a:p>
            <a:pPr marL="288925" lvl="3"/>
            <a:endParaRPr lang="nl-NL" dirty="0"/>
          </a:p>
          <a:p>
            <a:pPr marL="288925" lvl="3"/>
            <a:r>
              <a:rPr lang="nl-NL" b="1" dirty="0"/>
              <a:t>Niet</a:t>
            </a:r>
            <a:r>
              <a:rPr lang="nl-NL" dirty="0"/>
              <a:t> koppelen aan ‘Varen met motorboot of waterscooter’</a:t>
            </a:r>
          </a:p>
          <a:p>
            <a:pPr marL="288925" lvl="3"/>
            <a:endParaRPr lang="nl-NL" dirty="0"/>
          </a:p>
          <a:p>
            <a:pPr marL="288925" lvl="3"/>
            <a:r>
              <a:rPr lang="nl-NL" b="1" dirty="0"/>
              <a:t>Wel</a:t>
            </a:r>
            <a:r>
              <a:rPr lang="nl-NL" dirty="0"/>
              <a:t> koppelen aan de werkzaamheid ‘</a:t>
            </a:r>
            <a:r>
              <a:rPr lang="nl-NL" b="1" dirty="0"/>
              <a:t>Boot of ander drijvend werk afmeren</a:t>
            </a:r>
          </a:p>
          <a:p>
            <a:pPr marL="625475" lvl="2" indent="-498475">
              <a:buFont typeface="Arial" panose="020B0604020202020204" pitchFamily="34" charset="0"/>
              <a:buChar char="•"/>
            </a:pPr>
            <a:endParaRPr lang="nl-NL" dirty="0"/>
          </a:p>
          <a:p>
            <a:pPr>
              <a:buFont typeface="Arial" panose="020B0604020202020204" pitchFamily="34" charset="0"/>
              <a:buChar char="•"/>
            </a:pPr>
            <a:endParaRPr lang="nl-NL" dirty="0"/>
          </a:p>
        </p:txBody>
      </p:sp>
    </p:spTree>
    <p:extLst>
      <p:ext uri="{BB962C8B-B14F-4D97-AF65-F5344CB8AC3E}">
        <p14:creationId xmlns:p14="http://schemas.microsoft.com/office/powerpoint/2010/main" val="9034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additive="base">
                                        <p:cTn id="1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Quiz vraag 2</a:t>
            </a:r>
          </a:p>
        </p:txBody>
      </p:sp>
      <p:sp>
        <p:nvSpPr>
          <p:cNvPr id="3" name="Tijdelijke aanduiding voor inhoud 2"/>
          <p:cNvSpPr>
            <a:spLocks noGrp="1"/>
          </p:cNvSpPr>
          <p:nvPr>
            <p:ph idx="1"/>
          </p:nvPr>
        </p:nvSpPr>
        <p:spPr/>
        <p:txBody>
          <a:bodyPr/>
          <a:lstStyle/>
          <a:p>
            <a:r>
              <a:rPr lang="nl-NL" dirty="0"/>
              <a:t>Activiteit ‘Brug aanleggen of verwijderen’ wel of niet koppelen aan de werkzaamheid ‘Uitrit aanleggen of veranderen’ koppelen?</a:t>
            </a:r>
          </a:p>
          <a:p>
            <a:pPr marL="787400" lvl="3" indent="-498475">
              <a:buFont typeface="Arial" panose="020B0604020202020204" pitchFamily="34" charset="0"/>
              <a:buChar char="•"/>
            </a:pPr>
            <a:r>
              <a:rPr lang="nl-NL" dirty="0"/>
              <a:t>Wel = Hand omhoog</a:t>
            </a:r>
          </a:p>
          <a:p>
            <a:pPr marL="787400" lvl="3" indent="-498475">
              <a:buFont typeface="Arial" panose="020B0604020202020204" pitchFamily="34" charset="0"/>
              <a:buChar char="•"/>
            </a:pPr>
            <a:r>
              <a:rPr lang="nl-NL" dirty="0"/>
              <a:t>Niet = Hand omlaag</a:t>
            </a:r>
          </a:p>
          <a:p>
            <a:pPr marL="625475" lvl="2" indent="-498475">
              <a:buFont typeface="Arial" panose="020B0604020202020204" pitchFamily="34" charset="0"/>
              <a:buChar char="•"/>
            </a:pPr>
            <a:endParaRPr lang="nl-NL" dirty="0"/>
          </a:p>
          <a:p>
            <a:pPr marL="288925" lvl="3"/>
            <a:r>
              <a:rPr lang="nl-NL" dirty="0"/>
              <a:t>Hand omhoog: </a:t>
            </a:r>
            <a:r>
              <a:rPr lang="nl-NL" b="1" dirty="0"/>
              <a:t>Niet</a:t>
            </a:r>
            <a:r>
              <a:rPr lang="nl-NL" dirty="0"/>
              <a:t> koppelen aan ‘Uitrit aanleggen of veranderen’ </a:t>
            </a:r>
          </a:p>
          <a:p>
            <a:pPr marL="288925" lvl="3"/>
            <a:endParaRPr lang="nl-NL" dirty="0"/>
          </a:p>
          <a:p>
            <a:pPr marL="288925" lvl="3"/>
            <a:r>
              <a:rPr lang="nl-NL" dirty="0"/>
              <a:t>Hand omlaag: </a:t>
            </a:r>
            <a:r>
              <a:rPr lang="nl-NL" b="1" dirty="0"/>
              <a:t>Wel</a:t>
            </a:r>
            <a:r>
              <a:rPr lang="nl-NL" dirty="0"/>
              <a:t> koppelen aan de werkzaamheid </a:t>
            </a:r>
            <a:r>
              <a:rPr lang="nl-NL" b="1" dirty="0"/>
              <a:t>Brug plaatsen of vervangen</a:t>
            </a:r>
          </a:p>
          <a:p>
            <a:pPr>
              <a:buFont typeface="Arial" panose="020B0604020202020204" pitchFamily="34" charset="0"/>
              <a:buChar char="•"/>
            </a:pPr>
            <a:endParaRPr lang="nl-NL" dirty="0"/>
          </a:p>
        </p:txBody>
      </p:sp>
    </p:spTree>
    <p:extLst>
      <p:ext uri="{BB962C8B-B14F-4D97-AF65-F5344CB8AC3E}">
        <p14:creationId xmlns:p14="http://schemas.microsoft.com/office/powerpoint/2010/main" val="145515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Werkzaamheid ‘Monumenten’</a:t>
            </a:r>
          </a:p>
        </p:txBody>
      </p:sp>
      <p:sp>
        <p:nvSpPr>
          <p:cNvPr id="3" name="Tijdelijke aanduiding voor inhoud 2"/>
          <p:cNvSpPr>
            <a:spLocks noGrp="1"/>
          </p:cNvSpPr>
          <p:nvPr>
            <p:ph idx="1"/>
          </p:nvPr>
        </p:nvSpPr>
        <p:spPr/>
        <p:txBody>
          <a:bodyPr/>
          <a:lstStyle/>
          <a:p>
            <a:pPr marL="625475" lvl="2" indent="-498475">
              <a:buFont typeface="Arial" panose="020B0604020202020204" pitchFamily="34" charset="0"/>
              <a:buChar char="•"/>
            </a:pPr>
            <a:endParaRPr lang="nl-NL" dirty="0"/>
          </a:p>
          <a:p>
            <a:pPr marL="787400" lvl="3" indent="-498475">
              <a:buFont typeface="Arial" panose="020B0604020202020204" pitchFamily="34" charset="0"/>
              <a:buChar char="•"/>
            </a:pPr>
            <a:r>
              <a:rPr lang="nl-NL" dirty="0"/>
              <a:t>Werkzaamheden in, aan of op een monument of archeologisch monument uitvoeren, of dit anders gebruiken</a:t>
            </a:r>
          </a:p>
          <a:p>
            <a:pPr marL="787400" lvl="3" indent="-498475">
              <a:buFont typeface="Arial" panose="020B0604020202020204" pitchFamily="34" charset="0"/>
              <a:buChar char="•"/>
            </a:pPr>
            <a:r>
              <a:rPr lang="nl-NL" dirty="0"/>
              <a:t>Gerelateerde werkzaamheden:</a:t>
            </a:r>
            <a:br>
              <a:rPr lang="nl-NL" dirty="0"/>
            </a:br>
            <a:r>
              <a:rPr lang="nl-NL" dirty="0"/>
              <a:t>‘Kabel of leiding leggen, verplaatsen, vervangen of repareren’</a:t>
            </a:r>
            <a:br>
              <a:rPr lang="nl-NL" dirty="0"/>
            </a:br>
            <a:r>
              <a:rPr lang="nl-NL" dirty="0"/>
              <a:t>‘Bouwmateriaal, container of ander object tijdelijk plaatsen’</a:t>
            </a:r>
            <a:br>
              <a:rPr lang="nl-NL" dirty="0"/>
            </a:br>
            <a:r>
              <a:rPr lang="nl-NL" dirty="0"/>
              <a:t>‘Bouwwerk of deel van een bouwwerk slopen, of asbest verwijderen’</a:t>
            </a:r>
          </a:p>
          <a:p>
            <a:pPr marL="787400" lvl="3" indent="-498475">
              <a:buFont typeface="Arial" panose="020B0604020202020204" pitchFamily="34" charset="0"/>
              <a:buChar char="•"/>
            </a:pPr>
            <a:r>
              <a:rPr lang="nl-NL" dirty="0"/>
              <a:t>Specifiek voor alle activiteiten die regels stellen over handelingen aan/bij monumenten.</a:t>
            </a:r>
          </a:p>
          <a:p>
            <a:pPr marL="787400" lvl="3" indent="-498475">
              <a:buFont typeface="Arial" panose="020B0604020202020204" pitchFamily="34" charset="0"/>
              <a:buChar char="•"/>
            </a:pPr>
            <a:r>
              <a:rPr lang="nl-NL" dirty="0"/>
              <a:t>Activiteiten:</a:t>
            </a:r>
            <a:br>
              <a:rPr lang="nl-NL" dirty="0"/>
            </a:br>
            <a:r>
              <a:rPr lang="nl-NL" dirty="0"/>
              <a:t>-	Rijksmonumentenactiviteit met betrekking tot een gebouwd of aangelegd monument</a:t>
            </a:r>
            <a:br>
              <a:rPr lang="nl-NL" dirty="0"/>
            </a:br>
            <a:r>
              <a:rPr lang="nl-NL" dirty="0"/>
              <a:t>-	Rijksmonumentenactiviteit met betrekking tot een archeologisch monument</a:t>
            </a:r>
            <a:br>
              <a:rPr lang="nl-NL" dirty="0"/>
            </a:br>
            <a:r>
              <a:rPr lang="nl-NL" dirty="0"/>
              <a:t>-	Activiteit die betrekking heeft op een gemeentelijk monument</a:t>
            </a:r>
            <a:br>
              <a:rPr lang="nl-NL" dirty="0"/>
            </a:br>
            <a:r>
              <a:rPr lang="nl-NL" dirty="0"/>
              <a:t>-	Activiteit die betrekking heeft op een provinciaal monument</a:t>
            </a:r>
          </a:p>
        </p:txBody>
      </p:sp>
    </p:spTree>
    <p:extLst>
      <p:ext uri="{BB962C8B-B14F-4D97-AF65-F5344CB8AC3E}">
        <p14:creationId xmlns:p14="http://schemas.microsoft.com/office/powerpoint/2010/main" val="14189144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Milieu (bedrijfstakken)</a:t>
            </a:r>
          </a:p>
        </p:txBody>
      </p:sp>
      <p:sp>
        <p:nvSpPr>
          <p:cNvPr id="3" name="Tijdelijke aanduiding voor inhoud 2"/>
          <p:cNvSpPr>
            <a:spLocks noGrp="1"/>
          </p:cNvSpPr>
          <p:nvPr>
            <p:ph idx="1"/>
          </p:nvPr>
        </p:nvSpPr>
        <p:spPr/>
        <p:txBody>
          <a:bodyPr/>
          <a:lstStyle/>
          <a:p>
            <a:pPr marL="0" indent="0"/>
            <a:r>
              <a:rPr lang="nl-NL" dirty="0"/>
              <a:t>Bedrijfstakken: inrichting       activiteiten</a:t>
            </a:r>
          </a:p>
          <a:p>
            <a:pPr>
              <a:buFont typeface="Arial" panose="020B0604020202020204" pitchFamily="34" charset="0"/>
              <a:buChar char="•"/>
            </a:pPr>
            <a:endParaRPr lang="nl-NL" dirty="0"/>
          </a:p>
          <a:p>
            <a:pPr marL="625475" lvl="2" indent="-498475">
              <a:buFont typeface="Arial" panose="020B0604020202020204" pitchFamily="34" charset="0"/>
              <a:buChar char="•"/>
            </a:pPr>
            <a:endParaRPr lang="nl-NL" dirty="0"/>
          </a:p>
          <a:p>
            <a:pPr>
              <a:buFont typeface="Arial" panose="020B0604020202020204" pitchFamily="34" charset="0"/>
              <a:buChar char="•"/>
            </a:pPr>
            <a:endParaRPr lang="nl-NL" dirty="0"/>
          </a:p>
        </p:txBody>
      </p:sp>
      <p:pic>
        <p:nvPicPr>
          <p:cNvPr id="5" name="Afbeelding 4" descr="Toont verhouding tussen activiteiten uit Bal H3 ten opzichte van activiteiten uit H4. In dit geval toont het de hoofdstuk 3 activiteiten en de hoofdstuk 4 activiteiten die voor kunnen komen bij een opslagbedrijf. Zoals kleinschalig tanken en grootschalig tanken " title="Verhouding tussen hoofdstuk 3 en hoofdstuk 4 activiteiten">
            <a:extLst>
              <a:ext uri="{FF2B5EF4-FFF2-40B4-BE49-F238E27FC236}">
                <a16:creationId xmlns:a16="http://schemas.microsoft.com/office/drawing/2014/main" id="{95726162-C611-43D2-AE6C-785B2ADCD58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00016" y="2319386"/>
            <a:ext cx="6575797" cy="3600400"/>
          </a:xfrm>
          <a:prstGeom prst="rect">
            <a:avLst/>
          </a:prstGeom>
          <a:noFill/>
          <a:ln>
            <a:noFill/>
          </a:ln>
        </p:spPr>
      </p:pic>
      <p:sp>
        <p:nvSpPr>
          <p:cNvPr id="4" name="Pijl: rechts 3" descr="Pijl" title="Pijl">
            <a:extLst>
              <a:ext uri="{FF2B5EF4-FFF2-40B4-BE49-F238E27FC236}">
                <a16:creationId xmlns:a16="http://schemas.microsoft.com/office/drawing/2014/main" id="{FA1E9DD9-DCE5-4C27-87CC-BBB9C2624B8B}"/>
              </a:ext>
            </a:extLst>
          </p:cNvPr>
          <p:cNvSpPr/>
          <p:nvPr/>
        </p:nvSpPr>
        <p:spPr>
          <a:xfrm>
            <a:off x="3907145" y="2549039"/>
            <a:ext cx="284086" cy="710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89934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Milieu (bedrijfstakken) (1/3)</a:t>
            </a:r>
          </a:p>
        </p:txBody>
      </p:sp>
      <p:pic>
        <p:nvPicPr>
          <p:cNvPr id="6" name="Afbeelding 5" descr="Toont verhouding tussen activiteiten uit Bal H3 ten opzichte van activiteiten uit H4. In dit geval toont het de hoofdstuk 3 activiteiten en de hoofdstuk 4 activiteiten die voor kunnen komen bij een opslagbedrijf. Zoals kleinschalig tanken en grootschalig tanken " title="Verhouding H3 tov H4 activiteiten">
            <a:extLst>
              <a:ext uri="{FF2B5EF4-FFF2-40B4-BE49-F238E27FC236}">
                <a16:creationId xmlns:a16="http://schemas.microsoft.com/office/drawing/2014/main" id="{CBF49563-AD3B-4A63-9CBD-BD6BFE764B2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94660" y="1998863"/>
            <a:ext cx="7565083" cy="3888432"/>
          </a:xfrm>
          <a:prstGeom prst="rect">
            <a:avLst/>
          </a:prstGeom>
          <a:noFill/>
          <a:ln>
            <a:noFill/>
          </a:ln>
        </p:spPr>
      </p:pic>
    </p:spTree>
    <p:extLst>
      <p:ext uri="{BB962C8B-B14F-4D97-AF65-F5344CB8AC3E}">
        <p14:creationId xmlns:p14="http://schemas.microsoft.com/office/powerpoint/2010/main" val="34196330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Milieu (bedrijfstakken) (2/3)</a:t>
            </a:r>
          </a:p>
        </p:txBody>
      </p:sp>
      <p:pic>
        <p:nvPicPr>
          <p:cNvPr id="4" name="Afbeelding 3" descr="De afbeelding is een screen van het loket en geeft de juridishce gerleateerde activiteiten weer die in beeld komen na de keuze voor de werkzaamheid opslagbedrijf" title="Voorbeeld juridisch gerelateerde activiteiten">
            <a:extLst>
              <a:ext uri="{FF2B5EF4-FFF2-40B4-BE49-F238E27FC236}">
                <a16:creationId xmlns:a16="http://schemas.microsoft.com/office/drawing/2014/main" id="{EF72E5F1-BFC0-4CF8-841A-4FABBB7C430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486" y="1835150"/>
            <a:ext cx="6643216" cy="4392488"/>
          </a:xfrm>
          <a:prstGeom prst="rect">
            <a:avLst/>
          </a:prstGeom>
          <a:noFill/>
          <a:ln>
            <a:noFill/>
          </a:ln>
        </p:spPr>
      </p:pic>
    </p:spTree>
    <p:extLst>
      <p:ext uri="{BB962C8B-B14F-4D97-AF65-F5344CB8AC3E}">
        <p14:creationId xmlns:p14="http://schemas.microsoft.com/office/powerpoint/2010/main" val="23628518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Milieu (bedrijfstakken) (3/3)</a:t>
            </a:r>
          </a:p>
        </p:txBody>
      </p:sp>
      <p:pic>
        <p:nvPicPr>
          <p:cNvPr id="6" name="Afbeelding 5" descr="Afbeelding is een screen van het loket. het toont de bedrijfstakken die het loket laat zien als men gekozen heeft voor de werkzaamheid brandstof tanken" title="Screen bedrijfstakken">
            <a:extLst>
              <a:ext uri="{FF2B5EF4-FFF2-40B4-BE49-F238E27FC236}">
                <a16:creationId xmlns:a16="http://schemas.microsoft.com/office/drawing/2014/main" id="{28C1DD8B-7FD3-4541-A769-DC59CD52EC5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1826428"/>
            <a:ext cx="6382643" cy="4046562"/>
          </a:xfrm>
          <a:prstGeom prst="rect">
            <a:avLst/>
          </a:prstGeom>
          <a:noFill/>
          <a:ln>
            <a:noFill/>
          </a:ln>
        </p:spPr>
      </p:pic>
    </p:spTree>
    <p:extLst>
      <p:ext uri="{BB962C8B-B14F-4D97-AF65-F5344CB8AC3E}">
        <p14:creationId xmlns:p14="http://schemas.microsoft.com/office/powerpoint/2010/main" val="12758224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Voorbeeld kenmerken activiteit in de Registratie toepasbare regels bij Opslagbedrijf" title="Screen van de registratie toepasbare regels die de kenmerken van ee activiteit laat zien">
            <a:extLst>
              <a:ext uri="{FF2B5EF4-FFF2-40B4-BE49-F238E27FC236}">
                <a16:creationId xmlns:a16="http://schemas.microsoft.com/office/drawing/2014/main" id="{EC8CA396-77CB-4F9E-9E47-F2C955E0A16F}"/>
              </a:ext>
            </a:extLst>
          </p:cNvPr>
          <p:cNvPicPr>
            <a:picLocks noChangeAspect="1"/>
          </p:cNvPicPr>
          <p:nvPr/>
        </p:nvPicPr>
        <p:blipFill>
          <a:blip r:embed="rId3"/>
          <a:stretch>
            <a:fillRect/>
          </a:stretch>
        </p:blipFill>
        <p:spPr>
          <a:xfrm>
            <a:off x="6916212" y="0"/>
            <a:ext cx="5256584" cy="6650860"/>
          </a:xfrm>
          <a:prstGeom prst="rect">
            <a:avLst/>
          </a:prstGeom>
        </p:spPr>
      </p:pic>
      <p:sp>
        <p:nvSpPr>
          <p:cNvPr id="4" name="Titel 1"/>
          <p:cNvSpPr>
            <a:spLocks noGrp="1"/>
          </p:cNvSpPr>
          <p:nvPr>
            <p:ph type="title"/>
          </p:nvPr>
        </p:nvSpPr>
        <p:spPr>
          <a:xfrm>
            <a:off x="209757" y="3183016"/>
            <a:ext cx="8201025" cy="1608440"/>
          </a:xfrm>
        </p:spPr>
        <p:txBody>
          <a:bodyPr>
            <a:normAutofit/>
          </a:bodyPr>
          <a:lstStyle/>
          <a:p>
            <a:r>
              <a:rPr lang="nl-NL" dirty="0"/>
              <a:t>Voorbeeld kenmerken activiteit in de Registratie toepasbare regels bij Opslagbedrijf</a:t>
            </a:r>
          </a:p>
        </p:txBody>
      </p:sp>
    </p:spTree>
    <p:extLst>
      <p:ext uri="{BB962C8B-B14F-4D97-AF65-F5344CB8AC3E}">
        <p14:creationId xmlns:p14="http://schemas.microsoft.com/office/powerpoint/2010/main" val="2190843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Bedrijfstak of activiteit koppelen?</a:t>
            </a:r>
          </a:p>
        </p:txBody>
      </p:sp>
      <p:sp>
        <p:nvSpPr>
          <p:cNvPr id="3" name="Tijdelijke aanduiding voor inhoud 2"/>
          <p:cNvSpPr>
            <a:spLocks noGrp="1"/>
          </p:cNvSpPr>
          <p:nvPr>
            <p:ph idx="1"/>
          </p:nvPr>
        </p:nvSpPr>
        <p:spPr/>
        <p:txBody>
          <a:bodyPr/>
          <a:lstStyle/>
          <a:p>
            <a:pPr>
              <a:buFont typeface="Arial" panose="020B0604020202020204" pitchFamily="34" charset="0"/>
              <a:buChar char="•"/>
            </a:pPr>
            <a:r>
              <a:rPr lang="nl-NL" dirty="0"/>
              <a:t>Regels over starten/wijzigen van het bedrijf?</a:t>
            </a:r>
            <a:br>
              <a:rPr lang="nl-NL" dirty="0"/>
            </a:br>
            <a:r>
              <a:rPr lang="nl-NL" dirty="0"/>
              <a:t>Dan </a:t>
            </a:r>
            <a:r>
              <a:rPr lang="nl-NL" b="1" dirty="0"/>
              <a:t>wel</a:t>
            </a:r>
            <a:r>
              <a:rPr lang="nl-NL" dirty="0"/>
              <a:t> koppelen aan bedrijfstak</a:t>
            </a:r>
          </a:p>
          <a:p>
            <a:pPr marL="0" indent="0"/>
            <a:endParaRPr lang="nl-NL" dirty="0"/>
          </a:p>
          <a:p>
            <a:pPr>
              <a:buFont typeface="Arial" panose="020B0604020202020204" pitchFamily="34" charset="0"/>
              <a:buChar char="•"/>
            </a:pPr>
            <a:r>
              <a:rPr lang="nl-NL" dirty="0"/>
              <a:t>Regels over specifieke bedrijfsactiviteiten die het bedrijf mogelijk uitvoert?</a:t>
            </a:r>
            <a:br>
              <a:rPr lang="nl-NL" dirty="0"/>
            </a:br>
            <a:r>
              <a:rPr lang="nl-NL" dirty="0"/>
              <a:t>Dan </a:t>
            </a:r>
            <a:r>
              <a:rPr lang="nl-NL" b="1" dirty="0"/>
              <a:t>niet</a:t>
            </a:r>
            <a:r>
              <a:rPr lang="nl-NL" dirty="0"/>
              <a:t> koppelen aan bedrijfstak, maar aan de werkzaamheid.</a:t>
            </a:r>
          </a:p>
          <a:p>
            <a:pPr marL="625475" lvl="2" indent="-498475">
              <a:buFont typeface="Arial" panose="020B0604020202020204" pitchFamily="34" charset="0"/>
              <a:buChar char="•"/>
            </a:pPr>
            <a:endParaRPr lang="nl-NL" dirty="0"/>
          </a:p>
          <a:p>
            <a:pPr>
              <a:buFont typeface="Arial" panose="020B0604020202020204" pitchFamily="34" charset="0"/>
              <a:buChar char="•"/>
            </a:pPr>
            <a:endParaRPr lang="nl-NL" dirty="0"/>
          </a:p>
        </p:txBody>
      </p:sp>
    </p:spTree>
    <p:extLst>
      <p:ext uri="{BB962C8B-B14F-4D97-AF65-F5344CB8AC3E}">
        <p14:creationId xmlns:p14="http://schemas.microsoft.com/office/powerpoint/2010/main" val="699496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Bedrijfstak of activiteit koppelen - voorbeelden</a:t>
            </a:r>
          </a:p>
        </p:txBody>
      </p:sp>
      <p:sp>
        <p:nvSpPr>
          <p:cNvPr id="3" name="Tijdelijke aanduiding voor inhoud 2"/>
          <p:cNvSpPr>
            <a:spLocks noGrp="1"/>
          </p:cNvSpPr>
          <p:nvPr>
            <p:ph idx="1"/>
          </p:nvPr>
        </p:nvSpPr>
        <p:spPr/>
        <p:txBody>
          <a:bodyPr/>
          <a:lstStyle/>
          <a:p>
            <a:pPr>
              <a:buFont typeface="Arial" panose="020B0604020202020204" pitchFamily="34" charset="0"/>
              <a:buChar char="•"/>
            </a:pPr>
            <a:r>
              <a:rPr lang="nl-NL" dirty="0"/>
              <a:t>Afval, materialen, stoffen, goederen opslaan (waterschap)</a:t>
            </a:r>
            <a:br>
              <a:rPr lang="nl-NL" dirty="0"/>
            </a:br>
            <a:r>
              <a:rPr lang="nl-NL" dirty="0"/>
              <a:t>Gaat over specifieke bedrijfsactiviteiten dus </a:t>
            </a:r>
            <a:r>
              <a:rPr lang="nl-NL" b="1" dirty="0"/>
              <a:t>niet</a:t>
            </a:r>
            <a:r>
              <a:rPr lang="nl-NL" dirty="0"/>
              <a:t> koppelen aan bedrijfstak ‘Groothandel, opslagbedrijf of distributiebedrijf’. </a:t>
            </a:r>
            <a:r>
              <a:rPr lang="nl-NL" dirty="0">
                <a:solidFill>
                  <a:srgbClr val="FF0000"/>
                </a:solidFill>
              </a:rPr>
              <a:t>Maar aan werkzaamheid </a:t>
            </a:r>
          </a:p>
          <a:p>
            <a:pPr>
              <a:buFont typeface="Arial" panose="020B0604020202020204" pitchFamily="34" charset="0"/>
              <a:buChar char="•"/>
            </a:pPr>
            <a:endParaRPr lang="nl-NL" dirty="0"/>
          </a:p>
          <a:p>
            <a:pPr>
              <a:buFont typeface="Arial" panose="020B0604020202020204" pitchFamily="34" charset="0"/>
              <a:buChar char="•"/>
            </a:pPr>
            <a:r>
              <a:rPr lang="nl-NL" dirty="0"/>
              <a:t>Lozen van afvalwater bij overslaan van inerte goederen (waterschap)</a:t>
            </a:r>
            <a:br>
              <a:rPr lang="nl-NL" dirty="0"/>
            </a:br>
            <a:r>
              <a:rPr lang="nl-NL" dirty="0"/>
              <a:t>Gaat over specifieke bedrijfsactiviteiten dus </a:t>
            </a:r>
            <a:r>
              <a:rPr lang="nl-NL" b="1" dirty="0"/>
              <a:t>niet</a:t>
            </a:r>
            <a:r>
              <a:rPr lang="nl-NL" dirty="0"/>
              <a:t> koppelen aan bedrijfstak ‘Groothandel, opslagbedrijf of distributiebedrijf’. </a:t>
            </a:r>
            <a:r>
              <a:rPr lang="nl-NL" dirty="0">
                <a:solidFill>
                  <a:srgbClr val="FF0000"/>
                </a:solidFill>
              </a:rPr>
              <a:t>Maar aan werkzaamheid</a:t>
            </a:r>
          </a:p>
          <a:p>
            <a:pPr>
              <a:buFont typeface="Arial" panose="020B0604020202020204" pitchFamily="34" charset="0"/>
              <a:buChar char="•"/>
            </a:pPr>
            <a:endParaRPr lang="nl-NL" dirty="0"/>
          </a:p>
          <a:p>
            <a:pPr>
              <a:buFont typeface="Arial" panose="020B0604020202020204" pitchFamily="34" charset="0"/>
              <a:buChar char="•"/>
            </a:pPr>
            <a:r>
              <a:rPr lang="nl-NL" dirty="0"/>
              <a:t>Beperkingengebied activiteit provinciale wegen</a:t>
            </a:r>
            <a:br>
              <a:rPr lang="nl-NL" dirty="0"/>
            </a:br>
            <a:r>
              <a:rPr lang="nl-NL" dirty="0"/>
              <a:t>Gaat niet over specifieke bedrijfsactiviteiten, maar over het starten of wijzigen van een bedrijf binnen het beperkingengebied, dus </a:t>
            </a:r>
            <a:r>
              <a:rPr lang="nl-NL" b="1" dirty="0">
                <a:solidFill>
                  <a:srgbClr val="FF0000"/>
                </a:solidFill>
              </a:rPr>
              <a:t>wel</a:t>
            </a:r>
            <a:r>
              <a:rPr lang="nl-NL" dirty="0">
                <a:solidFill>
                  <a:srgbClr val="FF0000"/>
                </a:solidFill>
              </a:rPr>
              <a:t> je koppelen aan bedrijfstak bijv. ‘Horecabedrijf’ of ‘Detailhandel’.</a:t>
            </a:r>
          </a:p>
          <a:p>
            <a:pPr marL="127000" lvl="2" indent="0">
              <a:buNone/>
            </a:pPr>
            <a:endParaRPr lang="nl-NL" dirty="0"/>
          </a:p>
          <a:p>
            <a:pPr>
              <a:buFont typeface="Arial" panose="020B0604020202020204" pitchFamily="34" charset="0"/>
              <a:buChar char="•"/>
            </a:pPr>
            <a:endParaRPr lang="nl-NL" dirty="0"/>
          </a:p>
        </p:txBody>
      </p:sp>
    </p:spTree>
    <p:extLst>
      <p:ext uri="{BB962C8B-B14F-4D97-AF65-F5344CB8AC3E}">
        <p14:creationId xmlns:p14="http://schemas.microsoft.com/office/powerpoint/2010/main" val="1130187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werkt dat in het loket?.</a:t>
            </a:r>
          </a:p>
        </p:txBody>
      </p:sp>
      <p:sp>
        <p:nvSpPr>
          <p:cNvPr id="4" name="Tijdelijke aanduiding voor inhoud 3"/>
          <p:cNvSpPr>
            <a:spLocks noGrp="1"/>
          </p:cNvSpPr>
          <p:nvPr>
            <p:ph idx="1"/>
          </p:nvPr>
        </p:nvSpPr>
        <p:spPr/>
        <p:txBody>
          <a:bodyPr>
            <a:normAutofit/>
          </a:bodyPr>
          <a:lstStyle/>
          <a:p>
            <a:pPr marL="320675" lvl="2" indent="-285750">
              <a:buFont typeface="Arial" panose="020B0604020202020204" pitchFamily="34" charset="0"/>
              <a:buChar char="•"/>
            </a:pPr>
            <a:r>
              <a:rPr lang="nl-NL" dirty="0"/>
              <a:t>Initiatiefnemer komt vaak via andere website op het loket</a:t>
            </a:r>
          </a:p>
          <a:p>
            <a:pPr marL="320675" lvl="2" indent="-285750">
              <a:buFont typeface="Arial" panose="020B0604020202020204" pitchFamily="34" charset="0"/>
              <a:buChar char="•"/>
            </a:pPr>
            <a:r>
              <a:rPr lang="nl-NL" dirty="0"/>
              <a:t>Initiatiefnemer geeft zoekterm in</a:t>
            </a:r>
          </a:p>
          <a:p>
            <a:pPr marL="320675" lvl="2" indent="-285750">
              <a:buFont typeface="Arial" panose="020B0604020202020204" pitchFamily="34" charset="0"/>
              <a:buChar char="•"/>
            </a:pPr>
            <a:r>
              <a:rPr lang="nl-NL" dirty="0"/>
              <a:t>Loket zoekt in trefwoorden en werkzaamheden</a:t>
            </a:r>
          </a:p>
          <a:p>
            <a:pPr marL="320675" lvl="2" indent="-285750">
              <a:buFont typeface="Arial" panose="020B0604020202020204" pitchFamily="34" charset="0"/>
              <a:buChar char="•"/>
            </a:pPr>
            <a:r>
              <a:rPr lang="nl-NL" dirty="0"/>
              <a:t>Loket toont gevonden werkzaamheden</a:t>
            </a:r>
          </a:p>
          <a:p>
            <a:pPr marL="320675" lvl="2" indent="-285750">
              <a:buFont typeface="Arial" panose="020B0604020202020204" pitchFamily="34" charset="0"/>
              <a:buChar char="•"/>
            </a:pPr>
            <a:r>
              <a:rPr lang="nl-NL" dirty="0"/>
              <a:t>Initiatiefnemer kiest een werkzaamheid</a:t>
            </a:r>
          </a:p>
        </p:txBody>
      </p:sp>
      <p:pic>
        <p:nvPicPr>
          <p:cNvPr id="5" name="Afbeelding 4" descr="Deze afbeelding geeft de stap in het loket weer waar men een werkzaamheid moet kiezen." title="Screen van kies werkzaamheden in het omgevingsloket"/>
          <p:cNvPicPr>
            <a:picLocks noChangeAspect="1"/>
          </p:cNvPicPr>
          <p:nvPr/>
        </p:nvPicPr>
        <p:blipFill>
          <a:blip r:embed="rId3"/>
          <a:stretch>
            <a:fillRect/>
          </a:stretch>
        </p:blipFill>
        <p:spPr>
          <a:xfrm>
            <a:off x="1876401" y="3645024"/>
            <a:ext cx="8580639" cy="2880320"/>
          </a:xfrm>
          <a:prstGeom prst="rect">
            <a:avLst/>
          </a:prstGeom>
        </p:spPr>
      </p:pic>
    </p:spTree>
    <p:extLst>
      <p:ext uri="{BB962C8B-B14F-4D97-AF65-F5344CB8AC3E}">
        <p14:creationId xmlns:p14="http://schemas.microsoft.com/office/powerpoint/2010/main" val="18183251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Lozingen</a:t>
            </a:r>
          </a:p>
        </p:txBody>
      </p:sp>
      <p:sp>
        <p:nvSpPr>
          <p:cNvPr id="3" name="Tijdelijke aanduiding voor inhoud 2"/>
          <p:cNvSpPr>
            <a:spLocks noGrp="1"/>
          </p:cNvSpPr>
          <p:nvPr>
            <p:ph idx="1"/>
          </p:nvPr>
        </p:nvSpPr>
        <p:spPr/>
        <p:txBody>
          <a:bodyPr/>
          <a:lstStyle/>
          <a:p>
            <a:pPr>
              <a:buFont typeface="Arial" panose="020B0604020202020204" pitchFamily="34" charset="0"/>
              <a:buChar char="•"/>
            </a:pPr>
            <a:r>
              <a:rPr lang="nl-NL" dirty="0"/>
              <a:t>Geen werkzaamheid ‘Afvalwater lozen’ beschikbaar, want</a:t>
            </a:r>
          </a:p>
          <a:p>
            <a:pPr marL="127000" lvl="2" indent="0">
              <a:buNone/>
            </a:pPr>
            <a:r>
              <a:rPr lang="nl-NL" dirty="0"/>
              <a:t>	-	Veel activiteiten daaraan koppelen van verschillende bestuursorganen</a:t>
            </a:r>
            <a:br>
              <a:rPr lang="nl-NL" dirty="0"/>
            </a:br>
            <a:r>
              <a:rPr lang="nl-NL" dirty="0"/>
              <a:t>	-	Mogelijk veel complexiteit voor initiatiefnemer</a:t>
            </a:r>
          </a:p>
          <a:p>
            <a:pPr lvl="2">
              <a:buFont typeface="Arial" panose="020B0604020202020204" pitchFamily="34" charset="0"/>
              <a:buChar char="•"/>
            </a:pPr>
            <a:r>
              <a:rPr lang="nl-NL" dirty="0"/>
              <a:t>Wat dan wel? Koppelen aan werkzaamheid waarbij de lozing vrijkomt. Bijvoorbeeld ‘Grondwater onttrekken’ of ‘Metaal bewerken of behandelen’.</a:t>
            </a:r>
          </a:p>
          <a:p>
            <a:pPr lvl="2">
              <a:buFont typeface="Arial" panose="020B0604020202020204" pitchFamily="34" charset="0"/>
              <a:buChar char="•"/>
            </a:pPr>
            <a:r>
              <a:rPr lang="nl-NL" dirty="0"/>
              <a:t>Uitzonderingen:</a:t>
            </a:r>
            <a:br>
              <a:rPr lang="nl-NL" dirty="0"/>
            </a:br>
            <a:r>
              <a:rPr lang="nl-NL" dirty="0"/>
              <a:t>	-	Koelwater lozen</a:t>
            </a:r>
            <a:br>
              <a:rPr lang="nl-NL" dirty="0"/>
            </a:br>
            <a:r>
              <a:rPr lang="nl-NL" dirty="0"/>
              <a:t>	-	Water uit gootsteen, douche of toilet lozen</a:t>
            </a:r>
            <a:br>
              <a:rPr lang="nl-NL" dirty="0"/>
            </a:br>
            <a:r>
              <a:rPr lang="nl-NL" dirty="0"/>
              <a:t>	-	Regenwater lozen</a:t>
            </a:r>
            <a:br>
              <a:rPr lang="nl-NL" dirty="0"/>
            </a:br>
            <a:endParaRPr lang="nl-NL" dirty="0"/>
          </a:p>
          <a:p>
            <a:pPr>
              <a:buFont typeface="Arial" panose="020B0604020202020204" pitchFamily="34" charset="0"/>
              <a:buChar char="•"/>
            </a:pPr>
            <a:endParaRPr lang="nl-NL" dirty="0"/>
          </a:p>
        </p:txBody>
      </p:sp>
    </p:spTree>
    <p:extLst>
      <p:ext uri="{BB962C8B-B14F-4D97-AF65-F5344CB8AC3E}">
        <p14:creationId xmlns:p14="http://schemas.microsoft.com/office/powerpoint/2010/main" val="26910973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Lozingen - voorbeelden</a:t>
            </a:r>
          </a:p>
        </p:txBody>
      </p:sp>
      <p:graphicFrame>
        <p:nvGraphicFramePr>
          <p:cNvPr id="7" name="Tabel 6" descr="In de tabel staat bij welke lozingsactivitiet ke welk soort werkzaamheid moet gebruiken in het loket" title="Tabel die lozingsactiviteiten weergeeft">
            <a:extLst>
              <a:ext uri="{FF2B5EF4-FFF2-40B4-BE49-F238E27FC236}">
                <a16:creationId xmlns:a16="http://schemas.microsoft.com/office/drawing/2014/main" id="{3B730FF1-9DB4-4BB6-B7CD-7D9FC77CEB0D}"/>
              </a:ext>
            </a:extLst>
          </p:cNvPr>
          <p:cNvGraphicFramePr>
            <a:graphicFrameLocks noGrp="1"/>
          </p:cNvGraphicFramePr>
          <p:nvPr>
            <p:extLst>
              <p:ext uri="{D42A27DB-BD31-4B8C-83A1-F6EECF244321}">
                <p14:modId xmlns:p14="http://schemas.microsoft.com/office/powerpoint/2010/main" val="1928120177"/>
              </p:ext>
            </p:extLst>
          </p:nvPr>
        </p:nvGraphicFramePr>
        <p:xfrm>
          <a:off x="2831145" y="1866832"/>
          <a:ext cx="6912768" cy="4610718"/>
        </p:xfrm>
        <a:graphic>
          <a:graphicData uri="http://schemas.openxmlformats.org/drawingml/2006/table">
            <a:tbl>
              <a:tblPr firstRow="1" firstCol="1" bandRow="1">
                <a:tableStyleId>{5C22544A-7EE6-4342-B048-85BDC9FD1C3A}</a:tableStyleId>
              </a:tblPr>
              <a:tblGrid>
                <a:gridCol w="2854624">
                  <a:extLst>
                    <a:ext uri="{9D8B030D-6E8A-4147-A177-3AD203B41FA5}">
                      <a16:colId xmlns:a16="http://schemas.microsoft.com/office/drawing/2014/main" val="998949390"/>
                    </a:ext>
                  </a:extLst>
                </a:gridCol>
                <a:gridCol w="1250929">
                  <a:extLst>
                    <a:ext uri="{9D8B030D-6E8A-4147-A177-3AD203B41FA5}">
                      <a16:colId xmlns:a16="http://schemas.microsoft.com/office/drawing/2014/main" val="3539145678"/>
                    </a:ext>
                  </a:extLst>
                </a:gridCol>
                <a:gridCol w="2807215">
                  <a:extLst>
                    <a:ext uri="{9D8B030D-6E8A-4147-A177-3AD203B41FA5}">
                      <a16:colId xmlns:a16="http://schemas.microsoft.com/office/drawing/2014/main" val="4160612280"/>
                    </a:ext>
                  </a:extLst>
                </a:gridCol>
              </a:tblGrid>
              <a:tr h="368857">
                <a:tc>
                  <a:txBody>
                    <a:bodyPr/>
                    <a:lstStyle/>
                    <a:p>
                      <a:pPr>
                        <a:lnSpc>
                          <a:spcPts val="1200"/>
                        </a:lnSpc>
                        <a:spcAft>
                          <a:spcPts val="0"/>
                        </a:spcAft>
                      </a:pPr>
                      <a:r>
                        <a:rPr lang="nl-NL" sz="900" dirty="0">
                          <a:effectLst/>
                        </a:rPr>
                        <a:t>Activiteit</a:t>
                      </a:r>
                      <a:endParaRPr lang="nl-N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200"/>
                        </a:lnSpc>
                        <a:spcAft>
                          <a:spcPts val="0"/>
                        </a:spcAft>
                      </a:pPr>
                      <a:r>
                        <a:rPr lang="nl-NL" sz="900" dirty="0">
                          <a:effectLst/>
                        </a:rPr>
                        <a:t>Waar geregeld?</a:t>
                      </a:r>
                      <a:endParaRPr lang="nl-N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200"/>
                        </a:lnSpc>
                        <a:spcAft>
                          <a:spcPts val="0"/>
                        </a:spcAft>
                      </a:pPr>
                      <a:r>
                        <a:rPr lang="nl-NL" sz="900" dirty="0">
                          <a:effectLst/>
                        </a:rPr>
                        <a:t>Werkzaamheid</a:t>
                      </a:r>
                      <a:endParaRPr lang="nl-N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18396614"/>
                  </a:ext>
                </a:extLst>
              </a:tr>
              <a:tr h="737715">
                <a:tc>
                  <a:txBody>
                    <a:bodyPr/>
                    <a:lstStyle/>
                    <a:p>
                      <a:pPr>
                        <a:lnSpc>
                          <a:spcPts val="1200"/>
                        </a:lnSpc>
                        <a:spcAft>
                          <a:spcPts val="0"/>
                        </a:spcAft>
                      </a:pPr>
                      <a:r>
                        <a:rPr lang="nl-NL" sz="900" dirty="0">
                          <a:effectLst/>
                        </a:rPr>
                        <a:t>Afvalwater, afkomstig van het opslaan van kuilvoer of vaste bijvoedermiddelen, lozen op een oppervlaktewaterlichaam</a:t>
                      </a:r>
                      <a:endParaRPr lang="nl-N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200"/>
                        </a:lnSpc>
                        <a:spcAft>
                          <a:spcPts val="0"/>
                        </a:spcAft>
                      </a:pPr>
                      <a:r>
                        <a:rPr lang="nl-NL" sz="900">
                          <a:effectLst/>
                        </a:rPr>
                        <a:t>Bal § 4.84</a:t>
                      </a:r>
                      <a:endParaRPr lang="nl-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200"/>
                        </a:lnSpc>
                        <a:spcAft>
                          <a:spcPts val="0"/>
                        </a:spcAft>
                      </a:pPr>
                      <a:r>
                        <a:rPr lang="nl-NL" sz="900">
                          <a:effectLst/>
                        </a:rPr>
                        <a:t>Kuilvoer of bijvoedermiddelen opslaan</a:t>
                      </a:r>
                      <a:endParaRPr lang="nl-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81439836"/>
                  </a:ext>
                </a:extLst>
              </a:tr>
              <a:tr h="922144">
                <a:tc>
                  <a:txBody>
                    <a:bodyPr/>
                    <a:lstStyle/>
                    <a:p>
                      <a:pPr>
                        <a:lnSpc>
                          <a:spcPts val="1200"/>
                        </a:lnSpc>
                        <a:spcAft>
                          <a:spcPts val="0"/>
                        </a:spcAft>
                      </a:pPr>
                      <a:r>
                        <a:rPr lang="nl-NL" sz="900" dirty="0">
                          <a:effectLst/>
                        </a:rPr>
                        <a:t>Stoffen, afkomstig van het gebruik van gewasbeschermingsmiddelen of meststoffen in de openlucht, lozen op een oppervlaktewaterlichaam</a:t>
                      </a:r>
                      <a:endParaRPr lang="nl-N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200"/>
                        </a:lnSpc>
                        <a:spcAft>
                          <a:spcPts val="0"/>
                        </a:spcAft>
                      </a:pPr>
                      <a:r>
                        <a:rPr lang="nl-NL" sz="900" dirty="0">
                          <a:effectLst/>
                        </a:rPr>
                        <a:t>Bal § 4.64</a:t>
                      </a:r>
                      <a:endParaRPr lang="nl-N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200"/>
                        </a:lnSpc>
                        <a:spcAft>
                          <a:spcPts val="0"/>
                        </a:spcAft>
                      </a:pPr>
                      <a:r>
                        <a:rPr lang="nl-NL" sz="900" dirty="0">
                          <a:effectLst/>
                        </a:rPr>
                        <a:t>Meststoffen, gewasbeschermingsmiddelen of biociden aanmaken en gebruiken</a:t>
                      </a:r>
                      <a:endParaRPr lang="nl-N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82591836"/>
                  </a:ext>
                </a:extLst>
              </a:tr>
              <a:tr h="368857">
                <a:tc>
                  <a:txBody>
                    <a:bodyPr/>
                    <a:lstStyle/>
                    <a:p>
                      <a:pPr>
                        <a:lnSpc>
                          <a:spcPts val="1200"/>
                        </a:lnSpc>
                        <a:spcAft>
                          <a:spcPts val="0"/>
                        </a:spcAft>
                      </a:pPr>
                      <a:r>
                        <a:rPr lang="nl-NL" sz="900">
                          <a:effectLst/>
                        </a:rPr>
                        <a:t>Huishoudelijk afvalwater lozen in de Noordzee</a:t>
                      </a:r>
                      <a:endParaRPr lang="nl-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200"/>
                        </a:lnSpc>
                        <a:spcAft>
                          <a:spcPts val="0"/>
                        </a:spcAft>
                      </a:pPr>
                      <a:r>
                        <a:rPr lang="nl-NL" sz="900">
                          <a:effectLst/>
                        </a:rPr>
                        <a:t>Bal § 7.2.5</a:t>
                      </a:r>
                      <a:endParaRPr lang="nl-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200"/>
                        </a:lnSpc>
                        <a:spcAft>
                          <a:spcPts val="0"/>
                        </a:spcAft>
                      </a:pPr>
                      <a:r>
                        <a:rPr lang="nl-NL" sz="900">
                          <a:effectLst/>
                        </a:rPr>
                        <a:t>Water uit gootsteen, douche of toilet lozen</a:t>
                      </a:r>
                      <a:endParaRPr lang="nl-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59086386"/>
                  </a:ext>
                </a:extLst>
              </a:tr>
              <a:tr h="737715">
                <a:tc>
                  <a:txBody>
                    <a:bodyPr/>
                    <a:lstStyle/>
                    <a:p>
                      <a:pPr>
                        <a:lnSpc>
                          <a:spcPts val="1200"/>
                        </a:lnSpc>
                        <a:spcAft>
                          <a:spcPts val="0"/>
                        </a:spcAft>
                      </a:pPr>
                      <a:r>
                        <a:rPr lang="nl-NL" sz="900">
                          <a:effectLst/>
                        </a:rPr>
                        <a:t>Koelwater, afkomstig van een datacentrum, lozen op een oppervlaktewaterlichaam</a:t>
                      </a:r>
                      <a:endParaRPr lang="nl-NL" sz="1200">
                        <a:effectLst/>
                      </a:endParaRPr>
                    </a:p>
                    <a:p>
                      <a:pPr>
                        <a:lnSpc>
                          <a:spcPts val="1200"/>
                        </a:lnSpc>
                        <a:spcAft>
                          <a:spcPts val="0"/>
                        </a:spcAft>
                      </a:pPr>
                      <a:r>
                        <a:rPr lang="nl-NL" sz="900">
                          <a:effectLst/>
                        </a:rPr>
                        <a:t> </a:t>
                      </a:r>
                      <a:endParaRPr lang="nl-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200"/>
                        </a:lnSpc>
                        <a:spcAft>
                          <a:spcPts val="0"/>
                        </a:spcAft>
                      </a:pPr>
                      <a:r>
                        <a:rPr lang="nl-NL" sz="900">
                          <a:effectLst/>
                        </a:rPr>
                        <a:t>Bal § 3.7.3</a:t>
                      </a:r>
                      <a:endParaRPr lang="nl-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200"/>
                        </a:lnSpc>
                        <a:spcAft>
                          <a:spcPts val="0"/>
                        </a:spcAft>
                      </a:pPr>
                      <a:r>
                        <a:rPr lang="nl-NL" sz="900">
                          <a:effectLst/>
                        </a:rPr>
                        <a:t>Koelwater lozen</a:t>
                      </a:r>
                      <a:endParaRPr lang="nl-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83122885"/>
                  </a:ext>
                </a:extLst>
              </a:tr>
              <a:tr h="737715">
                <a:tc>
                  <a:txBody>
                    <a:bodyPr/>
                    <a:lstStyle/>
                    <a:p>
                      <a:pPr>
                        <a:lnSpc>
                          <a:spcPts val="1200"/>
                        </a:lnSpc>
                        <a:spcAft>
                          <a:spcPts val="0"/>
                        </a:spcAft>
                      </a:pPr>
                      <a:r>
                        <a:rPr lang="nl-NL" sz="900">
                          <a:effectLst/>
                        </a:rPr>
                        <a:t>Stoffen die vrijkomen bij ontgravingen, bagger- of andere werkzaamheden</a:t>
                      </a:r>
                      <a:endParaRPr lang="nl-NL" sz="1200">
                        <a:effectLst/>
                      </a:endParaRPr>
                    </a:p>
                    <a:p>
                      <a:pPr>
                        <a:lnSpc>
                          <a:spcPts val="1200"/>
                        </a:lnSpc>
                        <a:spcAft>
                          <a:spcPts val="0"/>
                        </a:spcAft>
                      </a:pPr>
                      <a:r>
                        <a:rPr lang="nl-NL" sz="900">
                          <a:effectLst/>
                        </a:rPr>
                        <a:t> </a:t>
                      </a:r>
                      <a:endParaRPr lang="nl-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200"/>
                        </a:lnSpc>
                        <a:spcAft>
                          <a:spcPts val="0"/>
                        </a:spcAft>
                      </a:pPr>
                      <a:r>
                        <a:rPr lang="nl-NL" sz="900">
                          <a:effectLst/>
                        </a:rPr>
                        <a:t>Bruidsschat waterschapsverordening afdeling 2.10</a:t>
                      </a:r>
                      <a:endParaRPr lang="nl-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200"/>
                        </a:lnSpc>
                        <a:spcAft>
                          <a:spcPts val="0"/>
                        </a:spcAft>
                      </a:pPr>
                      <a:br>
                        <a:rPr lang="nl-NL" sz="900">
                          <a:effectLst/>
                        </a:rPr>
                      </a:br>
                      <a:r>
                        <a:rPr lang="nl-NL" sz="900">
                          <a:effectLst/>
                        </a:rPr>
                        <a:t>Graven in bodem of waterbodem </a:t>
                      </a:r>
                      <a:endParaRPr lang="nl-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11746699"/>
                  </a:ext>
                </a:extLst>
              </a:tr>
              <a:tr h="737715">
                <a:tc>
                  <a:txBody>
                    <a:bodyPr/>
                    <a:lstStyle/>
                    <a:p>
                      <a:pPr>
                        <a:lnSpc>
                          <a:spcPts val="1200"/>
                        </a:lnSpc>
                        <a:spcAft>
                          <a:spcPts val="0"/>
                        </a:spcAft>
                      </a:pPr>
                      <a:r>
                        <a:rPr lang="nl-NL" sz="900">
                          <a:effectLst/>
                        </a:rPr>
                        <a:t>Afvalwater, afkomstig van een calamiteitenoefening, lozen op een oppervlaktewaterlichaam</a:t>
                      </a:r>
                      <a:endParaRPr lang="nl-NL" sz="1200">
                        <a:effectLst/>
                      </a:endParaRPr>
                    </a:p>
                    <a:p>
                      <a:pPr>
                        <a:lnSpc>
                          <a:spcPts val="1200"/>
                        </a:lnSpc>
                        <a:spcAft>
                          <a:spcPts val="0"/>
                        </a:spcAft>
                      </a:pPr>
                      <a:r>
                        <a:rPr lang="nl-NL" sz="900">
                          <a:effectLst/>
                        </a:rPr>
                        <a:t> </a:t>
                      </a:r>
                      <a:endParaRPr lang="nl-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200"/>
                        </a:lnSpc>
                        <a:spcAft>
                          <a:spcPts val="0"/>
                        </a:spcAft>
                      </a:pPr>
                      <a:r>
                        <a:rPr lang="nl-NL" sz="900">
                          <a:effectLst/>
                        </a:rPr>
                        <a:t>Bruidsschat waterschapsverordening afdeling 2.12</a:t>
                      </a:r>
                      <a:endParaRPr lang="nl-NL"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200"/>
                        </a:lnSpc>
                        <a:spcAft>
                          <a:spcPts val="0"/>
                        </a:spcAft>
                      </a:pPr>
                      <a:r>
                        <a:rPr lang="nl-NL" sz="900" dirty="0">
                          <a:effectLst/>
                        </a:rPr>
                        <a:t>Calamiteitenoefening houden</a:t>
                      </a:r>
                      <a:endParaRPr lang="nl-NL"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53447801"/>
                  </a:ext>
                </a:extLst>
              </a:tr>
            </a:tbl>
          </a:graphicData>
        </a:graphic>
      </p:graphicFrame>
    </p:spTree>
    <p:extLst>
      <p:ext uri="{BB962C8B-B14F-4D97-AF65-F5344CB8AC3E}">
        <p14:creationId xmlns:p14="http://schemas.microsoft.com/office/powerpoint/2010/main" val="39078322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Hulpmiddelen</a:t>
            </a:r>
          </a:p>
        </p:txBody>
      </p:sp>
      <p:sp>
        <p:nvSpPr>
          <p:cNvPr id="3" name="Tijdelijke aanduiding voor inhoud 2"/>
          <p:cNvSpPr>
            <a:spLocks noGrp="1"/>
          </p:cNvSpPr>
          <p:nvPr>
            <p:ph idx="1"/>
          </p:nvPr>
        </p:nvSpPr>
        <p:spPr/>
        <p:txBody>
          <a:bodyPr/>
          <a:lstStyle/>
          <a:p>
            <a:pPr lvl="2">
              <a:buFont typeface="Arial" panose="020B0604020202020204" pitchFamily="34" charset="0"/>
              <a:buChar char="•"/>
            </a:pPr>
            <a:r>
              <a:rPr lang="nl-NL" dirty="0">
                <a:hlinkClick r:id="rId3"/>
              </a:rPr>
              <a:t>Stelselcatalogus</a:t>
            </a:r>
            <a:r>
              <a:rPr lang="nl-NL" dirty="0"/>
              <a:t> 					•	</a:t>
            </a:r>
            <a:r>
              <a:rPr lang="nl-NL" dirty="0">
                <a:hlinkClick r:id="rId4"/>
              </a:rPr>
              <a:t>Kruisjesmatrix</a:t>
            </a:r>
            <a:br>
              <a:rPr lang="nl-NL" dirty="0"/>
            </a:br>
            <a:r>
              <a:rPr lang="nl-NL" sz="1400" dirty="0"/>
              <a:t>			</a:t>
            </a:r>
            <a:endParaRPr lang="nl-NL" dirty="0"/>
          </a:p>
          <a:p>
            <a:pPr>
              <a:buFont typeface="Arial" panose="020B0604020202020204" pitchFamily="34" charset="0"/>
              <a:buChar char="•"/>
            </a:pPr>
            <a:endParaRPr lang="nl-NL" dirty="0"/>
          </a:p>
        </p:txBody>
      </p:sp>
      <p:pic>
        <p:nvPicPr>
          <p:cNvPr id="4" name="Afbeelding 3" descr="Screen geeft het beeld weer van de eigenschappen van een werkzaamheid zoaqls die is opgenomen n de stelselcatalogus" title="Screen van stelselcatalogus Werkzaamheden">
            <a:extLst>
              <a:ext uri="{FF2B5EF4-FFF2-40B4-BE49-F238E27FC236}">
                <a16:creationId xmlns:a16="http://schemas.microsoft.com/office/drawing/2014/main" id="{52379EE3-2C77-4DF1-887F-CA4A1544DF1F}"/>
              </a:ext>
            </a:extLst>
          </p:cNvPr>
          <p:cNvPicPr>
            <a:picLocks noChangeAspect="1"/>
          </p:cNvPicPr>
          <p:nvPr/>
        </p:nvPicPr>
        <p:blipFill>
          <a:blip r:embed="rId5"/>
          <a:stretch>
            <a:fillRect/>
          </a:stretch>
        </p:blipFill>
        <p:spPr>
          <a:xfrm>
            <a:off x="90747" y="2385808"/>
            <a:ext cx="5238788" cy="4181506"/>
          </a:xfrm>
          <a:prstGeom prst="rect">
            <a:avLst/>
          </a:prstGeom>
        </p:spPr>
      </p:pic>
      <p:pic>
        <p:nvPicPr>
          <p:cNvPr id="5" name="Afbeelding 4" descr="De screen geeft tabblad wie gebruikt welke werkzaamheid weer van de kruisjesmatrix" title="Screen kruisjesmatrix tab W2 ">
            <a:extLst>
              <a:ext uri="{FF2B5EF4-FFF2-40B4-BE49-F238E27FC236}">
                <a16:creationId xmlns:a16="http://schemas.microsoft.com/office/drawing/2014/main" id="{25F71730-D360-45F9-9935-A54CE607906E}"/>
              </a:ext>
            </a:extLst>
          </p:cNvPr>
          <p:cNvPicPr>
            <a:picLocks noChangeAspect="1"/>
          </p:cNvPicPr>
          <p:nvPr/>
        </p:nvPicPr>
        <p:blipFill>
          <a:blip r:embed="rId6"/>
          <a:stretch>
            <a:fillRect/>
          </a:stretch>
        </p:blipFill>
        <p:spPr>
          <a:xfrm>
            <a:off x="5197612" y="2834555"/>
            <a:ext cx="6962826" cy="3124223"/>
          </a:xfrm>
          <a:prstGeom prst="rect">
            <a:avLst/>
          </a:prstGeom>
        </p:spPr>
      </p:pic>
    </p:spTree>
    <p:extLst>
      <p:ext uri="{BB962C8B-B14F-4D97-AF65-F5344CB8AC3E}">
        <p14:creationId xmlns:p14="http://schemas.microsoft.com/office/powerpoint/2010/main" val="1949705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ACA56F21-D6D6-7E41-BB94-C0B4E84965CB}"/>
              </a:ext>
            </a:extLst>
          </p:cNvPr>
          <p:cNvSpPr>
            <a:spLocks noGrp="1"/>
          </p:cNvSpPr>
          <p:nvPr>
            <p:ph type="body" sz="quarter" idx="11"/>
          </p:nvPr>
        </p:nvSpPr>
        <p:spPr/>
        <p:txBody>
          <a:bodyPr/>
          <a:lstStyle/>
          <a:p>
            <a:endParaRPr lang="nl-NL" dirty="0"/>
          </a:p>
        </p:txBody>
      </p:sp>
      <p:sp>
        <p:nvSpPr>
          <p:cNvPr id="3" name="Titel 2"/>
          <p:cNvSpPr>
            <a:spLocks noGrp="1"/>
          </p:cNvSpPr>
          <p:nvPr>
            <p:ph type="ctrTitle"/>
          </p:nvPr>
        </p:nvSpPr>
        <p:spPr>
          <a:xfrm>
            <a:off x="6504734" y="4662158"/>
            <a:ext cx="5353512" cy="1235234"/>
          </a:xfrm>
        </p:spPr>
        <p:txBody>
          <a:bodyPr>
            <a:normAutofit/>
          </a:bodyPr>
          <a:lstStyle/>
          <a:p>
            <a:r>
              <a:rPr lang="nl-NL" sz="1800" dirty="0"/>
              <a:t>Blijf op de hoogte van het IPLO-nieuws via onze nieuwsbrief. Abonneer u via www.iplo.nl/nieuwsbrief</a:t>
            </a:r>
          </a:p>
        </p:txBody>
      </p:sp>
    </p:spTree>
    <p:extLst>
      <p:ext uri="{BB962C8B-B14F-4D97-AF65-F5344CB8AC3E}">
        <p14:creationId xmlns:p14="http://schemas.microsoft.com/office/powerpoint/2010/main" val="804691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werkt dat in het loket?</a:t>
            </a:r>
          </a:p>
        </p:txBody>
      </p:sp>
      <p:sp>
        <p:nvSpPr>
          <p:cNvPr id="4" name="Tijdelijke aanduiding voor inhoud 3"/>
          <p:cNvSpPr>
            <a:spLocks noGrp="1"/>
          </p:cNvSpPr>
          <p:nvPr>
            <p:ph idx="1"/>
          </p:nvPr>
        </p:nvSpPr>
        <p:spPr/>
        <p:txBody>
          <a:bodyPr/>
          <a:lstStyle/>
          <a:p>
            <a:pPr marL="320675" lvl="2" indent="-285750">
              <a:buFont typeface="Arial" panose="020B0604020202020204" pitchFamily="34" charset="0"/>
              <a:buChar char="•"/>
            </a:pPr>
            <a:r>
              <a:rPr lang="nl-NL" dirty="0"/>
              <a:t>Loket toont werkzaamheden die vaak in combinatie met de gekozen werkzaamheid plaatsvinden</a:t>
            </a:r>
          </a:p>
          <a:p>
            <a:pPr>
              <a:buFont typeface="Arial" panose="020B0604020202020204" pitchFamily="34" charset="0"/>
              <a:buChar char="•"/>
            </a:pPr>
            <a:endParaRPr lang="nl-NL" dirty="0"/>
          </a:p>
        </p:txBody>
      </p:sp>
      <p:pic>
        <p:nvPicPr>
          <p:cNvPr id="3" name="Afbeelding 2" descr="De afbeelding geeft een screen weer van de stap in het loket waarbij extra werkzaamheden kunnen worden gekozen." title="Screen van het kiezen van extra werkzaamheden in het Omgevingsloket"/>
          <p:cNvPicPr>
            <a:picLocks noChangeAspect="1"/>
          </p:cNvPicPr>
          <p:nvPr/>
        </p:nvPicPr>
        <p:blipFill>
          <a:blip r:embed="rId3"/>
          <a:stretch>
            <a:fillRect/>
          </a:stretch>
        </p:blipFill>
        <p:spPr>
          <a:xfrm>
            <a:off x="1929284" y="2467810"/>
            <a:ext cx="7022951" cy="3708266"/>
          </a:xfrm>
          <a:prstGeom prst="rect">
            <a:avLst/>
          </a:prstGeom>
        </p:spPr>
      </p:pic>
    </p:spTree>
    <p:extLst>
      <p:ext uri="{BB962C8B-B14F-4D97-AF65-F5344CB8AC3E}">
        <p14:creationId xmlns:p14="http://schemas.microsoft.com/office/powerpoint/2010/main" val="2114718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Opbouw van een werkzaamheid</a:t>
            </a:r>
          </a:p>
        </p:txBody>
      </p:sp>
      <p:sp>
        <p:nvSpPr>
          <p:cNvPr id="3" name="Tijdelijke aanduiding voor inhoud 2"/>
          <p:cNvSpPr>
            <a:spLocks noGrp="1"/>
          </p:cNvSpPr>
          <p:nvPr>
            <p:ph idx="1"/>
          </p:nvPr>
        </p:nvSpPr>
        <p:spPr/>
        <p:txBody>
          <a:bodyPr/>
          <a:lstStyle/>
          <a:p>
            <a:r>
              <a:rPr lang="nl-NL" altLang="nl-NL" dirty="0">
                <a:solidFill>
                  <a:schemeClr val="tx1"/>
                </a:solidFill>
                <a:ea typeface="Times New Roman" panose="02020603050405020304" pitchFamily="18" charset="0"/>
              </a:rPr>
              <a:t>Een werkzaamheid bestaat uit één of meer:</a:t>
            </a:r>
          </a:p>
          <a:p>
            <a:pPr>
              <a:buFont typeface="Arial" panose="020B0604020202020204" pitchFamily="34" charset="0"/>
              <a:buChar char="•"/>
            </a:pPr>
            <a:endParaRPr lang="nl-NL" altLang="nl-NL" dirty="0">
              <a:solidFill>
                <a:schemeClr val="tx1"/>
              </a:solidFill>
              <a:ea typeface="Times New Roman" panose="02020603050405020304" pitchFamily="18" charset="0"/>
            </a:endParaRPr>
          </a:p>
          <a:p>
            <a:pPr marL="739775" lvl="3" indent="-342900">
              <a:buFont typeface="+mj-lt"/>
              <a:buAutoNum type="arabicPeriod"/>
            </a:pPr>
            <a:r>
              <a:rPr lang="nl-NL" altLang="nl-NL" dirty="0">
                <a:solidFill>
                  <a:schemeClr val="tx1"/>
                </a:solidFill>
                <a:ea typeface="Times New Roman" panose="02020603050405020304" pitchFamily="18" charset="0"/>
              </a:rPr>
              <a:t>Objecten: </a:t>
            </a:r>
            <a:r>
              <a:rPr lang="nl-NL" dirty="0"/>
              <a:t>het zelfstandige naamwoord in de werkzaamheid, bijvoorbeeld ‘boom’, ‘steiger’ of ‘kabel’ en</a:t>
            </a:r>
          </a:p>
          <a:p>
            <a:pPr marL="739775" lvl="3" indent="-342900">
              <a:buFont typeface="+mj-lt"/>
              <a:buAutoNum type="arabicPeriod"/>
            </a:pPr>
            <a:endParaRPr lang="nl-NL" dirty="0"/>
          </a:p>
          <a:p>
            <a:pPr marL="739775" lvl="3" indent="-342900">
              <a:buFont typeface="+mj-lt"/>
              <a:buAutoNum type="arabicPeriod"/>
            </a:pPr>
            <a:r>
              <a:rPr lang="nl-NL" altLang="nl-NL" dirty="0">
                <a:solidFill>
                  <a:schemeClr val="tx1"/>
                </a:solidFill>
                <a:ea typeface="Times New Roman" panose="02020603050405020304" pitchFamily="18" charset="0"/>
              </a:rPr>
              <a:t>Handelingen: </a:t>
            </a:r>
            <a:r>
              <a:rPr lang="nl-NL" dirty="0"/>
              <a:t>het werkwoord in de werkzaamheid, bijvoorbeeld ‘bouwen’, ‘slopen’, ‘aanleggen’</a:t>
            </a:r>
          </a:p>
          <a:p>
            <a:pPr lvl="3">
              <a:buFont typeface="Arial" panose="020B0604020202020204" pitchFamily="34" charset="0"/>
              <a:buChar char="•"/>
            </a:pPr>
            <a:endParaRPr lang="nl-NL" altLang="nl-NL" dirty="0">
              <a:solidFill>
                <a:schemeClr val="tx1"/>
              </a:solidFill>
              <a:ea typeface="Times New Roman" panose="02020603050405020304" pitchFamily="18" charset="0"/>
            </a:endParaRPr>
          </a:p>
          <a:p>
            <a:pPr>
              <a:buFont typeface="Arial" panose="020B0604020202020204" pitchFamily="34" charset="0"/>
              <a:buChar char="•"/>
            </a:pPr>
            <a:endParaRPr lang="nl-NL" altLang="nl-NL" dirty="0">
              <a:solidFill>
                <a:schemeClr val="tx1"/>
              </a:solidFill>
              <a:ea typeface="Times New Roman" panose="02020603050405020304" pitchFamily="18" charset="0"/>
            </a:endParaRPr>
          </a:p>
          <a:p>
            <a:pPr>
              <a:buFont typeface="Arial" panose="020B0604020202020204" pitchFamily="34" charset="0"/>
              <a:buChar char="•"/>
            </a:pPr>
            <a:endParaRPr lang="nl-NL" dirty="0">
              <a:solidFill>
                <a:schemeClr val="tx1"/>
              </a:solidFill>
              <a:ea typeface="Times New Roman" panose="02020603050405020304" pitchFamily="18" charset="0"/>
            </a:endParaRPr>
          </a:p>
        </p:txBody>
      </p:sp>
    </p:spTree>
    <p:extLst>
      <p:ext uri="{BB962C8B-B14F-4D97-AF65-F5344CB8AC3E}">
        <p14:creationId xmlns:p14="http://schemas.microsoft.com/office/powerpoint/2010/main" val="3822997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Welke handelingen kun je met een object uitvoeren?</a:t>
            </a:r>
          </a:p>
        </p:txBody>
      </p:sp>
      <p:sp>
        <p:nvSpPr>
          <p:cNvPr id="3" name="Tijdelijke aanduiding voor inhoud 2"/>
          <p:cNvSpPr>
            <a:spLocks noGrp="1"/>
          </p:cNvSpPr>
          <p:nvPr>
            <p:ph idx="1"/>
          </p:nvPr>
        </p:nvSpPr>
        <p:spPr>
          <a:xfrm>
            <a:off x="601133" y="1832514"/>
            <a:ext cx="8201025" cy="4414838"/>
          </a:xfrm>
        </p:spPr>
        <p:txBody>
          <a:bodyPr/>
          <a:lstStyle/>
          <a:p>
            <a:r>
              <a:rPr lang="nl-NL" dirty="0"/>
              <a:t>De handelingen die men kan uitvoeren met een object zijn:</a:t>
            </a:r>
          </a:p>
          <a:p>
            <a:endParaRPr lang="nl-NL" dirty="0"/>
          </a:p>
          <a:p>
            <a:pPr marL="320675" lvl="2" indent="-285750">
              <a:buFont typeface="Arial" panose="020B0604020202020204" pitchFamily="34" charset="0"/>
              <a:buChar char="•"/>
            </a:pPr>
            <a:r>
              <a:rPr lang="nl-NL" dirty="0"/>
              <a:t>Creëren (bijvoorbeeld bouwen, aanleggen, plaatsen)</a:t>
            </a:r>
          </a:p>
          <a:p>
            <a:pPr marL="320675" lvl="2" indent="-285750">
              <a:buFont typeface="Arial" panose="020B0604020202020204" pitchFamily="34" charset="0"/>
              <a:buChar char="•"/>
            </a:pPr>
            <a:r>
              <a:rPr lang="nl-NL" dirty="0"/>
              <a:t>Behouden of updaten (bijvoorbeeld reinigen, renoveren, onderhouden)</a:t>
            </a:r>
          </a:p>
          <a:p>
            <a:pPr marL="320675" lvl="2" indent="-285750">
              <a:buFont typeface="Arial" panose="020B0604020202020204" pitchFamily="34" charset="0"/>
              <a:buChar char="•"/>
            </a:pPr>
            <a:r>
              <a:rPr lang="nl-NL" dirty="0"/>
              <a:t>Verwijderen (bijvoorbeeld slopen, verwijderen, kappen)</a:t>
            </a:r>
          </a:p>
          <a:p>
            <a:pPr>
              <a:buFont typeface="Arial" panose="020B0604020202020204" pitchFamily="34" charset="0"/>
              <a:buChar char="•"/>
            </a:pPr>
            <a:endParaRPr lang="nl-NL" altLang="nl-NL" dirty="0">
              <a:solidFill>
                <a:schemeClr val="tx1"/>
              </a:solidFill>
              <a:ea typeface="Times New Roman" panose="02020603050405020304" pitchFamily="18" charset="0"/>
            </a:endParaRPr>
          </a:p>
          <a:p>
            <a:pPr>
              <a:buFont typeface="Arial" panose="020B0604020202020204" pitchFamily="34" charset="0"/>
              <a:buChar char="•"/>
            </a:pPr>
            <a:endParaRPr lang="nl-NL" dirty="0">
              <a:solidFill>
                <a:schemeClr val="tx1"/>
              </a:solidFill>
              <a:ea typeface="Times New Roman" panose="02020603050405020304" pitchFamily="18" charset="0"/>
            </a:endParaRPr>
          </a:p>
        </p:txBody>
      </p:sp>
    </p:spTree>
    <p:extLst>
      <p:ext uri="{BB962C8B-B14F-4D97-AF65-F5344CB8AC3E}">
        <p14:creationId xmlns:p14="http://schemas.microsoft.com/office/powerpoint/2010/main" val="3077584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is de lijst met </a:t>
            </a:r>
            <a:r>
              <a:rPr lang="nl-NL" dirty="0" err="1"/>
              <a:t>wzh</a:t>
            </a:r>
            <a:r>
              <a:rPr lang="nl-NL" dirty="0"/>
              <a:t> tot stand gekomen?</a:t>
            </a:r>
          </a:p>
        </p:txBody>
      </p:sp>
      <p:sp>
        <p:nvSpPr>
          <p:cNvPr id="3" name="Tijdelijke aanduiding voor inhoud 2"/>
          <p:cNvSpPr>
            <a:spLocks noGrp="1"/>
          </p:cNvSpPr>
          <p:nvPr>
            <p:ph idx="1"/>
          </p:nvPr>
        </p:nvSpPr>
        <p:spPr/>
        <p:txBody>
          <a:bodyPr/>
          <a:lstStyle/>
          <a:p>
            <a:r>
              <a:rPr lang="nl-NL" altLang="nl-NL" dirty="0">
                <a:solidFill>
                  <a:schemeClr val="tx1"/>
                </a:solidFill>
                <a:ea typeface="Times New Roman" panose="02020603050405020304" pitchFamily="18" charset="0"/>
              </a:rPr>
              <a:t>Eerste lijst met werkzaamheden:</a:t>
            </a:r>
          </a:p>
          <a:p>
            <a:pPr marL="320675" lvl="2" indent="-285750">
              <a:buFont typeface="Arial" panose="020B0604020202020204" pitchFamily="34" charset="0"/>
              <a:buChar char="•"/>
            </a:pPr>
            <a:r>
              <a:rPr lang="nl-NL" altLang="nl-NL" dirty="0"/>
              <a:t>Verzamelen lijst met topactiviteiten waarvoor werkzaamheden beschikbaar moesten zijn door koepels</a:t>
            </a:r>
          </a:p>
          <a:p>
            <a:pPr marL="320675" lvl="2" indent="-285750">
              <a:buFont typeface="Arial" panose="020B0604020202020204" pitchFamily="34" charset="0"/>
              <a:buChar char="•"/>
            </a:pPr>
            <a:r>
              <a:rPr lang="nl-NL" altLang="nl-NL" dirty="0"/>
              <a:t>Voorstellen gemaakt voor potentiële werkzaamheden die hiervoor gebruikt konden worden </a:t>
            </a:r>
          </a:p>
          <a:p>
            <a:pPr marL="320675" lvl="2" indent="-285750">
              <a:buFont typeface="Arial" panose="020B0604020202020204" pitchFamily="34" charset="0"/>
              <a:buChar char="•"/>
            </a:pPr>
            <a:r>
              <a:rPr lang="nl-NL" altLang="nl-NL" dirty="0"/>
              <a:t>Los van hoe we activiteiten in onze regels omschrijven</a:t>
            </a:r>
          </a:p>
          <a:p>
            <a:pPr marL="320675" lvl="2" indent="-285750">
              <a:buFont typeface="Arial" panose="020B0604020202020204" pitchFamily="34" charset="0"/>
              <a:buChar char="•"/>
            </a:pPr>
            <a:r>
              <a:rPr lang="nl-NL" altLang="nl-NL" dirty="0"/>
              <a:t>Gestart met lijst met in iedere werkzaamheid 1 object en 1 handeling</a:t>
            </a:r>
          </a:p>
          <a:p>
            <a:endParaRPr lang="nl-NL" altLang="nl-NL" u="sng" dirty="0">
              <a:solidFill>
                <a:schemeClr val="tx1"/>
              </a:solidFill>
              <a:ea typeface="Times New Roman" panose="02020603050405020304" pitchFamily="18" charset="0"/>
            </a:endParaRPr>
          </a:p>
          <a:p>
            <a:r>
              <a:rPr lang="nl-NL" altLang="nl-NL" u="sng" dirty="0">
                <a:solidFill>
                  <a:schemeClr val="tx1"/>
                </a:solidFill>
                <a:ea typeface="Times New Roman" panose="02020603050405020304" pitchFamily="18" charset="0"/>
              </a:rPr>
              <a:t>Voorbeeld:</a:t>
            </a:r>
          </a:p>
          <a:p>
            <a:pPr marL="320675" lvl="2" indent="-285750">
              <a:buFont typeface="Arial" panose="020B0604020202020204" pitchFamily="34" charset="0"/>
              <a:buChar char="•"/>
            </a:pPr>
            <a:r>
              <a:rPr lang="nl-NL" dirty="0"/>
              <a:t>Steiger plaatsen, Steiger vervangen, Steiger aanpassen, Steiger onderhouden, Steiger weghalen. </a:t>
            </a:r>
          </a:p>
          <a:p>
            <a:pPr marL="320675" lvl="2" indent="-285750">
              <a:buFont typeface="Arial" panose="020B0604020202020204" pitchFamily="34" charset="0"/>
              <a:buChar char="•"/>
            </a:pPr>
            <a:r>
              <a:rPr lang="nl-NL" dirty="0"/>
              <a:t>En ook Vlonder plaatsen, Vlonder vervangen, Vlonder aanpassen, Vlonder onderhouden, Vlonder weghalen. </a:t>
            </a:r>
            <a:endParaRPr lang="nl-NL" altLang="nl-NL" dirty="0"/>
          </a:p>
          <a:p>
            <a:pPr>
              <a:buFont typeface="Arial" panose="020B0604020202020204" pitchFamily="34" charset="0"/>
              <a:buChar char="•"/>
            </a:pPr>
            <a:endParaRPr lang="nl-NL" altLang="nl-NL" dirty="0">
              <a:solidFill>
                <a:schemeClr val="tx1"/>
              </a:solidFill>
              <a:ea typeface="Times New Roman" panose="02020603050405020304" pitchFamily="18" charset="0"/>
            </a:endParaRPr>
          </a:p>
          <a:p>
            <a:pPr>
              <a:buFont typeface="Arial" panose="020B0604020202020204" pitchFamily="34" charset="0"/>
              <a:buChar char="•"/>
            </a:pPr>
            <a:endParaRPr lang="nl-NL" dirty="0">
              <a:solidFill>
                <a:schemeClr val="tx1"/>
              </a:solidFill>
              <a:ea typeface="Times New Roman" panose="02020603050405020304" pitchFamily="18" charset="0"/>
            </a:endParaRPr>
          </a:p>
        </p:txBody>
      </p:sp>
    </p:spTree>
    <p:extLst>
      <p:ext uri="{BB962C8B-B14F-4D97-AF65-F5344CB8AC3E}">
        <p14:creationId xmlns:p14="http://schemas.microsoft.com/office/powerpoint/2010/main" val="1895836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Geen toelichting mogelijk bij werkzaamheden</a:t>
            </a:r>
          </a:p>
        </p:txBody>
      </p:sp>
      <p:sp>
        <p:nvSpPr>
          <p:cNvPr id="3" name="Tijdelijke aanduiding voor inhoud 2"/>
          <p:cNvSpPr>
            <a:spLocks noGrp="1"/>
          </p:cNvSpPr>
          <p:nvPr>
            <p:ph idx="1"/>
          </p:nvPr>
        </p:nvSpPr>
        <p:spPr/>
        <p:txBody>
          <a:bodyPr/>
          <a:lstStyle/>
          <a:p>
            <a:pPr marL="320675" lvl="2" indent="-285750">
              <a:buFont typeface="Arial" panose="020B0604020202020204" pitchFamily="34" charset="0"/>
              <a:buChar char="•"/>
            </a:pPr>
            <a:r>
              <a:rPr lang="nl-NL" dirty="0"/>
              <a:t>Omschrijving van een werkzaamheid moet dus op zichzelf begrijpelijk en voldoende onderscheidend zijn ten opzichte van vergelijkbare werkzaamheden. </a:t>
            </a:r>
          </a:p>
          <a:p>
            <a:pPr marL="320675" lvl="2" indent="-285750">
              <a:buFont typeface="Arial" panose="020B0604020202020204" pitchFamily="34" charset="0"/>
              <a:buChar char="•"/>
            </a:pPr>
            <a:r>
              <a:rPr lang="nl-NL" dirty="0"/>
              <a:t>Dit heeft er toe geleidt dat sommige werkzaamheden minder specifiek zijn geworden. </a:t>
            </a:r>
          </a:p>
          <a:p>
            <a:pPr marL="320675" lvl="2" indent="-285750">
              <a:buFont typeface="Arial" panose="020B0604020202020204" pitchFamily="34" charset="0"/>
              <a:buChar char="•"/>
            </a:pPr>
            <a:r>
              <a:rPr lang="nl-NL" dirty="0"/>
              <a:t>Gebruik toepassingsbereik in check is hier belangrijk.</a:t>
            </a:r>
          </a:p>
          <a:p>
            <a:pPr marL="320675" lvl="2" indent="-285750">
              <a:buFont typeface="Arial" panose="020B0604020202020204" pitchFamily="34" charset="0"/>
              <a:buChar char="•"/>
            </a:pPr>
            <a:endParaRPr lang="nl-NL" dirty="0"/>
          </a:p>
          <a:p>
            <a:pPr marL="34925" lvl="2"/>
            <a:r>
              <a:rPr lang="nl-NL" u="sng" dirty="0"/>
              <a:t>Voorbeeld:</a:t>
            </a:r>
          </a:p>
          <a:p>
            <a:pPr marL="482600" lvl="3" indent="-285750">
              <a:buFont typeface="Arial" panose="020B0604020202020204" pitchFamily="34" charset="0"/>
              <a:buChar char="•"/>
            </a:pPr>
            <a:r>
              <a:rPr lang="nl-NL" dirty="0"/>
              <a:t>Er is gekozen voor de werkzaamheid ‘Boom of beplanting onderhouden of weghalen’ en niet voor specifieke werkzaamheden zoals ‘Boom kappen’, ‘Boom onderhouden’ of ‘Struik weghalen’. </a:t>
            </a:r>
          </a:p>
          <a:p>
            <a:pPr marL="482600" lvl="3" indent="-285750">
              <a:buFont typeface="Arial" panose="020B0604020202020204" pitchFamily="34" charset="0"/>
              <a:buChar char="•"/>
            </a:pPr>
            <a:r>
              <a:rPr lang="nl-NL" dirty="0"/>
              <a:t>Wanneer iets een boom is of wanneer men gaat exact kappen daar zijn allerlei begripsomschrijvingen voor opgenomen in de regelgeving van bestuursorganen. </a:t>
            </a:r>
          </a:p>
          <a:p>
            <a:pPr marL="320675" lvl="2" indent="-285750">
              <a:buFont typeface="Arial" panose="020B0604020202020204" pitchFamily="34" charset="0"/>
              <a:buChar char="•"/>
            </a:pPr>
            <a:endParaRPr lang="nl-NL" dirty="0"/>
          </a:p>
          <a:p>
            <a:pPr>
              <a:buFont typeface="Arial" panose="020B0604020202020204" pitchFamily="34" charset="0"/>
              <a:buChar char="•"/>
            </a:pPr>
            <a:endParaRPr lang="nl-NL" dirty="0">
              <a:solidFill>
                <a:schemeClr val="tx1"/>
              </a:solidFill>
              <a:ea typeface="Times New Roman" panose="02020603050405020304" pitchFamily="18" charset="0"/>
            </a:endParaRPr>
          </a:p>
        </p:txBody>
      </p:sp>
    </p:spTree>
    <p:extLst>
      <p:ext uri="{BB962C8B-B14F-4D97-AF65-F5344CB8AC3E}">
        <p14:creationId xmlns:p14="http://schemas.microsoft.com/office/powerpoint/2010/main" val="1145733108"/>
      </p:ext>
    </p:extLst>
  </p:cSld>
  <p:clrMapOvr>
    <a:masterClrMapping/>
  </p:clrMapOvr>
</p:sld>
</file>

<file path=ppt/theme/theme1.xml><?xml version="1.0" encoding="utf-8"?>
<a:theme xmlns:a="http://schemas.openxmlformats.org/drawingml/2006/main" name="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e1" id="{5A996074-B84D-6F42-8143-CCA715446DCD}" vid="{F9227270-10CD-5D40-98F1-7AA12FF94A75}"/>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190470-01 IPLO presentatie-aangepast-klein.DEF</Template>
  <TotalTime>593</TotalTime>
  <Words>4314</Words>
  <Application>Microsoft Office PowerPoint</Application>
  <PresentationFormat>Breedbeeld</PresentationFormat>
  <Paragraphs>423</Paragraphs>
  <Slides>43</Slides>
  <Notes>38</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43</vt:i4>
      </vt:variant>
    </vt:vector>
  </HeadingPairs>
  <TitlesOfParts>
    <vt:vector size="48" baseType="lpstr">
      <vt:lpstr>Arial</vt:lpstr>
      <vt:lpstr>Calibri</vt:lpstr>
      <vt:lpstr>Times New Roman</vt:lpstr>
      <vt:lpstr>Verdana</vt:lpstr>
      <vt:lpstr>Aangepast ontwerp</vt:lpstr>
      <vt:lpstr>Werkzaamheden en activiteiten koppelen voor uw toepasbare regels in de Vergunningcheck   Yanda van Dijk (IPO) Joyce Boes (RWS)</vt:lpstr>
      <vt:lpstr>Inhoud (1/4)</vt:lpstr>
      <vt:lpstr>Wat zijn werkzaamheden?</vt:lpstr>
      <vt:lpstr>Hoe werkt dat in het loket?.</vt:lpstr>
      <vt:lpstr>Hoe werkt dat in het loket?</vt:lpstr>
      <vt:lpstr>Opbouw van een werkzaamheid</vt:lpstr>
      <vt:lpstr>Welke handelingen kun je met een object uitvoeren?</vt:lpstr>
      <vt:lpstr>Hoe is de lijst met wzh tot stand gekomen?</vt:lpstr>
      <vt:lpstr>Geen toelichting mogelijk bij werkzaamheden</vt:lpstr>
      <vt:lpstr>Impact van 1e lijst WZH op toepasbare regels (1/2)</vt:lpstr>
      <vt:lpstr>Inhoud (2/4)</vt:lpstr>
      <vt:lpstr>Verhouding tussen Activiteit-Werkzaamheid</vt:lpstr>
      <vt:lpstr>Verhouding tussen Activiteit-Werkzaamheid (1/5)</vt:lpstr>
      <vt:lpstr>Verhouding tussen Activiteit-Werkzaamheid (2/5)</vt:lpstr>
      <vt:lpstr>Verhouding tussen Activiteit-Werkzaamheid (3/5)</vt:lpstr>
      <vt:lpstr>Voorbeeld vergunningcheck vlaggenmast</vt:lpstr>
      <vt:lpstr>Voorbeeld vergunningcheck woning bouwen</vt:lpstr>
      <vt:lpstr>Verhouding tussen Activiteit-Werkzaamheid (4/5)</vt:lpstr>
      <vt:lpstr>Verhouding tussen Activiteit-Werkzaamheid (5/5)</vt:lpstr>
      <vt:lpstr>Verhouding tussen Activiteit-Werkzaamheid (6/6)</vt:lpstr>
      <vt:lpstr>Voorbeeld vergunningcheck opslagtank</vt:lpstr>
      <vt:lpstr>Inhoud (3/4)</vt:lpstr>
      <vt:lpstr>Impact van 1e lijst WZH op toepasbare regels (2/2)</vt:lpstr>
      <vt:lpstr>Optimum</vt:lpstr>
      <vt:lpstr>Inhoud (4/4)</vt:lpstr>
      <vt:lpstr>Wanneer activiteit wel of niet koppelen aan werkzaamheid?</vt:lpstr>
      <vt:lpstr>Wanneer activiteit wel of niet koppelen aan werkzaamheid? (1/3)</vt:lpstr>
      <vt:lpstr>Wanneer activiteit wel of niet koppelen aan werkzaamheid? (3/3)</vt:lpstr>
      <vt:lpstr>Wanneer activiteit wel of niet koppelen aan werkzaamheid? (2/3)</vt:lpstr>
      <vt:lpstr>Quiz vraag 1</vt:lpstr>
      <vt:lpstr>Quiz vraag 2</vt:lpstr>
      <vt:lpstr>Werkzaamheid ‘Monumenten’</vt:lpstr>
      <vt:lpstr>Milieu (bedrijfstakken)</vt:lpstr>
      <vt:lpstr>Milieu (bedrijfstakken) (1/3)</vt:lpstr>
      <vt:lpstr>Milieu (bedrijfstakken) (2/3)</vt:lpstr>
      <vt:lpstr>Milieu (bedrijfstakken) (3/3)</vt:lpstr>
      <vt:lpstr>Voorbeeld kenmerken activiteit in de Registratie toepasbare regels bij Opslagbedrijf</vt:lpstr>
      <vt:lpstr>Bedrijfstak of activiteit koppelen?</vt:lpstr>
      <vt:lpstr>Bedrijfstak of activiteit koppelen - voorbeelden</vt:lpstr>
      <vt:lpstr>Lozingen</vt:lpstr>
      <vt:lpstr>Lozingen - voorbeelden</vt:lpstr>
      <vt:lpstr>Hulpmiddelen</vt:lpstr>
      <vt:lpstr>Blijf op de hoogte van het IPLO-nieuws via onze nieuwsbrief. Abonneer u via www.iplo.nl/nieuwsbrief</vt:lpstr>
    </vt:vector>
  </TitlesOfParts>
  <Company>Rijkswaterstaat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Namara, Nuance (WVL)</dc:creator>
  <cp:lastModifiedBy>Jonkers, Henk (RWS WVL)</cp:lastModifiedBy>
  <cp:revision>69</cp:revision>
  <dcterms:created xsi:type="dcterms:W3CDTF">2023-08-22T12:47:17Z</dcterms:created>
  <dcterms:modified xsi:type="dcterms:W3CDTF">2024-07-23T09:37:30Z</dcterms:modified>
</cp:coreProperties>
</file>