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16"/>
  </p:notesMasterIdLst>
  <p:handoutMasterIdLst>
    <p:handoutMasterId r:id="rId17"/>
  </p:handoutMasterIdLst>
  <p:sldIdLst>
    <p:sldId id="291" r:id="rId2"/>
    <p:sldId id="278" r:id="rId3"/>
    <p:sldId id="294" r:id="rId4"/>
    <p:sldId id="280" r:id="rId5"/>
    <p:sldId id="285" r:id="rId6"/>
    <p:sldId id="298" r:id="rId7"/>
    <p:sldId id="299" r:id="rId8"/>
    <p:sldId id="302" r:id="rId9"/>
    <p:sldId id="303" r:id="rId10"/>
    <p:sldId id="300" r:id="rId11"/>
    <p:sldId id="305" r:id="rId12"/>
    <p:sldId id="301" r:id="rId13"/>
    <p:sldId id="306" r:id="rId14"/>
    <p:sldId id="297" r:id="rId1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822" autoAdjust="0"/>
  </p:normalViewPr>
  <p:slideViewPr>
    <p:cSldViewPr snapToGrid="0" snapToObjects="1" showGuides="1">
      <p:cViewPr varScale="1">
        <p:scale>
          <a:sx n="47" d="100"/>
          <a:sy n="47" d="100"/>
        </p:scale>
        <p:origin x="282" y="36"/>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19-7-2024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19-7-2024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67984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19/7/24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vng.nl/artikelen/apv"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vng.nl/aanmeldformulier-netwerk-omgevingsplan"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ng.nl/artikelen/staalkaarten-omgevingsplan"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vng.nl/artikelen/de-structuur-van-het-omgevingsplan"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ng.nl/sites/default/files/2022-08/VNG-geintegreerde-staalkaarten-Functionele-structuur-v1_1.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a:xfrm>
            <a:off x="6356351" y="4753069"/>
            <a:ext cx="5171016" cy="1581492"/>
          </a:xfrm>
        </p:spPr>
        <p:txBody>
          <a:bodyPr/>
          <a:lstStyle/>
          <a:p>
            <a:r>
              <a:rPr lang="nl-NL" sz="2000" dirty="0"/>
              <a:t>Melina Schouten – VNG – 27 juni 2024</a:t>
            </a:r>
          </a:p>
        </p:txBody>
      </p:sp>
      <p:sp>
        <p:nvSpPr>
          <p:cNvPr id="3" name="Titel 2"/>
          <p:cNvSpPr>
            <a:spLocks noGrp="1"/>
          </p:cNvSpPr>
          <p:nvPr>
            <p:ph type="ctrTitle"/>
          </p:nvPr>
        </p:nvSpPr>
        <p:spPr/>
        <p:txBody>
          <a:bodyPr/>
          <a:lstStyle/>
          <a:p>
            <a:r>
              <a:rPr lang="nl-NL" dirty="0"/>
              <a:t>Omgevingsplan </a:t>
            </a:r>
            <a:r>
              <a:rPr lang="nl-NL" dirty="0" err="1"/>
              <a:t>Lessons</a:t>
            </a:r>
            <a:r>
              <a:rPr lang="nl-NL" dirty="0"/>
              <a:t> </a:t>
            </a:r>
            <a:r>
              <a:rPr lang="nl-NL" dirty="0" err="1"/>
              <a:t>Learned</a:t>
            </a:r>
            <a:r>
              <a:rPr lang="nl-NL" dirty="0"/>
              <a:t>	</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Verordeningen</a:t>
            </a:r>
          </a:p>
        </p:txBody>
      </p:sp>
      <p:pic>
        <p:nvPicPr>
          <p:cNvPr id="6" name="Afbeelding 5" descr="verordeningen overzicht van APV. &#10;bomen kappen, crostereinen, geluidshinder door dieren, &#10; hinderlijke beplantingenplantingen of gevaarlijk voorwerp van wegverkeer, houden van dieren, kamperen buiten kampeerterreinen, objecten onder hoogspanningslijn, onversterkte muziek, opslag van organische producten of restmaterialen, opslag van voer en vaartuigen en kampeer middelen, overlast door fietsen en bromfietsen, parkeer excessen,  reclame plaatsen en rijden door groenvoorzieningen en natuurgebieden. ">
            <a:extLst>
              <a:ext uri="{FF2B5EF4-FFF2-40B4-BE49-F238E27FC236}">
                <a16:creationId xmlns:a16="http://schemas.microsoft.com/office/drawing/2014/main" id="{62C7B847-188A-77E5-86D2-1629DF6D68F6}"/>
              </a:ext>
            </a:extLst>
          </p:cNvPr>
          <p:cNvPicPr>
            <a:picLocks noChangeAspect="1"/>
          </p:cNvPicPr>
          <p:nvPr/>
        </p:nvPicPr>
        <p:blipFill>
          <a:blip r:embed="rId2"/>
          <a:stretch>
            <a:fillRect/>
          </a:stretch>
        </p:blipFill>
        <p:spPr>
          <a:xfrm>
            <a:off x="4255740" y="432969"/>
            <a:ext cx="3096057" cy="5992061"/>
          </a:xfrm>
          <a:prstGeom prst="rect">
            <a:avLst/>
          </a:prstGeom>
        </p:spPr>
      </p:pic>
      <p:pic>
        <p:nvPicPr>
          <p:cNvPr id="8" name="Afbeelding 7" descr="verordeningen APV&#10;routering vrachtauto's, sloten en riolen, standplaatsen, traditioneel schieten, voorwerpen op de weg of een openbare plaats, vuur stoken en afval verbranden, water ligplaatsen en dijken.">
            <a:extLst>
              <a:ext uri="{FF2B5EF4-FFF2-40B4-BE49-F238E27FC236}">
                <a16:creationId xmlns:a16="http://schemas.microsoft.com/office/drawing/2014/main" id="{3B396D05-9A50-B371-00D6-67093C872448}"/>
              </a:ext>
            </a:extLst>
          </p:cNvPr>
          <p:cNvPicPr>
            <a:picLocks noChangeAspect="1"/>
          </p:cNvPicPr>
          <p:nvPr/>
        </p:nvPicPr>
        <p:blipFill>
          <a:blip r:embed="rId3"/>
          <a:stretch>
            <a:fillRect/>
          </a:stretch>
        </p:blipFill>
        <p:spPr>
          <a:xfrm>
            <a:off x="7927928" y="2717881"/>
            <a:ext cx="2838846" cy="2476846"/>
          </a:xfrm>
          <a:prstGeom prst="rect">
            <a:avLst/>
          </a:prstGeom>
        </p:spPr>
      </p:pic>
      <p:pic>
        <p:nvPicPr>
          <p:cNvPr id="12" name="Afbeelding 11" descr="opsomming verordeningen. beheersverordening begraafplaatsen, erfgoedverordening, havenbeheersverordening, marktverordening,verordeningen hemel en grondwater ( afvoer hemel en grondwater), verordeningkabels en leidingen (kabels en leidingen)">
            <a:extLst>
              <a:ext uri="{FF2B5EF4-FFF2-40B4-BE49-F238E27FC236}">
                <a16:creationId xmlns:a16="http://schemas.microsoft.com/office/drawing/2014/main" id="{A6CBB023-7C4B-416D-6003-69F88F07DABD}"/>
              </a:ext>
            </a:extLst>
          </p:cNvPr>
          <p:cNvPicPr>
            <a:picLocks noChangeAspect="1"/>
          </p:cNvPicPr>
          <p:nvPr/>
        </p:nvPicPr>
        <p:blipFill>
          <a:blip r:embed="rId4"/>
          <a:stretch>
            <a:fillRect/>
          </a:stretch>
        </p:blipFill>
        <p:spPr>
          <a:xfrm>
            <a:off x="669289" y="2717881"/>
            <a:ext cx="3010320" cy="2591162"/>
          </a:xfrm>
          <a:prstGeom prst="rect">
            <a:avLst/>
          </a:prstGeom>
        </p:spPr>
      </p:pic>
      <p:sp>
        <p:nvSpPr>
          <p:cNvPr id="13" name="Tekstvak 12">
            <a:extLst>
              <a:ext uri="{FF2B5EF4-FFF2-40B4-BE49-F238E27FC236}">
                <a16:creationId xmlns:a16="http://schemas.microsoft.com/office/drawing/2014/main" id="{1AF6490F-90F5-BF5B-3851-6C5ACCBC9DF8}"/>
              </a:ext>
            </a:extLst>
          </p:cNvPr>
          <p:cNvSpPr txBox="1"/>
          <p:nvPr/>
        </p:nvSpPr>
        <p:spPr>
          <a:xfrm>
            <a:off x="10766774" y="6425030"/>
            <a:ext cx="2756665" cy="369332"/>
          </a:xfrm>
          <a:prstGeom prst="rect">
            <a:avLst/>
          </a:prstGeom>
          <a:noFill/>
        </p:spPr>
        <p:txBody>
          <a:bodyPr wrap="square" rtlCol="0">
            <a:spAutoFit/>
          </a:bodyPr>
          <a:lstStyle/>
          <a:p>
            <a:r>
              <a:rPr lang="nl-NL" dirty="0">
                <a:hlinkClick r:id="rId5"/>
              </a:rPr>
              <a:t>APV | VNG</a:t>
            </a:r>
            <a:endParaRPr lang="nl-NL" dirty="0"/>
          </a:p>
        </p:txBody>
      </p:sp>
    </p:spTree>
    <p:extLst>
      <p:ext uri="{BB962C8B-B14F-4D97-AF65-F5344CB8AC3E}">
        <p14:creationId xmlns:p14="http://schemas.microsoft.com/office/powerpoint/2010/main" val="375980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742949" y="4453150"/>
            <a:ext cx="10954905" cy="3134765"/>
          </a:xfrm>
        </p:spPr>
        <p:txBody>
          <a:bodyPr>
            <a:normAutofit/>
          </a:bodyPr>
          <a:lstStyle/>
          <a:p>
            <a:r>
              <a:rPr lang="nl-NL" sz="2400" b="0" dirty="0"/>
              <a:t>Basis voor de 24 omgevingsplanactiviteiten in het omgevingsplan van rechtswege &gt; gekoppeld aan ‘elektronisch aanvraagformulier’ in loket</a:t>
            </a:r>
            <a:br>
              <a:rPr lang="nl-NL" sz="2400" b="0" dirty="0"/>
            </a:br>
            <a:br>
              <a:rPr lang="nl-NL" sz="2400" b="0" dirty="0"/>
            </a:br>
            <a:r>
              <a:rPr lang="nl-NL" sz="2400" b="0" dirty="0"/>
              <a:t>Elke nieuwe vergunningplicht &gt; nadenken over </a:t>
            </a:r>
            <a:br>
              <a:rPr lang="nl-NL" sz="2400" b="0" dirty="0"/>
            </a:br>
            <a:r>
              <a:rPr lang="nl-NL" sz="2400" b="0" dirty="0"/>
              <a:t>(nieuw) aanvraagformulier in loket</a:t>
            </a:r>
          </a:p>
        </p:txBody>
      </p:sp>
      <p:sp>
        <p:nvSpPr>
          <p:cNvPr id="2" name="Titel 3">
            <a:extLst>
              <a:ext uri="{FF2B5EF4-FFF2-40B4-BE49-F238E27FC236}">
                <a16:creationId xmlns:a16="http://schemas.microsoft.com/office/drawing/2014/main" id="{B0C537E3-6DEB-CF14-56E1-8738A8ABC8C1}"/>
              </a:ext>
            </a:extLst>
          </p:cNvPr>
          <p:cNvSpPr txBox="1">
            <a:spLocks/>
          </p:cNvSpPr>
          <p:nvPr/>
        </p:nvSpPr>
        <p:spPr>
          <a:xfrm>
            <a:off x="742950" y="1324163"/>
            <a:ext cx="10954905" cy="31347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baseline="0">
                <a:solidFill>
                  <a:srgbClr val="275937"/>
                </a:solidFill>
                <a:latin typeface="Verdana"/>
                <a:ea typeface="+mj-ea"/>
                <a:cs typeface="Verdana"/>
              </a:defRPr>
            </a:lvl1pPr>
          </a:lstStyle>
          <a:p>
            <a:r>
              <a:rPr lang="nl-NL" dirty="0"/>
              <a:t>Bruidsschat</a:t>
            </a:r>
            <a:br>
              <a:rPr lang="nl-NL" dirty="0"/>
            </a:br>
            <a:br>
              <a:rPr lang="nl-NL" dirty="0"/>
            </a:br>
            <a:r>
              <a:rPr lang="nl-NL" dirty="0"/>
              <a:t>- Technisch in beheer nemen</a:t>
            </a:r>
            <a:br>
              <a:rPr lang="nl-NL" dirty="0"/>
            </a:br>
            <a:r>
              <a:rPr lang="nl-NL" dirty="0"/>
              <a:t>- Vangnetregeling Omgevingswet</a:t>
            </a:r>
            <a:br>
              <a:rPr lang="nl-NL" dirty="0"/>
            </a:br>
            <a:r>
              <a:rPr lang="nl-NL" dirty="0"/>
              <a:t>- Handreiking </a:t>
            </a:r>
            <a:r>
              <a:rPr lang="nl-NL" dirty="0" err="1"/>
              <a:t>PlanMER</a:t>
            </a:r>
            <a:r>
              <a:rPr lang="nl-NL" dirty="0"/>
              <a:t> decentrale milieuregels</a:t>
            </a:r>
          </a:p>
        </p:txBody>
      </p:sp>
      <p:sp>
        <p:nvSpPr>
          <p:cNvPr id="3" name="Tekstvak 2">
            <a:extLst>
              <a:ext uri="{FF2B5EF4-FFF2-40B4-BE49-F238E27FC236}">
                <a16:creationId xmlns:a16="http://schemas.microsoft.com/office/drawing/2014/main" id="{EE3B716A-E156-300B-404A-1C23F53C8195}"/>
              </a:ext>
            </a:extLst>
          </p:cNvPr>
          <p:cNvSpPr txBox="1"/>
          <p:nvPr/>
        </p:nvSpPr>
        <p:spPr>
          <a:xfrm>
            <a:off x="8612777" y="5657671"/>
            <a:ext cx="4119154" cy="1200329"/>
          </a:xfrm>
          <a:prstGeom prst="rect">
            <a:avLst/>
          </a:prstGeom>
          <a:noFill/>
        </p:spPr>
        <p:txBody>
          <a:bodyPr wrap="square" rtlCol="0">
            <a:spAutoFit/>
          </a:bodyPr>
          <a:lstStyle/>
          <a:p>
            <a:r>
              <a:rPr lang="nl-NL" dirty="0"/>
              <a:t>Overzicht 24 vergunningplichten: https://vng.nl/artikelen/opa-vergunningplichten-in-het-omgevingsplan-van-rechtswege</a:t>
            </a:r>
          </a:p>
        </p:txBody>
      </p:sp>
    </p:spTree>
    <p:extLst>
      <p:ext uri="{BB962C8B-B14F-4D97-AF65-F5344CB8AC3E}">
        <p14:creationId xmlns:p14="http://schemas.microsoft.com/office/powerpoint/2010/main" val="36703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Netwerk omgevingsplan</a:t>
            </a:r>
          </a:p>
        </p:txBody>
      </p:sp>
      <p:pic>
        <p:nvPicPr>
          <p:cNvPr id="5" name="Afbeelding 4" descr="Afbeelding is een opsomming van Netwerkbijeenkomsten die plaats hebben in het 1e deel van 2024">
            <a:extLst>
              <a:ext uri="{FF2B5EF4-FFF2-40B4-BE49-F238E27FC236}">
                <a16:creationId xmlns:a16="http://schemas.microsoft.com/office/drawing/2014/main" id="{6D1FD64A-03A6-F559-8625-2D39F0EF94C3}"/>
              </a:ext>
            </a:extLst>
          </p:cNvPr>
          <p:cNvPicPr>
            <a:picLocks noChangeAspect="1"/>
          </p:cNvPicPr>
          <p:nvPr/>
        </p:nvPicPr>
        <p:blipFill>
          <a:blip r:embed="rId2"/>
          <a:stretch>
            <a:fillRect/>
          </a:stretch>
        </p:blipFill>
        <p:spPr>
          <a:xfrm>
            <a:off x="560335" y="2260037"/>
            <a:ext cx="7344800" cy="4143953"/>
          </a:xfrm>
          <a:prstGeom prst="rect">
            <a:avLst/>
          </a:prstGeom>
        </p:spPr>
      </p:pic>
      <p:sp>
        <p:nvSpPr>
          <p:cNvPr id="6" name="Tekstvak 5">
            <a:extLst>
              <a:ext uri="{FF2B5EF4-FFF2-40B4-BE49-F238E27FC236}">
                <a16:creationId xmlns:a16="http://schemas.microsoft.com/office/drawing/2014/main" id="{C6369104-E918-8960-851D-ACEC221ADE29}"/>
              </a:ext>
            </a:extLst>
          </p:cNvPr>
          <p:cNvSpPr txBox="1"/>
          <p:nvPr/>
        </p:nvSpPr>
        <p:spPr>
          <a:xfrm>
            <a:off x="8996517" y="6272980"/>
            <a:ext cx="3195483" cy="646331"/>
          </a:xfrm>
          <a:prstGeom prst="rect">
            <a:avLst/>
          </a:prstGeom>
          <a:noFill/>
        </p:spPr>
        <p:txBody>
          <a:bodyPr wrap="square" rtlCol="0">
            <a:spAutoFit/>
          </a:bodyPr>
          <a:lstStyle/>
          <a:p>
            <a:r>
              <a:rPr lang="nl-NL" dirty="0">
                <a:hlinkClick r:id="rId3"/>
              </a:rPr>
              <a:t>Aanmeldformulier Netwerk omgevingsplan | VNG</a:t>
            </a:r>
            <a:endParaRPr lang="nl-NL" dirty="0"/>
          </a:p>
        </p:txBody>
      </p:sp>
    </p:spTree>
    <p:extLst>
      <p:ext uri="{BB962C8B-B14F-4D97-AF65-F5344CB8AC3E}">
        <p14:creationId xmlns:p14="http://schemas.microsoft.com/office/powerpoint/2010/main" val="200256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Wat volgt er nog?</a:t>
            </a:r>
          </a:p>
        </p:txBody>
      </p:sp>
      <p:sp>
        <p:nvSpPr>
          <p:cNvPr id="2" name="Tekstvak 1">
            <a:extLst>
              <a:ext uri="{FF2B5EF4-FFF2-40B4-BE49-F238E27FC236}">
                <a16:creationId xmlns:a16="http://schemas.microsoft.com/office/drawing/2014/main" id="{71F21AEF-FCEA-8795-7B0D-053F9AF95BBA}"/>
              </a:ext>
            </a:extLst>
          </p:cNvPr>
          <p:cNvSpPr txBox="1"/>
          <p:nvPr/>
        </p:nvSpPr>
        <p:spPr>
          <a:xfrm>
            <a:off x="668594" y="2113935"/>
            <a:ext cx="6479458" cy="4154984"/>
          </a:xfrm>
          <a:prstGeom prst="rect">
            <a:avLst/>
          </a:prstGeom>
          <a:noFill/>
        </p:spPr>
        <p:txBody>
          <a:bodyPr wrap="square" rtlCol="0">
            <a:spAutoFit/>
          </a:bodyPr>
          <a:lstStyle/>
          <a:p>
            <a:pPr marL="285750" indent="-285750">
              <a:buFontTx/>
              <a:buChar char="-"/>
            </a:pPr>
            <a:r>
              <a:rPr lang="nl-NL" sz="2400" dirty="0"/>
              <a:t>Bouwregels (</a:t>
            </a:r>
            <a:r>
              <a:rPr lang="nl-NL" sz="2400" dirty="0" err="1"/>
              <a:t>Bbl</a:t>
            </a:r>
            <a:r>
              <a:rPr lang="nl-NL" sz="2400" dirty="0"/>
              <a:t>, BS)</a:t>
            </a:r>
          </a:p>
          <a:p>
            <a:pPr marL="285750" indent="-285750">
              <a:buFontTx/>
              <a:buChar char="-"/>
            </a:pPr>
            <a:endParaRPr lang="nl-NL" sz="2400" dirty="0"/>
          </a:p>
          <a:p>
            <a:pPr marL="285750" indent="-285750">
              <a:buFontTx/>
              <a:buChar char="-"/>
            </a:pPr>
            <a:r>
              <a:rPr lang="nl-NL" sz="2400" dirty="0"/>
              <a:t>Nieuwe netwerksessies (voor- en na de zomer)</a:t>
            </a:r>
          </a:p>
          <a:p>
            <a:pPr marL="742950" lvl="1" indent="-285750">
              <a:buFontTx/>
              <a:buChar char="-"/>
            </a:pPr>
            <a:r>
              <a:rPr lang="nl-NL" sz="2400" dirty="0"/>
              <a:t>Digitaal (bijv. parallel wijziging)</a:t>
            </a:r>
          </a:p>
          <a:p>
            <a:pPr marL="742950" lvl="1" indent="-285750">
              <a:buFontTx/>
              <a:buChar char="-"/>
            </a:pPr>
            <a:r>
              <a:rPr lang="nl-NL" sz="2400" dirty="0"/>
              <a:t>Inhoudelijk (bedrijven- en milieuzonering</a:t>
            </a:r>
          </a:p>
          <a:p>
            <a:pPr marL="742950" lvl="1" indent="-285750">
              <a:buFontTx/>
              <a:buChar char="-"/>
            </a:pPr>
            <a:endParaRPr lang="nl-NL" sz="2400" dirty="0"/>
          </a:p>
          <a:p>
            <a:pPr marL="285750" indent="-285750">
              <a:buFontTx/>
              <a:buChar char="-"/>
            </a:pPr>
            <a:r>
              <a:rPr lang="nl-NL" sz="2400" dirty="0"/>
              <a:t>Consultaties </a:t>
            </a:r>
          </a:p>
          <a:p>
            <a:pPr marL="742950" lvl="1" indent="-285750">
              <a:buFontTx/>
              <a:buChar char="-"/>
            </a:pPr>
            <a:endParaRPr lang="nl-NL" sz="2400" dirty="0"/>
          </a:p>
          <a:p>
            <a:r>
              <a:rPr lang="nl-NL" sz="2400" b="1" dirty="0"/>
              <a:t>Wat missen jullie nog?</a:t>
            </a:r>
          </a:p>
          <a:p>
            <a:pPr marL="342900" indent="-342900">
              <a:buFontTx/>
              <a:buChar char="-"/>
            </a:pPr>
            <a:r>
              <a:rPr lang="nl-NL" sz="2400" b="1" dirty="0"/>
              <a:t>Inhoudelijk </a:t>
            </a:r>
          </a:p>
          <a:p>
            <a:pPr marL="342900" indent="-342900">
              <a:buFontTx/>
              <a:buChar char="-"/>
            </a:pPr>
            <a:r>
              <a:rPr lang="nl-NL" sz="2400" b="1" dirty="0"/>
              <a:t>Proces</a:t>
            </a:r>
          </a:p>
        </p:txBody>
      </p:sp>
    </p:spTree>
    <p:extLst>
      <p:ext uri="{BB962C8B-B14F-4D97-AF65-F5344CB8AC3E}">
        <p14:creationId xmlns:p14="http://schemas.microsoft.com/office/powerpoint/2010/main" val="221739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D56D025-0ED6-C77A-0D92-4EEDD59FAA84}"/>
              </a:ext>
            </a:extLst>
          </p:cNvPr>
          <p:cNvSpPr>
            <a:spLocks noGrp="1"/>
          </p:cNvSpPr>
          <p:nvPr>
            <p:ph type="ctrTitle"/>
          </p:nvPr>
        </p:nvSpPr>
        <p:spPr>
          <a:xfrm>
            <a:off x="6265103" y="2811383"/>
            <a:ext cx="5353512" cy="1235234"/>
          </a:xfrm>
        </p:spPr>
        <p:txBody>
          <a:bodyPr/>
          <a:lstStyle/>
          <a:p>
            <a:r>
              <a:rPr lang="nl-NL" dirty="0"/>
              <a:t>Bedankt!</a:t>
            </a:r>
          </a:p>
        </p:txBody>
      </p:sp>
    </p:spTree>
    <p:extLst>
      <p:ext uri="{BB962C8B-B14F-4D97-AF65-F5344CB8AC3E}">
        <p14:creationId xmlns:p14="http://schemas.microsoft.com/office/powerpoint/2010/main" val="8046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Omgevingsplan </a:t>
            </a:r>
            <a:r>
              <a:rPr lang="nl-NL" dirty="0" err="1"/>
              <a:t>lessons</a:t>
            </a:r>
            <a:r>
              <a:rPr lang="nl-NL" dirty="0"/>
              <a:t> </a:t>
            </a:r>
            <a:r>
              <a:rPr lang="nl-NL" dirty="0" err="1"/>
              <a:t>learned</a:t>
            </a:r>
            <a:endParaRPr lang="nl-NL" dirty="0"/>
          </a:p>
        </p:txBody>
      </p:sp>
      <p:sp>
        <p:nvSpPr>
          <p:cNvPr id="5" name="Ondertitel 4"/>
          <p:cNvSpPr>
            <a:spLocks noGrp="1"/>
          </p:cNvSpPr>
          <p:nvPr>
            <p:ph type="subTitle" idx="1"/>
          </p:nvPr>
        </p:nvSpPr>
        <p:spPr>
          <a:xfrm>
            <a:off x="6356145" y="2413591"/>
            <a:ext cx="5171671" cy="2037412"/>
          </a:xfrm>
        </p:spPr>
        <p:txBody>
          <a:bodyPr>
            <a:normAutofit/>
          </a:bodyPr>
          <a:lstStyle/>
          <a:p>
            <a:r>
              <a:rPr lang="nl-NL" dirty="0"/>
              <a:t>Kennismaking</a:t>
            </a:r>
          </a:p>
          <a:p>
            <a:r>
              <a:rPr lang="nl-NL" dirty="0"/>
              <a:t>Twee invalshoeken</a:t>
            </a:r>
          </a:p>
          <a:p>
            <a:r>
              <a:rPr lang="nl-NL" dirty="0"/>
              <a:t>Vervolg?</a:t>
            </a:r>
          </a:p>
        </p:txBody>
      </p:sp>
    </p:spTree>
    <p:extLst>
      <p:ext uri="{BB962C8B-B14F-4D97-AF65-F5344CB8AC3E}">
        <p14:creationId xmlns:p14="http://schemas.microsoft.com/office/powerpoint/2010/main" val="28120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Kennismaking</a:t>
            </a:r>
          </a:p>
        </p:txBody>
      </p:sp>
    </p:spTree>
    <p:extLst>
      <p:ext uri="{BB962C8B-B14F-4D97-AF65-F5344CB8AC3E}">
        <p14:creationId xmlns:p14="http://schemas.microsoft.com/office/powerpoint/2010/main" val="27782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normAutofit fontScale="90000"/>
          </a:bodyPr>
          <a:lstStyle/>
          <a:p>
            <a:r>
              <a:rPr lang="nl-NL" dirty="0"/>
              <a:t>Twee invalshoeken</a:t>
            </a:r>
            <a:br>
              <a:rPr lang="nl-NL" dirty="0"/>
            </a:br>
            <a:br>
              <a:rPr lang="nl-NL" dirty="0"/>
            </a:br>
            <a:r>
              <a:rPr lang="nl-NL" dirty="0"/>
              <a:t>- Welke informatie is beschikbaar</a:t>
            </a:r>
            <a:br>
              <a:rPr lang="nl-NL" dirty="0"/>
            </a:br>
            <a:br>
              <a:rPr lang="nl-NL" dirty="0"/>
            </a:br>
            <a:r>
              <a:rPr lang="nl-NL" dirty="0"/>
              <a:t>- Wat is er nodig</a:t>
            </a:r>
          </a:p>
        </p:txBody>
      </p:sp>
    </p:spTree>
    <p:extLst>
      <p:ext uri="{BB962C8B-B14F-4D97-AF65-F5344CB8AC3E}">
        <p14:creationId xmlns:p14="http://schemas.microsoft.com/office/powerpoint/2010/main" val="321736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pic>
        <p:nvPicPr>
          <p:cNvPr id="12" name="Tijdelijke aanduiding voor afbeelding 11" descr="afbeelding : getekend plaatje van een stad">
            <a:extLst>
              <a:ext uri="{FF2B5EF4-FFF2-40B4-BE49-F238E27FC236}">
                <a16:creationId xmlns:a16="http://schemas.microsoft.com/office/drawing/2014/main" id="{9A418484-E012-328B-71C3-ED2599E22D7E}"/>
              </a:ext>
            </a:extLst>
          </p:cNvPr>
          <p:cNvPicPr>
            <a:picLocks noGrp="1" noChangeAspect="1"/>
          </p:cNvPicPr>
          <p:nvPr>
            <p:ph type="pic" sz="quarter" idx="14"/>
          </p:nvPr>
        </p:nvPicPr>
        <p:blipFill>
          <a:blip r:embed="rId3"/>
          <a:srcRect t="29399" b="29399"/>
          <a:stretch/>
        </p:blipFill>
        <p:spPr/>
      </p:pic>
      <p:sp>
        <p:nvSpPr>
          <p:cNvPr id="7" name="Titel 6"/>
          <p:cNvSpPr>
            <a:spLocks noGrp="1"/>
          </p:cNvSpPr>
          <p:nvPr>
            <p:ph type="title"/>
          </p:nvPr>
        </p:nvSpPr>
        <p:spPr/>
        <p:txBody>
          <a:bodyPr>
            <a:normAutofit fontScale="90000"/>
          </a:bodyPr>
          <a:lstStyle/>
          <a:p>
            <a:r>
              <a:rPr lang="nl-NL" dirty="0"/>
              <a:t>Wijzigingsbesluiten Omgevingsplan</a:t>
            </a:r>
            <a:br>
              <a:rPr lang="nl-NL" dirty="0"/>
            </a:br>
            <a:r>
              <a:rPr lang="nl-NL" dirty="0"/>
              <a:t>	</a:t>
            </a:r>
          </a:p>
        </p:txBody>
      </p:sp>
      <p:sp>
        <p:nvSpPr>
          <p:cNvPr id="8" name="Tijdelijke aanduiding voor tekst 7"/>
          <p:cNvSpPr>
            <a:spLocks noGrp="1"/>
          </p:cNvSpPr>
          <p:nvPr>
            <p:ph type="body" sz="quarter" idx="13"/>
          </p:nvPr>
        </p:nvSpPr>
        <p:spPr/>
        <p:txBody>
          <a:bodyPr/>
          <a:lstStyle/>
          <a:p>
            <a:pPr marL="285750" indent="-285750">
              <a:buFontTx/>
              <a:buChar char="-"/>
            </a:pPr>
            <a:r>
              <a:rPr lang="nl-NL" dirty="0"/>
              <a:t>Jan 24</a:t>
            </a:r>
          </a:p>
          <a:p>
            <a:pPr marL="285750" indent="-285750">
              <a:buFontTx/>
              <a:buChar char="-"/>
            </a:pPr>
            <a:r>
              <a:rPr lang="nl-NL" dirty="0"/>
              <a:t>Feb 20</a:t>
            </a:r>
          </a:p>
          <a:p>
            <a:pPr marL="285750" indent="-285750">
              <a:buFontTx/>
              <a:buChar char="-"/>
            </a:pPr>
            <a:r>
              <a:rPr lang="nl-NL" dirty="0"/>
              <a:t>Maart 28</a:t>
            </a:r>
          </a:p>
          <a:p>
            <a:pPr marL="285750" indent="-285750">
              <a:buFontTx/>
              <a:buChar char="-"/>
            </a:pPr>
            <a:r>
              <a:rPr lang="nl-NL" dirty="0"/>
              <a:t>April 46</a:t>
            </a:r>
          </a:p>
          <a:p>
            <a:pPr marL="285750" indent="-285750">
              <a:buFontTx/>
              <a:buChar char="-"/>
            </a:pPr>
            <a:r>
              <a:rPr lang="nl-NL" dirty="0"/>
              <a:t>Mei 34</a:t>
            </a:r>
          </a:p>
          <a:p>
            <a:pPr marL="285750" indent="-285750">
              <a:buFontTx/>
              <a:buChar char="-"/>
            </a:pPr>
            <a:endParaRPr lang="nl-NL" dirty="0"/>
          </a:p>
          <a:p>
            <a:pPr marL="285750" indent="-285750">
              <a:buFontTx/>
              <a:buChar char="-"/>
            </a:pPr>
            <a:endParaRPr lang="nl-NL" dirty="0"/>
          </a:p>
        </p:txBody>
      </p:sp>
      <p:pic>
        <p:nvPicPr>
          <p:cNvPr id="10" name="Tijdelijke aanduiding voor afbeelding 9" descr="afbeelding van een datakast">
            <a:extLst>
              <a:ext uri="{FF2B5EF4-FFF2-40B4-BE49-F238E27FC236}">
                <a16:creationId xmlns:a16="http://schemas.microsoft.com/office/drawing/2014/main" id="{24BB5350-9A94-68D7-7D4E-54EBC9107655}"/>
              </a:ext>
            </a:extLst>
          </p:cNvPr>
          <p:cNvPicPr>
            <a:picLocks noGrp="1" noChangeAspect="1"/>
          </p:cNvPicPr>
          <p:nvPr>
            <p:ph type="pic" sz="quarter" idx="12"/>
          </p:nvPr>
        </p:nvPicPr>
        <p:blipFill>
          <a:blip r:embed="rId4"/>
          <a:srcRect t="28580" b="28580"/>
          <a:stretch/>
        </p:blipFill>
        <p:spPr/>
      </p:pic>
      <p:sp>
        <p:nvSpPr>
          <p:cNvPr id="3" name="Rechteraccolade 2">
            <a:extLst>
              <a:ext uri="{FF2B5EF4-FFF2-40B4-BE49-F238E27FC236}">
                <a16:creationId xmlns:a16="http://schemas.microsoft.com/office/drawing/2014/main" id="{BD43F110-6010-A05E-FE65-8B51AE79A83D}"/>
              </a:ext>
              <a:ext uri="{C183D7F6-B498-43B3-948B-1728B52AA6E4}">
                <adec:decorative xmlns:adec="http://schemas.microsoft.com/office/drawing/2017/decorative" val="1"/>
              </a:ext>
            </a:extLst>
          </p:cNvPr>
          <p:cNvSpPr/>
          <p:nvPr/>
        </p:nvSpPr>
        <p:spPr>
          <a:xfrm>
            <a:off x="2290527" y="1850392"/>
            <a:ext cx="733331" cy="16612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4" name="Tekstvak 3">
            <a:extLst>
              <a:ext uri="{FF2B5EF4-FFF2-40B4-BE49-F238E27FC236}">
                <a16:creationId xmlns:a16="http://schemas.microsoft.com/office/drawing/2014/main" id="{B28AEC38-1BFD-3B7B-8F85-3E84121533B3}"/>
              </a:ext>
            </a:extLst>
          </p:cNvPr>
          <p:cNvSpPr txBox="1"/>
          <p:nvPr/>
        </p:nvSpPr>
        <p:spPr>
          <a:xfrm>
            <a:off x="3194969" y="2496341"/>
            <a:ext cx="1712009" cy="369332"/>
          </a:xfrm>
          <a:prstGeom prst="rect">
            <a:avLst/>
          </a:prstGeom>
          <a:noFill/>
        </p:spPr>
        <p:txBody>
          <a:bodyPr wrap="square" rtlCol="0">
            <a:spAutoFit/>
          </a:bodyPr>
          <a:lstStyle/>
          <a:p>
            <a:r>
              <a:rPr lang="nl-NL" dirty="0"/>
              <a:t>173</a:t>
            </a:r>
          </a:p>
        </p:txBody>
      </p:sp>
    </p:spTree>
    <p:extLst>
      <p:ext uri="{BB962C8B-B14F-4D97-AF65-F5344CB8AC3E}">
        <p14:creationId xmlns:p14="http://schemas.microsoft.com/office/powerpoint/2010/main" val="181607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90550" y="1171764"/>
            <a:ext cx="10954905" cy="2386248"/>
          </a:xfrm>
        </p:spPr>
        <p:txBody>
          <a:bodyPr>
            <a:normAutofit fontScale="90000"/>
          </a:bodyPr>
          <a:lstStyle/>
          <a:p>
            <a:pPr algn="l" rtl="0" fontAlgn="base"/>
            <a:r>
              <a:rPr lang="nl-NL" dirty="0"/>
              <a:t>Oplossingen?</a:t>
            </a:r>
            <a:br>
              <a:rPr lang="nl-NL" dirty="0"/>
            </a:br>
            <a:br>
              <a:rPr lang="nl-NL" dirty="0"/>
            </a:br>
            <a:r>
              <a:rPr lang="nl-NL" b="0" dirty="0"/>
              <a:t>- Bopa</a:t>
            </a:r>
            <a:br>
              <a:rPr lang="nl-NL" b="0" dirty="0"/>
            </a:br>
            <a:br>
              <a:rPr lang="nl-NL" b="0" dirty="0"/>
            </a:br>
            <a:r>
              <a:rPr lang="nl-NL" b="0" dirty="0"/>
              <a:t>- TAM-Omgevingsplan</a:t>
            </a:r>
            <a:br>
              <a:rPr lang="nl-NL" b="0" dirty="0"/>
            </a:br>
            <a:br>
              <a:rPr lang="nl-NL" b="0" dirty="0"/>
            </a:br>
            <a:br>
              <a:rPr lang="nl-NL" b="0" dirty="0"/>
            </a:br>
            <a:br>
              <a:rPr lang="nl-NL" b="0" dirty="0"/>
            </a:br>
            <a:r>
              <a:rPr lang="nl-NL" b="0" dirty="0"/>
              <a:t>Aandachtspunten TAM-OP: verhouding/inpassen BS</a:t>
            </a:r>
            <a:br>
              <a:rPr lang="nl-NL" b="0" dirty="0"/>
            </a:br>
            <a:br>
              <a:rPr lang="nl-NL" b="0" dirty="0"/>
            </a:br>
            <a:endParaRPr lang="nl-NL" b="0" dirty="0"/>
          </a:p>
        </p:txBody>
      </p:sp>
    </p:spTree>
    <p:extLst>
      <p:ext uri="{BB962C8B-B14F-4D97-AF65-F5344CB8AC3E}">
        <p14:creationId xmlns:p14="http://schemas.microsoft.com/office/powerpoint/2010/main" val="251160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NL" dirty="0"/>
              <a:t>Welke informatie beschikbaar?</a:t>
            </a:r>
            <a:br>
              <a:rPr lang="nl-NL" dirty="0"/>
            </a:br>
            <a:br>
              <a:rPr lang="nl-NL" dirty="0"/>
            </a:br>
            <a:endParaRPr lang="nl-NL" dirty="0"/>
          </a:p>
        </p:txBody>
      </p:sp>
      <p:sp>
        <p:nvSpPr>
          <p:cNvPr id="5" name="Tekstvak 4">
            <a:extLst>
              <a:ext uri="{FF2B5EF4-FFF2-40B4-BE49-F238E27FC236}">
                <a16:creationId xmlns:a16="http://schemas.microsoft.com/office/drawing/2014/main" id="{1B4C19D8-C632-0020-4F7E-4FAFF03975D2}"/>
              </a:ext>
            </a:extLst>
          </p:cNvPr>
          <p:cNvSpPr txBox="1"/>
          <p:nvPr/>
        </p:nvSpPr>
        <p:spPr>
          <a:xfrm>
            <a:off x="8524568" y="6300986"/>
            <a:ext cx="3821143" cy="369332"/>
          </a:xfrm>
          <a:prstGeom prst="rect">
            <a:avLst/>
          </a:prstGeom>
          <a:noFill/>
        </p:spPr>
        <p:txBody>
          <a:bodyPr wrap="square" rtlCol="0">
            <a:spAutoFit/>
          </a:bodyPr>
          <a:lstStyle/>
          <a:p>
            <a:r>
              <a:rPr lang="nl-NL" dirty="0">
                <a:hlinkClick r:id="rId2"/>
              </a:rPr>
              <a:t>Staalkaarten omgevingsplan | VNG</a:t>
            </a:r>
            <a:endParaRPr lang="nl-NL" dirty="0"/>
          </a:p>
        </p:txBody>
      </p:sp>
      <p:pic>
        <p:nvPicPr>
          <p:cNvPr id="7" name="Afbeelding 6" descr="welke informatie beschikbaar. &#10;1 opbouwen integraal omgevingsplan. 2 handboek opstellen omgevingsplan. 3 staalkaarten omgevingsplan (de geïntegreerde versie van de staalkaarten en onderwerpgerichte staalkaarten). 4 annotaties en toepasbare regels">
            <a:extLst>
              <a:ext uri="{FF2B5EF4-FFF2-40B4-BE49-F238E27FC236}">
                <a16:creationId xmlns:a16="http://schemas.microsoft.com/office/drawing/2014/main" id="{1A092723-DBEE-713C-0562-E08873181DA8}"/>
              </a:ext>
            </a:extLst>
          </p:cNvPr>
          <p:cNvPicPr>
            <a:picLocks noChangeAspect="1"/>
          </p:cNvPicPr>
          <p:nvPr/>
        </p:nvPicPr>
        <p:blipFill>
          <a:blip r:embed="rId3"/>
          <a:stretch>
            <a:fillRect/>
          </a:stretch>
        </p:blipFill>
        <p:spPr>
          <a:xfrm>
            <a:off x="646545" y="1942309"/>
            <a:ext cx="4549364" cy="3317848"/>
          </a:xfrm>
          <a:prstGeom prst="rect">
            <a:avLst/>
          </a:prstGeom>
        </p:spPr>
      </p:pic>
      <p:pic>
        <p:nvPicPr>
          <p:cNvPr id="9" name="Afbeelding 8" descr="Welke informatie beschikbaar? &#10;1 tijdelijk omgevingsplan in overgangsfase. 2 de bruidschat. 3 van verordening naar omgevingsplan. 4 maatwerk in het omgevingsplan. 5 milieuzonering nieuwe stijl.">
            <a:extLst>
              <a:ext uri="{FF2B5EF4-FFF2-40B4-BE49-F238E27FC236}">
                <a16:creationId xmlns:a16="http://schemas.microsoft.com/office/drawing/2014/main" id="{B1AC2747-620F-4AB3-0756-C86AC2836E93}"/>
              </a:ext>
            </a:extLst>
          </p:cNvPr>
          <p:cNvPicPr>
            <a:picLocks noChangeAspect="1"/>
          </p:cNvPicPr>
          <p:nvPr/>
        </p:nvPicPr>
        <p:blipFill>
          <a:blip r:embed="rId4"/>
          <a:stretch>
            <a:fillRect/>
          </a:stretch>
        </p:blipFill>
        <p:spPr>
          <a:xfrm>
            <a:off x="5428511" y="1942309"/>
            <a:ext cx="5234468" cy="3317848"/>
          </a:xfrm>
          <a:prstGeom prst="rect">
            <a:avLst/>
          </a:prstGeom>
        </p:spPr>
      </p:pic>
    </p:spTree>
    <p:extLst>
      <p:ext uri="{BB962C8B-B14F-4D97-AF65-F5344CB8AC3E}">
        <p14:creationId xmlns:p14="http://schemas.microsoft.com/office/powerpoint/2010/main" val="132656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Structuur OP</a:t>
            </a:r>
          </a:p>
        </p:txBody>
      </p:sp>
      <p:pic>
        <p:nvPicPr>
          <p:cNvPr id="3" name="Afbeelding 2" descr="De structuur van het omgevingsplan. &#10;1. structuur omgevingsplan gemeente Arnhem. 2 structuur omgevingsplan gemeente Meppel. 3 structuur omgevingsplan gemeente Rheden. 4 structuur omgevingsplan gemeente Rijssen-Holten. 5. structuur omgevingsplan gemeente Tilburg">
            <a:extLst>
              <a:ext uri="{FF2B5EF4-FFF2-40B4-BE49-F238E27FC236}">
                <a16:creationId xmlns:a16="http://schemas.microsoft.com/office/drawing/2014/main" id="{CA04AF80-B306-9047-3926-0D66E896618B}"/>
              </a:ext>
            </a:extLst>
          </p:cNvPr>
          <p:cNvPicPr>
            <a:picLocks noChangeAspect="1"/>
          </p:cNvPicPr>
          <p:nvPr/>
        </p:nvPicPr>
        <p:blipFill>
          <a:blip r:embed="rId2"/>
          <a:stretch>
            <a:fillRect/>
          </a:stretch>
        </p:blipFill>
        <p:spPr>
          <a:xfrm>
            <a:off x="590550" y="2937940"/>
            <a:ext cx="3143689" cy="3096057"/>
          </a:xfrm>
          <a:prstGeom prst="rect">
            <a:avLst/>
          </a:prstGeom>
        </p:spPr>
      </p:pic>
      <p:sp>
        <p:nvSpPr>
          <p:cNvPr id="5" name="Tekstvak 4">
            <a:extLst>
              <a:ext uri="{FF2B5EF4-FFF2-40B4-BE49-F238E27FC236}">
                <a16:creationId xmlns:a16="http://schemas.microsoft.com/office/drawing/2014/main" id="{30350EB0-C5D1-47DB-9A2E-F78A081F6104}"/>
              </a:ext>
            </a:extLst>
          </p:cNvPr>
          <p:cNvSpPr txBox="1"/>
          <p:nvPr/>
        </p:nvSpPr>
        <p:spPr>
          <a:xfrm>
            <a:off x="9842090" y="6211669"/>
            <a:ext cx="2587607" cy="646331"/>
          </a:xfrm>
          <a:prstGeom prst="rect">
            <a:avLst/>
          </a:prstGeom>
          <a:noFill/>
        </p:spPr>
        <p:txBody>
          <a:bodyPr wrap="square" rtlCol="0">
            <a:spAutoFit/>
          </a:bodyPr>
          <a:lstStyle/>
          <a:p>
            <a:r>
              <a:rPr lang="nl-NL" dirty="0">
                <a:hlinkClick r:id="rId3"/>
              </a:rPr>
              <a:t>De structuur van het omgevingsplan | VNG</a:t>
            </a:r>
            <a:endParaRPr lang="nl-NL" dirty="0"/>
          </a:p>
        </p:txBody>
      </p:sp>
      <p:sp>
        <p:nvSpPr>
          <p:cNvPr id="6" name="Tekstvak 5">
            <a:extLst>
              <a:ext uri="{FF2B5EF4-FFF2-40B4-BE49-F238E27FC236}">
                <a16:creationId xmlns:a16="http://schemas.microsoft.com/office/drawing/2014/main" id="{96A86B87-B54D-23AF-C2F1-B0A3CC80A2F9}"/>
              </a:ext>
            </a:extLst>
          </p:cNvPr>
          <p:cNvSpPr txBox="1"/>
          <p:nvPr/>
        </p:nvSpPr>
        <p:spPr>
          <a:xfrm>
            <a:off x="590550" y="1799213"/>
            <a:ext cx="5190818" cy="923330"/>
          </a:xfrm>
          <a:prstGeom prst="rect">
            <a:avLst/>
          </a:prstGeom>
          <a:noFill/>
        </p:spPr>
        <p:txBody>
          <a:bodyPr wrap="square" rtlCol="0">
            <a:spAutoFit/>
          </a:bodyPr>
          <a:lstStyle/>
          <a:p>
            <a:pPr marL="285750" indent="-285750">
              <a:buFontTx/>
              <a:buChar char="-"/>
            </a:pPr>
            <a:r>
              <a:rPr lang="nl-NL" dirty="0"/>
              <a:t>Staalkaart VNG</a:t>
            </a:r>
          </a:p>
          <a:p>
            <a:pPr marL="285750" indent="-285750">
              <a:buFontTx/>
              <a:buChar char="-"/>
            </a:pPr>
            <a:r>
              <a:rPr lang="nl-NL" dirty="0"/>
              <a:t>Publicatie in het loket (Amsterdam/Groningen)</a:t>
            </a:r>
          </a:p>
          <a:p>
            <a:pPr marL="285750" indent="-285750">
              <a:buFontTx/>
              <a:buChar char="-"/>
            </a:pPr>
            <a:r>
              <a:rPr lang="nl-NL" dirty="0"/>
              <a:t>Voorbeelden op VNG-site:  </a:t>
            </a:r>
          </a:p>
        </p:txBody>
      </p:sp>
    </p:spTree>
    <p:extLst>
      <p:ext uri="{BB962C8B-B14F-4D97-AF65-F5344CB8AC3E}">
        <p14:creationId xmlns:p14="http://schemas.microsoft.com/office/powerpoint/2010/main" val="17219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NL" dirty="0"/>
              <a:t>Annoteren</a:t>
            </a:r>
            <a:br>
              <a:rPr lang="nl-NL" dirty="0"/>
            </a:br>
            <a:br>
              <a:rPr lang="nl-NL" dirty="0"/>
            </a:br>
            <a:endParaRPr lang="nl-NL" dirty="0"/>
          </a:p>
        </p:txBody>
      </p:sp>
      <p:sp>
        <p:nvSpPr>
          <p:cNvPr id="2" name="Tekstvak 1">
            <a:extLst>
              <a:ext uri="{FF2B5EF4-FFF2-40B4-BE49-F238E27FC236}">
                <a16:creationId xmlns:a16="http://schemas.microsoft.com/office/drawing/2014/main" id="{36F3F1A5-4411-E9C9-2EE8-D22A1E400F77}"/>
              </a:ext>
            </a:extLst>
          </p:cNvPr>
          <p:cNvSpPr txBox="1"/>
          <p:nvPr/>
        </p:nvSpPr>
        <p:spPr>
          <a:xfrm>
            <a:off x="9379974" y="5840361"/>
            <a:ext cx="2674374" cy="923330"/>
          </a:xfrm>
          <a:prstGeom prst="rect">
            <a:avLst/>
          </a:prstGeom>
          <a:noFill/>
        </p:spPr>
        <p:txBody>
          <a:bodyPr wrap="square" rtlCol="0">
            <a:spAutoFit/>
          </a:bodyPr>
          <a:lstStyle/>
          <a:p>
            <a:r>
              <a:rPr lang="nl-NL">
                <a:hlinkClick r:id="rId2"/>
              </a:rPr>
              <a:t>VNG-geintegreerde-staalkaarten-Functionele-structuur-v1_1.pdf</a:t>
            </a:r>
            <a:endParaRPr lang="nl-NL"/>
          </a:p>
        </p:txBody>
      </p:sp>
      <p:pic>
        <p:nvPicPr>
          <p:cNvPr id="5" name="Afbeelding 4" descr="afbeelding schema : opsomming van activiteiten gereguleerd in het omgevingsplan">
            <a:extLst>
              <a:ext uri="{FF2B5EF4-FFF2-40B4-BE49-F238E27FC236}">
                <a16:creationId xmlns:a16="http://schemas.microsoft.com/office/drawing/2014/main" id="{38F8BB9C-08C2-C395-C4CC-6723B8581C1A}"/>
              </a:ext>
            </a:extLst>
          </p:cNvPr>
          <p:cNvPicPr>
            <a:picLocks noChangeAspect="1"/>
          </p:cNvPicPr>
          <p:nvPr/>
        </p:nvPicPr>
        <p:blipFill>
          <a:blip r:embed="rId3"/>
          <a:stretch>
            <a:fillRect/>
          </a:stretch>
        </p:blipFill>
        <p:spPr>
          <a:xfrm>
            <a:off x="3151568" y="1580296"/>
            <a:ext cx="6039693" cy="5010849"/>
          </a:xfrm>
          <a:prstGeom prst="rect">
            <a:avLst/>
          </a:prstGeom>
        </p:spPr>
      </p:pic>
    </p:spTree>
    <p:extLst>
      <p:ext uri="{BB962C8B-B14F-4D97-AF65-F5344CB8AC3E}">
        <p14:creationId xmlns:p14="http://schemas.microsoft.com/office/powerpoint/2010/main" val="890537794"/>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33</TotalTime>
  <Words>234</Words>
  <Application>Microsoft Office PowerPoint</Application>
  <PresentationFormat>Breedbeeld</PresentationFormat>
  <Paragraphs>46</Paragraphs>
  <Slides>14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Verdana</vt:lpstr>
      <vt:lpstr>Aangepast ontwerp</vt:lpstr>
      <vt:lpstr>Omgevingsplan Lessons Learned </vt:lpstr>
      <vt:lpstr>Omgevingsplan lessons learned</vt:lpstr>
      <vt:lpstr>Kennismaking</vt:lpstr>
      <vt:lpstr>Twee invalshoeken  - Welke informatie is beschikbaar  - Wat is er nodig</vt:lpstr>
      <vt:lpstr>Wijzigingsbesluiten Omgevingsplan  </vt:lpstr>
      <vt:lpstr>Oplossingen?  - Bopa  - TAM-Omgevingsplan    Aandachtspunten TAM-OP: verhouding/inpassen BS  </vt:lpstr>
      <vt:lpstr>Welke informatie beschikbaar?  </vt:lpstr>
      <vt:lpstr>Structuur OP</vt:lpstr>
      <vt:lpstr>Annoteren  </vt:lpstr>
      <vt:lpstr>Verordeningen</vt:lpstr>
      <vt:lpstr>Basis voor de 24 omgevingsplanactiviteiten in het omgevingsplan van rechtswege &gt; gekoppeld aan ‘elektronisch aanvraagformulier’ in loket  Elke nieuwe vergunningplicht &gt; nadenken over  (nieuw) aanvraagformulier in loket</vt:lpstr>
      <vt:lpstr>Netwerk omgevingsplan</vt:lpstr>
      <vt:lpstr>Wat volgt er nog?</vt:lpstr>
      <vt:lpstr>Bedankt!</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Degeling, Ageeth (RWS WVL)</cp:lastModifiedBy>
  <cp:revision>21</cp:revision>
  <dcterms:created xsi:type="dcterms:W3CDTF">2023-08-22T12:47:17Z</dcterms:created>
  <dcterms:modified xsi:type="dcterms:W3CDTF">2024-07-19T07:14:14Z</dcterms:modified>
</cp:coreProperties>
</file>