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8" r:id="rId1"/>
  </p:sldMasterIdLst>
  <p:notesMasterIdLst>
    <p:notesMasterId r:id="rId42"/>
  </p:notesMasterIdLst>
  <p:handoutMasterIdLst>
    <p:handoutMasterId r:id="rId43"/>
  </p:handoutMasterIdLst>
  <p:sldIdLst>
    <p:sldId id="291" r:id="rId2"/>
    <p:sldId id="278" r:id="rId3"/>
    <p:sldId id="298" r:id="rId4"/>
    <p:sldId id="294" r:id="rId5"/>
    <p:sldId id="299"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319" r:id="rId26"/>
    <p:sldId id="320" r:id="rId27"/>
    <p:sldId id="334" r:id="rId28"/>
    <p:sldId id="321" r:id="rId29"/>
    <p:sldId id="322" r:id="rId30"/>
    <p:sldId id="323" r:id="rId31"/>
    <p:sldId id="333" r:id="rId32"/>
    <p:sldId id="324" r:id="rId33"/>
    <p:sldId id="325" r:id="rId34"/>
    <p:sldId id="326" r:id="rId35"/>
    <p:sldId id="327" r:id="rId36"/>
    <p:sldId id="328" r:id="rId37"/>
    <p:sldId id="329" r:id="rId38"/>
    <p:sldId id="330" r:id="rId39"/>
    <p:sldId id="332" r:id="rId40"/>
    <p:sldId id="331" r:id="rId41"/>
  </p:sldIdLst>
  <p:sldSz cx="12192000" cy="6858000"/>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3" userDrawn="1">
          <p15:clr>
            <a:srgbClr val="A4A3A4"/>
          </p15:clr>
        </p15:guide>
        <p15:guide id="2" orient="horz" pos="1141" userDrawn="1">
          <p15:clr>
            <a:srgbClr val="A4A3A4"/>
          </p15:clr>
        </p15:guide>
        <p15:guide id="3" orient="horz" pos="2286" userDrawn="1">
          <p15:clr>
            <a:srgbClr val="A4A3A4"/>
          </p15:clr>
        </p15:guide>
        <p15:guide id="4" pos="3856" userDrawn="1">
          <p15:clr>
            <a:srgbClr val="A4A3A4"/>
          </p15:clr>
        </p15:guide>
        <p15:guide id="5" pos="3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5937"/>
    <a:srgbClr val="39870C"/>
    <a:srgbClr val="2B5781"/>
    <a:srgbClr val="E17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6614FB-2D67-40C6-B9DB-D9A950CB3821}" v="139" dt="2024-06-26T19:23:36.848"/>
    <p1510:client id="{42218CC4-059A-4ABC-8A71-79EF37898890}" v="21" dt="2024-06-26T14:00:40.327"/>
    <p1510:client id="{64148035-E6CF-44CB-B9DA-05F579B3CC8A}" v="8" dt="2024-06-26T06:36:19.128"/>
    <p1510:client id="{AABCBEE2-2E2F-704F-8E05-DE39A760FED0}" v="41" dt="2024-06-26T18:50:11.3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40" autoAdjust="0"/>
    <p:restoredTop sz="95822" autoAdjust="0"/>
  </p:normalViewPr>
  <p:slideViewPr>
    <p:cSldViewPr snapToGrid="0" snapToObjects="1" showGuides="1">
      <p:cViewPr varScale="1">
        <p:scale>
          <a:sx n="47" d="100"/>
          <a:sy n="47" d="100"/>
        </p:scale>
        <p:origin x="66" y="60"/>
      </p:cViewPr>
      <p:guideLst>
        <p:guide orient="horz" pos="3863"/>
        <p:guide orient="horz" pos="1141"/>
        <p:guide orient="horz" pos="2286"/>
        <p:guide pos="3856"/>
        <p:guide pos="372"/>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showGuides="1">
      <p:cViewPr varScale="1">
        <p:scale>
          <a:sx n="151" d="100"/>
          <a:sy n="151" d="100"/>
        </p:scale>
        <p:origin x="4792"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C8DB60-9960-7E4E-BA4A-B29DFB46F3EE}" type="datetime1">
              <a:rPr lang="nl-NL" smtClean="0"/>
              <a:t>19-7-2024</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70EAE8-FB6A-B847-B804-B8BC08416A0C}" type="slidenum">
              <a:rPr lang="nl-NL" smtClean="0"/>
              <a:t>‹nr.›</a:t>
            </a:fld>
            <a:endParaRPr lang="nl-NL"/>
          </a:p>
        </p:txBody>
      </p:sp>
    </p:spTree>
    <p:extLst>
      <p:ext uri="{BB962C8B-B14F-4D97-AF65-F5344CB8AC3E}">
        <p14:creationId xmlns:p14="http://schemas.microsoft.com/office/powerpoint/2010/main" val="19243355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443F22-96A7-2946-9F02-228CB8E4306F}" type="datetime1">
              <a:rPr lang="nl-NL" smtClean="0"/>
              <a:t>19-7-2024</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86D882-3718-4F40-87D5-7C3050DB7ED2}" type="slidenum">
              <a:rPr lang="nl-NL" smtClean="0"/>
              <a:t>‹nr.›</a:t>
            </a:fld>
            <a:endParaRPr lang="nl-NL"/>
          </a:p>
        </p:txBody>
      </p:sp>
    </p:spTree>
    <p:extLst>
      <p:ext uri="{BB962C8B-B14F-4D97-AF65-F5344CB8AC3E}">
        <p14:creationId xmlns:p14="http://schemas.microsoft.com/office/powerpoint/2010/main" val="22798587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Voorstellen, evt. publiek vragen waar ze van zijn</a:t>
            </a:r>
          </a:p>
          <a:p>
            <a:endParaRPr lang="nl-NL" dirty="0"/>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1</a:t>
            </a:fld>
            <a:endParaRPr lang="nl-NL"/>
          </a:p>
        </p:txBody>
      </p:sp>
    </p:spTree>
    <p:extLst>
      <p:ext uri="{BB962C8B-B14F-4D97-AF65-F5344CB8AC3E}">
        <p14:creationId xmlns:p14="http://schemas.microsoft.com/office/powerpoint/2010/main" val="534796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Jeroen. Ook nog sekswerk, externe veiligheid</a:t>
            </a:r>
          </a:p>
          <a:p>
            <a:endParaRPr lang="nl-NL" dirty="0"/>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16</a:t>
            </a:fld>
            <a:endParaRPr lang="nl-NL"/>
          </a:p>
        </p:txBody>
      </p:sp>
    </p:spTree>
    <p:extLst>
      <p:ext uri="{BB962C8B-B14F-4D97-AF65-F5344CB8AC3E}">
        <p14:creationId xmlns:p14="http://schemas.microsoft.com/office/powerpoint/2010/main" val="176036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Jeroen. Geldt voor de hele stad. Hoofdstuk 3 komt bij de volgende wijziging aan de beurt – de meeste wijzigingen komen daar terecht.</a:t>
            </a:r>
          </a:p>
          <a:p>
            <a:endParaRPr lang="nl-NL" dirty="0"/>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17</a:t>
            </a:fld>
            <a:endParaRPr lang="nl-NL"/>
          </a:p>
        </p:txBody>
      </p:sp>
    </p:spTree>
    <p:extLst>
      <p:ext uri="{BB962C8B-B14F-4D97-AF65-F5344CB8AC3E}">
        <p14:creationId xmlns:p14="http://schemas.microsoft.com/office/powerpoint/2010/main" val="565166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Jeroen (evt. combineren met vorige sheet)</a:t>
            </a:r>
          </a:p>
          <a:p>
            <a:endParaRPr lang="nl-NL" dirty="0"/>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18</a:t>
            </a:fld>
            <a:endParaRPr lang="nl-NL"/>
          </a:p>
        </p:txBody>
      </p:sp>
    </p:spTree>
    <p:extLst>
      <p:ext uri="{BB962C8B-B14F-4D97-AF65-F5344CB8AC3E}">
        <p14:creationId xmlns:p14="http://schemas.microsoft.com/office/powerpoint/2010/main" val="643793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Wim &gt;&gt;</a:t>
            </a:r>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19</a:t>
            </a:fld>
            <a:endParaRPr lang="nl-NL"/>
          </a:p>
        </p:txBody>
      </p:sp>
    </p:spTree>
    <p:extLst>
      <p:ext uri="{BB962C8B-B14F-4D97-AF65-F5344CB8AC3E}">
        <p14:creationId xmlns:p14="http://schemas.microsoft.com/office/powerpoint/2010/main" val="3758695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Jeroen &gt;&gt;&gt;</a:t>
            </a:r>
          </a:p>
          <a:p>
            <a:endParaRPr lang="nl-NL" dirty="0"/>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25</a:t>
            </a:fld>
            <a:endParaRPr lang="nl-NL"/>
          </a:p>
        </p:txBody>
      </p:sp>
    </p:spTree>
    <p:extLst>
      <p:ext uri="{BB962C8B-B14F-4D97-AF65-F5344CB8AC3E}">
        <p14:creationId xmlns:p14="http://schemas.microsoft.com/office/powerpoint/2010/main" val="3438717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Jeroen</a:t>
            </a:r>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26</a:t>
            </a:fld>
            <a:endParaRPr lang="nl-NL"/>
          </a:p>
        </p:txBody>
      </p:sp>
    </p:spTree>
    <p:extLst>
      <p:ext uri="{BB962C8B-B14F-4D97-AF65-F5344CB8AC3E}">
        <p14:creationId xmlns:p14="http://schemas.microsoft.com/office/powerpoint/2010/main" val="3157894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Jeroen</a:t>
            </a:r>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27</a:t>
            </a:fld>
            <a:endParaRPr lang="nl-NL"/>
          </a:p>
        </p:txBody>
      </p:sp>
    </p:spTree>
    <p:extLst>
      <p:ext uri="{BB962C8B-B14F-4D97-AF65-F5344CB8AC3E}">
        <p14:creationId xmlns:p14="http://schemas.microsoft.com/office/powerpoint/2010/main" val="1458291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Jeroen</a:t>
            </a:r>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28</a:t>
            </a:fld>
            <a:endParaRPr lang="nl-NL"/>
          </a:p>
        </p:txBody>
      </p:sp>
    </p:spTree>
    <p:extLst>
      <p:ext uri="{BB962C8B-B14F-4D97-AF65-F5344CB8AC3E}">
        <p14:creationId xmlns:p14="http://schemas.microsoft.com/office/powerpoint/2010/main" val="1690887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Jeroen</a:t>
            </a:r>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29</a:t>
            </a:fld>
            <a:endParaRPr lang="nl-NL"/>
          </a:p>
        </p:txBody>
      </p:sp>
    </p:spTree>
    <p:extLst>
      <p:ext uri="{BB962C8B-B14F-4D97-AF65-F5344CB8AC3E}">
        <p14:creationId xmlns:p14="http://schemas.microsoft.com/office/powerpoint/2010/main" val="2798940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Jeroen .Uitleggen wat TAM-plannen zijn en waarom we ze maken.</a:t>
            </a:r>
          </a:p>
          <a:p>
            <a:r>
              <a:rPr lang="nl-NL" dirty="0"/>
              <a:t>Ontwikkelingen met </a:t>
            </a:r>
            <a:r>
              <a:rPr lang="nl-NL" dirty="0" err="1"/>
              <a:t>buitensplanse</a:t>
            </a:r>
            <a:r>
              <a:rPr lang="nl-NL" dirty="0"/>
              <a:t> omgevingsvergunning voor de omgevingsplanactiviteit: iets over zeggen</a:t>
            </a:r>
          </a:p>
          <a:p>
            <a:r>
              <a:rPr lang="nl-NL" dirty="0"/>
              <a:t>Ontwikkelbestemmingsplan, bv. Hoge Weide, na realisatie beheerregeling</a:t>
            </a:r>
          </a:p>
          <a:p>
            <a:r>
              <a:rPr lang="nl-NL" sz="3200" dirty="0">
                <a:effectLst/>
                <a:latin typeface="Segoe UI" panose="020B0502040204020203" pitchFamily="34" charset="0"/>
              </a:rPr>
              <a:t>Iets zeggen over: instructieregels verwerken als dat nodig is voor ontwikkelbestemmingsplannen?</a:t>
            </a:r>
            <a:endParaRPr lang="nl-NL" dirty="0"/>
          </a:p>
          <a:p>
            <a:endParaRPr lang="nl-NL" dirty="0"/>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30</a:t>
            </a:fld>
            <a:endParaRPr lang="nl-NL"/>
          </a:p>
        </p:txBody>
      </p:sp>
    </p:spTree>
    <p:extLst>
      <p:ext uri="{BB962C8B-B14F-4D97-AF65-F5344CB8AC3E}">
        <p14:creationId xmlns:p14="http://schemas.microsoft.com/office/powerpoint/2010/main" val="272493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algemene regels: hiermee bedoel ik de regels die voor het hele plangebied gelden, dus ook regels die een vergunning eisen</a:t>
            </a:r>
          </a:p>
          <a:p>
            <a:endParaRPr lang="nl-NL" dirty="0"/>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7</a:t>
            </a:fld>
            <a:endParaRPr lang="nl-NL"/>
          </a:p>
        </p:txBody>
      </p:sp>
    </p:spTree>
    <p:extLst>
      <p:ext uri="{BB962C8B-B14F-4D97-AF65-F5344CB8AC3E}">
        <p14:creationId xmlns:p14="http://schemas.microsoft.com/office/powerpoint/2010/main" val="2972728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Wim &gt;&gt;</a:t>
            </a:r>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32</a:t>
            </a:fld>
            <a:endParaRPr lang="nl-NL"/>
          </a:p>
        </p:txBody>
      </p:sp>
    </p:spTree>
    <p:extLst>
      <p:ext uri="{BB962C8B-B14F-4D97-AF65-F5344CB8AC3E}">
        <p14:creationId xmlns:p14="http://schemas.microsoft.com/office/powerpoint/2010/main" val="929486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Autonome verordeningen: verordeningen die zijn vastgesteld op grond van de Gemeentewet. De regels in verordeningen die over de fysieke leefomgeving staan moeten de komende jaren worden overgezet naar het omgevingsplan.</a:t>
            </a:r>
          </a:p>
          <a:p>
            <a:endParaRPr lang="nl-NL" dirty="0"/>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8</a:t>
            </a:fld>
            <a:endParaRPr lang="nl-NL"/>
          </a:p>
        </p:txBody>
      </p:sp>
    </p:spTree>
    <p:extLst>
      <p:ext uri="{BB962C8B-B14F-4D97-AF65-F5344CB8AC3E}">
        <p14:creationId xmlns:p14="http://schemas.microsoft.com/office/powerpoint/2010/main" val="2359555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Jeroen. Vooral even ingaan op hoe we ontwikkelingen gaan realiseren: geen algemene regels meer, want het omgevingsplan geldt al, dus in feite maken we alleen nog een plankaart met regels over de functies en andere planologische aspecten.</a:t>
            </a:r>
          </a:p>
          <a:p>
            <a:endParaRPr lang="nl-NL" dirty="0"/>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9</a:t>
            </a:fld>
            <a:endParaRPr lang="nl-NL"/>
          </a:p>
        </p:txBody>
      </p:sp>
    </p:spTree>
    <p:extLst>
      <p:ext uri="{BB962C8B-B14F-4D97-AF65-F5344CB8AC3E}">
        <p14:creationId xmlns:p14="http://schemas.microsoft.com/office/powerpoint/2010/main" val="3472039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Jeroen</a:t>
            </a:r>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10</a:t>
            </a:fld>
            <a:endParaRPr lang="nl-NL"/>
          </a:p>
        </p:txBody>
      </p:sp>
    </p:spTree>
    <p:extLst>
      <p:ext uri="{BB962C8B-B14F-4D97-AF65-F5344CB8AC3E}">
        <p14:creationId xmlns:p14="http://schemas.microsoft.com/office/powerpoint/2010/main" val="3587117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Jeroen</a:t>
            </a:r>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11</a:t>
            </a:fld>
            <a:endParaRPr lang="nl-NL"/>
          </a:p>
        </p:txBody>
      </p:sp>
    </p:spTree>
    <p:extLst>
      <p:ext uri="{BB962C8B-B14F-4D97-AF65-F5344CB8AC3E}">
        <p14:creationId xmlns:p14="http://schemas.microsoft.com/office/powerpoint/2010/main" val="3977626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Eventueel ingaan op wat de “verbrede reikwijdte” aan extra mogelijkheden biedt, zoals bomen kappen, milieubelastende activiteit</a:t>
            </a:r>
          </a:p>
          <a:p>
            <a:endParaRPr lang="nl-NL" dirty="0"/>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13</a:t>
            </a:fld>
            <a:endParaRPr lang="nl-NL"/>
          </a:p>
        </p:txBody>
      </p:sp>
    </p:spTree>
    <p:extLst>
      <p:ext uri="{BB962C8B-B14F-4D97-AF65-F5344CB8AC3E}">
        <p14:creationId xmlns:p14="http://schemas.microsoft.com/office/powerpoint/2010/main" val="582023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verandering van het vergunningstelsel betekent dat de regels in het bestemmingsplan Algemene regels die een </a:t>
            </a:r>
            <a:r>
              <a:rPr lang="nl-NL" dirty="0" err="1"/>
              <a:t>binnenplanse</a:t>
            </a:r>
            <a:r>
              <a:rPr lang="nl-NL" dirty="0"/>
              <a:t> afwijking mogelijk maakte moesten worden omgezet naar het nieuwe systeem dus:</a:t>
            </a:r>
          </a:p>
          <a:p>
            <a:pPr marL="171450" indent="-171450">
              <a:buFontTx/>
              <a:buChar char="-"/>
            </a:pPr>
            <a:r>
              <a:rPr lang="nl-NL" dirty="0"/>
              <a:t>verbod</a:t>
            </a:r>
          </a:p>
          <a:p>
            <a:pPr marL="171450" indent="-171450">
              <a:buFontTx/>
              <a:buChar char="-"/>
            </a:pPr>
            <a:r>
              <a:rPr lang="nl-NL" dirty="0"/>
              <a:t>beoordelingsregels</a:t>
            </a:r>
          </a:p>
          <a:p>
            <a:pPr marL="0" indent="0">
              <a:buFontTx/>
              <a:buNone/>
            </a:pPr>
            <a:r>
              <a:rPr lang="nl-NL" dirty="0"/>
              <a:t>Dat kán niet 100% beleidsneutraal, want het Besluit kwaliteit leefomgeving bepaalt dat een aanvraag die voldoet aan de beoordelingsregels verleend </a:t>
            </a:r>
            <a:r>
              <a:rPr lang="nl-NL" u="sng" dirty="0"/>
              <a:t>moet</a:t>
            </a:r>
            <a:r>
              <a:rPr lang="nl-NL" u="none" dirty="0"/>
              <a:t> worden, terwijl de afwijkvergunning van de </a:t>
            </a:r>
            <a:r>
              <a:rPr lang="nl-NL" u="none" dirty="0" err="1"/>
              <a:t>Wro</a:t>
            </a:r>
            <a:r>
              <a:rPr lang="nl-NL" u="none" dirty="0"/>
              <a:t> vaak als een “</a:t>
            </a:r>
            <a:r>
              <a:rPr lang="nl-NL" u="none" dirty="0" err="1"/>
              <a:t>kan-bepaling</a:t>
            </a:r>
            <a:r>
              <a:rPr lang="nl-NL" u="none" dirty="0"/>
              <a:t>” is geformuleerd.</a:t>
            </a:r>
            <a:endParaRPr lang="nl-NL" dirty="0"/>
          </a:p>
          <a:p>
            <a:endParaRPr lang="nl-NL" dirty="0"/>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14</a:t>
            </a:fld>
            <a:endParaRPr lang="nl-NL"/>
          </a:p>
        </p:txBody>
      </p:sp>
    </p:spTree>
    <p:extLst>
      <p:ext uri="{BB962C8B-B14F-4D97-AF65-F5344CB8AC3E}">
        <p14:creationId xmlns:p14="http://schemas.microsoft.com/office/powerpoint/2010/main" val="3417279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Jeroen</a:t>
            </a:r>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15</a:t>
            </a:fld>
            <a:endParaRPr lang="nl-NL"/>
          </a:p>
        </p:txBody>
      </p:sp>
    </p:spTree>
    <p:extLst>
      <p:ext uri="{BB962C8B-B14F-4D97-AF65-F5344CB8AC3E}">
        <p14:creationId xmlns:p14="http://schemas.microsoft.com/office/powerpoint/2010/main" val="16424080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el">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26CAFB3-B952-5E41-8366-D28F5BBD163D}"/>
              </a:ext>
            </a:extLst>
          </p:cNvPr>
          <p:cNvSpPr/>
          <p:nvPr userDrawn="1"/>
        </p:nvSpPr>
        <p:spPr>
          <a:xfrm>
            <a:off x="251" y="892799"/>
            <a:ext cx="12208683" cy="5609601"/>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7" name="Afbeelding 6">
            <a:extLst>
              <a:ext uri="{FF2B5EF4-FFF2-40B4-BE49-F238E27FC236}">
                <a16:creationId xmlns:a16="http://schemas.microsoft.com/office/drawing/2014/main" id="{10E62FF2-996E-EE4F-8AD3-63F8BA2B3C9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419752537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3612BFF-8B8D-A445-BE85-25A4D5787366}"/>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Tekststijl van het model bewerken</a:t>
            </a:r>
          </a:p>
        </p:txBody>
      </p:sp>
    </p:spTree>
    <p:extLst>
      <p:ext uri="{BB962C8B-B14F-4D97-AF65-F5344CB8AC3E}">
        <p14:creationId xmlns:p14="http://schemas.microsoft.com/office/powerpoint/2010/main" val="221993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9F7C79B-7513-0040-807E-BCD64B44B92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590551" y="1811338"/>
            <a:ext cx="59383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Tekststijl van het model bewerken</a:t>
            </a:r>
          </a:p>
        </p:txBody>
      </p:sp>
      <p:sp>
        <p:nvSpPr>
          <p:cNvPr id="7" name="Tijdelijke aanduiding voor afbeelding 6"/>
          <p:cNvSpPr>
            <a:spLocks noGrp="1"/>
          </p:cNvSpPr>
          <p:nvPr>
            <p:ph type="pic" sz="quarter" idx="13"/>
          </p:nvPr>
        </p:nvSpPr>
        <p:spPr>
          <a:xfrm>
            <a:off x="6915151" y="1811338"/>
            <a:ext cx="4658783" cy="4300538"/>
          </a:xfrm>
        </p:spPr>
        <p:txBody>
          <a:bodyPr/>
          <a:lstStyle/>
          <a:p>
            <a:r>
              <a:rPr lang="nl-NL"/>
              <a:t>Klik op het pictogram als u een afbeelding wilt toevoegen</a:t>
            </a:r>
            <a:endParaRPr lang="nl-NL" dirty="0"/>
          </a:p>
        </p:txBody>
      </p:sp>
    </p:spTree>
    <p:extLst>
      <p:ext uri="{BB962C8B-B14F-4D97-AF65-F5344CB8AC3E}">
        <p14:creationId xmlns:p14="http://schemas.microsoft.com/office/powerpoint/2010/main" val="2181187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059EE069-E041-7D4E-AF5F-769655BE0B20}"/>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19"/>
            <a:ext cx="12192000" cy="148604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9600" y="1811338"/>
            <a:ext cx="10964333"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404677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8CC9E27-A66F-9947-B318-08B7BF55BA15}"/>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601133" y="4078830"/>
            <a:ext cx="5187672" cy="205368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1133" y="1811339"/>
            <a:ext cx="109728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816870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B9C7D7F-C5E1-0140-BB57-0FBAD6675830}"/>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6390192" y="1805083"/>
            <a:ext cx="5187672" cy="205368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9600" y="1811339"/>
            <a:ext cx="5262747"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2165758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3BE2A5B-4D60-474A-9000-DB2D4E891825}"/>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a:xfrm>
            <a:off x="601133" y="1169391"/>
            <a:ext cx="4981736" cy="663123"/>
          </a:xfrm>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609600" y="2182862"/>
            <a:ext cx="4973269"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afbeelding 6"/>
          <p:cNvSpPr>
            <a:spLocks noGrp="1"/>
          </p:cNvSpPr>
          <p:nvPr>
            <p:ph type="pic" sz="quarter" idx="14"/>
          </p:nvPr>
        </p:nvSpPr>
        <p:spPr>
          <a:xfrm>
            <a:off x="6089652" y="1160463"/>
            <a:ext cx="5646689" cy="4972051"/>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1818760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2C612CF5-18B5-914F-B3E0-D3BD0CF3F51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9" name="Tijdelijke aanduiding voor afbeelding 8"/>
          <p:cNvSpPr>
            <a:spLocks noGrp="1"/>
          </p:cNvSpPr>
          <p:nvPr>
            <p:ph type="pic" sz="quarter" idx="13"/>
          </p:nvPr>
        </p:nvSpPr>
        <p:spPr>
          <a:xfrm>
            <a:off x="1926167" y="1168400"/>
            <a:ext cx="8326197" cy="4159250"/>
          </a:xfrm>
        </p:spPr>
        <p:txBody>
          <a:bodyPr>
            <a:normAutofit/>
          </a:bodyPr>
          <a:lstStyle>
            <a:lvl1pPr>
              <a:defRPr sz="1400"/>
            </a:lvl1pPr>
          </a:lstStyle>
          <a:p>
            <a:r>
              <a:rPr lang="nl-NL"/>
              <a:t>Klik op het pictogram als u een afbeelding wilt toevoegen</a:t>
            </a:r>
            <a:endParaRPr lang="nl-NL" dirty="0"/>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Tekststijl van het model bewerken</a:t>
            </a:r>
          </a:p>
        </p:txBody>
      </p:sp>
    </p:spTree>
    <p:extLst>
      <p:ext uri="{BB962C8B-B14F-4D97-AF65-F5344CB8AC3E}">
        <p14:creationId xmlns:p14="http://schemas.microsoft.com/office/powerpoint/2010/main" val="1078953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1D9D6F7E-172C-1F44-81E6-052D9B58844C}"/>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9" name="Tijdelijke aanduiding voor afbeelding 8"/>
          <p:cNvSpPr>
            <a:spLocks noGrp="1"/>
          </p:cNvSpPr>
          <p:nvPr>
            <p:ph type="pic" sz="quarter" idx="13"/>
          </p:nvPr>
        </p:nvSpPr>
        <p:spPr>
          <a:xfrm>
            <a:off x="1926166" y="1168400"/>
            <a:ext cx="3892743" cy="4159250"/>
          </a:xfrm>
        </p:spPr>
        <p:txBody>
          <a:bodyPr>
            <a:normAutofit/>
          </a:bodyPr>
          <a:lstStyle>
            <a:lvl1pPr>
              <a:defRPr sz="1400"/>
            </a:lvl1pPr>
          </a:lstStyle>
          <a:p>
            <a:r>
              <a:rPr lang="nl-NL"/>
              <a:t>Klik op het pictogram als u een afbeelding wilt toevoegen</a:t>
            </a:r>
            <a:endParaRPr lang="nl-NL" dirty="0"/>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Tekststijl van het model bewerken</a:t>
            </a:r>
          </a:p>
        </p:txBody>
      </p:sp>
      <p:sp>
        <p:nvSpPr>
          <p:cNvPr id="8" name="Tijdelijke aanduiding voor afbeelding 8"/>
          <p:cNvSpPr>
            <a:spLocks noGrp="1"/>
          </p:cNvSpPr>
          <p:nvPr>
            <p:ph type="pic" sz="quarter" idx="14"/>
          </p:nvPr>
        </p:nvSpPr>
        <p:spPr>
          <a:xfrm>
            <a:off x="6342303" y="1160463"/>
            <a:ext cx="3910061" cy="4159250"/>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3665215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el">
    <p:bg>
      <p:bgPr>
        <a:solidFill>
          <a:schemeClr val="bg1"/>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CAF4B903-1467-C34F-9567-8E31016B8910}"/>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7" name="Afbeelding 6">
            <a:extLst>
              <a:ext uri="{FF2B5EF4-FFF2-40B4-BE49-F238E27FC236}">
                <a16:creationId xmlns:a16="http://schemas.microsoft.com/office/drawing/2014/main" id="{10E62FF2-996E-EE4F-8AD3-63F8BA2B3C9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pic>
        <p:nvPicPr>
          <p:cNvPr id="8" name="Afbeelding 7">
            <a:extLst>
              <a:ext uri="{FF2B5EF4-FFF2-40B4-BE49-F238E27FC236}">
                <a16:creationId xmlns:a16="http://schemas.microsoft.com/office/drawing/2014/main" id="{22DC3BBA-D385-EF47-B9A6-F185736EA7F7}"/>
              </a:ext>
            </a:extLst>
          </p:cNvPr>
          <p:cNvPicPr>
            <a:picLocks noChangeAspect="1"/>
          </p:cNvPicPr>
          <p:nvPr userDrawn="1"/>
        </p:nvPicPr>
        <p:blipFill rotWithShape="1">
          <a:blip r:embed="rId3"/>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229349296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7CBC099-CCD2-3C47-AD87-7F5EFB280463}"/>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pic>
        <p:nvPicPr>
          <p:cNvPr id="13" name="Afbeelding 12">
            <a:extLst>
              <a:ext uri="{FF2B5EF4-FFF2-40B4-BE49-F238E27FC236}">
                <a16:creationId xmlns:a16="http://schemas.microsoft.com/office/drawing/2014/main" id="{E77F28CE-3807-4F4B-962D-474278733B72}"/>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8463921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Hoofdstuk + afb ">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3E99B19B-C344-0D42-81F4-64B43FAE8D5D}"/>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6" name="Afbeelding 5">
            <a:extLst>
              <a:ext uri="{FF2B5EF4-FFF2-40B4-BE49-F238E27FC236}">
                <a16:creationId xmlns:a16="http://schemas.microsoft.com/office/drawing/2014/main" id="{D4AF8A1A-4A3E-584A-A9A1-B9AF37AAC0C2}"/>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11" name="Afbeelding 10">
            <a:extLst>
              <a:ext uri="{FF2B5EF4-FFF2-40B4-BE49-F238E27FC236}">
                <a16:creationId xmlns:a16="http://schemas.microsoft.com/office/drawing/2014/main" id="{4AE6D71D-11A7-9F49-9E1B-C6D812DC6BF3}"/>
              </a:ext>
            </a:extLst>
          </p:cNvPr>
          <p:cNvPicPr>
            <a:picLocks noChangeAspect="1"/>
          </p:cNvPicPr>
          <p:nvPr userDrawn="1"/>
        </p:nvPicPr>
        <p:blipFill rotWithShape="1">
          <a:blip r:embed="rId3"/>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2562051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9" name="Afbeelding 8">
            <a:extLst>
              <a:ext uri="{FF2B5EF4-FFF2-40B4-BE49-F238E27FC236}">
                <a16:creationId xmlns:a16="http://schemas.microsoft.com/office/drawing/2014/main" id="{1EF75599-F1CF-3C43-89DE-9AFFD388489D}"/>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1014724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356144" y="1171764"/>
            <a:ext cx="5353512"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8" name="Afbeelding 7">
            <a:extLst>
              <a:ext uri="{FF2B5EF4-FFF2-40B4-BE49-F238E27FC236}">
                <a16:creationId xmlns:a16="http://schemas.microsoft.com/office/drawing/2014/main" id="{F6A851FF-3974-124A-B209-6F99BD08377F}"/>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438273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sp>
        <p:nvSpPr>
          <p:cNvPr id="10" name="Rechthoek 9"/>
          <p:cNvSpPr/>
          <p:nvPr userDrawn="1"/>
        </p:nvSpPr>
        <p:spPr>
          <a:xfrm>
            <a:off x="-8342" y="6499852"/>
            <a:ext cx="12208683"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Tree>
    <p:extLst>
      <p:ext uri="{BB962C8B-B14F-4D97-AF65-F5344CB8AC3E}">
        <p14:creationId xmlns:p14="http://schemas.microsoft.com/office/powerpoint/2010/main" val="2259134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sp>
        <p:nvSpPr>
          <p:cNvPr id="13" name="Rechthoek 12"/>
          <p:cNvSpPr/>
          <p:nvPr userDrawn="1"/>
        </p:nvSpPr>
        <p:spPr>
          <a:xfrm>
            <a:off x="0" y="6506109"/>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7" name="Rechthoek 6">
            <a:extLst>
              <a:ext uri="{FF2B5EF4-FFF2-40B4-BE49-F238E27FC236}">
                <a16:creationId xmlns:a16="http://schemas.microsoft.com/office/drawing/2014/main" id="{E18E1D89-AC64-E14C-A351-0097B0BA1A06}"/>
              </a:ext>
            </a:extLst>
          </p:cNvPr>
          <p:cNvSpPr/>
          <p:nvPr userDrawn="1"/>
        </p:nvSpPr>
        <p:spPr>
          <a:xfrm>
            <a:off x="251" y="892799"/>
            <a:ext cx="12208683" cy="5609601"/>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Tree>
    <p:extLst>
      <p:ext uri="{BB962C8B-B14F-4D97-AF65-F5344CB8AC3E}">
        <p14:creationId xmlns:p14="http://schemas.microsoft.com/office/powerpoint/2010/main" val="2793127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D71E858-B10F-3F46-9281-6B6F1FFFB29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373372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1133" y="1169391"/>
            <a:ext cx="10972800" cy="663123"/>
          </a:xfrm>
          <a:prstGeom prst="rect">
            <a:avLst/>
          </a:prstGeom>
        </p:spPr>
        <p:txBody>
          <a:bodyPr vert="horz" lIns="91440" tIns="45720" rIns="91440" bIns="45720" rtlCol="0" anchor="t">
            <a:normAutofit/>
          </a:bodyPr>
          <a:lstStyle/>
          <a:p>
            <a:r>
              <a:rPr lang="nl-NL" dirty="0"/>
              <a:t>Titelstijl van model bewerken</a:t>
            </a:r>
          </a:p>
        </p:txBody>
      </p:sp>
      <p:sp>
        <p:nvSpPr>
          <p:cNvPr id="3" name="Tijdelijke aanduiding voor tekst 2"/>
          <p:cNvSpPr>
            <a:spLocks noGrp="1"/>
          </p:cNvSpPr>
          <p:nvPr>
            <p:ph type="body" idx="1"/>
          </p:nvPr>
        </p:nvSpPr>
        <p:spPr>
          <a:xfrm>
            <a:off x="601133" y="1733121"/>
            <a:ext cx="11057212" cy="4016515"/>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8891540" y="6506109"/>
            <a:ext cx="28448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t>19/7/24</a:t>
            </a:fld>
            <a:endParaRPr lang="nl-NL" dirty="0"/>
          </a:p>
        </p:txBody>
      </p:sp>
      <p:sp>
        <p:nvSpPr>
          <p:cNvPr id="11" name="Tijdelijke aanduiding voor voettekst 10"/>
          <p:cNvSpPr>
            <a:spLocks noGrp="1"/>
          </p:cNvSpPr>
          <p:nvPr>
            <p:ph type="ftr" sz="quarter" idx="3"/>
          </p:nvPr>
        </p:nvSpPr>
        <p:spPr>
          <a:xfrm>
            <a:off x="609600" y="6513085"/>
            <a:ext cx="38608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pic>
        <p:nvPicPr>
          <p:cNvPr id="5" name="Afbeelding 4">
            <a:extLst>
              <a:ext uri="{FF2B5EF4-FFF2-40B4-BE49-F238E27FC236}">
                <a16:creationId xmlns:a16="http://schemas.microsoft.com/office/drawing/2014/main" id="{45804278-0ED3-524C-8B87-AC1FCEE79A0D}"/>
              </a:ext>
            </a:extLst>
          </p:cNvPr>
          <p:cNvPicPr>
            <a:picLocks noChangeAspect="1"/>
          </p:cNvPicPr>
          <p:nvPr userDrawn="1"/>
        </p:nvPicPr>
        <p:blipFill>
          <a:blip r:embed="rId19"/>
          <a:stretch>
            <a:fillRect/>
          </a:stretch>
        </p:blipFill>
        <p:spPr>
          <a:xfrm>
            <a:off x="415288" y="73590"/>
            <a:ext cx="2709572" cy="788994"/>
          </a:xfrm>
          <a:prstGeom prst="rect">
            <a:avLst/>
          </a:prstGeom>
        </p:spPr>
      </p:pic>
    </p:spTree>
    <p:extLst>
      <p:ext uri="{BB962C8B-B14F-4D97-AF65-F5344CB8AC3E}">
        <p14:creationId xmlns:p14="http://schemas.microsoft.com/office/powerpoint/2010/main" val="4142678147"/>
      </p:ext>
    </p:extLst>
  </p:cSld>
  <p:clrMap bg1="lt1" tx1="dk1" bg2="lt2" tx2="dk2" accent1="accent1" accent2="accent2" accent3="accent3" accent4="accent4" accent5="accent5" accent6="accent6" hlink="hlink" folHlink="folHlink"/>
  <p:sldLayoutIdLst>
    <p:sldLayoutId id="2147483708" r:id="rId1"/>
    <p:sldLayoutId id="2147483710" r:id="rId2"/>
    <p:sldLayoutId id="2147483709" r:id="rId3"/>
    <p:sldLayoutId id="2147483711" r:id="rId4"/>
    <p:sldLayoutId id="2147483697" r:id="rId5"/>
    <p:sldLayoutId id="2147483700" r:id="rId6"/>
    <p:sldLayoutId id="2147483701" r:id="rId7"/>
    <p:sldLayoutId id="2147483702" r:id="rId8"/>
    <p:sldLayoutId id="2147483690" r:id="rId9"/>
    <p:sldLayoutId id="2147483695" r:id="rId10"/>
    <p:sldLayoutId id="2147483704" r:id="rId11"/>
    <p:sldLayoutId id="2147483691" r:id="rId12"/>
    <p:sldLayoutId id="2147483705" r:id="rId13"/>
    <p:sldLayoutId id="2147483706" r:id="rId14"/>
    <p:sldLayoutId id="2147483692" r:id="rId15"/>
    <p:sldLayoutId id="2147483693" r:id="rId16"/>
    <p:sldLayoutId id="2147483694" r:id="rId17"/>
  </p:sldLayoutIdLst>
  <p:hf sldNum="0" hdr="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ACA56F21-D6D6-7E41-BB94-C0B4E84965CB}"/>
              </a:ext>
            </a:extLst>
          </p:cNvPr>
          <p:cNvSpPr>
            <a:spLocks noGrp="1"/>
          </p:cNvSpPr>
          <p:nvPr>
            <p:ph type="body" sz="quarter" idx="11"/>
          </p:nvPr>
        </p:nvSpPr>
        <p:spPr/>
        <p:txBody>
          <a:bodyPr/>
          <a:lstStyle/>
          <a:p>
            <a:r>
              <a:rPr lang="nl-NL" sz="1200" dirty="0"/>
              <a:t>27 juni 2024</a:t>
            </a:r>
          </a:p>
          <a:p>
            <a:r>
              <a:rPr lang="nl-NL" sz="1200" dirty="0"/>
              <a:t>Wim van Gelder, Jeroen Rodrigo</a:t>
            </a:r>
          </a:p>
        </p:txBody>
      </p:sp>
      <p:sp>
        <p:nvSpPr>
          <p:cNvPr id="3" name="Titel 2"/>
          <p:cNvSpPr>
            <a:spLocks noGrp="1"/>
          </p:cNvSpPr>
          <p:nvPr>
            <p:ph type="ctrTitle"/>
          </p:nvPr>
        </p:nvSpPr>
        <p:spPr>
          <a:xfrm>
            <a:off x="6356351" y="1542467"/>
            <a:ext cx="5353512" cy="1235234"/>
          </a:xfrm>
        </p:spPr>
        <p:txBody>
          <a:bodyPr/>
          <a:lstStyle/>
          <a:p>
            <a:r>
              <a:rPr lang="nl-NL" dirty="0"/>
              <a:t>Wijziging omgevingsplan van Utrecht</a:t>
            </a:r>
          </a:p>
        </p:txBody>
      </p:sp>
    </p:spTree>
    <p:extLst>
      <p:ext uri="{BB962C8B-B14F-4D97-AF65-F5344CB8AC3E}">
        <p14:creationId xmlns:p14="http://schemas.microsoft.com/office/powerpoint/2010/main" val="615856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337F54D-B844-85CF-F041-D4E37A55BB40}"/>
              </a:ext>
            </a:extLst>
          </p:cNvPr>
          <p:cNvSpPr>
            <a:spLocks noGrp="1"/>
          </p:cNvSpPr>
          <p:nvPr>
            <p:ph type="title"/>
          </p:nvPr>
        </p:nvSpPr>
        <p:spPr/>
        <p:txBody>
          <a:bodyPr/>
          <a:lstStyle/>
          <a:p>
            <a:r>
              <a:rPr lang="nl-NL" dirty="0"/>
              <a:t>Delegatie vaststellen van het omgevingsplan</a:t>
            </a:r>
          </a:p>
        </p:txBody>
      </p:sp>
      <p:sp>
        <p:nvSpPr>
          <p:cNvPr id="3" name="Tijdelijke aanduiding voor voettekst 2">
            <a:extLst>
              <a:ext uri="{FF2B5EF4-FFF2-40B4-BE49-F238E27FC236}">
                <a16:creationId xmlns:a16="http://schemas.microsoft.com/office/drawing/2014/main" id="{E49CAF0E-52E3-C621-20BB-6B592AFB159B}"/>
              </a:ext>
            </a:extLst>
          </p:cNvPr>
          <p:cNvSpPr>
            <a:spLocks noGrp="1"/>
          </p:cNvSpPr>
          <p:nvPr>
            <p:ph type="ftr" sz="quarter" idx="11"/>
          </p:nvPr>
        </p:nvSpPr>
        <p:spPr/>
        <p:txBody>
          <a:bodyPr/>
          <a:lstStyle/>
          <a:p>
            <a:endParaRPr lang="nl-NL" dirty="0"/>
          </a:p>
        </p:txBody>
      </p:sp>
      <p:sp>
        <p:nvSpPr>
          <p:cNvPr id="6" name="Tijdelijke aanduiding voor tekst 5">
            <a:extLst>
              <a:ext uri="{FF2B5EF4-FFF2-40B4-BE49-F238E27FC236}">
                <a16:creationId xmlns:a16="http://schemas.microsoft.com/office/drawing/2014/main" id="{5CC99D5D-FEB8-3AD6-9B4F-2AFBD1CB7111}"/>
              </a:ext>
            </a:extLst>
          </p:cNvPr>
          <p:cNvSpPr>
            <a:spLocks noGrp="1"/>
          </p:cNvSpPr>
          <p:nvPr>
            <p:ph type="body" sz="quarter" idx="12"/>
          </p:nvPr>
        </p:nvSpPr>
        <p:spPr/>
        <p:txBody>
          <a:bodyPr/>
          <a:lstStyle/>
          <a:p>
            <a:r>
              <a:rPr lang="nl-NL" b="1" dirty="0"/>
              <a:t>Wat heeft de gemeenteraad van Utrecht gedelegeerd?</a:t>
            </a:r>
          </a:p>
          <a:p>
            <a:pPr marL="342900" indent="-342900">
              <a:buFont typeface="+mj-lt"/>
              <a:buAutoNum type="arabicPeriod"/>
            </a:pPr>
            <a:r>
              <a:rPr lang="nl-NL" dirty="0"/>
              <a:t>Het omgevingsplan “beleidsarm” opbouwen:</a:t>
            </a:r>
          </a:p>
          <a:p>
            <a:pPr marL="800100" lvl="1" indent="-342900">
              <a:buFont typeface="+mj-lt"/>
              <a:buAutoNum type="arabicPeriod"/>
            </a:pPr>
            <a:r>
              <a:rPr lang="nl-NL" dirty="0"/>
              <a:t>overzetten van bestemmingsplannen of de “bruidsschat”</a:t>
            </a:r>
          </a:p>
          <a:p>
            <a:pPr marL="800100" lvl="1" indent="-342900">
              <a:buFont typeface="+mj-lt"/>
              <a:buAutoNum type="arabicPeriod"/>
            </a:pPr>
            <a:r>
              <a:rPr lang="nl-NL" dirty="0"/>
              <a:t>overzetten van verordeningen</a:t>
            </a:r>
          </a:p>
          <a:p>
            <a:pPr marL="800100" lvl="1" indent="-342900">
              <a:buFont typeface="+mj-lt"/>
              <a:buAutoNum type="arabicPeriod"/>
            </a:pPr>
            <a:r>
              <a:rPr lang="nl-NL" dirty="0"/>
              <a:t>ondergeschikte fouten herstellen</a:t>
            </a:r>
          </a:p>
          <a:p>
            <a:pPr marL="342900" indent="-342900">
              <a:buFont typeface="+mj-lt"/>
              <a:buAutoNum type="arabicPeriod"/>
            </a:pPr>
            <a:r>
              <a:rPr lang="nl-NL" dirty="0"/>
              <a:t>Verplichte wijzigingen omgevingsplan:</a:t>
            </a:r>
          </a:p>
          <a:p>
            <a:pPr marL="800100" lvl="1" indent="-342900">
              <a:buFont typeface="+mj-lt"/>
              <a:buAutoNum type="arabicPeriod"/>
            </a:pPr>
            <a:r>
              <a:rPr lang="nl-NL" dirty="0"/>
              <a:t>uitspraken van de rechter verwerken</a:t>
            </a:r>
          </a:p>
          <a:p>
            <a:pPr marL="800100" lvl="1" indent="-342900">
              <a:buFont typeface="+mj-lt"/>
              <a:buAutoNum type="arabicPeriod"/>
            </a:pPr>
            <a:r>
              <a:rPr lang="nl-NL" dirty="0"/>
              <a:t>vergunningen om af te wijken verwerken</a:t>
            </a:r>
          </a:p>
          <a:p>
            <a:pPr marL="800100" lvl="1" indent="-342900">
              <a:buFont typeface="+mj-lt"/>
              <a:buAutoNum type="arabicPeriod"/>
            </a:pPr>
            <a:r>
              <a:rPr lang="nl-NL" dirty="0"/>
              <a:t>instructie van provincie opvolgen</a:t>
            </a:r>
          </a:p>
          <a:p>
            <a:endParaRPr lang="nl-NL" dirty="0"/>
          </a:p>
        </p:txBody>
      </p:sp>
    </p:spTree>
    <p:extLst>
      <p:ext uri="{BB962C8B-B14F-4D97-AF65-F5344CB8AC3E}">
        <p14:creationId xmlns:p14="http://schemas.microsoft.com/office/powerpoint/2010/main" val="423761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337F54D-B844-85CF-F041-D4E37A55BB40}"/>
              </a:ext>
            </a:extLst>
          </p:cNvPr>
          <p:cNvSpPr>
            <a:spLocks noGrp="1"/>
          </p:cNvSpPr>
          <p:nvPr>
            <p:ph type="title"/>
          </p:nvPr>
        </p:nvSpPr>
        <p:spPr/>
        <p:txBody>
          <a:bodyPr/>
          <a:lstStyle/>
          <a:p>
            <a:r>
              <a:rPr lang="nl-NL" dirty="0"/>
              <a:t>Aandachtspunten</a:t>
            </a:r>
          </a:p>
        </p:txBody>
      </p:sp>
      <p:sp>
        <p:nvSpPr>
          <p:cNvPr id="3" name="Tijdelijke aanduiding voor voettekst 2">
            <a:extLst>
              <a:ext uri="{FF2B5EF4-FFF2-40B4-BE49-F238E27FC236}">
                <a16:creationId xmlns:a16="http://schemas.microsoft.com/office/drawing/2014/main" id="{E49CAF0E-52E3-C621-20BB-6B592AFB159B}"/>
              </a:ext>
            </a:extLst>
          </p:cNvPr>
          <p:cNvSpPr>
            <a:spLocks noGrp="1"/>
          </p:cNvSpPr>
          <p:nvPr>
            <p:ph type="ftr" sz="quarter" idx="11"/>
          </p:nvPr>
        </p:nvSpPr>
        <p:spPr/>
        <p:txBody>
          <a:bodyPr/>
          <a:lstStyle/>
          <a:p>
            <a:endParaRPr lang="nl-NL" dirty="0"/>
          </a:p>
        </p:txBody>
      </p:sp>
      <p:sp>
        <p:nvSpPr>
          <p:cNvPr id="6" name="Tijdelijke aanduiding voor tekst 5">
            <a:extLst>
              <a:ext uri="{FF2B5EF4-FFF2-40B4-BE49-F238E27FC236}">
                <a16:creationId xmlns:a16="http://schemas.microsoft.com/office/drawing/2014/main" id="{5CC99D5D-FEB8-3AD6-9B4F-2AFBD1CB7111}"/>
              </a:ext>
            </a:extLst>
          </p:cNvPr>
          <p:cNvSpPr>
            <a:spLocks noGrp="1"/>
          </p:cNvSpPr>
          <p:nvPr>
            <p:ph type="body" sz="quarter" idx="12"/>
          </p:nvPr>
        </p:nvSpPr>
        <p:spPr/>
        <p:txBody>
          <a:bodyPr/>
          <a:lstStyle/>
          <a:p>
            <a:r>
              <a:rPr lang="nl-NL" b="1" dirty="0"/>
              <a:t>Omgevingsplan moet goed raadpleegbaar zijn</a:t>
            </a:r>
          </a:p>
          <a:p>
            <a:pPr marL="342900" indent="-342900">
              <a:buFont typeface="+mj-lt"/>
              <a:buAutoNum type="arabicPeriod"/>
            </a:pPr>
            <a:r>
              <a:rPr lang="nl-NL" dirty="0"/>
              <a:t>annotaties en toepasbare regels voor </a:t>
            </a:r>
            <a:r>
              <a:rPr lang="nl-NL" dirty="0" err="1"/>
              <a:t>vergunningchecker</a:t>
            </a:r>
            <a:endParaRPr lang="nl-NL" dirty="0"/>
          </a:p>
          <a:p>
            <a:pPr marL="342900" indent="-342900">
              <a:buFont typeface="+mj-lt"/>
              <a:buAutoNum type="arabicPeriod"/>
            </a:pPr>
            <a:endParaRPr lang="nl-NL" dirty="0"/>
          </a:p>
          <a:p>
            <a:r>
              <a:rPr lang="nl-NL" b="1" dirty="0"/>
              <a:t>Relatie met het tijdelijke deel</a:t>
            </a:r>
          </a:p>
          <a:p>
            <a:endParaRPr lang="nl-NL" b="1" dirty="0"/>
          </a:p>
          <a:p>
            <a:r>
              <a:rPr lang="nl-NL" b="1" dirty="0"/>
              <a:t>Omgevingswet stelt andere eisen dan </a:t>
            </a:r>
            <a:r>
              <a:rPr lang="nl-NL" b="1" dirty="0" err="1"/>
              <a:t>Wro</a:t>
            </a:r>
            <a:r>
              <a:rPr lang="nl-NL" b="1" dirty="0"/>
              <a:t>:</a:t>
            </a:r>
          </a:p>
          <a:p>
            <a:pPr marL="342900" indent="-342900">
              <a:buFont typeface="+mj-lt"/>
              <a:buAutoNum type="arabicPeriod"/>
            </a:pPr>
            <a:r>
              <a:rPr lang="nl-NL" dirty="0"/>
              <a:t>omzetting </a:t>
            </a:r>
            <a:r>
              <a:rPr lang="nl-NL" dirty="0" err="1"/>
              <a:t>bp</a:t>
            </a:r>
            <a:r>
              <a:rPr lang="nl-NL" dirty="0"/>
              <a:t> algemene regels kan niet “één op één” </a:t>
            </a:r>
          </a:p>
          <a:p>
            <a:pPr marL="342900" indent="-342900">
              <a:buFont typeface="+mj-lt"/>
              <a:buAutoNum type="arabicPeriod"/>
            </a:pPr>
            <a:r>
              <a:rPr lang="nl-NL" dirty="0" err="1"/>
              <a:t>vergunningsysteem</a:t>
            </a:r>
            <a:r>
              <a:rPr lang="nl-NL" dirty="0"/>
              <a:t> van de Omgevingswet (nogal ingewikkeld… (technisch, binnen- &amp; </a:t>
            </a:r>
            <a:r>
              <a:rPr lang="nl-NL" dirty="0" err="1"/>
              <a:t>buitenplans</a:t>
            </a:r>
            <a:r>
              <a:rPr lang="nl-NL" dirty="0"/>
              <a:t>))</a:t>
            </a:r>
          </a:p>
          <a:p>
            <a:endParaRPr lang="nl-NL" dirty="0"/>
          </a:p>
        </p:txBody>
      </p:sp>
    </p:spTree>
    <p:extLst>
      <p:ext uri="{BB962C8B-B14F-4D97-AF65-F5344CB8AC3E}">
        <p14:creationId xmlns:p14="http://schemas.microsoft.com/office/powerpoint/2010/main" val="315997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337F54D-B844-85CF-F041-D4E37A55BB40}"/>
              </a:ext>
            </a:extLst>
          </p:cNvPr>
          <p:cNvSpPr>
            <a:spLocks noGrp="1"/>
          </p:cNvSpPr>
          <p:nvPr>
            <p:ph type="title"/>
          </p:nvPr>
        </p:nvSpPr>
        <p:spPr/>
        <p:txBody>
          <a:bodyPr/>
          <a:lstStyle/>
          <a:p>
            <a:r>
              <a:rPr lang="nl-NL" dirty="0"/>
              <a:t>Wat staat in de wet?</a:t>
            </a:r>
          </a:p>
        </p:txBody>
      </p:sp>
      <p:sp>
        <p:nvSpPr>
          <p:cNvPr id="3" name="Tijdelijke aanduiding voor voettekst 2">
            <a:extLst>
              <a:ext uri="{FF2B5EF4-FFF2-40B4-BE49-F238E27FC236}">
                <a16:creationId xmlns:a16="http://schemas.microsoft.com/office/drawing/2014/main" id="{E49CAF0E-52E3-C621-20BB-6B592AFB159B}"/>
              </a:ext>
            </a:extLst>
          </p:cNvPr>
          <p:cNvSpPr>
            <a:spLocks noGrp="1"/>
          </p:cNvSpPr>
          <p:nvPr>
            <p:ph type="ftr" sz="quarter" idx="11"/>
          </p:nvPr>
        </p:nvSpPr>
        <p:spPr/>
        <p:txBody>
          <a:bodyPr/>
          <a:lstStyle/>
          <a:p>
            <a:endParaRPr lang="nl-NL" dirty="0"/>
          </a:p>
        </p:txBody>
      </p:sp>
      <p:sp>
        <p:nvSpPr>
          <p:cNvPr id="6" name="Tijdelijke aanduiding voor tekst 5">
            <a:extLst>
              <a:ext uri="{FF2B5EF4-FFF2-40B4-BE49-F238E27FC236}">
                <a16:creationId xmlns:a16="http://schemas.microsoft.com/office/drawing/2014/main" id="{5CC99D5D-FEB8-3AD6-9B4F-2AFBD1CB7111}"/>
              </a:ext>
            </a:extLst>
          </p:cNvPr>
          <p:cNvSpPr>
            <a:spLocks noGrp="1"/>
          </p:cNvSpPr>
          <p:nvPr>
            <p:ph type="body" sz="quarter" idx="12"/>
          </p:nvPr>
        </p:nvSpPr>
        <p:spPr/>
        <p:txBody>
          <a:bodyPr/>
          <a:lstStyle/>
          <a:p>
            <a:pPr marL="342900" indent="-342900">
              <a:buFont typeface="+mj-lt"/>
              <a:buAutoNum type="arabicPeriod"/>
            </a:pPr>
            <a:r>
              <a:rPr lang="nl-NL" b="1" dirty="0"/>
              <a:t>Bij omgevingsplan […] kunnen met het oog op de doelen van de wet regels worden gesteld over activiteiten die gevolgen hebben of kunnen hebben voor de fysieke leefomgeving.</a:t>
            </a:r>
          </a:p>
          <a:p>
            <a:endParaRPr lang="nl-NL" dirty="0"/>
          </a:p>
          <a:p>
            <a:pPr marL="342900" indent="-342900">
              <a:buFont typeface="+mj-lt"/>
              <a:buAutoNum type="arabicPeriod" startAt="2"/>
            </a:pPr>
            <a:r>
              <a:rPr lang="nl-NL" b="1" dirty="0"/>
              <a:t>Het omgevingsplan bevat voor het gehele grondgebied van de gemeente in ieder geval de regels die nodig zijn met het oog op een evenwichtige toedeling van functies aan locaties.</a:t>
            </a:r>
          </a:p>
          <a:p>
            <a:endParaRPr lang="nl-NL" dirty="0"/>
          </a:p>
        </p:txBody>
      </p:sp>
    </p:spTree>
    <p:extLst>
      <p:ext uri="{BB962C8B-B14F-4D97-AF65-F5344CB8AC3E}">
        <p14:creationId xmlns:p14="http://schemas.microsoft.com/office/powerpoint/2010/main" val="397721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337F54D-B844-85CF-F041-D4E37A55BB40}"/>
              </a:ext>
            </a:extLst>
          </p:cNvPr>
          <p:cNvSpPr>
            <a:spLocks noGrp="1"/>
          </p:cNvSpPr>
          <p:nvPr>
            <p:ph type="title"/>
          </p:nvPr>
        </p:nvSpPr>
        <p:spPr/>
        <p:txBody>
          <a:bodyPr/>
          <a:lstStyle/>
          <a:p>
            <a:r>
              <a:rPr lang="nl-NL" dirty="0"/>
              <a:t>Verschil met de Wet ruimtelijke ordening</a:t>
            </a:r>
          </a:p>
        </p:txBody>
      </p:sp>
      <p:sp>
        <p:nvSpPr>
          <p:cNvPr id="3" name="Tijdelijke aanduiding voor voettekst 2">
            <a:extLst>
              <a:ext uri="{FF2B5EF4-FFF2-40B4-BE49-F238E27FC236}">
                <a16:creationId xmlns:a16="http://schemas.microsoft.com/office/drawing/2014/main" id="{E49CAF0E-52E3-C621-20BB-6B592AFB159B}"/>
              </a:ext>
            </a:extLst>
          </p:cNvPr>
          <p:cNvSpPr>
            <a:spLocks noGrp="1"/>
          </p:cNvSpPr>
          <p:nvPr>
            <p:ph type="ftr" sz="quarter" idx="11"/>
          </p:nvPr>
        </p:nvSpPr>
        <p:spPr/>
        <p:txBody>
          <a:bodyPr/>
          <a:lstStyle/>
          <a:p>
            <a:endParaRPr lang="nl-NL" dirty="0"/>
          </a:p>
        </p:txBody>
      </p:sp>
      <p:sp>
        <p:nvSpPr>
          <p:cNvPr id="6" name="Tijdelijke aanduiding voor tekst 5">
            <a:extLst>
              <a:ext uri="{FF2B5EF4-FFF2-40B4-BE49-F238E27FC236}">
                <a16:creationId xmlns:a16="http://schemas.microsoft.com/office/drawing/2014/main" id="{5CC99D5D-FEB8-3AD6-9B4F-2AFBD1CB7111}"/>
              </a:ext>
            </a:extLst>
          </p:cNvPr>
          <p:cNvSpPr>
            <a:spLocks noGrp="1"/>
          </p:cNvSpPr>
          <p:nvPr>
            <p:ph type="body" sz="quarter" idx="12"/>
          </p:nvPr>
        </p:nvSpPr>
        <p:spPr/>
        <p:txBody>
          <a:bodyPr/>
          <a:lstStyle/>
          <a:p>
            <a:r>
              <a:rPr lang="nl-NL" b="1" dirty="0"/>
              <a:t>Opdracht </a:t>
            </a:r>
            <a:r>
              <a:rPr lang="nl-NL" b="1" dirty="0" err="1"/>
              <a:t>Wro</a:t>
            </a:r>
            <a:r>
              <a:rPr lang="nl-NL" b="1" dirty="0"/>
              <a:t>:</a:t>
            </a:r>
            <a:br>
              <a:rPr lang="nl-NL" dirty="0"/>
            </a:br>
            <a:r>
              <a:rPr lang="nl-NL" dirty="0"/>
              <a:t>ruimtelijke ordening: bestemmingen toewijzen en zo nodig regels over het gebruik.</a:t>
            </a:r>
          </a:p>
          <a:p>
            <a:endParaRPr lang="nl-NL" dirty="0"/>
          </a:p>
          <a:p>
            <a:r>
              <a:rPr lang="nl-NL" b="1" dirty="0"/>
              <a:t>Opdracht Omgevingswet:</a:t>
            </a:r>
            <a:br>
              <a:rPr lang="nl-NL" dirty="0"/>
            </a:br>
            <a:r>
              <a:rPr lang="nl-NL" dirty="0"/>
              <a:t>fysieke leefomgeving: activiteiten (=gebruik) regelen in ieder geval met als resultaat “evenwichtige toedeling van functies”</a:t>
            </a:r>
          </a:p>
          <a:p>
            <a:endParaRPr lang="nl-NL" dirty="0"/>
          </a:p>
          <a:p>
            <a:r>
              <a:rPr lang="nl-NL" b="1" dirty="0"/>
              <a:t>Dus:</a:t>
            </a:r>
            <a:br>
              <a:rPr lang="nl-NL" dirty="0"/>
            </a:br>
            <a:r>
              <a:rPr lang="nl-NL" dirty="0"/>
              <a:t>van		bestemmingen ruimtelijke ordening &gt;&gt;&gt; activiteiten</a:t>
            </a:r>
            <a:br>
              <a:rPr lang="nl-NL" dirty="0"/>
            </a:br>
            <a:r>
              <a:rPr lang="nl-NL" dirty="0"/>
              <a:t>naar	activiteiten in de fysieke leefomgeving &gt;&gt;&gt; functies</a:t>
            </a:r>
          </a:p>
        </p:txBody>
      </p:sp>
    </p:spTree>
    <p:extLst>
      <p:ext uri="{BB962C8B-B14F-4D97-AF65-F5344CB8AC3E}">
        <p14:creationId xmlns:p14="http://schemas.microsoft.com/office/powerpoint/2010/main" val="3311520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337F54D-B844-85CF-F041-D4E37A55BB40}"/>
              </a:ext>
            </a:extLst>
          </p:cNvPr>
          <p:cNvSpPr>
            <a:spLocks noGrp="1"/>
          </p:cNvSpPr>
          <p:nvPr>
            <p:ph type="title"/>
          </p:nvPr>
        </p:nvSpPr>
        <p:spPr/>
        <p:txBody>
          <a:bodyPr/>
          <a:lstStyle/>
          <a:p>
            <a:r>
              <a:rPr lang="nl-NL" dirty="0"/>
              <a:t>Andere verschillen</a:t>
            </a:r>
          </a:p>
        </p:txBody>
      </p:sp>
      <p:sp>
        <p:nvSpPr>
          <p:cNvPr id="3" name="Tijdelijke aanduiding voor voettekst 2">
            <a:extLst>
              <a:ext uri="{FF2B5EF4-FFF2-40B4-BE49-F238E27FC236}">
                <a16:creationId xmlns:a16="http://schemas.microsoft.com/office/drawing/2014/main" id="{E49CAF0E-52E3-C621-20BB-6B592AFB159B}"/>
              </a:ext>
            </a:extLst>
          </p:cNvPr>
          <p:cNvSpPr>
            <a:spLocks noGrp="1"/>
          </p:cNvSpPr>
          <p:nvPr>
            <p:ph type="ftr" sz="quarter" idx="11"/>
          </p:nvPr>
        </p:nvSpPr>
        <p:spPr/>
        <p:txBody>
          <a:bodyPr/>
          <a:lstStyle/>
          <a:p>
            <a:endParaRPr lang="nl-NL" dirty="0"/>
          </a:p>
        </p:txBody>
      </p:sp>
      <p:sp>
        <p:nvSpPr>
          <p:cNvPr id="6" name="Tijdelijke aanduiding voor tekst 5">
            <a:extLst>
              <a:ext uri="{FF2B5EF4-FFF2-40B4-BE49-F238E27FC236}">
                <a16:creationId xmlns:a16="http://schemas.microsoft.com/office/drawing/2014/main" id="{5CC99D5D-FEB8-3AD6-9B4F-2AFBD1CB7111}"/>
              </a:ext>
            </a:extLst>
          </p:cNvPr>
          <p:cNvSpPr>
            <a:spLocks noGrp="1"/>
          </p:cNvSpPr>
          <p:nvPr>
            <p:ph type="body" sz="quarter" idx="12"/>
          </p:nvPr>
        </p:nvSpPr>
        <p:spPr/>
        <p:txBody>
          <a:bodyPr/>
          <a:lstStyle/>
          <a:p>
            <a:r>
              <a:rPr lang="nl-NL" b="1" dirty="0" err="1"/>
              <a:t>Flexibilitetsbepalingen</a:t>
            </a:r>
            <a:r>
              <a:rPr lang="nl-NL" b="1" dirty="0"/>
              <a:t> </a:t>
            </a:r>
            <a:r>
              <a:rPr lang="nl-NL" b="1" dirty="0" err="1"/>
              <a:t>Wro</a:t>
            </a:r>
            <a:r>
              <a:rPr lang="nl-NL" b="1" dirty="0"/>
              <a:t> (art. 3.6):</a:t>
            </a:r>
          </a:p>
          <a:p>
            <a:pPr marL="342900" indent="-342900">
              <a:buFont typeface="+mj-lt"/>
              <a:buAutoNum type="arabicPeriod"/>
            </a:pPr>
            <a:r>
              <a:rPr lang="nl-NL" dirty="0"/>
              <a:t>uitwerken en wijzigen &gt; vervangen door (ruime) delegatie</a:t>
            </a:r>
          </a:p>
          <a:p>
            <a:pPr marL="342900" indent="-342900">
              <a:buFont typeface="+mj-lt"/>
              <a:buAutoNum type="arabicPeriod"/>
            </a:pPr>
            <a:r>
              <a:rPr lang="nl-NL" dirty="0" err="1"/>
              <a:t>binnenplans</a:t>
            </a:r>
            <a:r>
              <a:rPr lang="nl-NL" dirty="0"/>
              <a:t> afwijken &gt; eis omgevingsvergunning in omgevingsplan</a:t>
            </a:r>
          </a:p>
          <a:p>
            <a:pPr marL="342900" indent="-342900">
              <a:buFont typeface="+mj-lt"/>
              <a:buAutoNum type="arabicPeriod"/>
            </a:pPr>
            <a:endParaRPr lang="nl-NL" dirty="0"/>
          </a:p>
          <a:p>
            <a:r>
              <a:rPr lang="nl-NL" b="1" dirty="0"/>
              <a:t>Omgevingsvergunning Omgevingswet</a:t>
            </a:r>
          </a:p>
          <a:p>
            <a:pPr marL="342900" indent="-342900">
              <a:buFont typeface="+mj-lt"/>
              <a:buAutoNum type="arabicPeriod"/>
            </a:pPr>
            <a:r>
              <a:rPr lang="nl-NL" dirty="0"/>
              <a:t>“</a:t>
            </a:r>
            <a:r>
              <a:rPr lang="nl-NL" dirty="0" err="1"/>
              <a:t>binnenplans</a:t>
            </a:r>
            <a:r>
              <a:rPr lang="nl-NL" dirty="0"/>
              <a:t>”: </a:t>
            </a:r>
            <a:r>
              <a:rPr lang="nl-NL" dirty="0" err="1"/>
              <a:t>limititatief</a:t>
            </a:r>
            <a:r>
              <a:rPr lang="nl-NL" dirty="0"/>
              <a:t>-imperatief stelsel</a:t>
            </a:r>
          </a:p>
          <a:p>
            <a:pPr marL="342900" indent="-342900">
              <a:buFont typeface="+mj-lt"/>
              <a:buAutoNum type="arabicPeriod"/>
            </a:pPr>
            <a:r>
              <a:rPr lang="nl-NL" dirty="0"/>
              <a:t>verschil met afwijken </a:t>
            </a:r>
            <a:r>
              <a:rPr lang="nl-NL" dirty="0" err="1"/>
              <a:t>Wro</a:t>
            </a:r>
            <a:r>
              <a:rPr lang="nl-NL" dirty="0"/>
              <a:t>: geen “</a:t>
            </a:r>
            <a:r>
              <a:rPr lang="nl-NL" dirty="0" err="1"/>
              <a:t>kan-bepaling</a:t>
            </a:r>
            <a:r>
              <a:rPr lang="nl-NL" dirty="0"/>
              <a:t>”, dus </a:t>
            </a:r>
            <a:r>
              <a:rPr lang="nl-NL" dirty="0" err="1"/>
              <a:t>b&amp;w</a:t>
            </a:r>
            <a:r>
              <a:rPr lang="nl-NL" dirty="0"/>
              <a:t> kunnen afwijken van… wordt:</a:t>
            </a:r>
            <a:br>
              <a:rPr lang="nl-NL" dirty="0"/>
            </a:br>
            <a:r>
              <a:rPr lang="nl-NL" dirty="0"/>
              <a:t>het is verboden zonder omgevingsvergunning te… + </a:t>
            </a:r>
            <a:r>
              <a:rPr lang="nl-NL" dirty="0" err="1"/>
              <a:t>b&amp;w</a:t>
            </a:r>
            <a:r>
              <a:rPr lang="nl-NL" dirty="0"/>
              <a:t> verlenen de vergunning als…</a:t>
            </a:r>
          </a:p>
          <a:p>
            <a:pPr marL="342900" indent="-342900">
              <a:buFont typeface="+mj-lt"/>
              <a:buAutoNum type="arabicPeriod"/>
            </a:pPr>
            <a:r>
              <a:rPr lang="nl-NL" dirty="0"/>
              <a:t>band met de technische bouwvergunning is verbroken</a:t>
            </a:r>
          </a:p>
          <a:p>
            <a:pPr marL="342900" indent="-342900">
              <a:buFont typeface="+mj-lt"/>
              <a:buAutoNum type="arabicPeriod"/>
            </a:pPr>
            <a:r>
              <a:rPr lang="nl-NL" dirty="0" err="1"/>
              <a:t>buitenplans</a:t>
            </a:r>
            <a:r>
              <a:rPr lang="nl-NL" dirty="0"/>
              <a:t> (</a:t>
            </a:r>
            <a:r>
              <a:rPr lang="nl-NL" dirty="0" err="1"/>
              <a:t>bopa</a:t>
            </a:r>
            <a:r>
              <a:rPr lang="nl-NL" dirty="0"/>
              <a:t>): beoordelingsregels Besluit </a:t>
            </a:r>
            <a:r>
              <a:rPr lang="nl-NL" dirty="0" err="1"/>
              <a:t>kw</a:t>
            </a:r>
            <a:r>
              <a:rPr lang="nl-NL" dirty="0"/>
              <a:t>. leefomgeving</a:t>
            </a:r>
          </a:p>
          <a:p>
            <a:endParaRPr lang="nl-NL" dirty="0"/>
          </a:p>
        </p:txBody>
      </p:sp>
    </p:spTree>
    <p:extLst>
      <p:ext uri="{BB962C8B-B14F-4D97-AF65-F5344CB8AC3E}">
        <p14:creationId xmlns:p14="http://schemas.microsoft.com/office/powerpoint/2010/main" val="1070861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337F54D-B844-85CF-F041-D4E37A55BB40}"/>
              </a:ext>
            </a:extLst>
          </p:cNvPr>
          <p:cNvSpPr>
            <a:spLocks noGrp="1"/>
          </p:cNvSpPr>
          <p:nvPr>
            <p:ph type="title"/>
          </p:nvPr>
        </p:nvSpPr>
        <p:spPr/>
        <p:txBody>
          <a:bodyPr/>
          <a:lstStyle/>
          <a:p>
            <a:r>
              <a:rPr lang="nl-NL" dirty="0"/>
              <a:t>Uitgangspunten “eerste omgevingsplan”</a:t>
            </a:r>
          </a:p>
        </p:txBody>
      </p:sp>
      <p:sp>
        <p:nvSpPr>
          <p:cNvPr id="3" name="Tijdelijke aanduiding voor voettekst 2">
            <a:extLst>
              <a:ext uri="{FF2B5EF4-FFF2-40B4-BE49-F238E27FC236}">
                <a16:creationId xmlns:a16="http://schemas.microsoft.com/office/drawing/2014/main" id="{E49CAF0E-52E3-C621-20BB-6B592AFB159B}"/>
              </a:ext>
            </a:extLst>
          </p:cNvPr>
          <p:cNvSpPr>
            <a:spLocks noGrp="1"/>
          </p:cNvSpPr>
          <p:nvPr>
            <p:ph type="ftr" sz="quarter" idx="11"/>
          </p:nvPr>
        </p:nvSpPr>
        <p:spPr/>
        <p:txBody>
          <a:bodyPr/>
          <a:lstStyle/>
          <a:p>
            <a:endParaRPr lang="nl-NL" dirty="0"/>
          </a:p>
        </p:txBody>
      </p:sp>
      <p:sp>
        <p:nvSpPr>
          <p:cNvPr id="6" name="Tijdelijke aanduiding voor tekst 5">
            <a:extLst>
              <a:ext uri="{FF2B5EF4-FFF2-40B4-BE49-F238E27FC236}">
                <a16:creationId xmlns:a16="http://schemas.microsoft.com/office/drawing/2014/main" id="{5CC99D5D-FEB8-3AD6-9B4F-2AFBD1CB7111}"/>
              </a:ext>
            </a:extLst>
          </p:cNvPr>
          <p:cNvSpPr>
            <a:spLocks noGrp="1"/>
          </p:cNvSpPr>
          <p:nvPr>
            <p:ph type="body" sz="quarter" idx="12"/>
          </p:nvPr>
        </p:nvSpPr>
        <p:spPr/>
        <p:txBody>
          <a:bodyPr/>
          <a:lstStyle/>
          <a:p>
            <a:pPr marL="342900" indent="-342900">
              <a:buFont typeface="+mj-lt"/>
              <a:buAutoNum type="arabicPeriod"/>
            </a:pPr>
            <a:r>
              <a:rPr lang="nl-NL" dirty="0"/>
              <a:t>logische opbouw</a:t>
            </a:r>
          </a:p>
          <a:p>
            <a:pPr marL="342900" indent="-342900">
              <a:buFont typeface="+mj-lt"/>
              <a:buAutoNum type="arabicPeriod"/>
            </a:pPr>
            <a:r>
              <a:rPr lang="nl-NL" dirty="0"/>
              <a:t>een plek voor </a:t>
            </a:r>
            <a:r>
              <a:rPr lang="nl-NL" dirty="0" err="1"/>
              <a:t>verordeningsregels</a:t>
            </a:r>
            <a:endParaRPr lang="nl-NL" dirty="0"/>
          </a:p>
          <a:p>
            <a:pPr marL="342900" indent="-342900">
              <a:buFont typeface="+mj-lt"/>
              <a:buAutoNum type="arabicPeriod"/>
            </a:pPr>
            <a:r>
              <a:rPr lang="nl-NL" dirty="0"/>
              <a:t>nieuwe ontwikkelingen makkelijker regelen</a:t>
            </a:r>
          </a:p>
          <a:p>
            <a:pPr marL="342900" indent="-342900">
              <a:buFont typeface="+mj-lt"/>
              <a:buAutoNum type="arabicPeriod"/>
            </a:pPr>
            <a:r>
              <a:rPr lang="nl-NL" dirty="0"/>
              <a:t>eenvoudig overzetten van bestemmingsplanregels</a:t>
            </a:r>
          </a:p>
          <a:p>
            <a:pPr marL="342900" indent="-342900">
              <a:buFont typeface="+mj-lt"/>
              <a:buAutoNum type="arabicPeriod"/>
            </a:pPr>
            <a:r>
              <a:rPr lang="nl-NL" dirty="0"/>
              <a:t>leesbare regels (voor zover mogelijk) </a:t>
            </a:r>
          </a:p>
          <a:p>
            <a:endParaRPr lang="nl-NL" dirty="0"/>
          </a:p>
        </p:txBody>
      </p:sp>
      <p:pic>
        <p:nvPicPr>
          <p:cNvPr id="4" name="Afbeelding 3" descr="afbeelding is een voorbeeld van een wijziging die gemeld moet worden.&#10;voorbeeld : Ten minste vier weken voor het bereiden van voedingsmiddelen met grootkeukenapparatuur, een of meer bakkerijovens die chargegewijs worden beladen of een of meer bakkerijovens die continu worden beladen met een nominaal vermogen van ten hoogste 130 KW wijzigt, worden de gewijzigde gegevens verstrekt aan burgemeester en wethouders. &#10;">
            <a:extLst>
              <a:ext uri="{FF2B5EF4-FFF2-40B4-BE49-F238E27FC236}">
                <a16:creationId xmlns:a16="http://schemas.microsoft.com/office/drawing/2014/main" id="{532F0836-4A99-607C-CFD8-18E56DE46FFF}"/>
              </a:ext>
            </a:extLst>
          </p:cNvPr>
          <p:cNvPicPr>
            <a:picLocks noChangeAspect="1"/>
          </p:cNvPicPr>
          <p:nvPr/>
        </p:nvPicPr>
        <p:blipFill>
          <a:blip r:embed="rId3"/>
          <a:stretch>
            <a:fillRect/>
          </a:stretch>
        </p:blipFill>
        <p:spPr>
          <a:xfrm rot="344698">
            <a:off x="6796543" y="2678522"/>
            <a:ext cx="4218218" cy="2812145"/>
          </a:xfrm>
          <a:prstGeom prst="rect">
            <a:avLst/>
          </a:prstGeom>
        </p:spPr>
      </p:pic>
    </p:spTree>
    <p:extLst>
      <p:ext uri="{BB962C8B-B14F-4D97-AF65-F5344CB8AC3E}">
        <p14:creationId xmlns:p14="http://schemas.microsoft.com/office/powerpoint/2010/main" val="372407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337F54D-B844-85CF-F041-D4E37A55BB40}"/>
              </a:ext>
            </a:extLst>
          </p:cNvPr>
          <p:cNvSpPr>
            <a:spLocks noGrp="1"/>
          </p:cNvSpPr>
          <p:nvPr>
            <p:ph type="title"/>
          </p:nvPr>
        </p:nvSpPr>
        <p:spPr/>
        <p:txBody>
          <a:bodyPr/>
          <a:lstStyle/>
          <a:p>
            <a:r>
              <a:rPr lang="nl-NL" dirty="0"/>
              <a:t>Inhoud eerste wijziging (1)</a:t>
            </a:r>
          </a:p>
        </p:txBody>
      </p:sp>
      <p:sp>
        <p:nvSpPr>
          <p:cNvPr id="3" name="Tijdelijke aanduiding voor voettekst 2">
            <a:extLst>
              <a:ext uri="{FF2B5EF4-FFF2-40B4-BE49-F238E27FC236}">
                <a16:creationId xmlns:a16="http://schemas.microsoft.com/office/drawing/2014/main" id="{E49CAF0E-52E3-C621-20BB-6B592AFB159B}"/>
              </a:ext>
            </a:extLst>
          </p:cNvPr>
          <p:cNvSpPr>
            <a:spLocks noGrp="1"/>
          </p:cNvSpPr>
          <p:nvPr>
            <p:ph type="ftr" sz="quarter" idx="11"/>
          </p:nvPr>
        </p:nvSpPr>
        <p:spPr/>
        <p:txBody>
          <a:bodyPr/>
          <a:lstStyle/>
          <a:p>
            <a:endParaRPr lang="nl-NL" dirty="0"/>
          </a:p>
        </p:txBody>
      </p:sp>
      <p:sp>
        <p:nvSpPr>
          <p:cNvPr id="6" name="Tijdelijke aanduiding voor tekst 5">
            <a:extLst>
              <a:ext uri="{FF2B5EF4-FFF2-40B4-BE49-F238E27FC236}">
                <a16:creationId xmlns:a16="http://schemas.microsoft.com/office/drawing/2014/main" id="{5CC99D5D-FEB8-3AD6-9B4F-2AFBD1CB7111}"/>
              </a:ext>
            </a:extLst>
          </p:cNvPr>
          <p:cNvSpPr>
            <a:spLocks noGrp="1"/>
          </p:cNvSpPr>
          <p:nvPr>
            <p:ph type="body" sz="quarter" idx="12"/>
          </p:nvPr>
        </p:nvSpPr>
        <p:spPr/>
        <p:txBody>
          <a:bodyPr vert="horz" lIns="91440" tIns="45720" rIns="91440" bIns="45720" rtlCol="0" anchor="t">
            <a:normAutofit/>
          </a:bodyPr>
          <a:lstStyle/>
          <a:p>
            <a:r>
              <a:rPr lang="nl-NL" b="1" dirty="0"/>
              <a:t>Regels van het bestemmingsplan Algemene regels Utrecht</a:t>
            </a:r>
          </a:p>
          <a:p>
            <a:pPr marL="342900" indent="-342900">
              <a:buFont typeface="+mj-lt"/>
              <a:buAutoNum type="arabicPeriod"/>
            </a:pPr>
            <a:r>
              <a:rPr lang="nl-NL" dirty="0"/>
              <a:t>bouwen, planologisch gebruik, kappen, grondwerk</a:t>
            </a:r>
          </a:p>
          <a:p>
            <a:pPr marL="342900" indent="-342900">
              <a:buFont typeface="+mj-lt"/>
              <a:buAutoNum type="arabicPeriod"/>
            </a:pPr>
            <a:endParaRPr lang="nl-NL" dirty="0"/>
          </a:p>
          <a:p>
            <a:r>
              <a:rPr lang="nl-NL" b="1" dirty="0"/>
              <a:t>Enkele nieuwe onderwerpen</a:t>
            </a:r>
          </a:p>
          <a:p>
            <a:pPr marL="342900" indent="-342900">
              <a:buFont typeface="+mj-lt"/>
              <a:buAutoNum type="arabicPeriod"/>
            </a:pPr>
            <a:r>
              <a:rPr lang="nl-NL" dirty="0"/>
              <a:t>lozingen, riolering</a:t>
            </a:r>
          </a:p>
          <a:p>
            <a:pPr marL="342900" indent="-342900">
              <a:buAutoNum type="arabicPeriod"/>
            </a:pPr>
            <a:r>
              <a:rPr lang="nl-NL" dirty="0"/>
              <a:t>geluidbelasting gevoelige gebouwen</a:t>
            </a:r>
            <a:endParaRPr lang="nl-NL" dirty="0">
              <a:highlight>
                <a:srgbClr val="FFFF00"/>
              </a:highlight>
              <a:ea typeface="Verdana"/>
            </a:endParaRPr>
          </a:p>
          <a:p>
            <a:pPr marL="342900" indent="-342900">
              <a:buFont typeface="+mj-lt"/>
              <a:buAutoNum type="arabicPeriod"/>
            </a:pPr>
            <a:endParaRPr lang="nl-NL" dirty="0"/>
          </a:p>
          <a:p>
            <a:r>
              <a:rPr lang="nl-NL" b="1" dirty="0"/>
              <a:t>Eerste omzetting van de bruidsschat</a:t>
            </a:r>
          </a:p>
          <a:p>
            <a:pPr marL="342900" indent="-342900">
              <a:buFont typeface="+mj-lt"/>
              <a:buAutoNum type="arabicPeriod"/>
            </a:pPr>
            <a:r>
              <a:rPr lang="nl-NL" dirty="0"/>
              <a:t>bouwen (waaronder </a:t>
            </a:r>
            <a:r>
              <a:rPr lang="nl-NL" dirty="0" err="1"/>
              <a:t>vergunningvrij</a:t>
            </a:r>
            <a:r>
              <a:rPr lang="nl-NL" dirty="0"/>
              <a:t>), lozingen</a:t>
            </a:r>
          </a:p>
          <a:p>
            <a:pPr marL="342900" indent="-342900">
              <a:buFont typeface="+mj-lt"/>
              <a:buAutoNum type="arabicPeriod"/>
            </a:pPr>
            <a:r>
              <a:rPr lang="nl-NL" dirty="0"/>
              <a:t>overgangsrecht (archeologie, vergunningen)</a:t>
            </a:r>
          </a:p>
          <a:p>
            <a:endParaRPr lang="nl-NL" dirty="0"/>
          </a:p>
        </p:txBody>
      </p:sp>
    </p:spTree>
    <p:extLst>
      <p:ext uri="{BB962C8B-B14F-4D97-AF65-F5344CB8AC3E}">
        <p14:creationId xmlns:p14="http://schemas.microsoft.com/office/powerpoint/2010/main" val="322739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337F54D-B844-85CF-F041-D4E37A55BB40}"/>
              </a:ext>
            </a:extLst>
          </p:cNvPr>
          <p:cNvSpPr>
            <a:spLocks noGrp="1"/>
          </p:cNvSpPr>
          <p:nvPr>
            <p:ph type="title"/>
          </p:nvPr>
        </p:nvSpPr>
        <p:spPr/>
        <p:txBody>
          <a:bodyPr/>
          <a:lstStyle/>
          <a:p>
            <a:r>
              <a:rPr lang="nl-NL" dirty="0"/>
              <a:t>Inhoud eerste wijziging (2)</a:t>
            </a:r>
          </a:p>
        </p:txBody>
      </p:sp>
      <p:sp>
        <p:nvSpPr>
          <p:cNvPr id="3" name="Tijdelijke aanduiding voor voettekst 2">
            <a:extLst>
              <a:ext uri="{FF2B5EF4-FFF2-40B4-BE49-F238E27FC236}">
                <a16:creationId xmlns:a16="http://schemas.microsoft.com/office/drawing/2014/main" id="{E49CAF0E-52E3-C621-20BB-6B592AFB159B}"/>
              </a:ext>
            </a:extLst>
          </p:cNvPr>
          <p:cNvSpPr>
            <a:spLocks noGrp="1"/>
          </p:cNvSpPr>
          <p:nvPr>
            <p:ph type="ftr" sz="quarter" idx="11"/>
          </p:nvPr>
        </p:nvSpPr>
        <p:spPr/>
        <p:txBody>
          <a:bodyPr/>
          <a:lstStyle/>
          <a:p>
            <a:endParaRPr lang="nl-NL" dirty="0"/>
          </a:p>
        </p:txBody>
      </p:sp>
      <p:sp>
        <p:nvSpPr>
          <p:cNvPr id="6" name="Tijdelijke aanduiding voor tekst 5">
            <a:extLst>
              <a:ext uri="{FF2B5EF4-FFF2-40B4-BE49-F238E27FC236}">
                <a16:creationId xmlns:a16="http://schemas.microsoft.com/office/drawing/2014/main" id="{5CC99D5D-FEB8-3AD6-9B4F-2AFBD1CB7111}"/>
              </a:ext>
            </a:extLst>
          </p:cNvPr>
          <p:cNvSpPr>
            <a:spLocks noGrp="1"/>
          </p:cNvSpPr>
          <p:nvPr>
            <p:ph type="body" sz="quarter" idx="12"/>
          </p:nvPr>
        </p:nvSpPr>
        <p:spPr/>
        <p:txBody>
          <a:bodyPr>
            <a:normAutofit lnSpcReduction="10000"/>
          </a:bodyPr>
          <a:lstStyle/>
          <a:p>
            <a:pPr>
              <a:lnSpc>
                <a:spcPct val="110000"/>
              </a:lnSpc>
            </a:pPr>
            <a:r>
              <a:rPr lang="nl-NL" b="1" dirty="0"/>
              <a:t>Hoofdstuk 1	Begrippen, wijze van meten</a:t>
            </a:r>
          </a:p>
          <a:p>
            <a:pPr>
              <a:lnSpc>
                <a:spcPct val="110000"/>
              </a:lnSpc>
            </a:pPr>
            <a:r>
              <a:rPr lang="nl-NL" dirty="0"/>
              <a:t>Hoofdstuk 2		[gereserveerd: Omgevingswaarden en programma’s]</a:t>
            </a:r>
          </a:p>
          <a:p>
            <a:pPr>
              <a:lnSpc>
                <a:spcPct val="110000"/>
              </a:lnSpc>
            </a:pPr>
            <a:r>
              <a:rPr lang="nl-NL" dirty="0"/>
              <a:t>Hoofdstuk 3		[gereserveerd: Functies]</a:t>
            </a:r>
          </a:p>
          <a:p>
            <a:pPr>
              <a:lnSpc>
                <a:spcPct val="110000"/>
              </a:lnSpc>
            </a:pPr>
            <a:r>
              <a:rPr lang="nl-NL" b="1" dirty="0"/>
              <a:t>Hoofdstuk 4	</a:t>
            </a:r>
            <a:r>
              <a:rPr lang="nl-NL" b="1" dirty="0">
                <a:solidFill>
                  <a:srgbClr val="275937"/>
                </a:solidFill>
              </a:rPr>
              <a:t>Bouwen</a:t>
            </a:r>
          </a:p>
          <a:p>
            <a:pPr>
              <a:lnSpc>
                <a:spcPct val="110000"/>
              </a:lnSpc>
            </a:pPr>
            <a:r>
              <a:rPr lang="nl-NL" b="1" dirty="0"/>
              <a:t>Hoofdstuk 5	</a:t>
            </a:r>
            <a:r>
              <a:rPr lang="nl-NL" b="1" dirty="0">
                <a:solidFill>
                  <a:srgbClr val="275937"/>
                </a:solidFill>
              </a:rPr>
              <a:t>Slopen</a:t>
            </a:r>
          </a:p>
          <a:p>
            <a:pPr>
              <a:lnSpc>
                <a:spcPct val="110000"/>
              </a:lnSpc>
            </a:pPr>
            <a:r>
              <a:rPr lang="nl-NL" b="1" dirty="0"/>
              <a:t>Hoofdstuk 6	</a:t>
            </a:r>
            <a:r>
              <a:rPr lang="nl-NL" b="1" dirty="0">
                <a:solidFill>
                  <a:srgbClr val="275937"/>
                </a:solidFill>
              </a:rPr>
              <a:t>Gebouwen en locaties gebruiken</a:t>
            </a:r>
          </a:p>
          <a:p>
            <a:pPr>
              <a:lnSpc>
                <a:spcPct val="110000"/>
              </a:lnSpc>
            </a:pPr>
            <a:r>
              <a:rPr lang="nl-NL" b="1" dirty="0"/>
              <a:t>Hoofdstuk 7	</a:t>
            </a:r>
            <a:r>
              <a:rPr lang="nl-NL" b="1" dirty="0">
                <a:solidFill>
                  <a:srgbClr val="275937"/>
                </a:solidFill>
              </a:rPr>
              <a:t>Grondwerk</a:t>
            </a:r>
            <a:br>
              <a:rPr lang="nl-NL" dirty="0"/>
            </a:br>
            <a:r>
              <a:rPr lang="nl-NL" dirty="0"/>
              <a:t>				</a:t>
            </a:r>
            <a:r>
              <a:rPr lang="nl-NL" i="1" dirty="0"/>
              <a:t>vergunningen, archeologie</a:t>
            </a:r>
          </a:p>
          <a:p>
            <a:pPr>
              <a:lnSpc>
                <a:spcPct val="110000"/>
              </a:lnSpc>
            </a:pPr>
            <a:r>
              <a:rPr lang="nl-NL" b="1" dirty="0"/>
              <a:t>Hoofdstuk 8	</a:t>
            </a:r>
            <a:r>
              <a:rPr lang="nl-NL" b="1" dirty="0">
                <a:solidFill>
                  <a:srgbClr val="275937"/>
                </a:solidFill>
              </a:rPr>
              <a:t>Beheer van natuur, flora en fauna</a:t>
            </a:r>
            <a:br>
              <a:rPr lang="nl-NL" dirty="0"/>
            </a:br>
            <a:r>
              <a:rPr lang="nl-NL" dirty="0"/>
              <a:t>				</a:t>
            </a:r>
            <a:r>
              <a:rPr lang="nl-NL" i="1" dirty="0"/>
              <a:t>kapvergunning</a:t>
            </a:r>
          </a:p>
          <a:p>
            <a:pPr>
              <a:lnSpc>
                <a:spcPct val="110000"/>
              </a:lnSpc>
            </a:pPr>
            <a:r>
              <a:rPr lang="nl-NL" b="1" dirty="0"/>
              <a:t>Hoofdstuk 9	</a:t>
            </a:r>
            <a:r>
              <a:rPr lang="nl-NL" b="1" dirty="0">
                <a:solidFill>
                  <a:srgbClr val="275937"/>
                </a:solidFill>
              </a:rPr>
              <a:t>Milieubelastende activiteiten</a:t>
            </a:r>
            <a:br>
              <a:rPr lang="nl-NL" dirty="0"/>
            </a:br>
            <a:r>
              <a:rPr lang="nl-NL" dirty="0"/>
              <a:t>				</a:t>
            </a:r>
            <a:r>
              <a:rPr lang="nl-NL" i="1" dirty="0"/>
              <a:t>lozing, riolering</a:t>
            </a:r>
          </a:p>
          <a:p>
            <a:pPr>
              <a:lnSpc>
                <a:spcPct val="110000"/>
              </a:lnSpc>
            </a:pPr>
            <a:r>
              <a:rPr lang="nl-NL" dirty="0"/>
              <a:t>Hoofdstuk 10-11	[gereserveerd]</a:t>
            </a:r>
          </a:p>
          <a:p>
            <a:pPr>
              <a:lnSpc>
                <a:spcPct val="110000"/>
              </a:lnSpc>
            </a:pPr>
            <a:r>
              <a:rPr lang="nl-NL" b="1" dirty="0"/>
              <a:t>Hoofdstuk 12	Overgangsrecht</a:t>
            </a:r>
          </a:p>
          <a:p>
            <a:endParaRPr lang="nl-NL" dirty="0"/>
          </a:p>
        </p:txBody>
      </p:sp>
      <p:sp>
        <p:nvSpPr>
          <p:cNvPr id="2" name="Rechthoek 1">
            <a:extLst>
              <a:ext uri="{FF2B5EF4-FFF2-40B4-BE49-F238E27FC236}">
                <a16:creationId xmlns:a16="http://schemas.microsoft.com/office/drawing/2014/main" id="{DE640A6B-EE89-D67C-6228-1B65528A5231}"/>
              </a:ext>
            </a:extLst>
          </p:cNvPr>
          <p:cNvSpPr/>
          <p:nvPr/>
        </p:nvSpPr>
        <p:spPr>
          <a:xfrm rot="2117144">
            <a:off x="7794083" y="3345741"/>
            <a:ext cx="3644037" cy="707886"/>
          </a:xfrm>
          <a:prstGeom prst="rect">
            <a:avLst/>
          </a:prstGeom>
          <a:noFill/>
        </p:spPr>
        <p:txBody>
          <a:bodyPr wrap="square" lIns="91440" tIns="45720" rIns="91440" bIns="45720">
            <a:spAutoFit/>
          </a:bodyPr>
          <a:lstStyle/>
          <a:p>
            <a:pPr algn="ctr"/>
            <a:r>
              <a:rPr lang="nl-NL" sz="4000" b="1" spc="300" dirty="0">
                <a:ln w="0"/>
                <a:solidFill>
                  <a:srgbClr val="275937"/>
                </a:solidFill>
                <a:latin typeface="Calibri" panose="020F0502020204030204" pitchFamily="34" charset="0"/>
                <a:cs typeface="Calibri" panose="020F0502020204030204" pitchFamily="34" charset="0"/>
              </a:rPr>
              <a:t>Activiteiten</a:t>
            </a:r>
          </a:p>
        </p:txBody>
      </p:sp>
    </p:spTree>
    <p:extLst>
      <p:ext uri="{BB962C8B-B14F-4D97-AF65-F5344CB8AC3E}">
        <p14:creationId xmlns:p14="http://schemas.microsoft.com/office/powerpoint/2010/main" val="460564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337F54D-B844-85CF-F041-D4E37A55BB40}"/>
              </a:ext>
            </a:extLst>
          </p:cNvPr>
          <p:cNvSpPr>
            <a:spLocks noGrp="1"/>
          </p:cNvSpPr>
          <p:nvPr>
            <p:ph type="title"/>
          </p:nvPr>
        </p:nvSpPr>
        <p:spPr/>
        <p:txBody>
          <a:bodyPr/>
          <a:lstStyle/>
          <a:p>
            <a:r>
              <a:rPr lang="nl-NL" dirty="0"/>
              <a:t>De activiteiten van het “eerste” omgevingsplan</a:t>
            </a:r>
          </a:p>
        </p:txBody>
      </p:sp>
      <p:sp>
        <p:nvSpPr>
          <p:cNvPr id="3" name="Tijdelijke aanduiding voor voettekst 2">
            <a:extLst>
              <a:ext uri="{FF2B5EF4-FFF2-40B4-BE49-F238E27FC236}">
                <a16:creationId xmlns:a16="http://schemas.microsoft.com/office/drawing/2014/main" id="{E49CAF0E-52E3-C621-20BB-6B592AFB159B}"/>
              </a:ext>
            </a:extLst>
          </p:cNvPr>
          <p:cNvSpPr>
            <a:spLocks noGrp="1"/>
          </p:cNvSpPr>
          <p:nvPr>
            <p:ph type="ftr" sz="quarter" idx="11"/>
          </p:nvPr>
        </p:nvSpPr>
        <p:spPr/>
        <p:txBody>
          <a:bodyPr/>
          <a:lstStyle/>
          <a:p>
            <a:endParaRPr lang="nl-NL" dirty="0"/>
          </a:p>
        </p:txBody>
      </p:sp>
      <p:sp>
        <p:nvSpPr>
          <p:cNvPr id="6" name="Tijdelijke aanduiding voor tekst 5">
            <a:extLst>
              <a:ext uri="{FF2B5EF4-FFF2-40B4-BE49-F238E27FC236}">
                <a16:creationId xmlns:a16="http://schemas.microsoft.com/office/drawing/2014/main" id="{5CC99D5D-FEB8-3AD6-9B4F-2AFBD1CB7111}"/>
              </a:ext>
            </a:extLst>
          </p:cNvPr>
          <p:cNvSpPr>
            <a:spLocks noGrp="1"/>
          </p:cNvSpPr>
          <p:nvPr>
            <p:ph type="body" sz="quarter" idx="12"/>
          </p:nvPr>
        </p:nvSpPr>
        <p:spPr/>
        <p:txBody>
          <a:bodyPr/>
          <a:lstStyle/>
          <a:p>
            <a:r>
              <a:rPr lang="nl-NL" b="1" dirty="0"/>
              <a:t>Bouwen en slopen</a:t>
            </a:r>
          </a:p>
          <a:p>
            <a:endParaRPr lang="nl-NL" b="1" dirty="0"/>
          </a:p>
          <a:p>
            <a:r>
              <a:rPr lang="nl-NL" b="1" dirty="0"/>
              <a:t>Gebouwen en locaties gebruiken (“planologisch gebruik”)</a:t>
            </a:r>
          </a:p>
          <a:p>
            <a:endParaRPr lang="nl-NL" b="1" dirty="0"/>
          </a:p>
          <a:p>
            <a:r>
              <a:rPr lang="nl-NL" b="1" dirty="0"/>
              <a:t>Grondwerk (“aanlegvergunning”)</a:t>
            </a:r>
          </a:p>
          <a:p>
            <a:pPr marL="342900" indent="-342900">
              <a:buFont typeface="+mj-lt"/>
              <a:buAutoNum type="arabicPeriod"/>
            </a:pPr>
            <a:r>
              <a:rPr lang="nl-NL" dirty="0"/>
              <a:t>met archeologie</a:t>
            </a:r>
          </a:p>
          <a:p>
            <a:pPr marL="342900" indent="-342900">
              <a:buFont typeface="+mj-lt"/>
              <a:buAutoNum type="arabicPeriod"/>
            </a:pPr>
            <a:endParaRPr lang="nl-NL" dirty="0"/>
          </a:p>
          <a:p>
            <a:r>
              <a:rPr lang="nl-NL" b="1" dirty="0"/>
              <a:t>Vellen van houtopstanden (“kappen”)</a:t>
            </a:r>
          </a:p>
          <a:p>
            <a:pPr marL="342900" indent="-342900">
              <a:buFont typeface="+mj-lt"/>
              <a:buAutoNum type="arabicPeriod"/>
            </a:pPr>
            <a:r>
              <a:rPr lang="nl-NL" dirty="0"/>
              <a:t>met </a:t>
            </a:r>
            <a:r>
              <a:rPr lang="nl-NL" dirty="0" err="1"/>
              <a:t>herplantplicht</a:t>
            </a:r>
            <a:endParaRPr lang="nl-NL" dirty="0"/>
          </a:p>
          <a:p>
            <a:pPr marL="342900" indent="-342900">
              <a:buFont typeface="+mj-lt"/>
              <a:buAutoNum type="arabicPeriod"/>
            </a:pPr>
            <a:endParaRPr lang="nl-NL" dirty="0"/>
          </a:p>
          <a:p>
            <a:r>
              <a:rPr lang="nl-NL" b="1" dirty="0"/>
              <a:t>Milieubelastende activiteiten</a:t>
            </a:r>
          </a:p>
          <a:p>
            <a:pPr marL="342900" indent="-342900">
              <a:buFont typeface="+mj-lt"/>
              <a:buAutoNum type="arabicPeriod"/>
            </a:pPr>
            <a:r>
              <a:rPr lang="nl-NL" dirty="0"/>
              <a:t>riolering, lozen</a:t>
            </a:r>
          </a:p>
          <a:p>
            <a:endParaRPr lang="nl-NL" dirty="0"/>
          </a:p>
        </p:txBody>
      </p:sp>
    </p:spTree>
    <p:extLst>
      <p:ext uri="{BB962C8B-B14F-4D97-AF65-F5344CB8AC3E}">
        <p14:creationId xmlns:p14="http://schemas.microsoft.com/office/powerpoint/2010/main" val="1484513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337F54D-B844-85CF-F041-D4E37A55BB40}"/>
              </a:ext>
            </a:extLst>
          </p:cNvPr>
          <p:cNvSpPr>
            <a:spLocks noGrp="1"/>
          </p:cNvSpPr>
          <p:nvPr>
            <p:ph type="title"/>
          </p:nvPr>
        </p:nvSpPr>
        <p:spPr/>
        <p:txBody>
          <a:bodyPr/>
          <a:lstStyle/>
          <a:p>
            <a:r>
              <a:rPr lang="nl-NL" dirty="0"/>
              <a:t>Over de regels</a:t>
            </a:r>
          </a:p>
        </p:txBody>
      </p:sp>
      <p:sp>
        <p:nvSpPr>
          <p:cNvPr id="3" name="Tijdelijke aanduiding voor voettekst 2">
            <a:extLst>
              <a:ext uri="{FF2B5EF4-FFF2-40B4-BE49-F238E27FC236}">
                <a16:creationId xmlns:a16="http://schemas.microsoft.com/office/drawing/2014/main" id="{E49CAF0E-52E3-C621-20BB-6B592AFB159B}"/>
              </a:ext>
            </a:extLst>
          </p:cNvPr>
          <p:cNvSpPr>
            <a:spLocks noGrp="1"/>
          </p:cNvSpPr>
          <p:nvPr>
            <p:ph type="ftr" sz="quarter" idx="11"/>
          </p:nvPr>
        </p:nvSpPr>
        <p:spPr/>
        <p:txBody>
          <a:bodyPr/>
          <a:lstStyle/>
          <a:p>
            <a:endParaRPr lang="nl-NL" dirty="0"/>
          </a:p>
        </p:txBody>
      </p:sp>
      <p:sp>
        <p:nvSpPr>
          <p:cNvPr id="6" name="Tijdelijke aanduiding voor tekst 5">
            <a:extLst>
              <a:ext uri="{FF2B5EF4-FFF2-40B4-BE49-F238E27FC236}">
                <a16:creationId xmlns:a16="http://schemas.microsoft.com/office/drawing/2014/main" id="{5CC99D5D-FEB8-3AD6-9B4F-2AFBD1CB7111}"/>
              </a:ext>
            </a:extLst>
          </p:cNvPr>
          <p:cNvSpPr>
            <a:spLocks noGrp="1"/>
          </p:cNvSpPr>
          <p:nvPr>
            <p:ph type="body" sz="quarter" idx="12"/>
          </p:nvPr>
        </p:nvSpPr>
        <p:spPr/>
        <p:txBody>
          <a:bodyPr/>
          <a:lstStyle/>
          <a:p>
            <a:r>
              <a:rPr lang="nl-NL" b="1" dirty="0"/>
              <a:t>De “eerste” regels gelden voor de hele gemeente</a:t>
            </a:r>
          </a:p>
          <a:p>
            <a:endParaRPr lang="nl-NL" b="1" dirty="0"/>
          </a:p>
          <a:p>
            <a:r>
              <a:rPr lang="nl-NL" b="1" dirty="0"/>
              <a:t>Per activiteit een hoofdstuk, zoveel mogelijk met vaste indeling</a:t>
            </a:r>
          </a:p>
          <a:p>
            <a:pPr marL="342900" indent="-342900">
              <a:buFont typeface="+mj-lt"/>
              <a:buAutoNum type="arabicPeriod"/>
            </a:pPr>
            <a:r>
              <a:rPr lang="nl-NL" dirty="0"/>
              <a:t>algemene regels over de activiteit, bv. vergunningplicht</a:t>
            </a:r>
          </a:p>
          <a:p>
            <a:pPr marL="342900" indent="-342900">
              <a:buFont typeface="+mj-lt"/>
              <a:buAutoNum type="arabicPeriod"/>
            </a:pPr>
            <a:r>
              <a:rPr lang="nl-NL" dirty="0"/>
              <a:t>regels over specifiek soort activiteit, bv. bijgebouw bouwen of flitsbezorging</a:t>
            </a:r>
          </a:p>
          <a:p>
            <a:pPr marL="800100" lvl="1" indent="-342900">
              <a:buFont typeface="Arial" panose="020B0604020202020204" pitchFamily="34" charset="0"/>
              <a:buChar char="•"/>
            </a:pPr>
            <a:r>
              <a:rPr lang="nl-NL" dirty="0"/>
              <a:t>regels met en zonder vergunningplicht</a:t>
            </a:r>
          </a:p>
          <a:p>
            <a:pPr marL="342900" indent="-342900">
              <a:buFont typeface="+mj-lt"/>
              <a:buAutoNum type="arabicPeriod"/>
            </a:pPr>
            <a:r>
              <a:rPr lang="nl-NL" dirty="0"/>
              <a:t>beoordelingsregels voor vergunningen: waaraan moet de aanvraag voldoen, bv. niet hoger dan…, niet in een winkel</a:t>
            </a:r>
          </a:p>
          <a:p>
            <a:pPr marL="342900" indent="-342900">
              <a:buFont typeface="+mj-lt"/>
              <a:buAutoNum type="arabicPeriod"/>
            </a:pPr>
            <a:r>
              <a:rPr lang="nl-NL" dirty="0"/>
              <a:t>aanvraagvereisten (“indieningseisen”)</a:t>
            </a:r>
          </a:p>
          <a:p>
            <a:endParaRPr lang="nl-NL" dirty="0"/>
          </a:p>
        </p:txBody>
      </p:sp>
    </p:spTree>
    <p:extLst>
      <p:ext uri="{BB962C8B-B14F-4D97-AF65-F5344CB8AC3E}">
        <p14:creationId xmlns:p14="http://schemas.microsoft.com/office/powerpoint/2010/main" val="2142952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a:t>Omgevingsplan van Utrecht opbouwen</a:t>
            </a:r>
          </a:p>
        </p:txBody>
      </p:sp>
      <p:sp>
        <p:nvSpPr>
          <p:cNvPr id="5" name="Ondertitel 4"/>
          <p:cNvSpPr>
            <a:spLocks noGrp="1"/>
          </p:cNvSpPr>
          <p:nvPr>
            <p:ph type="subTitle" idx="1"/>
          </p:nvPr>
        </p:nvSpPr>
        <p:spPr>
          <a:xfrm>
            <a:off x="6356145" y="2413591"/>
            <a:ext cx="5171671" cy="3939708"/>
          </a:xfrm>
        </p:spPr>
        <p:txBody>
          <a:bodyPr vert="horz" lIns="91440" tIns="45720" rIns="91440" bIns="45720" rtlCol="0" anchor="t">
            <a:normAutofit/>
          </a:bodyPr>
          <a:lstStyle/>
          <a:p>
            <a:pPr marL="0" indent="0">
              <a:buNone/>
            </a:pPr>
            <a:r>
              <a:rPr lang="nl-NL" dirty="0"/>
              <a:t>Inhoud:</a:t>
            </a:r>
          </a:p>
          <a:p>
            <a:pPr marL="342900" indent="-342900">
              <a:buAutoNum type="arabicPeriod"/>
            </a:pPr>
            <a:r>
              <a:rPr lang="nl-NL" dirty="0"/>
              <a:t>Het fundament leggen</a:t>
            </a:r>
            <a:endParaRPr lang="nl-NL" dirty="0">
              <a:ea typeface="Verdana"/>
            </a:endParaRPr>
          </a:p>
          <a:p>
            <a:pPr marL="971550" lvl="2" indent="-342900" algn="l">
              <a:buAutoNum type="alphaLcPeriod"/>
            </a:pPr>
            <a:r>
              <a:rPr lang="nl-NL" dirty="0">
                <a:solidFill>
                  <a:srgbClr val="275937"/>
                </a:solidFill>
              </a:rPr>
              <a:t>voorbereiding, aanpak tot nu toe</a:t>
            </a:r>
            <a:endParaRPr lang="nl-NL" dirty="0">
              <a:solidFill>
                <a:srgbClr val="275937"/>
              </a:solidFill>
              <a:ea typeface="Verdana"/>
            </a:endParaRPr>
          </a:p>
          <a:p>
            <a:pPr marL="971550" lvl="2" indent="-342900" algn="l">
              <a:buAutoNum type="alphaLcPeriod"/>
            </a:pPr>
            <a:r>
              <a:rPr lang="nl-NL" dirty="0">
                <a:solidFill>
                  <a:srgbClr val="275937"/>
                </a:solidFill>
              </a:rPr>
              <a:t>verschil met bestemmingsplan</a:t>
            </a:r>
            <a:endParaRPr lang="nl-NL" dirty="0">
              <a:solidFill>
                <a:srgbClr val="275937"/>
              </a:solidFill>
              <a:ea typeface="Verdana"/>
            </a:endParaRPr>
          </a:p>
          <a:p>
            <a:pPr marL="971550" lvl="2" indent="-342900" algn="l">
              <a:buAutoNum type="alphaLcPeriod"/>
            </a:pPr>
            <a:r>
              <a:rPr lang="nl-NL" dirty="0">
                <a:solidFill>
                  <a:srgbClr val="275937"/>
                </a:solidFill>
              </a:rPr>
              <a:t>inhoud eerste wijziging</a:t>
            </a:r>
            <a:endParaRPr lang="nl-NL" dirty="0">
              <a:solidFill>
                <a:srgbClr val="275937"/>
              </a:solidFill>
              <a:ea typeface="Verdana"/>
            </a:endParaRPr>
          </a:p>
          <a:p>
            <a:pPr marL="971550" lvl="2" indent="-342900" algn="l">
              <a:buAutoNum type="alphaLcPeriod"/>
            </a:pPr>
            <a:r>
              <a:rPr lang="nl-NL" dirty="0">
                <a:solidFill>
                  <a:srgbClr val="275937"/>
                </a:solidFill>
              </a:rPr>
              <a:t>ontwikkelingen mogelijk maken</a:t>
            </a:r>
            <a:endParaRPr lang="nl-NL" dirty="0">
              <a:solidFill>
                <a:srgbClr val="275937"/>
              </a:solidFill>
              <a:ea typeface="Verdana"/>
            </a:endParaRPr>
          </a:p>
          <a:p>
            <a:pPr marL="342900" indent="-342900">
              <a:buAutoNum type="arabicPeriod" startAt="2"/>
            </a:pPr>
            <a:r>
              <a:rPr lang="nl-NL" dirty="0"/>
              <a:t>Ervaringen met Regels-op-de-kaart en </a:t>
            </a:r>
            <a:r>
              <a:rPr lang="nl-NL" dirty="0" err="1"/>
              <a:t>RxBase</a:t>
            </a:r>
            <a:r>
              <a:rPr lang="nl-NL" dirty="0"/>
              <a:t> en vervolg: omzetten tijdelijke deel, ontwikkelingen</a:t>
            </a:r>
            <a:endParaRPr lang="nl-NL" dirty="0">
              <a:ea typeface="Verdana"/>
            </a:endParaRPr>
          </a:p>
          <a:p>
            <a:pPr marL="342900" indent="-342900">
              <a:buAutoNum type="arabicPeriod" startAt="2"/>
            </a:pPr>
            <a:r>
              <a:rPr lang="nl-NL" dirty="0"/>
              <a:t>als er tijd is: werken met functies</a:t>
            </a:r>
            <a:endParaRPr lang="nl-NL" dirty="0">
              <a:ea typeface="Verdana"/>
            </a:endParaRPr>
          </a:p>
          <a:p>
            <a:pPr>
              <a:buAutoNum type="arabicPeriod"/>
            </a:pPr>
            <a:endParaRPr lang="nl-NL" dirty="0">
              <a:ea typeface="Verdana"/>
            </a:endParaRPr>
          </a:p>
        </p:txBody>
      </p:sp>
    </p:spTree>
    <p:extLst>
      <p:ext uri="{BB962C8B-B14F-4D97-AF65-F5344CB8AC3E}">
        <p14:creationId xmlns:p14="http://schemas.microsoft.com/office/powerpoint/2010/main" val="2812081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337F54D-B844-85CF-F041-D4E37A55BB40}"/>
              </a:ext>
            </a:extLst>
          </p:cNvPr>
          <p:cNvSpPr>
            <a:spLocks noGrp="1"/>
          </p:cNvSpPr>
          <p:nvPr>
            <p:ph type="title"/>
          </p:nvPr>
        </p:nvSpPr>
        <p:spPr/>
        <p:txBody>
          <a:bodyPr/>
          <a:lstStyle/>
          <a:p>
            <a:r>
              <a:rPr lang="nl-NL" dirty="0"/>
              <a:t>Activiteit bouwen</a:t>
            </a:r>
          </a:p>
        </p:txBody>
      </p:sp>
      <p:sp>
        <p:nvSpPr>
          <p:cNvPr id="3" name="Tijdelijke aanduiding voor voettekst 2">
            <a:extLst>
              <a:ext uri="{FF2B5EF4-FFF2-40B4-BE49-F238E27FC236}">
                <a16:creationId xmlns:a16="http://schemas.microsoft.com/office/drawing/2014/main" id="{E49CAF0E-52E3-C621-20BB-6B592AFB159B}"/>
              </a:ext>
            </a:extLst>
          </p:cNvPr>
          <p:cNvSpPr>
            <a:spLocks noGrp="1"/>
          </p:cNvSpPr>
          <p:nvPr>
            <p:ph type="ftr" sz="quarter" idx="11"/>
          </p:nvPr>
        </p:nvSpPr>
        <p:spPr/>
        <p:txBody>
          <a:bodyPr/>
          <a:lstStyle/>
          <a:p>
            <a:endParaRPr lang="nl-NL" dirty="0"/>
          </a:p>
        </p:txBody>
      </p:sp>
      <p:sp>
        <p:nvSpPr>
          <p:cNvPr id="6" name="Tijdelijke aanduiding voor tekst 5">
            <a:extLst>
              <a:ext uri="{FF2B5EF4-FFF2-40B4-BE49-F238E27FC236}">
                <a16:creationId xmlns:a16="http://schemas.microsoft.com/office/drawing/2014/main" id="{5CC99D5D-FEB8-3AD6-9B4F-2AFBD1CB7111}"/>
              </a:ext>
            </a:extLst>
          </p:cNvPr>
          <p:cNvSpPr>
            <a:spLocks noGrp="1"/>
          </p:cNvSpPr>
          <p:nvPr>
            <p:ph type="body" sz="quarter" idx="12"/>
          </p:nvPr>
        </p:nvSpPr>
        <p:spPr/>
        <p:txBody>
          <a:bodyPr/>
          <a:lstStyle/>
          <a:p>
            <a:r>
              <a:rPr lang="nl-NL" b="1" dirty="0"/>
              <a:t>Voorlopig is het toetsen ingewikkeld:</a:t>
            </a:r>
          </a:p>
          <a:p>
            <a:pPr marL="342900" indent="-342900">
              <a:buFont typeface="+mj-lt"/>
              <a:buAutoNum type="arabicPeriod"/>
            </a:pPr>
            <a:r>
              <a:rPr lang="nl-NL" dirty="0"/>
              <a:t>nieuw: splitsing van technisch en “planologisch” bouwen</a:t>
            </a:r>
          </a:p>
          <a:p>
            <a:pPr marL="342900" indent="-342900">
              <a:buFont typeface="+mj-lt"/>
              <a:buAutoNum type="arabicPeriod"/>
            </a:pPr>
            <a:r>
              <a:rPr lang="nl-NL" dirty="0"/>
              <a:t>er staan nog bouwregels in het tijdelijke deel (bestemmingsplannen)</a:t>
            </a:r>
          </a:p>
          <a:p>
            <a:pPr marL="342900" indent="-342900">
              <a:buFont typeface="+mj-lt"/>
              <a:buAutoNum type="arabicPeriod"/>
            </a:pPr>
            <a:r>
              <a:rPr lang="nl-NL" dirty="0"/>
              <a:t>wellicht ook nog enige regels in de bruidsschat</a:t>
            </a:r>
          </a:p>
          <a:p>
            <a:pPr marL="342900" indent="-342900">
              <a:buFont typeface="+mj-lt"/>
              <a:buAutoNum type="arabicPeriod"/>
            </a:pPr>
            <a:endParaRPr lang="nl-NL" dirty="0"/>
          </a:p>
          <a:p>
            <a:r>
              <a:rPr lang="nl-NL" b="1" dirty="0"/>
              <a:t>Hoofdregel: altijd een vergunning nodig, behalve als expliciet is bepaald dat dat niet hoeft </a:t>
            </a:r>
          </a:p>
          <a:p>
            <a:endParaRPr lang="nl-NL" b="1" dirty="0"/>
          </a:p>
          <a:p>
            <a:r>
              <a:rPr lang="nl-NL" b="1" dirty="0"/>
              <a:t>Indeling regels: per soort gebouw</a:t>
            </a:r>
          </a:p>
          <a:p>
            <a:endParaRPr lang="nl-NL" dirty="0"/>
          </a:p>
        </p:txBody>
      </p:sp>
    </p:spTree>
    <p:extLst>
      <p:ext uri="{BB962C8B-B14F-4D97-AF65-F5344CB8AC3E}">
        <p14:creationId xmlns:p14="http://schemas.microsoft.com/office/powerpoint/2010/main" val="2047314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337F54D-B844-85CF-F041-D4E37A55BB40}"/>
              </a:ext>
            </a:extLst>
          </p:cNvPr>
          <p:cNvSpPr>
            <a:spLocks noGrp="1"/>
          </p:cNvSpPr>
          <p:nvPr>
            <p:ph type="title"/>
          </p:nvPr>
        </p:nvSpPr>
        <p:spPr/>
        <p:txBody>
          <a:bodyPr/>
          <a:lstStyle/>
          <a:p>
            <a:r>
              <a:rPr lang="nl-NL" dirty="0"/>
              <a:t>Activiteit “planologisch gebruik”</a:t>
            </a:r>
          </a:p>
        </p:txBody>
      </p:sp>
      <p:sp>
        <p:nvSpPr>
          <p:cNvPr id="3" name="Tijdelijke aanduiding voor voettekst 2">
            <a:extLst>
              <a:ext uri="{FF2B5EF4-FFF2-40B4-BE49-F238E27FC236}">
                <a16:creationId xmlns:a16="http://schemas.microsoft.com/office/drawing/2014/main" id="{E49CAF0E-52E3-C621-20BB-6B592AFB159B}"/>
              </a:ext>
            </a:extLst>
          </p:cNvPr>
          <p:cNvSpPr>
            <a:spLocks noGrp="1"/>
          </p:cNvSpPr>
          <p:nvPr>
            <p:ph type="ftr" sz="quarter" idx="11"/>
          </p:nvPr>
        </p:nvSpPr>
        <p:spPr/>
        <p:txBody>
          <a:bodyPr/>
          <a:lstStyle/>
          <a:p>
            <a:endParaRPr lang="nl-NL" dirty="0"/>
          </a:p>
        </p:txBody>
      </p:sp>
      <p:sp>
        <p:nvSpPr>
          <p:cNvPr id="6" name="Tijdelijke aanduiding voor tekst 5">
            <a:extLst>
              <a:ext uri="{FF2B5EF4-FFF2-40B4-BE49-F238E27FC236}">
                <a16:creationId xmlns:a16="http://schemas.microsoft.com/office/drawing/2014/main" id="{5CC99D5D-FEB8-3AD6-9B4F-2AFBD1CB7111}"/>
              </a:ext>
            </a:extLst>
          </p:cNvPr>
          <p:cNvSpPr>
            <a:spLocks noGrp="1"/>
          </p:cNvSpPr>
          <p:nvPr>
            <p:ph type="body" sz="quarter" idx="12"/>
          </p:nvPr>
        </p:nvSpPr>
        <p:spPr/>
        <p:txBody>
          <a:bodyPr/>
          <a:lstStyle/>
          <a:p>
            <a:r>
              <a:rPr lang="nl-NL" b="1" dirty="0"/>
              <a:t>De activiteit wonen</a:t>
            </a:r>
          </a:p>
          <a:p>
            <a:pPr marL="342900" indent="-342900">
              <a:buFont typeface="+mj-lt"/>
              <a:buAutoNum type="arabicPeriod"/>
            </a:pPr>
            <a:r>
              <a:rPr lang="nl-NL" dirty="0"/>
              <a:t>kamerverhuur</a:t>
            </a:r>
          </a:p>
          <a:p>
            <a:pPr marL="342900" indent="-342900">
              <a:buFont typeface="+mj-lt"/>
              <a:buAutoNum type="arabicPeriod"/>
            </a:pPr>
            <a:r>
              <a:rPr lang="nl-NL" dirty="0"/>
              <a:t>bedrijf-aan-huis</a:t>
            </a:r>
          </a:p>
          <a:p>
            <a:pPr marL="342900" indent="-342900">
              <a:buFont typeface="+mj-lt"/>
              <a:buAutoNum type="arabicPeriod"/>
            </a:pPr>
            <a:r>
              <a:rPr lang="nl-NL" dirty="0"/>
              <a:t>logies: bed-</a:t>
            </a:r>
            <a:r>
              <a:rPr lang="nl-NL" dirty="0" err="1"/>
              <a:t>and</a:t>
            </a:r>
            <a:r>
              <a:rPr lang="nl-NL" dirty="0"/>
              <a:t>-</a:t>
            </a:r>
            <a:r>
              <a:rPr lang="nl-NL" dirty="0" err="1"/>
              <a:t>breakfast</a:t>
            </a:r>
            <a:r>
              <a:rPr lang="nl-NL" dirty="0"/>
              <a:t> en vakantieverhuur</a:t>
            </a:r>
          </a:p>
          <a:p>
            <a:pPr marL="342900" indent="-342900">
              <a:buFont typeface="+mj-lt"/>
              <a:buAutoNum type="arabicPeriod"/>
            </a:pPr>
            <a:endParaRPr lang="nl-NL" dirty="0"/>
          </a:p>
          <a:p>
            <a:r>
              <a:rPr lang="nl-NL" b="1" dirty="0"/>
              <a:t>Bedrijfsactiviteiten</a:t>
            </a:r>
          </a:p>
          <a:p>
            <a:pPr marL="342900" indent="-342900">
              <a:buFont typeface="+mj-lt"/>
              <a:buAutoNum type="arabicPeriod"/>
            </a:pPr>
            <a:r>
              <a:rPr lang="nl-NL" dirty="0"/>
              <a:t>De activiteit detailhandel</a:t>
            </a:r>
          </a:p>
          <a:p>
            <a:pPr marL="800100" lvl="1" indent="-342900">
              <a:buFont typeface="Arial" panose="020B0604020202020204" pitchFamily="34" charset="0"/>
              <a:buChar char="•"/>
            </a:pPr>
            <a:r>
              <a:rPr lang="nl-NL" dirty="0"/>
              <a:t>geen internetverkoop met bezorgdienst (flitsbezorging)</a:t>
            </a:r>
          </a:p>
          <a:p>
            <a:pPr marL="800100" lvl="1" indent="-342900">
              <a:buFont typeface="Arial" panose="020B0604020202020204" pitchFamily="34" charset="0"/>
              <a:buChar char="•"/>
            </a:pPr>
            <a:r>
              <a:rPr lang="nl-NL" dirty="0"/>
              <a:t>geen afhaalzaken, behalve…</a:t>
            </a:r>
          </a:p>
          <a:p>
            <a:pPr marL="342900" indent="-342900">
              <a:buFont typeface="+mj-lt"/>
              <a:buAutoNum type="arabicPeriod"/>
            </a:pPr>
            <a:r>
              <a:rPr lang="nl-NL" dirty="0"/>
              <a:t>Additionele en ondersteunende horeca</a:t>
            </a:r>
          </a:p>
          <a:p>
            <a:pPr marL="800100" lvl="1" indent="-342900">
              <a:buFont typeface="Arial" panose="020B0604020202020204" pitchFamily="34" charset="0"/>
              <a:buChar char="•"/>
            </a:pPr>
            <a:r>
              <a:rPr lang="nl-NL" dirty="0"/>
              <a:t>conform horeca-kader</a:t>
            </a:r>
          </a:p>
          <a:p>
            <a:endParaRPr lang="nl-NL" dirty="0"/>
          </a:p>
        </p:txBody>
      </p:sp>
    </p:spTree>
    <p:extLst>
      <p:ext uri="{BB962C8B-B14F-4D97-AF65-F5344CB8AC3E}">
        <p14:creationId xmlns:p14="http://schemas.microsoft.com/office/powerpoint/2010/main" val="2720006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337F54D-B844-85CF-F041-D4E37A55BB40}"/>
              </a:ext>
            </a:extLst>
          </p:cNvPr>
          <p:cNvSpPr>
            <a:spLocks noGrp="1"/>
          </p:cNvSpPr>
          <p:nvPr>
            <p:ph type="title"/>
          </p:nvPr>
        </p:nvSpPr>
        <p:spPr/>
        <p:txBody>
          <a:bodyPr/>
          <a:lstStyle/>
          <a:p>
            <a:r>
              <a:rPr lang="nl-NL" dirty="0"/>
              <a:t>Activiteit grondwerk (aanlegvergunning)</a:t>
            </a:r>
          </a:p>
        </p:txBody>
      </p:sp>
      <p:sp>
        <p:nvSpPr>
          <p:cNvPr id="3" name="Tijdelijke aanduiding voor voettekst 2">
            <a:extLst>
              <a:ext uri="{FF2B5EF4-FFF2-40B4-BE49-F238E27FC236}">
                <a16:creationId xmlns:a16="http://schemas.microsoft.com/office/drawing/2014/main" id="{E49CAF0E-52E3-C621-20BB-6B592AFB159B}"/>
              </a:ext>
            </a:extLst>
          </p:cNvPr>
          <p:cNvSpPr>
            <a:spLocks noGrp="1"/>
          </p:cNvSpPr>
          <p:nvPr>
            <p:ph type="ftr" sz="quarter" idx="11"/>
          </p:nvPr>
        </p:nvSpPr>
        <p:spPr/>
        <p:txBody>
          <a:bodyPr/>
          <a:lstStyle/>
          <a:p>
            <a:endParaRPr lang="nl-NL" dirty="0"/>
          </a:p>
        </p:txBody>
      </p:sp>
      <p:sp>
        <p:nvSpPr>
          <p:cNvPr id="6" name="Tijdelijke aanduiding voor tekst 5">
            <a:extLst>
              <a:ext uri="{FF2B5EF4-FFF2-40B4-BE49-F238E27FC236}">
                <a16:creationId xmlns:a16="http://schemas.microsoft.com/office/drawing/2014/main" id="{5CC99D5D-FEB8-3AD6-9B4F-2AFBD1CB7111}"/>
              </a:ext>
            </a:extLst>
          </p:cNvPr>
          <p:cNvSpPr>
            <a:spLocks noGrp="1"/>
          </p:cNvSpPr>
          <p:nvPr>
            <p:ph type="body" sz="quarter" idx="12"/>
          </p:nvPr>
        </p:nvSpPr>
        <p:spPr/>
        <p:txBody>
          <a:bodyPr/>
          <a:lstStyle/>
          <a:p>
            <a:r>
              <a:rPr lang="nl-NL" b="1" dirty="0"/>
              <a:t>Vergunningplicht bij:</a:t>
            </a:r>
          </a:p>
          <a:p>
            <a:endParaRPr lang="nl-NL" dirty="0"/>
          </a:p>
          <a:p>
            <a:pPr marL="342900" indent="-342900">
              <a:buFont typeface="+mj-lt"/>
              <a:buAutoNum type="arabicPeriod"/>
            </a:pPr>
            <a:r>
              <a:rPr lang="nl-NL" dirty="0"/>
              <a:t>Bescherming “dubbelbestemmingen”</a:t>
            </a:r>
          </a:p>
          <a:p>
            <a:pPr marL="800100" lvl="1" indent="-342900">
              <a:buFont typeface="Arial" panose="020B0604020202020204" pitchFamily="34" charset="0"/>
              <a:buChar char="•"/>
            </a:pPr>
            <a:r>
              <a:rPr lang="nl-NL" dirty="0"/>
              <a:t>leidingen, waterkering</a:t>
            </a:r>
          </a:p>
          <a:p>
            <a:pPr marL="342900" indent="-342900">
              <a:buFont typeface="+mj-lt"/>
              <a:buAutoNum type="arabicPeriod"/>
            </a:pPr>
            <a:endParaRPr lang="nl-NL" dirty="0"/>
          </a:p>
          <a:p>
            <a:pPr marL="342900" indent="-342900">
              <a:buFont typeface="+mj-lt"/>
              <a:buAutoNum type="arabicPeriod"/>
            </a:pPr>
            <a:r>
              <a:rPr lang="nl-NL" dirty="0"/>
              <a:t>Archeologie</a:t>
            </a:r>
          </a:p>
          <a:p>
            <a:pPr marL="800100" lvl="1" indent="-342900">
              <a:buFont typeface="Arial" panose="020B0604020202020204" pitchFamily="34" charset="0"/>
              <a:buChar char="•"/>
            </a:pPr>
            <a:r>
              <a:rPr lang="nl-NL" dirty="0"/>
              <a:t>systeem conform de archeologieverordening </a:t>
            </a:r>
          </a:p>
          <a:p>
            <a:pPr marL="800100" lvl="1" indent="-342900">
              <a:buFont typeface="Arial" panose="020B0604020202020204" pitchFamily="34" charset="0"/>
              <a:buChar char="•"/>
            </a:pPr>
            <a:r>
              <a:rPr lang="nl-NL" dirty="0"/>
              <a:t>nieuwe waardenkaart, dus nieuwe grenzen</a:t>
            </a:r>
          </a:p>
          <a:p>
            <a:pPr marL="800100" lvl="1" indent="-342900">
              <a:buFont typeface="Arial" panose="020B0604020202020204" pitchFamily="34" charset="0"/>
              <a:buChar char="•"/>
            </a:pPr>
            <a:r>
              <a:rPr lang="nl-NL" dirty="0"/>
              <a:t>laagste waarde alleen waar nodig</a:t>
            </a:r>
          </a:p>
          <a:p>
            <a:endParaRPr lang="nl-NL" dirty="0"/>
          </a:p>
        </p:txBody>
      </p:sp>
    </p:spTree>
    <p:extLst>
      <p:ext uri="{BB962C8B-B14F-4D97-AF65-F5344CB8AC3E}">
        <p14:creationId xmlns:p14="http://schemas.microsoft.com/office/powerpoint/2010/main" val="1549593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337F54D-B844-85CF-F041-D4E37A55BB40}"/>
              </a:ext>
            </a:extLst>
          </p:cNvPr>
          <p:cNvSpPr>
            <a:spLocks noGrp="1"/>
          </p:cNvSpPr>
          <p:nvPr>
            <p:ph type="title"/>
          </p:nvPr>
        </p:nvSpPr>
        <p:spPr/>
        <p:txBody>
          <a:bodyPr/>
          <a:lstStyle/>
          <a:p>
            <a:r>
              <a:rPr lang="nl-NL" dirty="0"/>
              <a:t>Activiteit aantasten van bomen</a:t>
            </a:r>
          </a:p>
        </p:txBody>
      </p:sp>
      <p:sp>
        <p:nvSpPr>
          <p:cNvPr id="3" name="Tijdelijke aanduiding voor voettekst 2">
            <a:extLst>
              <a:ext uri="{FF2B5EF4-FFF2-40B4-BE49-F238E27FC236}">
                <a16:creationId xmlns:a16="http://schemas.microsoft.com/office/drawing/2014/main" id="{E49CAF0E-52E3-C621-20BB-6B592AFB159B}"/>
              </a:ext>
            </a:extLst>
          </p:cNvPr>
          <p:cNvSpPr>
            <a:spLocks noGrp="1"/>
          </p:cNvSpPr>
          <p:nvPr>
            <p:ph type="ftr" sz="quarter" idx="11"/>
          </p:nvPr>
        </p:nvSpPr>
        <p:spPr/>
        <p:txBody>
          <a:bodyPr/>
          <a:lstStyle/>
          <a:p>
            <a:endParaRPr lang="nl-NL" dirty="0"/>
          </a:p>
        </p:txBody>
      </p:sp>
      <p:sp>
        <p:nvSpPr>
          <p:cNvPr id="6" name="Tijdelijke aanduiding voor tekst 5">
            <a:extLst>
              <a:ext uri="{FF2B5EF4-FFF2-40B4-BE49-F238E27FC236}">
                <a16:creationId xmlns:a16="http://schemas.microsoft.com/office/drawing/2014/main" id="{5CC99D5D-FEB8-3AD6-9B4F-2AFBD1CB7111}"/>
              </a:ext>
            </a:extLst>
          </p:cNvPr>
          <p:cNvSpPr>
            <a:spLocks noGrp="1"/>
          </p:cNvSpPr>
          <p:nvPr>
            <p:ph type="body" sz="quarter" idx="12"/>
          </p:nvPr>
        </p:nvSpPr>
        <p:spPr/>
        <p:txBody>
          <a:bodyPr/>
          <a:lstStyle/>
          <a:p>
            <a:r>
              <a:rPr lang="nl-NL" b="1" dirty="0"/>
              <a:t>Vervanging kapverordening</a:t>
            </a:r>
          </a:p>
          <a:p>
            <a:pPr marL="342900" indent="-342900">
              <a:buFont typeface="+mj-lt"/>
              <a:buAutoNum type="arabicPeriod"/>
            </a:pPr>
            <a:r>
              <a:rPr lang="nl-NL" dirty="0"/>
              <a:t>regels uit de APV, kapverordening</a:t>
            </a:r>
          </a:p>
          <a:p>
            <a:pPr marL="342900" indent="-342900">
              <a:buFont typeface="+mj-lt"/>
              <a:buAutoNum type="arabicPeriod"/>
            </a:pPr>
            <a:r>
              <a:rPr lang="nl-NL" dirty="0" err="1"/>
              <a:t>herplantplicht</a:t>
            </a:r>
            <a:endParaRPr lang="nl-NL" dirty="0"/>
          </a:p>
          <a:p>
            <a:endParaRPr lang="nl-NL" dirty="0"/>
          </a:p>
        </p:txBody>
      </p:sp>
    </p:spTree>
    <p:extLst>
      <p:ext uri="{BB962C8B-B14F-4D97-AF65-F5344CB8AC3E}">
        <p14:creationId xmlns:p14="http://schemas.microsoft.com/office/powerpoint/2010/main" val="1293373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337F54D-B844-85CF-F041-D4E37A55BB40}"/>
              </a:ext>
            </a:extLst>
          </p:cNvPr>
          <p:cNvSpPr>
            <a:spLocks noGrp="1"/>
          </p:cNvSpPr>
          <p:nvPr>
            <p:ph type="title"/>
          </p:nvPr>
        </p:nvSpPr>
        <p:spPr/>
        <p:txBody>
          <a:bodyPr/>
          <a:lstStyle/>
          <a:p>
            <a:r>
              <a:rPr lang="nl-NL" dirty="0"/>
              <a:t>Situatie 4e kwartaal 2024</a:t>
            </a:r>
          </a:p>
        </p:txBody>
      </p:sp>
      <p:sp>
        <p:nvSpPr>
          <p:cNvPr id="3" name="Tijdelijke aanduiding voor voettekst 2">
            <a:extLst>
              <a:ext uri="{FF2B5EF4-FFF2-40B4-BE49-F238E27FC236}">
                <a16:creationId xmlns:a16="http://schemas.microsoft.com/office/drawing/2014/main" id="{E49CAF0E-52E3-C621-20BB-6B592AFB159B}"/>
              </a:ext>
            </a:extLst>
          </p:cNvPr>
          <p:cNvSpPr>
            <a:spLocks noGrp="1"/>
          </p:cNvSpPr>
          <p:nvPr>
            <p:ph type="ftr" sz="quarter" idx="11"/>
          </p:nvPr>
        </p:nvSpPr>
        <p:spPr/>
        <p:txBody>
          <a:bodyPr/>
          <a:lstStyle/>
          <a:p>
            <a:endParaRPr lang="nl-NL" dirty="0"/>
          </a:p>
        </p:txBody>
      </p:sp>
      <p:pic>
        <p:nvPicPr>
          <p:cNvPr id="4" name="Afbeelding 3" descr="afbeelding is een schema wat de situatie 4e kwartaal 2024 laat zien.">
            <a:extLst>
              <a:ext uri="{FF2B5EF4-FFF2-40B4-BE49-F238E27FC236}">
                <a16:creationId xmlns:a16="http://schemas.microsoft.com/office/drawing/2014/main" id="{07F1E4C2-3D2D-294B-5020-0B97E4C38BAA}"/>
              </a:ext>
            </a:extLst>
          </p:cNvPr>
          <p:cNvPicPr>
            <a:picLocks noChangeAspect="1"/>
          </p:cNvPicPr>
          <p:nvPr/>
        </p:nvPicPr>
        <p:blipFill>
          <a:blip r:embed="rId2"/>
          <a:stretch>
            <a:fillRect/>
          </a:stretch>
        </p:blipFill>
        <p:spPr>
          <a:xfrm>
            <a:off x="1596000" y="1735968"/>
            <a:ext cx="9000000" cy="4364661"/>
          </a:xfrm>
          <a:prstGeom prst="rect">
            <a:avLst/>
          </a:prstGeom>
        </p:spPr>
      </p:pic>
    </p:spTree>
    <p:extLst>
      <p:ext uri="{BB962C8B-B14F-4D97-AF65-F5344CB8AC3E}">
        <p14:creationId xmlns:p14="http://schemas.microsoft.com/office/powerpoint/2010/main" val="2364969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2C3578-8104-1A65-093E-70C037EAAE07}"/>
              </a:ext>
            </a:extLst>
          </p:cNvPr>
          <p:cNvSpPr>
            <a:spLocks noGrp="1"/>
          </p:cNvSpPr>
          <p:nvPr>
            <p:ph type="ctrTitle"/>
          </p:nvPr>
        </p:nvSpPr>
        <p:spPr/>
        <p:txBody>
          <a:bodyPr/>
          <a:lstStyle/>
          <a:p>
            <a:r>
              <a:rPr lang="nl-NL" dirty="0"/>
              <a:t>2. Ervaring met publiceren - bekendmaken</a:t>
            </a:r>
          </a:p>
        </p:txBody>
      </p:sp>
      <p:pic>
        <p:nvPicPr>
          <p:cNvPr id="7" name="Tijdelijke aanduiding voor inhoud 6" descr="Afbeelding met tekst, schermopname, kaart, Lettertype&#10;&#10;Automatisch gegenereerde beschrijving">
            <a:extLst>
              <a:ext uri="{FF2B5EF4-FFF2-40B4-BE49-F238E27FC236}">
                <a16:creationId xmlns:a16="http://schemas.microsoft.com/office/drawing/2014/main" id="{D4D3D3AB-E86B-27A9-EEBF-1129239BF9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112" y="1672529"/>
            <a:ext cx="8167775" cy="4680000"/>
          </a:xfrm>
          <a:prstGeom prst="rect">
            <a:avLst/>
          </a:prstGeom>
        </p:spPr>
      </p:pic>
    </p:spTree>
    <p:extLst>
      <p:ext uri="{BB962C8B-B14F-4D97-AF65-F5344CB8AC3E}">
        <p14:creationId xmlns:p14="http://schemas.microsoft.com/office/powerpoint/2010/main" val="2234171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337F54D-B844-85CF-F041-D4E37A55BB40}"/>
              </a:ext>
            </a:extLst>
          </p:cNvPr>
          <p:cNvSpPr>
            <a:spLocks noGrp="1"/>
          </p:cNvSpPr>
          <p:nvPr>
            <p:ph type="title"/>
          </p:nvPr>
        </p:nvSpPr>
        <p:spPr/>
        <p:txBody>
          <a:bodyPr/>
          <a:lstStyle/>
          <a:p>
            <a:r>
              <a:rPr lang="nl-NL" dirty="0"/>
              <a:t>Van rx.base naar regels-op-de-kaart</a:t>
            </a:r>
          </a:p>
        </p:txBody>
      </p:sp>
      <p:sp>
        <p:nvSpPr>
          <p:cNvPr id="3" name="Tijdelijke aanduiding voor voettekst 2">
            <a:extLst>
              <a:ext uri="{FF2B5EF4-FFF2-40B4-BE49-F238E27FC236}">
                <a16:creationId xmlns:a16="http://schemas.microsoft.com/office/drawing/2014/main" id="{E49CAF0E-52E3-C621-20BB-6B592AFB159B}"/>
              </a:ext>
            </a:extLst>
          </p:cNvPr>
          <p:cNvSpPr>
            <a:spLocks noGrp="1"/>
          </p:cNvSpPr>
          <p:nvPr>
            <p:ph type="ftr" sz="quarter" idx="11"/>
          </p:nvPr>
        </p:nvSpPr>
        <p:spPr/>
        <p:txBody>
          <a:bodyPr/>
          <a:lstStyle/>
          <a:p>
            <a:endParaRPr lang="nl-NL" dirty="0"/>
          </a:p>
        </p:txBody>
      </p:sp>
      <p:sp>
        <p:nvSpPr>
          <p:cNvPr id="6" name="Tijdelijke aanduiding voor tekst 5">
            <a:extLst>
              <a:ext uri="{FF2B5EF4-FFF2-40B4-BE49-F238E27FC236}">
                <a16:creationId xmlns:a16="http://schemas.microsoft.com/office/drawing/2014/main" id="{5CC99D5D-FEB8-3AD6-9B4F-2AFBD1CB7111}"/>
              </a:ext>
            </a:extLst>
          </p:cNvPr>
          <p:cNvSpPr>
            <a:spLocks noGrp="1"/>
          </p:cNvSpPr>
          <p:nvPr>
            <p:ph type="body" sz="quarter" idx="12"/>
          </p:nvPr>
        </p:nvSpPr>
        <p:spPr/>
        <p:txBody>
          <a:bodyPr/>
          <a:lstStyle/>
          <a:p>
            <a:r>
              <a:rPr lang="nl-NL" b="1" dirty="0"/>
              <a:t>Publiceren kost tijd: </a:t>
            </a:r>
          </a:p>
          <a:p>
            <a:r>
              <a:rPr lang="nl-NL" dirty="0"/>
              <a:t>de mededeling moet in alle systemen van het DSO bekend zijn voordat de kennisgeving die erbij hoort kan worden gepubliceerd. </a:t>
            </a:r>
          </a:p>
          <a:p>
            <a:endParaRPr lang="nl-NL" dirty="0"/>
          </a:p>
          <a:p>
            <a:r>
              <a:rPr lang="nl-NL" dirty="0"/>
              <a:t>Dinsdag mededeling				Woensdag kennisgeving (na 16.00u) </a:t>
            </a:r>
          </a:p>
          <a:p>
            <a:r>
              <a:rPr lang="nl-NL" dirty="0"/>
              <a:t>Donderdag bekendmaking			Vrijdag ter inzage</a:t>
            </a:r>
          </a:p>
          <a:p>
            <a:endParaRPr lang="nl-NL" dirty="0"/>
          </a:p>
          <a:p>
            <a:r>
              <a:rPr lang="nl-NL" dirty="0"/>
              <a:t>Donderdag mededeling     		Dinsdag kennisgeving                         </a:t>
            </a:r>
          </a:p>
          <a:p>
            <a:r>
              <a:rPr lang="nl-NL" dirty="0"/>
              <a:t>Donderdag bekendmaking          	Vrijdag ter inzage</a:t>
            </a:r>
          </a:p>
          <a:p>
            <a:endParaRPr lang="nl-NL" dirty="0"/>
          </a:p>
          <a:p>
            <a:endParaRPr lang="nl-NL" dirty="0"/>
          </a:p>
        </p:txBody>
      </p:sp>
    </p:spTree>
    <p:extLst>
      <p:ext uri="{BB962C8B-B14F-4D97-AF65-F5344CB8AC3E}">
        <p14:creationId xmlns:p14="http://schemas.microsoft.com/office/powerpoint/2010/main" val="208018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337F54D-B844-85CF-F041-D4E37A55BB40}"/>
              </a:ext>
            </a:extLst>
          </p:cNvPr>
          <p:cNvSpPr>
            <a:spLocks noGrp="1"/>
          </p:cNvSpPr>
          <p:nvPr>
            <p:ph type="title"/>
          </p:nvPr>
        </p:nvSpPr>
        <p:spPr/>
        <p:txBody>
          <a:bodyPr/>
          <a:lstStyle/>
          <a:p>
            <a:r>
              <a:rPr lang="nl-NL" dirty="0"/>
              <a:t>Van rx.base naar regels-op-de-kaart (2)</a:t>
            </a:r>
          </a:p>
        </p:txBody>
      </p:sp>
      <p:sp>
        <p:nvSpPr>
          <p:cNvPr id="3" name="Tijdelijke aanduiding voor voettekst 2">
            <a:extLst>
              <a:ext uri="{FF2B5EF4-FFF2-40B4-BE49-F238E27FC236}">
                <a16:creationId xmlns:a16="http://schemas.microsoft.com/office/drawing/2014/main" id="{E49CAF0E-52E3-C621-20BB-6B592AFB159B}"/>
              </a:ext>
            </a:extLst>
          </p:cNvPr>
          <p:cNvSpPr>
            <a:spLocks noGrp="1"/>
          </p:cNvSpPr>
          <p:nvPr>
            <p:ph type="ftr" sz="quarter" idx="11"/>
          </p:nvPr>
        </p:nvSpPr>
        <p:spPr/>
        <p:txBody>
          <a:bodyPr/>
          <a:lstStyle/>
          <a:p>
            <a:endParaRPr lang="nl-NL" dirty="0"/>
          </a:p>
        </p:txBody>
      </p:sp>
      <p:sp>
        <p:nvSpPr>
          <p:cNvPr id="6" name="Tijdelijke aanduiding voor tekst 5">
            <a:extLst>
              <a:ext uri="{FF2B5EF4-FFF2-40B4-BE49-F238E27FC236}">
                <a16:creationId xmlns:a16="http://schemas.microsoft.com/office/drawing/2014/main" id="{5CC99D5D-FEB8-3AD6-9B4F-2AFBD1CB7111}"/>
              </a:ext>
            </a:extLst>
          </p:cNvPr>
          <p:cNvSpPr>
            <a:spLocks noGrp="1"/>
          </p:cNvSpPr>
          <p:nvPr>
            <p:ph type="body" sz="quarter" idx="12"/>
          </p:nvPr>
        </p:nvSpPr>
        <p:spPr/>
        <p:txBody>
          <a:bodyPr/>
          <a:lstStyle/>
          <a:p>
            <a:r>
              <a:rPr lang="nl-NL" b="1" dirty="0"/>
              <a:t>Inhoud besluittekst: </a:t>
            </a:r>
          </a:p>
          <a:p>
            <a:r>
              <a:rPr lang="nl-NL" dirty="0"/>
              <a:t>een puzzel om te achterhalen wat hier precies in moet. </a:t>
            </a:r>
          </a:p>
          <a:p>
            <a:endParaRPr lang="nl-NL" dirty="0"/>
          </a:p>
          <a:p>
            <a:r>
              <a:rPr lang="nl-NL" dirty="0"/>
              <a:t>Hoe schrijven we een goede besluittest? Laten we de links er wel of niet in. </a:t>
            </a:r>
          </a:p>
          <a:p>
            <a:endParaRPr lang="nl-NL" dirty="0"/>
          </a:p>
          <a:p>
            <a:r>
              <a:rPr lang="nl-NL" dirty="0"/>
              <a:t>Hoe verhoud de besluittekst zich tot het raadsvoorstel?</a:t>
            </a:r>
          </a:p>
          <a:p>
            <a:endParaRPr lang="nl-NL" dirty="0"/>
          </a:p>
        </p:txBody>
      </p:sp>
      <p:pic>
        <p:nvPicPr>
          <p:cNvPr id="8" name="Afbeelding 7" descr="afbeelding is een voorbeeld eerste wijziging omgevingsplan.&#10;besluit van het college-van-burgemeester en wethouders van de gemeente Utrecht om het ontwerp eerst wijziging omgevingsplan ter inzage te leggen. het college -van- burgemeester en wethouders van de gemeente Utrecht : gelezen het voorstel aan burgemeester en wethouders van 30 januari 2024:gelet op artikel 2.4 omgevingswet en artikel 160. lid 1 onder b gemeentewet besluit om het ontwerp eerste wijziging omgevingsplan ter inzage te leggen">
            <a:extLst>
              <a:ext uri="{FF2B5EF4-FFF2-40B4-BE49-F238E27FC236}">
                <a16:creationId xmlns:a16="http://schemas.microsoft.com/office/drawing/2014/main" id="{3699C549-D91C-E9E7-C2CF-2B8F85DB79ED}"/>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rot="21328147">
            <a:off x="1142308" y="1980998"/>
            <a:ext cx="9907383" cy="2896004"/>
          </a:xfrm>
          <a:prstGeom prst="rect">
            <a:avLst/>
          </a:prstGeom>
        </p:spPr>
      </p:pic>
    </p:spTree>
    <p:extLst>
      <p:ext uri="{BB962C8B-B14F-4D97-AF65-F5344CB8AC3E}">
        <p14:creationId xmlns:p14="http://schemas.microsoft.com/office/powerpoint/2010/main" val="395164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337F54D-B844-85CF-F041-D4E37A55BB40}"/>
              </a:ext>
            </a:extLst>
          </p:cNvPr>
          <p:cNvSpPr>
            <a:spLocks noGrp="1"/>
          </p:cNvSpPr>
          <p:nvPr>
            <p:ph type="title"/>
          </p:nvPr>
        </p:nvSpPr>
        <p:spPr/>
        <p:txBody>
          <a:bodyPr/>
          <a:lstStyle/>
          <a:p>
            <a:r>
              <a:rPr lang="nl-NL" dirty="0"/>
              <a:t>DSO: niet voor de burger!</a:t>
            </a:r>
          </a:p>
        </p:txBody>
      </p:sp>
      <p:sp>
        <p:nvSpPr>
          <p:cNvPr id="3" name="Tijdelijke aanduiding voor voettekst 2">
            <a:extLst>
              <a:ext uri="{FF2B5EF4-FFF2-40B4-BE49-F238E27FC236}">
                <a16:creationId xmlns:a16="http://schemas.microsoft.com/office/drawing/2014/main" id="{E49CAF0E-52E3-C621-20BB-6B592AFB159B}"/>
              </a:ext>
            </a:extLst>
          </p:cNvPr>
          <p:cNvSpPr>
            <a:spLocks noGrp="1"/>
          </p:cNvSpPr>
          <p:nvPr>
            <p:ph type="ftr" sz="quarter" idx="11"/>
          </p:nvPr>
        </p:nvSpPr>
        <p:spPr/>
        <p:txBody>
          <a:bodyPr/>
          <a:lstStyle/>
          <a:p>
            <a:endParaRPr lang="nl-NL" dirty="0"/>
          </a:p>
        </p:txBody>
      </p:sp>
      <p:sp>
        <p:nvSpPr>
          <p:cNvPr id="6" name="Tijdelijke aanduiding voor tekst 5">
            <a:extLst>
              <a:ext uri="{FF2B5EF4-FFF2-40B4-BE49-F238E27FC236}">
                <a16:creationId xmlns:a16="http://schemas.microsoft.com/office/drawing/2014/main" id="{5CC99D5D-FEB8-3AD6-9B4F-2AFBD1CB7111}"/>
              </a:ext>
            </a:extLst>
          </p:cNvPr>
          <p:cNvSpPr>
            <a:spLocks noGrp="1"/>
          </p:cNvSpPr>
          <p:nvPr>
            <p:ph type="body" sz="quarter" idx="12"/>
          </p:nvPr>
        </p:nvSpPr>
        <p:spPr/>
        <p:txBody>
          <a:bodyPr/>
          <a:lstStyle/>
          <a:p>
            <a:r>
              <a:rPr lang="nl-NL" b="1" dirty="0"/>
              <a:t>Opvallend: één zienswijze die wij zelf uitgelokt hebben</a:t>
            </a:r>
          </a:p>
          <a:p>
            <a:pPr marL="342900" indent="-342900">
              <a:buFont typeface="+mj-lt"/>
              <a:buAutoNum type="arabicPeriod"/>
            </a:pPr>
            <a:r>
              <a:rPr lang="nl-NL" dirty="0"/>
              <a:t>de automatische signalering moet de burger zelf opnieuw aanzetten</a:t>
            </a:r>
          </a:p>
          <a:p>
            <a:pPr marL="342900" indent="-342900">
              <a:buFont typeface="+mj-lt"/>
              <a:buAutoNum type="arabicPeriod"/>
            </a:pPr>
            <a:r>
              <a:rPr lang="nl-NL" dirty="0"/>
              <a:t>het ontwerp is moeilijk te vinden</a:t>
            </a:r>
          </a:p>
          <a:p>
            <a:pPr marL="342900" indent="-342900">
              <a:buFont typeface="+mj-lt"/>
              <a:buAutoNum type="arabicPeriod"/>
            </a:pPr>
            <a:r>
              <a:rPr lang="nl-NL" dirty="0"/>
              <a:t>het eenvoudige overzicht van ruimtelijkeplannen.nl ontbreekt</a:t>
            </a:r>
          </a:p>
          <a:p>
            <a:pPr marL="342900" indent="-342900">
              <a:buFont typeface="+mj-lt"/>
              <a:buAutoNum type="arabicPeriod"/>
            </a:pPr>
            <a:endParaRPr lang="nl-NL" dirty="0"/>
          </a:p>
          <a:p>
            <a:r>
              <a:rPr lang="nl-NL" b="1" dirty="0"/>
              <a:t>Artikelsgewijze toelichting niet klantvriendelijk</a:t>
            </a:r>
          </a:p>
          <a:p>
            <a:pPr marL="342900" indent="-342900">
              <a:buFont typeface="+mj-lt"/>
              <a:buAutoNum type="arabicPeriod"/>
            </a:pPr>
            <a:r>
              <a:rPr lang="nl-NL" dirty="0"/>
              <a:t>De verbetering hiervan volgt in een volgende versie van de standaard.</a:t>
            </a:r>
          </a:p>
          <a:p>
            <a:pPr marL="342900" indent="-342900">
              <a:buFont typeface="+mj-lt"/>
              <a:buAutoNum type="arabicPeriod"/>
            </a:pPr>
            <a:endParaRPr lang="nl-NL" dirty="0"/>
          </a:p>
          <a:p>
            <a:r>
              <a:rPr lang="nl-NL" b="1" dirty="0"/>
              <a:t>De toelichting (“motivering”) is verstopt</a:t>
            </a:r>
          </a:p>
          <a:p>
            <a:pPr marL="342900" indent="-342900">
              <a:buFont typeface="+mj-lt"/>
              <a:buAutoNum type="arabicPeriod"/>
            </a:pPr>
            <a:r>
              <a:rPr lang="nl-NL" dirty="0"/>
              <a:t>die staat op overheid.nl en is daar niet te zien (link vanuit artikel)</a:t>
            </a:r>
          </a:p>
          <a:p>
            <a:pPr marL="342900" indent="-342900">
              <a:buFont typeface="+mj-lt"/>
              <a:buAutoNum type="arabicPeriod"/>
            </a:pPr>
            <a:r>
              <a:rPr lang="nl-NL" dirty="0"/>
              <a:t>geen overzicht, geen bruikbare inhoudsopgave, bijlagen?</a:t>
            </a:r>
          </a:p>
          <a:p>
            <a:pPr marL="342900" indent="-342900">
              <a:buFont typeface="+mj-lt"/>
              <a:buAutoNum type="arabicPeriod"/>
            </a:pPr>
            <a:r>
              <a:rPr lang="nl-NL" dirty="0"/>
              <a:t>hij heet ‘motivering’…</a:t>
            </a:r>
          </a:p>
          <a:p>
            <a:endParaRPr lang="nl-NL" dirty="0"/>
          </a:p>
        </p:txBody>
      </p:sp>
    </p:spTree>
    <p:extLst>
      <p:ext uri="{BB962C8B-B14F-4D97-AF65-F5344CB8AC3E}">
        <p14:creationId xmlns:p14="http://schemas.microsoft.com/office/powerpoint/2010/main" val="209731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337F54D-B844-85CF-F041-D4E37A55BB40}"/>
              </a:ext>
            </a:extLst>
          </p:cNvPr>
          <p:cNvSpPr>
            <a:spLocks noGrp="1"/>
          </p:cNvSpPr>
          <p:nvPr>
            <p:ph type="title"/>
          </p:nvPr>
        </p:nvSpPr>
        <p:spPr/>
        <p:txBody>
          <a:bodyPr/>
          <a:lstStyle/>
          <a:p>
            <a:r>
              <a:rPr lang="nl-NL" dirty="0"/>
              <a:t>Vervolg…</a:t>
            </a:r>
          </a:p>
        </p:txBody>
      </p:sp>
      <p:sp>
        <p:nvSpPr>
          <p:cNvPr id="3" name="Tijdelijke aanduiding voor voettekst 2">
            <a:extLst>
              <a:ext uri="{FF2B5EF4-FFF2-40B4-BE49-F238E27FC236}">
                <a16:creationId xmlns:a16="http://schemas.microsoft.com/office/drawing/2014/main" id="{E49CAF0E-52E3-C621-20BB-6B592AFB159B}"/>
              </a:ext>
            </a:extLst>
          </p:cNvPr>
          <p:cNvSpPr>
            <a:spLocks noGrp="1"/>
          </p:cNvSpPr>
          <p:nvPr>
            <p:ph type="ftr" sz="quarter" idx="11"/>
          </p:nvPr>
        </p:nvSpPr>
        <p:spPr/>
        <p:txBody>
          <a:bodyPr/>
          <a:lstStyle/>
          <a:p>
            <a:endParaRPr lang="nl-NL" dirty="0"/>
          </a:p>
        </p:txBody>
      </p:sp>
      <p:sp>
        <p:nvSpPr>
          <p:cNvPr id="6" name="Tijdelijke aanduiding voor tekst 5">
            <a:extLst>
              <a:ext uri="{FF2B5EF4-FFF2-40B4-BE49-F238E27FC236}">
                <a16:creationId xmlns:a16="http://schemas.microsoft.com/office/drawing/2014/main" id="{5CC99D5D-FEB8-3AD6-9B4F-2AFBD1CB7111}"/>
              </a:ext>
            </a:extLst>
          </p:cNvPr>
          <p:cNvSpPr>
            <a:spLocks noGrp="1"/>
          </p:cNvSpPr>
          <p:nvPr>
            <p:ph type="body" sz="quarter" idx="12"/>
          </p:nvPr>
        </p:nvSpPr>
        <p:spPr/>
        <p:txBody>
          <a:bodyPr/>
          <a:lstStyle/>
          <a:p>
            <a:r>
              <a:rPr lang="nl-NL" b="1" dirty="0"/>
              <a:t>Nadruk ligt op:</a:t>
            </a:r>
          </a:p>
          <a:p>
            <a:pPr marL="342900" indent="-342900">
              <a:buFont typeface="+mj-lt"/>
              <a:buAutoNum type="arabicPeriod"/>
            </a:pPr>
            <a:r>
              <a:rPr lang="nl-NL" dirty="0"/>
              <a:t>omzetten bestemmingsplannen naar omgevingsplan</a:t>
            </a:r>
          </a:p>
          <a:p>
            <a:pPr marL="342900" indent="-342900">
              <a:buFont typeface="+mj-lt"/>
              <a:buAutoNum type="arabicPeriod"/>
            </a:pPr>
            <a:r>
              <a:rPr lang="nl-NL" dirty="0"/>
              <a:t>ontwikkelingen inbedden in het omgevingsplan</a:t>
            </a:r>
          </a:p>
          <a:p>
            <a:pPr marL="342900" indent="-342900">
              <a:buFont typeface="+mj-lt"/>
              <a:buAutoNum type="arabicPeriod"/>
            </a:pPr>
            <a:r>
              <a:rPr lang="nl-NL" dirty="0"/>
              <a:t>nieuw beleid uitvoeren, </a:t>
            </a:r>
          </a:p>
          <a:p>
            <a:pPr marL="342900" indent="-342900">
              <a:buFont typeface="+mj-lt"/>
              <a:buAutoNum type="arabicPeriod"/>
            </a:pPr>
            <a:r>
              <a:rPr lang="nl-NL" dirty="0"/>
              <a:t>evt. met omzetting van de bijbehorende verordening</a:t>
            </a:r>
          </a:p>
          <a:p>
            <a:endParaRPr lang="nl-NL" dirty="0"/>
          </a:p>
          <a:p>
            <a:r>
              <a:rPr lang="nl-NL" b="1" dirty="0"/>
              <a:t>Vervolgens:</a:t>
            </a:r>
          </a:p>
          <a:p>
            <a:pPr marL="342900" indent="-342900">
              <a:buFont typeface="+mj-lt"/>
              <a:buAutoNum type="arabicPeriod"/>
            </a:pPr>
            <a:r>
              <a:rPr lang="nl-NL" dirty="0"/>
              <a:t>regels verordeningen omzetten</a:t>
            </a:r>
          </a:p>
          <a:p>
            <a:endParaRPr lang="nl-NL" dirty="0"/>
          </a:p>
        </p:txBody>
      </p:sp>
    </p:spTree>
    <p:extLst>
      <p:ext uri="{BB962C8B-B14F-4D97-AF65-F5344CB8AC3E}">
        <p14:creationId xmlns:p14="http://schemas.microsoft.com/office/powerpoint/2010/main" val="1635099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667D25-8EF2-3C66-746C-FCB3410915DF}"/>
              </a:ext>
            </a:extLst>
          </p:cNvPr>
          <p:cNvSpPr>
            <a:spLocks noGrp="1"/>
          </p:cNvSpPr>
          <p:nvPr>
            <p:ph type="ctrTitle"/>
          </p:nvPr>
        </p:nvSpPr>
        <p:spPr/>
        <p:txBody>
          <a:bodyPr/>
          <a:lstStyle/>
          <a:p>
            <a:r>
              <a:rPr lang="nl-NL" dirty="0"/>
              <a:t>1. Voorbereidingen omgevingsplan</a:t>
            </a:r>
          </a:p>
        </p:txBody>
      </p:sp>
      <p:pic>
        <p:nvPicPr>
          <p:cNvPr id="4" name="Tijdelijke aanduiding voor inhoud 4" descr="afbeelding titel pagina">
            <a:extLst>
              <a:ext uri="{FF2B5EF4-FFF2-40B4-BE49-F238E27FC236}">
                <a16:creationId xmlns:a16="http://schemas.microsoft.com/office/drawing/2014/main" id="{4028CBB9-7E3B-6CEC-91E5-C761AE9F0E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8874" y="1983784"/>
            <a:ext cx="9054251" cy="4074412"/>
          </a:xfrm>
          <a:prstGeom prst="rect">
            <a:avLst/>
          </a:prstGeom>
        </p:spPr>
      </p:pic>
    </p:spTree>
    <p:extLst>
      <p:ext uri="{BB962C8B-B14F-4D97-AF65-F5344CB8AC3E}">
        <p14:creationId xmlns:p14="http://schemas.microsoft.com/office/powerpoint/2010/main" val="1990986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337F54D-B844-85CF-F041-D4E37A55BB40}"/>
              </a:ext>
            </a:extLst>
          </p:cNvPr>
          <p:cNvSpPr>
            <a:spLocks noGrp="1"/>
          </p:cNvSpPr>
          <p:nvPr>
            <p:ph type="title"/>
          </p:nvPr>
        </p:nvSpPr>
        <p:spPr/>
        <p:txBody>
          <a:bodyPr/>
          <a:lstStyle/>
          <a:p>
            <a:r>
              <a:rPr lang="nl-NL" dirty="0"/>
              <a:t>Wijzigingen in 2024</a:t>
            </a:r>
          </a:p>
        </p:txBody>
      </p:sp>
      <p:sp>
        <p:nvSpPr>
          <p:cNvPr id="3" name="Tijdelijke aanduiding voor voettekst 2">
            <a:extLst>
              <a:ext uri="{FF2B5EF4-FFF2-40B4-BE49-F238E27FC236}">
                <a16:creationId xmlns:a16="http://schemas.microsoft.com/office/drawing/2014/main" id="{E49CAF0E-52E3-C621-20BB-6B592AFB159B}"/>
              </a:ext>
            </a:extLst>
          </p:cNvPr>
          <p:cNvSpPr>
            <a:spLocks noGrp="1"/>
          </p:cNvSpPr>
          <p:nvPr>
            <p:ph type="ftr" sz="quarter" idx="11"/>
          </p:nvPr>
        </p:nvSpPr>
        <p:spPr/>
        <p:txBody>
          <a:bodyPr/>
          <a:lstStyle/>
          <a:p>
            <a:endParaRPr lang="nl-NL" dirty="0"/>
          </a:p>
        </p:txBody>
      </p:sp>
      <p:sp>
        <p:nvSpPr>
          <p:cNvPr id="6" name="Tijdelijke aanduiding voor tekst 5">
            <a:extLst>
              <a:ext uri="{FF2B5EF4-FFF2-40B4-BE49-F238E27FC236}">
                <a16:creationId xmlns:a16="http://schemas.microsoft.com/office/drawing/2014/main" id="{5CC99D5D-FEB8-3AD6-9B4F-2AFBD1CB7111}"/>
              </a:ext>
            </a:extLst>
          </p:cNvPr>
          <p:cNvSpPr>
            <a:spLocks noGrp="1"/>
          </p:cNvSpPr>
          <p:nvPr>
            <p:ph type="body" sz="quarter" idx="12"/>
          </p:nvPr>
        </p:nvSpPr>
        <p:spPr/>
        <p:txBody>
          <a:bodyPr/>
          <a:lstStyle/>
          <a:p>
            <a:r>
              <a:rPr lang="nl-NL" b="1" dirty="0"/>
              <a:t>Ontwikkelingen regelen met “TAM-plannen”</a:t>
            </a:r>
          </a:p>
          <a:p>
            <a:pPr marL="342900" indent="-342900">
              <a:buFont typeface="+mj-lt"/>
              <a:buAutoNum type="arabicPeriod"/>
            </a:pPr>
            <a:r>
              <a:rPr lang="nl-NL" dirty="0"/>
              <a:t>“ontwikkelbestemmingsplannen”</a:t>
            </a:r>
          </a:p>
          <a:p>
            <a:pPr marL="342900" indent="-342900">
              <a:buFont typeface="+mj-lt"/>
              <a:buAutoNum type="arabicPeriod"/>
            </a:pPr>
            <a:r>
              <a:rPr lang="nl-NL" dirty="0"/>
              <a:t>voorbereidingsbesluiten (raadsvoorstel: delegatie aan college)</a:t>
            </a:r>
          </a:p>
          <a:p>
            <a:r>
              <a:rPr lang="nl-NL" b="1" dirty="0"/>
              <a:t>Aanvulling algemene regels (beleidsarm: gedelegeerd aan college)</a:t>
            </a:r>
          </a:p>
          <a:p>
            <a:pPr marL="342900" indent="-342900">
              <a:buFont typeface="+mj-lt"/>
              <a:buAutoNum type="arabicPeriod"/>
            </a:pPr>
            <a:r>
              <a:rPr lang="nl-NL" dirty="0"/>
              <a:t>bruidsschat</a:t>
            </a:r>
          </a:p>
          <a:p>
            <a:pPr marL="342900" indent="-342900">
              <a:buFont typeface="+mj-lt"/>
              <a:buAutoNum type="arabicPeriod"/>
            </a:pPr>
            <a:r>
              <a:rPr lang="nl-NL" dirty="0"/>
              <a:t>eventueel andere, thematische onderwerpen</a:t>
            </a:r>
          </a:p>
          <a:p>
            <a:r>
              <a:rPr lang="nl-NL" b="1" dirty="0"/>
              <a:t>Omzetting bestemmingsplannen (beleidsarm: gedelegeerd aan college)</a:t>
            </a:r>
          </a:p>
          <a:p>
            <a:pPr marL="342900" indent="-342900">
              <a:buFont typeface="+mj-lt"/>
              <a:buAutoNum type="arabicPeriod"/>
            </a:pPr>
            <a:r>
              <a:rPr lang="nl-NL" dirty="0"/>
              <a:t>hoofdstuk 3, Functies, vullen</a:t>
            </a:r>
          </a:p>
          <a:p>
            <a:pPr marL="342900" indent="-342900">
              <a:buFont typeface="+mj-lt"/>
              <a:buAutoNum type="arabicPeriod"/>
            </a:pPr>
            <a:r>
              <a:rPr lang="nl-NL" dirty="0"/>
              <a:t>Chw-plan 'Pijlsweerd, Tuinwijk, Vogelenbuurt, Griftpark'</a:t>
            </a:r>
          </a:p>
          <a:p>
            <a:pPr marL="342900" indent="-342900">
              <a:buFont typeface="+mj-lt"/>
              <a:buAutoNum type="arabicPeriod"/>
            </a:pPr>
            <a:r>
              <a:rPr lang="nl-NL" dirty="0"/>
              <a:t>“analoge” plannen: Rivierenwijk, woonboten, Binnenstad (start)</a:t>
            </a:r>
          </a:p>
          <a:p>
            <a:pPr marL="342900" indent="-342900">
              <a:buFont typeface="+mj-lt"/>
              <a:buAutoNum type="arabicPeriod"/>
            </a:pPr>
            <a:r>
              <a:rPr lang="nl-NL" dirty="0"/>
              <a:t>beheerregeling voor gerealiseerde ontwikkelingen</a:t>
            </a:r>
          </a:p>
          <a:p>
            <a:endParaRPr lang="nl-NL" dirty="0"/>
          </a:p>
        </p:txBody>
      </p:sp>
    </p:spTree>
    <p:extLst>
      <p:ext uri="{BB962C8B-B14F-4D97-AF65-F5344CB8AC3E}">
        <p14:creationId xmlns:p14="http://schemas.microsoft.com/office/powerpoint/2010/main" val="6652808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6504734" y="4662158"/>
            <a:ext cx="5353512" cy="1235234"/>
          </a:xfrm>
        </p:spPr>
        <p:txBody>
          <a:bodyPr>
            <a:normAutofit/>
          </a:bodyPr>
          <a:lstStyle/>
          <a:p>
            <a:r>
              <a:rPr lang="nl-NL" sz="1800" dirty="0"/>
              <a:t>Blijf op de hoogte van het IPLO-nieuws via onze nieuwsbrief. Abonneer u via www.iplo.nl/nieuwsbrief</a:t>
            </a:r>
          </a:p>
        </p:txBody>
      </p:sp>
      <p:sp>
        <p:nvSpPr>
          <p:cNvPr id="2" name="Titel 2">
            <a:extLst>
              <a:ext uri="{FF2B5EF4-FFF2-40B4-BE49-F238E27FC236}">
                <a16:creationId xmlns:a16="http://schemas.microsoft.com/office/drawing/2014/main" id="{3050D167-1957-1BE6-B149-DC2B3AE217BB}"/>
              </a:ext>
            </a:extLst>
          </p:cNvPr>
          <p:cNvSpPr txBox="1">
            <a:spLocks/>
          </p:cNvSpPr>
          <p:nvPr/>
        </p:nvSpPr>
        <p:spPr>
          <a:xfrm>
            <a:off x="6504734" y="1845888"/>
            <a:ext cx="5353512" cy="2124863"/>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1" i="0" kern="1200">
                <a:solidFill>
                  <a:schemeClr val="bg1"/>
                </a:solidFill>
                <a:latin typeface="Verdana"/>
                <a:ea typeface="+mj-ea"/>
                <a:cs typeface="Verdana"/>
              </a:defRPr>
            </a:lvl1pPr>
          </a:lstStyle>
          <a:p>
            <a:r>
              <a:rPr lang="nl-NL" sz="1800" dirty="0"/>
              <a:t>Bedankt voor de aandacht!</a:t>
            </a:r>
          </a:p>
          <a:p>
            <a:r>
              <a:rPr lang="nl-NL" sz="1800" dirty="0"/>
              <a:t>Vragen?</a:t>
            </a:r>
          </a:p>
          <a:p>
            <a:endParaRPr lang="nl-NL" sz="1800" dirty="0"/>
          </a:p>
          <a:p>
            <a:r>
              <a:rPr lang="nl-NL" sz="1800" dirty="0"/>
              <a:t>Mail:</a:t>
            </a:r>
          </a:p>
          <a:p>
            <a:r>
              <a:rPr lang="nl-NL" sz="1800" b="0" dirty="0"/>
              <a:t>Wim van Gelder (w.van.gelder@utrecht.nl)</a:t>
            </a:r>
          </a:p>
          <a:p>
            <a:r>
              <a:rPr lang="nl-NL" sz="1800" b="0" dirty="0"/>
              <a:t>Jeroen Rodrigo (jeroen.rodrigo@utrecht.nl)</a:t>
            </a:r>
          </a:p>
        </p:txBody>
      </p:sp>
    </p:spTree>
    <p:extLst>
      <p:ext uri="{BB962C8B-B14F-4D97-AF65-F5344CB8AC3E}">
        <p14:creationId xmlns:p14="http://schemas.microsoft.com/office/powerpoint/2010/main" val="4290109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337F54D-B844-85CF-F041-D4E37A55BB40}"/>
              </a:ext>
            </a:extLst>
          </p:cNvPr>
          <p:cNvSpPr>
            <a:spLocks noGrp="1"/>
          </p:cNvSpPr>
          <p:nvPr>
            <p:ph type="ctrTitle"/>
          </p:nvPr>
        </p:nvSpPr>
        <p:spPr/>
        <p:txBody>
          <a:bodyPr/>
          <a:lstStyle/>
          <a:p>
            <a:r>
              <a:rPr lang="nl-NL" dirty="0"/>
              <a:t>3. Gebruiken van functies</a:t>
            </a:r>
          </a:p>
        </p:txBody>
      </p:sp>
      <p:pic>
        <p:nvPicPr>
          <p:cNvPr id="4" name="Tijdelijke aanduiding voor inhoud 4" descr="afbeelding is een stukje van het omgevingsplan">
            <a:extLst>
              <a:ext uri="{FF2B5EF4-FFF2-40B4-BE49-F238E27FC236}">
                <a16:creationId xmlns:a16="http://schemas.microsoft.com/office/drawing/2014/main" id="{9B23706D-8BBB-CF38-1C1D-E9C3E3C774E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96000" y="1987336"/>
            <a:ext cx="9000000" cy="3982522"/>
          </a:xfrm>
          <a:prstGeom prst="rect">
            <a:avLst/>
          </a:prstGeom>
        </p:spPr>
      </p:pic>
    </p:spTree>
    <p:extLst>
      <p:ext uri="{BB962C8B-B14F-4D97-AF65-F5344CB8AC3E}">
        <p14:creationId xmlns:p14="http://schemas.microsoft.com/office/powerpoint/2010/main" val="4077274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337F54D-B844-85CF-F041-D4E37A55BB40}"/>
              </a:ext>
            </a:extLst>
          </p:cNvPr>
          <p:cNvSpPr>
            <a:spLocks noGrp="1"/>
          </p:cNvSpPr>
          <p:nvPr>
            <p:ph type="title"/>
          </p:nvPr>
        </p:nvSpPr>
        <p:spPr/>
        <p:txBody>
          <a:bodyPr/>
          <a:lstStyle/>
          <a:p>
            <a:r>
              <a:rPr lang="nl-NL" dirty="0"/>
              <a:t>Wat verstaan we onder een functie</a:t>
            </a:r>
          </a:p>
        </p:txBody>
      </p:sp>
      <p:sp>
        <p:nvSpPr>
          <p:cNvPr id="3" name="Tijdelijke aanduiding voor voettekst 2">
            <a:extLst>
              <a:ext uri="{FF2B5EF4-FFF2-40B4-BE49-F238E27FC236}">
                <a16:creationId xmlns:a16="http://schemas.microsoft.com/office/drawing/2014/main" id="{E49CAF0E-52E3-C621-20BB-6B592AFB159B}"/>
              </a:ext>
            </a:extLst>
          </p:cNvPr>
          <p:cNvSpPr>
            <a:spLocks noGrp="1"/>
          </p:cNvSpPr>
          <p:nvPr>
            <p:ph type="ftr" sz="quarter" idx="11"/>
          </p:nvPr>
        </p:nvSpPr>
        <p:spPr/>
        <p:txBody>
          <a:bodyPr/>
          <a:lstStyle/>
          <a:p>
            <a:endParaRPr lang="nl-NL" dirty="0"/>
          </a:p>
        </p:txBody>
      </p:sp>
      <p:sp>
        <p:nvSpPr>
          <p:cNvPr id="6" name="Tijdelijke aanduiding voor tekst 5">
            <a:extLst>
              <a:ext uri="{FF2B5EF4-FFF2-40B4-BE49-F238E27FC236}">
                <a16:creationId xmlns:a16="http://schemas.microsoft.com/office/drawing/2014/main" id="{5CC99D5D-FEB8-3AD6-9B4F-2AFBD1CB7111}"/>
              </a:ext>
            </a:extLst>
          </p:cNvPr>
          <p:cNvSpPr>
            <a:spLocks noGrp="1"/>
          </p:cNvSpPr>
          <p:nvPr>
            <p:ph type="body" sz="quarter" idx="12"/>
          </p:nvPr>
        </p:nvSpPr>
        <p:spPr/>
        <p:txBody>
          <a:bodyPr/>
          <a:lstStyle/>
          <a:p>
            <a:r>
              <a:rPr lang="nl-NL" b="1" dirty="0"/>
              <a:t>De werkdefinitie van dit moment: </a:t>
            </a:r>
          </a:p>
          <a:p>
            <a:r>
              <a:rPr lang="nl-NL" i="1" dirty="0"/>
              <a:t>Eigenschap van een locatie die bepalend is voor welke activiteiten passen bij het “doelmatig beheren, gebruiken en ontwikkelen van de fysieke leefomgeving” van die locatie.</a:t>
            </a:r>
          </a:p>
          <a:p>
            <a:endParaRPr lang="nl-NL" dirty="0"/>
          </a:p>
          <a:p>
            <a:r>
              <a:rPr lang="nl-NL" b="1" dirty="0"/>
              <a:t>De “bepalende eigenschap”:</a:t>
            </a:r>
          </a:p>
          <a:p>
            <a:pPr marL="342900" indent="-342900">
              <a:buFont typeface="+mj-lt"/>
              <a:buAutoNum type="arabicPeriod"/>
            </a:pPr>
            <a:r>
              <a:rPr lang="nl-NL" dirty="0"/>
              <a:t>kenmerkend voor aangewezen locaties</a:t>
            </a:r>
          </a:p>
          <a:p>
            <a:pPr marL="342900" indent="-342900">
              <a:buFont typeface="+mj-lt"/>
              <a:buAutoNum type="arabicPeriod"/>
            </a:pPr>
            <a:r>
              <a:rPr lang="nl-NL" dirty="0"/>
              <a:t>bepalend voor welke activiteiten wel of niet mogen</a:t>
            </a:r>
          </a:p>
          <a:p>
            <a:endParaRPr lang="nl-NL" dirty="0"/>
          </a:p>
        </p:txBody>
      </p:sp>
    </p:spTree>
    <p:extLst>
      <p:ext uri="{BB962C8B-B14F-4D97-AF65-F5344CB8AC3E}">
        <p14:creationId xmlns:p14="http://schemas.microsoft.com/office/powerpoint/2010/main" val="3636081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337F54D-B844-85CF-F041-D4E37A55BB40}"/>
              </a:ext>
            </a:extLst>
          </p:cNvPr>
          <p:cNvSpPr>
            <a:spLocks noGrp="1"/>
          </p:cNvSpPr>
          <p:nvPr>
            <p:ph type="title"/>
          </p:nvPr>
        </p:nvSpPr>
        <p:spPr/>
        <p:txBody>
          <a:bodyPr/>
          <a:lstStyle/>
          <a:p>
            <a:r>
              <a:rPr lang="nl-NL" dirty="0"/>
              <a:t>Waarom kennen we functie toe</a:t>
            </a:r>
          </a:p>
        </p:txBody>
      </p:sp>
      <p:sp>
        <p:nvSpPr>
          <p:cNvPr id="3" name="Tijdelijke aanduiding voor voettekst 2">
            <a:extLst>
              <a:ext uri="{FF2B5EF4-FFF2-40B4-BE49-F238E27FC236}">
                <a16:creationId xmlns:a16="http://schemas.microsoft.com/office/drawing/2014/main" id="{E49CAF0E-52E3-C621-20BB-6B592AFB159B}"/>
              </a:ext>
            </a:extLst>
          </p:cNvPr>
          <p:cNvSpPr>
            <a:spLocks noGrp="1"/>
          </p:cNvSpPr>
          <p:nvPr>
            <p:ph type="ftr" sz="quarter" idx="11"/>
          </p:nvPr>
        </p:nvSpPr>
        <p:spPr/>
        <p:txBody>
          <a:bodyPr/>
          <a:lstStyle/>
          <a:p>
            <a:endParaRPr lang="nl-NL" dirty="0"/>
          </a:p>
        </p:txBody>
      </p:sp>
      <p:sp>
        <p:nvSpPr>
          <p:cNvPr id="6" name="Tijdelijke aanduiding voor tekst 5">
            <a:extLst>
              <a:ext uri="{FF2B5EF4-FFF2-40B4-BE49-F238E27FC236}">
                <a16:creationId xmlns:a16="http://schemas.microsoft.com/office/drawing/2014/main" id="{5CC99D5D-FEB8-3AD6-9B4F-2AFBD1CB7111}"/>
              </a:ext>
            </a:extLst>
          </p:cNvPr>
          <p:cNvSpPr>
            <a:spLocks noGrp="1"/>
          </p:cNvSpPr>
          <p:nvPr>
            <p:ph type="body" sz="quarter" idx="12"/>
          </p:nvPr>
        </p:nvSpPr>
        <p:spPr/>
        <p:txBody>
          <a:bodyPr/>
          <a:lstStyle/>
          <a:p>
            <a:r>
              <a:rPr lang="nl-NL" b="1" dirty="0"/>
              <a:t>Wettelijke opdracht:</a:t>
            </a:r>
            <a:br>
              <a:rPr lang="nl-NL" dirty="0"/>
            </a:br>
            <a:r>
              <a:rPr lang="nl-NL" dirty="0"/>
              <a:t>     activiteiten regelen met als eindresultaat:</a:t>
            </a:r>
            <a:br>
              <a:rPr lang="nl-NL" dirty="0"/>
            </a:br>
            <a:r>
              <a:rPr lang="nl-NL" dirty="0"/>
              <a:t>     “een evenwichtige toedeling van functies”</a:t>
            </a:r>
          </a:p>
          <a:p>
            <a:endParaRPr lang="nl-NL" dirty="0"/>
          </a:p>
          <a:p>
            <a:r>
              <a:rPr lang="nl-NL" b="1" dirty="0"/>
              <a:t>Vergroten van de voorspelbaarheid van de regels</a:t>
            </a:r>
          </a:p>
          <a:p>
            <a:endParaRPr lang="nl-NL" dirty="0"/>
          </a:p>
          <a:p>
            <a:r>
              <a:rPr lang="nl-NL" b="1" dirty="0"/>
              <a:t>Flexibele regeling voor activiteiten</a:t>
            </a:r>
          </a:p>
          <a:p>
            <a:endParaRPr lang="nl-NL" dirty="0"/>
          </a:p>
          <a:p>
            <a:r>
              <a:rPr lang="nl-NL" b="1" dirty="0"/>
              <a:t>Beschermen van de locatie waar nodig</a:t>
            </a:r>
          </a:p>
        </p:txBody>
      </p:sp>
    </p:spTree>
    <p:extLst>
      <p:ext uri="{BB962C8B-B14F-4D97-AF65-F5344CB8AC3E}">
        <p14:creationId xmlns:p14="http://schemas.microsoft.com/office/powerpoint/2010/main" val="4839059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337F54D-B844-85CF-F041-D4E37A55BB40}"/>
              </a:ext>
            </a:extLst>
          </p:cNvPr>
          <p:cNvSpPr>
            <a:spLocks noGrp="1"/>
          </p:cNvSpPr>
          <p:nvPr>
            <p:ph type="title"/>
          </p:nvPr>
        </p:nvSpPr>
        <p:spPr/>
        <p:txBody>
          <a:bodyPr/>
          <a:lstStyle/>
          <a:p>
            <a:r>
              <a:rPr lang="nl-NL" dirty="0"/>
              <a:t>Welk soort functies kennen we toe</a:t>
            </a:r>
          </a:p>
        </p:txBody>
      </p:sp>
      <p:sp>
        <p:nvSpPr>
          <p:cNvPr id="3" name="Tijdelijke aanduiding voor voettekst 2">
            <a:extLst>
              <a:ext uri="{FF2B5EF4-FFF2-40B4-BE49-F238E27FC236}">
                <a16:creationId xmlns:a16="http://schemas.microsoft.com/office/drawing/2014/main" id="{E49CAF0E-52E3-C621-20BB-6B592AFB159B}"/>
              </a:ext>
            </a:extLst>
          </p:cNvPr>
          <p:cNvSpPr>
            <a:spLocks noGrp="1"/>
          </p:cNvSpPr>
          <p:nvPr>
            <p:ph type="ftr" sz="quarter" idx="11"/>
          </p:nvPr>
        </p:nvSpPr>
        <p:spPr/>
        <p:txBody>
          <a:bodyPr/>
          <a:lstStyle/>
          <a:p>
            <a:endParaRPr lang="nl-NL" dirty="0"/>
          </a:p>
        </p:txBody>
      </p:sp>
      <p:sp>
        <p:nvSpPr>
          <p:cNvPr id="6" name="Tijdelijke aanduiding voor tekst 5">
            <a:extLst>
              <a:ext uri="{FF2B5EF4-FFF2-40B4-BE49-F238E27FC236}">
                <a16:creationId xmlns:a16="http://schemas.microsoft.com/office/drawing/2014/main" id="{5CC99D5D-FEB8-3AD6-9B4F-2AFBD1CB7111}"/>
              </a:ext>
            </a:extLst>
          </p:cNvPr>
          <p:cNvSpPr>
            <a:spLocks noGrp="1"/>
          </p:cNvSpPr>
          <p:nvPr>
            <p:ph type="body" sz="quarter" idx="12"/>
          </p:nvPr>
        </p:nvSpPr>
        <p:spPr/>
        <p:txBody>
          <a:bodyPr/>
          <a:lstStyle/>
          <a:p>
            <a:r>
              <a:rPr lang="nl-NL" b="1" dirty="0"/>
              <a:t>Planologische beheer</a:t>
            </a:r>
          </a:p>
          <a:p>
            <a:pPr marL="342900" indent="-342900">
              <a:buFont typeface="+mj-lt"/>
              <a:buAutoNum type="arabicPeriod"/>
            </a:pPr>
            <a:r>
              <a:rPr lang="nl-NL" dirty="0"/>
              <a:t>beschermende functie: activiteiten weren of controleren</a:t>
            </a:r>
          </a:p>
          <a:p>
            <a:pPr marL="342900" indent="-342900">
              <a:buFont typeface="+mj-lt"/>
              <a:buAutoNum type="arabicPeriod"/>
            </a:pPr>
            <a:r>
              <a:rPr lang="nl-NL" dirty="0"/>
              <a:t>beheerfunctie</a:t>
            </a:r>
          </a:p>
          <a:p>
            <a:pPr marL="800100" lvl="1" indent="-342900">
              <a:buFont typeface="Arial" panose="020B0604020202020204" pitchFamily="34" charset="0"/>
              <a:buChar char="•"/>
            </a:pPr>
            <a:r>
              <a:rPr lang="nl-NL" dirty="0"/>
              <a:t>beheer activiteiten in de openbare ruimte</a:t>
            </a:r>
          </a:p>
          <a:p>
            <a:pPr marL="800100" lvl="1" indent="-342900">
              <a:buFont typeface="Arial" panose="020B0604020202020204" pitchFamily="34" charset="0"/>
              <a:buChar char="•"/>
            </a:pPr>
            <a:r>
              <a:rPr lang="nl-NL" dirty="0"/>
              <a:t>beheer activiteiten op bouwpercelen of particuliere grond</a:t>
            </a:r>
          </a:p>
          <a:p>
            <a:endParaRPr lang="nl-NL" dirty="0"/>
          </a:p>
          <a:p>
            <a:r>
              <a:rPr lang="nl-NL" b="1" dirty="0"/>
              <a:t>Functies om ontwikkelingen mogelijk te maken</a:t>
            </a:r>
          </a:p>
          <a:p>
            <a:endParaRPr lang="nl-NL" dirty="0"/>
          </a:p>
        </p:txBody>
      </p:sp>
    </p:spTree>
    <p:extLst>
      <p:ext uri="{BB962C8B-B14F-4D97-AF65-F5344CB8AC3E}">
        <p14:creationId xmlns:p14="http://schemas.microsoft.com/office/powerpoint/2010/main" val="32326693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337F54D-B844-85CF-F041-D4E37A55BB40}"/>
              </a:ext>
            </a:extLst>
          </p:cNvPr>
          <p:cNvSpPr>
            <a:spLocks noGrp="1"/>
          </p:cNvSpPr>
          <p:nvPr>
            <p:ph type="title"/>
          </p:nvPr>
        </p:nvSpPr>
        <p:spPr/>
        <p:txBody>
          <a:bodyPr/>
          <a:lstStyle/>
          <a:p>
            <a:r>
              <a:rPr lang="nl-NL" dirty="0"/>
              <a:t>Kan één locatie meer functies hebben</a:t>
            </a:r>
          </a:p>
        </p:txBody>
      </p:sp>
      <p:sp>
        <p:nvSpPr>
          <p:cNvPr id="3" name="Tijdelijke aanduiding voor voettekst 2">
            <a:extLst>
              <a:ext uri="{FF2B5EF4-FFF2-40B4-BE49-F238E27FC236}">
                <a16:creationId xmlns:a16="http://schemas.microsoft.com/office/drawing/2014/main" id="{E49CAF0E-52E3-C621-20BB-6B592AFB159B}"/>
              </a:ext>
            </a:extLst>
          </p:cNvPr>
          <p:cNvSpPr>
            <a:spLocks noGrp="1"/>
          </p:cNvSpPr>
          <p:nvPr>
            <p:ph type="ftr" sz="quarter" idx="11"/>
          </p:nvPr>
        </p:nvSpPr>
        <p:spPr/>
        <p:txBody>
          <a:bodyPr/>
          <a:lstStyle/>
          <a:p>
            <a:endParaRPr lang="nl-NL" dirty="0"/>
          </a:p>
        </p:txBody>
      </p:sp>
      <p:sp>
        <p:nvSpPr>
          <p:cNvPr id="6" name="Tijdelijke aanduiding voor tekst 5">
            <a:extLst>
              <a:ext uri="{FF2B5EF4-FFF2-40B4-BE49-F238E27FC236}">
                <a16:creationId xmlns:a16="http://schemas.microsoft.com/office/drawing/2014/main" id="{5CC99D5D-FEB8-3AD6-9B4F-2AFBD1CB7111}"/>
              </a:ext>
            </a:extLst>
          </p:cNvPr>
          <p:cNvSpPr>
            <a:spLocks noGrp="1"/>
          </p:cNvSpPr>
          <p:nvPr>
            <p:ph type="body" sz="quarter" idx="12"/>
          </p:nvPr>
        </p:nvSpPr>
        <p:spPr/>
        <p:txBody>
          <a:bodyPr/>
          <a:lstStyle/>
          <a:p>
            <a:r>
              <a:rPr lang="nl-NL" b="1" dirty="0"/>
              <a:t>Uitgangspunt: op elke locatie…</a:t>
            </a:r>
          </a:p>
          <a:p>
            <a:pPr marL="342900" indent="-342900">
              <a:buFont typeface="+mj-lt"/>
              <a:buAutoNum type="arabicPeriod"/>
            </a:pPr>
            <a:r>
              <a:rPr lang="nl-NL" dirty="0"/>
              <a:t>ligt één planologische beheerfunctie</a:t>
            </a:r>
          </a:p>
          <a:p>
            <a:pPr marL="342900" indent="-342900">
              <a:buFont typeface="+mj-lt"/>
              <a:buAutoNum type="arabicPeriod"/>
            </a:pPr>
            <a:r>
              <a:rPr lang="nl-NL" dirty="0"/>
              <a:t>kunnen beschermende functies liggen</a:t>
            </a:r>
          </a:p>
          <a:p>
            <a:pPr marL="342900" indent="-342900">
              <a:buFont typeface="+mj-lt"/>
              <a:buAutoNum type="arabicPeriod"/>
            </a:pPr>
            <a:r>
              <a:rPr lang="nl-NL" dirty="0"/>
              <a:t>kunnen ontwikkelfuncties liggen</a:t>
            </a:r>
          </a:p>
          <a:p>
            <a:endParaRPr lang="nl-NL" dirty="0"/>
          </a:p>
          <a:p>
            <a:r>
              <a:rPr lang="nl-NL" b="1" dirty="0"/>
              <a:t>Voorbeeld, mogelijke functietoedeling tuin bij monument</a:t>
            </a:r>
          </a:p>
          <a:p>
            <a:pPr marL="342900" indent="-342900">
              <a:buFont typeface="+mj-lt"/>
              <a:buAutoNum type="arabicPeriod"/>
            </a:pPr>
            <a:r>
              <a:rPr lang="nl-NL" dirty="0"/>
              <a:t>wonen</a:t>
            </a:r>
          </a:p>
          <a:p>
            <a:pPr marL="342900" indent="-342900">
              <a:buFont typeface="+mj-lt"/>
              <a:buAutoNum type="arabicPeriod"/>
            </a:pPr>
            <a:r>
              <a:rPr lang="nl-NL" dirty="0"/>
              <a:t>monument, zone gasleiding, zone </a:t>
            </a:r>
            <a:r>
              <a:rPr lang="nl-NL" dirty="0" err="1"/>
              <a:t>straalpad</a:t>
            </a:r>
            <a:r>
              <a:rPr lang="nl-NL" dirty="0"/>
              <a:t>, beschermd stadsgezicht, stedelijke groenstructuur</a:t>
            </a:r>
          </a:p>
          <a:p>
            <a:pPr marL="342900" indent="-342900">
              <a:buFont typeface="+mj-lt"/>
              <a:buAutoNum type="arabicPeriod"/>
            </a:pPr>
            <a:r>
              <a:rPr lang="nl-NL" dirty="0"/>
              <a:t>ontwikkeling groenzone, ontwikkellocatie X, voorbescherming?</a:t>
            </a:r>
          </a:p>
          <a:p>
            <a:endParaRPr lang="nl-NL" dirty="0"/>
          </a:p>
        </p:txBody>
      </p:sp>
    </p:spTree>
    <p:extLst>
      <p:ext uri="{BB962C8B-B14F-4D97-AF65-F5344CB8AC3E}">
        <p14:creationId xmlns:p14="http://schemas.microsoft.com/office/powerpoint/2010/main" val="39993269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337F54D-B844-85CF-F041-D4E37A55BB40}"/>
              </a:ext>
            </a:extLst>
          </p:cNvPr>
          <p:cNvSpPr>
            <a:spLocks noGrp="1"/>
          </p:cNvSpPr>
          <p:nvPr>
            <p:ph type="title"/>
          </p:nvPr>
        </p:nvSpPr>
        <p:spPr/>
        <p:txBody>
          <a:bodyPr/>
          <a:lstStyle/>
          <a:p>
            <a:r>
              <a:rPr lang="nl-NL" dirty="0"/>
              <a:t>Welke regels heeft een functie</a:t>
            </a:r>
          </a:p>
        </p:txBody>
      </p:sp>
      <p:sp>
        <p:nvSpPr>
          <p:cNvPr id="3" name="Tijdelijke aanduiding voor voettekst 2">
            <a:extLst>
              <a:ext uri="{FF2B5EF4-FFF2-40B4-BE49-F238E27FC236}">
                <a16:creationId xmlns:a16="http://schemas.microsoft.com/office/drawing/2014/main" id="{E49CAF0E-52E3-C621-20BB-6B592AFB159B}"/>
              </a:ext>
            </a:extLst>
          </p:cNvPr>
          <p:cNvSpPr>
            <a:spLocks noGrp="1"/>
          </p:cNvSpPr>
          <p:nvPr>
            <p:ph type="ftr" sz="quarter" idx="11"/>
          </p:nvPr>
        </p:nvSpPr>
        <p:spPr/>
        <p:txBody>
          <a:bodyPr/>
          <a:lstStyle/>
          <a:p>
            <a:endParaRPr lang="nl-NL" dirty="0"/>
          </a:p>
        </p:txBody>
      </p:sp>
      <p:sp>
        <p:nvSpPr>
          <p:cNvPr id="6" name="Tijdelijke aanduiding voor tekst 5">
            <a:extLst>
              <a:ext uri="{FF2B5EF4-FFF2-40B4-BE49-F238E27FC236}">
                <a16:creationId xmlns:a16="http://schemas.microsoft.com/office/drawing/2014/main" id="{5CC99D5D-FEB8-3AD6-9B4F-2AFBD1CB7111}"/>
              </a:ext>
            </a:extLst>
          </p:cNvPr>
          <p:cNvSpPr>
            <a:spLocks noGrp="1"/>
          </p:cNvSpPr>
          <p:nvPr>
            <p:ph type="body" sz="quarter" idx="12"/>
          </p:nvPr>
        </p:nvSpPr>
        <p:spPr/>
        <p:txBody>
          <a:bodyPr/>
          <a:lstStyle/>
          <a:p>
            <a:pPr marL="342900" indent="-342900">
              <a:buFont typeface="+mj-lt"/>
              <a:buAutoNum type="arabicPeriod"/>
            </a:pPr>
            <a:r>
              <a:rPr lang="nl-NL" dirty="0"/>
              <a:t>Beschrijving van het doel</a:t>
            </a:r>
          </a:p>
          <a:p>
            <a:pPr marL="342900" indent="-342900">
              <a:buFont typeface="+mj-lt"/>
              <a:buAutoNum type="arabicPeriod"/>
            </a:pPr>
            <a:r>
              <a:rPr lang="nl-NL" dirty="0"/>
              <a:t>Beschrijving van activiteiten die in ieder geval bij het doel passen</a:t>
            </a:r>
          </a:p>
          <a:p>
            <a:pPr marL="342900" indent="-342900">
              <a:buFont typeface="+mj-lt"/>
              <a:buAutoNum type="arabicPeriod"/>
            </a:pPr>
            <a:r>
              <a:rPr lang="nl-NL" dirty="0"/>
              <a:t>Welke activiteiten mogen niet (facultatief)</a:t>
            </a:r>
          </a:p>
          <a:p>
            <a:pPr marL="342900" indent="-342900">
              <a:buFont typeface="+mj-lt"/>
              <a:buAutoNum type="arabicPeriod"/>
            </a:pPr>
            <a:r>
              <a:rPr lang="nl-NL" dirty="0"/>
              <a:t>Beschermingsregels (alleen beschermende functies)</a:t>
            </a:r>
          </a:p>
          <a:p>
            <a:pPr marL="342900" indent="-342900">
              <a:buFont typeface="+mj-lt"/>
              <a:buAutoNum type="arabicPeriod"/>
            </a:pPr>
            <a:r>
              <a:rPr lang="nl-NL" dirty="0"/>
              <a:t>Activiteiten waarvoor een vergunning nodig is</a:t>
            </a:r>
            <a:br>
              <a:rPr lang="nl-NL" dirty="0"/>
            </a:br>
            <a:r>
              <a:rPr lang="nl-NL" dirty="0"/>
              <a:t>(in principe altijd en alleen bij ontwikkelfuncties)</a:t>
            </a:r>
          </a:p>
          <a:p>
            <a:endParaRPr lang="nl-NL" dirty="0"/>
          </a:p>
          <a:p>
            <a:r>
              <a:rPr lang="nl-NL" dirty="0"/>
              <a:t>*Ontwikkelfuncties mogen afwijken van bovenstaande</a:t>
            </a:r>
          </a:p>
          <a:p>
            <a:endParaRPr lang="nl-NL" dirty="0"/>
          </a:p>
        </p:txBody>
      </p:sp>
    </p:spTree>
    <p:extLst>
      <p:ext uri="{BB962C8B-B14F-4D97-AF65-F5344CB8AC3E}">
        <p14:creationId xmlns:p14="http://schemas.microsoft.com/office/powerpoint/2010/main" val="41106432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337F54D-B844-85CF-F041-D4E37A55BB40}"/>
              </a:ext>
            </a:extLst>
          </p:cNvPr>
          <p:cNvSpPr>
            <a:spLocks noGrp="1"/>
          </p:cNvSpPr>
          <p:nvPr>
            <p:ph type="title"/>
          </p:nvPr>
        </p:nvSpPr>
        <p:spPr/>
        <p:txBody>
          <a:bodyPr/>
          <a:lstStyle/>
          <a:p>
            <a:r>
              <a:rPr lang="nl-NL" dirty="0"/>
              <a:t>Een functieregel of een activiteit-regel?</a:t>
            </a:r>
          </a:p>
        </p:txBody>
      </p:sp>
      <p:sp>
        <p:nvSpPr>
          <p:cNvPr id="3" name="Tijdelijke aanduiding voor voettekst 2">
            <a:extLst>
              <a:ext uri="{FF2B5EF4-FFF2-40B4-BE49-F238E27FC236}">
                <a16:creationId xmlns:a16="http://schemas.microsoft.com/office/drawing/2014/main" id="{E49CAF0E-52E3-C621-20BB-6B592AFB159B}"/>
              </a:ext>
            </a:extLst>
          </p:cNvPr>
          <p:cNvSpPr>
            <a:spLocks noGrp="1"/>
          </p:cNvSpPr>
          <p:nvPr>
            <p:ph type="ftr" sz="quarter" idx="11"/>
          </p:nvPr>
        </p:nvSpPr>
        <p:spPr/>
        <p:txBody>
          <a:bodyPr/>
          <a:lstStyle/>
          <a:p>
            <a:endParaRPr lang="nl-NL" dirty="0"/>
          </a:p>
        </p:txBody>
      </p:sp>
      <p:sp>
        <p:nvSpPr>
          <p:cNvPr id="6" name="Tijdelijke aanduiding voor tekst 5">
            <a:extLst>
              <a:ext uri="{FF2B5EF4-FFF2-40B4-BE49-F238E27FC236}">
                <a16:creationId xmlns:a16="http://schemas.microsoft.com/office/drawing/2014/main" id="{5CC99D5D-FEB8-3AD6-9B4F-2AFBD1CB7111}"/>
              </a:ext>
            </a:extLst>
          </p:cNvPr>
          <p:cNvSpPr>
            <a:spLocks noGrp="1"/>
          </p:cNvSpPr>
          <p:nvPr>
            <p:ph type="body" sz="quarter" idx="12"/>
          </p:nvPr>
        </p:nvSpPr>
        <p:spPr/>
        <p:txBody>
          <a:bodyPr/>
          <a:lstStyle/>
          <a:p>
            <a:r>
              <a:rPr lang="nl-NL" b="1" dirty="0"/>
              <a:t>Uitgangspunt: </a:t>
            </a:r>
          </a:p>
          <a:p>
            <a:r>
              <a:rPr lang="nl-NL" dirty="0"/>
              <a:t>als de regel voor meer dan één functie geldt, liever een regel in een activiteitenhoofdstuk</a:t>
            </a:r>
          </a:p>
          <a:p>
            <a:endParaRPr lang="nl-NL" dirty="0"/>
          </a:p>
          <a:p>
            <a:r>
              <a:rPr lang="nl-NL" b="1" dirty="0"/>
              <a:t>Activiteiten regelen bij de functie als</a:t>
            </a:r>
          </a:p>
          <a:p>
            <a:pPr marL="342900" indent="-342900">
              <a:buFont typeface="+mj-lt"/>
              <a:buAutoNum type="arabicPeriod"/>
            </a:pPr>
            <a:r>
              <a:rPr lang="nl-NL" dirty="0"/>
              <a:t>de activiteit alleen bij die functie voorkomt</a:t>
            </a:r>
          </a:p>
          <a:p>
            <a:pPr marL="342900" indent="-342900">
              <a:buFont typeface="+mj-lt"/>
              <a:buAutoNum type="arabicPeriod"/>
            </a:pPr>
            <a:r>
              <a:rPr lang="nl-NL" dirty="0"/>
              <a:t>de functie een ontwikkelfunctie is</a:t>
            </a:r>
          </a:p>
        </p:txBody>
      </p:sp>
    </p:spTree>
    <p:extLst>
      <p:ext uri="{BB962C8B-B14F-4D97-AF65-F5344CB8AC3E}">
        <p14:creationId xmlns:p14="http://schemas.microsoft.com/office/powerpoint/2010/main" val="871488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337F54D-B844-85CF-F041-D4E37A55BB40}"/>
              </a:ext>
            </a:extLst>
          </p:cNvPr>
          <p:cNvSpPr>
            <a:spLocks noGrp="1"/>
          </p:cNvSpPr>
          <p:nvPr>
            <p:ph type="title"/>
          </p:nvPr>
        </p:nvSpPr>
        <p:spPr/>
        <p:txBody>
          <a:bodyPr/>
          <a:lstStyle/>
          <a:p>
            <a:r>
              <a:rPr lang="nl-NL" dirty="0"/>
              <a:t>Afspraken over functies</a:t>
            </a:r>
          </a:p>
        </p:txBody>
      </p:sp>
      <p:sp>
        <p:nvSpPr>
          <p:cNvPr id="3" name="Tijdelijke aanduiding voor voettekst 2">
            <a:extLst>
              <a:ext uri="{FF2B5EF4-FFF2-40B4-BE49-F238E27FC236}">
                <a16:creationId xmlns:a16="http://schemas.microsoft.com/office/drawing/2014/main" id="{E49CAF0E-52E3-C621-20BB-6B592AFB159B}"/>
              </a:ext>
            </a:extLst>
          </p:cNvPr>
          <p:cNvSpPr>
            <a:spLocks noGrp="1"/>
          </p:cNvSpPr>
          <p:nvPr>
            <p:ph type="ftr" sz="quarter" idx="11"/>
          </p:nvPr>
        </p:nvSpPr>
        <p:spPr/>
        <p:txBody>
          <a:bodyPr/>
          <a:lstStyle/>
          <a:p>
            <a:endParaRPr lang="nl-NL" dirty="0"/>
          </a:p>
        </p:txBody>
      </p:sp>
      <p:sp>
        <p:nvSpPr>
          <p:cNvPr id="6" name="Tijdelijke aanduiding voor tekst 5">
            <a:extLst>
              <a:ext uri="{FF2B5EF4-FFF2-40B4-BE49-F238E27FC236}">
                <a16:creationId xmlns:a16="http://schemas.microsoft.com/office/drawing/2014/main" id="{5CC99D5D-FEB8-3AD6-9B4F-2AFBD1CB7111}"/>
              </a:ext>
            </a:extLst>
          </p:cNvPr>
          <p:cNvSpPr>
            <a:spLocks noGrp="1"/>
          </p:cNvSpPr>
          <p:nvPr>
            <p:ph type="body" sz="quarter" idx="12"/>
          </p:nvPr>
        </p:nvSpPr>
        <p:spPr/>
        <p:txBody>
          <a:bodyPr/>
          <a:lstStyle/>
          <a:p>
            <a:pPr marL="342900" indent="-342900">
              <a:buFont typeface="+mj-lt"/>
              <a:buAutoNum type="arabicPeriod"/>
            </a:pPr>
            <a:r>
              <a:rPr lang="nl-NL" dirty="0"/>
              <a:t>De functienaam geeft een beeld van de inhoud</a:t>
            </a:r>
          </a:p>
          <a:p>
            <a:pPr marL="342900" indent="-342900">
              <a:buFont typeface="+mj-lt"/>
              <a:buAutoNum type="arabicPeriod"/>
            </a:pPr>
            <a:r>
              <a:rPr lang="nl-NL" dirty="0"/>
              <a:t>In de functie staan geen regels die (al dan niet met vergunning) activiteiten toestaan die in strijd zijn met de functie</a:t>
            </a:r>
          </a:p>
          <a:p>
            <a:pPr marL="342900" indent="-342900">
              <a:buFont typeface="+mj-lt"/>
              <a:buAutoNum type="arabicPeriod"/>
            </a:pPr>
            <a:r>
              <a:rPr lang="nl-NL" dirty="0"/>
              <a:t>Als iets geen kenmerk is van een locatie, is het geen functie</a:t>
            </a:r>
          </a:p>
          <a:p>
            <a:pPr marL="342900" indent="-342900">
              <a:buFont typeface="+mj-lt"/>
              <a:buAutoNum type="arabicPeriod"/>
            </a:pPr>
            <a:r>
              <a:rPr lang="nl-NL" dirty="0"/>
              <a:t>Als er geen beperkingen zijn voor activiteiten, is het geen functie</a:t>
            </a:r>
          </a:p>
          <a:p>
            <a:pPr marL="342900" indent="-342900">
              <a:buFont typeface="+mj-lt"/>
              <a:buAutoNum type="arabicPeriod"/>
            </a:pPr>
            <a:endParaRPr lang="nl-NL" dirty="0"/>
          </a:p>
          <a:p>
            <a:r>
              <a:rPr lang="nl-NL" b="1" dirty="0"/>
              <a:t>Voorbeelden:</a:t>
            </a:r>
          </a:p>
          <a:p>
            <a:pPr marL="342900" indent="-342900">
              <a:buFont typeface="+mj-lt"/>
              <a:buAutoNum type="arabicPeriod"/>
            </a:pPr>
            <a:r>
              <a:rPr lang="nl-NL" dirty="0"/>
              <a:t>archeologische trefkans: geen kenmerk → geen functie</a:t>
            </a:r>
          </a:p>
          <a:p>
            <a:pPr marL="342900" indent="-342900">
              <a:buFont typeface="+mj-lt"/>
              <a:buAutoNum type="arabicPeriod"/>
            </a:pPr>
            <a:r>
              <a:rPr lang="nl-NL" dirty="0"/>
              <a:t>archeologisch monument: wel een kenmerk → wel een functie</a:t>
            </a:r>
          </a:p>
          <a:p>
            <a:pPr marL="342900" indent="-342900">
              <a:buFont typeface="+mj-lt"/>
              <a:buAutoNum type="arabicPeriod"/>
            </a:pPr>
            <a:r>
              <a:rPr lang="nl-NL" dirty="0"/>
              <a:t>stedelijke groenstructuur: wel een kenmerk → regels? ja → een functie</a:t>
            </a:r>
          </a:p>
          <a:p>
            <a:pPr marL="342900" indent="-342900">
              <a:buFont typeface="+mj-lt"/>
              <a:buAutoNum type="arabicPeriod"/>
            </a:pPr>
            <a:r>
              <a:rPr lang="nl-NL" dirty="0"/>
              <a:t>30km-zone: geen regels → geen functie</a:t>
            </a:r>
          </a:p>
          <a:p>
            <a:endParaRPr lang="nl-NL" dirty="0"/>
          </a:p>
        </p:txBody>
      </p:sp>
    </p:spTree>
    <p:extLst>
      <p:ext uri="{BB962C8B-B14F-4D97-AF65-F5344CB8AC3E}">
        <p14:creationId xmlns:p14="http://schemas.microsoft.com/office/powerpoint/2010/main" val="2854162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Voorbereiding tot nu toe…</a:t>
            </a:r>
          </a:p>
        </p:txBody>
      </p:sp>
      <p:sp>
        <p:nvSpPr>
          <p:cNvPr id="5" name="Ondertitel 4"/>
          <p:cNvSpPr>
            <a:spLocks noGrp="1"/>
          </p:cNvSpPr>
          <p:nvPr>
            <p:ph type="body" sz="quarter" idx="12"/>
          </p:nvPr>
        </p:nvSpPr>
        <p:spPr/>
        <p:txBody>
          <a:bodyPr>
            <a:normAutofit/>
          </a:bodyPr>
          <a:lstStyle/>
          <a:p>
            <a:pPr marL="0" indent="0">
              <a:buNone/>
            </a:pPr>
            <a:r>
              <a:rPr lang="nl-NL" b="1" dirty="0"/>
              <a:t>Chw bestemmingsplannen vastgesteld, o.a.</a:t>
            </a:r>
          </a:p>
          <a:p>
            <a:pPr marL="342900" indent="-342900">
              <a:buFont typeface="+mj-lt"/>
              <a:buAutoNum type="arabicPeriod"/>
            </a:pPr>
            <a:r>
              <a:rPr lang="nl-NL" dirty="0"/>
              <a:t>Regels uniformeren:</a:t>
            </a:r>
            <a:br>
              <a:rPr lang="nl-NL" dirty="0"/>
            </a:br>
            <a:r>
              <a:rPr lang="nl-NL" dirty="0"/>
              <a:t>Algemene regels over bouwen en gebruik (2017)</a:t>
            </a:r>
          </a:p>
          <a:p>
            <a:pPr marL="342900" indent="-342900">
              <a:buFont typeface="+mj-lt"/>
              <a:buAutoNum type="arabicPeriod"/>
            </a:pPr>
            <a:r>
              <a:rPr lang="nl-NL" dirty="0"/>
              <a:t>Oefenen met opzet en termen Omgevingswet</a:t>
            </a:r>
          </a:p>
          <a:p>
            <a:pPr marL="800100" lvl="1" indent="-342900">
              <a:buFont typeface="+mj-lt"/>
              <a:buAutoNum type="alphaLcPeriod"/>
            </a:pPr>
            <a:r>
              <a:rPr lang="nl-NL" dirty="0"/>
              <a:t>Veldhuizen, De Meern  (2020)</a:t>
            </a:r>
          </a:p>
          <a:p>
            <a:pPr marL="800100" lvl="1" indent="-342900">
              <a:buFont typeface="+mj-lt"/>
              <a:buAutoNum type="alphaLcPeriod"/>
            </a:pPr>
            <a:r>
              <a:rPr lang="nl-NL" dirty="0"/>
              <a:t>Voordorp-</a:t>
            </a:r>
            <a:r>
              <a:rPr lang="nl-NL" dirty="0" err="1"/>
              <a:t>Voorveldsepolder</a:t>
            </a:r>
            <a:r>
              <a:rPr lang="nl-NL" dirty="0"/>
              <a:t> (2021)</a:t>
            </a:r>
          </a:p>
          <a:p>
            <a:pPr marL="800100" lvl="1" indent="-342900">
              <a:buFont typeface="+mj-lt"/>
              <a:buAutoNum type="alphaLcPeriod"/>
            </a:pPr>
            <a:r>
              <a:rPr lang="nl-NL" dirty="0"/>
              <a:t>Algemene regels Utrecht (2023)</a:t>
            </a:r>
          </a:p>
          <a:p>
            <a:pPr marL="800100" lvl="1" indent="-342900">
              <a:buFont typeface="+mj-lt"/>
              <a:buAutoNum type="alphaLcPeriod"/>
            </a:pPr>
            <a:r>
              <a:rPr lang="nl-NL" dirty="0"/>
              <a:t>Omzetting beheersverordeningen (bijna gereed)</a:t>
            </a:r>
          </a:p>
          <a:p>
            <a:pPr marL="0" indent="0">
              <a:buNone/>
            </a:pPr>
            <a:endParaRPr lang="nl-NL" dirty="0"/>
          </a:p>
          <a:p>
            <a:pPr marL="0" indent="0">
              <a:buNone/>
            </a:pPr>
            <a:r>
              <a:rPr lang="nl-NL" b="1" dirty="0"/>
              <a:t>Transitiestrategie en delegatie vastgesteld</a:t>
            </a:r>
          </a:p>
          <a:p>
            <a:pPr marL="0" indent="0">
              <a:buNone/>
            </a:pPr>
            <a:endParaRPr lang="nl-NL" dirty="0"/>
          </a:p>
        </p:txBody>
      </p:sp>
    </p:spTree>
    <p:extLst>
      <p:ext uri="{BB962C8B-B14F-4D97-AF65-F5344CB8AC3E}">
        <p14:creationId xmlns:p14="http://schemas.microsoft.com/office/powerpoint/2010/main" val="277820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6504734" y="4662158"/>
            <a:ext cx="5353512" cy="1235234"/>
          </a:xfrm>
        </p:spPr>
        <p:txBody>
          <a:bodyPr>
            <a:normAutofit/>
          </a:bodyPr>
          <a:lstStyle/>
          <a:p>
            <a:r>
              <a:rPr lang="nl-NL" sz="1800" dirty="0"/>
              <a:t>Blijf op de hoogte van het IPLO-nieuws via onze nieuwsbrief. Abonneer u via www.iplo.nl/nieuwsbrief</a:t>
            </a:r>
          </a:p>
        </p:txBody>
      </p:sp>
      <p:sp>
        <p:nvSpPr>
          <p:cNvPr id="2" name="Titel 2">
            <a:extLst>
              <a:ext uri="{FF2B5EF4-FFF2-40B4-BE49-F238E27FC236}">
                <a16:creationId xmlns:a16="http://schemas.microsoft.com/office/drawing/2014/main" id="{3050D167-1957-1BE6-B149-DC2B3AE217BB}"/>
              </a:ext>
            </a:extLst>
          </p:cNvPr>
          <p:cNvSpPr txBox="1">
            <a:spLocks/>
          </p:cNvSpPr>
          <p:nvPr/>
        </p:nvSpPr>
        <p:spPr>
          <a:xfrm>
            <a:off x="6504734" y="1845888"/>
            <a:ext cx="5353512" cy="2124863"/>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1" i="0" kern="1200">
                <a:solidFill>
                  <a:schemeClr val="bg1"/>
                </a:solidFill>
                <a:latin typeface="Verdana"/>
                <a:ea typeface="+mj-ea"/>
                <a:cs typeface="Verdana"/>
              </a:defRPr>
            </a:lvl1pPr>
          </a:lstStyle>
          <a:p>
            <a:r>
              <a:rPr lang="nl-NL" sz="1800" dirty="0"/>
              <a:t>Bedankt voor de aandacht!</a:t>
            </a:r>
          </a:p>
          <a:p>
            <a:r>
              <a:rPr lang="nl-NL" sz="1800" dirty="0"/>
              <a:t>Vragen?</a:t>
            </a:r>
          </a:p>
          <a:p>
            <a:endParaRPr lang="nl-NL" sz="1800" dirty="0"/>
          </a:p>
          <a:p>
            <a:r>
              <a:rPr lang="nl-NL" sz="1800" dirty="0"/>
              <a:t>Mail:</a:t>
            </a:r>
          </a:p>
          <a:p>
            <a:r>
              <a:rPr lang="nl-NL" sz="1800" b="0" dirty="0"/>
              <a:t>Wim van Gelder (w.van.gelder@utrecht.nl)</a:t>
            </a:r>
          </a:p>
          <a:p>
            <a:r>
              <a:rPr lang="nl-NL" sz="1800" b="0" dirty="0"/>
              <a:t>Jeroen Rodrigo (jeroen.rodrigo@utrecht.nl)</a:t>
            </a:r>
          </a:p>
        </p:txBody>
      </p:sp>
    </p:spTree>
    <p:extLst>
      <p:ext uri="{BB962C8B-B14F-4D97-AF65-F5344CB8AC3E}">
        <p14:creationId xmlns:p14="http://schemas.microsoft.com/office/powerpoint/2010/main" val="1342868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8E251E-36C0-24C6-867B-2402C5FDAA7D}"/>
              </a:ext>
            </a:extLst>
          </p:cNvPr>
          <p:cNvSpPr>
            <a:spLocks noGrp="1"/>
          </p:cNvSpPr>
          <p:nvPr>
            <p:ph type="title"/>
          </p:nvPr>
        </p:nvSpPr>
        <p:spPr/>
        <p:txBody>
          <a:bodyPr/>
          <a:lstStyle/>
          <a:p>
            <a:r>
              <a:rPr lang="nl-NL" dirty="0"/>
              <a:t>Fundament gelegd:</a:t>
            </a:r>
          </a:p>
        </p:txBody>
      </p:sp>
      <p:sp>
        <p:nvSpPr>
          <p:cNvPr id="3" name="Ondertitel 2">
            <a:extLst>
              <a:ext uri="{FF2B5EF4-FFF2-40B4-BE49-F238E27FC236}">
                <a16:creationId xmlns:a16="http://schemas.microsoft.com/office/drawing/2014/main" id="{C5578041-48D3-F794-6306-BA424510526F}"/>
              </a:ext>
            </a:extLst>
          </p:cNvPr>
          <p:cNvSpPr>
            <a:spLocks noGrp="1"/>
          </p:cNvSpPr>
          <p:nvPr>
            <p:ph type="body" sz="quarter" idx="12"/>
          </p:nvPr>
        </p:nvSpPr>
        <p:spPr/>
        <p:txBody>
          <a:bodyPr>
            <a:normAutofit/>
          </a:bodyPr>
          <a:lstStyle/>
          <a:p>
            <a:pPr marL="342900" indent="-342900">
              <a:buFont typeface="+mj-lt"/>
              <a:buAutoNum type="arabicPeriod"/>
            </a:pPr>
            <a:r>
              <a:rPr lang="nl-NL" dirty="0"/>
              <a:t>Bestemmingsplan Algemene regels Utrecht (02-2023)</a:t>
            </a:r>
          </a:p>
          <a:p>
            <a:pPr marL="342900" indent="-342900">
              <a:buFont typeface="+mj-lt"/>
              <a:buAutoNum type="arabicPeriod"/>
            </a:pPr>
            <a:r>
              <a:rPr lang="nl-NL" dirty="0"/>
              <a:t>In dit plan:</a:t>
            </a:r>
          </a:p>
          <a:p>
            <a:pPr marL="800100" lvl="1" indent="-342900">
              <a:buFont typeface="Arial" panose="020B0604020202020204" pitchFamily="34" charset="0"/>
              <a:buChar char="•"/>
            </a:pPr>
            <a:r>
              <a:rPr lang="nl-NL" dirty="0"/>
              <a:t>termen Ow</a:t>
            </a:r>
          </a:p>
          <a:p>
            <a:pPr marL="800100" lvl="1" indent="-342900">
              <a:buFont typeface="Arial" panose="020B0604020202020204" pitchFamily="34" charset="0"/>
              <a:buChar char="•"/>
            </a:pPr>
            <a:r>
              <a:rPr lang="nl-NL" dirty="0"/>
              <a:t>algemene regels over activiteiten</a:t>
            </a:r>
          </a:p>
          <a:p>
            <a:pPr marL="800100" lvl="1" indent="-342900">
              <a:buFont typeface="Arial" panose="020B0604020202020204" pitchFamily="34" charset="0"/>
              <a:buChar char="•"/>
            </a:pPr>
            <a:r>
              <a:rPr lang="nl-NL" dirty="0"/>
              <a:t>geen functies (bestemmingen)</a:t>
            </a:r>
          </a:p>
        </p:txBody>
      </p:sp>
    </p:spTree>
    <p:extLst>
      <p:ext uri="{BB962C8B-B14F-4D97-AF65-F5344CB8AC3E}">
        <p14:creationId xmlns:p14="http://schemas.microsoft.com/office/powerpoint/2010/main" val="597859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704730-9FF3-2B78-D61F-ED03ABF07941}"/>
              </a:ext>
            </a:extLst>
          </p:cNvPr>
          <p:cNvSpPr>
            <a:spLocks noGrp="1"/>
          </p:cNvSpPr>
          <p:nvPr>
            <p:ph type="title"/>
          </p:nvPr>
        </p:nvSpPr>
        <p:spPr/>
        <p:txBody>
          <a:bodyPr/>
          <a:lstStyle/>
          <a:p>
            <a:r>
              <a:rPr lang="nl-NL" dirty="0"/>
              <a:t>Doel bestemmingsplan Algemene regels</a:t>
            </a:r>
          </a:p>
        </p:txBody>
      </p:sp>
      <p:sp>
        <p:nvSpPr>
          <p:cNvPr id="3" name="Ondertitel 2">
            <a:extLst>
              <a:ext uri="{FF2B5EF4-FFF2-40B4-BE49-F238E27FC236}">
                <a16:creationId xmlns:a16="http://schemas.microsoft.com/office/drawing/2014/main" id="{DB383ACF-ACEE-8540-53EE-62A164FA4281}"/>
              </a:ext>
            </a:extLst>
          </p:cNvPr>
          <p:cNvSpPr>
            <a:spLocks noGrp="1"/>
          </p:cNvSpPr>
          <p:nvPr>
            <p:ph type="body" sz="quarter" idx="12"/>
          </p:nvPr>
        </p:nvSpPr>
        <p:spPr/>
        <p:txBody>
          <a:bodyPr>
            <a:normAutofit/>
          </a:bodyPr>
          <a:lstStyle/>
          <a:p>
            <a:pPr marL="0" indent="0">
              <a:buNone/>
            </a:pPr>
            <a:r>
              <a:rPr lang="nl-NL" b="1" dirty="0"/>
              <a:t>Voorbereiding op de Omgevingswet (transitie, fase 1):</a:t>
            </a:r>
          </a:p>
          <a:p>
            <a:pPr marL="342900" indent="-342900">
              <a:buFont typeface="+mj-lt"/>
              <a:buAutoNum type="arabicPeriod"/>
            </a:pPr>
            <a:r>
              <a:rPr lang="nl-NL" dirty="0"/>
              <a:t>uniformering regels, meer algemene regels</a:t>
            </a:r>
          </a:p>
          <a:p>
            <a:pPr marL="342900" indent="-342900">
              <a:buFont typeface="+mj-lt"/>
              <a:buAutoNum type="arabicPeriod"/>
            </a:pPr>
            <a:r>
              <a:rPr lang="nl-NL" dirty="0"/>
              <a:t>activiteit centraal</a:t>
            </a:r>
          </a:p>
          <a:p>
            <a:pPr marL="342900" indent="-342900">
              <a:buFont typeface="+mj-lt"/>
              <a:buAutoNum type="arabicPeriod"/>
            </a:pPr>
            <a:r>
              <a:rPr lang="nl-NL" dirty="0"/>
              <a:t>basis leggen voor de “eerste wijziging omgevingsplan”</a:t>
            </a:r>
          </a:p>
          <a:p>
            <a:pPr marL="342900" indent="-342900">
              <a:buFont typeface="+mj-lt"/>
              <a:buAutoNum type="arabicPeriod"/>
            </a:pPr>
            <a:r>
              <a:rPr lang="nl-NL" dirty="0"/>
              <a:t>archeologieverordening alvast overzetten</a:t>
            </a:r>
          </a:p>
          <a:p>
            <a:pPr marL="342900" indent="-342900">
              <a:buFont typeface="+mj-lt"/>
              <a:buAutoNum type="arabicPeriod"/>
            </a:pPr>
            <a:r>
              <a:rPr lang="nl-NL" dirty="0"/>
              <a:t>oefenen met verordening: kapverordening overzetten</a:t>
            </a:r>
          </a:p>
          <a:p>
            <a:pPr marL="342900" indent="-342900">
              <a:buFont typeface="+mj-lt"/>
              <a:buAutoNum type="arabicPeriod"/>
            </a:pPr>
            <a:r>
              <a:rPr lang="nl-NL" dirty="0"/>
              <a:t>zorg voor vereenvoudigen van:</a:t>
            </a:r>
          </a:p>
          <a:p>
            <a:pPr marL="800100" lvl="1" indent="-342900">
              <a:buFont typeface="+mj-lt"/>
              <a:buAutoNum type="alphaLcPeriod"/>
            </a:pPr>
            <a:r>
              <a:rPr lang="nl-NL" dirty="0"/>
              <a:t>regelen van nieuwe gebiedsontwikkelingen en</a:t>
            </a:r>
          </a:p>
          <a:p>
            <a:pPr marL="800100" lvl="1" indent="-342900">
              <a:buFont typeface="+mj-lt"/>
              <a:buAutoNum type="alphaLcPeriod"/>
            </a:pPr>
            <a:r>
              <a:rPr lang="nl-NL" dirty="0"/>
              <a:t>omzetting van het tijdelijke deel </a:t>
            </a:r>
          </a:p>
          <a:p>
            <a:endParaRPr lang="nl-NL" dirty="0"/>
          </a:p>
        </p:txBody>
      </p:sp>
    </p:spTree>
    <p:extLst>
      <p:ext uri="{BB962C8B-B14F-4D97-AF65-F5344CB8AC3E}">
        <p14:creationId xmlns:p14="http://schemas.microsoft.com/office/powerpoint/2010/main" val="2892756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0099FF-50B3-19E3-6659-AA9080E50D3C}"/>
              </a:ext>
            </a:extLst>
          </p:cNvPr>
          <p:cNvSpPr>
            <a:spLocks noGrp="1"/>
          </p:cNvSpPr>
          <p:nvPr>
            <p:ph type="title"/>
          </p:nvPr>
        </p:nvSpPr>
        <p:spPr/>
        <p:txBody>
          <a:bodyPr/>
          <a:lstStyle/>
          <a:p>
            <a:r>
              <a:rPr lang="nl-NL" dirty="0"/>
              <a:t>Omgevingswet: regels per gebied overzetten</a:t>
            </a:r>
          </a:p>
        </p:txBody>
      </p:sp>
      <p:sp>
        <p:nvSpPr>
          <p:cNvPr id="8" name="Tijdelijke aanduiding voor tekst 7">
            <a:extLst>
              <a:ext uri="{FF2B5EF4-FFF2-40B4-BE49-F238E27FC236}">
                <a16:creationId xmlns:a16="http://schemas.microsoft.com/office/drawing/2014/main" id="{84C17A25-150D-B47E-2255-09B94014F543}"/>
              </a:ext>
            </a:extLst>
          </p:cNvPr>
          <p:cNvSpPr>
            <a:spLocks noGrp="1"/>
          </p:cNvSpPr>
          <p:nvPr>
            <p:ph type="body" sz="quarter" idx="12"/>
          </p:nvPr>
        </p:nvSpPr>
        <p:spPr/>
        <p:txBody>
          <a:bodyPr vert="horz" lIns="91440" tIns="45720" rIns="91440" bIns="45720" rtlCol="0" anchor="t">
            <a:normAutofit/>
          </a:bodyPr>
          <a:lstStyle/>
          <a:p>
            <a:r>
              <a:rPr lang="nl-NL" dirty="0">
                <a:ea typeface="Verdana"/>
              </a:rPr>
              <a:t> </a:t>
            </a:r>
            <a:endParaRPr lang="nl-NL"/>
          </a:p>
        </p:txBody>
      </p:sp>
      <p:pic>
        <p:nvPicPr>
          <p:cNvPr id="7" name="Afbeelding 6" descr="afbeelding is een schema. omgevingswet: regels per nieuw gebied overzetten. ">
            <a:extLst>
              <a:ext uri="{FF2B5EF4-FFF2-40B4-BE49-F238E27FC236}">
                <a16:creationId xmlns:a16="http://schemas.microsoft.com/office/drawing/2014/main" id="{9E67EA69-C01E-AC50-5140-67EB818AE9A0}"/>
              </a:ext>
            </a:extLst>
          </p:cNvPr>
          <p:cNvPicPr>
            <a:picLocks noChangeAspect="1"/>
          </p:cNvPicPr>
          <p:nvPr/>
        </p:nvPicPr>
        <p:blipFill>
          <a:blip r:embed="rId3"/>
          <a:stretch>
            <a:fillRect/>
          </a:stretch>
        </p:blipFill>
        <p:spPr>
          <a:xfrm>
            <a:off x="1596000" y="1686296"/>
            <a:ext cx="9000000" cy="4488664"/>
          </a:xfrm>
          <a:prstGeom prst="rect">
            <a:avLst/>
          </a:prstGeom>
        </p:spPr>
      </p:pic>
    </p:spTree>
    <p:extLst>
      <p:ext uri="{BB962C8B-B14F-4D97-AF65-F5344CB8AC3E}">
        <p14:creationId xmlns:p14="http://schemas.microsoft.com/office/powerpoint/2010/main" val="3037968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609D4F-5BF5-1F75-0BA6-19420039988B}"/>
              </a:ext>
            </a:extLst>
          </p:cNvPr>
          <p:cNvSpPr>
            <a:spLocks noGrp="1"/>
          </p:cNvSpPr>
          <p:nvPr>
            <p:ph type="title"/>
          </p:nvPr>
        </p:nvSpPr>
        <p:spPr/>
        <p:txBody>
          <a:bodyPr/>
          <a:lstStyle/>
          <a:p>
            <a:r>
              <a:rPr lang="nl-NL" dirty="0"/>
              <a:t>Het omgevingsplan op 1 januari 2024</a:t>
            </a:r>
          </a:p>
        </p:txBody>
      </p:sp>
      <p:sp>
        <p:nvSpPr>
          <p:cNvPr id="6" name="Tijdelijke aanduiding voor tekst 5">
            <a:extLst>
              <a:ext uri="{FF2B5EF4-FFF2-40B4-BE49-F238E27FC236}">
                <a16:creationId xmlns:a16="http://schemas.microsoft.com/office/drawing/2014/main" id="{DB1AB88F-2F4D-0CB3-A076-2552F74AAF16}"/>
              </a:ext>
            </a:extLst>
          </p:cNvPr>
          <p:cNvSpPr>
            <a:spLocks noGrp="1"/>
          </p:cNvSpPr>
          <p:nvPr>
            <p:ph type="body" sz="quarter" idx="12"/>
          </p:nvPr>
        </p:nvSpPr>
        <p:spPr/>
        <p:txBody>
          <a:bodyPr vert="horz" lIns="91440" tIns="45720" rIns="91440" bIns="45720" rtlCol="0" anchor="t">
            <a:normAutofit/>
          </a:bodyPr>
          <a:lstStyle/>
          <a:p>
            <a:r>
              <a:rPr lang="nl-NL" dirty="0">
                <a:ea typeface="Verdana"/>
              </a:rPr>
              <a:t> </a:t>
            </a:r>
            <a:endParaRPr lang="nl-NL"/>
          </a:p>
        </p:txBody>
      </p:sp>
      <p:pic>
        <p:nvPicPr>
          <p:cNvPr id="5" name="Afbeelding 4" descr="afbeelding is een schema hoe het omgevingsplan per 1 januari 2024 eruit ziet.">
            <a:extLst>
              <a:ext uri="{FF2B5EF4-FFF2-40B4-BE49-F238E27FC236}">
                <a16:creationId xmlns:a16="http://schemas.microsoft.com/office/drawing/2014/main" id="{9CC55AA1-72D7-8EA7-B7D7-20B2DAB38BF9}"/>
              </a:ext>
              <a:ext uri="{C183D7F6-B498-43B3-948B-1728B52AA6E4}">
                <adec:decorative xmlns:adec="http://schemas.microsoft.com/office/drawing/2017/decorative" val="0"/>
              </a:ext>
            </a:extLst>
          </p:cNvPr>
          <p:cNvPicPr>
            <a:picLocks noChangeAspect="1"/>
          </p:cNvPicPr>
          <p:nvPr/>
        </p:nvPicPr>
        <p:blipFill rotWithShape="1">
          <a:blip r:embed="rId3"/>
          <a:srcRect t="1957"/>
          <a:stretch/>
        </p:blipFill>
        <p:spPr>
          <a:xfrm>
            <a:off x="1596000" y="1876301"/>
            <a:ext cx="9000000" cy="4355240"/>
          </a:xfrm>
          <a:prstGeom prst="rect">
            <a:avLst/>
          </a:prstGeom>
        </p:spPr>
      </p:pic>
    </p:spTree>
    <p:extLst>
      <p:ext uri="{BB962C8B-B14F-4D97-AF65-F5344CB8AC3E}">
        <p14:creationId xmlns:p14="http://schemas.microsoft.com/office/powerpoint/2010/main" val="3449613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337F54D-B844-85CF-F041-D4E37A55BB40}"/>
              </a:ext>
            </a:extLst>
          </p:cNvPr>
          <p:cNvSpPr>
            <a:spLocks noGrp="1"/>
          </p:cNvSpPr>
          <p:nvPr>
            <p:ph type="title"/>
          </p:nvPr>
        </p:nvSpPr>
        <p:spPr/>
        <p:txBody>
          <a:bodyPr/>
          <a:lstStyle/>
          <a:p>
            <a:r>
              <a:rPr lang="nl-NL" dirty="0"/>
              <a:t>Transitiestrategie vastgesteld door de raad</a:t>
            </a:r>
          </a:p>
        </p:txBody>
      </p:sp>
      <p:sp>
        <p:nvSpPr>
          <p:cNvPr id="3" name="Tijdelijke aanduiding voor voettekst 2">
            <a:extLst>
              <a:ext uri="{FF2B5EF4-FFF2-40B4-BE49-F238E27FC236}">
                <a16:creationId xmlns:a16="http://schemas.microsoft.com/office/drawing/2014/main" id="{E49CAF0E-52E3-C621-20BB-6B592AFB159B}"/>
              </a:ext>
            </a:extLst>
          </p:cNvPr>
          <p:cNvSpPr>
            <a:spLocks noGrp="1"/>
          </p:cNvSpPr>
          <p:nvPr>
            <p:ph type="ftr" sz="quarter" idx="11"/>
          </p:nvPr>
        </p:nvSpPr>
        <p:spPr/>
        <p:txBody>
          <a:bodyPr/>
          <a:lstStyle/>
          <a:p>
            <a:endParaRPr lang="nl-NL" dirty="0"/>
          </a:p>
        </p:txBody>
      </p:sp>
      <p:sp>
        <p:nvSpPr>
          <p:cNvPr id="6" name="Tijdelijke aanduiding voor tekst 5">
            <a:extLst>
              <a:ext uri="{FF2B5EF4-FFF2-40B4-BE49-F238E27FC236}">
                <a16:creationId xmlns:a16="http://schemas.microsoft.com/office/drawing/2014/main" id="{5CC99D5D-FEB8-3AD6-9B4F-2AFBD1CB7111}"/>
              </a:ext>
            </a:extLst>
          </p:cNvPr>
          <p:cNvSpPr>
            <a:spLocks noGrp="1"/>
          </p:cNvSpPr>
          <p:nvPr>
            <p:ph type="body" sz="quarter" idx="12"/>
          </p:nvPr>
        </p:nvSpPr>
        <p:spPr/>
        <p:txBody>
          <a:bodyPr/>
          <a:lstStyle/>
          <a:p>
            <a:r>
              <a:rPr lang="nl-NL" b="1" dirty="0"/>
              <a:t>Leidende principes onder meer:</a:t>
            </a:r>
          </a:p>
          <a:p>
            <a:pPr marL="342900" indent="-342900">
              <a:buFont typeface="+mj-lt"/>
              <a:buAutoNum type="arabicPeriod"/>
            </a:pPr>
            <a:r>
              <a:rPr lang="nl-NL" dirty="0"/>
              <a:t>ontwikkelingen gaan door</a:t>
            </a:r>
          </a:p>
          <a:p>
            <a:pPr marL="342900" indent="-342900">
              <a:buFont typeface="+mj-lt"/>
              <a:buAutoNum type="arabicPeriod"/>
            </a:pPr>
            <a:r>
              <a:rPr lang="nl-NL" dirty="0" err="1"/>
              <a:t>bp</a:t>
            </a:r>
            <a:r>
              <a:rPr lang="nl-NL" dirty="0"/>
              <a:t> algemene regels basis voor “Eerste wijziging” </a:t>
            </a:r>
          </a:p>
          <a:p>
            <a:endParaRPr lang="nl-NL" dirty="0"/>
          </a:p>
          <a:p>
            <a:r>
              <a:rPr lang="nl-NL" b="1" dirty="0"/>
              <a:t>De “Eerste wijziging” is de 2e fase van de transitiestrategie</a:t>
            </a:r>
          </a:p>
          <a:p>
            <a:endParaRPr lang="nl-NL" dirty="0"/>
          </a:p>
          <a:p>
            <a:r>
              <a:rPr lang="nl-NL" b="1" dirty="0"/>
              <a:t>De “Eerste wijziging” biedt de basis voor vervolg:</a:t>
            </a:r>
          </a:p>
          <a:p>
            <a:pPr marL="342900" indent="-342900">
              <a:buFont typeface="+mj-lt"/>
              <a:buAutoNum type="arabicPeriod"/>
            </a:pPr>
            <a:r>
              <a:rPr lang="nl-NL" dirty="0"/>
              <a:t>ontwikkelingsplannen eenvoudiger</a:t>
            </a:r>
          </a:p>
          <a:p>
            <a:pPr marL="342900" indent="-342900">
              <a:buFont typeface="+mj-lt"/>
              <a:buAutoNum type="arabicPeriod"/>
            </a:pPr>
            <a:r>
              <a:rPr lang="nl-NL" dirty="0"/>
              <a:t>het opbouwen van hoofdstuk 3 (functies)</a:t>
            </a:r>
          </a:p>
          <a:p>
            <a:pPr marL="342900" indent="-342900">
              <a:buFont typeface="+mj-lt"/>
              <a:buAutoNum type="arabicPeriod"/>
            </a:pPr>
            <a:r>
              <a:rPr lang="nl-NL" dirty="0"/>
              <a:t>plankaart bestemmingsplannen overzetten</a:t>
            </a:r>
          </a:p>
          <a:p>
            <a:endParaRPr lang="nl-NL" dirty="0"/>
          </a:p>
        </p:txBody>
      </p:sp>
    </p:spTree>
    <p:extLst>
      <p:ext uri="{BB962C8B-B14F-4D97-AF65-F5344CB8AC3E}">
        <p14:creationId xmlns:p14="http://schemas.microsoft.com/office/powerpoint/2010/main" val="288733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e schakeldag template IPLO" id="{FF151497-87C5-432C-90A4-8644C0F2FABD}" vid="{2EDA2CDB-3B02-4302-BB11-0EEA55A21FEB}"/>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638</TotalTime>
  <Words>2162</Words>
  <Application>Microsoft Office PowerPoint</Application>
  <PresentationFormat>Breedbeeld</PresentationFormat>
  <Paragraphs>352</Paragraphs>
  <Slides>40</Slides>
  <Notes>20</Notes>
  <HiddenSlides>2</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40</vt:i4>
      </vt:variant>
    </vt:vector>
  </HeadingPairs>
  <TitlesOfParts>
    <vt:vector size="45" baseType="lpstr">
      <vt:lpstr>Arial</vt:lpstr>
      <vt:lpstr>Calibri</vt:lpstr>
      <vt:lpstr>Segoe UI</vt:lpstr>
      <vt:lpstr>Verdana</vt:lpstr>
      <vt:lpstr>Aangepast ontwerp</vt:lpstr>
      <vt:lpstr>Wijziging omgevingsplan van Utrecht</vt:lpstr>
      <vt:lpstr>Omgevingsplan van Utrecht opbouwen</vt:lpstr>
      <vt:lpstr>1. Voorbereidingen omgevingsplan</vt:lpstr>
      <vt:lpstr>Voorbereiding tot nu toe…</vt:lpstr>
      <vt:lpstr>Fundament gelegd:</vt:lpstr>
      <vt:lpstr>Doel bestemmingsplan Algemene regels</vt:lpstr>
      <vt:lpstr>Omgevingswet: regels per gebied overzetten</vt:lpstr>
      <vt:lpstr>Het omgevingsplan op 1 januari 2024</vt:lpstr>
      <vt:lpstr>Transitiestrategie vastgesteld door de raad</vt:lpstr>
      <vt:lpstr>Delegatie vaststellen van het omgevingsplan</vt:lpstr>
      <vt:lpstr>Aandachtspunten</vt:lpstr>
      <vt:lpstr>Wat staat in de wet?</vt:lpstr>
      <vt:lpstr>Verschil met de Wet ruimtelijke ordening</vt:lpstr>
      <vt:lpstr>Andere verschillen</vt:lpstr>
      <vt:lpstr>Uitgangspunten “eerste omgevingsplan”</vt:lpstr>
      <vt:lpstr>Inhoud eerste wijziging (1)</vt:lpstr>
      <vt:lpstr>Inhoud eerste wijziging (2)</vt:lpstr>
      <vt:lpstr>De activiteiten van het “eerste” omgevingsplan</vt:lpstr>
      <vt:lpstr>Over de regels</vt:lpstr>
      <vt:lpstr>Activiteit bouwen</vt:lpstr>
      <vt:lpstr>Activiteit “planologisch gebruik”</vt:lpstr>
      <vt:lpstr>Activiteit grondwerk (aanlegvergunning)</vt:lpstr>
      <vt:lpstr>Activiteit aantasten van bomen</vt:lpstr>
      <vt:lpstr>Situatie 4e kwartaal 2024</vt:lpstr>
      <vt:lpstr>2. Ervaring met publiceren - bekendmaken</vt:lpstr>
      <vt:lpstr>Van rx.base naar regels-op-de-kaart</vt:lpstr>
      <vt:lpstr>Van rx.base naar regels-op-de-kaart (2)</vt:lpstr>
      <vt:lpstr>DSO: niet voor de burger!</vt:lpstr>
      <vt:lpstr>Vervolg…</vt:lpstr>
      <vt:lpstr>Wijzigingen in 2024</vt:lpstr>
      <vt:lpstr>Blijf op de hoogte van het IPLO-nieuws via onze nieuwsbrief. Abonneer u via www.iplo.nl/nieuwsbrief</vt:lpstr>
      <vt:lpstr>3. Gebruiken van functies</vt:lpstr>
      <vt:lpstr>Wat verstaan we onder een functie</vt:lpstr>
      <vt:lpstr>Waarom kennen we functie toe</vt:lpstr>
      <vt:lpstr>Welk soort functies kennen we toe</vt:lpstr>
      <vt:lpstr>Kan één locatie meer functies hebben</vt:lpstr>
      <vt:lpstr>Welke regels heeft een functie</vt:lpstr>
      <vt:lpstr>Een functieregel of een activiteit-regel?</vt:lpstr>
      <vt:lpstr>Afspraken over functies</vt:lpstr>
      <vt:lpstr>Blijf op de hoogte van het IPLO-nieuws via onze nieuwsbrief. Abonneer u via www.iplo.nl/nieuwsbrief</vt:lpstr>
    </vt:vector>
  </TitlesOfParts>
  <Company>Rijkswaterstaat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Namara, Nuance (WVL)</dc:creator>
  <cp:lastModifiedBy>Degeling, Ageeth (RWS WVL)</cp:lastModifiedBy>
  <cp:revision>57</cp:revision>
  <dcterms:created xsi:type="dcterms:W3CDTF">2023-08-22T12:47:17Z</dcterms:created>
  <dcterms:modified xsi:type="dcterms:W3CDTF">2024-07-19T07:41:35Z</dcterms:modified>
</cp:coreProperties>
</file>