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  <p:sldMasterId id="2147483707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2" r:id="rId4"/>
    <p:sldId id="276" r:id="rId5"/>
    <p:sldId id="269" r:id="rId6"/>
    <p:sldId id="287" r:id="rId7"/>
    <p:sldId id="286" r:id="rId8"/>
    <p:sldId id="282" r:id="rId9"/>
    <p:sldId id="272" r:id="rId10"/>
    <p:sldId id="273" r:id="rId11"/>
    <p:sldId id="280" r:id="rId12"/>
    <p:sldId id="288" r:id="rId13"/>
  </p:sldIdLst>
  <p:sldSz cx="9144000" cy="5143500" type="screen16x9"/>
  <p:notesSz cx="6805613" cy="99441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7" userDrawn="1">
          <p15:clr>
            <a:srgbClr val="A4A3A4"/>
          </p15:clr>
        </p15:guide>
        <p15:guide id="2" orient="horz" pos="856" userDrawn="1">
          <p15:clr>
            <a:srgbClr val="A4A3A4"/>
          </p15:clr>
        </p15:guide>
        <p15:guide id="3" orient="horz" pos="1715" userDrawn="1">
          <p15:clr>
            <a:srgbClr val="A4A3A4"/>
          </p15:clr>
        </p15:guide>
        <p15:guide id="4" pos="2892" userDrawn="1">
          <p15:clr>
            <a:srgbClr val="A4A3A4"/>
          </p15:clr>
        </p15:guide>
        <p15:guide id="5" pos="2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itema, Siebren (WVL)" initials="HS(" lastIdx="7" clrIdx="0">
    <p:extLst>
      <p:ext uri="{19B8F6BF-5375-455C-9EA6-DF929625EA0E}">
        <p15:presenceInfo xmlns:p15="http://schemas.microsoft.com/office/powerpoint/2012/main" userId="S-1-5-21-1046319769-833967741-3563887046-6656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937"/>
    <a:srgbClr val="39870C"/>
    <a:srgbClr val="00433A"/>
    <a:srgbClr val="1D1DFF"/>
    <a:srgbClr val="FFFFFF"/>
    <a:srgbClr val="6666FF"/>
    <a:srgbClr val="E1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74C5B-57D2-BE4D-8DC2-C712BBB09821}" v="463" dt="2024-05-27T07:59:30.786"/>
    <p1510:client id="{54CC1598-954A-3107-9F54-CF15ED50AE57}" v="76" dt="2024-05-27T08:40:17.5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8" autoAdjust="0"/>
    <p:restoredTop sz="86431" autoAdjust="0"/>
  </p:normalViewPr>
  <p:slideViewPr>
    <p:cSldViewPr snapToGrid="0">
      <p:cViewPr varScale="1">
        <p:scale>
          <a:sx n="54" d="100"/>
          <a:sy n="54" d="100"/>
        </p:scale>
        <p:origin x="55" y="137"/>
      </p:cViewPr>
      <p:guideLst>
        <p:guide orient="horz" pos="2897"/>
        <p:guide orient="horz" pos="856"/>
        <p:guide orient="horz" pos="1715"/>
        <p:guide pos="2892"/>
        <p:guide pos="279"/>
      </p:guideLst>
    </p:cSldViewPr>
  </p:slideViewPr>
  <p:outlineViewPr>
    <p:cViewPr>
      <p:scale>
        <a:sx n="33" d="100"/>
        <a:sy n="33" d="100"/>
      </p:scale>
      <p:origin x="0" y="-2883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8DB60-9960-7E4E-BA4A-B29DFB46F3EE}" type="datetime1">
              <a:rPr lang="nl-NL" smtClean="0"/>
              <a:t>18-7-2024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0EAE8-FB6A-B847-B804-B8BC08416A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335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43F22-96A7-2946-9F02-228CB8E4306F}" type="datetime1">
              <a:rPr lang="nl-NL" smtClean="0"/>
              <a:t>18-7-2024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6D882-3718-4F40-87D5-7C3050DB7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858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ct val="20000"/>
              </a:spcBef>
            </a:pPr>
            <a:r>
              <a:rPr lang="nl-NL"/>
              <a:t>Algemene uitleg Omgevingsloket (Robbert)</a:t>
            </a:r>
            <a:endParaRPr lang="en-US"/>
          </a:p>
          <a:p>
            <a:pPr>
              <a:lnSpc>
                <a:spcPts val="1800"/>
              </a:lnSpc>
              <a:spcBef>
                <a:spcPct val="20000"/>
              </a:spcBef>
            </a:pPr>
            <a:endParaRPr lang="en-US"/>
          </a:p>
          <a:p>
            <a:pPr>
              <a:lnSpc>
                <a:spcPts val="1800"/>
              </a:lnSpc>
              <a:spcBef>
                <a:spcPct val="20000"/>
              </a:spcBef>
            </a:pPr>
            <a:r>
              <a:rPr lang="en-US" err="1"/>
              <a:t>Locatie</a:t>
            </a:r>
            <a:r>
              <a:rPr lang="en-US"/>
              <a:t> </a:t>
            </a:r>
            <a:r>
              <a:rPr lang="en-US" err="1"/>
              <a:t>Donauhaven</a:t>
            </a:r>
            <a:r>
              <a:rPr lang="en-US"/>
              <a:t> (Florien)</a:t>
            </a:r>
          </a:p>
          <a:p>
            <a:pPr>
              <a:lnSpc>
                <a:spcPts val="1800"/>
              </a:lnSpc>
              <a:spcBef>
                <a:spcPct val="20000"/>
              </a:spcBef>
            </a:pPr>
            <a:endParaRPr lang="en-US"/>
          </a:p>
          <a:p>
            <a:pPr>
              <a:lnSpc>
                <a:spcPts val="1800"/>
              </a:lnSpc>
              <a:spcBef>
                <a:spcPct val="20000"/>
              </a:spcBef>
            </a:pPr>
            <a:r>
              <a:rPr lang="en-US"/>
              <a:t>Casus </a:t>
            </a:r>
            <a:r>
              <a:rPr lang="en-US" err="1"/>
              <a:t>uit</a:t>
            </a:r>
            <a:r>
              <a:rPr lang="en-US"/>
              <a:t> de </a:t>
            </a:r>
            <a:r>
              <a:rPr lang="en-US" err="1"/>
              <a:t>zaal</a:t>
            </a:r>
            <a:r>
              <a:rPr lang="en-US"/>
              <a:t> (</a:t>
            </a:r>
            <a:r>
              <a:rPr lang="en-US" err="1"/>
              <a:t>samen</a:t>
            </a:r>
            <a:r>
              <a:rPr lang="en-US"/>
              <a:t>)</a:t>
            </a:r>
            <a:endParaRPr lang="nl-NL"/>
          </a:p>
          <a:p>
            <a:endParaRPr lang="en-US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8274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050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293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667941"/>
            <a:ext cx="4577082" cy="4206948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7108" y="878823"/>
            <a:ext cx="4015134" cy="926426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9" y="2568036"/>
            <a:ext cx="3878753" cy="116261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&lt;naam&gt;</a:t>
            </a:r>
          </a:p>
          <a:p>
            <a:endParaRPr lang="nl-NL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667941"/>
            <a:ext cx="4585686" cy="420694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67263" y="4052023"/>
            <a:ext cx="3878262" cy="698897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750">
                <a:solidFill>
                  <a:schemeClr val="bg1"/>
                </a:solidFill>
              </a:defRPr>
            </a:lvl1pPr>
            <a:lvl2pPr marL="342900" indent="0" algn="l">
              <a:buFontTx/>
              <a:buNone/>
              <a:defRPr sz="750">
                <a:solidFill>
                  <a:schemeClr val="bg1"/>
                </a:solidFill>
              </a:defRPr>
            </a:lvl2pPr>
            <a:lvl3pPr marL="685800" indent="0" algn="l">
              <a:buFontTx/>
              <a:buNone/>
              <a:defRPr sz="750">
                <a:solidFill>
                  <a:schemeClr val="bg1"/>
                </a:solidFill>
              </a:defRPr>
            </a:lvl3pPr>
            <a:lvl4pPr marL="1028700" indent="0" algn="l">
              <a:buFontTx/>
              <a:buNone/>
              <a:defRPr sz="750">
                <a:solidFill>
                  <a:schemeClr val="bg1"/>
                </a:solidFill>
              </a:defRPr>
            </a:lvl4pPr>
            <a:lvl5pPr marL="1371600" indent="0" algn="l">
              <a:buFontTx/>
              <a:buNone/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&lt;versie&gt;</a:t>
            </a:r>
          </a:p>
        </p:txBody>
      </p:sp>
      <p:sp>
        <p:nvSpPr>
          <p:cNvPr id="23" name="Rechthoek 22"/>
          <p:cNvSpPr/>
          <p:nvPr userDrawn="1"/>
        </p:nvSpPr>
        <p:spPr>
          <a:xfrm>
            <a:off x="0" y="4879581"/>
            <a:ext cx="9144000" cy="2686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243032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668655" y="4879581"/>
            <a:ext cx="2133600" cy="273844"/>
          </a:xfrm>
          <a:prstGeom prst="rect">
            <a:avLst/>
          </a:prstGeom>
        </p:spPr>
        <p:txBody>
          <a:bodyPr/>
          <a:lstStyle/>
          <a:p>
            <a:fld id="{E0907E72-D634-B14E-8F42-930BB5C3EACA}" type="datetime3">
              <a:rPr lang="nl-NL" smtClean="0"/>
              <a:t>18/7/24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42914" y="1358504"/>
            <a:ext cx="4453799" cy="3229264"/>
          </a:xfrm>
        </p:spPr>
        <p:txBody>
          <a:bodyPr>
            <a:normAutofit/>
          </a:bodyPr>
          <a:lstStyle>
            <a:lvl1pPr marL="214313" indent="-214313">
              <a:lnSpc>
                <a:spcPts val="1800"/>
              </a:lnSpc>
              <a:buFont typeface="Arial"/>
              <a:buChar char="•"/>
              <a:defRPr sz="1200">
                <a:solidFill>
                  <a:schemeClr val="tx1"/>
                </a:solidFill>
              </a:defRPr>
            </a:lvl1pPr>
            <a:lvl2pPr marL="342900" indent="0">
              <a:lnSpc>
                <a:spcPts val="1800"/>
              </a:lnSpc>
              <a:buFontTx/>
              <a:buNone/>
              <a:defRPr sz="1350"/>
            </a:lvl2pPr>
            <a:lvl3pPr marL="685800" indent="0">
              <a:lnSpc>
                <a:spcPts val="1800"/>
              </a:lnSpc>
              <a:buFontTx/>
              <a:buNone/>
              <a:defRPr sz="1350"/>
            </a:lvl3pPr>
            <a:lvl4pPr marL="1028700" indent="0">
              <a:lnSpc>
                <a:spcPts val="1800"/>
              </a:lnSpc>
              <a:buFontTx/>
              <a:buNone/>
              <a:defRPr sz="1350"/>
            </a:lvl4pPr>
            <a:lvl5pPr marL="1371600" indent="0">
              <a:lnSpc>
                <a:spcPts val="1800"/>
              </a:lnSpc>
              <a:buFontTx/>
              <a:buNone/>
              <a:defRPr sz="135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5186364" y="1358503"/>
            <a:ext cx="3494087" cy="3225404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8118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somming 2col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668655" y="4879581"/>
            <a:ext cx="2133600" cy="273844"/>
          </a:xfrm>
          <a:prstGeom prst="rect">
            <a:avLst/>
          </a:prstGeom>
        </p:spPr>
        <p:txBody>
          <a:bodyPr/>
          <a:lstStyle/>
          <a:p>
            <a:fld id="{E0907E72-D634-B14E-8F42-930BB5C3EACA}" type="datetime3">
              <a:rPr lang="nl-NL" smtClean="0"/>
              <a:t>18/7/24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450850" y="1358504"/>
            <a:ext cx="8229600" cy="3192066"/>
          </a:xfrm>
        </p:spPr>
        <p:txBody>
          <a:bodyPr numCol="2" spcCol="360000"/>
          <a:lstStyle>
            <a:lvl1pPr marL="214313" indent="-214313" algn="l"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557213" indent="-214313" algn="l">
              <a:buFont typeface="Arial"/>
              <a:buChar char="•"/>
              <a:defRPr/>
            </a:lvl2pPr>
            <a:lvl3pPr marL="900113" indent="-214313" algn="l">
              <a:buFont typeface="Arial"/>
              <a:buChar char="•"/>
              <a:defRPr/>
            </a:lvl3pPr>
            <a:lvl4pPr marL="1243013" indent="-214313" algn="l">
              <a:buFont typeface="Arial"/>
              <a:buChar char="•"/>
              <a:defRPr/>
            </a:lvl4pPr>
            <a:lvl5pPr marL="1585913" indent="-214313" algn="l">
              <a:buFont typeface="Arial"/>
              <a:buChar char="•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25168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668655" y="4879581"/>
            <a:ext cx="2133600" cy="273844"/>
          </a:xfrm>
          <a:prstGeom prst="rect">
            <a:avLst/>
          </a:prstGeom>
        </p:spPr>
        <p:txBody>
          <a:bodyPr/>
          <a:lstStyle/>
          <a:p>
            <a:fld id="{D47926E4-11B3-B64B-8EE4-687F3D5A2AC1}" type="datetime3">
              <a:rPr lang="nl-NL" smtClean="0"/>
              <a:t>18/7/24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3584864"/>
            <a:ext cx="9144000" cy="1114534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877043"/>
            <a:ext cx="8229600" cy="497342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358504"/>
            <a:ext cx="8223250" cy="20574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1pPr>
            <a:lvl2pPr marL="3429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2pPr>
            <a:lvl3pPr marL="6858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3pPr>
            <a:lvl4pPr marL="10287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4pPr>
            <a:lvl5pPr marL="13716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04677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668655" y="4879581"/>
            <a:ext cx="2133600" cy="273844"/>
          </a:xfrm>
          <a:prstGeom prst="rect">
            <a:avLst/>
          </a:prstGeom>
        </p:spPr>
        <p:txBody>
          <a:bodyPr/>
          <a:lstStyle/>
          <a:p>
            <a:fld id="{D47926E4-11B3-B64B-8EE4-687F3D5A2AC1}" type="datetime3">
              <a:rPr lang="nl-NL" smtClean="0"/>
              <a:t>18/7/24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50850" y="3059122"/>
            <a:ext cx="3890754" cy="1540264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877043"/>
            <a:ext cx="8229600" cy="497342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0850" y="1358504"/>
            <a:ext cx="8229600" cy="1555169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1pPr>
            <a:lvl2pPr marL="3429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2pPr>
            <a:lvl3pPr marL="6858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3pPr>
            <a:lvl4pPr marL="10287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4pPr>
            <a:lvl5pPr marL="13716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3059122"/>
            <a:ext cx="3890754" cy="1540264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1687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668655" y="4879581"/>
            <a:ext cx="2133600" cy="273844"/>
          </a:xfrm>
          <a:prstGeom prst="rect">
            <a:avLst/>
          </a:prstGeom>
        </p:spPr>
        <p:txBody>
          <a:bodyPr/>
          <a:lstStyle/>
          <a:p>
            <a:fld id="{D47926E4-11B3-B64B-8EE4-687F3D5A2AC1}" type="datetime3">
              <a:rPr lang="nl-NL" smtClean="0"/>
              <a:t>18/7/24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792644" y="1353812"/>
            <a:ext cx="3890754" cy="1540264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877043"/>
            <a:ext cx="8229600" cy="497342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358504"/>
            <a:ext cx="3947060" cy="3240881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1pPr>
            <a:lvl2pPr marL="3429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2pPr>
            <a:lvl3pPr marL="6858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3pPr>
            <a:lvl4pPr marL="10287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4pPr>
            <a:lvl5pPr marL="13716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3059122"/>
            <a:ext cx="3890754" cy="1540264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65758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877043"/>
            <a:ext cx="3736302" cy="497342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668655" y="4879581"/>
            <a:ext cx="2133600" cy="273844"/>
          </a:xfrm>
          <a:prstGeom prst="rect">
            <a:avLst/>
          </a:prstGeom>
        </p:spPr>
        <p:txBody>
          <a:bodyPr/>
          <a:lstStyle/>
          <a:p>
            <a:fld id="{C1BCF565-E116-0249-97A2-BDF505AB21A5}" type="datetime3">
              <a:rPr lang="nl-NL" smtClean="0"/>
              <a:t>18/7/24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637147"/>
            <a:ext cx="3729952" cy="20574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1pPr>
            <a:lvl2pPr marL="3429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2pPr>
            <a:lvl3pPr marL="6858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3pPr>
            <a:lvl4pPr marL="10287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4pPr>
            <a:lvl5pPr marL="13716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4567238" y="870347"/>
            <a:ext cx="4235017" cy="3729038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81876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5" y="876300"/>
            <a:ext cx="6244648" cy="3119438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4038183"/>
            <a:ext cx="6244070" cy="389500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668655" y="4879581"/>
            <a:ext cx="2133600" cy="273844"/>
          </a:xfrm>
          <a:prstGeom prst="rect">
            <a:avLst/>
          </a:prstGeom>
        </p:spPr>
        <p:txBody>
          <a:bodyPr/>
          <a:lstStyle/>
          <a:p>
            <a:fld id="{33B407B4-DD70-D045-8D0A-4EFC055441BF}" type="datetime3">
              <a:rPr lang="nl-NL" smtClean="0"/>
              <a:t>18/7/24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6" y="4324026"/>
            <a:ext cx="6245225" cy="305990"/>
          </a:xfrm>
        </p:spPr>
        <p:txBody>
          <a:bodyPr>
            <a:noAutofit/>
          </a:bodyPr>
          <a:lstStyle>
            <a:lvl1pPr algn="l">
              <a:defRPr sz="1050">
                <a:solidFill>
                  <a:srgbClr val="000000"/>
                </a:solidFill>
              </a:defRPr>
            </a:lvl1pPr>
            <a:lvl2pPr algn="l">
              <a:defRPr sz="1050"/>
            </a:lvl2pPr>
            <a:lvl3pPr algn="l">
              <a:defRPr sz="1050"/>
            </a:lvl3pPr>
            <a:lvl4pPr algn="l">
              <a:defRPr sz="1050"/>
            </a:lvl4pPr>
            <a:lvl5pPr algn="l">
              <a:defRPr sz="105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078953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5" y="876300"/>
            <a:ext cx="2919557" cy="3119438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4038183"/>
            <a:ext cx="6244070" cy="389500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668655" y="4879581"/>
            <a:ext cx="2133600" cy="273844"/>
          </a:xfrm>
          <a:prstGeom prst="rect">
            <a:avLst/>
          </a:prstGeom>
        </p:spPr>
        <p:txBody>
          <a:bodyPr/>
          <a:lstStyle/>
          <a:p>
            <a:fld id="{33B407B4-DD70-D045-8D0A-4EFC055441BF}" type="datetime3">
              <a:rPr lang="nl-NL" smtClean="0"/>
              <a:t>18/7/24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6" y="4324026"/>
            <a:ext cx="6245225" cy="305990"/>
          </a:xfrm>
        </p:spPr>
        <p:txBody>
          <a:bodyPr>
            <a:noAutofit/>
          </a:bodyPr>
          <a:lstStyle>
            <a:lvl1pPr algn="l">
              <a:defRPr sz="1050">
                <a:solidFill>
                  <a:srgbClr val="000000"/>
                </a:solidFill>
              </a:defRPr>
            </a:lvl1pPr>
            <a:lvl2pPr algn="l">
              <a:defRPr sz="1050"/>
            </a:lvl2pPr>
            <a:lvl3pPr algn="l">
              <a:defRPr sz="1050"/>
            </a:lvl3pPr>
            <a:lvl4pPr algn="l">
              <a:defRPr sz="1050"/>
            </a:lvl4pPr>
            <a:lvl5pPr algn="l">
              <a:defRPr sz="105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4756727" y="870347"/>
            <a:ext cx="2932546" cy="3119438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65215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667941"/>
            <a:ext cx="4577082" cy="4206948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7108" y="878823"/>
            <a:ext cx="4015134" cy="926426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9" y="2568036"/>
            <a:ext cx="3878753" cy="116261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&lt;naam&gt;</a:t>
            </a:r>
          </a:p>
          <a:p>
            <a:endParaRPr lang="nl-NL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667941"/>
            <a:ext cx="4585686" cy="420694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67263" y="4052023"/>
            <a:ext cx="3878262" cy="698897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750">
                <a:solidFill>
                  <a:schemeClr val="bg1"/>
                </a:solidFill>
              </a:defRPr>
            </a:lvl1pPr>
            <a:lvl2pPr marL="342900" indent="0" algn="l">
              <a:buFontTx/>
              <a:buNone/>
              <a:defRPr sz="750">
                <a:solidFill>
                  <a:schemeClr val="bg1"/>
                </a:solidFill>
              </a:defRPr>
            </a:lvl2pPr>
            <a:lvl3pPr marL="685800" indent="0" algn="l">
              <a:buFontTx/>
              <a:buNone/>
              <a:defRPr sz="750">
                <a:solidFill>
                  <a:schemeClr val="bg1"/>
                </a:solidFill>
              </a:defRPr>
            </a:lvl3pPr>
            <a:lvl4pPr marL="1028700" indent="0" algn="l">
              <a:buFontTx/>
              <a:buNone/>
              <a:defRPr sz="750">
                <a:solidFill>
                  <a:schemeClr val="bg1"/>
                </a:solidFill>
              </a:defRPr>
            </a:lvl4pPr>
            <a:lvl5pPr marL="1371600" indent="0" algn="l">
              <a:buFontTx/>
              <a:buNone/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&lt;versie&gt;</a:t>
            </a:r>
          </a:p>
        </p:txBody>
      </p:sp>
      <p:sp>
        <p:nvSpPr>
          <p:cNvPr id="23" name="Rechthoek 22"/>
          <p:cNvSpPr/>
          <p:nvPr userDrawn="1"/>
        </p:nvSpPr>
        <p:spPr>
          <a:xfrm>
            <a:off x="0" y="4879581"/>
            <a:ext cx="9144000" cy="2686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2611003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667941"/>
            <a:ext cx="4577082" cy="4206948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878823"/>
            <a:ext cx="4015134" cy="926426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9" y="1810193"/>
            <a:ext cx="3878753" cy="1162615"/>
          </a:xfrm>
        </p:spPr>
        <p:txBody>
          <a:bodyPr>
            <a:normAutofit/>
          </a:bodyPr>
          <a:lstStyle>
            <a:lvl1pPr marL="214313" indent="-214313" algn="l">
              <a:buFont typeface="Arial"/>
              <a:buChar char="•"/>
              <a:defRPr sz="1350" baseline="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&lt;inhoud hoofdstuk&gt;</a:t>
            </a:r>
          </a:p>
          <a:p>
            <a:endParaRPr lang="nl-NL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667941"/>
            <a:ext cx="4585686" cy="420694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0" y="4879581"/>
            <a:ext cx="9144000" cy="2686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352621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667941"/>
            <a:ext cx="4577082" cy="4206948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878823"/>
            <a:ext cx="4015134" cy="926426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9" y="1810193"/>
            <a:ext cx="3878753" cy="1162615"/>
          </a:xfrm>
        </p:spPr>
        <p:txBody>
          <a:bodyPr>
            <a:normAutofit/>
          </a:bodyPr>
          <a:lstStyle>
            <a:lvl1pPr marL="214313" indent="-214313" algn="l">
              <a:buFont typeface="Arial"/>
              <a:buChar char="•"/>
              <a:defRPr sz="1350" baseline="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&lt;inhoud hoofdstuk&gt;</a:t>
            </a:r>
          </a:p>
          <a:p>
            <a:endParaRPr lang="nl-NL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667941"/>
            <a:ext cx="4585686" cy="420694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0" y="4879581"/>
            <a:ext cx="9144000" cy="2686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1014724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667941"/>
            <a:ext cx="4577082" cy="4206948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878823"/>
            <a:ext cx="4015134" cy="926426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9" y="1810193"/>
            <a:ext cx="3878753" cy="1162615"/>
          </a:xfrm>
        </p:spPr>
        <p:txBody>
          <a:bodyPr>
            <a:normAutofit/>
          </a:bodyPr>
          <a:lstStyle>
            <a:lvl1pPr marL="214313" indent="-214313" algn="l">
              <a:buFont typeface="Arial"/>
              <a:buChar char="•"/>
              <a:defRPr sz="1350" baseline="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&lt;inhoud hoofdstuk&gt;</a:t>
            </a:r>
          </a:p>
          <a:p>
            <a:endParaRPr lang="nl-NL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0" y="675322"/>
            <a:ext cx="4585686" cy="420694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0" y="4879581"/>
            <a:ext cx="9144000" cy="2686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676643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667941"/>
            <a:ext cx="4577082" cy="4206948"/>
          </a:xfrm>
          <a:prstGeom prst="rect">
            <a:avLst/>
          </a:prstGeom>
          <a:solidFill>
            <a:srgbClr val="E17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878823"/>
            <a:ext cx="4015134" cy="926426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9" y="1810193"/>
            <a:ext cx="3878753" cy="1162615"/>
          </a:xfrm>
        </p:spPr>
        <p:txBody>
          <a:bodyPr>
            <a:normAutofit/>
          </a:bodyPr>
          <a:lstStyle>
            <a:lvl1pPr marL="214313" indent="-214313" algn="l">
              <a:buFont typeface="Arial"/>
              <a:buChar char="•"/>
              <a:defRPr sz="1350" baseline="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&lt;inhoud hoofdstuk&gt;</a:t>
            </a:r>
          </a:p>
          <a:p>
            <a:endParaRPr lang="nl-NL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667941"/>
            <a:ext cx="4585686" cy="420694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0" y="4879581"/>
            <a:ext cx="9144000" cy="2686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1052869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878823"/>
            <a:ext cx="4015134" cy="926426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9" y="1810193"/>
            <a:ext cx="3878753" cy="1162615"/>
          </a:xfrm>
        </p:spPr>
        <p:txBody>
          <a:bodyPr>
            <a:normAutofit/>
          </a:bodyPr>
          <a:lstStyle>
            <a:lvl1pPr marL="214313" indent="-214313" algn="l">
              <a:buFont typeface="Arial"/>
              <a:buChar char="•"/>
              <a:defRPr sz="1350" baseline="0">
                <a:solidFill>
                  <a:srgbClr val="275937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&lt;inhoud hoofdstuk&gt;</a:t>
            </a:r>
          </a:p>
          <a:p>
            <a:endParaRPr lang="nl-NL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667941"/>
            <a:ext cx="4585686" cy="420694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0" y="4879581"/>
            <a:ext cx="9144000" cy="2686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2003756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3" y="878823"/>
            <a:ext cx="8216179" cy="926426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1810193"/>
            <a:ext cx="8216178" cy="1162615"/>
          </a:xfrm>
        </p:spPr>
        <p:txBody>
          <a:bodyPr>
            <a:normAutofit/>
          </a:bodyPr>
          <a:lstStyle>
            <a:lvl1pPr marL="214313" indent="-214313" algn="l">
              <a:buFont typeface="Arial"/>
              <a:buChar char="•"/>
              <a:defRPr sz="1350" baseline="0">
                <a:solidFill>
                  <a:srgbClr val="275937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&lt;inhoud hoofdstuk&gt;</a:t>
            </a:r>
          </a:p>
          <a:p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-6256" y="4874889"/>
            <a:ext cx="9156512" cy="28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8" name="Rechthoek 7"/>
          <p:cNvSpPr/>
          <p:nvPr userDrawn="1"/>
        </p:nvSpPr>
        <p:spPr>
          <a:xfrm>
            <a:off x="0" y="4884813"/>
            <a:ext cx="9144000" cy="268612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487958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t>18/7/24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488481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595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188" y="621181"/>
            <a:ext cx="9156512" cy="4253708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3" y="878823"/>
            <a:ext cx="8216179" cy="926426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1810193"/>
            <a:ext cx="8216178" cy="1162615"/>
          </a:xfrm>
        </p:spPr>
        <p:txBody>
          <a:bodyPr>
            <a:normAutofit/>
          </a:bodyPr>
          <a:lstStyle>
            <a:lvl1pPr marL="214313" indent="-214313" algn="l">
              <a:buFont typeface="Arial"/>
              <a:buChar char="•"/>
              <a:defRPr sz="1350" baseline="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&lt;inhoud hoofdstuk&gt;</a:t>
            </a:r>
          </a:p>
          <a:p>
            <a:endParaRPr lang="nl-NL"/>
          </a:p>
        </p:txBody>
      </p:sp>
      <p:sp>
        <p:nvSpPr>
          <p:cNvPr id="13" name="Rechthoek 12"/>
          <p:cNvSpPr/>
          <p:nvPr userDrawn="1"/>
        </p:nvSpPr>
        <p:spPr>
          <a:xfrm>
            <a:off x="0" y="4879581"/>
            <a:ext cx="9144000" cy="2686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3490566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t>18/7/24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358504"/>
            <a:ext cx="8223250" cy="3229264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1pPr>
            <a:lvl2pPr marL="3429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2pPr>
            <a:lvl3pPr marL="6858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3pPr>
            <a:lvl4pPr marL="10287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4pPr>
            <a:lvl5pPr marL="13716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45553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t>18/7/24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358504"/>
            <a:ext cx="8223250" cy="3229264"/>
          </a:xfrm>
        </p:spPr>
        <p:txBody>
          <a:bodyPr>
            <a:normAutofit/>
          </a:bodyPr>
          <a:lstStyle>
            <a:lvl1pPr marL="214313" indent="-214313">
              <a:lnSpc>
                <a:spcPts val="1800"/>
              </a:lnSpc>
              <a:buFont typeface="Arial"/>
              <a:buChar char="•"/>
              <a:defRPr sz="1200">
                <a:solidFill>
                  <a:schemeClr val="tx1"/>
                </a:solidFill>
              </a:defRPr>
            </a:lvl1pPr>
            <a:lvl2pPr marL="342900" indent="0">
              <a:lnSpc>
                <a:spcPts val="1800"/>
              </a:lnSpc>
              <a:buFontTx/>
              <a:buNone/>
              <a:defRPr sz="1350"/>
            </a:lvl2pPr>
            <a:lvl3pPr marL="685800" indent="0">
              <a:lnSpc>
                <a:spcPts val="1800"/>
              </a:lnSpc>
              <a:buFontTx/>
              <a:buNone/>
              <a:defRPr sz="1350"/>
            </a:lvl3pPr>
            <a:lvl4pPr marL="1028700" indent="0">
              <a:lnSpc>
                <a:spcPts val="1800"/>
              </a:lnSpc>
              <a:buFontTx/>
              <a:buNone/>
              <a:defRPr sz="1350"/>
            </a:lvl4pPr>
            <a:lvl5pPr marL="1371600" indent="0">
              <a:lnSpc>
                <a:spcPts val="1800"/>
              </a:lnSpc>
              <a:buFontTx/>
              <a:buNone/>
              <a:defRPr sz="135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657092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t>18/7/24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42914" y="1358504"/>
            <a:ext cx="4453799" cy="3229264"/>
          </a:xfrm>
        </p:spPr>
        <p:txBody>
          <a:bodyPr>
            <a:normAutofit/>
          </a:bodyPr>
          <a:lstStyle>
            <a:lvl1pPr marL="214313" indent="-214313">
              <a:lnSpc>
                <a:spcPts val="1800"/>
              </a:lnSpc>
              <a:buFont typeface="Arial"/>
              <a:buChar char="•"/>
              <a:defRPr sz="1200">
                <a:solidFill>
                  <a:schemeClr val="tx1"/>
                </a:solidFill>
              </a:defRPr>
            </a:lvl1pPr>
            <a:lvl2pPr marL="342900" indent="0">
              <a:lnSpc>
                <a:spcPts val="1800"/>
              </a:lnSpc>
              <a:buFontTx/>
              <a:buNone/>
              <a:defRPr sz="1350"/>
            </a:lvl2pPr>
            <a:lvl3pPr marL="685800" indent="0">
              <a:lnSpc>
                <a:spcPts val="1800"/>
              </a:lnSpc>
              <a:buFontTx/>
              <a:buNone/>
              <a:defRPr sz="1350"/>
            </a:lvl3pPr>
            <a:lvl4pPr marL="1028700" indent="0">
              <a:lnSpc>
                <a:spcPts val="1800"/>
              </a:lnSpc>
              <a:buFontTx/>
              <a:buNone/>
              <a:defRPr sz="1350"/>
            </a:lvl4pPr>
            <a:lvl5pPr marL="1371600" indent="0">
              <a:lnSpc>
                <a:spcPts val="1800"/>
              </a:lnSpc>
              <a:buFontTx/>
              <a:buNone/>
              <a:defRPr sz="135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5186364" y="1358503"/>
            <a:ext cx="3494087" cy="3225404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86826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somming 2col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t>18/7/24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450850" y="1358504"/>
            <a:ext cx="8229600" cy="3192066"/>
          </a:xfrm>
        </p:spPr>
        <p:txBody>
          <a:bodyPr numCol="2" spcCol="360000"/>
          <a:lstStyle>
            <a:lvl1pPr marL="214313" indent="-214313" algn="l"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557213" indent="-214313" algn="l">
              <a:buFont typeface="Arial"/>
              <a:buChar char="•"/>
              <a:defRPr/>
            </a:lvl2pPr>
            <a:lvl3pPr marL="900113" indent="-214313" algn="l">
              <a:buFont typeface="Arial"/>
              <a:buChar char="•"/>
              <a:defRPr/>
            </a:lvl3pPr>
            <a:lvl4pPr marL="1243013" indent="-214313" algn="l">
              <a:buFont typeface="Arial"/>
              <a:buChar char="•"/>
              <a:defRPr/>
            </a:lvl4pPr>
            <a:lvl5pPr marL="1585913" indent="-214313" algn="l">
              <a:buFont typeface="Arial"/>
              <a:buChar char="•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02033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t>18/7/24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3584864"/>
            <a:ext cx="9144000" cy="1114534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877043"/>
            <a:ext cx="8229600" cy="497342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358504"/>
            <a:ext cx="8223250" cy="20574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1pPr>
            <a:lvl2pPr marL="3429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2pPr>
            <a:lvl3pPr marL="6858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3pPr>
            <a:lvl4pPr marL="10287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4pPr>
            <a:lvl5pPr marL="13716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3941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667941"/>
            <a:ext cx="4577082" cy="4206948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878823"/>
            <a:ext cx="4015134" cy="926426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9" y="1810193"/>
            <a:ext cx="3878753" cy="1162615"/>
          </a:xfrm>
        </p:spPr>
        <p:txBody>
          <a:bodyPr>
            <a:normAutofit/>
          </a:bodyPr>
          <a:lstStyle>
            <a:lvl1pPr marL="214313" indent="-214313" algn="l">
              <a:buFont typeface="Arial"/>
              <a:buChar char="•"/>
              <a:defRPr sz="1350" baseline="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&lt;inhoud hoofdstuk&gt;</a:t>
            </a:r>
          </a:p>
          <a:p>
            <a:endParaRPr lang="nl-NL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0" y="675322"/>
            <a:ext cx="4585686" cy="420694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0" y="4879581"/>
            <a:ext cx="9144000" cy="2686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26528569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t>18/7/24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50850" y="3059122"/>
            <a:ext cx="3890754" cy="1540264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877043"/>
            <a:ext cx="8229600" cy="497342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0850" y="1358504"/>
            <a:ext cx="8229600" cy="1555169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1pPr>
            <a:lvl2pPr marL="3429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2pPr>
            <a:lvl3pPr marL="6858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3pPr>
            <a:lvl4pPr marL="10287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4pPr>
            <a:lvl5pPr marL="13716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3059122"/>
            <a:ext cx="3890754" cy="1540264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3412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t>18/7/24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792644" y="1353812"/>
            <a:ext cx="3890754" cy="1540264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877043"/>
            <a:ext cx="8229600" cy="497342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358504"/>
            <a:ext cx="3947060" cy="3240881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1pPr>
            <a:lvl2pPr marL="3429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2pPr>
            <a:lvl3pPr marL="6858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3pPr>
            <a:lvl4pPr marL="10287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4pPr>
            <a:lvl5pPr marL="13716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3059122"/>
            <a:ext cx="3890754" cy="1540264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712705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877043"/>
            <a:ext cx="3736302" cy="497342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F565-E116-0249-97A2-BDF505AB21A5}" type="datetime3">
              <a:rPr lang="nl-NL" smtClean="0"/>
              <a:t>18/7/24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637147"/>
            <a:ext cx="3729952" cy="20574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1pPr>
            <a:lvl2pPr marL="3429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2pPr>
            <a:lvl3pPr marL="6858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3pPr>
            <a:lvl4pPr marL="10287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4pPr>
            <a:lvl5pPr marL="13716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4567238" y="870347"/>
            <a:ext cx="4235017" cy="3729038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70995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5" y="876300"/>
            <a:ext cx="6244648" cy="3119438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4038183"/>
            <a:ext cx="6244070" cy="389500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t>18/7/24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6" y="4324026"/>
            <a:ext cx="6245225" cy="305990"/>
          </a:xfrm>
        </p:spPr>
        <p:txBody>
          <a:bodyPr>
            <a:noAutofit/>
          </a:bodyPr>
          <a:lstStyle>
            <a:lvl1pPr algn="l">
              <a:defRPr sz="1050">
                <a:solidFill>
                  <a:srgbClr val="000000"/>
                </a:solidFill>
              </a:defRPr>
            </a:lvl1pPr>
            <a:lvl2pPr algn="l">
              <a:defRPr sz="1050"/>
            </a:lvl2pPr>
            <a:lvl3pPr algn="l">
              <a:defRPr sz="1050"/>
            </a:lvl3pPr>
            <a:lvl4pPr algn="l">
              <a:defRPr sz="1050"/>
            </a:lvl4pPr>
            <a:lvl5pPr algn="l">
              <a:defRPr sz="105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453049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5" y="876300"/>
            <a:ext cx="2919557" cy="3119438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4038183"/>
            <a:ext cx="6244070" cy="389500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t>18/7/24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6" y="4324026"/>
            <a:ext cx="6245225" cy="305990"/>
          </a:xfrm>
        </p:spPr>
        <p:txBody>
          <a:bodyPr>
            <a:noAutofit/>
          </a:bodyPr>
          <a:lstStyle>
            <a:lvl1pPr algn="l">
              <a:defRPr sz="1050">
                <a:solidFill>
                  <a:srgbClr val="000000"/>
                </a:solidFill>
              </a:defRPr>
            </a:lvl1pPr>
            <a:lvl2pPr algn="l">
              <a:defRPr sz="1050"/>
            </a:lvl2pPr>
            <a:lvl3pPr algn="l">
              <a:defRPr sz="1050"/>
            </a:lvl3pPr>
            <a:lvl4pPr algn="l">
              <a:defRPr sz="1050"/>
            </a:lvl4pPr>
            <a:lvl5pPr algn="l">
              <a:defRPr sz="105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4756727" y="870347"/>
            <a:ext cx="2932546" cy="3119438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1119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667941"/>
            <a:ext cx="4577082" cy="4206948"/>
          </a:xfrm>
          <a:prstGeom prst="rect">
            <a:avLst/>
          </a:prstGeom>
          <a:solidFill>
            <a:srgbClr val="E17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878823"/>
            <a:ext cx="4015134" cy="926426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9" y="1810193"/>
            <a:ext cx="3878753" cy="1162615"/>
          </a:xfrm>
        </p:spPr>
        <p:txBody>
          <a:bodyPr>
            <a:normAutofit/>
          </a:bodyPr>
          <a:lstStyle>
            <a:lvl1pPr marL="214313" indent="-214313" algn="l">
              <a:buFont typeface="Arial"/>
              <a:buChar char="•"/>
              <a:defRPr sz="1350" baseline="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&lt;inhoud hoofdstuk&gt;</a:t>
            </a:r>
          </a:p>
          <a:p>
            <a:endParaRPr lang="nl-NL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667941"/>
            <a:ext cx="4585686" cy="420694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0" y="4879581"/>
            <a:ext cx="9144000" cy="2686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158019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878823"/>
            <a:ext cx="4015134" cy="926426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9" y="1810193"/>
            <a:ext cx="3878753" cy="1162615"/>
          </a:xfrm>
        </p:spPr>
        <p:txBody>
          <a:bodyPr>
            <a:normAutofit/>
          </a:bodyPr>
          <a:lstStyle>
            <a:lvl1pPr marL="214313" indent="-214313" algn="l">
              <a:buFont typeface="Arial"/>
              <a:buChar char="•"/>
              <a:defRPr sz="1350" baseline="0">
                <a:solidFill>
                  <a:srgbClr val="275937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&lt;inhoud hoofdstuk&gt;</a:t>
            </a:r>
          </a:p>
          <a:p>
            <a:endParaRPr lang="nl-NL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667941"/>
            <a:ext cx="4585686" cy="420694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0" y="4879581"/>
            <a:ext cx="9144000" cy="2686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43827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3" y="878823"/>
            <a:ext cx="8216179" cy="926426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1810193"/>
            <a:ext cx="8216178" cy="1162615"/>
          </a:xfrm>
        </p:spPr>
        <p:txBody>
          <a:bodyPr>
            <a:normAutofit/>
          </a:bodyPr>
          <a:lstStyle>
            <a:lvl1pPr marL="214313" indent="-214313" algn="l">
              <a:buFont typeface="Arial"/>
              <a:buChar char="•"/>
              <a:defRPr sz="1350" baseline="0">
                <a:solidFill>
                  <a:srgbClr val="275937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&lt;inhoud hoofdstuk&gt;</a:t>
            </a:r>
          </a:p>
          <a:p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-6256" y="4874889"/>
            <a:ext cx="9156512" cy="28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8" name="Rechthoek 7"/>
          <p:cNvSpPr/>
          <p:nvPr userDrawn="1"/>
        </p:nvSpPr>
        <p:spPr>
          <a:xfrm>
            <a:off x="0" y="4884813"/>
            <a:ext cx="9144000" cy="268612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487958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t>18/7/24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488481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913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188" y="621181"/>
            <a:ext cx="9156512" cy="4253708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3" y="878823"/>
            <a:ext cx="8216179" cy="926426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1810193"/>
            <a:ext cx="8216178" cy="1162615"/>
          </a:xfrm>
        </p:spPr>
        <p:txBody>
          <a:bodyPr>
            <a:normAutofit/>
          </a:bodyPr>
          <a:lstStyle>
            <a:lvl1pPr marL="214313" indent="-214313" algn="l">
              <a:buFont typeface="Arial"/>
              <a:buChar char="•"/>
              <a:defRPr sz="1350" baseline="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&lt;inhoud hoofdstuk&gt;</a:t>
            </a:r>
          </a:p>
          <a:p>
            <a:endParaRPr lang="nl-NL"/>
          </a:p>
        </p:txBody>
      </p:sp>
      <p:sp>
        <p:nvSpPr>
          <p:cNvPr id="13" name="Rechthoek 12"/>
          <p:cNvSpPr/>
          <p:nvPr userDrawn="1"/>
        </p:nvSpPr>
        <p:spPr>
          <a:xfrm>
            <a:off x="0" y="4879581"/>
            <a:ext cx="9144000" cy="2686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279312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668655" y="4879581"/>
            <a:ext cx="2133600" cy="273844"/>
          </a:xfrm>
          <a:prstGeom prst="rect">
            <a:avLst/>
          </a:prstGeom>
        </p:spPr>
        <p:txBody>
          <a:bodyPr/>
          <a:lstStyle/>
          <a:p>
            <a:fld id="{E0907E72-D634-B14E-8F42-930BB5C3EACA}" type="datetime3">
              <a:rPr lang="nl-NL" smtClean="0"/>
              <a:t>18/7/24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358504"/>
            <a:ext cx="8223250" cy="3229264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1pPr>
            <a:lvl2pPr marL="3429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2pPr>
            <a:lvl3pPr marL="6858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3pPr>
            <a:lvl4pPr marL="10287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4pPr>
            <a:lvl5pPr marL="13716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7337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668655" y="4879581"/>
            <a:ext cx="2133600" cy="273844"/>
          </a:xfrm>
          <a:prstGeom prst="rect">
            <a:avLst/>
          </a:prstGeom>
        </p:spPr>
        <p:txBody>
          <a:bodyPr/>
          <a:lstStyle/>
          <a:p>
            <a:fld id="{E0907E72-D634-B14E-8F42-930BB5C3EACA}" type="datetime3">
              <a:rPr lang="nl-NL" smtClean="0"/>
              <a:t>18/7/24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358504"/>
            <a:ext cx="8223250" cy="3229264"/>
          </a:xfrm>
        </p:spPr>
        <p:txBody>
          <a:bodyPr>
            <a:normAutofit/>
          </a:bodyPr>
          <a:lstStyle>
            <a:lvl1pPr marL="214313" indent="-214313">
              <a:lnSpc>
                <a:spcPts val="1800"/>
              </a:lnSpc>
              <a:buFont typeface="Arial"/>
              <a:buChar char="•"/>
              <a:defRPr sz="1200">
                <a:solidFill>
                  <a:schemeClr val="tx1"/>
                </a:solidFill>
              </a:defRPr>
            </a:lvl1pPr>
            <a:lvl2pPr marL="342900" indent="0">
              <a:lnSpc>
                <a:spcPts val="1800"/>
              </a:lnSpc>
              <a:buFontTx/>
              <a:buNone/>
              <a:defRPr sz="1350"/>
            </a:lvl2pPr>
            <a:lvl3pPr marL="685800" indent="0">
              <a:lnSpc>
                <a:spcPts val="1800"/>
              </a:lnSpc>
              <a:buFontTx/>
              <a:buNone/>
              <a:defRPr sz="1350"/>
            </a:lvl3pPr>
            <a:lvl4pPr marL="1028700" indent="0">
              <a:lnSpc>
                <a:spcPts val="1800"/>
              </a:lnSpc>
              <a:buFontTx/>
              <a:buNone/>
              <a:defRPr sz="1350"/>
            </a:lvl4pPr>
            <a:lvl5pPr marL="1371600" indent="0">
              <a:lnSpc>
                <a:spcPts val="1800"/>
              </a:lnSpc>
              <a:buFontTx/>
              <a:buNone/>
              <a:defRPr sz="135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199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6" y="76888"/>
            <a:ext cx="1713438" cy="50395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4879581"/>
            <a:ext cx="9144000" cy="268612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0850" y="877043"/>
            <a:ext cx="8229600" cy="497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0850" y="1299841"/>
            <a:ext cx="8292909" cy="3012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488481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Informatiepunt Leefomgeving</a:t>
            </a:r>
          </a:p>
        </p:txBody>
      </p:sp>
    </p:spTree>
    <p:extLst>
      <p:ext uri="{BB962C8B-B14F-4D97-AF65-F5344CB8AC3E}">
        <p14:creationId xmlns:p14="http://schemas.microsoft.com/office/powerpoint/2010/main" val="414267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690" r:id="rId8"/>
    <p:sldLayoutId id="2147483695" r:id="rId9"/>
    <p:sldLayoutId id="2147483704" r:id="rId10"/>
    <p:sldLayoutId id="2147483703" r:id="rId11"/>
    <p:sldLayoutId id="2147483691" r:id="rId12"/>
    <p:sldLayoutId id="2147483705" r:id="rId13"/>
    <p:sldLayoutId id="2147483706" r:id="rId14"/>
    <p:sldLayoutId id="2147483692" r:id="rId15"/>
    <p:sldLayoutId id="2147483693" r:id="rId16"/>
    <p:sldLayoutId id="2147483694" r:id="rId17"/>
  </p:sldLayoutIdLst>
  <p:hf sldNum="0" hdr="0"/>
  <p:txStyles>
    <p:titleStyle>
      <a:lvl1pPr algn="l" defTabSz="342900" rtl="0" eaLnBrk="1" latinLnBrk="0" hangingPunct="1">
        <a:spcBef>
          <a:spcPct val="0"/>
        </a:spcBef>
        <a:buNone/>
        <a:defRPr sz="21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342900" rtl="0" eaLnBrk="1" latinLnBrk="0" hangingPunct="1">
        <a:lnSpc>
          <a:spcPct val="100000"/>
        </a:lnSpc>
        <a:spcBef>
          <a:spcPct val="20000"/>
        </a:spcBef>
        <a:buFontTx/>
        <a:buNone/>
        <a:defRPr sz="12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342900" indent="0" algn="l" defTabSz="342900" rtl="0" eaLnBrk="1" latinLnBrk="0" hangingPunct="1">
        <a:lnSpc>
          <a:spcPct val="100000"/>
        </a:lnSpc>
        <a:spcBef>
          <a:spcPct val="20000"/>
        </a:spcBef>
        <a:buFontTx/>
        <a:buNone/>
        <a:defRPr sz="12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685800" indent="0" algn="l" defTabSz="342900" rtl="0" eaLnBrk="1" latinLnBrk="0" hangingPunct="1">
        <a:lnSpc>
          <a:spcPct val="100000"/>
        </a:lnSpc>
        <a:spcBef>
          <a:spcPct val="20000"/>
        </a:spcBef>
        <a:buFontTx/>
        <a:buNone/>
        <a:defRPr sz="12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028700" indent="0" algn="l" defTabSz="342900" rtl="0" eaLnBrk="1" latinLnBrk="0" hangingPunct="1">
        <a:lnSpc>
          <a:spcPct val="100000"/>
        </a:lnSpc>
        <a:spcBef>
          <a:spcPct val="20000"/>
        </a:spcBef>
        <a:buFontTx/>
        <a:buNone/>
        <a:defRPr sz="12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371600" indent="0" algn="l" defTabSz="342900" rtl="0" eaLnBrk="1" latinLnBrk="0" hangingPunct="1">
        <a:lnSpc>
          <a:spcPct val="100000"/>
        </a:lnSpc>
        <a:spcBef>
          <a:spcPct val="20000"/>
        </a:spcBef>
        <a:buFontTx/>
        <a:buNone/>
        <a:defRPr sz="12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6" y="76888"/>
            <a:ext cx="1713438" cy="50395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4879581"/>
            <a:ext cx="9144000" cy="268612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0850" y="877043"/>
            <a:ext cx="8229600" cy="497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0850" y="1299841"/>
            <a:ext cx="8292909" cy="3012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487958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t>18/7/24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488481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74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/>
  <p:txStyles>
    <p:titleStyle>
      <a:lvl1pPr algn="l" defTabSz="342900" rtl="0" eaLnBrk="1" latinLnBrk="0" hangingPunct="1">
        <a:spcBef>
          <a:spcPct val="0"/>
        </a:spcBef>
        <a:buNone/>
        <a:defRPr sz="21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342900" rtl="0" eaLnBrk="1" latinLnBrk="0" hangingPunct="1">
        <a:lnSpc>
          <a:spcPct val="100000"/>
        </a:lnSpc>
        <a:spcBef>
          <a:spcPct val="20000"/>
        </a:spcBef>
        <a:buFontTx/>
        <a:buNone/>
        <a:defRPr sz="12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342900" indent="0" algn="l" defTabSz="342900" rtl="0" eaLnBrk="1" latinLnBrk="0" hangingPunct="1">
        <a:lnSpc>
          <a:spcPct val="100000"/>
        </a:lnSpc>
        <a:spcBef>
          <a:spcPct val="20000"/>
        </a:spcBef>
        <a:buFontTx/>
        <a:buNone/>
        <a:defRPr sz="12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685800" indent="0" algn="l" defTabSz="342900" rtl="0" eaLnBrk="1" latinLnBrk="0" hangingPunct="1">
        <a:lnSpc>
          <a:spcPct val="100000"/>
        </a:lnSpc>
        <a:spcBef>
          <a:spcPct val="20000"/>
        </a:spcBef>
        <a:buFontTx/>
        <a:buNone/>
        <a:defRPr sz="12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028700" indent="0" algn="l" defTabSz="342900" rtl="0" eaLnBrk="1" latinLnBrk="0" hangingPunct="1">
        <a:lnSpc>
          <a:spcPct val="100000"/>
        </a:lnSpc>
        <a:spcBef>
          <a:spcPct val="20000"/>
        </a:spcBef>
        <a:buFontTx/>
        <a:buNone/>
        <a:defRPr sz="12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371600" indent="0" algn="l" defTabSz="342900" rtl="0" eaLnBrk="1" latinLnBrk="0" hangingPunct="1">
        <a:lnSpc>
          <a:spcPct val="100000"/>
        </a:lnSpc>
        <a:spcBef>
          <a:spcPct val="20000"/>
        </a:spcBef>
        <a:buFontTx/>
        <a:buNone/>
        <a:defRPr sz="12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.omgevingswet.overheid.nl/home" TargetMode="External"/><Relationship Id="rId2" Type="http://schemas.openxmlformats.org/officeDocument/2006/relationships/hyperlink" Target="https://omgevingswet.overheid.nl/home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omgevingswet.overheid.nl/contact" TargetMode="External"/><Relationship Id="rId3" Type="http://schemas.openxmlformats.org/officeDocument/2006/relationships/hyperlink" Target="https://iplo.nl/regelgeving/regels-voor-activiteiten/activiteiten-natuur/flora-en-fauna-activiteit/rijksregels/" TargetMode="External"/><Relationship Id="rId7" Type="http://schemas.openxmlformats.org/officeDocument/2006/relationships/hyperlink" Target="https://pre.omgevingswet.overheid.nl/hom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omgevingswet.overheid.nl/home" TargetMode="External"/><Relationship Id="rId5" Type="http://schemas.openxmlformats.org/officeDocument/2006/relationships/hyperlink" Target="https://omgevingswet.overheid.nl/helpcentrum" TargetMode="External"/><Relationship Id="rId4" Type="http://schemas.openxmlformats.org/officeDocument/2006/relationships/hyperlink" Target="https://iplo.nl/digitaal-stelsel/omgevingsloket/" TargetMode="External"/><Relationship Id="rId9" Type="http://schemas.openxmlformats.org/officeDocument/2006/relationships/hyperlink" Target="https://www.youtube.com/watch?v=IDKdjG_tbm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7108" y="878822"/>
            <a:ext cx="4323552" cy="1759083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Schakeldag</a:t>
            </a:r>
            <a:r>
              <a:rPr lang="nl-NL" dirty="0"/>
              <a:t> IPLO</a:t>
            </a:r>
            <a:br>
              <a:rPr lang="nl-NL" dirty="0"/>
            </a:br>
            <a:br>
              <a:rPr lang="nl-NL" dirty="0"/>
            </a:br>
            <a:r>
              <a:rPr lang="nl-NL" sz="2000" dirty="0"/>
              <a:t>Demo Omgevingsloket:</a:t>
            </a:r>
            <a:br>
              <a:rPr lang="nl-NL" sz="2000" dirty="0"/>
            </a:br>
            <a:r>
              <a:rPr lang="nl-NL" sz="2000" dirty="0" err="1"/>
              <a:t>Vergunningcheck</a:t>
            </a:r>
            <a:r>
              <a:rPr lang="nl-NL" sz="2000" dirty="0"/>
              <a:t> en Aanvragen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sz="1600" dirty="0"/>
              <a:t>Siebren Huitema en Robbert Hulst</a:t>
            </a:r>
            <a:br>
              <a:rPr lang="nl-NL" sz="1600" dirty="0"/>
            </a:br>
            <a:r>
              <a:rPr lang="nl-NL" sz="1600" dirty="0"/>
              <a:t>27 juni 2024</a:t>
            </a:r>
            <a:br>
              <a:rPr lang="nl-NL" sz="1600" dirty="0"/>
            </a:br>
            <a:br>
              <a:rPr lang="nl-NL" sz="1400" dirty="0"/>
            </a:br>
            <a:br>
              <a:rPr lang="nl-NL" sz="1400" dirty="0"/>
            </a:br>
            <a:br>
              <a:rPr lang="nl-NL" sz="1400" dirty="0"/>
            </a:br>
            <a:endParaRPr lang="nl-NL" sz="1600" dirty="0"/>
          </a:p>
        </p:txBody>
      </p:sp>
      <p:pic>
        <p:nvPicPr>
          <p:cNvPr id="6" name="Tijdelijke aanduiding voor afbeelding 5" descr="Foto IPLO achtergrond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8" r="15818"/>
          <a:stretch>
            <a:fillRect/>
          </a:stretch>
        </p:blipFill>
        <p:spPr>
          <a:xfrm>
            <a:off x="-6256" y="667941"/>
            <a:ext cx="4593496" cy="4206948"/>
          </a:xfrm>
        </p:spPr>
      </p:pic>
    </p:spTree>
    <p:extLst>
      <p:ext uri="{BB962C8B-B14F-4D97-AF65-F5344CB8AC3E}">
        <p14:creationId xmlns:p14="http://schemas.microsoft.com/office/powerpoint/2010/main" val="1181536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6A9B78A-C8EC-F8E1-CBAC-F269F9717116}"/>
              </a:ext>
            </a:extLst>
          </p:cNvPr>
          <p:cNvSpPr txBox="1"/>
          <p:nvPr/>
        </p:nvSpPr>
        <p:spPr>
          <a:xfrm>
            <a:off x="248794" y="752845"/>
            <a:ext cx="3987171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dirty="0"/>
              <a:t>Mijn Omgevingsloket</a:t>
            </a:r>
          </a:p>
          <a:p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nl-NL" dirty="0">
                <a:cs typeface="Calibri"/>
              </a:rPr>
              <a:t>Overzicht van aangemaakte </a:t>
            </a:r>
            <a:endParaRPr lang="nl-NL" dirty="0">
              <a:ea typeface="Calibri"/>
              <a:cs typeface="Calibri"/>
            </a:endParaRPr>
          </a:p>
          <a:p>
            <a:r>
              <a:rPr lang="nl-NL" dirty="0">
                <a:cs typeface="Calibri"/>
              </a:rPr>
              <a:t>  projecten in Aanvragen</a:t>
            </a:r>
            <a:endParaRPr lang="nl-NL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Calibri"/>
              </a:rPr>
              <a:t>Verder gaan met indienen</a:t>
            </a:r>
            <a:endParaRPr lang="nl-NL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Calibri"/>
              </a:rPr>
              <a:t>Aanvullen, intrekken</a:t>
            </a:r>
            <a:endParaRPr lang="nl-NL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Calibri"/>
              </a:rPr>
              <a:t>Gemachtigde toevoegen</a:t>
            </a:r>
            <a:endParaRPr lang="nl-NL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Activatiecode invoeren</a:t>
            </a:r>
          </a:p>
        </p:txBody>
      </p:sp>
      <p:pic>
        <p:nvPicPr>
          <p:cNvPr id="2" name="Afbeelding 1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9FAF7543-CA48-8D61-1CCB-E43F08832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05677"/>
            <a:ext cx="5715000" cy="265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29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 </a:t>
            </a:r>
            <a:r>
              <a:rPr lang="en-US" dirty="0" err="1"/>
              <a:t>Dakraam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t>18/7/24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Burger </a:t>
            </a:r>
            <a:r>
              <a:rPr lang="en-US" dirty="0" err="1"/>
              <a:t>wil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dakraam</a:t>
            </a:r>
            <a:r>
              <a:rPr lang="en-US" dirty="0"/>
              <a:t> </a:t>
            </a:r>
            <a:r>
              <a:rPr lang="en-US" dirty="0" err="1"/>
              <a:t>plaatsen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Weet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of </a:t>
            </a:r>
            <a:r>
              <a:rPr lang="en-US" dirty="0" err="1"/>
              <a:t>daar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vergunning</a:t>
            </a:r>
            <a:r>
              <a:rPr lang="en-US" dirty="0"/>
              <a:t>/melding/</a:t>
            </a:r>
            <a:r>
              <a:rPr lang="en-US" dirty="0" err="1"/>
              <a:t>informatieplicht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ingediend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Komt</a:t>
            </a:r>
            <a:r>
              <a:rPr lang="en-US" dirty="0"/>
              <a:t> via website van de </a:t>
            </a:r>
            <a:r>
              <a:rPr lang="en-US" dirty="0" err="1"/>
              <a:t>gemeente</a:t>
            </a:r>
            <a:r>
              <a:rPr lang="en-US" dirty="0"/>
              <a:t> op het </a:t>
            </a:r>
            <a:r>
              <a:rPr lang="en-US" dirty="0" err="1"/>
              <a:t>Omgevingsloket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omgevingswet.overheid.nl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geven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demo op de </a:t>
            </a:r>
            <a:r>
              <a:rPr lang="en-US" dirty="0" err="1"/>
              <a:t>Oefenomgeving</a:t>
            </a:r>
            <a:r>
              <a:rPr lang="en-US" dirty="0"/>
              <a:t> (pre-</a:t>
            </a:r>
            <a:r>
              <a:rPr lang="en-US" dirty="0" err="1"/>
              <a:t>productieomgeving</a:t>
            </a:r>
            <a:r>
              <a:rPr lang="en-US" dirty="0"/>
              <a:t>) </a:t>
            </a:r>
            <a:r>
              <a:rPr lang="en-US" dirty="0">
                <a:hlinkClick r:id="rId3"/>
              </a:rPr>
              <a:t>pre.omgevingswet.overheid.nl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327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Programma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459509" y="1375822"/>
            <a:ext cx="8214591" cy="1575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nl-NL" sz="1800" dirty="0"/>
              <a:t>Inleiding Omgevingsloket</a:t>
            </a:r>
            <a:endParaRPr lang="nl-NL" dirty="0"/>
          </a:p>
          <a:p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Demo: Casus </a:t>
            </a:r>
            <a:r>
              <a:rPr lang="en-US" sz="1800" dirty="0" err="1"/>
              <a:t>dakraam</a:t>
            </a:r>
            <a:endParaRPr lang="nl-NL" sz="180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98065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69438AE-5B6C-24C1-4815-303299DC387F}"/>
              </a:ext>
            </a:extLst>
          </p:cNvPr>
          <p:cNvSpPr txBox="1"/>
          <p:nvPr/>
        </p:nvSpPr>
        <p:spPr>
          <a:xfrm>
            <a:off x="710045" y="3290951"/>
            <a:ext cx="837829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ea typeface="Calibri"/>
                <a:cs typeface="Calibri"/>
              </a:rPr>
              <a:t>BeSi</a:t>
            </a:r>
            <a:r>
              <a:rPr lang="en-US" dirty="0">
                <a:ea typeface="Calibri"/>
                <a:cs typeface="Calibri"/>
              </a:rPr>
              <a:t>		</a:t>
            </a:r>
            <a:r>
              <a:rPr lang="nl-NL" dirty="0">
                <a:hlinkClick r:id="rId3"/>
              </a:rPr>
              <a:t>Rijksregels flora- en fauna-activiteit | Informatiepunt Leefomgeving (iplo.nl)</a:t>
            </a:r>
            <a:endParaRPr lang="nl-NL" dirty="0"/>
          </a:p>
          <a:p>
            <a:endParaRPr lang="nl-NL" dirty="0">
              <a:ea typeface="Calibri"/>
              <a:cs typeface="Calibri"/>
            </a:endParaRPr>
          </a:p>
        </p:txBody>
      </p:sp>
      <p:sp>
        <p:nvSpPr>
          <p:cNvPr id="5" name="Tekstvak 2">
            <a:extLst>
              <a:ext uri="{FF2B5EF4-FFF2-40B4-BE49-F238E27FC236}">
                <a16:creationId xmlns:a16="http://schemas.microsoft.com/office/drawing/2014/main" id="{A978961C-EF5A-8F74-1157-E393073F12E7}"/>
              </a:ext>
            </a:extLst>
          </p:cNvPr>
          <p:cNvSpPr txBox="1"/>
          <p:nvPr/>
        </p:nvSpPr>
        <p:spPr>
          <a:xfrm>
            <a:off x="710045" y="1420091"/>
            <a:ext cx="7723908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ea typeface="Calibri"/>
                <a:cs typeface="Calibri"/>
              </a:rPr>
              <a:t>Meer informatie   	</a:t>
            </a:r>
            <a:r>
              <a:rPr lang="nl-NL" dirty="0">
                <a:ea typeface="+mn-lt"/>
                <a:cs typeface="+mn-lt"/>
                <a:hlinkClick r:id="rId4"/>
              </a:rPr>
              <a:t>Omgevingsloket | Informatiepunt Leefomgeving (iplo.nl)</a:t>
            </a:r>
            <a:endParaRPr lang="nl-NL" dirty="0">
              <a:ea typeface="+mn-lt"/>
              <a:cs typeface="+mn-lt"/>
            </a:endParaRPr>
          </a:p>
          <a:p>
            <a:r>
              <a:rPr lang="nl-NL" dirty="0">
                <a:ea typeface="Calibri"/>
                <a:cs typeface="Calibri"/>
              </a:rPr>
              <a:t>Helpcentrum     	</a:t>
            </a:r>
            <a:r>
              <a:rPr lang="nl-NL" dirty="0">
                <a:ea typeface="+mn-lt"/>
                <a:cs typeface="+mn-lt"/>
                <a:hlinkClick r:id="rId5"/>
              </a:rPr>
              <a:t>Helpcentrum - Omgevingsloket (overheid.nl)</a:t>
            </a:r>
            <a:endParaRPr lang="nl-NL" dirty="0">
              <a:ea typeface="+mn-lt"/>
              <a:cs typeface="+mn-lt"/>
            </a:endParaRPr>
          </a:p>
          <a:p>
            <a:r>
              <a:rPr lang="nl-NL" dirty="0">
                <a:ea typeface="Calibri"/>
                <a:cs typeface="Calibri"/>
              </a:rPr>
              <a:t>Productie omgeving  </a:t>
            </a:r>
            <a:r>
              <a:rPr lang="nl-NL" dirty="0">
                <a:ea typeface="+mn-lt"/>
                <a:cs typeface="+mn-lt"/>
              </a:rPr>
              <a:t> 	</a:t>
            </a:r>
            <a:r>
              <a:rPr lang="nl-NL" dirty="0">
                <a:ea typeface="+mn-lt"/>
                <a:cs typeface="+mn-lt"/>
                <a:hlinkClick r:id="rId6"/>
              </a:rPr>
              <a:t>Home - Omgevingsloket (overheid.nl)</a:t>
            </a:r>
            <a:endParaRPr lang="nl-NL" dirty="0">
              <a:ea typeface="+mn-lt"/>
              <a:cs typeface="+mn-lt"/>
            </a:endParaRPr>
          </a:p>
          <a:p>
            <a:r>
              <a:rPr lang="nl-NL" dirty="0">
                <a:ea typeface="Calibri"/>
                <a:cs typeface="Calibri"/>
              </a:rPr>
              <a:t>Oefenomgeving  </a:t>
            </a:r>
            <a:r>
              <a:rPr lang="nl-NL" dirty="0">
                <a:ea typeface="+mn-lt"/>
                <a:cs typeface="+mn-lt"/>
              </a:rPr>
              <a:t>            	</a:t>
            </a:r>
            <a:r>
              <a:rPr lang="nl-NL" dirty="0">
                <a:ea typeface="+mn-lt"/>
                <a:cs typeface="+mn-lt"/>
                <a:hlinkClick r:id="rId7"/>
              </a:rPr>
              <a:t>Home - Omgevingsloket (overheid.nl)</a:t>
            </a:r>
            <a:endParaRPr lang="nl-NL" dirty="0">
              <a:ea typeface="+mn-lt"/>
              <a:cs typeface="+mn-lt"/>
            </a:endParaRPr>
          </a:p>
          <a:p>
            <a:r>
              <a:rPr lang="nl-NL" dirty="0">
                <a:ea typeface="+mn-lt"/>
                <a:cs typeface="+mn-lt"/>
              </a:rPr>
              <a:t>Vragen?			   	</a:t>
            </a:r>
            <a:r>
              <a:rPr lang="nl-NL" dirty="0">
                <a:hlinkClick r:id="rId8"/>
              </a:rPr>
              <a:t>Contact - Omgevingsloket (overheid.nl)</a:t>
            </a:r>
            <a:endParaRPr lang="nl-NL" dirty="0"/>
          </a:p>
          <a:p>
            <a:r>
              <a:rPr lang="en-US" dirty="0">
                <a:ea typeface="+mn-lt"/>
                <a:cs typeface="+mn-lt"/>
              </a:rPr>
              <a:t>Online demo			</a:t>
            </a:r>
            <a:r>
              <a:rPr lang="en-US" dirty="0">
                <a:ea typeface="+mn-lt"/>
                <a:cs typeface="+mn-lt"/>
                <a:hlinkClick r:id="rId9"/>
              </a:rPr>
              <a:t>Klikdemo – Omgevingsloket (</a:t>
            </a:r>
            <a:r>
              <a:rPr lang="en-US" dirty="0" err="1">
                <a:ea typeface="+mn-lt"/>
                <a:cs typeface="+mn-lt"/>
                <a:hlinkClick r:id="rId9"/>
              </a:rPr>
              <a:t>youtube</a:t>
            </a:r>
            <a:r>
              <a:rPr lang="en-US" dirty="0">
                <a:ea typeface="+mn-lt"/>
                <a:cs typeface="+mn-lt"/>
                <a:hlinkClick r:id="rId9"/>
              </a:rPr>
              <a:t>)</a:t>
            </a:r>
            <a:endParaRPr lang="nl-NL" dirty="0">
              <a:ea typeface="+mn-lt"/>
              <a:cs typeface="+mn-lt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54B278E-A366-0A16-602C-92C0DE3CBCB7}"/>
              </a:ext>
            </a:extLst>
          </p:cNvPr>
          <p:cNvSpPr txBox="1"/>
          <p:nvPr/>
        </p:nvSpPr>
        <p:spPr>
          <a:xfrm>
            <a:off x="684068" y="787976"/>
            <a:ext cx="5325340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100" b="1" dirty="0">
                <a:solidFill>
                  <a:srgbClr val="275937"/>
                </a:solidFill>
                <a:latin typeface="Verdana"/>
                <a:ea typeface="Verdana"/>
              </a:rPr>
              <a:t>Inleiding: Relevante links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4A213FA-4614-C889-BA5C-885B28ED5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-497342"/>
            <a:ext cx="8229600" cy="49734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nl-NL" dirty="0">
                <a:ea typeface="Verdana"/>
              </a:rPr>
              <a:t>Inleiding: Relevante links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661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Algemene uitleg Omgevingsloket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450849" y="1358503"/>
            <a:ext cx="8693151" cy="35210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 err="1"/>
              <a:t>Omgevingsloket</a:t>
            </a:r>
            <a:r>
              <a:rPr lang="en-US" sz="1800" dirty="0"/>
              <a:t> is </a:t>
            </a:r>
            <a:r>
              <a:rPr lang="en-US" sz="1800" dirty="0" err="1"/>
              <a:t>onderdeel</a:t>
            </a:r>
            <a:r>
              <a:rPr lang="en-US" sz="1800" dirty="0"/>
              <a:t> van </a:t>
            </a:r>
            <a:r>
              <a:rPr lang="en-US" sz="1800" dirty="0" err="1"/>
              <a:t>Digitaal</a:t>
            </a:r>
            <a:r>
              <a:rPr lang="en-US" sz="1800" dirty="0"/>
              <a:t> </a:t>
            </a:r>
            <a:r>
              <a:rPr lang="en-US" sz="1800" dirty="0" err="1"/>
              <a:t>Stelsel</a:t>
            </a:r>
            <a:r>
              <a:rPr lang="en-US" sz="1800" dirty="0"/>
              <a:t> </a:t>
            </a:r>
            <a:r>
              <a:rPr lang="en-US" sz="1800" dirty="0" err="1"/>
              <a:t>Omgevingswet</a:t>
            </a:r>
            <a:r>
              <a:rPr lang="en-US" sz="1800" dirty="0"/>
              <a:t> (DSO)</a:t>
            </a:r>
            <a:endParaRPr lang="en-US" sz="1800" dirty="0" err="1">
              <a:ea typeface="Verdana"/>
            </a:endParaRPr>
          </a:p>
          <a:p>
            <a:endParaRPr lang="en-US" sz="1800">
              <a:ea typeface="Verdana"/>
            </a:endParaRPr>
          </a:p>
          <a:p>
            <a:pPr marL="285750" indent="-285750">
              <a:buFont typeface="Calibri"/>
              <a:buChar char="-"/>
            </a:pPr>
            <a:r>
              <a:rPr lang="nl-NL" sz="1500" dirty="0">
                <a:ea typeface="Verdana"/>
              </a:rPr>
              <a:t>Stelsel van techniek en koppelingen naar systemen van de verschillende overheden (DSO).</a:t>
            </a:r>
          </a:p>
          <a:p>
            <a:pPr marL="285750" indent="-285750">
              <a:buFont typeface="Calibri"/>
              <a:buChar char="-"/>
            </a:pPr>
            <a:r>
              <a:rPr lang="nl-NL" sz="1500" dirty="0">
                <a:ea typeface="Verdana"/>
              </a:rPr>
              <a:t>Het kunnen ontvangen van een vergunningaanvraag in het VTH-systeem van een lokale overheid is een voorbeeld van één van de koppelingen in het DSO.</a:t>
            </a:r>
          </a:p>
          <a:p>
            <a:pPr marL="285750" indent="-285750">
              <a:buFont typeface="Calibri"/>
              <a:buChar char="-"/>
            </a:pPr>
            <a:r>
              <a:rPr lang="nl-NL" sz="1500" dirty="0">
                <a:ea typeface="Verdana"/>
              </a:rPr>
              <a:t>Het Omgevingsloket is te vergelijken met een '</a:t>
            </a:r>
            <a:r>
              <a:rPr lang="nl-NL" sz="1500" u="sng" dirty="0">
                <a:ea typeface="Verdana"/>
              </a:rPr>
              <a:t>lege doos</a:t>
            </a:r>
            <a:r>
              <a:rPr lang="nl-NL" sz="1500" dirty="0">
                <a:ea typeface="Verdana"/>
              </a:rPr>
              <a:t>'. Overheden vullen het loket met eigen content.</a:t>
            </a:r>
          </a:p>
          <a:p>
            <a:pPr marL="285750" indent="-285750">
              <a:buFont typeface="Calibri"/>
              <a:buChar char="-"/>
            </a:pPr>
            <a:r>
              <a:rPr lang="nl-NL" sz="1500" dirty="0">
                <a:ea typeface="Verdana"/>
              </a:rPr>
              <a:t>Omgevingsdocumenten zijn de hoofdcomponenten voor de content, hieruit komen  de vragen die worden gesteld in de onderdelen van het loket en worden regels gekoppeld aan locaties op de kaart.</a:t>
            </a:r>
            <a:endParaRPr lang="nl-NL"/>
          </a:p>
          <a:p>
            <a:pPr marL="285750" indent="-285750">
              <a:buFont typeface="Calibri"/>
              <a:buChar char="-"/>
            </a:pPr>
            <a:endParaRPr lang="nl-NL" sz="180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3221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diagram, ontwerp&#10;&#10;Automatisch gegenereerde beschrijving">
            <a:extLst>
              <a:ext uri="{FF2B5EF4-FFF2-40B4-BE49-F238E27FC236}">
                <a16:creationId xmlns:a16="http://schemas.microsoft.com/office/drawing/2014/main" id="{FB137953-30A4-28C6-B06B-6E0B60C6B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60" y="515070"/>
            <a:ext cx="8424696" cy="4359695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5D890A6-8171-4E4D-2651-70BE847E8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68655" y="4879581"/>
            <a:ext cx="2133600" cy="273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1BCF565-E116-0249-97A2-BDF505AB21A5}" type="datetime3">
              <a:rPr lang="nl-NL" sz="1300" smtClean="0"/>
              <a:pPr>
                <a:lnSpc>
                  <a:spcPct val="90000"/>
                </a:lnSpc>
                <a:spcAft>
                  <a:spcPts val="600"/>
                </a:spcAft>
              </a:pPr>
              <a:t>18/7/24</a:t>
            </a:fld>
            <a:endParaRPr lang="nl-NL" sz="130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F8E97A7-E66E-B271-DF30-FAF137296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884813"/>
            <a:ext cx="2895600" cy="273844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DD934BD-9D0D-1932-DF55-C7E43F829D1D}"/>
              </a:ext>
            </a:extLst>
          </p:cNvPr>
          <p:cNvSpPr txBox="1"/>
          <p:nvPr/>
        </p:nvSpPr>
        <p:spPr>
          <a:xfrm>
            <a:off x="5957454" y="2511135"/>
            <a:ext cx="6147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dirty="0">
                <a:solidFill>
                  <a:srgbClr val="FFFFFF"/>
                </a:solidFill>
                <a:ea typeface="Calibri"/>
                <a:cs typeface="Calibri"/>
              </a:rPr>
              <a:t>SWF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20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58D75-A3E2-C675-185F-D13D6921A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64" y="541400"/>
            <a:ext cx="3736302" cy="497342"/>
          </a:xfrm>
        </p:spPr>
        <p:txBody>
          <a:bodyPr>
            <a:normAutofit/>
          </a:bodyPr>
          <a:lstStyle/>
          <a:p>
            <a:r>
              <a:rPr lang="nl-NL" sz="1600" dirty="0">
                <a:ea typeface="Verdana"/>
              </a:rPr>
              <a:t>Onderdelen Omgevingsloket</a:t>
            </a:r>
            <a:endParaRPr lang="nl-NL" sz="1600">
              <a:ea typeface="Verdana"/>
            </a:endParaRP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3C7C397-090E-7D97-B7B7-1C0939EB4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t>18/7/24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DEE3DE1-4537-6623-B683-74123643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8FB8C95-ED4E-2372-76F5-C0B8285BC4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843" y="965861"/>
            <a:ext cx="3729952" cy="20574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z="1500" dirty="0">
                <a:ea typeface="Verdana"/>
              </a:rPr>
              <a:t>Het Omgevingsloket bevat 4 hoofd onderdelen:</a:t>
            </a:r>
          </a:p>
          <a:p>
            <a:pPr marL="285750" indent="-285750">
              <a:buFont typeface="Calibri,Sans-Serif"/>
              <a:buChar char="-"/>
            </a:pPr>
            <a:r>
              <a:rPr lang="nl-NL" sz="1500" dirty="0" err="1">
                <a:ea typeface="Verdana"/>
              </a:rPr>
              <a:t>Vergunningcheck</a:t>
            </a:r>
          </a:p>
          <a:p>
            <a:pPr marL="285750" indent="-285750">
              <a:buFont typeface="Calibri,Sans-Serif"/>
              <a:buChar char="-"/>
            </a:pPr>
            <a:r>
              <a:rPr lang="nl-NL" sz="1500" dirty="0">
                <a:ea typeface="Verdana"/>
              </a:rPr>
              <a:t>Aanvragen</a:t>
            </a:r>
          </a:p>
          <a:p>
            <a:pPr marL="285750" indent="-285750">
              <a:buFont typeface="Calibri,Sans-Serif"/>
              <a:buChar char="-"/>
            </a:pPr>
            <a:r>
              <a:rPr lang="nl-NL" sz="1500" dirty="0">
                <a:ea typeface="Verdana"/>
              </a:rPr>
              <a:t>Regels op de kaart</a:t>
            </a:r>
          </a:p>
          <a:p>
            <a:pPr marL="285750" indent="-285750">
              <a:buFont typeface="Calibri,Sans-Serif"/>
              <a:buChar char="-"/>
            </a:pPr>
            <a:r>
              <a:rPr lang="nl-NL" sz="1500" dirty="0">
                <a:ea typeface="Verdana"/>
              </a:rPr>
              <a:t>Maatregelen op Maat</a:t>
            </a:r>
          </a:p>
          <a:p>
            <a:endParaRPr lang="nl-NL" sz="1500" dirty="0">
              <a:ea typeface="Verdana"/>
            </a:endParaRPr>
          </a:p>
          <a:p>
            <a:r>
              <a:rPr lang="nl-NL" sz="1500" dirty="0">
                <a:ea typeface="Verdana"/>
              </a:rPr>
              <a:t>Het Omgevingsloket bevat nog 3 functionele onderdelen:</a:t>
            </a:r>
          </a:p>
          <a:p>
            <a:pPr marL="285750" indent="-285750">
              <a:buFont typeface="Calibri,Sans-Serif"/>
              <a:buChar char="-"/>
            </a:pPr>
            <a:r>
              <a:rPr lang="nl-NL" sz="1500" dirty="0">
                <a:ea typeface="Verdana"/>
              </a:rPr>
              <a:t>Verken uw idee</a:t>
            </a:r>
          </a:p>
          <a:p>
            <a:pPr marL="285750" indent="-285750">
              <a:buFont typeface="Calibri,Sans-Serif"/>
              <a:buChar char="-"/>
            </a:pPr>
            <a:r>
              <a:rPr lang="nl-NL" sz="1500" dirty="0">
                <a:ea typeface="Verdana"/>
              </a:rPr>
              <a:t>Mijn Omgevingsloket</a:t>
            </a:r>
          </a:p>
          <a:p>
            <a:pPr marL="285750" indent="-285750">
              <a:buFont typeface="Calibri,Sans-Serif"/>
              <a:buChar char="-"/>
            </a:pPr>
            <a:r>
              <a:rPr lang="nl-NL" sz="1500" dirty="0">
                <a:ea typeface="Verdana"/>
              </a:rPr>
              <a:t>Helpcentrum</a:t>
            </a:r>
          </a:p>
          <a:p>
            <a:endParaRPr lang="nl-NL" sz="1600" dirty="0">
              <a:ea typeface="Verdana"/>
            </a:endParaRPr>
          </a:p>
        </p:txBody>
      </p:sp>
      <p:pic>
        <p:nvPicPr>
          <p:cNvPr id="11" name="Afbeelding 10" descr="Afbeelding met tekst, schermopname, wolk, Website&#10;&#10;Automatisch gegenereerde beschrijving">
            <a:extLst>
              <a:ext uri="{FF2B5EF4-FFF2-40B4-BE49-F238E27FC236}">
                <a16:creationId xmlns:a16="http://schemas.microsoft.com/office/drawing/2014/main" id="{9DDDF888-E41F-41B0-B6E4-AC55F2B8D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312" y="121558"/>
            <a:ext cx="3900306" cy="47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54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6A9B78A-C8EC-F8E1-CBAC-F269F9717116}"/>
              </a:ext>
            </a:extLst>
          </p:cNvPr>
          <p:cNvSpPr txBox="1"/>
          <p:nvPr/>
        </p:nvSpPr>
        <p:spPr>
          <a:xfrm>
            <a:off x="248794" y="752845"/>
            <a:ext cx="3987171" cy="32008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dirty="0"/>
              <a:t>Helpcentrum</a:t>
            </a:r>
          </a:p>
          <a:p>
            <a:endParaRPr lang="nl-NL"/>
          </a:p>
          <a:p>
            <a:pPr marL="285750" indent="-285750">
              <a:buFont typeface="Arial"/>
              <a:buChar char="•"/>
            </a:pPr>
            <a:r>
              <a:rPr lang="nl-NL" sz="1600" dirty="0">
                <a:ea typeface="Calibri"/>
                <a:cs typeface="Calibri"/>
              </a:rPr>
              <a:t>Hulpknop voor antwoorden op veel voorkomende vragen in het gebruik van het Omgevingsloket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ea typeface="Calibri"/>
                <a:cs typeface="Calibri"/>
              </a:rPr>
              <a:t>Is op elke pagina van het loket beschikbaar met de voor die pagina relevante informatie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ea typeface="Calibri"/>
                <a:cs typeface="Calibri"/>
              </a:rPr>
              <a:t>Hulp en context voor gebruikers die dreigen vast te lopen in het gebruik van het Omgevingsloket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ea typeface="Calibri"/>
                <a:cs typeface="Calibri"/>
              </a:rPr>
              <a:t>Knop met '?' rechtsonder in beeld</a:t>
            </a:r>
          </a:p>
        </p:txBody>
      </p:sp>
      <p:pic>
        <p:nvPicPr>
          <p:cNvPr id="2" name="Afbeelding 1" descr="Afbeelding met tekst, hemel, wolk, schermopname&#10;&#10;Automatisch gegenereerde beschrijving">
            <a:extLst>
              <a:ext uri="{FF2B5EF4-FFF2-40B4-BE49-F238E27FC236}">
                <a16:creationId xmlns:a16="http://schemas.microsoft.com/office/drawing/2014/main" id="{CD93C408-40E4-E2DD-181D-03BF5FFDA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" r="217" b="-314"/>
          <a:stretch/>
        </p:blipFill>
        <p:spPr>
          <a:xfrm>
            <a:off x="4152181" y="855524"/>
            <a:ext cx="4906378" cy="344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9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 descr="Afbeelding startscherm vergunningcheck">
            <a:extLst>
              <a:ext uri="{FF2B5EF4-FFF2-40B4-BE49-F238E27FC236}">
                <a16:creationId xmlns:a16="http://schemas.microsoft.com/office/drawing/2014/main" id="{90120849-415D-57FE-C6D8-D6323D149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211" y="15157"/>
            <a:ext cx="4795488" cy="5143500"/>
          </a:xfrm>
          <a:prstGeom prst="rect">
            <a:avLst/>
          </a:prstGeom>
          <a:ln>
            <a:solidFill>
              <a:srgbClr val="39870C"/>
            </a:solidFill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0928C28-BE6E-382A-2F95-AC9333D2B052}"/>
              </a:ext>
            </a:extLst>
          </p:cNvPr>
          <p:cNvSpPr txBox="1"/>
          <p:nvPr/>
        </p:nvSpPr>
        <p:spPr>
          <a:xfrm>
            <a:off x="248795" y="752845"/>
            <a:ext cx="3628520" cy="35086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dirty="0"/>
              <a:t>De </a:t>
            </a:r>
            <a:r>
              <a:rPr lang="nl-NL" sz="2400" dirty="0" err="1"/>
              <a:t>Vergunningcheck</a:t>
            </a:r>
            <a:endParaRPr lang="nl-NL" sz="2400" dirty="0">
              <a:ea typeface="Calibri"/>
              <a:cs typeface="Calibri"/>
            </a:endParaRP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Voor initiatiefnemers die niet weten welke juridische activiteiten en plichten gelden</a:t>
            </a:r>
            <a:endParaRPr lang="nl-NL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Werkt middels werkzaamheden</a:t>
            </a:r>
            <a:endParaRPr lang="nl-NL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 taal voor burgers</a:t>
            </a:r>
            <a:endParaRPr lang="nl-NL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 resultaatpagina duidelijke actielijst</a:t>
            </a:r>
            <a:endParaRPr lang="nl-NL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Calibri"/>
              </a:rPr>
              <a:t>Check of de initiatiefnemer een aanvraag moet doen</a:t>
            </a:r>
            <a:endParaRPr lang="nl-NL" dirty="0">
              <a:ea typeface="Calibri"/>
              <a:cs typeface="Calibri"/>
            </a:endParaRPr>
          </a:p>
          <a:p>
            <a:endParaRPr lang="nl-NL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9587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 descr="afbeelding startscherm vergunningscheck ">
            <a:extLst>
              <a:ext uri="{FF2B5EF4-FFF2-40B4-BE49-F238E27FC236}">
                <a16:creationId xmlns:a16="http://schemas.microsoft.com/office/drawing/2014/main" id="{8C73AE43-1F82-E57D-7647-9389FD092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244" y="0"/>
            <a:ext cx="4565741" cy="4880429"/>
          </a:xfrm>
          <a:prstGeom prst="rect">
            <a:avLst/>
          </a:prstGeom>
          <a:ln>
            <a:solidFill>
              <a:srgbClr val="39870C"/>
            </a:solidFill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23ED8F1-D18F-E2FB-A976-444614DFEDE6}"/>
              </a:ext>
            </a:extLst>
          </p:cNvPr>
          <p:cNvSpPr txBox="1"/>
          <p:nvPr/>
        </p:nvSpPr>
        <p:spPr>
          <a:xfrm>
            <a:off x="248794" y="752845"/>
            <a:ext cx="3987171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dirty="0"/>
              <a:t>Aanvragen</a:t>
            </a:r>
          </a:p>
          <a:p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Is voor initiatiefnemers die precies weten welke juridische activiteiten en plichten gelden</a:t>
            </a:r>
            <a:endParaRPr lang="nl-NL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Alleen juridische activiteiten</a:t>
            </a:r>
            <a:endParaRPr lang="nl-NL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Projecten </a:t>
            </a:r>
            <a:r>
              <a:rPr lang="nl-NL" dirty="0" err="1"/>
              <a:t>ipv</a:t>
            </a:r>
            <a:r>
              <a:rPr lang="nl-NL" dirty="0"/>
              <a:t> aanvragen</a:t>
            </a:r>
            <a:endParaRPr lang="nl-NL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NB doe eerst de </a:t>
            </a:r>
            <a:r>
              <a:rPr lang="nl-NL" dirty="0" err="1"/>
              <a:t>Vergunningcheck</a:t>
            </a:r>
            <a:r>
              <a:rPr lang="nl-NL" dirty="0"/>
              <a:t>!</a:t>
            </a:r>
            <a:endParaRPr lang="nl-NL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Calibri"/>
              </a:rPr>
              <a:t>Indienen van een aanvraag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ea typeface="Calibri"/>
                <a:cs typeface="Calibri"/>
              </a:rPr>
              <a:t>Concept verzoek</a:t>
            </a:r>
          </a:p>
          <a:p>
            <a:endParaRPr lang="nl-NL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683264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60236-01 Sjabloon PPT Basisstramien16;9" id="{2C0F4614-BCE3-4749-95AF-C6841AF5F1D9}" vid="{2FBDC36A-7188-4C3F-B1C9-9DE06CA6C27A}"/>
    </a:ext>
  </a:extLst>
</a:theme>
</file>

<file path=ppt/theme/theme2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plo-presentatie-sjabloon [Alleen-lezen]" id="{6BEFE53B-604C-4D2D-809D-04B54F35EDEC}" vid="{550554A4-08AB-42CB-8069-BBAB48002F0F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160236-01 Sjabloon PPT Basisstramien16;9</Template>
  <TotalTime>627</TotalTime>
  <Words>476</Words>
  <Application>Microsoft Office PowerPoint</Application>
  <PresentationFormat>Diavoorstelling (16:9)</PresentationFormat>
  <Paragraphs>78</Paragraphs>
  <Slides>11</Slides>
  <Notes>3</Notes>
  <HiddenSlides>4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Calibri,Sans-Serif</vt:lpstr>
      <vt:lpstr>Verdana</vt:lpstr>
      <vt:lpstr>Aangepast ontwerp</vt:lpstr>
      <vt:lpstr>1_Aangepast ontwerp</vt:lpstr>
      <vt:lpstr>Schakeldag IPLO  Demo Omgevingsloket: Vergunningcheck en Aanvragen        Siebren Huitema en Robbert Hulst 27 juni 2024    </vt:lpstr>
      <vt:lpstr>Programma</vt:lpstr>
      <vt:lpstr>Inleiding: Relevante links </vt:lpstr>
      <vt:lpstr>Algemene uitleg Omgevingsloket</vt:lpstr>
      <vt:lpstr>PowerPoint-presentatie</vt:lpstr>
      <vt:lpstr>Onderdelen Omgevingsloket</vt:lpstr>
      <vt:lpstr>PowerPoint-presentatie</vt:lpstr>
      <vt:lpstr>PowerPoint-presentatie</vt:lpstr>
      <vt:lpstr>PowerPoint-presentatie</vt:lpstr>
      <vt:lpstr>PowerPoint-presentatie</vt:lpstr>
      <vt:lpstr>Casus Dakraam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Witsel, Arnoud (WVL)</dc:creator>
  <cp:lastModifiedBy>Degeling, Ageeth (RWS WVL)</cp:lastModifiedBy>
  <cp:revision>433</cp:revision>
  <cp:lastPrinted>2023-08-30T09:08:13Z</cp:lastPrinted>
  <dcterms:created xsi:type="dcterms:W3CDTF">2021-04-02T09:21:58Z</dcterms:created>
  <dcterms:modified xsi:type="dcterms:W3CDTF">2024-07-18T11:56:07Z</dcterms:modified>
</cp:coreProperties>
</file>