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8" r:id="rId4"/>
  </p:sldMasterIdLst>
  <p:notesMasterIdLst>
    <p:notesMasterId r:id="rId64"/>
  </p:notesMasterIdLst>
  <p:handoutMasterIdLst>
    <p:handoutMasterId r:id="rId65"/>
  </p:handoutMasterIdLst>
  <p:sldIdLst>
    <p:sldId id="291" r:id="rId5"/>
    <p:sldId id="294" r:id="rId6"/>
    <p:sldId id="298" r:id="rId7"/>
    <p:sldId id="301" r:id="rId8"/>
    <p:sldId id="302" r:id="rId9"/>
    <p:sldId id="349" r:id="rId10"/>
    <p:sldId id="299" r:id="rId11"/>
    <p:sldId id="300" r:id="rId12"/>
    <p:sldId id="303" r:id="rId13"/>
    <p:sldId id="304" r:id="rId14"/>
    <p:sldId id="305" r:id="rId15"/>
    <p:sldId id="306" r:id="rId16"/>
    <p:sldId id="307"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0" r:id="rId30"/>
    <p:sldId id="321" r:id="rId31"/>
    <p:sldId id="322" r:id="rId32"/>
    <p:sldId id="323" r:id="rId33"/>
    <p:sldId id="354" r:id="rId34"/>
    <p:sldId id="324" r:id="rId35"/>
    <p:sldId id="325" r:id="rId36"/>
    <p:sldId id="326" r:id="rId37"/>
    <p:sldId id="327" r:id="rId38"/>
    <p:sldId id="328" r:id="rId39"/>
    <p:sldId id="329" r:id="rId40"/>
    <p:sldId id="330" r:id="rId41"/>
    <p:sldId id="331" r:id="rId42"/>
    <p:sldId id="332" r:id="rId43"/>
    <p:sldId id="333" r:id="rId44"/>
    <p:sldId id="334" r:id="rId45"/>
    <p:sldId id="335" r:id="rId46"/>
    <p:sldId id="336" r:id="rId47"/>
    <p:sldId id="337" r:id="rId48"/>
    <p:sldId id="338" r:id="rId49"/>
    <p:sldId id="339" r:id="rId50"/>
    <p:sldId id="340" r:id="rId51"/>
    <p:sldId id="341" r:id="rId52"/>
    <p:sldId id="342" r:id="rId53"/>
    <p:sldId id="343" r:id="rId54"/>
    <p:sldId id="344" r:id="rId55"/>
    <p:sldId id="345" r:id="rId56"/>
    <p:sldId id="348" r:id="rId57"/>
    <p:sldId id="347" r:id="rId58"/>
    <p:sldId id="351" r:id="rId59"/>
    <p:sldId id="350" r:id="rId60"/>
    <p:sldId id="353" r:id="rId61"/>
    <p:sldId id="346" r:id="rId62"/>
    <p:sldId id="297" r:id="rId63"/>
  </p:sldIdLst>
  <p:sldSz cx="12192000" cy="6858000"/>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3" userDrawn="1">
          <p15:clr>
            <a:srgbClr val="A4A3A4"/>
          </p15:clr>
        </p15:guide>
        <p15:guide id="2" orient="horz" pos="1141" userDrawn="1">
          <p15:clr>
            <a:srgbClr val="A4A3A4"/>
          </p15:clr>
        </p15:guide>
        <p15:guide id="3" orient="horz" pos="2286" userDrawn="1">
          <p15:clr>
            <a:srgbClr val="A4A3A4"/>
          </p15:clr>
        </p15:guide>
        <p15:guide id="4" pos="3856" userDrawn="1">
          <p15:clr>
            <a:srgbClr val="A4A3A4"/>
          </p15:clr>
        </p15:guide>
        <p15:guide id="5" pos="3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870C"/>
    <a:srgbClr val="2B5781"/>
    <a:srgbClr val="275937"/>
    <a:srgbClr val="E17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944A31-805F-4E94-B5D9-8C6B5E37001B}" v="517" dt="2024-11-27T10:37:19.02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05" autoAdjust="0"/>
  </p:normalViewPr>
  <p:slideViewPr>
    <p:cSldViewPr snapToGrid="0" snapToObjects="1" showGuides="1">
      <p:cViewPr varScale="1">
        <p:scale>
          <a:sx n="96" d="100"/>
          <a:sy n="96" d="100"/>
        </p:scale>
        <p:origin x="354" y="96"/>
      </p:cViewPr>
      <p:guideLst>
        <p:guide orient="horz" pos="3863"/>
        <p:guide orient="horz" pos="1141"/>
        <p:guide orient="horz" pos="2286"/>
        <p:guide pos="3856"/>
        <p:guide pos="372"/>
      </p:guideLst>
    </p:cSldViewPr>
  </p:slideViewPr>
  <p:outlineViewPr>
    <p:cViewPr>
      <p:scale>
        <a:sx n="33" d="100"/>
        <a:sy n="33" d="100"/>
      </p:scale>
      <p:origin x="0" y="-2256"/>
    </p:cViewPr>
  </p:outlineViewPr>
  <p:notesTextViewPr>
    <p:cViewPr>
      <p:scale>
        <a:sx n="100" d="100"/>
        <a:sy n="100" d="100"/>
      </p:scale>
      <p:origin x="0" y="0"/>
    </p:cViewPr>
  </p:notesTextViewPr>
  <p:notesViewPr>
    <p:cSldViewPr snapToGrid="0" snapToObjects="1" showGuides="1">
      <p:cViewPr varScale="1">
        <p:scale>
          <a:sx n="151" d="100"/>
          <a:sy n="151" d="100"/>
        </p:scale>
        <p:origin x="4792"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C8DB60-9960-7E4E-BA4A-B29DFB46F3EE}" type="datetime1">
              <a:rPr lang="nl-NL" smtClean="0"/>
              <a:t>2-12-2024</a:t>
            </a:fld>
            <a:endParaRPr lang="nl-NL" dirty="0"/>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70EAE8-FB6A-B847-B804-B8BC08416A0C}" type="slidenum">
              <a:rPr lang="nl-NL" smtClean="0"/>
              <a:t>‹nr.›</a:t>
            </a:fld>
            <a:endParaRPr lang="nl-NL" dirty="0"/>
          </a:p>
        </p:txBody>
      </p:sp>
    </p:spTree>
    <p:extLst>
      <p:ext uri="{BB962C8B-B14F-4D97-AF65-F5344CB8AC3E}">
        <p14:creationId xmlns:p14="http://schemas.microsoft.com/office/powerpoint/2010/main" val="19243355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443F22-96A7-2946-9F02-228CB8E4306F}" type="datetime1">
              <a:rPr lang="nl-NL" smtClean="0"/>
              <a:t>2-12-2024</a:t>
            </a:fld>
            <a:endParaRPr lang="nl-NL" dirty="0"/>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86D882-3718-4F40-87D5-7C3050DB7ED2}" type="slidenum">
              <a:rPr lang="nl-NL" smtClean="0"/>
              <a:t>‹nr.›</a:t>
            </a:fld>
            <a:endParaRPr lang="nl-NL" dirty="0"/>
          </a:p>
        </p:txBody>
      </p:sp>
    </p:spTree>
    <p:extLst>
      <p:ext uri="{BB962C8B-B14F-4D97-AF65-F5344CB8AC3E}">
        <p14:creationId xmlns:p14="http://schemas.microsoft.com/office/powerpoint/2010/main" val="22798587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dirty="0"/>
              <a:t>Voor bestaande activiteiten een eerbiedigende werking in de planregels opnemen</a:t>
            </a:r>
          </a:p>
          <a:p>
            <a:pPr marL="228600" indent="-228600">
              <a:buAutoNum type="arabicPeriod"/>
            </a:pPr>
            <a:r>
              <a:rPr lang="nl-NL" dirty="0"/>
              <a:t>Voor nieuwe activiteiten kunnen bedrijfstypen die binnen een categorie vallen door de gebruiksruimte niet meer mogelijk zijn:</a:t>
            </a:r>
          </a:p>
          <a:p>
            <a:pPr marL="685800" lvl="1" indent="-228600">
              <a:buAutoNum type="arabicPeriod"/>
            </a:pPr>
            <a:r>
              <a:rPr lang="nl-NL" dirty="0"/>
              <a:t>Daar staat tegenover dat er andere bedrijfstypen wél mogelijk zijn geworden</a:t>
            </a:r>
          </a:p>
          <a:p>
            <a:pPr marL="685800" lvl="1" indent="-228600">
              <a:buAutoNum type="arabicPeriod"/>
            </a:pPr>
            <a:r>
              <a:rPr lang="nl-NL" dirty="0"/>
              <a:t>De nieuwe systematiek maakt richting het bedrijventerrein een grotere milieuruimte mogelijk dan de oude systematiek</a:t>
            </a:r>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54</a:t>
            </a:fld>
            <a:endParaRPr lang="nl-NL" dirty="0"/>
          </a:p>
        </p:txBody>
      </p:sp>
    </p:spTree>
    <p:extLst>
      <p:ext uri="{BB962C8B-B14F-4D97-AF65-F5344CB8AC3E}">
        <p14:creationId xmlns:p14="http://schemas.microsoft.com/office/powerpoint/2010/main" val="3508236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E9233-2505-126E-4D74-DFB596EE0A2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30B1608-C6E3-44C0-63C5-0CCA8A00E6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7140A1B-ED81-A18D-40CB-C9F80AB3A258}"/>
              </a:ext>
            </a:extLst>
          </p:cNvPr>
          <p:cNvSpPr>
            <a:spLocks noGrp="1"/>
          </p:cNvSpPr>
          <p:nvPr>
            <p:ph type="body" idx="1"/>
          </p:nvPr>
        </p:nvSpPr>
        <p:spPr/>
        <p:txBody>
          <a:bodyPr/>
          <a:lstStyle/>
          <a:p>
            <a:pPr marL="228600" indent="-228600">
              <a:buAutoNum type="arabicPeriod"/>
            </a:pPr>
            <a:endParaRPr lang="nl-NL" dirty="0"/>
          </a:p>
        </p:txBody>
      </p:sp>
      <p:sp>
        <p:nvSpPr>
          <p:cNvPr id="4" name="Tijdelijke aanduiding voor dianummer 3">
            <a:extLst>
              <a:ext uri="{FF2B5EF4-FFF2-40B4-BE49-F238E27FC236}">
                <a16:creationId xmlns:a16="http://schemas.microsoft.com/office/drawing/2014/main" id="{B45827BA-DBCD-30B3-21F0-1C3F68EA0C3A}"/>
              </a:ext>
            </a:extLst>
          </p:cNvPr>
          <p:cNvSpPr>
            <a:spLocks noGrp="1"/>
          </p:cNvSpPr>
          <p:nvPr>
            <p:ph type="sldNum" sz="quarter" idx="5"/>
          </p:nvPr>
        </p:nvSpPr>
        <p:spPr/>
        <p:txBody>
          <a:bodyPr/>
          <a:lstStyle/>
          <a:p>
            <a:fld id="{D986D882-3718-4F40-87D5-7C3050DB7ED2}" type="slidenum">
              <a:rPr lang="nl-NL" smtClean="0"/>
              <a:t>55</a:t>
            </a:fld>
            <a:endParaRPr lang="nl-NL" dirty="0"/>
          </a:p>
        </p:txBody>
      </p:sp>
    </p:spTree>
    <p:extLst>
      <p:ext uri="{BB962C8B-B14F-4D97-AF65-F5344CB8AC3E}">
        <p14:creationId xmlns:p14="http://schemas.microsoft.com/office/powerpoint/2010/main" val="1446532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AC923-60F3-A1F6-921F-D028A8D718F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3F1958E-6981-274E-0DD5-05602B21119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002C283-8E56-A2D8-C73F-50CAF8939239}"/>
              </a:ext>
            </a:extLst>
          </p:cNvPr>
          <p:cNvSpPr>
            <a:spLocks noGrp="1"/>
          </p:cNvSpPr>
          <p:nvPr>
            <p:ph type="body" idx="1"/>
          </p:nvPr>
        </p:nvSpPr>
        <p:spPr/>
        <p:txBody>
          <a:bodyPr/>
          <a:lstStyle/>
          <a:p>
            <a:pPr marL="228600" indent="-228600">
              <a:buAutoNum type="arabicPeriod"/>
            </a:pPr>
            <a:endParaRPr lang="nl-NL" dirty="0"/>
          </a:p>
        </p:txBody>
      </p:sp>
      <p:sp>
        <p:nvSpPr>
          <p:cNvPr id="4" name="Tijdelijke aanduiding voor dianummer 3">
            <a:extLst>
              <a:ext uri="{FF2B5EF4-FFF2-40B4-BE49-F238E27FC236}">
                <a16:creationId xmlns:a16="http://schemas.microsoft.com/office/drawing/2014/main" id="{42A2264D-C7F7-15EC-D257-C7F0D6219CEA}"/>
              </a:ext>
            </a:extLst>
          </p:cNvPr>
          <p:cNvSpPr>
            <a:spLocks noGrp="1"/>
          </p:cNvSpPr>
          <p:nvPr>
            <p:ph type="sldNum" sz="quarter" idx="5"/>
          </p:nvPr>
        </p:nvSpPr>
        <p:spPr/>
        <p:txBody>
          <a:bodyPr/>
          <a:lstStyle/>
          <a:p>
            <a:fld id="{D986D882-3718-4F40-87D5-7C3050DB7ED2}" type="slidenum">
              <a:rPr lang="nl-NL" smtClean="0"/>
              <a:t>56</a:t>
            </a:fld>
            <a:endParaRPr lang="nl-NL" dirty="0"/>
          </a:p>
        </p:txBody>
      </p:sp>
    </p:spTree>
    <p:extLst>
      <p:ext uri="{BB962C8B-B14F-4D97-AF65-F5344CB8AC3E}">
        <p14:creationId xmlns:p14="http://schemas.microsoft.com/office/powerpoint/2010/main" val="176542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02F23-D318-9597-6FAE-FB713DD0DEC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E15196D-DF97-7985-8CCA-A9ECF39C36F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9D5FD70-0A34-B508-928A-8AEC658B58BB}"/>
              </a:ext>
            </a:extLst>
          </p:cNvPr>
          <p:cNvSpPr>
            <a:spLocks noGrp="1"/>
          </p:cNvSpPr>
          <p:nvPr>
            <p:ph type="body" idx="1"/>
          </p:nvPr>
        </p:nvSpPr>
        <p:spPr/>
        <p:txBody>
          <a:bodyPr/>
          <a:lstStyle/>
          <a:p>
            <a:pPr marL="228600" indent="-228600">
              <a:buAutoNum type="arabicPeriod"/>
            </a:pPr>
            <a:endParaRPr lang="nl-NL" dirty="0"/>
          </a:p>
        </p:txBody>
      </p:sp>
      <p:sp>
        <p:nvSpPr>
          <p:cNvPr id="4" name="Tijdelijke aanduiding voor dianummer 3">
            <a:extLst>
              <a:ext uri="{FF2B5EF4-FFF2-40B4-BE49-F238E27FC236}">
                <a16:creationId xmlns:a16="http://schemas.microsoft.com/office/drawing/2014/main" id="{CD7F98B5-ECF5-B0CC-3F99-FC8B6E87C378}"/>
              </a:ext>
            </a:extLst>
          </p:cNvPr>
          <p:cNvSpPr>
            <a:spLocks noGrp="1"/>
          </p:cNvSpPr>
          <p:nvPr>
            <p:ph type="sldNum" sz="quarter" idx="5"/>
          </p:nvPr>
        </p:nvSpPr>
        <p:spPr/>
        <p:txBody>
          <a:bodyPr/>
          <a:lstStyle/>
          <a:p>
            <a:fld id="{D986D882-3718-4F40-87D5-7C3050DB7ED2}" type="slidenum">
              <a:rPr lang="nl-NL" smtClean="0"/>
              <a:t>57</a:t>
            </a:fld>
            <a:endParaRPr lang="nl-NL" dirty="0"/>
          </a:p>
        </p:txBody>
      </p:sp>
    </p:spTree>
    <p:extLst>
      <p:ext uri="{BB962C8B-B14F-4D97-AF65-F5344CB8AC3E}">
        <p14:creationId xmlns:p14="http://schemas.microsoft.com/office/powerpoint/2010/main" val="1739151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26CAFB3-B952-5E41-8366-D28F5BBD163D}"/>
              </a:ext>
            </a:extLst>
          </p:cNvPr>
          <p:cNvSpPr/>
          <p:nvPr userDrawn="1"/>
        </p:nvSpPr>
        <p:spPr>
          <a:xfrm>
            <a:off x="251" y="892799"/>
            <a:ext cx="12208683" cy="5609601"/>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419752537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3612BFF-8B8D-A445-BE85-25A4D5787366}"/>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dirty="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Tekststijl van het model bewerken</a:t>
            </a:r>
          </a:p>
        </p:txBody>
      </p:sp>
    </p:spTree>
    <p:extLst>
      <p:ext uri="{BB962C8B-B14F-4D97-AF65-F5344CB8AC3E}">
        <p14:creationId xmlns:p14="http://schemas.microsoft.com/office/powerpoint/2010/main" val="221993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9F7C79B-7513-0040-807E-BCD64B44B92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dirty="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590551" y="1811338"/>
            <a:ext cx="59383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Tekststijl van het model bewerken</a:t>
            </a:r>
          </a:p>
        </p:txBody>
      </p:sp>
      <p:sp>
        <p:nvSpPr>
          <p:cNvPr id="7" name="Tijdelijke aanduiding voor afbeelding 6"/>
          <p:cNvSpPr>
            <a:spLocks noGrp="1"/>
          </p:cNvSpPr>
          <p:nvPr>
            <p:ph type="pic" sz="quarter" idx="13"/>
          </p:nvPr>
        </p:nvSpPr>
        <p:spPr>
          <a:xfrm>
            <a:off x="6915151" y="1811338"/>
            <a:ext cx="4658783" cy="4300538"/>
          </a:xfrm>
        </p:spPr>
        <p:txBody>
          <a:bodyPr/>
          <a:lstStyle/>
          <a:p>
            <a:r>
              <a:rPr lang="nl-NL" dirty="0"/>
              <a:t>Klik op het pictogram als u een afbeelding wilt toevoegen</a:t>
            </a:r>
          </a:p>
        </p:txBody>
      </p:sp>
    </p:spTree>
    <p:extLst>
      <p:ext uri="{BB962C8B-B14F-4D97-AF65-F5344CB8AC3E}">
        <p14:creationId xmlns:p14="http://schemas.microsoft.com/office/powerpoint/2010/main" val="2181187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059EE069-E041-7D4E-AF5F-769655BE0B20}"/>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9"/>
            <a:ext cx="12192000" cy="1486045"/>
          </a:xfrm>
        </p:spPr>
        <p:txBody>
          <a:bodyPr>
            <a:normAutofit/>
          </a:bodyPr>
          <a:lstStyle>
            <a:lvl1pPr>
              <a:defRPr sz="1400"/>
            </a:lvl1pPr>
          </a:lstStyle>
          <a:p>
            <a:r>
              <a:rPr lang="nl-NL" dirty="0"/>
              <a:t>Klik op het pictogram als u een afbeelding wilt toevoegen</a:t>
            </a:r>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9600" y="1811338"/>
            <a:ext cx="10964333"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404677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8CC9E27-A66F-9947-B318-08B7BF55BA1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601133" y="4078830"/>
            <a:ext cx="5187672" cy="2053685"/>
          </a:xfrm>
        </p:spPr>
        <p:txBody>
          <a:bodyPr>
            <a:normAutofit/>
          </a:bodyPr>
          <a:lstStyle>
            <a:lvl1pPr>
              <a:defRPr sz="1400"/>
            </a:lvl1pPr>
          </a:lstStyle>
          <a:p>
            <a:r>
              <a:rPr lang="nl-NL" dirty="0"/>
              <a:t>Klik op het pictogram als u een afbeelding wilt toevoegen</a:t>
            </a:r>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1133" y="1811339"/>
            <a:ext cx="109728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dirty="0"/>
              <a:t>Klik op het pictogram als u een afbeelding wilt toevoegen</a:t>
            </a:r>
          </a:p>
        </p:txBody>
      </p:sp>
    </p:spTree>
    <p:extLst>
      <p:ext uri="{BB962C8B-B14F-4D97-AF65-F5344CB8AC3E}">
        <p14:creationId xmlns:p14="http://schemas.microsoft.com/office/powerpoint/2010/main" val="816870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B9C7D7F-C5E1-0140-BB57-0FBAD6675830}"/>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6390192" y="1805083"/>
            <a:ext cx="5187672" cy="2053685"/>
          </a:xfrm>
        </p:spPr>
        <p:txBody>
          <a:bodyPr>
            <a:normAutofit/>
          </a:bodyPr>
          <a:lstStyle>
            <a:lvl1pPr>
              <a:defRPr sz="1400"/>
            </a:lvl1pPr>
          </a:lstStyle>
          <a:p>
            <a:r>
              <a:rPr lang="nl-NL" dirty="0"/>
              <a:t>Klik op het pictogram als u een afbeelding wilt toevoegen</a:t>
            </a:r>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9600" y="1811339"/>
            <a:ext cx="5262747"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dirty="0"/>
              <a:t>Klik op het pictogram als u een afbeelding wilt toevoegen</a:t>
            </a:r>
          </a:p>
        </p:txBody>
      </p:sp>
    </p:spTree>
    <p:extLst>
      <p:ext uri="{BB962C8B-B14F-4D97-AF65-F5344CB8AC3E}">
        <p14:creationId xmlns:p14="http://schemas.microsoft.com/office/powerpoint/2010/main" val="2165758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3BE2A5B-4D60-474A-9000-DB2D4E89182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dirty="0"/>
          </a:p>
        </p:txBody>
      </p:sp>
      <p:sp>
        <p:nvSpPr>
          <p:cNvPr id="2" name="Titel 1"/>
          <p:cNvSpPr>
            <a:spLocks noGrp="1"/>
          </p:cNvSpPr>
          <p:nvPr>
            <p:ph type="title"/>
          </p:nvPr>
        </p:nvSpPr>
        <p:spPr>
          <a:xfrm>
            <a:off x="601133" y="1169391"/>
            <a:ext cx="4981736" cy="663123"/>
          </a:xfrm>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609600" y="2182862"/>
            <a:ext cx="4973269"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afbeelding 6"/>
          <p:cNvSpPr>
            <a:spLocks noGrp="1"/>
          </p:cNvSpPr>
          <p:nvPr>
            <p:ph type="pic" sz="quarter" idx="14"/>
          </p:nvPr>
        </p:nvSpPr>
        <p:spPr>
          <a:xfrm>
            <a:off x="6089652" y="1160463"/>
            <a:ext cx="5646689" cy="4972051"/>
          </a:xfrm>
        </p:spPr>
        <p:txBody>
          <a:bodyPr>
            <a:normAutofit/>
          </a:bodyPr>
          <a:lstStyle>
            <a:lvl1pPr>
              <a:defRPr sz="1400"/>
            </a:lvl1pPr>
          </a:lstStyle>
          <a:p>
            <a:r>
              <a:rPr lang="nl-NL" dirty="0"/>
              <a:t>Klik op het pictogram als u een afbeelding wilt toevoegen</a:t>
            </a:r>
          </a:p>
        </p:txBody>
      </p:sp>
    </p:spTree>
    <p:extLst>
      <p:ext uri="{BB962C8B-B14F-4D97-AF65-F5344CB8AC3E}">
        <p14:creationId xmlns:p14="http://schemas.microsoft.com/office/powerpoint/2010/main" val="1818760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C612CF5-18B5-914F-B3E0-D3BD0CF3F51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dirty="0"/>
          </a:p>
        </p:txBody>
      </p:sp>
      <p:sp>
        <p:nvSpPr>
          <p:cNvPr id="9" name="Tijdelijke aanduiding voor afbeelding 8"/>
          <p:cNvSpPr>
            <a:spLocks noGrp="1"/>
          </p:cNvSpPr>
          <p:nvPr>
            <p:ph type="pic" sz="quarter" idx="13"/>
          </p:nvPr>
        </p:nvSpPr>
        <p:spPr>
          <a:xfrm>
            <a:off x="1926167" y="1168400"/>
            <a:ext cx="8326197" cy="4159250"/>
          </a:xfrm>
        </p:spPr>
        <p:txBody>
          <a:bodyPr>
            <a:normAutofit/>
          </a:bodyPr>
          <a:lstStyle>
            <a:lvl1pPr>
              <a:defRPr sz="1400"/>
            </a:lvl1pPr>
          </a:lstStyle>
          <a:p>
            <a:r>
              <a:rPr lang="nl-NL" dirty="0"/>
              <a:t>Klik op het pictogram als u een afbeelding wilt toevoegen</a:t>
            </a:r>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Tekststijl van het model bewerken</a:t>
            </a:r>
          </a:p>
        </p:txBody>
      </p:sp>
    </p:spTree>
    <p:extLst>
      <p:ext uri="{BB962C8B-B14F-4D97-AF65-F5344CB8AC3E}">
        <p14:creationId xmlns:p14="http://schemas.microsoft.com/office/powerpoint/2010/main" val="1078953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1D9D6F7E-172C-1F44-81E6-052D9B58844C}"/>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dirty="0"/>
          </a:p>
        </p:txBody>
      </p:sp>
      <p:sp>
        <p:nvSpPr>
          <p:cNvPr id="9" name="Tijdelijke aanduiding voor afbeelding 8"/>
          <p:cNvSpPr>
            <a:spLocks noGrp="1"/>
          </p:cNvSpPr>
          <p:nvPr>
            <p:ph type="pic" sz="quarter" idx="13"/>
          </p:nvPr>
        </p:nvSpPr>
        <p:spPr>
          <a:xfrm>
            <a:off x="1926166" y="1168400"/>
            <a:ext cx="3892743" cy="4159250"/>
          </a:xfrm>
        </p:spPr>
        <p:txBody>
          <a:bodyPr>
            <a:normAutofit/>
          </a:bodyPr>
          <a:lstStyle>
            <a:lvl1pPr>
              <a:defRPr sz="1400"/>
            </a:lvl1pPr>
          </a:lstStyle>
          <a:p>
            <a:r>
              <a:rPr lang="nl-NL" dirty="0"/>
              <a:t>Klik op het pictogram als u een afbeelding wilt toevoegen</a:t>
            </a:r>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Tekststijl van het model bewerken</a:t>
            </a:r>
          </a:p>
        </p:txBody>
      </p:sp>
      <p:sp>
        <p:nvSpPr>
          <p:cNvPr id="8" name="Tijdelijke aanduiding voor afbeelding 8"/>
          <p:cNvSpPr>
            <a:spLocks noGrp="1"/>
          </p:cNvSpPr>
          <p:nvPr>
            <p:ph type="pic" sz="quarter" idx="14"/>
          </p:nvPr>
        </p:nvSpPr>
        <p:spPr>
          <a:xfrm>
            <a:off x="6342303" y="1160463"/>
            <a:ext cx="3910061" cy="4159250"/>
          </a:xfrm>
        </p:spPr>
        <p:txBody>
          <a:bodyPr>
            <a:normAutofit/>
          </a:bodyPr>
          <a:lstStyle>
            <a:lvl1pPr>
              <a:defRPr sz="1400"/>
            </a:lvl1pPr>
          </a:lstStyle>
          <a:p>
            <a:r>
              <a:rPr lang="nl-NL" dirty="0"/>
              <a:t>Klik op het pictogram als u een afbeelding wilt toevoegen</a:t>
            </a:r>
          </a:p>
        </p:txBody>
      </p:sp>
    </p:spTree>
    <p:extLst>
      <p:ext uri="{BB962C8B-B14F-4D97-AF65-F5344CB8AC3E}">
        <p14:creationId xmlns:p14="http://schemas.microsoft.com/office/powerpoint/2010/main" val="3665215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el">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AF4B903-1467-C34F-9567-8E31016B8910}"/>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pic>
        <p:nvPicPr>
          <p:cNvPr id="8" name="Afbeelding 7">
            <a:extLst>
              <a:ext uri="{FF2B5EF4-FFF2-40B4-BE49-F238E27FC236}">
                <a16:creationId xmlns:a16="http://schemas.microsoft.com/office/drawing/2014/main" id="{22DC3BBA-D385-EF47-B9A6-F185736EA7F7}"/>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229349296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7CBC099-CCD2-3C47-AD87-7F5EFB280463}"/>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pic>
        <p:nvPicPr>
          <p:cNvPr id="13" name="Afbeelding 12">
            <a:extLst>
              <a:ext uri="{FF2B5EF4-FFF2-40B4-BE49-F238E27FC236}">
                <a16:creationId xmlns:a16="http://schemas.microsoft.com/office/drawing/2014/main" id="{E77F28CE-3807-4F4B-962D-474278733B72}"/>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8463921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Hoofdstuk + afb ">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3E99B19B-C344-0D42-81F4-64B43FAE8D5D}"/>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6" name="Afbeelding 5">
            <a:extLst>
              <a:ext uri="{FF2B5EF4-FFF2-40B4-BE49-F238E27FC236}">
                <a16:creationId xmlns:a16="http://schemas.microsoft.com/office/drawing/2014/main" id="{D4AF8A1A-4A3E-584A-A9A1-B9AF37AAC0C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11" name="Afbeelding 10">
            <a:extLst>
              <a:ext uri="{FF2B5EF4-FFF2-40B4-BE49-F238E27FC236}">
                <a16:creationId xmlns:a16="http://schemas.microsoft.com/office/drawing/2014/main" id="{4AE6D71D-11A7-9F49-9E1B-C6D812DC6BF3}"/>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2562051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9" name="Afbeelding 8">
            <a:extLst>
              <a:ext uri="{FF2B5EF4-FFF2-40B4-BE49-F238E27FC236}">
                <a16:creationId xmlns:a16="http://schemas.microsoft.com/office/drawing/2014/main" id="{1EF75599-F1CF-3C43-89DE-9AFFD388489D}"/>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1014724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356144" y="1171764"/>
            <a:ext cx="5353512"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8" name="Afbeelding 7">
            <a:extLst>
              <a:ext uri="{FF2B5EF4-FFF2-40B4-BE49-F238E27FC236}">
                <a16:creationId xmlns:a16="http://schemas.microsoft.com/office/drawing/2014/main" id="{F6A851FF-3974-124A-B209-6F99BD08377F}"/>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438273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sp>
        <p:nvSpPr>
          <p:cNvPr id="10" name="Rechthoek 9"/>
          <p:cNvSpPr/>
          <p:nvPr userDrawn="1"/>
        </p:nvSpPr>
        <p:spPr>
          <a:xfrm>
            <a:off x="-8342" y="6499852"/>
            <a:ext cx="12208683"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2259134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sp>
        <p:nvSpPr>
          <p:cNvPr id="13" name="Rechthoek 12"/>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dirty="0"/>
          </a:p>
        </p:txBody>
      </p:sp>
      <p:sp>
        <p:nvSpPr>
          <p:cNvPr id="7" name="Rechthoek 6">
            <a:extLst>
              <a:ext uri="{FF2B5EF4-FFF2-40B4-BE49-F238E27FC236}">
                <a16:creationId xmlns:a16="http://schemas.microsoft.com/office/drawing/2014/main" id="{E18E1D89-AC64-E14C-A351-0097B0BA1A06}"/>
              </a:ext>
            </a:extLst>
          </p:cNvPr>
          <p:cNvSpPr/>
          <p:nvPr userDrawn="1"/>
        </p:nvSpPr>
        <p:spPr>
          <a:xfrm>
            <a:off x="251" y="892799"/>
            <a:ext cx="12208683" cy="5609601"/>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2793127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D71E858-B10F-3F46-9281-6B6F1FFFB29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dirty="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373372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1133" y="1169391"/>
            <a:ext cx="109728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601133" y="1733121"/>
            <a:ext cx="11057212"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8891540" y="6506109"/>
            <a:ext cx="28448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2/12/24</a:t>
            </a:fld>
            <a:endParaRPr lang="nl-NL" dirty="0"/>
          </a:p>
        </p:txBody>
      </p:sp>
      <p:sp>
        <p:nvSpPr>
          <p:cNvPr id="11" name="Tijdelijke aanduiding voor voettekst 10"/>
          <p:cNvSpPr>
            <a:spLocks noGrp="1"/>
          </p:cNvSpPr>
          <p:nvPr>
            <p:ph type="ftr" sz="quarter" idx="3"/>
          </p:nvPr>
        </p:nvSpPr>
        <p:spPr>
          <a:xfrm>
            <a:off x="609600" y="6513085"/>
            <a:ext cx="38608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5" name="Afbeelding 4">
            <a:extLst>
              <a:ext uri="{FF2B5EF4-FFF2-40B4-BE49-F238E27FC236}">
                <a16:creationId xmlns:a16="http://schemas.microsoft.com/office/drawing/2014/main" id="{45804278-0ED3-524C-8B87-AC1FCEE79A0D}"/>
              </a:ext>
            </a:extLst>
          </p:cNvPr>
          <p:cNvPicPr>
            <a:picLocks noChangeAspect="1"/>
          </p:cNvPicPr>
          <p:nvPr userDrawn="1"/>
        </p:nvPicPr>
        <p:blipFill>
          <a:blip r:embed="rId19"/>
          <a:stretch>
            <a:fillRect/>
          </a:stretch>
        </p:blipFill>
        <p:spPr>
          <a:xfrm>
            <a:off x="415288" y="73590"/>
            <a:ext cx="2709572" cy="788994"/>
          </a:xfrm>
          <a:prstGeom prst="rect">
            <a:avLst/>
          </a:prstGeom>
        </p:spPr>
      </p:pic>
    </p:spTree>
    <p:extLst>
      <p:ext uri="{BB962C8B-B14F-4D97-AF65-F5344CB8AC3E}">
        <p14:creationId xmlns:p14="http://schemas.microsoft.com/office/powerpoint/2010/main" val="4142678147"/>
      </p:ext>
    </p:extLst>
  </p:cSld>
  <p:clrMap bg1="lt1" tx1="dk1" bg2="lt2" tx2="dk2" accent1="accent1" accent2="accent2" accent3="accent3" accent4="accent4" accent5="accent5" accent6="accent6" hlink="hlink" folHlink="folHlink"/>
  <p:sldLayoutIdLst>
    <p:sldLayoutId id="2147483708" r:id="rId1"/>
    <p:sldLayoutId id="2147483710" r:id="rId2"/>
    <p:sldLayoutId id="2147483709" r:id="rId3"/>
    <p:sldLayoutId id="2147483711" r:id="rId4"/>
    <p:sldLayoutId id="2147483697" r:id="rId5"/>
    <p:sldLayoutId id="2147483700" r:id="rId6"/>
    <p:sldLayoutId id="2147483701" r:id="rId7"/>
    <p:sldLayoutId id="2147483702" r:id="rId8"/>
    <p:sldLayoutId id="2147483690" r:id="rId9"/>
    <p:sldLayoutId id="2147483695" r:id="rId10"/>
    <p:sldLayoutId id="2147483704" r:id="rId11"/>
    <p:sldLayoutId id="2147483691" r:id="rId12"/>
    <p:sldLayoutId id="2147483705" r:id="rId13"/>
    <p:sldLayoutId id="2147483706" r:id="rId14"/>
    <p:sldLayoutId id="2147483692" r:id="rId15"/>
    <p:sldLayoutId id="2147483693" r:id="rId16"/>
    <p:sldLayoutId id="2147483694" r:id="rId17"/>
  </p:sldLayoutIdLs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jpg"/></Relationships>
</file>

<file path=ppt/slides/_rels/slide5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5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5">
            <a:extLst>
              <a:ext uri="{FF2B5EF4-FFF2-40B4-BE49-F238E27FC236}">
                <a16:creationId xmlns:a16="http://schemas.microsoft.com/office/drawing/2014/main" id="{9AEFB0AC-D953-9FC6-3C7B-022D4BC9C0A5}"/>
              </a:ext>
            </a:extLst>
          </p:cNvPr>
          <p:cNvSpPr>
            <a:spLocks noGrp="1"/>
          </p:cNvSpPr>
          <p:nvPr>
            <p:ph type="title" idx="4294967295"/>
          </p:nvPr>
        </p:nvSpPr>
        <p:spPr>
          <a:xfrm>
            <a:off x="6096000" y="1155700"/>
            <a:ext cx="6096000" cy="1673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nl-NL" sz="2800" b="0" i="0" u="none" strike="noStrike" kern="1200" cap="none" spc="0" normalizeH="0" baseline="0" noProof="0" dirty="0">
                <a:ln>
                  <a:noFill/>
                </a:ln>
                <a:solidFill>
                  <a:srgbClr val="FFFFFF"/>
                </a:solidFill>
                <a:effectLst/>
                <a:uLnTx/>
                <a:uFillTx/>
                <a:latin typeface="Verdana"/>
                <a:ea typeface="+mn-ea"/>
                <a:cs typeface="Verdana"/>
              </a:rPr>
              <a:t>Activiteiten en milieuzonering:</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nl-NL" sz="2800" b="0" i="1" u="none" strike="noStrike" kern="1200" cap="none" spc="0" normalizeH="0" baseline="0" noProof="0" dirty="0">
                <a:ln>
                  <a:noFill/>
                </a:ln>
                <a:solidFill>
                  <a:srgbClr val="FFFFFF"/>
                </a:solidFill>
                <a:effectLst/>
                <a:uLnTx/>
                <a:uFillTx/>
                <a:latin typeface="Verdana"/>
                <a:ea typeface="+mn-ea"/>
                <a:cs typeface="Verdana"/>
              </a:rPr>
              <a:t>Flexibel toelaten van bedrijfsmatige gebruiksactiviteiten</a:t>
            </a:r>
          </a:p>
        </p:txBody>
      </p:sp>
      <p:sp>
        <p:nvSpPr>
          <p:cNvPr id="2" name="Text Placeholder 46">
            <a:extLst>
              <a:ext uri="{FF2B5EF4-FFF2-40B4-BE49-F238E27FC236}">
                <a16:creationId xmlns:a16="http://schemas.microsoft.com/office/drawing/2014/main" id="{5743661E-F36B-E470-F952-5538BABAB667}"/>
              </a:ext>
            </a:extLst>
          </p:cNvPr>
          <p:cNvSpPr txBox="1">
            <a:spLocks/>
          </p:cNvSpPr>
          <p:nvPr/>
        </p:nvSpPr>
        <p:spPr>
          <a:xfrm>
            <a:off x="6300579" y="3980952"/>
            <a:ext cx="4574707" cy="288000"/>
          </a:xfrm>
          <a:prstGeom prst="rect">
            <a:avLst/>
          </a:prstGeom>
        </p:spPr>
        <p:txBody>
          <a:bodyPr/>
          <a:lst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2400" dirty="0">
                <a:solidFill>
                  <a:schemeClr val="bg1"/>
                </a:solidFill>
              </a:rPr>
              <a:t>Koos Seerden</a:t>
            </a:r>
          </a:p>
          <a:p>
            <a:r>
              <a:rPr lang="nl-NL" sz="2400" dirty="0">
                <a:solidFill>
                  <a:schemeClr val="bg1"/>
                </a:solidFill>
              </a:rPr>
              <a:t>Wim Drost</a:t>
            </a:r>
          </a:p>
          <a:p>
            <a:endParaRPr lang="nl-NL" sz="2400" dirty="0">
              <a:solidFill>
                <a:schemeClr val="bg1"/>
              </a:solidFill>
            </a:endParaRPr>
          </a:p>
          <a:p>
            <a:endParaRPr lang="nl-NL" sz="2400" dirty="0">
              <a:solidFill>
                <a:schemeClr val="bg1"/>
              </a:solidFill>
            </a:endParaRPr>
          </a:p>
        </p:txBody>
      </p:sp>
      <p:pic>
        <p:nvPicPr>
          <p:cNvPr id="6" name="Tijdelijke aanduiding voor afbeelding 4" descr="Afbeelding met tekst, schermopname, Lettertype, logo">
            <a:extLst>
              <a:ext uri="{FF2B5EF4-FFF2-40B4-BE49-F238E27FC236}">
                <a16:creationId xmlns:a16="http://schemas.microsoft.com/office/drawing/2014/main" id="{451A3C27-7AAF-5AC5-DFF0-CFEEBF6FE7BB}"/>
              </a:ext>
            </a:extLst>
          </p:cNvPr>
          <p:cNvPicPr>
            <a:picLocks noChangeAspect="1"/>
          </p:cNvPicPr>
          <p:nvPr/>
        </p:nvPicPr>
        <p:blipFill>
          <a:blip r:embed="rId2">
            <a:extLst>
              <a:ext uri="{28A0092B-C50C-407E-A947-70E740481C1C}">
                <a14:useLocalDpi xmlns:a14="http://schemas.microsoft.com/office/drawing/2010/main" val="0"/>
              </a:ext>
            </a:extLst>
          </a:blip>
          <a:srcRect l="6645" r="6645"/>
          <a:stretch>
            <a:fillRect/>
          </a:stretch>
        </p:blipFill>
        <p:spPr>
          <a:xfrm>
            <a:off x="10058401" y="2626583"/>
            <a:ext cx="2133600" cy="3867276"/>
          </a:xfrm>
          <a:prstGeom prst="rect">
            <a:avLst/>
          </a:prstGeom>
        </p:spPr>
      </p:pic>
      <p:pic>
        <p:nvPicPr>
          <p:cNvPr id="8" name="Afbeelding 7" descr="Dit is het logo van het stedenbouwkundige bureau Rho Adviseurs">
            <a:extLst>
              <a:ext uri="{FF2B5EF4-FFF2-40B4-BE49-F238E27FC236}">
                <a16:creationId xmlns:a16="http://schemas.microsoft.com/office/drawing/2014/main" id="{60C6ED6D-5E81-0F06-00E2-724D4A677568}"/>
              </a:ext>
            </a:extLst>
          </p:cNvPr>
          <p:cNvPicPr>
            <a:picLocks noChangeAspect="1"/>
          </p:cNvPicPr>
          <p:nvPr/>
        </p:nvPicPr>
        <p:blipFill>
          <a:blip r:embed="rId3"/>
          <a:stretch>
            <a:fillRect/>
          </a:stretch>
        </p:blipFill>
        <p:spPr>
          <a:xfrm>
            <a:off x="9982200" y="163518"/>
            <a:ext cx="1921565" cy="527902"/>
          </a:xfrm>
          <a:prstGeom prst="rect">
            <a:avLst/>
          </a:prstGeom>
        </p:spPr>
      </p:pic>
    </p:spTree>
    <p:extLst>
      <p:ext uri="{BB962C8B-B14F-4D97-AF65-F5344CB8AC3E}">
        <p14:creationId xmlns:p14="http://schemas.microsoft.com/office/powerpoint/2010/main" val="615856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DF4DA8-AF54-3EB1-2D33-72322E7E594C}"/>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Nieuwe methode</a:t>
            </a:r>
          </a:p>
        </p:txBody>
      </p:sp>
      <p:sp>
        <p:nvSpPr>
          <p:cNvPr id="4" name="Content Placeholder 2">
            <a:extLst>
              <a:ext uri="{FF2B5EF4-FFF2-40B4-BE49-F238E27FC236}">
                <a16:creationId xmlns:a16="http://schemas.microsoft.com/office/drawing/2014/main" id="{0916F5B8-3D2E-9E37-9AC6-D90615AFF524}"/>
              </a:ext>
            </a:extLst>
          </p:cNvPr>
          <p:cNvSpPr txBox="1">
            <a:spLocks/>
          </p:cNvSpPr>
          <p:nvPr/>
        </p:nvSpPr>
        <p:spPr>
          <a:xfrm>
            <a:off x="4163373" y="873125"/>
            <a:ext cx="7954563" cy="3939788"/>
          </a:xfrm>
          <a:prstGeom prst="rect">
            <a:avLst/>
          </a:prstGeom>
        </p:spPr>
        <p:txBody>
          <a:bodyPr>
            <a:noAutofit/>
          </a:bodyPr>
          <a:lstStyle>
            <a:lvl1pPr marL="252000" indent="-2520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504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4pPr>
            <a:lvl5pPr marL="1260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512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6pPr>
            <a:lvl7pPr marL="1764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7pPr>
            <a:lvl8pPr marL="2016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8pPr>
            <a:lvl9pPr marL="2268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nl-NL" sz="2400" dirty="0"/>
              <a:t>Zonder discrepanties tussen regels over gebruiksactiviteiten en gevolgen voor de fysieke leefomgeving</a:t>
            </a:r>
          </a:p>
          <a:p>
            <a:pPr>
              <a:lnSpc>
                <a:spcPct val="100000"/>
              </a:lnSpc>
            </a:pPr>
            <a:endParaRPr lang="nl-NL" sz="2400" dirty="0"/>
          </a:p>
          <a:p>
            <a:pPr>
              <a:lnSpc>
                <a:spcPct val="100000"/>
              </a:lnSpc>
            </a:pPr>
            <a:r>
              <a:rPr lang="nl-NL" sz="2400" dirty="0"/>
              <a:t>Met integratie van regels over gebruiksactiviteiten en gevolgen voor de fysieke leefomgeving!</a:t>
            </a:r>
          </a:p>
          <a:p>
            <a:pPr>
              <a:lnSpc>
                <a:spcPct val="100000"/>
              </a:lnSpc>
            </a:pPr>
            <a:endParaRPr lang="nl-NL" sz="1800" dirty="0"/>
          </a:p>
          <a:p>
            <a:pPr marL="0" indent="0" algn="ctr">
              <a:lnSpc>
                <a:spcPct val="100000"/>
              </a:lnSpc>
              <a:buNone/>
            </a:pPr>
            <a:endParaRPr lang="nl-NL" sz="1800" dirty="0"/>
          </a:p>
          <a:p>
            <a:pPr marL="0" indent="0" algn="ctr">
              <a:lnSpc>
                <a:spcPct val="100000"/>
              </a:lnSpc>
              <a:buNone/>
            </a:pPr>
            <a:r>
              <a:rPr lang="nl-NL" dirty="0">
                <a:solidFill>
                  <a:schemeClr val="tx2"/>
                </a:solidFill>
              </a:rPr>
              <a:t>Het wordt echt anders!</a:t>
            </a:r>
          </a:p>
          <a:p>
            <a:pPr>
              <a:lnSpc>
                <a:spcPct val="100000"/>
              </a:lnSpc>
            </a:pPr>
            <a:endParaRPr lang="nl-NL" sz="1800" dirty="0"/>
          </a:p>
          <a:p>
            <a:pPr>
              <a:lnSpc>
                <a:spcPct val="100000"/>
              </a:lnSpc>
            </a:pPr>
            <a:r>
              <a:rPr lang="nl-NL" sz="2400" i="1" dirty="0"/>
              <a:t>En dat is wennen</a:t>
            </a:r>
          </a:p>
          <a:p>
            <a:pPr>
              <a:lnSpc>
                <a:spcPct val="100000"/>
              </a:lnSpc>
            </a:pPr>
            <a:r>
              <a:rPr lang="nl-NL" sz="2400" i="1" dirty="0"/>
              <a:t>En dat is niet altijd even eenvoudig</a:t>
            </a:r>
          </a:p>
          <a:p>
            <a:pPr>
              <a:lnSpc>
                <a:spcPct val="100000"/>
              </a:lnSpc>
            </a:pPr>
            <a:r>
              <a:rPr lang="nl-NL" sz="2400" i="1" dirty="0"/>
              <a:t>En dat vraagt samenwerking tussen disciplines</a:t>
            </a:r>
          </a:p>
        </p:txBody>
      </p:sp>
      <p:sp>
        <p:nvSpPr>
          <p:cNvPr id="5" name="Pijl: omlaag 4" descr="Deze pijl wijst naar het volgende tekstfragment">
            <a:extLst>
              <a:ext uri="{FF2B5EF4-FFF2-40B4-BE49-F238E27FC236}">
                <a16:creationId xmlns:a16="http://schemas.microsoft.com/office/drawing/2014/main" id="{E98E68BA-9BA2-4344-D6F1-C6DAAD66EFA9}"/>
              </a:ext>
            </a:extLst>
          </p:cNvPr>
          <p:cNvSpPr/>
          <p:nvPr/>
        </p:nvSpPr>
        <p:spPr>
          <a:xfrm>
            <a:off x="7313384" y="3429000"/>
            <a:ext cx="493351" cy="504056"/>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pic>
        <p:nvPicPr>
          <p:cNvPr id="6" name="Tijdelijke aanduiding voor afbeelding 8" descr="Afbeelding met buitenshuis, gras, boom, plant">
            <a:extLst>
              <a:ext uri="{FF2B5EF4-FFF2-40B4-BE49-F238E27FC236}">
                <a16:creationId xmlns:a16="http://schemas.microsoft.com/office/drawing/2014/main" id="{D0C44434-AE6B-F65D-8403-A6DF418AC37A}"/>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39662" r="27546"/>
          <a:stretch/>
        </p:blipFill>
        <p:spPr>
          <a:xfrm>
            <a:off x="0" y="0"/>
            <a:ext cx="3935413" cy="6934874"/>
          </a:xfrm>
          <a:prstGeom prst="rect">
            <a:avLst/>
          </a:prstGeom>
        </p:spPr>
      </p:pic>
    </p:spTree>
    <p:extLst>
      <p:ext uri="{BB962C8B-B14F-4D97-AF65-F5344CB8AC3E}">
        <p14:creationId xmlns:p14="http://schemas.microsoft.com/office/powerpoint/2010/main" val="16695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fade">
                                      <p:cBhvr>
                                        <p:cTn id="20" dur="500"/>
                                        <p:tgtEl>
                                          <p:spTgt spid="4">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fade">
                                      <p:cBhvr>
                                        <p:cTn id="25" dur="500"/>
                                        <p:tgtEl>
                                          <p:spTgt spid="4">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fade">
                                      <p:cBhvr>
                                        <p:cTn id="28" dur="500"/>
                                        <p:tgtEl>
                                          <p:spTgt spid="4">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fade">
                                      <p:cBhvr>
                                        <p:cTn id="31"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A226FE-9381-6800-FF61-E95AD3E759D1}"/>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getoetst in praktijksituaties</a:t>
            </a:r>
          </a:p>
        </p:txBody>
      </p:sp>
      <p:sp>
        <p:nvSpPr>
          <p:cNvPr id="4" name="Tekstvak 3">
            <a:extLst>
              <a:ext uri="{FF2B5EF4-FFF2-40B4-BE49-F238E27FC236}">
                <a16:creationId xmlns:a16="http://schemas.microsoft.com/office/drawing/2014/main" id="{0E14AB85-20F7-C8E8-20F2-13D214F3BBC8}"/>
              </a:ext>
            </a:extLst>
          </p:cNvPr>
          <p:cNvSpPr txBox="1"/>
          <p:nvPr/>
        </p:nvSpPr>
        <p:spPr>
          <a:xfrm>
            <a:off x="4270376" y="873125"/>
            <a:ext cx="8027022" cy="6001643"/>
          </a:xfrm>
          <a:prstGeom prst="rect">
            <a:avLst/>
          </a:prstGeom>
          <a:noFill/>
        </p:spPr>
        <p:txBody>
          <a:bodyPr wrap="square">
            <a:spAutoFit/>
          </a:bodyPr>
          <a:lstStyle/>
          <a:p>
            <a:r>
              <a:rPr lang="nl-NL" sz="2400" dirty="0"/>
              <a:t>Er waren zorgen/onduidelijkheden (met name vanuit het bedrijfsleven) over de consequenties de nieuwe aanpak. </a:t>
            </a:r>
          </a:p>
          <a:p>
            <a:endParaRPr lang="nl-NL" sz="2400" dirty="0"/>
          </a:p>
          <a:p>
            <a:r>
              <a:rPr lang="nl-NL" sz="2400" dirty="0"/>
              <a:t>De zorgen/onduidelijkheden betroffen o.a.:</a:t>
            </a:r>
          </a:p>
          <a:p>
            <a:pPr marL="285750" indent="-285750">
              <a:buFont typeface="Arial" panose="020B0604020202020204" pitchFamily="34" charset="0"/>
              <a:buChar char="•"/>
            </a:pPr>
            <a:r>
              <a:rPr lang="nl-NL" sz="2400" dirty="0"/>
              <a:t>het borgen van bestaande milieurechten van bedrijven</a:t>
            </a:r>
          </a:p>
          <a:p>
            <a:pPr marL="285750" indent="-285750">
              <a:buFont typeface="Arial" panose="020B0604020202020204" pitchFamily="34" charset="0"/>
              <a:buChar char="•"/>
            </a:pPr>
            <a:r>
              <a:rPr lang="nl-NL" sz="2400" dirty="0"/>
              <a:t>(extra) onzekerheid bij bedrijven over de milieuruimte in de toekomst</a:t>
            </a:r>
          </a:p>
          <a:p>
            <a:pPr marL="285750" indent="-285750">
              <a:buFont typeface="Arial" panose="020B0604020202020204" pitchFamily="34" charset="0"/>
              <a:buChar char="•"/>
            </a:pPr>
            <a:r>
              <a:rPr lang="nl-NL" sz="2400" dirty="0"/>
              <a:t>Mogelijk extra (onderzoeks-) kosten</a:t>
            </a:r>
          </a:p>
          <a:p>
            <a:pPr marL="285750" indent="-285750">
              <a:buFont typeface="Arial" panose="020B0604020202020204" pitchFamily="34" charset="0"/>
              <a:buChar char="•"/>
            </a:pPr>
            <a:endParaRPr lang="nl-NL" sz="2400" dirty="0"/>
          </a:p>
          <a:p>
            <a:r>
              <a:rPr lang="nl-NL" sz="2400" dirty="0"/>
              <a:t>Daarom zijn er uitvoeringstoetsen/botsproeven uitgevoerd door onafhankelijke partijen in 5 verschillende praktijksituaties</a:t>
            </a:r>
          </a:p>
          <a:p>
            <a:endParaRPr lang="nl-NL" sz="2400" dirty="0"/>
          </a:p>
          <a:p>
            <a:endParaRPr lang="nl-NL" sz="2400" dirty="0"/>
          </a:p>
          <a:p>
            <a:r>
              <a:rPr lang="nl-NL" sz="2400" dirty="0"/>
              <a:t>	O</a:t>
            </a:r>
            <a:r>
              <a:rPr lang="nl-NL" sz="2400" i="1" dirty="0"/>
              <a:t>p basis van de resultaten van de botsproeven zijn 	nadere verbeteringen doorgevoerd in de uitwerking</a:t>
            </a:r>
          </a:p>
          <a:p>
            <a:endParaRPr lang="nl-NL" sz="2400" dirty="0"/>
          </a:p>
        </p:txBody>
      </p:sp>
      <p:sp>
        <p:nvSpPr>
          <p:cNvPr id="5" name="Pijl: omlaag 4" descr="Deze pijl wijst naar het volgende tekstfragment">
            <a:extLst>
              <a:ext uri="{FF2B5EF4-FFF2-40B4-BE49-F238E27FC236}">
                <a16:creationId xmlns:a16="http://schemas.microsoft.com/office/drawing/2014/main" id="{76C01FC7-CDDE-521E-F545-8754C6D6BE85}"/>
              </a:ext>
            </a:extLst>
          </p:cNvPr>
          <p:cNvSpPr/>
          <p:nvPr/>
        </p:nvSpPr>
        <p:spPr>
          <a:xfrm>
            <a:off x="7394629" y="5038432"/>
            <a:ext cx="504056" cy="504056"/>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pic>
        <p:nvPicPr>
          <p:cNvPr id="6" name="Tijdelijke aanduiding voor afbeelding 8" descr="Afbeelding met buitenshuis, gras, boom, plant">
            <a:extLst>
              <a:ext uri="{FF2B5EF4-FFF2-40B4-BE49-F238E27FC236}">
                <a16:creationId xmlns:a16="http://schemas.microsoft.com/office/drawing/2014/main" id="{33B804BA-D0AB-E92A-7D3F-C29F2718F539}"/>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39662" r="27546"/>
          <a:stretch/>
        </p:blipFill>
        <p:spPr>
          <a:xfrm>
            <a:off x="0" y="0"/>
            <a:ext cx="3935413" cy="6934874"/>
          </a:xfrm>
          <a:prstGeom prst="rect">
            <a:avLst/>
          </a:prstGeom>
        </p:spPr>
      </p:pic>
    </p:spTree>
    <p:extLst>
      <p:ext uri="{BB962C8B-B14F-4D97-AF65-F5344CB8AC3E}">
        <p14:creationId xmlns:p14="http://schemas.microsoft.com/office/powerpoint/2010/main" val="117765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fade">
                                      <p:cBhvr>
                                        <p:cTn id="26" dur="500"/>
                                        <p:tgtEl>
                                          <p:spTgt spid="4">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10" end="10"/>
                                            </p:txEl>
                                          </p:spTgt>
                                        </p:tgtEl>
                                        <p:attrNameLst>
                                          <p:attrName>style.visibility</p:attrName>
                                        </p:attrNameLst>
                                      </p:cBhvr>
                                      <p:to>
                                        <p:strVal val="visible"/>
                                      </p:to>
                                    </p:set>
                                    <p:animEffect transition="in" filter="fade">
                                      <p:cBhvr>
                                        <p:cTn id="34"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2371C2-D846-0135-6087-531455D778DA}"/>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Uitgangspunten nieuwe methode</a:t>
            </a:r>
          </a:p>
        </p:txBody>
      </p:sp>
      <p:sp>
        <p:nvSpPr>
          <p:cNvPr id="4" name="Content Placeholder 2">
            <a:extLst>
              <a:ext uri="{FF2B5EF4-FFF2-40B4-BE49-F238E27FC236}">
                <a16:creationId xmlns:a16="http://schemas.microsoft.com/office/drawing/2014/main" id="{1AE7367D-9984-A0ED-8DE2-49C783603B41}"/>
              </a:ext>
            </a:extLst>
          </p:cNvPr>
          <p:cNvSpPr txBox="1">
            <a:spLocks/>
          </p:cNvSpPr>
          <p:nvPr/>
        </p:nvSpPr>
        <p:spPr>
          <a:xfrm>
            <a:off x="4278260" y="873125"/>
            <a:ext cx="7913740" cy="5265028"/>
          </a:xfrm>
          <a:prstGeom prst="rect">
            <a:avLst/>
          </a:prstGeom>
        </p:spPr>
        <p:txBody>
          <a:bodyPr>
            <a:noAutofit/>
          </a:bodyPr>
          <a:lstStyle>
            <a:lvl1pPr marL="252000" indent="-2520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504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4pPr>
            <a:lvl5pPr marL="1260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512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6pPr>
            <a:lvl7pPr marL="1764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7pPr>
            <a:lvl8pPr marL="2016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8pPr>
            <a:lvl9pPr marL="2268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nl-NL" sz="2400" dirty="0"/>
              <a:t>De kern is een aanvullende regeling geluid en geur</a:t>
            </a:r>
          </a:p>
          <a:p>
            <a:pPr>
              <a:lnSpc>
                <a:spcPct val="100000"/>
              </a:lnSpc>
            </a:pPr>
            <a:endParaRPr lang="nl-NL" sz="2400" dirty="0"/>
          </a:p>
          <a:p>
            <a:pPr>
              <a:lnSpc>
                <a:spcPct val="100000"/>
              </a:lnSpc>
            </a:pPr>
            <a:r>
              <a:rPr lang="nl-NL" sz="2400" dirty="0"/>
              <a:t>Scheiden van functies als onderdeel evenwichtige toedeling van bedrijfsmatige (functies)/ activiteiten aan locaties (ETFAL) weer flexibel regelen (net als bij goede RO).</a:t>
            </a:r>
          </a:p>
          <a:p>
            <a:pPr>
              <a:lnSpc>
                <a:spcPct val="100000"/>
              </a:lnSpc>
            </a:pPr>
            <a:endParaRPr lang="nl-NL" sz="1400" dirty="0"/>
          </a:p>
          <a:p>
            <a:pPr>
              <a:lnSpc>
                <a:spcPct val="100000"/>
              </a:lnSpc>
            </a:pPr>
            <a:r>
              <a:rPr lang="nl-NL" sz="2400" dirty="0"/>
              <a:t>Maar ook: aanbevelingen voor activiteiten binnen gemengd gebied met wonen</a:t>
            </a:r>
          </a:p>
          <a:p>
            <a:pPr>
              <a:lnSpc>
                <a:spcPct val="100000"/>
              </a:lnSpc>
            </a:pPr>
            <a:endParaRPr lang="nl-NL" sz="2400" dirty="0"/>
          </a:p>
          <a:p>
            <a:pPr>
              <a:lnSpc>
                <a:spcPct val="100000"/>
              </a:lnSpc>
            </a:pPr>
            <a:r>
              <a:rPr lang="nl-NL" sz="2400" dirty="0"/>
              <a:t>Principe van inwaartse zonering blijft als uitgangspunt in stand.</a:t>
            </a:r>
          </a:p>
          <a:p>
            <a:pPr>
              <a:lnSpc>
                <a:spcPct val="100000"/>
              </a:lnSpc>
            </a:pPr>
            <a:endParaRPr lang="nl-NL" sz="2400" dirty="0"/>
          </a:p>
          <a:p>
            <a:pPr marL="0" indent="0">
              <a:lnSpc>
                <a:spcPct val="100000"/>
              </a:lnSpc>
              <a:buNone/>
            </a:pPr>
            <a:endParaRPr lang="nl-NL" sz="1800" dirty="0"/>
          </a:p>
        </p:txBody>
      </p:sp>
      <p:pic>
        <p:nvPicPr>
          <p:cNvPr id="5" name="Tijdelijke aanduiding voor afbeelding 8" descr="Afbeelding met buitenshuis, gras, boom, plant">
            <a:extLst>
              <a:ext uri="{FF2B5EF4-FFF2-40B4-BE49-F238E27FC236}">
                <a16:creationId xmlns:a16="http://schemas.microsoft.com/office/drawing/2014/main" id="{F27978BB-A505-D00C-B669-120B3D87FC33}"/>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39662" r="27546"/>
          <a:stretch/>
        </p:blipFill>
        <p:spPr>
          <a:xfrm>
            <a:off x="0" y="0"/>
            <a:ext cx="3935413" cy="6934874"/>
          </a:xfrm>
          <a:prstGeom prst="rect">
            <a:avLst/>
          </a:prstGeom>
        </p:spPr>
      </p:pic>
    </p:spTree>
    <p:extLst>
      <p:ext uri="{BB962C8B-B14F-4D97-AF65-F5344CB8AC3E}">
        <p14:creationId xmlns:p14="http://schemas.microsoft.com/office/powerpoint/2010/main" val="5483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0617-3592-7461-723A-64FD30D3C8D8}"/>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Uitgangspunten nieuwe methode</a:t>
            </a:r>
          </a:p>
        </p:txBody>
      </p:sp>
      <p:sp>
        <p:nvSpPr>
          <p:cNvPr id="4" name="Content Placeholder 2">
            <a:extLst>
              <a:ext uri="{FF2B5EF4-FFF2-40B4-BE49-F238E27FC236}">
                <a16:creationId xmlns:a16="http://schemas.microsoft.com/office/drawing/2014/main" id="{D549933E-548F-9A0C-AEB5-1B86663CBA53}"/>
              </a:ext>
            </a:extLst>
          </p:cNvPr>
          <p:cNvSpPr txBox="1">
            <a:spLocks/>
          </p:cNvSpPr>
          <p:nvPr/>
        </p:nvSpPr>
        <p:spPr>
          <a:xfrm>
            <a:off x="4278260" y="873125"/>
            <a:ext cx="7913740" cy="5265028"/>
          </a:xfrm>
          <a:prstGeom prst="rect">
            <a:avLst/>
          </a:prstGeom>
        </p:spPr>
        <p:txBody>
          <a:bodyPr>
            <a:noAutofit/>
          </a:bodyPr>
          <a:lstStyle>
            <a:lvl1pPr marL="252000" indent="-2520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504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4pPr>
            <a:lvl5pPr marL="1260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512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6pPr>
            <a:lvl7pPr marL="1764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7pPr>
            <a:lvl8pPr marL="2016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8pPr>
            <a:lvl9pPr marL="2268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nl-NL" sz="2400" dirty="0"/>
              <a:t>Niet regelen van het </a:t>
            </a:r>
            <a:r>
              <a:rPr lang="nl-NL" sz="2400" u="sng" dirty="0"/>
              <a:t>soort bedrijf </a:t>
            </a:r>
            <a:r>
              <a:rPr lang="nl-NL" sz="2400" dirty="0"/>
              <a:t>→ randvoorwaarden voor de </a:t>
            </a:r>
            <a:r>
              <a:rPr lang="nl-NL" sz="2400" u="sng" dirty="0"/>
              <a:t>invloed op de omgeving</a:t>
            </a:r>
          </a:p>
          <a:p>
            <a:pPr>
              <a:lnSpc>
                <a:spcPct val="100000"/>
              </a:lnSpc>
            </a:pPr>
            <a:endParaRPr lang="nl-NL" sz="1600" dirty="0"/>
          </a:p>
          <a:p>
            <a:pPr>
              <a:lnSpc>
                <a:spcPct val="100000"/>
              </a:lnSpc>
            </a:pPr>
            <a:r>
              <a:rPr lang="nl-NL" sz="2400" dirty="0"/>
              <a:t>Geen zones met oplopende milieucategorieën en een Staat van bedrijfsactiviteiten → zones met oplopende </a:t>
            </a:r>
            <a:r>
              <a:rPr lang="nl-NL" sz="2400" i="1" u="sng" dirty="0"/>
              <a:t>gebruiksruimte</a:t>
            </a:r>
            <a:r>
              <a:rPr lang="nl-NL" sz="2400" b="1" i="1" dirty="0"/>
              <a:t> </a:t>
            </a:r>
            <a:r>
              <a:rPr lang="nl-NL" sz="2400" dirty="0"/>
              <a:t>voor geluid en geur per activiteit</a:t>
            </a:r>
          </a:p>
          <a:p>
            <a:pPr>
              <a:lnSpc>
                <a:spcPct val="100000"/>
              </a:lnSpc>
            </a:pPr>
            <a:endParaRPr lang="nl-NL" sz="2400" u="sng" dirty="0"/>
          </a:p>
          <a:p>
            <a:pPr>
              <a:lnSpc>
                <a:spcPct val="100000"/>
              </a:lnSpc>
            </a:pPr>
            <a:r>
              <a:rPr lang="nl-NL" sz="2400" u="sng" dirty="0"/>
              <a:t>Zónder </a:t>
            </a:r>
            <a:r>
              <a:rPr lang="nl-NL" sz="2400" dirty="0"/>
              <a:t>een Staat van bedrijfsactiviteiten bij de regels.</a:t>
            </a:r>
          </a:p>
          <a:p>
            <a:pPr>
              <a:lnSpc>
                <a:spcPct val="100000"/>
              </a:lnSpc>
            </a:pPr>
            <a:r>
              <a:rPr lang="nl-NL" sz="2400" u="sng" dirty="0"/>
              <a:t>Met </a:t>
            </a:r>
            <a:r>
              <a:rPr lang="nl-NL" sz="2400" dirty="0"/>
              <a:t>Indicatief hulpmiddel op basis van oude Staat van bedrijfsactiviteiten </a:t>
            </a:r>
          </a:p>
          <a:p>
            <a:pPr>
              <a:lnSpc>
                <a:spcPct val="100000"/>
              </a:lnSpc>
            </a:pPr>
            <a:endParaRPr lang="nl-NL" sz="2400" dirty="0"/>
          </a:p>
          <a:p>
            <a:pPr>
              <a:lnSpc>
                <a:spcPct val="100000"/>
              </a:lnSpc>
            </a:pPr>
            <a:r>
              <a:rPr lang="nl-NL" sz="2400" dirty="0"/>
              <a:t>Veel toelichting over de inpassing in het nieuwe wettelijke stelsel van de Omgevingswet</a:t>
            </a:r>
          </a:p>
          <a:p>
            <a:pPr>
              <a:lnSpc>
                <a:spcPct val="100000"/>
              </a:lnSpc>
            </a:pPr>
            <a:endParaRPr lang="nl-NL" sz="2400" dirty="0"/>
          </a:p>
          <a:p>
            <a:pPr>
              <a:lnSpc>
                <a:spcPct val="100000"/>
              </a:lnSpc>
            </a:pPr>
            <a:endParaRPr lang="nl-NL" sz="2400" u="sng" dirty="0"/>
          </a:p>
          <a:p>
            <a:pPr marL="0" indent="0">
              <a:lnSpc>
                <a:spcPct val="100000"/>
              </a:lnSpc>
              <a:buNone/>
            </a:pPr>
            <a:endParaRPr lang="nl-NL" sz="2400" u="sng" dirty="0"/>
          </a:p>
        </p:txBody>
      </p:sp>
      <p:pic>
        <p:nvPicPr>
          <p:cNvPr id="5" name="Tijdelijke aanduiding voor afbeelding 8" descr="Afbeelding met buitenshuis, gras, boom, plant">
            <a:extLst>
              <a:ext uri="{FF2B5EF4-FFF2-40B4-BE49-F238E27FC236}">
                <a16:creationId xmlns:a16="http://schemas.microsoft.com/office/drawing/2014/main" id="{401ABEC3-B7F8-DC75-134A-687A66B96310}"/>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39662" r="27546"/>
          <a:stretch/>
        </p:blipFill>
        <p:spPr>
          <a:xfrm>
            <a:off x="0" y="0"/>
            <a:ext cx="3935413" cy="6934874"/>
          </a:xfrm>
          <a:prstGeom prst="rect">
            <a:avLst/>
          </a:prstGeom>
        </p:spPr>
      </p:pic>
    </p:spTree>
    <p:extLst>
      <p:ext uri="{BB962C8B-B14F-4D97-AF65-F5344CB8AC3E}">
        <p14:creationId xmlns:p14="http://schemas.microsoft.com/office/powerpoint/2010/main" val="310775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987FF-FBCA-DB23-E527-12240C4AA9C7}"/>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Uitgangspunten nieuwe methode</a:t>
            </a:r>
          </a:p>
        </p:txBody>
      </p:sp>
      <p:sp>
        <p:nvSpPr>
          <p:cNvPr id="4" name="Content Placeholder 2">
            <a:extLst>
              <a:ext uri="{FF2B5EF4-FFF2-40B4-BE49-F238E27FC236}">
                <a16:creationId xmlns:a16="http://schemas.microsoft.com/office/drawing/2014/main" id="{8F72BBC8-59D2-9F67-2827-1D3061B5578D}"/>
              </a:ext>
            </a:extLst>
          </p:cNvPr>
          <p:cNvSpPr txBox="1">
            <a:spLocks/>
          </p:cNvSpPr>
          <p:nvPr/>
        </p:nvSpPr>
        <p:spPr>
          <a:xfrm>
            <a:off x="4278260" y="873125"/>
            <a:ext cx="7745127" cy="5265028"/>
          </a:xfrm>
          <a:prstGeom prst="rect">
            <a:avLst/>
          </a:prstGeom>
        </p:spPr>
        <p:txBody>
          <a:bodyPr>
            <a:noAutofit/>
          </a:bodyPr>
          <a:lstStyle>
            <a:lvl1pPr marL="252000" indent="-2520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504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4pPr>
            <a:lvl5pPr marL="1260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512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6pPr>
            <a:lvl7pPr marL="1764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7pPr>
            <a:lvl8pPr marL="2016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8pPr>
            <a:lvl9pPr marL="2268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nl-NL" sz="2400" dirty="0"/>
              <a:t>Basis van de nieuwe methode is regelen van de invloed t.a.v. de aspecten geluid en geur op een afstand van 50 meter van het bedrijf:</a:t>
            </a:r>
          </a:p>
          <a:p>
            <a:pPr>
              <a:lnSpc>
                <a:spcPct val="100000"/>
              </a:lnSpc>
            </a:pPr>
            <a:endParaRPr lang="nl-NL" sz="2400" dirty="0"/>
          </a:p>
          <a:p>
            <a:pPr marL="252000" lvl="1">
              <a:lnSpc>
                <a:spcPct val="100000"/>
              </a:lnSpc>
              <a:spcBef>
                <a:spcPts val="1000"/>
              </a:spcBef>
              <a:buFont typeface="Arial" panose="020B0604020202020204" pitchFamily="34" charset="0"/>
              <a:buChar char="•"/>
            </a:pPr>
            <a:r>
              <a:rPr lang="nl-NL" dirty="0"/>
              <a:t>Voor geluid is de standaardwaarde volgens het Bkl basis</a:t>
            </a:r>
          </a:p>
          <a:p>
            <a:pPr marL="252000" lvl="1">
              <a:lnSpc>
                <a:spcPct val="100000"/>
              </a:lnSpc>
              <a:spcBef>
                <a:spcPts val="1000"/>
              </a:spcBef>
              <a:buFont typeface="Arial" panose="020B0604020202020204" pitchFamily="34" charset="0"/>
              <a:buChar char="•"/>
            </a:pPr>
            <a:endParaRPr lang="nl-NL" dirty="0"/>
          </a:p>
          <a:p>
            <a:pPr marL="252000" lvl="1">
              <a:lnSpc>
                <a:spcPct val="100000"/>
              </a:lnSpc>
              <a:spcBef>
                <a:spcPts val="1000"/>
              </a:spcBef>
              <a:buFont typeface="Arial" panose="020B0604020202020204" pitchFamily="34" charset="0"/>
              <a:buChar char="•"/>
            </a:pPr>
            <a:r>
              <a:rPr lang="nl-NL" dirty="0"/>
              <a:t>Voor geur uitgaan van de waarneembaarheidsgrens (0,5 ou</a:t>
            </a:r>
            <a:r>
              <a:rPr lang="nl-NL" baseline="-25000" dirty="0"/>
              <a:t>E</a:t>
            </a:r>
            <a:r>
              <a:rPr lang="nl-NL" dirty="0"/>
              <a:t>/m</a:t>
            </a:r>
            <a:r>
              <a:rPr lang="nl-NL" baseline="30000" dirty="0"/>
              <a:t>3</a:t>
            </a:r>
            <a:r>
              <a:rPr lang="nl-NL" dirty="0"/>
              <a:t>, 98p)</a:t>
            </a:r>
          </a:p>
          <a:p>
            <a:pPr marL="0" indent="0">
              <a:lnSpc>
                <a:spcPct val="100000"/>
              </a:lnSpc>
              <a:buNone/>
            </a:pPr>
            <a:endParaRPr lang="nl-NL" sz="1800" dirty="0"/>
          </a:p>
        </p:txBody>
      </p:sp>
      <p:pic>
        <p:nvPicPr>
          <p:cNvPr id="5" name="Tijdelijke aanduiding voor afbeelding 8" descr="Afbeelding met buitenshuis, gras, boom, plant">
            <a:extLst>
              <a:ext uri="{FF2B5EF4-FFF2-40B4-BE49-F238E27FC236}">
                <a16:creationId xmlns:a16="http://schemas.microsoft.com/office/drawing/2014/main" id="{D06DA303-84FC-195D-817C-37093F89FCE7}"/>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39662" r="27546"/>
          <a:stretch/>
        </p:blipFill>
        <p:spPr>
          <a:xfrm>
            <a:off x="0" y="0"/>
            <a:ext cx="3935413" cy="6934874"/>
          </a:xfrm>
          <a:prstGeom prst="rect">
            <a:avLst/>
          </a:prstGeom>
        </p:spPr>
      </p:pic>
    </p:spTree>
    <p:extLst>
      <p:ext uri="{BB962C8B-B14F-4D97-AF65-F5344CB8AC3E}">
        <p14:creationId xmlns:p14="http://schemas.microsoft.com/office/powerpoint/2010/main" val="78909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C27D06-D4C7-ED8D-CC8A-7199A3F2E210}"/>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Uitgangspunten nieuwe methode</a:t>
            </a:r>
          </a:p>
        </p:txBody>
      </p:sp>
      <p:sp>
        <p:nvSpPr>
          <p:cNvPr id="4" name="Content Placeholder 2">
            <a:extLst>
              <a:ext uri="{FF2B5EF4-FFF2-40B4-BE49-F238E27FC236}">
                <a16:creationId xmlns:a16="http://schemas.microsoft.com/office/drawing/2014/main" id="{B6458489-C450-1D1F-0A74-9B15AA102360}"/>
              </a:ext>
            </a:extLst>
          </p:cNvPr>
          <p:cNvSpPr txBox="1">
            <a:spLocks/>
          </p:cNvSpPr>
          <p:nvPr/>
        </p:nvSpPr>
        <p:spPr>
          <a:xfrm>
            <a:off x="4199129" y="796486"/>
            <a:ext cx="7745127" cy="5265028"/>
          </a:xfrm>
          <a:prstGeom prst="rect">
            <a:avLst/>
          </a:prstGeom>
        </p:spPr>
        <p:txBody>
          <a:bodyPr>
            <a:noAutofit/>
          </a:bodyPr>
          <a:lstStyle>
            <a:lvl1pPr marL="252000" indent="-2520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504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4pPr>
            <a:lvl5pPr marL="1260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512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6pPr>
            <a:lvl7pPr marL="1764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7pPr>
            <a:lvl8pPr marL="2016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8pPr>
            <a:lvl9pPr marL="2268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nl-NL" sz="2400" dirty="0"/>
              <a:t>Beleidsneutraal over stappen van bestemmingsplan naar omgevingsplan → voortzetten van de  bekende systematiek van Bedrijven en Milieuzonering:</a:t>
            </a:r>
          </a:p>
          <a:p>
            <a:pPr>
              <a:lnSpc>
                <a:spcPct val="100000"/>
              </a:lnSpc>
            </a:pPr>
            <a:endParaRPr lang="nl-NL" sz="2400" dirty="0"/>
          </a:p>
          <a:p>
            <a:pPr lvl="1">
              <a:lnSpc>
                <a:spcPct val="100000"/>
              </a:lnSpc>
              <a:buFont typeface="Arial" panose="020B0604020202020204" pitchFamily="34" charset="0"/>
              <a:buChar char="•"/>
            </a:pPr>
            <a:r>
              <a:rPr lang="nl-NL" dirty="0"/>
              <a:t>Standaardwaarde Bkl geluid toepassen voor </a:t>
            </a:r>
            <a:r>
              <a:rPr lang="nl-NL" b="1" i="1" dirty="0"/>
              <a:t>gemengd gebied met wonen</a:t>
            </a:r>
          </a:p>
          <a:p>
            <a:pPr lvl="1">
              <a:lnSpc>
                <a:spcPct val="100000"/>
              </a:lnSpc>
              <a:buFont typeface="Arial" panose="020B0604020202020204" pitchFamily="34" charset="0"/>
              <a:buChar char="•"/>
            </a:pPr>
            <a:endParaRPr lang="nl-NL" dirty="0"/>
          </a:p>
          <a:p>
            <a:pPr lvl="1">
              <a:lnSpc>
                <a:spcPct val="100000"/>
              </a:lnSpc>
              <a:buFont typeface="Arial" panose="020B0604020202020204" pitchFamily="34" charset="0"/>
              <a:buChar char="•"/>
            </a:pPr>
            <a:r>
              <a:rPr lang="nl-NL" dirty="0"/>
              <a:t>5 dB(A) lagere waarde als uitgangspunt voor </a:t>
            </a:r>
            <a:r>
              <a:rPr lang="nl-NL" b="1" i="1" dirty="0"/>
              <a:t>rustige woonwijk = extra bescherming</a:t>
            </a:r>
          </a:p>
          <a:p>
            <a:pPr lvl="1">
              <a:lnSpc>
                <a:spcPct val="100000"/>
              </a:lnSpc>
            </a:pPr>
            <a:endParaRPr lang="nl-NL" i="1" dirty="0"/>
          </a:p>
          <a:p>
            <a:pPr>
              <a:lnSpc>
                <a:spcPct val="100000"/>
              </a:lnSpc>
            </a:pPr>
            <a:r>
              <a:rPr lang="nl-NL" sz="2400" dirty="0"/>
              <a:t>De regels zelf zien er wel anders uit!</a:t>
            </a:r>
          </a:p>
          <a:p>
            <a:pPr lvl="1">
              <a:lnSpc>
                <a:spcPct val="100000"/>
              </a:lnSpc>
            </a:pPr>
            <a:endParaRPr lang="nl-NL" i="1" dirty="0"/>
          </a:p>
          <a:p>
            <a:pPr>
              <a:lnSpc>
                <a:spcPct val="100000"/>
              </a:lnSpc>
            </a:pPr>
            <a:endParaRPr lang="nl-NL" sz="2400" dirty="0"/>
          </a:p>
          <a:p>
            <a:pPr>
              <a:lnSpc>
                <a:spcPct val="100000"/>
              </a:lnSpc>
            </a:pPr>
            <a:endParaRPr lang="nl-NL" sz="2400" dirty="0"/>
          </a:p>
          <a:p>
            <a:pPr marL="0" indent="0">
              <a:lnSpc>
                <a:spcPct val="100000"/>
              </a:lnSpc>
              <a:buNone/>
            </a:pPr>
            <a:endParaRPr lang="nl-NL" sz="1800" dirty="0"/>
          </a:p>
        </p:txBody>
      </p:sp>
      <p:pic>
        <p:nvPicPr>
          <p:cNvPr id="5" name="Tijdelijke aanduiding voor afbeelding 8" descr="Afbeelding met buitenshuis, gras, boom, plant">
            <a:extLst>
              <a:ext uri="{FF2B5EF4-FFF2-40B4-BE49-F238E27FC236}">
                <a16:creationId xmlns:a16="http://schemas.microsoft.com/office/drawing/2014/main" id="{BE2E9800-4C17-756D-A486-4D1E4D64276E}"/>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39662" r="27546"/>
          <a:stretch/>
        </p:blipFill>
        <p:spPr>
          <a:xfrm>
            <a:off x="0" y="0"/>
            <a:ext cx="3935413" cy="6934874"/>
          </a:xfrm>
          <a:prstGeom prst="rect">
            <a:avLst/>
          </a:prstGeom>
        </p:spPr>
      </p:pic>
    </p:spTree>
    <p:extLst>
      <p:ext uri="{BB962C8B-B14F-4D97-AF65-F5344CB8AC3E}">
        <p14:creationId xmlns:p14="http://schemas.microsoft.com/office/powerpoint/2010/main" val="8288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A9F483-09F1-106B-16A3-F0AAD9E281FA}"/>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Toepassingsbereik:</a:t>
            </a:r>
            <a:br>
              <a:rPr kumimoji="0" lang="nl-NL" sz="2800" b="1" i="0" u="none" strike="noStrike" kern="1200" cap="none" spc="0" normalizeH="0" baseline="0" noProof="0" dirty="0">
                <a:ln>
                  <a:noFill/>
                </a:ln>
                <a:solidFill>
                  <a:srgbClr val="275937"/>
                </a:solidFill>
                <a:effectLst/>
                <a:uLnTx/>
                <a:uFillTx/>
                <a:latin typeface="Verdana"/>
                <a:ea typeface="+mj-ea"/>
                <a:cs typeface="Verdana"/>
              </a:rPr>
            </a:br>
            <a:endParaRPr kumimoji="0" lang="nl-NL" sz="2800" b="1" i="0" u="none" strike="noStrike" kern="1200" cap="none" spc="0" normalizeH="0" baseline="0" noProof="0" dirty="0">
              <a:ln>
                <a:noFill/>
              </a:ln>
              <a:solidFill>
                <a:srgbClr val="275937"/>
              </a:solidFill>
              <a:effectLst/>
              <a:uLnTx/>
              <a:uFillTx/>
              <a:latin typeface="Verdana"/>
              <a:ea typeface="+mj-ea"/>
              <a:cs typeface="Verdana"/>
            </a:endParaRPr>
          </a:p>
        </p:txBody>
      </p:sp>
      <p:sp>
        <p:nvSpPr>
          <p:cNvPr id="4" name="Content Placeholder 2">
            <a:extLst>
              <a:ext uri="{FF2B5EF4-FFF2-40B4-BE49-F238E27FC236}">
                <a16:creationId xmlns:a16="http://schemas.microsoft.com/office/drawing/2014/main" id="{85312B98-F122-CE6E-44D5-026BA020F761}"/>
              </a:ext>
            </a:extLst>
          </p:cNvPr>
          <p:cNvSpPr txBox="1">
            <a:spLocks/>
          </p:cNvSpPr>
          <p:nvPr/>
        </p:nvSpPr>
        <p:spPr>
          <a:xfrm>
            <a:off x="4339996" y="804759"/>
            <a:ext cx="7658299" cy="1823151"/>
          </a:xfrm>
          <a:prstGeom prst="rect">
            <a:avLst/>
          </a:prstGeom>
        </p:spPr>
        <p:txBody>
          <a:bodyPr>
            <a:noAutofit/>
          </a:bodyPr>
          <a:lstStyle>
            <a:lvl1pPr marL="252000" indent="-2520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504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4pPr>
            <a:lvl5pPr marL="1260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512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6pPr>
            <a:lvl7pPr marL="1764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7pPr>
            <a:lvl8pPr marL="2016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8pPr>
            <a:lvl9pPr marL="2268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nl-NL" sz="2400" dirty="0"/>
              <a:t>Alle milieubelastende activiteiten (ook die onder het Bal vallen), met uitzondering van wonen, verkeer en activiteiten die in de openbare ruimte worden uitgeoefend en geur bij agrarische bedrijven → </a:t>
            </a:r>
            <a:r>
              <a:rPr lang="nl-NL" sz="2400" b="1" i="1" dirty="0"/>
              <a:t>‘milieuhinderlijke activiteiten’</a:t>
            </a:r>
          </a:p>
          <a:p>
            <a:pPr>
              <a:lnSpc>
                <a:spcPct val="100000"/>
              </a:lnSpc>
            </a:pPr>
            <a:endParaRPr lang="nl-NL" sz="2400" dirty="0"/>
          </a:p>
          <a:p>
            <a:pPr>
              <a:lnSpc>
                <a:spcPct val="100000"/>
              </a:lnSpc>
            </a:pPr>
            <a:r>
              <a:rPr lang="nl-NL" sz="2400" dirty="0"/>
              <a:t>Toepasbaar voor:</a:t>
            </a:r>
          </a:p>
          <a:p>
            <a:pPr lvl="1">
              <a:lnSpc>
                <a:spcPct val="100000"/>
              </a:lnSpc>
            </a:pPr>
            <a:r>
              <a:rPr lang="nl-NL" dirty="0"/>
              <a:t>Bedrijfsterreinen (niet gezoneerd)</a:t>
            </a:r>
          </a:p>
          <a:p>
            <a:pPr lvl="1">
              <a:lnSpc>
                <a:spcPct val="100000"/>
              </a:lnSpc>
            </a:pPr>
            <a:r>
              <a:rPr lang="nl-NL" dirty="0"/>
              <a:t>Andere werklocaties</a:t>
            </a:r>
          </a:p>
          <a:p>
            <a:pPr lvl="1">
              <a:lnSpc>
                <a:spcPct val="100000"/>
              </a:lnSpc>
            </a:pPr>
            <a:r>
              <a:rPr lang="nl-NL" dirty="0"/>
              <a:t>Gemengde gebieden met wonen (mix werken en wonen)</a:t>
            </a:r>
          </a:p>
          <a:p>
            <a:pPr>
              <a:lnSpc>
                <a:spcPct val="100000"/>
              </a:lnSpc>
            </a:pPr>
            <a:endParaRPr lang="nl-NL" sz="2400" dirty="0"/>
          </a:p>
          <a:p>
            <a:pPr>
              <a:lnSpc>
                <a:spcPct val="100000"/>
              </a:lnSpc>
            </a:pPr>
            <a:r>
              <a:rPr lang="nl-NL" sz="2400" dirty="0"/>
              <a:t>Met enkele aanpassingen ook toepasbaar voor industrieterreinen met GPP-IL’s</a:t>
            </a:r>
          </a:p>
          <a:p>
            <a:pPr>
              <a:lnSpc>
                <a:spcPct val="100000"/>
              </a:lnSpc>
            </a:pPr>
            <a:endParaRPr lang="nl-NL" sz="2400" dirty="0"/>
          </a:p>
          <a:p>
            <a:pPr>
              <a:lnSpc>
                <a:spcPct val="100000"/>
              </a:lnSpc>
            </a:pPr>
            <a:endParaRPr lang="nl-NL" sz="2400" dirty="0"/>
          </a:p>
          <a:p>
            <a:pPr>
              <a:lnSpc>
                <a:spcPct val="100000"/>
              </a:lnSpc>
            </a:pPr>
            <a:endParaRPr lang="nl-NL" sz="1800" dirty="0"/>
          </a:p>
        </p:txBody>
      </p:sp>
      <p:pic>
        <p:nvPicPr>
          <p:cNvPr id="5" name="Tijdelijke aanduiding voor afbeelding 8" descr="Afbeelding met buitenshuis, gras, boom, plant">
            <a:extLst>
              <a:ext uri="{FF2B5EF4-FFF2-40B4-BE49-F238E27FC236}">
                <a16:creationId xmlns:a16="http://schemas.microsoft.com/office/drawing/2014/main" id="{DF5D2142-5D57-A4C4-2D43-577E0D9A0371}"/>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39662" r="27546"/>
          <a:stretch/>
        </p:blipFill>
        <p:spPr>
          <a:xfrm>
            <a:off x="0" y="0"/>
            <a:ext cx="3935413" cy="6934874"/>
          </a:xfrm>
          <a:prstGeom prst="rect">
            <a:avLst/>
          </a:prstGeom>
        </p:spPr>
      </p:pic>
    </p:spTree>
    <p:extLst>
      <p:ext uri="{BB962C8B-B14F-4D97-AF65-F5344CB8AC3E}">
        <p14:creationId xmlns:p14="http://schemas.microsoft.com/office/powerpoint/2010/main" val="70663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fade">
                                      <p:cBhvr>
                                        <p:cTn id="26"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3121E2-F0E2-FC8C-576A-3B557FEE26DE}"/>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Alleen geluid en geur?</a:t>
            </a:r>
            <a:br>
              <a:rPr kumimoji="0" lang="nl-NL" sz="2800" b="1" i="0" u="none" strike="noStrike" kern="1200" cap="none" spc="0" normalizeH="0" baseline="0" noProof="0" dirty="0">
                <a:ln>
                  <a:noFill/>
                </a:ln>
                <a:solidFill>
                  <a:srgbClr val="275937"/>
                </a:solidFill>
                <a:effectLst/>
                <a:uLnTx/>
                <a:uFillTx/>
                <a:latin typeface="Verdana"/>
                <a:ea typeface="+mj-ea"/>
                <a:cs typeface="Verdana"/>
              </a:rPr>
            </a:br>
            <a:endParaRPr kumimoji="0" lang="nl-NL" sz="2800" b="1" i="0" u="none" strike="noStrike" kern="1200" cap="none" spc="0" normalizeH="0" baseline="0" noProof="0" dirty="0">
              <a:ln>
                <a:noFill/>
              </a:ln>
              <a:solidFill>
                <a:srgbClr val="275937"/>
              </a:solidFill>
              <a:effectLst/>
              <a:uLnTx/>
              <a:uFillTx/>
              <a:latin typeface="Verdana"/>
              <a:ea typeface="+mj-ea"/>
              <a:cs typeface="Verdana"/>
            </a:endParaRPr>
          </a:p>
        </p:txBody>
      </p:sp>
      <p:sp>
        <p:nvSpPr>
          <p:cNvPr id="4" name="Content Placeholder 2">
            <a:extLst>
              <a:ext uri="{FF2B5EF4-FFF2-40B4-BE49-F238E27FC236}">
                <a16:creationId xmlns:a16="http://schemas.microsoft.com/office/drawing/2014/main" id="{995DBFC4-230D-F9AE-BF0B-F73F57BC62A9}"/>
              </a:ext>
            </a:extLst>
          </p:cNvPr>
          <p:cNvSpPr txBox="1">
            <a:spLocks/>
          </p:cNvSpPr>
          <p:nvPr/>
        </p:nvSpPr>
        <p:spPr>
          <a:xfrm>
            <a:off x="4174777" y="793394"/>
            <a:ext cx="8017223" cy="6074606"/>
          </a:xfrm>
          <a:prstGeom prst="rect">
            <a:avLst/>
          </a:prstGeom>
        </p:spPr>
        <p:txBody>
          <a:bodyPr>
            <a:noAutofit/>
          </a:bodyPr>
          <a:lstStyle>
            <a:lvl1pPr marL="252000" indent="-2520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504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4pPr>
            <a:lvl5pPr marL="1260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512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6pPr>
            <a:lvl7pPr marL="1764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7pPr>
            <a:lvl8pPr marL="2016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8pPr>
            <a:lvl9pPr marL="2268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nl-NL" sz="2400" dirty="0"/>
              <a:t>Ervaring leert:	Geluid en geur maatgevend voor hinderbeleving</a:t>
            </a:r>
          </a:p>
          <a:p>
            <a:pPr marL="0" indent="0">
              <a:lnSpc>
                <a:spcPct val="100000"/>
              </a:lnSpc>
              <a:buNone/>
            </a:pPr>
            <a:endParaRPr lang="nl-NL" sz="2400" dirty="0"/>
          </a:p>
          <a:p>
            <a:pPr>
              <a:lnSpc>
                <a:spcPct val="100000"/>
              </a:lnSpc>
            </a:pPr>
            <a:r>
              <a:rPr lang="nl-NL" sz="2400" dirty="0"/>
              <a:t>Stofhinder:	bruidsschat regels dat dit binnen de grens van 		het bedrijf moet blijven</a:t>
            </a:r>
          </a:p>
          <a:p>
            <a:pPr>
              <a:lnSpc>
                <a:spcPct val="100000"/>
              </a:lnSpc>
            </a:pPr>
            <a:r>
              <a:rPr lang="nl-NL" sz="2400" dirty="0"/>
              <a:t>Veiligheid:	instructieregels verplichten pr 10-6 in acht te 		nemen en borgen ontwikkelingen in 				aandachtsgebieden</a:t>
            </a:r>
          </a:p>
          <a:p>
            <a:pPr>
              <a:lnSpc>
                <a:spcPct val="100000"/>
              </a:lnSpc>
            </a:pPr>
            <a:r>
              <a:rPr lang="nl-NL" sz="2400" dirty="0"/>
              <a:t>Verkeer:	geregeld via BGE en GPP’s</a:t>
            </a:r>
          </a:p>
          <a:p>
            <a:pPr>
              <a:lnSpc>
                <a:spcPct val="100000"/>
              </a:lnSpc>
            </a:pPr>
            <a:endParaRPr lang="nl-NL" sz="2400" dirty="0"/>
          </a:p>
          <a:p>
            <a:pPr>
              <a:lnSpc>
                <a:spcPct val="100000"/>
              </a:lnSpc>
            </a:pPr>
            <a:r>
              <a:rPr lang="nl-NL" sz="2400" dirty="0"/>
              <a:t>Lichthinder, Spuitzones:</a:t>
            </a:r>
            <a:br>
              <a:rPr lang="nl-NL" sz="2400" dirty="0"/>
            </a:br>
            <a:r>
              <a:rPr lang="nl-NL" sz="2400" dirty="0"/>
              <a:t>		waren ook geen onderdeel van Bedrijven en 		milieuzonering</a:t>
            </a:r>
          </a:p>
          <a:p>
            <a:pPr>
              <a:lnSpc>
                <a:spcPct val="100000"/>
              </a:lnSpc>
            </a:pPr>
            <a:r>
              <a:rPr lang="nl-NL" sz="2400" dirty="0"/>
              <a:t>Geurhinder door agrarische bedrijven zie instructieregel</a:t>
            </a:r>
          </a:p>
          <a:p>
            <a:pPr>
              <a:lnSpc>
                <a:spcPct val="100000"/>
              </a:lnSpc>
            </a:pPr>
            <a:endParaRPr lang="nl-NL" sz="2400" i="1" dirty="0"/>
          </a:p>
          <a:p>
            <a:pPr>
              <a:lnSpc>
                <a:spcPct val="100000"/>
              </a:lnSpc>
            </a:pPr>
            <a:endParaRPr lang="nl-NL" sz="1800" dirty="0"/>
          </a:p>
          <a:p>
            <a:pPr>
              <a:lnSpc>
                <a:spcPct val="100000"/>
              </a:lnSpc>
            </a:pPr>
            <a:endParaRPr lang="nl-NL" sz="1800" dirty="0"/>
          </a:p>
        </p:txBody>
      </p:sp>
      <p:pic>
        <p:nvPicPr>
          <p:cNvPr id="5" name="Tijdelijke aanduiding voor afbeelding 8" descr="Afbeelding met buitenshuis, gras, boom, plant">
            <a:extLst>
              <a:ext uri="{FF2B5EF4-FFF2-40B4-BE49-F238E27FC236}">
                <a16:creationId xmlns:a16="http://schemas.microsoft.com/office/drawing/2014/main" id="{3C22E80C-CC23-9BD2-8681-141BF2803562}"/>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39662" r="27546"/>
          <a:stretch/>
        </p:blipFill>
        <p:spPr>
          <a:xfrm>
            <a:off x="0" y="0"/>
            <a:ext cx="3935413" cy="6934874"/>
          </a:xfrm>
          <a:prstGeom prst="rect">
            <a:avLst/>
          </a:prstGeom>
        </p:spPr>
      </p:pic>
    </p:spTree>
    <p:extLst>
      <p:ext uri="{BB962C8B-B14F-4D97-AF65-F5344CB8AC3E}">
        <p14:creationId xmlns:p14="http://schemas.microsoft.com/office/powerpoint/2010/main" val="46603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85A536-AEA0-3231-5643-E7DD2680CFED}"/>
              </a:ext>
            </a:extLst>
          </p:cNvPr>
          <p:cNvSpPr txBox="1">
            <a:spLocks noGrp="1"/>
          </p:cNvSpPr>
          <p:nvPr>
            <p:ph type="title" idx="4294967295"/>
          </p:nvPr>
        </p:nvSpPr>
        <p:spPr>
          <a:xfrm>
            <a:off x="334964" y="873125"/>
            <a:ext cx="3486149" cy="11461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Gewenste </a:t>
            </a:r>
            <a:br>
              <a:rPr kumimoji="0" lang="nl-NL" sz="2800" b="1" i="0" u="none" strike="noStrike" kern="1200" cap="none" spc="0" normalizeH="0" baseline="0" noProof="0" dirty="0">
                <a:ln>
                  <a:noFill/>
                </a:ln>
                <a:solidFill>
                  <a:srgbClr val="275937"/>
                </a:solidFill>
                <a:effectLst/>
                <a:uLnTx/>
                <a:uFillTx/>
                <a:latin typeface="Verdana"/>
                <a:ea typeface="+mj-ea"/>
                <a:cs typeface="Verdana"/>
              </a:rPr>
            </a:br>
            <a:r>
              <a:rPr kumimoji="0" lang="nl-NL" sz="2800" b="1" i="0" u="none" strike="noStrike" kern="1200" cap="none" spc="0" normalizeH="0" baseline="0" noProof="0" dirty="0">
                <a:ln>
                  <a:noFill/>
                </a:ln>
                <a:solidFill>
                  <a:srgbClr val="275937"/>
                </a:solidFill>
                <a:effectLst/>
                <a:uLnTx/>
                <a:uFillTx/>
                <a:latin typeface="Verdana"/>
                <a:ea typeface="+mj-ea"/>
                <a:cs typeface="Verdana"/>
              </a:rPr>
              <a:t>aanvullingen op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handreiking </a:t>
            </a:r>
          </a:p>
        </p:txBody>
      </p:sp>
      <p:sp>
        <p:nvSpPr>
          <p:cNvPr id="4" name="Content Placeholder 2">
            <a:extLst>
              <a:ext uri="{FF2B5EF4-FFF2-40B4-BE49-F238E27FC236}">
                <a16:creationId xmlns:a16="http://schemas.microsoft.com/office/drawing/2014/main" id="{9F75E9B0-ECFC-4FFC-356E-B6FB1ED48BAC}"/>
              </a:ext>
            </a:extLst>
          </p:cNvPr>
          <p:cNvSpPr txBox="1">
            <a:spLocks/>
          </p:cNvSpPr>
          <p:nvPr/>
        </p:nvSpPr>
        <p:spPr>
          <a:xfrm>
            <a:off x="4270377" y="885278"/>
            <a:ext cx="7456763" cy="1823151"/>
          </a:xfrm>
          <a:prstGeom prst="rect">
            <a:avLst/>
          </a:prstGeom>
        </p:spPr>
        <p:txBody>
          <a:bodyPr>
            <a:noAutofit/>
          </a:bodyPr>
          <a:lstStyle>
            <a:lvl1pPr marL="252000" indent="-2520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504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4pPr>
            <a:lvl5pPr marL="1260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512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6pPr>
            <a:lvl7pPr marL="1764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7pPr>
            <a:lvl8pPr marL="2016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8pPr>
            <a:lvl9pPr marL="2268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nl-NL" sz="2400" dirty="0"/>
              <a:t>voor (gezoneerde) industrieterreinen</a:t>
            </a:r>
          </a:p>
          <a:p>
            <a:pPr>
              <a:lnSpc>
                <a:spcPct val="100000"/>
              </a:lnSpc>
            </a:pPr>
            <a:endParaRPr lang="nl-NL" sz="2400" dirty="0"/>
          </a:p>
          <a:p>
            <a:pPr>
              <a:lnSpc>
                <a:spcPct val="100000"/>
              </a:lnSpc>
            </a:pPr>
            <a:r>
              <a:rPr lang="nl-NL" sz="2400" dirty="0"/>
              <a:t>over complexe overgangsrechtelijke situaties</a:t>
            </a:r>
          </a:p>
          <a:p>
            <a:pPr>
              <a:lnSpc>
                <a:spcPct val="100000"/>
              </a:lnSpc>
            </a:pPr>
            <a:endParaRPr lang="nl-NL" sz="2400" dirty="0"/>
          </a:p>
          <a:p>
            <a:pPr>
              <a:lnSpc>
                <a:spcPct val="100000"/>
              </a:lnSpc>
            </a:pPr>
            <a:r>
              <a:rPr lang="nl-NL" sz="2400" dirty="0"/>
              <a:t>over transformatie bedrijventerrein </a:t>
            </a:r>
          </a:p>
          <a:p>
            <a:pPr>
              <a:lnSpc>
                <a:spcPct val="100000"/>
              </a:lnSpc>
            </a:pPr>
            <a:endParaRPr lang="nl-NL" sz="2400" dirty="0"/>
          </a:p>
          <a:p>
            <a:pPr>
              <a:lnSpc>
                <a:spcPct val="100000"/>
              </a:lnSpc>
            </a:pPr>
            <a:r>
              <a:rPr lang="nl-NL" sz="2400" dirty="0"/>
              <a:t>Update hulpmiddel </a:t>
            </a:r>
          </a:p>
          <a:p>
            <a:pPr>
              <a:lnSpc>
                <a:spcPct val="100000"/>
              </a:lnSpc>
            </a:pPr>
            <a:endParaRPr lang="nl-NL" sz="2400" dirty="0"/>
          </a:p>
          <a:p>
            <a:pPr>
              <a:lnSpc>
                <a:spcPct val="100000"/>
              </a:lnSpc>
            </a:pPr>
            <a:endParaRPr lang="nl-NL" sz="2400" dirty="0"/>
          </a:p>
          <a:p>
            <a:pPr>
              <a:lnSpc>
                <a:spcPct val="100000"/>
              </a:lnSpc>
            </a:pPr>
            <a:r>
              <a:rPr lang="nl-NL" sz="2400" dirty="0"/>
              <a:t>“Community of practice” opstarten → </a:t>
            </a:r>
            <a:r>
              <a:rPr lang="nl-NL" sz="2400" i="1" dirty="0"/>
              <a:t>door ontwikkelen handreiking - vinger aan de pols vanuit de praktijk</a:t>
            </a:r>
          </a:p>
          <a:p>
            <a:pPr>
              <a:lnSpc>
                <a:spcPct val="100000"/>
              </a:lnSpc>
            </a:pPr>
            <a:endParaRPr lang="nl-NL" sz="2400" dirty="0"/>
          </a:p>
          <a:p>
            <a:pPr>
              <a:lnSpc>
                <a:spcPct val="100000"/>
              </a:lnSpc>
            </a:pPr>
            <a:endParaRPr lang="nl-NL" sz="1800" dirty="0"/>
          </a:p>
        </p:txBody>
      </p:sp>
      <p:pic>
        <p:nvPicPr>
          <p:cNvPr id="5" name="Afbeelding 4" descr="In deze afbeelding is de volgende tekst opgenomen:&#10;'Bijlage A5: Indicatieve lijst met activiteiten met inschatting geluid en geur'">
            <a:extLst>
              <a:ext uri="{FF2B5EF4-FFF2-40B4-BE49-F238E27FC236}">
                <a16:creationId xmlns:a16="http://schemas.microsoft.com/office/drawing/2014/main" id="{4FF37F0D-BA91-0BFF-D16A-C1F6E6837764}"/>
              </a:ext>
            </a:extLst>
          </p:cNvPr>
          <p:cNvPicPr>
            <a:picLocks noChangeAspect="1"/>
          </p:cNvPicPr>
          <p:nvPr/>
        </p:nvPicPr>
        <p:blipFill>
          <a:blip r:embed="rId2"/>
          <a:stretch>
            <a:fillRect/>
          </a:stretch>
        </p:blipFill>
        <p:spPr>
          <a:xfrm>
            <a:off x="7152004" y="3639089"/>
            <a:ext cx="2928754" cy="1020965"/>
          </a:xfrm>
          <a:prstGeom prst="rect">
            <a:avLst/>
          </a:prstGeom>
        </p:spPr>
      </p:pic>
      <p:pic>
        <p:nvPicPr>
          <p:cNvPr id="6" name="Tijdelijke aanduiding voor afbeelding 8" descr="Afbeelding met buitenshuis, gras, boom, plant">
            <a:extLst>
              <a:ext uri="{FF2B5EF4-FFF2-40B4-BE49-F238E27FC236}">
                <a16:creationId xmlns:a16="http://schemas.microsoft.com/office/drawing/2014/main" id="{AC945861-97FD-855D-37C7-D27D73F4C39C}"/>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39662" r="27546"/>
          <a:stretch/>
        </p:blipFill>
        <p:spPr>
          <a:xfrm>
            <a:off x="0" y="0"/>
            <a:ext cx="3935413" cy="6934874"/>
          </a:xfrm>
          <a:prstGeom prst="rect">
            <a:avLst/>
          </a:prstGeom>
        </p:spPr>
      </p:pic>
    </p:spTree>
    <p:extLst>
      <p:ext uri="{BB962C8B-B14F-4D97-AF65-F5344CB8AC3E}">
        <p14:creationId xmlns:p14="http://schemas.microsoft.com/office/powerpoint/2010/main" val="26296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9" end="9"/>
                                            </p:txEl>
                                          </p:spTgt>
                                        </p:tgtEl>
                                        <p:attrNameLst>
                                          <p:attrName>style.visibility</p:attrName>
                                        </p:attrNameLst>
                                      </p:cBhvr>
                                      <p:to>
                                        <p:strVal val="visible"/>
                                      </p:to>
                                    </p:set>
                                    <p:animEffect transition="in" filter="fade">
                                      <p:cBhvr>
                                        <p:cTn id="30"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D500F4-DFD4-C759-6C87-8FA08A53726F}"/>
              </a:ext>
            </a:extLst>
          </p:cNvPr>
          <p:cNvSpPr txBox="1">
            <a:spLocks noGrp="1"/>
          </p:cNvSpPr>
          <p:nvPr>
            <p:ph type="title" idx="4294967295"/>
          </p:nvPr>
        </p:nvSpPr>
        <p:spPr>
          <a:xfrm>
            <a:off x="334963" y="873125"/>
            <a:ext cx="11522075"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Wat is de nieuw methode?</a:t>
            </a:r>
          </a:p>
        </p:txBody>
      </p:sp>
      <p:pic>
        <p:nvPicPr>
          <p:cNvPr id="3" name="Tijdelijke aanduiding voor afbeelding 4" descr="Afbeelding met gebouw, Stedenbouwkunde, Metropoolregio, lucht">
            <a:extLst>
              <a:ext uri="{FF2B5EF4-FFF2-40B4-BE49-F238E27FC236}">
                <a16:creationId xmlns:a16="http://schemas.microsoft.com/office/drawing/2014/main" id="{B52CEACC-67F4-C2F6-CAFB-0A885B1B5AE7}"/>
              </a:ext>
            </a:extLst>
          </p:cNvPr>
          <p:cNvPicPr>
            <a:picLocks noChangeAspect="1"/>
          </p:cNvPicPr>
          <p:nvPr/>
        </p:nvPicPr>
        <p:blipFill>
          <a:blip r:embed="rId2">
            <a:extLst>
              <a:ext uri="{28A0092B-C50C-407E-A947-70E740481C1C}">
                <a14:useLocalDpi xmlns:a14="http://schemas.microsoft.com/office/drawing/2010/main" val="0"/>
              </a:ext>
            </a:extLst>
          </a:blip>
          <a:srcRect t="14282" b="14282"/>
          <a:stretch>
            <a:fillRect/>
          </a:stretch>
        </p:blipFill>
        <p:spPr>
          <a:xfrm>
            <a:off x="1" y="1881188"/>
            <a:ext cx="12192000" cy="5045594"/>
          </a:xfrm>
          <a:prstGeom prst="rect">
            <a:avLst/>
          </a:prstGeom>
        </p:spPr>
      </p:pic>
    </p:spTree>
    <p:extLst>
      <p:ext uri="{BB962C8B-B14F-4D97-AF65-F5344CB8AC3E}">
        <p14:creationId xmlns:p14="http://schemas.microsoft.com/office/powerpoint/2010/main" val="428439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afbeelding 6" descr="Afbeelding met gebouw, Stedenbouwkunde, Metropoolregio, lucht">
            <a:extLst>
              <a:ext uri="{FF2B5EF4-FFF2-40B4-BE49-F238E27FC236}">
                <a16:creationId xmlns:a16="http://schemas.microsoft.com/office/drawing/2014/main" id="{F4E49708-6D17-E58C-2A52-4ED14F9074C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29968" r="37240"/>
          <a:stretch/>
        </p:blipFill>
        <p:spPr>
          <a:xfrm>
            <a:off x="-10819" y="0"/>
            <a:ext cx="3946232" cy="6934874"/>
          </a:xfrm>
          <a:prstGeom prst="rect">
            <a:avLst/>
          </a:prstGeom>
        </p:spPr>
      </p:pic>
      <p:sp>
        <p:nvSpPr>
          <p:cNvPr id="3" name="Titel 1">
            <a:extLst>
              <a:ext uri="{FF2B5EF4-FFF2-40B4-BE49-F238E27FC236}">
                <a16:creationId xmlns:a16="http://schemas.microsoft.com/office/drawing/2014/main" id="{1589CB94-CB84-B671-26AD-DEA06C7D60DA}"/>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Programma</a:t>
            </a:r>
          </a:p>
        </p:txBody>
      </p:sp>
      <p:sp>
        <p:nvSpPr>
          <p:cNvPr id="6" name="Tekstvak 5">
            <a:extLst>
              <a:ext uri="{FF2B5EF4-FFF2-40B4-BE49-F238E27FC236}">
                <a16:creationId xmlns:a16="http://schemas.microsoft.com/office/drawing/2014/main" id="{146571AF-D698-DEC7-F4A2-E362E1D03B3F}"/>
              </a:ext>
            </a:extLst>
          </p:cNvPr>
          <p:cNvSpPr txBox="1"/>
          <p:nvPr/>
        </p:nvSpPr>
        <p:spPr>
          <a:xfrm>
            <a:off x="3935413" y="1233125"/>
            <a:ext cx="8068519" cy="4154984"/>
          </a:xfrm>
          <a:prstGeom prst="rect">
            <a:avLst/>
          </a:prstGeom>
          <a:noFill/>
        </p:spPr>
        <p:txBody>
          <a:bodyPr wrap="square" rtlCol="0">
            <a:spAutoFit/>
          </a:bodyPr>
          <a:lstStyle/>
          <a:p>
            <a:pPr marL="514350" indent="-514350">
              <a:buFont typeface="+mj-lt"/>
              <a:buAutoNum type="arabicPeriod"/>
            </a:pPr>
            <a:r>
              <a:rPr lang="nl-NL" sz="2400" dirty="0"/>
              <a:t>Waarom een nieuwe aanpak/de publicatie ‘Bedrijven en milieuzonering’ vervangen?</a:t>
            </a:r>
          </a:p>
          <a:p>
            <a:pPr marL="514350" indent="-514350">
              <a:buFont typeface="+mj-lt"/>
              <a:buAutoNum type="arabicPeriod"/>
            </a:pPr>
            <a:endParaRPr lang="nl-NL" sz="2400" dirty="0"/>
          </a:p>
          <a:p>
            <a:pPr marL="514350" indent="-514350">
              <a:buFont typeface="+mj-lt"/>
              <a:buAutoNum type="arabicPeriod"/>
            </a:pPr>
            <a:endParaRPr lang="nl-NL" sz="2400" dirty="0"/>
          </a:p>
          <a:p>
            <a:pPr marL="514350" indent="-514350">
              <a:buFont typeface="+mj-lt"/>
              <a:buAutoNum type="arabicPeriod"/>
            </a:pPr>
            <a:r>
              <a:rPr lang="nl-NL" sz="2400" dirty="0"/>
              <a:t>Wat is de nieuwe methode?</a:t>
            </a:r>
          </a:p>
          <a:p>
            <a:pPr marL="514350" indent="-514350">
              <a:buFont typeface="+mj-lt"/>
              <a:buAutoNum type="arabicPeriod"/>
            </a:pPr>
            <a:endParaRPr lang="nl-NL" sz="2400" dirty="0"/>
          </a:p>
          <a:p>
            <a:pPr marL="514350" indent="-514350">
              <a:buFont typeface="+mj-lt"/>
              <a:buAutoNum type="arabicPeriod"/>
            </a:pPr>
            <a:endParaRPr lang="nl-NL" sz="2400" dirty="0"/>
          </a:p>
          <a:p>
            <a:pPr marL="514350" indent="-514350">
              <a:buFont typeface="+mj-lt"/>
              <a:buAutoNum type="arabicPeriod"/>
            </a:pPr>
            <a:r>
              <a:rPr lang="nl-NL" sz="2400" dirty="0"/>
              <a:t>Hoe kan ik deze nieuwe methode toepassen (de basis)?</a:t>
            </a:r>
          </a:p>
          <a:p>
            <a:pPr marL="514350" indent="-514350">
              <a:buFont typeface="+mj-lt"/>
              <a:buAutoNum type="arabicPeriod"/>
            </a:pPr>
            <a:endParaRPr lang="nl-NL" sz="2400" dirty="0"/>
          </a:p>
          <a:p>
            <a:pPr marL="514350" indent="-514350">
              <a:buFont typeface="+mj-lt"/>
              <a:buAutoNum type="arabicPeriod"/>
            </a:pPr>
            <a:endParaRPr lang="nl-NL" sz="2400" dirty="0"/>
          </a:p>
          <a:p>
            <a:pPr marL="514350" indent="-514350">
              <a:buFont typeface="+mj-lt"/>
              <a:buAutoNum type="arabicPeriod"/>
            </a:pPr>
            <a:r>
              <a:rPr lang="nl-NL" sz="2400" dirty="0"/>
              <a:t>Hoe kan ik deze nieuwe methode toepassen (verdieping)</a:t>
            </a:r>
            <a:endParaRPr lang="nl-NL" sz="1600" dirty="0"/>
          </a:p>
        </p:txBody>
      </p:sp>
    </p:spTree>
    <p:extLst>
      <p:ext uri="{BB962C8B-B14F-4D97-AF65-F5344CB8AC3E}">
        <p14:creationId xmlns:p14="http://schemas.microsoft.com/office/powerpoint/2010/main" val="2778207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afbeelding 6" descr="Afbeelding met gebouw, Stedenbouwkunde, Metropoolregio, lucht">
            <a:extLst>
              <a:ext uri="{FF2B5EF4-FFF2-40B4-BE49-F238E27FC236}">
                <a16:creationId xmlns:a16="http://schemas.microsoft.com/office/drawing/2014/main" id="{413A079E-AC32-D4F9-5FA6-303C1F4B9FC5}"/>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29968" r="37240"/>
          <a:stretch/>
        </p:blipFill>
        <p:spPr>
          <a:xfrm>
            <a:off x="0" y="0"/>
            <a:ext cx="3935413" cy="6926782"/>
          </a:xfrm>
          <a:prstGeom prst="rect">
            <a:avLst/>
          </a:prstGeom>
        </p:spPr>
      </p:pic>
      <p:sp>
        <p:nvSpPr>
          <p:cNvPr id="3" name="Titel 1">
            <a:extLst>
              <a:ext uri="{FF2B5EF4-FFF2-40B4-BE49-F238E27FC236}">
                <a16:creationId xmlns:a16="http://schemas.microsoft.com/office/drawing/2014/main" id="{FFFDD948-B1EA-080A-6D91-B2A8FDC06118}"/>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Wat is de nieuwe methode?</a:t>
            </a:r>
          </a:p>
        </p:txBody>
      </p:sp>
      <p:sp>
        <p:nvSpPr>
          <p:cNvPr id="4" name="Tekstvak 3">
            <a:extLst>
              <a:ext uri="{FF2B5EF4-FFF2-40B4-BE49-F238E27FC236}">
                <a16:creationId xmlns:a16="http://schemas.microsoft.com/office/drawing/2014/main" id="{11CD927D-20B9-F7B5-A215-B0618974F0A3}"/>
              </a:ext>
            </a:extLst>
          </p:cNvPr>
          <p:cNvSpPr txBox="1"/>
          <p:nvPr/>
        </p:nvSpPr>
        <p:spPr>
          <a:xfrm>
            <a:off x="4270377" y="845839"/>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pPr algn="ctr"/>
            <a:r>
              <a:rPr lang="nl-NL" sz="2400" dirty="0"/>
              <a:t>Onderlinge afspraak:</a:t>
            </a:r>
          </a:p>
          <a:p>
            <a:pPr algn="ctr"/>
            <a:endParaRPr lang="nl-NL" sz="2400" dirty="0"/>
          </a:p>
          <a:p>
            <a:pPr algn="ctr"/>
            <a:endParaRPr lang="nl-NL" sz="2400" dirty="0"/>
          </a:p>
          <a:p>
            <a:pPr algn="ctr"/>
            <a:r>
              <a:rPr lang="nl-NL" sz="2400" dirty="0"/>
              <a:t>Een ieder die tijdens het komende deel verzucht:</a:t>
            </a:r>
          </a:p>
          <a:p>
            <a:pPr algn="ctr"/>
            <a:endParaRPr lang="nl-NL" sz="2400" dirty="0"/>
          </a:p>
          <a:p>
            <a:pPr algn="ctr"/>
            <a:r>
              <a:rPr lang="nl-NL" sz="2400" b="1" dirty="0">
                <a:solidFill>
                  <a:schemeClr val="tx2"/>
                </a:solidFill>
              </a:rPr>
              <a:t>‘Hoezo “Eenvoudig Beter”?’</a:t>
            </a:r>
          </a:p>
          <a:p>
            <a:pPr algn="ctr"/>
            <a:endParaRPr lang="nl-NL" sz="2400" dirty="0"/>
          </a:p>
          <a:p>
            <a:pPr algn="ctr"/>
            <a:r>
              <a:rPr lang="nl-NL" sz="2400" dirty="0"/>
              <a:t>Of woorden van gelijke strekking bezigt (of denkt), trakteert het hele gezelschap tijdens de afsluitende borrel op een drankje!</a:t>
            </a:r>
          </a:p>
        </p:txBody>
      </p:sp>
    </p:spTree>
    <p:extLst>
      <p:ext uri="{BB962C8B-B14F-4D97-AF65-F5344CB8AC3E}">
        <p14:creationId xmlns:p14="http://schemas.microsoft.com/office/powerpoint/2010/main" val="164943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Effect transition="in" filter="fade">
                                      <p:cBhvr>
                                        <p:cTn id="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D4444F39-A3A8-7065-EBF9-3D0B541CD7A2}"/>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Wat is de nieuwe methode?</a:t>
            </a:r>
          </a:p>
        </p:txBody>
      </p:sp>
      <p:sp>
        <p:nvSpPr>
          <p:cNvPr id="4" name="Tekstvak 3">
            <a:extLst>
              <a:ext uri="{FF2B5EF4-FFF2-40B4-BE49-F238E27FC236}">
                <a16:creationId xmlns:a16="http://schemas.microsoft.com/office/drawing/2014/main" id="{701C86F5-C24F-EA25-0670-C68CF992BD79}"/>
              </a:ext>
            </a:extLst>
          </p:cNvPr>
          <p:cNvSpPr txBox="1"/>
          <p:nvPr/>
        </p:nvSpPr>
        <p:spPr>
          <a:xfrm>
            <a:off x="4270377" y="485839"/>
            <a:ext cx="7854948"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r>
              <a:rPr lang="nl-NL" sz="2000" dirty="0"/>
              <a:t>De methode van Activiteiten en milieuzonering is:</a:t>
            </a:r>
          </a:p>
          <a:p>
            <a:pPr marL="285750" indent="-285750">
              <a:buFont typeface="Arial" panose="020B0604020202020204" pitchFamily="34" charset="0"/>
              <a:buChar char="•"/>
            </a:pPr>
            <a:r>
              <a:rPr lang="nl-NL" sz="2000" dirty="0"/>
              <a:t>Een methode om op een duurzame manier bedrijfsmatige activiteiten aan een locatie toe te wijzen in een omgevingsplan</a:t>
            </a:r>
          </a:p>
          <a:p>
            <a:pPr marL="285750" indent="-285750">
              <a:buFont typeface="Arial" panose="020B0604020202020204" pitchFamily="34" charset="0"/>
              <a:buChar char="•"/>
            </a:pPr>
            <a:endParaRPr lang="nl-NL" sz="1000" dirty="0"/>
          </a:p>
          <a:p>
            <a:pPr marL="285750" indent="-285750">
              <a:buFont typeface="Arial" panose="020B0604020202020204" pitchFamily="34" charset="0"/>
              <a:buChar char="•"/>
            </a:pPr>
            <a:r>
              <a:rPr lang="nl-NL" sz="2000" dirty="0"/>
              <a:t>Een methode om strijdigheid tussen de gebruiksregels (vroeger bestemmingen) en gedragsregels (vroeger Activiteitenbesluit) te voorkomen.</a:t>
            </a:r>
          </a:p>
        </p:txBody>
      </p:sp>
      <p:pic>
        <p:nvPicPr>
          <p:cNvPr id="5" name="Afbeelding 4" descr="Afbeelding met schermopname">
            <a:extLst>
              <a:ext uri="{FF2B5EF4-FFF2-40B4-BE49-F238E27FC236}">
                <a16:creationId xmlns:a16="http://schemas.microsoft.com/office/drawing/2014/main" id="{2FBF94F6-EC95-0F79-B6C1-28AC660B5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7529" y="2897856"/>
            <a:ext cx="7092557" cy="3780182"/>
          </a:xfrm>
          <a:prstGeom prst="rect">
            <a:avLst/>
          </a:prstGeom>
        </p:spPr>
      </p:pic>
      <p:pic>
        <p:nvPicPr>
          <p:cNvPr id="6" name="Tijdelijke aanduiding voor afbeelding 6" descr="Afbeelding met gebouw, Stedenbouwkunde, Metropoolregio, lucht">
            <a:extLst>
              <a:ext uri="{FF2B5EF4-FFF2-40B4-BE49-F238E27FC236}">
                <a16:creationId xmlns:a16="http://schemas.microsoft.com/office/drawing/2014/main" id="{6A6DD856-E3B5-EDB1-7BA2-1CDE78468BC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29968" r="37240"/>
          <a:stretch/>
        </p:blipFill>
        <p:spPr>
          <a:xfrm>
            <a:off x="0" y="0"/>
            <a:ext cx="3935413" cy="6926782"/>
          </a:xfrm>
          <a:prstGeom prst="rect">
            <a:avLst/>
          </a:prstGeom>
        </p:spPr>
      </p:pic>
    </p:spTree>
    <p:extLst>
      <p:ext uri="{BB962C8B-B14F-4D97-AF65-F5344CB8AC3E}">
        <p14:creationId xmlns:p14="http://schemas.microsoft.com/office/powerpoint/2010/main" val="2408498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8F712D9-31D5-C95E-AD15-A64E77ACC57B}"/>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Wat is de nieuwe methode?</a:t>
            </a:r>
          </a:p>
        </p:txBody>
      </p:sp>
      <p:sp>
        <p:nvSpPr>
          <p:cNvPr id="4" name="Tekstvak 3">
            <a:extLst>
              <a:ext uri="{FF2B5EF4-FFF2-40B4-BE49-F238E27FC236}">
                <a16:creationId xmlns:a16="http://schemas.microsoft.com/office/drawing/2014/main" id="{DE8CB75B-DB49-D518-F86E-8E76AAF6E986}"/>
              </a:ext>
            </a:extLst>
          </p:cNvPr>
          <p:cNvSpPr txBox="1"/>
          <p:nvPr/>
        </p:nvSpPr>
        <p:spPr>
          <a:xfrm>
            <a:off x="4270377" y="485839"/>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r>
              <a:rPr lang="nl-NL" sz="2000" dirty="0"/>
              <a:t>De methode van Activiteiten en milieuzonering is:</a:t>
            </a:r>
          </a:p>
          <a:p>
            <a:pPr marL="285750" indent="-285750">
              <a:buFont typeface="Arial" panose="020B0604020202020204" pitchFamily="34" charset="0"/>
              <a:buChar char="•"/>
            </a:pPr>
            <a:r>
              <a:rPr lang="nl-NL" sz="2000" dirty="0"/>
              <a:t>Een uitwerking van de instructieregels uit het Bkl</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r>
              <a:rPr lang="nl-NL" sz="1600" dirty="0"/>
              <a:t>Toelichting: </a:t>
            </a:r>
          </a:p>
          <a:p>
            <a:r>
              <a:rPr lang="nl-NL" sz="1600" dirty="0"/>
              <a:t>“Het bepaalde in het eerste en tweede lid zijn cumulatieve vereisten. Het kan voorkomen dat het geluid door een individuele activiteit aanvaardbaar is (en dus voldaan is aan het tweede lid), maar ter uitvoering van het eerste lid ook rekening gehouden moet worden met de (cumulatieve) gevolgen van meerdere activiteiten.”</a:t>
            </a:r>
          </a:p>
          <a:p>
            <a:r>
              <a:rPr lang="nl-NL" sz="1600" dirty="0"/>
              <a:t>“Om te voldoen aan dit lid moet een gemeenteraad overwegen of een activiteit of een geluidgevoelig gebouw beter ergens anders binnen het grondgebied van de gemeente kan worden geplaatst.”</a:t>
            </a:r>
          </a:p>
          <a:p>
            <a:endParaRPr lang="nl-NL" dirty="0"/>
          </a:p>
        </p:txBody>
      </p:sp>
      <p:pic>
        <p:nvPicPr>
          <p:cNvPr id="5" name="Afbeelding 4" descr="Dit is een uitsnede uit het Besluit kwaliteit leefomgeving met de tekst:&#10;'Artikel 5.59&#10;1. In een omgevingsplan wordt rekening gehouden met het geluid door activiteiten op geluidgevoelige gebouwen.&#10;2. Een omgevingsplan voorziet erin dat het geluid door een activiteit op geluidgevoelige gebouwen aanvaardbaar is.'">
            <a:extLst>
              <a:ext uri="{FF2B5EF4-FFF2-40B4-BE49-F238E27FC236}">
                <a16:creationId xmlns:a16="http://schemas.microsoft.com/office/drawing/2014/main" id="{5FB73B01-739C-217B-600B-56099256B004}"/>
              </a:ext>
            </a:extLst>
          </p:cNvPr>
          <p:cNvPicPr>
            <a:picLocks noChangeAspect="1"/>
          </p:cNvPicPr>
          <p:nvPr/>
        </p:nvPicPr>
        <p:blipFill>
          <a:blip r:embed="rId2"/>
          <a:stretch>
            <a:fillRect/>
          </a:stretch>
        </p:blipFill>
        <p:spPr>
          <a:xfrm>
            <a:off x="4270377" y="1593125"/>
            <a:ext cx="7668435" cy="1112952"/>
          </a:xfrm>
          <a:prstGeom prst="rect">
            <a:avLst/>
          </a:prstGeom>
        </p:spPr>
      </p:pic>
      <p:pic>
        <p:nvPicPr>
          <p:cNvPr id="6" name="Tijdelijke aanduiding voor afbeelding 6" descr="Afbeelding met gebouw, Stedenbouwkunde, Metropoolregio, lucht">
            <a:extLst>
              <a:ext uri="{FF2B5EF4-FFF2-40B4-BE49-F238E27FC236}">
                <a16:creationId xmlns:a16="http://schemas.microsoft.com/office/drawing/2014/main" id="{BC55FB18-998F-589A-4C70-EE59DF7DA40A}"/>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29968" r="37240"/>
          <a:stretch/>
        </p:blipFill>
        <p:spPr>
          <a:xfrm>
            <a:off x="0" y="0"/>
            <a:ext cx="3935413" cy="6926782"/>
          </a:xfrm>
          <a:prstGeom prst="rect">
            <a:avLst/>
          </a:prstGeom>
        </p:spPr>
      </p:pic>
    </p:spTree>
    <p:extLst>
      <p:ext uri="{BB962C8B-B14F-4D97-AF65-F5344CB8AC3E}">
        <p14:creationId xmlns:p14="http://schemas.microsoft.com/office/powerpoint/2010/main" val="22687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D78197F4-72E7-2C35-36BF-0C1EFBA26B9E}"/>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Wat is de nieuwe methode?</a:t>
            </a:r>
          </a:p>
        </p:txBody>
      </p:sp>
      <p:sp>
        <p:nvSpPr>
          <p:cNvPr id="4" name="Tekstvak 3">
            <a:extLst>
              <a:ext uri="{FF2B5EF4-FFF2-40B4-BE49-F238E27FC236}">
                <a16:creationId xmlns:a16="http://schemas.microsoft.com/office/drawing/2014/main" id="{8D269917-7CE8-7103-3E2F-1C48276F7FAB}"/>
              </a:ext>
            </a:extLst>
          </p:cNvPr>
          <p:cNvSpPr txBox="1"/>
          <p:nvPr/>
        </p:nvSpPr>
        <p:spPr>
          <a:xfrm>
            <a:off x="4270377" y="1205839"/>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r>
              <a:rPr lang="nl-NL" dirty="0"/>
              <a:t>De methode van Activiteiten en milieuzonering is:</a:t>
            </a:r>
          </a:p>
          <a:p>
            <a:pPr marL="285750" indent="-285750">
              <a:buFont typeface="Arial" panose="020B0604020202020204" pitchFamily="34" charset="0"/>
              <a:buChar char="•"/>
            </a:pPr>
            <a:r>
              <a:rPr lang="nl-NL" dirty="0"/>
              <a:t>Gebaseerd op het principe van </a:t>
            </a:r>
            <a:r>
              <a:rPr lang="nl-NL" u="sng" dirty="0"/>
              <a:t>inwaartse</a:t>
            </a:r>
            <a:r>
              <a:rPr lang="nl-NL" dirty="0"/>
              <a:t> zonering</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r>
              <a:rPr lang="nl-NL" sz="1600" dirty="0"/>
              <a:t>Toelichting: </a:t>
            </a:r>
          </a:p>
          <a:p>
            <a:r>
              <a:rPr lang="nl-NL" sz="1600" dirty="0"/>
              <a:t>“Het bepaalde in het eerste en tweede lid zijn cumulatieve vereisten. Het kan voorkomen dat het geluid door een individuele activiteit aanvaardbaar is (en dus voldaan is aan het tweede lid), maar ter uitvoering van het eerste lid ook rekening gehouden moet worden met de (cumulatieve) gevolgen van meerdere activiteiten.”</a:t>
            </a:r>
          </a:p>
          <a:p>
            <a:r>
              <a:rPr lang="nl-NL" sz="1600" dirty="0"/>
              <a:t>“Om te voldoen aan dit lid moet een gemeenteraad overwegen of een activiteit of een geluidgevoelig gebouw beter ergens anders binnen het grondgebied van de gemeente kan worden geplaatst.”</a:t>
            </a:r>
          </a:p>
          <a:p>
            <a:endParaRPr lang="nl-NL" dirty="0"/>
          </a:p>
        </p:txBody>
      </p:sp>
      <p:pic>
        <p:nvPicPr>
          <p:cNvPr id="5" name="Afbeelding 4" descr="Dit is een afbeelding van een luchtfoto van een bedrijf waar rondom contouren met afnemende geluidbelasting zijn geprojecteerd.">
            <a:extLst>
              <a:ext uri="{FF2B5EF4-FFF2-40B4-BE49-F238E27FC236}">
                <a16:creationId xmlns:a16="http://schemas.microsoft.com/office/drawing/2014/main" id="{FD446854-8C93-D165-1122-670041A29649}"/>
              </a:ext>
            </a:extLst>
          </p:cNvPr>
          <p:cNvPicPr>
            <a:picLocks noChangeAspect="1"/>
          </p:cNvPicPr>
          <p:nvPr/>
        </p:nvPicPr>
        <p:blipFill>
          <a:blip r:embed="rId2"/>
          <a:stretch>
            <a:fillRect/>
          </a:stretch>
        </p:blipFill>
        <p:spPr>
          <a:xfrm>
            <a:off x="4110775" y="2465295"/>
            <a:ext cx="7937789" cy="4230673"/>
          </a:xfrm>
          <a:prstGeom prst="rect">
            <a:avLst/>
          </a:prstGeom>
        </p:spPr>
      </p:pic>
      <p:pic>
        <p:nvPicPr>
          <p:cNvPr id="6" name="Tijdelijke aanduiding voor afbeelding 6" descr="Afbeelding met gebouw, Stedenbouwkunde, Metropoolregio, lucht">
            <a:extLst>
              <a:ext uri="{FF2B5EF4-FFF2-40B4-BE49-F238E27FC236}">
                <a16:creationId xmlns:a16="http://schemas.microsoft.com/office/drawing/2014/main" id="{5514B80C-F43B-EEE5-AF14-36BE7DED1022}"/>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29968" r="37240"/>
          <a:stretch/>
        </p:blipFill>
        <p:spPr>
          <a:xfrm>
            <a:off x="0" y="0"/>
            <a:ext cx="3935413" cy="6926782"/>
          </a:xfrm>
          <a:prstGeom prst="rect">
            <a:avLst/>
          </a:prstGeom>
        </p:spPr>
      </p:pic>
    </p:spTree>
    <p:extLst>
      <p:ext uri="{BB962C8B-B14F-4D97-AF65-F5344CB8AC3E}">
        <p14:creationId xmlns:p14="http://schemas.microsoft.com/office/powerpoint/2010/main" val="1710022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24E5CD0-F9C6-3C48-FC14-1F2F620E2DD0}"/>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Wat is de nieuwe methode?</a:t>
            </a:r>
          </a:p>
        </p:txBody>
      </p:sp>
      <p:sp>
        <p:nvSpPr>
          <p:cNvPr id="4" name="Rectangle 2">
            <a:extLst>
              <a:ext uri="{FF2B5EF4-FFF2-40B4-BE49-F238E27FC236}">
                <a16:creationId xmlns:a16="http://schemas.microsoft.com/office/drawing/2014/main" id="{8B873BD9-68BB-2B54-6671-6C83B4D03772}"/>
              </a:ext>
            </a:extLst>
          </p:cNvPr>
          <p:cNvSpPr>
            <a:spLocks noChangeArrowheads="1"/>
          </p:cNvSpPr>
          <p:nvPr/>
        </p:nvSpPr>
        <p:spPr bwMode="auto">
          <a:xfrm>
            <a:off x="4206240" y="5103190"/>
            <a:ext cx="7670800" cy="150810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nl-NL" altLang="nl-NL" b="1" i="0" u="sng" strike="noStrike" cap="none" normalizeH="0" baseline="0" dirty="0">
                <a:ln>
                  <a:noFill/>
                </a:ln>
                <a:solidFill>
                  <a:srgbClr val="191919"/>
                </a:solidFill>
                <a:effectLst/>
                <a:latin typeface="Asap"/>
              </a:rPr>
              <a:t>Geluid: meerdere activiteiten beschouwen als één activiteit</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0" i="0" u="none" strike="noStrike" cap="none" normalizeH="0" baseline="0" dirty="0">
                <a:ln>
                  <a:noFill/>
                </a:ln>
                <a:solidFill>
                  <a:srgbClr val="191919"/>
                </a:solidFill>
                <a:effectLst/>
                <a:latin typeface="Asap"/>
              </a:rPr>
              <a:t>Voor</a:t>
            </a:r>
            <a:r>
              <a:rPr kumimoji="0" lang="nl-NL" altLang="nl-NL" sz="1600" b="0" i="0" u="none" strike="noStrike" cap="none" normalizeH="0" dirty="0">
                <a:ln>
                  <a:noFill/>
                </a:ln>
                <a:solidFill>
                  <a:srgbClr val="191919"/>
                </a:solidFill>
                <a:effectLst/>
                <a:latin typeface="Asap"/>
              </a:rPr>
              <a:t> de toepassing van activiteiten en milieuzonering worden</a:t>
            </a:r>
            <a:r>
              <a:rPr kumimoji="0" lang="nl-NL" altLang="nl-NL" sz="1600" b="0" i="0" u="none" strike="noStrike" cap="none" normalizeH="0" baseline="0" dirty="0">
                <a:ln>
                  <a:noFill/>
                </a:ln>
                <a:solidFill>
                  <a:srgbClr val="191919"/>
                </a:solidFill>
                <a:effectLst/>
                <a:latin typeface="Asap"/>
              </a:rPr>
              <a:t> meerdere activiteiten die worden verricht op dezelfde locatie en die:</a:t>
            </a:r>
          </a:p>
          <a:p>
            <a:pPr lvl="1"/>
            <a:r>
              <a:rPr kumimoji="0" lang="nl-NL" altLang="nl-NL" sz="1600" b="0" i="0" u="none" strike="noStrike" cap="none" normalizeH="0" baseline="0" dirty="0">
                <a:ln>
                  <a:noFill/>
                </a:ln>
                <a:solidFill>
                  <a:srgbClr val="191919"/>
                </a:solidFill>
                <a:effectLst/>
                <a:latin typeface="Asap"/>
              </a:rPr>
              <a:t>a. rechtstreeks met elkaar samenhangen en met elkaar in technisch verband staan; of</a:t>
            </a:r>
          </a:p>
          <a:p>
            <a:pPr lvl="1"/>
            <a:r>
              <a:rPr kumimoji="0" lang="nl-NL" altLang="nl-NL" sz="1600" b="0" i="0" u="none" strike="noStrike" cap="none" normalizeH="0" baseline="0" dirty="0">
                <a:ln>
                  <a:noFill/>
                </a:ln>
                <a:solidFill>
                  <a:srgbClr val="191919"/>
                </a:solidFill>
                <a:effectLst/>
                <a:latin typeface="Asap"/>
              </a:rPr>
              <a:t>b. elkaar functioneel ondersteunen.</a:t>
            </a:r>
          </a:p>
          <a:p>
            <a:pPr marL="0" marR="0" lvl="0" indent="0" algn="l" defTabSz="914400" rtl="0" eaLnBrk="0" fontAlgn="base" latinLnBrk="0" hangingPunct="0">
              <a:lnSpc>
                <a:spcPct val="100000"/>
              </a:lnSpc>
              <a:spcBef>
                <a:spcPct val="0"/>
              </a:spcBef>
              <a:spcAft>
                <a:spcPct val="0"/>
              </a:spcAft>
              <a:buClrTx/>
              <a:buSzTx/>
              <a:tabLst/>
            </a:pPr>
            <a:r>
              <a:rPr lang="nl-NL" altLang="nl-NL" sz="1600" dirty="0">
                <a:solidFill>
                  <a:srgbClr val="191919"/>
                </a:solidFill>
                <a:latin typeface="Asap"/>
              </a:rPr>
              <a:t>Als één samenhangende activiteit beschouwd.</a:t>
            </a:r>
            <a:endParaRPr kumimoji="0" lang="nl-NL" altLang="nl-NL" sz="2400" b="0" i="0" u="none" strike="noStrike" cap="none" normalizeH="0" baseline="0" dirty="0">
              <a:ln>
                <a:noFill/>
              </a:ln>
              <a:solidFill>
                <a:schemeClr val="tx1"/>
              </a:solidFill>
              <a:effectLst/>
              <a:latin typeface="Arial" panose="020B0604020202020204" pitchFamily="34" charset="0"/>
            </a:endParaRPr>
          </a:p>
        </p:txBody>
      </p:sp>
      <p:pic>
        <p:nvPicPr>
          <p:cNvPr id="5" name="Afbeelding 4" descr="Afbeelding met staal, engineering, fabriek, metaal">
            <a:extLst>
              <a:ext uri="{FF2B5EF4-FFF2-40B4-BE49-F238E27FC236}">
                <a16:creationId xmlns:a16="http://schemas.microsoft.com/office/drawing/2014/main" id="{C2025ACC-FCAD-A0CB-134B-7471284A1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9428" y="664027"/>
            <a:ext cx="6984423" cy="3991099"/>
          </a:xfrm>
          <a:prstGeom prst="rect">
            <a:avLst/>
          </a:prstGeom>
        </p:spPr>
      </p:pic>
      <p:pic>
        <p:nvPicPr>
          <p:cNvPr id="6" name="Tijdelijke aanduiding voor afbeelding 6" descr="Afbeelding met gebouw, Stedenbouwkunde, Metropoolregio, lucht">
            <a:extLst>
              <a:ext uri="{FF2B5EF4-FFF2-40B4-BE49-F238E27FC236}">
                <a16:creationId xmlns:a16="http://schemas.microsoft.com/office/drawing/2014/main" id="{25559DEF-BFEE-D80C-AB5A-05472CB5398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29968" r="37240"/>
          <a:stretch/>
        </p:blipFill>
        <p:spPr>
          <a:xfrm>
            <a:off x="0" y="0"/>
            <a:ext cx="3935413" cy="6926782"/>
          </a:xfrm>
          <a:prstGeom prst="rect">
            <a:avLst/>
          </a:prstGeom>
        </p:spPr>
      </p:pic>
    </p:spTree>
    <p:extLst>
      <p:ext uri="{BB962C8B-B14F-4D97-AF65-F5344CB8AC3E}">
        <p14:creationId xmlns:p14="http://schemas.microsoft.com/office/powerpoint/2010/main" val="2407462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681986C-68C0-D4D2-77C6-CB1D43F3D13D}"/>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Wat is de nieuwe methode?</a:t>
            </a:r>
          </a:p>
        </p:txBody>
      </p:sp>
      <p:sp>
        <p:nvSpPr>
          <p:cNvPr id="4" name="Tekstvak 3">
            <a:extLst>
              <a:ext uri="{FF2B5EF4-FFF2-40B4-BE49-F238E27FC236}">
                <a16:creationId xmlns:a16="http://schemas.microsoft.com/office/drawing/2014/main" id="{AE79A28F-030A-3A70-FD44-7F3F5D93F57D}"/>
              </a:ext>
            </a:extLst>
          </p:cNvPr>
          <p:cNvSpPr txBox="1"/>
          <p:nvPr/>
        </p:nvSpPr>
        <p:spPr>
          <a:xfrm>
            <a:off x="4270377" y="1205839"/>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r>
              <a:rPr lang="nl-NL" dirty="0"/>
              <a:t>Basis van de methode voor het thema geluid:</a:t>
            </a:r>
          </a:p>
          <a:p>
            <a:pPr marL="285750" indent="-285750">
              <a:buFont typeface="Arial" panose="020B0604020202020204" pitchFamily="34" charset="0"/>
              <a:buChar char="•"/>
            </a:pPr>
            <a:r>
              <a:rPr lang="nl-NL" dirty="0"/>
              <a:t>Het langtijdgemiddelde beoordelingsniveau door alle milieubelastende activiteiten binnen het bedrijf mag op een afstand van 50 meter van de terreingrens niet hoger zijn dan:</a:t>
            </a:r>
            <a:endParaRPr lang="nl-NL" sz="1600" dirty="0"/>
          </a:p>
          <a:p>
            <a:endParaRPr lang="nl-NL" dirty="0"/>
          </a:p>
        </p:txBody>
      </p:sp>
      <p:graphicFrame>
        <p:nvGraphicFramePr>
          <p:cNvPr id="5" name="Tabel 4">
            <a:extLst>
              <a:ext uri="{FF2B5EF4-FFF2-40B4-BE49-F238E27FC236}">
                <a16:creationId xmlns:a16="http://schemas.microsoft.com/office/drawing/2014/main" id="{2B30CEB3-C88A-2D68-3634-26610E870945}"/>
              </a:ext>
            </a:extLst>
          </p:cNvPr>
          <p:cNvGraphicFramePr>
            <a:graphicFrameLocks noGrp="1"/>
          </p:cNvGraphicFramePr>
          <p:nvPr/>
        </p:nvGraphicFramePr>
        <p:xfrm>
          <a:off x="4697505" y="2835337"/>
          <a:ext cx="6665427" cy="741680"/>
        </p:xfrm>
        <a:graphic>
          <a:graphicData uri="http://schemas.openxmlformats.org/drawingml/2006/table">
            <a:tbl>
              <a:tblPr firstRow="1" bandRow="1">
                <a:tableStyleId>{5C22544A-7EE6-4342-B048-85BDC9FD1C3A}</a:tableStyleId>
              </a:tblPr>
              <a:tblGrid>
                <a:gridCol w="2221809">
                  <a:extLst>
                    <a:ext uri="{9D8B030D-6E8A-4147-A177-3AD203B41FA5}">
                      <a16:colId xmlns:a16="http://schemas.microsoft.com/office/drawing/2014/main" val="347062211"/>
                    </a:ext>
                  </a:extLst>
                </a:gridCol>
                <a:gridCol w="2221809">
                  <a:extLst>
                    <a:ext uri="{9D8B030D-6E8A-4147-A177-3AD203B41FA5}">
                      <a16:colId xmlns:a16="http://schemas.microsoft.com/office/drawing/2014/main" val="3089990795"/>
                    </a:ext>
                  </a:extLst>
                </a:gridCol>
                <a:gridCol w="2221809">
                  <a:extLst>
                    <a:ext uri="{9D8B030D-6E8A-4147-A177-3AD203B41FA5}">
                      <a16:colId xmlns:a16="http://schemas.microsoft.com/office/drawing/2014/main" val="2296374082"/>
                    </a:ext>
                  </a:extLst>
                </a:gridCol>
              </a:tblGrid>
              <a:tr h="370840">
                <a:tc>
                  <a:txBody>
                    <a:bodyPr/>
                    <a:lstStyle/>
                    <a:p>
                      <a:pPr algn="ctr"/>
                      <a:r>
                        <a:rPr lang="nl-NL" dirty="0"/>
                        <a:t>Dagperiode</a:t>
                      </a:r>
                    </a:p>
                  </a:txBody>
                  <a:tcPr/>
                </a:tc>
                <a:tc>
                  <a:txBody>
                    <a:bodyPr/>
                    <a:lstStyle/>
                    <a:p>
                      <a:pPr algn="ctr"/>
                      <a:r>
                        <a:rPr lang="nl-NL" dirty="0"/>
                        <a:t>Avondperiode</a:t>
                      </a:r>
                    </a:p>
                  </a:txBody>
                  <a:tcPr/>
                </a:tc>
                <a:tc>
                  <a:txBody>
                    <a:bodyPr/>
                    <a:lstStyle/>
                    <a:p>
                      <a:pPr algn="ctr"/>
                      <a:r>
                        <a:rPr lang="nl-NL" dirty="0"/>
                        <a:t>Nachtperiode</a:t>
                      </a:r>
                    </a:p>
                  </a:txBody>
                  <a:tcPr/>
                </a:tc>
                <a:extLst>
                  <a:ext uri="{0D108BD9-81ED-4DB2-BD59-A6C34878D82A}">
                    <a16:rowId xmlns:a16="http://schemas.microsoft.com/office/drawing/2014/main" val="3220384328"/>
                  </a:ext>
                </a:extLst>
              </a:tr>
              <a:tr h="370840">
                <a:tc>
                  <a:txBody>
                    <a:bodyPr/>
                    <a:lstStyle/>
                    <a:p>
                      <a:pPr algn="ctr"/>
                      <a:r>
                        <a:rPr lang="nl-NL" dirty="0"/>
                        <a:t>50 dB(A)</a:t>
                      </a:r>
                    </a:p>
                  </a:txBody>
                  <a:tcPr/>
                </a:tc>
                <a:tc>
                  <a:txBody>
                    <a:bodyPr/>
                    <a:lstStyle/>
                    <a:p>
                      <a:pPr algn="ctr"/>
                      <a:r>
                        <a:rPr lang="nl-NL" dirty="0"/>
                        <a:t>45 dB(A)</a:t>
                      </a:r>
                    </a:p>
                  </a:txBody>
                  <a:tcPr/>
                </a:tc>
                <a:tc>
                  <a:txBody>
                    <a:bodyPr/>
                    <a:lstStyle/>
                    <a:p>
                      <a:pPr algn="ctr"/>
                      <a:r>
                        <a:rPr lang="nl-NL" dirty="0"/>
                        <a:t>40 dB(A)</a:t>
                      </a:r>
                    </a:p>
                  </a:txBody>
                  <a:tcPr/>
                </a:tc>
                <a:extLst>
                  <a:ext uri="{0D108BD9-81ED-4DB2-BD59-A6C34878D82A}">
                    <a16:rowId xmlns:a16="http://schemas.microsoft.com/office/drawing/2014/main" val="1532994217"/>
                  </a:ext>
                </a:extLst>
              </a:tr>
            </a:tbl>
          </a:graphicData>
        </a:graphic>
      </p:graphicFrame>
      <p:pic>
        <p:nvPicPr>
          <p:cNvPr id="6" name="Afbeelding 5" descr="Dit is een afbeelding waarin schematisch een bedrijf is weergegeven met daarom heen een contour van 50 meter tot de grens van het bedrijf waarop de geluidbelasting ten hoogste 50 dB(A) mag zijn.">
            <a:extLst>
              <a:ext uri="{FF2B5EF4-FFF2-40B4-BE49-F238E27FC236}">
                <a16:creationId xmlns:a16="http://schemas.microsoft.com/office/drawing/2014/main" id="{A422CDEC-FDCB-E8AC-59F9-5ABAD721A167}"/>
              </a:ext>
            </a:extLst>
          </p:cNvPr>
          <p:cNvPicPr>
            <a:picLocks noChangeAspect="1"/>
          </p:cNvPicPr>
          <p:nvPr/>
        </p:nvPicPr>
        <p:blipFill>
          <a:blip r:embed="rId2"/>
          <a:srcRect l="13015" t="19215" r="21912" b="5098"/>
          <a:stretch/>
        </p:blipFill>
        <p:spPr>
          <a:xfrm>
            <a:off x="5984522" y="3836895"/>
            <a:ext cx="4055949" cy="2653552"/>
          </a:xfrm>
          <a:prstGeom prst="rect">
            <a:avLst/>
          </a:prstGeom>
        </p:spPr>
      </p:pic>
      <p:pic>
        <p:nvPicPr>
          <p:cNvPr id="7" name="Tijdelijke aanduiding voor afbeelding 6" descr="Afbeelding met gebouw, Stedenbouwkunde, Metropoolregio, lucht">
            <a:extLst>
              <a:ext uri="{FF2B5EF4-FFF2-40B4-BE49-F238E27FC236}">
                <a16:creationId xmlns:a16="http://schemas.microsoft.com/office/drawing/2014/main" id="{E51CE4C7-FC8F-33AA-8765-EBE3B6B4214A}"/>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29968" r="37240"/>
          <a:stretch/>
        </p:blipFill>
        <p:spPr>
          <a:xfrm>
            <a:off x="0" y="0"/>
            <a:ext cx="3935413" cy="6926782"/>
          </a:xfrm>
          <a:prstGeom prst="rect">
            <a:avLst/>
          </a:prstGeom>
        </p:spPr>
      </p:pic>
    </p:spTree>
    <p:extLst>
      <p:ext uri="{BB962C8B-B14F-4D97-AF65-F5344CB8AC3E}">
        <p14:creationId xmlns:p14="http://schemas.microsoft.com/office/powerpoint/2010/main" val="3803600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CF8D29E-BCF6-F3C9-E63B-1AA1D184080A}"/>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Wat is de nieuwe methode?</a:t>
            </a:r>
          </a:p>
        </p:txBody>
      </p:sp>
      <p:sp>
        <p:nvSpPr>
          <p:cNvPr id="4" name="Tekstvak 3">
            <a:extLst>
              <a:ext uri="{FF2B5EF4-FFF2-40B4-BE49-F238E27FC236}">
                <a16:creationId xmlns:a16="http://schemas.microsoft.com/office/drawing/2014/main" id="{245EF928-E994-D11F-5BFB-7638CDC8CD25}"/>
              </a:ext>
            </a:extLst>
          </p:cNvPr>
          <p:cNvSpPr txBox="1"/>
          <p:nvPr/>
        </p:nvSpPr>
        <p:spPr>
          <a:xfrm>
            <a:off x="4270377" y="1205839"/>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r>
              <a:rPr lang="nl-NL" dirty="0"/>
              <a:t>Basis van de methode voor het thema geluid:</a:t>
            </a:r>
          </a:p>
          <a:p>
            <a:pPr marL="285750" indent="-285750">
              <a:buFont typeface="Arial" panose="020B0604020202020204" pitchFamily="34" charset="0"/>
              <a:buChar char="•"/>
            </a:pPr>
            <a:r>
              <a:rPr lang="nl-NL" dirty="0"/>
              <a:t>Stel dat het bedrijf op minder dan 50 meter van een gebied ligt waar de activiteit wonen is toegestaan?</a:t>
            </a:r>
            <a:endParaRPr lang="nl-NL" sz="1600" dirty="0"/>
          </a:p>
          <a:p>
            <a:endParaRPr lang="nl-NL" dirty="0"/>
          </a:p>
        </p:txBody>
      </p:sp>
      <p:graphicFrame>
        <p:nvGraphicFramePr>
          <p:cNvPr id="5" name="Tabel 4">
            <a:extLst>
              <a:ext uri="{FF2B5EF4-FFF2-40B4-BE49-F238E27FC236}">
                <a16:creationId xmlns:a16="http://schemas.microsoft.com/office/drawing/2014/main" id="{E2C00A67-39E0-C986-0F59-BA421B3C7D84}"/>
              </a:ext>
            </a:extLst>
          </p:cNvPr>
          <p:cNvGraphicFramePr>
            <a:graphicFrameLocks noGrp="1"/>
          </p:cNvGraphicFramePr>
          <p:nvPr>
            <p:extLst>
              <p:ext uri="{D42A27DB-BD31-4B8C-83A1-F6EECF244321}">
                <p14:modId xmlns:p14="http://schemas.microsoft.com/office/powerpoint/2010/main" val="441479601"/>
              </p:ext>
            </p:extLst>
          </p:nvPr>
        </p:nvGraphicFramePr>
        <p:xfrm>
          <a:off x="4697505" y="2405031"/>
          <a:ext cx="6665428" cy="1112520"/>
        </p:xfrm>
        <a:graphic>
          <a:graphicData uri="http://schemas.openxmlformats.org/drawingml/2006/table">
            <a:tbl>
              <a:tblPr firstRow="1" bandRow="1">
                <a:tableStyleId>{5C22544A-7EE6-4342-B048-85BDC9FD1C3A}</a:tableStyleId>
              </a:tblPr>
              <a:tblGrid>
                <a:gridCol w="1864660">
                  <a:extLst>
                    <a:ext uri="{9D8B030D-6E8A-4147-A177-3AD203B41FA5}">
                      <a16:colId xmlns:a16="http://schemas.microsoft.com/office/drawing/2014/main" val="3427907047"/>
                    </a:ext>
                  </a:extLst>
                </a:gridCol>
                <a:gridCol w="1712259">
                  <a:extLst>
                    <a:ext uri="{9D8B030D-6E8A-4147-A177-3AD203B41FA5}">
                      <a16:colId xmlns:a16="http://schemas.microsoft.com/office/drawing/2014/main" val="347062211"/>
                    </a:ext>
                  </a:extLst>
                </a:gridCol>
                <a:gridCol w="1550894">
                  <a:extLst>
                    <a:ext uri="{9D8B030D-6E8A-4147-A177-3AD203B41FA5}">
                      <a16:colId xmlns:a16="http://schemas.microsoft.com/office/drawing/2014/main" val="3089990795"/>
                    </a:ext>
                  </a:extLst>
                </a:gridCol>
                <a:gridCol w="1537615">
                  <a:extLst>
                    <a:ext uri="{9D8B030D-6E8A-4147-A177-3AD203B41FA5}">
                      <a16:colId xmlns:a16="http://schemas.microsoft.com/office/drawing/2014/main" val="2296374082"/>
                    </a:ext>
                  </a:extLst>
                </a:gridCol>
              </a:tblGrid>
              <a:tr h="370840">
                <a:tc>
                  <a:txBody>
                    <a:bodyPr/>
                    <a:lstStyle/>
                    <a:p>
                      <a:pPr algn="l"/>
                      <a:endParaRPr lang="nl-NL" dirty="0"/>
                    </a:p>
                  </a:txBody>
                  <a:tcPr/>
                </a:tc>
                <a:tc>
                  <a:txBody>
                    <a:bodyPr/>
                    <a:lstStyle/>
                    <a:p>
                      <a:pPr algn="ctr"/>
                      <a:r>
                        <a:rPr lang="nl-NL" dirty="0"/>
                        <a:t>Dagperiode</a:t>
                      </a:r>
                    </a:p>
                  </a:txBody>
                  <a:tcPr/>
                </a:tc>
                <a:tc>
                  <a:txBody>
                    <a:bodyPr/>
                    <a:lstStyle/>
                    <a:p>
                      <a:pPr algn="ctr"/>
                      <a:r>
                        <a:rPr lang="nl-NL" dirty="0"/>
                        <a:t>Avondperiode</a:t>
                      </a:r>
                    </a:p>
                  </a:txBody>
                  <a:tcPr/>
                </a:tc>
                <a:tc>
                  <a:txBody>
                    <a:bodyPr/>
                    <a:lstStyle/>
                    <a:p>
                      <a:pPr algn="ctr"/>
                      <a:r>
                        <a:rPr lang="nl-NL" dirty="0"/>
                        <a:t>Nachtperiode</a:t>
                      </a:r>
                    </a:p>
                  </a:txBody>
                  <a:tcPr/>
                </a:tc>
                <a:extLst>
                  <a:ext uri="{0D108BD9-81ED-4DB2-BD59-A6C34878D82A}">
                    <a16:rowId xmlns:a16="http://schemas.microsoft.com/office/drawing/2014/main" val="3220384328"/>
                  </a:ext>
                </a:extLst>
              </a:tr>
              <a:tr h="370840">
                <a:tc>
                  <a:txBody>
                    <a:bodyPr/>
                    <a:lstStyle/>
                    <a:p>
                      <a:pPr algn="l"/>
                      <a:r>
                        <a:rPr lang="nl-NL" dirty="0"/>
                        <a:t>Op 50 meter</a:t>
                      </a:r>
                    </a:p>
                  </a:txBody>
                  <a:tcPr>
                    <a:solidFill>
                      <a:srgbClr val="E8E8E8"/>
                    </a:solidFill>
                  </a:tcPr>
                </a:tc>
                <a:tc>
                  <a:txBody>
                    <a:bodyPr/>
                    <a:lstStyle/>
                    <a:p>
                      <a:pPr algn="ctr"/>
                      <a:r>
                        <a:rPr lang="nl-NL" dirty="0"/>
                        <a:t>50 dB(A)</a:t>
                      </a:r>
                    </a:p>
                  </a:txBody>
                  <a:tcPr/>
                </a:tc>
                <a:tc>
                  <a:txBody>
                    <a:bodyPr/>
                    <a:lstStyle/>
                    <a:p>
                      <a:pPr algn="ctr"/>
                      <a:r>
                        <a:rPr lang="nl-NL" dirty="0"/>
                        <a:t>45 dB(A)</a:t>
                      </a:r>
                    </a:p>
                  </a:txBody>
                  <a:tcPr/>
                </a:tc>
                <a:tc>
                  <a:txBody>
                    <a:bodyPr/>
                    <a:lstStyle/>
                    <a:p>
                      <a:pPr algn="ctr"/>
                      <a:r>
                        <a:rPr lang="nl-NL" dirty="0"/>
                        <a:t>40 dB(A)</a:t>
                      </a:r>
                    </a:p>
                  </a:txBody>
                  <a:tcPr/>
                </a:tc>
                <a:extLst>
                  <a:ext uri="{0D108BD9-81ED-4DB2-BD59-A6C34878D82A}">
                    <a16:rowId xmlns:a16="http://schemas.microsoft.com/office/drawing/2014/main" val="1532994217"/>
                  </a:ext>
                </a:extLst>
              </a:tr>
              <a:tr h="370840">
                <a:tc>
                  <a:txBody>
                    <a:bodyPr/>
                    <a:lstStyle/>
                    <a:p>
                      <a:pPr algn="l"/>
                      <a:r>
                        <a:rPr lang="nl-NL" dirty="0"/>
                        <a:t>Op locatie wonen</a:t>
                      </a:r>
                    </a:p>
                  </a:txBody>
                  <a:tcPr>
                    <a:solidFill>
                      <a:srgbClr val="F7AD00"/>
                    </a:solidFill>
                  </a:tcPr>
                </a:tc>
                <a:tc>
                  <a:txBody>
                    <a:bodyPr/>
                    <a:lstStyle/>
                    <a:p>
                      <a:pPr algn="ctr"/>
                      <a:r>
                        <a:rPr lang="nl-NL" dirty="0"/>
                        <a:t>50 dB(A)</a:t>
                      </a:r>
                    </a:p>
                  </a:txBody>
                  <a:tcPr/>
                </a:tc>
                <a:tc>
                  <a:txBody>
                    <a:bodyPr/>
                    <a:lstStyle/>
                    <a:p>
                      <a:pPr algn="ctr"/>
                      <a:r>
                        <a:rPr lang="nl-NL" dirty="0"/>
                        <a:t>45 dB(A)</a:t>
                      </a:r>
                    </a:p>
                  </a:txBody>
                  <a:tcPr/>
                </a:tc>
                <a:tc>
                  <a:txBody>
                    <a:bodyPr/>
                    <a:lstStyle/>
                    <a:p>
                      <a:pPr algn="ctr"/>
                      <a:r>
                        <a:rPr lang="nl-NL" dirty="0"/>
                        <a:t>40 dB(A)</a:t>
                      </a:r>
                    </a:p>
                  </a:txBody>
                  <a:tcPr/>
                </a:tc>
                <a:extLst>
                  <a:ext uri="{0D108BD9-81ED-4DB2-BD59-A6C34878D82A}">
                    <a16:rowId xmlns:a16="http://schemas.microsoft.com/office/drawing/2014/main" val="1942649761"/>
                  </a:ext>
                </a:extLst>
              </a:tr>
            </a:tbl>
          </a:graphicData>
        </a:graphic>
      </p:graphicFrame>
      <p:pic>
        <p:nvPicPr>
          <p:cNvPr id="6" name="Afbeelding 5" descr="Dit is een schematische afbeelding van een bedrijf met daaromheen een contour van 50 meter waarop de geluidbelasting 50 dB(A) mag zijn. Deze contour is afgeplat aan de onderzijde, omdat daar de afstand tot een woongebied kleiner is dan 50 meter.">
            <a:extLst>
              <a:ext uri="{FF2B5EF4-FFF2-40B4-BE49-F238E27FC236}">
                <a16:creationId xmlns:a16="http://schemas.microsoft.com/office/drawing/2014/main" id="{E3F7FC3B-D8F6-C909-A7A4-6BB2896454FF}"/>
              </a:ext>
            </a:extLst>
          </p:cNvPr>
          <p:cNvPicPr>
            <a:picLocks noChangeAspect="1"/>
          </p:cNvPicPr>
          <p:nvPr/>
        </p:nvPicPr>
        <p:blipFill>
          <a:blip r:embed="rId2"/>
          <a:srcRect l="40956" t="9674" r="15368" b="6928"/>
          <a:stretch/>
        </p:blipFill>
        <p:spPr>
          <a:xfrm>
            <a:off x="6750422" y="3674535"/>
            <a:ext cx="2823883" cy="3033060"/>
          </a:xfrm>
          <a:prstGeom prst="rect">
            <a:avLst/>
          </a:prstGeom>
        </p:spPr>
      </p:pic>
      <p:pic>
        <p:nvPicPr>
          <p:cNvPr id="7" name="Tijdelijke aanduiding voor afbeelding 6" descr="Afbeelding met gebouw, Stedenbouwkunde, Metropoolregio, lucht">
            <a:extLst>
              <a:ext uri="{FF2B5EF4-FFF2-40B4-BE49-F238E27FC236}">
                <a16:creationId xmlns:a16="http://schemas.microsoft.com/office/drawing/2014/main" id="{05B8D9A6-0A01-C93B-3E9B-39A93B022D21}"/>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29968" r="37240"/>
          <a:stretch/>
        </p:blipFill>
        <p:spPr>
          <a:xfrm>
            <a:off x="0" y="0"/>
            <a:ext cx="3935413" cy="6926782"/>
          </a:xfrm>
          <a:prstGeom prst="rect">
            <a:avLst/>
          </a:prstGeom>
        </p:spPr>
      </p:pic>
    </p:spTree>
    <p:extLst>
      <p:ext uri="{BB962C8B-B14F-4D97-AF65-F5344CB8AC3E}">
        <p14:creationId xmlns:p14="http://schemas.microsoft.com/office/powerpoint/2010/main" val="143991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845C925-B8CE-A762-4005-86A9FDC2649F}"/>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Wat is de nieuwe methode?</a:t>
            </a:r>
          </a:p>
        </p:txBody>
      </p:sp>
      <p:sp>
        <p:nvSpPr>
          <p:cNvPr id="4" name="Tekstvak 3">
            <a:extLst>
              <a:ext uri="{FF2B5EF4-FFF2-40B4-BE49-F238E27FC236}">
                <a16:creationId xmlns:a16="http://schemas.microsoft.com/office/drawing/2014/main" id="{97E25BBC-A045-30D0-0D5F-A78F1CDFD6E4}"/>
              </a:ext>
            </a:extLst>
          </p:cNvPr>
          <p:cNvSpPr txBox="1"/>
          <p:nvPr/>
        </p:nvSpPr>
        <p:spPr>
          <a:xfrm>
            <a:off x="4270377" y="873125"/>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r>
              <a:rPr lang="nl-NL" dirty="0"/>
              <a:t>Basis van de methode voor het thema geluid:</a:t>
            </a:r>
          </a:p>
          <a:p>
            <a:pPr marL="285750" indent="-285750">
              <a:buFont typeface="Arial" panose="020B0604020202020204" pitchFamily="34" charset="0"/>
              <a:buChar char="•"/>
            </a:pPr>
            <a:r>
              <a:rPr lang="nl-NL" dirty="0"/>
              <a:t>Stel dat je ook ruimte wil bieden aan relatief zwaardere bedrijven?</a:t>
            </a:r>
            <a:endParaRPr lang="nl-NL" sz="1600" dirty="0"/>
          </a:p>
          <a:p>
            <a:endParaRPr lang="nl-NL" dirty="0"/>
          </a:p>
        </p:txBody>
      </p:sp>
      <p:graphicFrame>
        <p:nvGraphicFramePr>
          <p:cNvPr id="5" name="Tabel 4">
            <a:extLst>
              <a:ext uri="{FF2B5EF4-FFF2-40B4-BE49-F238E27FC236}">
                <a16:creationId xmlns:a16="http://schemas.microsoft.com/office/drawing/2014/main" id="{10323B58-4A12-F046-F36D-2E3193EF6837}"/>
              </a:ext>
            </a:extLst>
          </p:cNvPr>
          <p:cNvGraphicFramePr>
            <a:graphicFrameLocks noGrp="1"/>
          </p:cNvGraphicFramePr>
          <p:nvPr>
            <p:extLst>
              <p:ext uri="{D42A27DB-BD31-4B8C-83A1-F6EECF244321}">
                <p14:modId xmlns:p14="http://schemas.microsoft.com/office/powerpoint/2010/main" val="509297351"/>
              </p:ext>
            </p:extLst>
          </p:nvPr>
        </p:nvGraphicFramePr>
        <p:xfrm>
          <a:off x="4697505" y="2085792"/>
          <a:ext cx="6665428" cy="1483360"/>
        </p:xfrm>
        <a:graphic>
          <a:graphicData uri="http://schemas.openxmlformats.org/drawingml/2006/table">
            <a:tbl>
              <a:tblPr firstRow="1" bandRow="1">
                <a:tableStyleId>{5C22544A-7EE6-4342-B048-85BDC9FD1C3A}</a:tableStyleId>
              </a:tblPr>
              <a:tblGrid>
                <a:gridCol w="1864660">
                  <a:extLst>
                    <a:ext uri="{9D8B030D-6E8A-4147-A177-3AD203B41FA5}">
                      <a16:colId xmlns:a16="http://schemas.microsoft.com/office/drawing/2014/main" val="3427907047"/>
                    </a:ext>
                  </a:extLst>
                </a:gridCol>
                <a:gridCol w="1712259">
                  <a:extLst>
                    <a:ext uri="{9D8B030D-6E8A-4147-A177-3AD203B41FA5}">
                      <a16:colId xmlns:a16="http://schemas.microsoft.com/office/drawing/2014/main" val="347062211"/>
                    </a:ext>
                  </a:extLst>
                </a:gridCol>
                <a:gridCol w="1550894">
                  <a:extLst>
                    <a:ext uri="{9D8B030D-6E8A-4147-A177-3AD203B41FA5}">
                      <a16:colId xmlns:a16="http://schemas.microsoft.com/office/drawing/2014/main" val="3089990795"/>
                    </a:ext>
                  </a:extLst>
                </a:gridCol>
                <a:gridCol w="1537615">
                  <a:extLst>
                    <a:ext uri="{9D8B030D-6E8A-4147-A177-3AD203B41FA5}">
                      <a16:colId xmlns:a16="http://schemas.microsoft.com/office/drawing/2014/main" val="2296374082"/>
                    </a:ext>
                  </a:extLst>
                </a:gridCol>
              </a:tblGrid>
              <a:tr h="370840">
                <a:tc>
                  <a:txBody>
                    <a:bodyPr/>
                    <a:lstStyle/>
                    <a:p>
                      <a:pPr algn="l"/>
                      <a:endParaRPr lang="nl-NL" dirty="0"/>
                    </a:p>
                  </a:txBody>
                  <a:tcPr/>
                </a:tc>
                <a:tc>
                  <a:txBody>
                    <a:bodyPr/>
                    <a:lstStyle/>
                    <a:p>
                      <a:pPr algn="ctr"/>
                      <a:r>
                        <a:rPr lang="nl-NL" dirty="0"/>
                        <a:t>Dagperiode</a:t>
                      </a:r>
                    </a:p>
                  </a:txBody>
                  <a:tcPr/>
                </a:tc>
                <a:tc>
                  <a:txBody>
                    <a:bodyPr/>
                    <a:lstStyle/>
                    <a:p>
                      <a:pPr algn="ctr"/>
                      <a:r>
                        <a:rPr lang="nl-NL" dirty="0"/>
                        <a:t>Avondperiode</a:t>
                      </a:r>
                    </a:p>
                  </a:txBody>
                  <a:tcPr/>
                </a:tc>
                <a:tc>
                  <a:txBody>
                    <a:bodyPr/>
                    <a:lstStyle/>
                    <a:p>
                      <a:pPr algn="ctr"/>
                      <a:r>
                        <a:rPr lang="nl-NL" dirty="0"/>
                        <a:t>Nachtperiode</a:t>
                      </a:r>
                    </a:p>
                  </a:txBody>
                  <a:tcPr/>
                </a:tc>
                <a:extLst>
                  <a:ext uri="{0D108BD9-81ED-4DB2-BD59-A6C34878D82A}">
                    <a16:rowId xmlns:a16="http://schemas.microsoft.com/office/drawing/2014/main" val="3220384328"/>
                  </a:ext>
                </a:extLst>
              </a:tr>
              <a:tr h="370840">
                <a:tc>
                  <a:txBody>
                    <a:bodyPr/>
                    <a:lstStyle/>
                    <a:p>
                      <a:pPr algn="l"/>
                      <a:r>
                        <a:rPr lang="nl-NL" dirty="0"/>
                        <a:t>Op 100 meter</a:t>
                      </a:r>
                    </a:p>
                  </a:txBody>
                  <a:tcPr>
                    <a:solidFill>
                      <a:srgbClr val="7CB817"/>
                    </a:solidFill>
                  </a:tcPr>
                </a:tc>
                <a:tc>
                  <a:txBody>
                    <a:bodyPr/>
                    <a:lstStyle/>
                    <a:p>
                      <a:pPr algn="ctr"/>
                      <a:r>
                        <a:rPr lang="nl-NL" dirty="0"/>
                        <a:t>50 dB(A)</a:t>
                      </a:r>
                    </a:p>
                  </a:txBody>
                  <a:tcPr/>
                </a:tc>
                <a:tc>
                  <a:txBody>
                    <a:bodyPr/>
                    <a:lstStyle/>
                    <a:p>
                      <a:pPr algn="ctr"/>
                      <a:r>
                        <a:rPr lang="nl-NL" dirty="0"/>
                        <a:t>45 dB(A)</a:t>
                      </a:r>
                    </a:p>
                  </a:txBody>
                  <a:tcPr/>
                </a:tc>
                <a:tc>
                  <a:txBody>
                    <a:bodyPr/>
                    <a:lstStyle/>
                    <a:p>
                      <a:pPr algn="ctr"/>
                      <a:r>
                        <a:rPr lang="nl-NL" dirty="0"/>
                        <a:t>40 dB(A)</a:t>
                      </a:r>
                    </a:p>
                  </a:txBody>
                  <a:tcPr/>
                </a:tc>
                <a:extLst>
                  <a:ext uri="{0D108BD9-81ED-4DB2-BD59-A6C34878D82A}">
                    <a16:rowId xmlns:a16="http://schemas.microsoft.com/office/drawing/2014/main" val="861106620"/>
                  </a:ext>
                </a:extLst>
              </a:tr>
              <a:tr h="370840">
                <a:tc>
                  <a:txBody>
                    <a:bodyPr/>
                    <a:lstStyle/>
                    <a:p>
                      <a:pPr algn="l"/>
                      <a:r>
                        <a:rPr lang="nl-NL" dirty="0"/>
                        <a:t>Op 50 meter</a:t>
                      </a:r>
                    </a:p>
                  </a:txBody>
                  <a:tcPr>
                    <a:solidFill>
                      <a:srgbClr val="E8E8E8"/>
                    </a:solidFill>
                  </a:tcPr>
                </a:tc>
                <a:tc>
                  <a:txBody>
                    <a:bodyPr/>
                    <a:lstStyle/>
                    <a:p>
                      <a:pPr algn="ctr"/>
                      <a:r>
                        <a:rPr lang="nl-NL" dirty="0"/>
                        <a:t>50 dB(A)</a:t>
                      </a:r>
                    </a:p>
                  </a:txBody>
                  <a:tcPr/>
                </a:tc>
                <a:tc>
                  <a:txBody>
                    <a:bodyPr/>
                    <a:lstStyle/>
                    <a:p>
                      <a:pPr algn="ctr"/>
                      <a:r>
                        <a:rPr lang="nl-NL" dirty="0"/>
                        <a:t>45 dB(A)</a:t>
                      </a:r>
                    </a:p>
                  </a:txBody>
                  <a:tcPr/>
                </a:tc>
                <a:tc>
                  <a:txBody>
                    <a:bodyPr/>
                    <a:lstStyle/>
                    <a:p>
                      <a:pPr algn="ctr"/>
                      <a:r>
                        <a:rPr lang="nl-NL" dirty="0"/>
                        <a:t>40 dB(A)</a:t>
                      </a:r>
                    </a:p>
                  </a:txBody>
                  <a:tcPr/>
                </a:tc>
                <a:extLst>
                  <a:ext uri="{0D108BD9-81ED-4DB2-BD59-A6C34878D82A}">
                    <a16:rowId xmlns:a16="http://schemas.microsoft.com/office/drawing/2014/main" val="1532994217"/>
                  </a:ext>
                </a:extLst>
              </a:tr>
              <a:tr h="370840">
                <a:tc>
                  <a:txBody>
                    <a:bodyPr/>
                    <a:lstStyle/>
                    <a:p>
                      <a:pPr algn="l"/>
                      <a:r>
                        <a:rPr lang="nl-NL" dirty="0"/>
                        <a:t>Op locatie wonen</a:t>
                      </a:r>
                    </a:p>
                  </a:txBody>
                  <a:tcPr>
                    <a:solidFill>
                      <a:srgbClr val="F7AD00"/>
                    </a:solidFill>
                  </a:tcPr>
                </a:tc>
                <a:tc>
                  <a:txBody>
                    <a:bodyPr/>
                    <a:lstStyle/>
                    <a:p>
                      <a:pPr algn="ctr"/>
                      <a:r>
                        <a:rPr lang="nl-NL" dirty="0"/>
                        <a:t>50 dB(A)</a:t>
                      </a:r>
                    </a:p>
                  </a:txBody>
                  <a:tcPr/>
                </a:tc>
                <a:tc>
                  <a:txBody>
                    <a:bodyPr/>
                    <a:lstStyle/>
                    <a:p>
                      <a:pPr algn="ctr"/>
                      <a:r>
                        <a:rPr lang="nl-NL" dirty="0"/>
                        <a:t>45 dB(A)</a:t>
                      </a:r>
                    </a:p>
                  </a:txBody>
                  <a:tcPr/>
                </a:tc>
                <a:tc>
                  <a:txBody>
                    <a:bodyPr/>
                    <a:lstStyle/>
                    <a:p>
                      <a:pPr algn="ctr"/>
                      <a:r>
                        <a:rPr lang="nl-NL" dirty="0"/>
                        <a:t>40 dB(A)</a:t>
                      </a:r>
                    </a:p>
                  </a:txBody>
                  <a:tcPr/>
                </a:tc>
                <a:extLst>
                  <a:ext uri="{0D108BD9-81ED-4DB2-BD59-A6C34878D82A}">
                    <a16:rowId xmlns:a16="http://schemas.microsoft.com/office/drawing/2014/main" val="1942649761"/>
                  </a:ext>
                </a:extLst>
              </a:tr>
            </a:tbl>
          </a:graphicData>
        </a:graphic>
      </p:graphicFrame>
      <p:pic>
        <p:nvPicPr>
          <p:cNvPr id="6" name="Afbeelding 5" descr="Dit is een schematische weergave van een bedrijf waar een contour van 100 meter is getekend waarop de geluidbelasting niet hoger mag zijn dan 50 dB(A).">
            <a:extLst>
              <a:ext uri="{FF2B5EF4-FFF2-40B4-BE49-F238E27FC236}">
                <a16:creationId xmlns:a16="http://schemas.microsoft.com/office/drawing/2014/main" id="{18283F4A-4696-35C9-216D-D1A54A2C6DE8}"/>
              </a:ext>
            </a:extLst>
          </p:cNvPr>
          <p:cNvPicPr>
            <a:picLocks noChangeAspect="1"/>
          </p:cNvPicPr>
          <p:nvPr/>
        </p:nvPicPr>
        <p:blipFill>
          <a:blip r:embed="rId2"/>
          <a:srcRect l="9486" t="15424" r="51397" b="15295"/>
          <a:stretch/>
        </p:blipFill>
        <p:spPr>
          <a:xfrm>
            <a:off x="4446494" y="3641811"/>
            <a:ext cx="3218329" cy="3206229"/>
          </a:xfrm>
          <a:prstGeom prst="rect">
            <a:avLst/>
          </a:prstGeom>
        </p:spPr>
      </p:pic>
      <p:pic>
        <p:nvPicPr>
          <p:cNvPr id="7" name="Afbeelding 6" descr="Dit is een afbeelding van een bedrijf met aan de bovenzijde een contour van 100 meter, aan de onderzijde een contour van 50 meter, waarop de geluidbelasting niet hoger dan 50 dB(A) mag zijn.">
            <a:extLst>
              <a:ext uri="{FF2B5EF4-FFF2-40B4-BE49-F238E27FC236}">
                <a16:creationId xmlns:a16="http://schemas.microsoft.com/office/drawing/2014/main" id="{854F98B8-B518-4BED-6DC3-A0E0824602AC}"/>
              </a:ext>
            </a:extLst>
          </p:cNvPr>
          <p:cNvPicPr>
            <a:picLocks noChangeAspect="1"/>
          </p:cNvPicPr>
          <p:nvPr/>
        </p:nvPicPr>
        <p:blipFill>
          <a:blip r:embed="rId3"/>
          <a:srcRect l="48776" t="15686" r="12180" b="15686"/>
          <a:stretch/>
        </p:blipFill>
        <p:spPr>
          <a:xfrm>
            <a:off x="8321598" y="3641810"/>
            <a:ext cx="3242872" cy="3206229"/>
          </a:xfrm>
          <a:prstGeom prst="rect">
            <a:avLst/>
          </a:prstGeom>
        </p:spPr>
      </p:pic>
      <p:pic>
        <p:nvPicPr>
          <p:cNvPr id="8" name="Tijdelijke aanduiding voor afbeelding 6" descr="Afbeelding met gebouw, Stedenbouwkunde, Metropoolregio, lucht">
            <a:extLst>
              <a:ext uri="{FF2B5EF4-FFF2-40B4-BE49-F238E27FC236}">
                <a16:creationId xmlns:a16="http://schemas.microsoft.com/office/drawing/2014/main" id="{D71D5E43-E357-824E-64FF-07DB3B905EFA}"/>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l="29968" r="37240"/>
          <a:stretch/>
        </p:blipFill>
        <p:spPr>
          <a:xfrm>
            <a:off x="0" y="0"/>
            <a:ext cx="3935413" cy="6926782"/>
          </a:xfrm>
          <a:prstGeom prst="rect">
            <a:avLst/>
          </a:prstGeom>
        </p:spPr>
      </p:pic>
    </p:spTree>
    <p:extLst>
      <p:ext uri="{BB962C8B-B14F-4D97-AF65-F5344CB8AC3E}">
        <p14:creationId xmlns:p14="http://schemas.microsoft.com/office/powerpoint/2010/main" val="1232737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2014695E-9478-A664-8E0A-0AB4962BB691}"/>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Wat is de nieuwe methode?</a:t>
            </a:r>
          </a:p>
        </p:txBody>
      </p:sp>
      <p:sp>
        <p:nvSpPr>
          <p:cNvPr id="4" name="Tekstvak 3">
            <a:extLst>
              <a:ext uri="{FF2B5EF4-FFF2-40B4-BE49-F238E27FC236}">
                <a16:creationId xmlns:a16="http://schemas.microsoft.com/office/drawing/2014/main" id="{8F23E0D3-007E-47A1-F02F-D5374A9EEB6F}"/>
              </a:ext>
            </a:extLst>
          </p:cNvPr>
          <p:cNvSpPr txBox="1"/>
          <p:nvPr/>
        </p:nvSpPr>
        <p:spPr>
          <a:xfrm>
            <a:off x="4270377" y="1205839"/>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r>
              <a:rPr lang="nl-NL" dirty="0"/>
              <a:t>Basis van de methode voor het thema geluid:</a:t>
            </a:r>
          </a:p>
          <a:p>
            <a:pPr marL="285750" indent="-285750">
              <a:buFont typeface="Arial" panose="020B0604020202020204" pitchFamily="34" charset="0"/>
              <a:buChar char="•"/>
            </a:pPr>
            <a:r>
              <a:rPr lang="nl-NL" dirty="0"/>
              <a:t>Stel dat je ook het ALARA-principe in de regel uitwerkt?</a:t>
            </a:r>
            <a:endParaRPr lang="nl-NL" sz="1600" dirty="0"/>
          </a:p>
          <a:p>
            <a:endParaRPr lang="nl-NL" dirty="0"/>
          </a:p>
        </p:txBody>
      </p:sp>
      <p:graphicFrame>
        <p:nvGraphicFramePr>
          <p:cNvPr id="5" name="Tabel 4">
            <a:extLst>
              <a:ext uri="{FF2B5EF4-FFF2-40B4-BE49-F238E27FC236}">
                <a16:creationId xmlns:a16="http://schemas.microsoft.com/office/drawing/2014/main" id="{4F5FB036-B719-E044-13A7-3783A6FBDAA7}"/>
              </a:ext>
            </a:extLst>
          </p:cNvPr>
          <p:cNvGraphicFramePr>
            <a:graphicFrameLocks noGrp="1"/>
          </p:cNvGraphicFramePr>
          <p:nvPr>
            <p:extLst>
              <p:ext uri="{D42A27DB-BD31-4B8C-83A1-F6EECF244321}">
                <p14:modId xmlns:p14="http://schemas.microsoft.com/office/powerpoint/2010/main" val="2467895839"/>
              </p:ext>
            </p:extLst>
          </p:nvPr>
        </p:nvGraphicFramePr>
        <p:xfrm>
          <a:off x="4697505" y="2085792"/>
          <a:ext cx="6665428" cy="1854200"/>
        </p:xfrm>
        <a:graphic>
          <a:graphicData uri="http://schemas.openxmlformats.org/drawingml/2006/table">
            <a:tbl>
              <a:tblPr firstRow="1" bandRow="1">
                <a:tableStyleId>{5C22544A-7EE6-4342-B048-85BDC9FD1C3A}</a:tableStyleId>
              </a:tblPr>
              <a:tblGrid>
                <a:gridCol w="1864660">
                  <a:extLst>
                    <a:ext uri="{9D8B030D-6E8A-4147-A177-3AD203B41FA5}">
                      <a16:colId xmlns:a16="http://schemas.microsoft.com/office/drawing/2014/main" val="3427907047"/>
                    </a:ext>
                  </a:extLst>
                </a:gridCol>
                <a:gridCol w="1712259">
                  <a:extLst>
                    <a:ext uri="{9D8B030D-6E8A-4147-A177-3AD203B41FA5}">
                      <a16:colId xmlns:a16="http://schemas.microsoft.com/office/drawing/2014/main" val="347062211"/>
                    </a:ext>
                  </a:extLst>
                </a:gridCol>
                <a:gridCol w="1550894">
                  <a:extLst>
                    <a:ext uri="{9D8B030D-6E8A-4147-A177-3AD203B41FA5}">
                      <a16:colId xmlns:a16="http://schemas.microsoft.com/office/drawing/2014/main" val="3089990795"/>
                    </a:ext>
                  </a:extLst>
                </a:gridCol>
                <a:gridCol w="1537615">
                  <a:extLst>
                    <a:ext uri="{9D8B030D-6E8A-4147-A177-3AD203B41FA5}">
                      <a16:colId xmlns:a16="http://schemas.microsoft.com/office/drawing/2014/main" val="2296374082"/>
                    </a:ext>
                  </a:extLst>
                </a:gridCol>
              </a:tblGrid>
              <a:tr h="370840">
                <a:tc>
                  <a:txBody>
                    <a:bodyPr/>
                    <a:lstStyle/>
                    <a:p>
                      <a:pPr algn="l"/>
                      <a:endParaRPr lang="nl-NL" dirty="0"/>
                    </a:p>
                  </a:txBody>
                  <a:tcPr/>
                </a:tc>
                <a:tc>
                  <a:txBody>
                    <a:bodyPr/>
                    <a:lstStyle/>
                    <a:p>
                      <a:pPr algn="ctr"/>
                      <a:r>
                        <a:rPr lang="nl-NL" dirty="0"/>
                        <a:t>Dagperiode</a:t>
                      </a:r>
                    </a:p>
                  </a:txBody>
                  <a:tcPr/>
                </a:tc>
                <a:tc>
                  <a:txBody>
                    <a:bodyPr/>
                    <a:lstStyle/>
                    <a:p>
                      <a:pPr algn="ctr"/>
                      <a:r>
                        <a:rPr lang="nl-NL" dirty="0"/>
                        <a:t>Avondperiode</a:t>
                      </a:r>
                    </a:p>
                  </a:txBody>
                  <a:tcPr/>
                </a:tc>
                <a:tc>
                  <a:txBody>
                    <a:bodyPr/>
                    <a:lstStyle/>
                    <a:p>
                      <a:pPr algn="ctr"/>
                      <a:r>
                        <a:rPr lang="nl-NL" dirty="0"/>
                        <a:t>Nachtperiode</a:t>
                      </a:r>
                    </a:p>
                  </a:txBody>
                  <a:tcPr/>
                </a:tc>
                <a:extLst>
                  <a:ext uri="{0D108BD9-81ED-4DB2-BD59-A6C34878D82A}">
                    <a16:rowId xmlns:a16="http://schemas.microsoft.com/office/drawing/2014/main" val="3220384328"/>
                  </a:ext>
                </a:extLst>
              </a:tr>
              <a:tr h="370840">
                <a:tc>
                  <a:txBody>
                    <a:bodyPr/>
                    <a:lstStyle/>
                    <a:p>
                      <a:pPr algn="l"/>
                      <a:r>
                        <a:rPr lang="nl-NL" dirty="0"/>
                        <a:t>Op 100 meter</a:t>
                      </a:r>
                    </a:p>
                  </a:txBody>
                  <a:tcPr>
                    <a:solidFill>
                      <a:srgbClr val="7CB817"/>
                    </a:solidFill>
                  </a:tcPr>
                </a:tc>
                <a:tc>
                  <a:txBody>
                    <a:bodyPr/>
                    <a:lstStyle/>
                    <a:p>
                      <a:pPr algn="ctr"/>
                      <a:r>
                        <a:rPr lang="nl-NL" dirty="0"/>
                        <a:t>50 dB(A)</a:t>
                      </a:r>
                    </a:p>
                  </a:txBody>
                  <a:tcPr/>
                </a:tc>
                <a:tc>
                  <a:txBody>
                    <a:bodyPr/>
                    <a:lstStyle/>
                    <a:p>
                      <a:pPr algn="ctr"/>
                      <a:r>
                        <a:rPr lang="nl-NL" dirty="0"/>
                        <a:t>45 dB(A)</a:t>
                      </a:r>
                    </a:p>
                  </a:txBody>
                  <a:tcPr/>
                </a:tc>
                <a:tc>
                  <a:txBody>
                    <a:bodyPr/>
                    <a:lstStyle/>
                    <a:p>
                      <a:pPr algn="ctr"/>
                      <a:r>
                        <a:rPr lang="nl-NL" dirty="0"/>
                        <a:t>40 dB(A)</a:t>
                      </a:r>
                    </a:p>
                  </a:txBody>
                  <a:tcPr/>
                </a:tc>
                <a:extLst>
                  <a:ext uri="{0D108BD9-81ED-4DB2-BD59-A6C34878D82A}">
                    <a16:rowId xmlns:a16="http://schemas.microsoft.com/office/drawing/2014/main" val="861106620"/>
                  </a:ext>
                </a:extLst>
              </a:tr>
              <a:tr h="370840">
                <a:tc>
                  <a:txBody>
                    <a:bodyPr/>
                    <a:lstStyle/>
                    <a:p>
                      <a:pPr algn="l"/>
                      <a:r>
                        <a:rPr lang="nl-NL" dirty="0"/>
                        <a:t>Op 50 meter</a:t>
                      </a:r>
                    </a:p>
                  </a:txBody>
                  <a:tcPr>
                    <a:solidFill>
                      <a:srgbClr val="E8E8E8"/>
                    </a:solidFill>
                  </a:tcPr>
                </a:tc>
                <a:tc>
                  <a:txBody>
                    <a:bodyPr/>
                    <a:lstStyle/>
                    <a:p>
                      <a:pPr algn="ctr"/>
                      <a:r>
                        <a:rPr lang="nl-NL" dirty="0"/>
                        <a:t>50 dB(A)</a:t>
                      </a:r>
                    </a:p>
                  </a:txBody>
                  <a:tcPr/>
                </a:tc>
                <a:tc>
                  <a:txBody>
                    <a:bodyPr/>
                    <a:lstStyle/>
                    <a:p>
                      <a:pPr algn="ctr"/>
                      <a:r>
                        <a:rPr lang="nl-NL" dirty="0"/>
                        <a:t>45 dB(A)</a:t>
                      </a:r>
                    </a:p>
                  </a:txBody>
                  <a:tcPr/>
                </a:tc>
                <a:tc>
                  <a:txBody>
                    <a:bodyPr/>
                    <a:lstStyle/>
                    <a:p>
                      <a:pPr algn="ctr"/>
                      <a:r>
                        <a:rPr lang="nl-NL" dirty="0"/>
                        <a:t>40 dB(A)</a:t>
                      </a:r>
                    </a:p>
                  </a:txBody>
                  <a:tcPr/>
                </a:tc>
                <a:extLst>
                  <a:ext uri="{0D108BD9-81ED-4DB2-BD59-A6C34878D82A}">
                    <a16:rowId xmlns:a16="http://schemas.microsoft.com/office/drawing/2014/main" val="1532994217"/>
                  </a:ext>
                </a:extLst>
              </a:tr>
              <a:tr h="370840">
                <a:tc>
                  <a:txBody>
                    <a:bodyPr/>
                    <a:lstStyle/>
                    <a:p>
                      <a:pPr algn="l"/>
                      <a:r>
                        <a:rPr lang="nl-NL" dirty="0"/>
                        <a:t>Buiten het terrein</a:t>
                      </a:r>
                    </a:p>
                  </a:txBody>
                  <a:tcPr>
                    <a:solidFill>
                      <a:schemeClr val="bg1"/>
                    </a:solidFill>
                  </a:tcPr>
                </a:tc>
                <a:tc>
                  <a:txBody>
                    <a:bodyPr/>
                    <a:lstStyle/>
                    <a:p>
                      <a:pPr algn="ctr"/>
                      <a:r>
                        <a:rPr lang="nl-NL" dirty="0"/>
                        <a:t>50 dB(A)</a:t>
                      </a:r>
                    </a:p>
                  </a:txBody>
                  <a:tcPr/>
                </a:tc>
                <a:tc>
                  <a:txBody>
                    <a:bodyPr/>
                    <a:lstStyle/>
                    <a:p>
                      <a:pPr algn="ctr"/>
                      <a:r>
                        <a:rPr lang="nl-NL" dirty="0"/>
                        <a:t>45 dB(A)</a:t>
                      </a:r>
                    </a:p>
                  </a:txBody>
                  <a:tcPr/>
                </a:tc>
                <a:tc>
                  <a:txBody>
                    <a:bodyPr/>
                    <a:lstStyle/>
                    <a:p>
                      <a:pPr algn="ctr"/>
                      <a:r>
                        <a:rPr lang="nl-NL" dirty="0"/>
                        <a:t>40 dB(A)</a:t>
                      </a:r>
                    </a:p>
                  </a:txBody>
                  <a:tcPr/>
                </a:tc>
                <a:extLst>
                  <a:ext uri="{0D108BD9-81ED-4DB2-BD59-A6C34878D82A}">
                    <a16:rowId xmlns:a16="http://schemas.microsoft.com/office/drawing/2014/main" val="1602545618"/>
                  </a:ext>
                </a:extLst>
              </a:tr>
              <a:tr h="370840">
                <a:tc>
                  <a:txBody>
                    <a:bodyPr/>
                    <a:lstStyle/>
                    <a:p>
                      <a:pPr algn="l"/>
                      <a:r>
                        <a:rPr lang="nl-NL" dirty="0"/>
                        <a:t>Op locatie wonen</a:t>
                      </a:r>
                    </a:p>
                  </a:txBody>
                  <a:tcPr>
                    <a:solidFill>
                      <a:srgbClr val="F7AD00"/>
                    </a:solidFill>
                  </a:tcPr>
                </a:tc>
                <a:tc>
                  <a:txBody>
                    <a:bodyPr/>
                    <a:lstStyle/>
                    <a:p>
                      <a:pPr algn="ctr"/>
                      <a:r>
                        <a:rPr lang="nl-NL" dirty="0"/>
                        <a:t>50 dB(A)</a:t>
                      </a:r>
                    </a:p>
                  </a:txBody>
                  <a:tcPr/>
                </a:tc>
                <a:tc>
                  <a:txBody>
                    <a:bodyPr/>
                    <a:lstStyle/>
                    <a:p>
                      <a:pPr algn="ctr"/>
                      <a:r>
                        <a:rPr lang="nl-NL" dirty="0"/>
                        <a:t>45 dB(A)</a:t>
                      </a:r>
                    </a:p>
                  </a:txBody>
                  <a:tcPr/>
                </a:tc>
                <a:tc>
                  <a:txBody>
                    <a:bodyPr/>
                    <a:lstStyle/>
                    <a:p>
                      <a:pPr algn="ctr"/>
                      <a:r>
                        <a:rPr lang="nl-NL" dirty="0"/>
                        <a:t>40 dB(A)</a:t>
                      </a:r>
                    </a:p>
                  </a:txBody>
                  <a:tcPr/>
                </a:tc>
                <a:extLst>
                  <a:ext uri="{0D108BD9-81ED-4DB2-BD59-A6C34878D82A}">
                    <a16:rowId xmlns:a16="http://schemas.microsoft.com/office/drawing/2014/main" val="1942649761"/>
                  </a:ext>
                </a:extLst>
              </a:tr>
            </a:tbl>
          </a:graphicData>
        </a:graphic>
      </p:graphicFrame>
      <p:pic>
        <p:nvPicPr>
          <p:cNvPr id="6" name="Afbeelding 5" descr="Dit is een schematische weergave van een bedrijf aan de rand van een bedrijventerrein waarbij met een contour die buiten het bedrijventerrein ligt is aangegeven dat, ook al staan daar geen woningen, alsnog ook daar de geluidbelasting beperkt moet worden.">
            <a:extLst>
              <a:ext uri="{FF2B5EF4-FFF2-40B4-BE49-F238E27FC236}">
                <a16:creationId xmlns:a16="http://schemas.microsoft.com/office/drawing/2014/main" id="{2E859923-B652-B06C-22AD-BE3BFF25552B}"/>
              </a:ext>
            </a:extLst>
          </p:cNvPr>
          <p:cNvPicPr>
            <a:picLocks noChangeAspect="1"/>
          </p:cNvPicPr>
          <p:nvPr/>
        </p:nvPicPr>
        <p:blipFill>
          <a:blip r:embed="rId2"/>
          <a:srcRect l="31323" t="16209" r="28971" b="15948"/>
          <a:stretch/>
        </p:blipFill>
        <p:spPr>
          <a:xfrm>
            <a:off x="6382871" y="3937150"/>
            <a:ext cx="3039036" cy="2920850"/>
          </a:xfrm>
          <a:prstGeom prst="rect">
            <a:avLst/>
          </a:prstGeom>
        </p:spPr>
      </p:pic>
      <p:pic>
        <p:nvPicPr>
          <p:cNvPr id="7" name="Tijdelijke aanduiding voor afbeelding 6" descr="Afbeelding met gebouw, Stedenbouwkunde, Metropoolregio, lucht">
            <a:extLst>
              <a:ext uri="{FF2B5EF4-FFF2-40B4-BE49-F238E27FC236}">
                <a16:creationId xmlns:a16="http://schemas.microsoft.com/office/drawing/2014/main" id="{F74650E9-D031-AE6B-D70F-DCA49446AB72}"/>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29968" r="37240"/>
          <a:stretch/>
        </p:blipFill>
        <p:spPr>
          <a:xfrm>
            <a:off x="0" y="0"/>
            <a:ext cx="3935413" cy="6926782"/>
          </a:xfrm>
          <a:prstGeom prst="rect">
            <a:avLst/>
          </a:prstGeom>
        </p:spPr>
      </p:pic>
    </p:spTree>
    <p:extLst>
      <p:ext uri="{BB962C8B-B14F-4D97-AF65-F5344CB8AC3E}">
        <p14:creationId xmlns:p14="http://schemas.microsoft.com/office/powerpoint/2010/main" val="3584461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6E4AA08-7A6D-A644-D9FC-A5D82A5A23BE}"/>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Wat is de nieuwe methode?</a:t>
            </a:r>
          </a:p>
        </p:txBody>
      </p:sp>
      <p:sp>
        <p:nvSpPr>
          <p:cNvPr id="4" name="Tekstvak 3">
            <a:extLst>
              <a:ext uri="{FF2B5EF4-FFF2-40B4-BE49-F238E27FC236}">
                <a16:creationId xmlns:a16="http://schemas.microsoft.com/office/drawing/2014/main" id="{CE9553BE-1849-B9DD-D1C4-18565EFCE47E}"/>
              </a:ext>
            </a:extLst>
          </p:cNvPr>
          <p:cNvSpPr txBox="1"/>
          <p:nvPr/>
        </p:nvSpPr>
        <p:spPr>
          <a:xfrm>
            <a:off x="4270377" y="485839"/>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r>
              <a:rPr lang="nl-NL" dirty="0"/>
              <a:t>Basis van de methode voor het thema geluid:</a:t>
            </a:r>
          </a:p>
          <a:p>
            <a:pPr marL="285750" indent="-285750">
              <a:buFont typeface="Arial" panose="020B0604020202020204" pitchFamily="34" charset="0"/>
              <a:buChar char="•"/>
            </a:pPr>
            <a:r>
              <a:rPr lang="nl-NL" dirty="0"/>
              <a:t>Stel dat je een hoger beschermingsniveau nastreeft?</a:t>
            </a:r>
            <a:endParaRPr lang="nl-NL" sz="1600" dirty="0"/>
          </a:p>
          <a:p>
            <a:endParaRPr lang="nl-NL" dirty="0"/>
          </a:p>
        </p:txBody>
      </p:sp>
      <p:graphicFrame>
        <p:nvGraphicFramePr>
          <p:cNvPr id="5" name="Tabel 4">
            <a:extLst>
              <a:ext uri="{FF2B5EF4-FFF2-40B4-BE49-F238E27FC236}">
                <a16:creationId xmlns:a16="http://schemas.microsoft.com/office/drawing/2014/main" id="{6DC623E2-5739-C24F-12CA-8E39C9CF8C8D}"/>
              </a:ext>
            </a:extLst>
          </p:cNvPr>
          <p:cNvGraphicFramePr>
            <a:graphicFrameLocks noGrp="1"/>
          </p:cNvGraphicFramePr>
          <p:nvPr>
            <p:extLst>
              <p:ext uri="{D42A27DB-BD31-4B8C-83A1-F6EECF244321}">
                <p14:modId xmlns:p14="http://schemas.microsoft.com/office/powerpoint/2010/main" val="3409339093"/>
              </p:ext>
            </p:extLst>
          </p:nvPr>
        </p:nvGraphicFramePr>
        <p:xfrm>
          <a:off x="4697505" y="1350686"/>
          <a:ext cx="6665428" cy="2225040"/>
        </p:xfrm>
        <a:graphic>
          <a:graphicData uri="http://schemas.openxmlformats.org/drawingml/2006/table">
            <a:tbl>
              <a:tblPr firstRow="1" bandRow="1">
                <a:tableStyleId>{5C22544A-7EE6-4342-B048-85BDC9FD1C3A}</a:tableStyleId>
              </a:tblPr>
              <a:tblGrid>
                <a:gridCol w="1864660">
                  <a:extLst>
                    <a:ext uri="{9D8B030D-6E8A-4147-A177-3AD203B41FA5}">
                      <a16:colId xmlns:a16="http://schemas.microsoft.com/office/drawing/2014/main" val="3427907047"/>
                    </a:ext>
                  </a:extLst>
                </a:gridCol>
                <a:gridCol w="1712259">
                  <a:extLst>
                    <a:ext uri="{9D8B030D-6E8A-4147-A177-3AD203B41FA5}">
                      <a16:colId xmlns:a16="http://schemas.microsoft.com/office/drawing/2014/main" val="347062211"/>
                    </a:ext>
                  </a:extLst>
                </a:gridCol>
                <a:gridCol w="1550894">
                  <a:extLst>
                    <a:ext uri="{9D8B030D-6E8A-4147-A177-3AD203B41FA5}">
                      <a16:colId xmlns:a16="http://schemas.microsoft.com/office/drawing/2014/main" val="3089990795"/>
                    </a:ext>
                  </a:extLst>
                </a:gridCol>
                <a:gridCol w="1537615">
                  <a:extLst>
                    <a:ext uri="{9D8B030D-6E8A-4147-A177-3AD203B41FA5}">
                      <a16:colId xmlns:a16="http://schemas.microsoft.com/office/drawing/2014/main" val="2296374082"/>
                    </a:ext>
                  </a:extLst>
                </a:gridCol>
              </a:tblGrid>
              <a:tr h="370840">
                <a:tc>
                  <a:txBody>
                    <a:bodyPr/>
                    <a:lstStyle/>
                    <a:p>
                      <a:pPr algn="l"/>
                      <a:endParaRPr lang="nl-NL" dirty="0"/>
                    </a:p>
                  </a:txBody>
                  <a:tcPr/>
                </a:tc>
                <a:tc>
                  <a:txBody>
                    <a:bodyPr/>
                    <a:lstStyle/>
                    <a:p>
                      <a:pPr algn="ctr"/>
                      <a:r>
                        <a:rPr lang="nl-NL" dirty="0"/>
                        <a:t>Dagperiode</a:t>
                      </a:r>
                    </a:p>
                  </a:txBody>
                  <a:tcPr/>
                </a:tc>
                <a:tc>
                  <a:txBody>
                    <a:bodyPr/>
                    <a:lstStyle/>
                    <a:p>
                      <a:pPr algn="ctr"/>
                      <a:r>
                        <a:rPr lang="nl-NL" dirty="0"/>
                        <a:t>Avondperiode</a:t>
                      </a:r>
                    </a:p>
                  </a:txBody>
                  <a:tcPr/>
                </a:tc>
                <a:tc>
                  <a:txBody>
                    <a:bodyPr/>
                    <a:lstStyle/>
                    <a:p>
                      <a:pPr algn="ctr"/>
                      <a:r>
                        <a:rPr lang="nl-NL" dirty="0"/>
                        <a:t>Nachtperiode</a:t>
                      </a:r>
                    </a:p>
                  </a:txBody>
                  <a:tcPr/>
                </a:tc>
                <a:extLst>
                  <a:ext uri="{0D108BD9-81ED-4DB2-BD59-A6C34878D82A}">
                    <a16:rowId xmlns:a16="http://schemas.microsoft.com/office/drawing/2014/main" val="3220384328"/>
                  </a:ext>
                </a:extLst>
              </a:tr>
              <a:tr h="370840">
                <a:tc>
                  <a:txBody>
                    <a:bodyPr/>
                    <a:lstStyle/>
                    <a:p>
                      <a:pPr algn="l"/>
                      <a:r>
                        <a:rPr lang="nl-NL" dirty="0"/>
                        <a:t>Op 100 meter</a:t>
                      </a:r>
                    </a:p>
                  </a:txBody>
                  <a:tcPr>
                    <a:solidFill>
                      <a:srgbClr val="7CB817"/>
                    </a:solidFill>
                  </a:tcPr>
                </a:tc>
                <a:tc>
                  <a:txBody>
                    <a:bodyPr/>
                    <a:lstStyle/>
                    <a:p>
                      <a:pPr algn="ctr"/>
                      <a:r>
                        <a:rPr lang="nl-NL" dirty="0"/>
                        <a:t>50 dB(A)</a:t>
                      </a:r>
                    </a:p>
                  </a:txBody>
                  <a:tcPr/>
                </a:tc>
                <a:tc>
                  <a:txBody>
                    <a:bodyPr/>
                    <a:lstStyle/>
                    <a:p>
                      <a:pPr algn="ctr"/>
                      <a:r>
                        <a:rPr lang="nl-NL" dirty="0"/>
                        <a:t>45 dB(A)</a:t>
                      </a:r>
                    </a:p>
                  </a:txBody>
                  <a:tcPr/>
                </a:tc>
                <a:tc>
                  <a:txBody>
                    <a:bodyPr/>
                    <a:lstStyle/>
                    <a:p>
                      <a:pPr algn="ctr"/>
                      <a:r>
                        <a:rPr lang="nl-NL" dirty="0"/>
                        <a:t>40 dB(A)</a:t>
                      </a:r>
                    </a:p>
                  </a:txBody>
                  <a:tcPr/>
                </a:tc>
                <a:extLst>
                  <a:ext uri="{0D108BD9-81ED-4DB2-BD59-A6C34878D82A}">
                    <a16:rowId xmlns:a16="http://schemas.microsoft.com/office/drawing/2014/main" val="861106620"/>
                  </a:ext>
                </a:extLst>
              </a:tr>
              <a:tr h="370840">
                <a:tc>
                  <a:txBody>
                    <a:bodyPr/>
                    <a:lstStyle/>
                    <a:p>
                      <a:pPr algn="l"/>
                      <a:r>
                        <a:rPr lang="nl-NL" dirty="0"/>
                        <a:t>Op 50 meter</a:t>
                      </a:r>
                    </a:p>
                  </a:txBody>
                  <a:tcPr>
                    <a:solidFill>
                      <a:srgbClr val="E8E8E8"/>
                    </a:solidFill>
                  </a:tcPr>
                </a:tc>
                <a:tc>
                  <a:txBody>
                    <a:bodyPr/>
                    <a:lstStyle/>
                    <a:p>
                      <a:pPr algn="ctr"/>
                      <a:r>
                        <a:rPr lang="nl-NL" dirty="0"/>
                        <a:t>50 dB(A)</a:t>
                      </a:r>
                    </a:p>
                  </a:txBody>
                  <a:tcPr/>
                </a:tc>
                <a:tc>
                  <a:txBody>
                    <a:bodyPr/>
                    <a:lstStyle/>
                    <a:p>
                      <a:pPr algn="ctr"/>
                      <a:r>
                        <a:rPr lang="nl-NL" dirty="0"/>
                        <a:t>45 dB(A)</a:t>
                      </a:r>
                    </a:p>
                  </a:txBody>
                  <a:tcPr/>
                </a:tc>
                <a:tc>
                  <a:txBody>
                    <a:bodyPr/>
                    <a:lstStyle/>
                    <a:p>
                      <a:pPr algn="ctr"/>
                      <a:r>
                        <a:rPr lang="nl-NL" dirty="0"/>
                        <a:t>40 dB(A)</a:t>
                      </a:r>
                    </a:p>
                  </a:txBody>
                  <a:tcPr/>
                </a:tc>
                <a:extLst>
                  <a:ext uri="{0D108BD9-81ED-4DB2-BD59-A6C34878D82A}">
                    <a16:rowId xmlns:a16="http://schemas.microsoft.com/office/drawing/2014/main" val="1532994217"/>
                  </a:ext>
                </a:extLst>
              </a:tr>
              <a:tr h="370840">
                <a:tc>
                  <a:txBody>
                    <a:bodyPr/>
                    <a:lstStyle/>
                    <a:p>
                      <a:pPr algn="l"/>
                      <a:r>
                        <a:rPr lang="nl-NL" dirty="0"/>
                        <a:t>Buiten het terrein</a:t>
                      </a:r>
                    </a:p>
                  </a:txBody>
                  <a:tcPr>
                    <a:solidFill>
                      <a:schemeClr val="bg1"/>
                    </a:solidFill>
                  </a:tcPr>
                </a:tc>
                <a:tc>
                  <a:txBody>
                    <a:bodyPr/>
                    <a:lstStyle/>
                    <a:p>
                      <a:pPr algn="ctr"/>
                      <a:r>
                        <a:rPr lang="nl-NL" dirty="0"/>
                        <a:t>50 dB(A)</a:t>
                      </a:r>
                    </a:p>
                  </a:txBody>
                  <a:tcPr/>
                </a:tc>
                <a:tc>
                  <a:txBody>
                    <a:bodyPr/>
                    <a:lstStyle/>
                    <a:p>
                      <a:pPr algn="ctr"/>
                      <a:r>
                        <a:rPr lang="nl-NL" dirty="0"/>
                        <a:t>45 dB(A)</a:t>
                      </a:r>
                    </a:p>
                  </a:txBody>
                  <a:tcPr/>
                </a:tc>
                <a:tc>
                  <a:txBody>
                    <a:bodyPr/>
                    <a:lstStyle/>
                    <a:p>
                      <a:pPr algn="ctr"/>
                      <a:r>
                        <a:rPr lang="nl-NL" dirty="0"/>
                        <a:t>40 dB(A)</a:t>
                      </a:r>
                    </a:p>
                  </a:txBody>
                  <a:tcPr/>
                </a:tc>
                <a:extLst>
                  <a:ext uri="{0D108BD9-81ED-4DB2-BD59-A6C34878D82A}">
                    <a16:rowId xmlns:a16="http://schemas.microsoft.com/office/drawing/2014/main" val="1602545618"/>
                  </a:ext>
                </a:extLst>
              </a:tr>
              <a:tr h="370840">
                <a:tc>
                  <a:txBody>
                    <a:bodyPr/>
                    <a:lstStyle/>
                    <a:p>
                      <a:pPr algn="l"/>
                      <a:r>
                        <a:rPr lang="nl-NL" dirty="0"/>
                        <a:t>Op 30 meter</a:t>
                      </a:r>
                    </a:p>
                  </a:txBody>
                  <a:tcPr>
                    <a:solidFill>
                      <a:srgbClr val="DCEAF7"/>
                    </a:solidFill>
                  </a:tcPr>
                </a:tc>
                <a:tc>
                  <a:txBody>
                    <a:bodyPr/>
                    <a:lstStyle/>
                    <a:p>
                      <a:pPr algn="ctr"/>
                      <a:r>
                        <a:rPr lang="nl-NL" dirty="0"/>
                        <a:t>50 dB(A)</a:t>
                      </a:r>
                    </a:p>
                  </a:txBody>
                  <a:tcPr/>
                </a:tc>
                <a:tc>
                  <a:txBody>
                    <a:bodyPr/>
                    <a:lstStyle/>
                    <a:p>
                      <a:pPr algn="ctr"/>
                      <a:r>
                        <a:rPr lang="nl-NL" dirty="0"/>
                        <a:t>45 dB(A)</a:t>
                      </a:r>
                    </a:p>
                  </a:txBody>
                  <a:tcPr/>
                </a:tc>
                <a:tc>
                  <a:txBody>
                    <a:bodyPr/>
                    <a:lstStyle/>
                    <a:p>
                      <a:pPr algn="ctr"/>
                      <a:r>
                        <a:rPr lang="nl-NL" dirty="0"/>
                        <a:t>40 dB(A)</a:t>
                      </a:r>
                    </a:p>
                  </a:txBody>
                  <a:tcPr/>
                </a:tc>
                <a:extLst>
                  <a:ext uri="{0D108BD9-81ED-4DB2-BD59-A6C34878D82A}">
                    <a16:rowId xmlns:a16="http://schemas.microsoft.com/office/drawing/2014/main" val="2214480458"/>
                  </a:ext>
                </a:extLst>
              </a:tr>
              <a:tr h="370840">
                <a:tc>
                  <a:txBody>
                    <a:bodyPr/>
                    <a:lstStyle/>
                    <a:p>
                      <a:pPr algn="l"/>
                      <a:r>
                        <a:rPr lang="nl-NL" dirty="0"/>
                        <a:t>Op locatie wonen</a:t>
                      </a:r>
                    </a:p>
                  </a:txBody>
                  <a:tcPr>
                    <a:solidFill>
                      <a:srgbClr val="F7AD00"/>
                    </a:solidFill>
                  </a:tcPr>
                </a:tc>
                <a:tc>
                  <a:txBody>
                    <a:bodyPr/>
                    <a:lstStyle/>
                    <a:p>
                      <a:pPr algn="ctr"/>
                      <a:r>
                        <a:rPr lang="nl-NL" dirty="0"/>
                        <a:t>45 dB(A)</a:t>
                      </a:r>
                    </a:p>
                  </a:txBody>
                  <a:tcPr/>
                </a:tc>
                <a:tc>
                  <a:txBody>
                    <a:bodyPr/>
                    <a:lstStyle/>
                    <a:p>
                      <a:pPr algn="ctr"/>
                      <a:r>
                        <a:rPr lang="nl-NL" dirty="0"/>
                        <a:t>40 dB(A)</a:t>
                      </a:r>
                    </a:p>
                  </a:txBody>
                  <a:tcPr/>
                </a:tc>
                <a:tc>
                  <a:txBody>
                    <a:bodyPr/>
                    <a:lstStyle/>
                    <a:p>
                      <a:pPr algn="ctr"/>
                      <a:r>
                        <a:rPr lang="nl-NL" dirty="0"/>
                        <a:t>35 dB(A)</a:t>
                      </a:r>
                    </a:p>
                  </a:txBody>
                  <a:tcPr/>
                </a:tc>
                <a:extLst>
                  <a:ext uri="{0D108BD9-81ED-4DB2-BD59-A6C34878D82A}">
                    <a16:rowId xmlns:a16="http://schemas.microsoft.com/office/drawing/2014/main" val="1942649761"/>
                  </a:ext>
                </a:extLst>
              </a:tr>
            </a:tbl>
          </a:graphicData>
        </a:graphic>
      </p:graphicFrame>
      <p:pic>
        <p:nvPicPr>
          <p:cNvPr id="6" name="Afbeelding 5" descr="Dit is een schematische weergave van een bedrijf op een bedrijventerrein waarbij met verschillende contouren de geluidbelasting richting een rustig woongebied wordt beperkt en de geluidbelasting richting het overige bedrijventerrein een minder grote beperking opgelegd krijgt.">
            <a:extLst>
              <a:ext uri="{FF2B5EF4-FFF2-40B4-BE49-F238E27FC236}">
                <a16:creationId xmlns:a16="http://schemas.microsoft.com/office/drawing/2014/main" id="{73C3A8A4-3010-D58C-A71D-821F26B2C922}"/>
              </a:ext>
            </a:extLst>
          </p:cNvPr>
          <p:cNvPicPr>
            <a:picLocks noChangeAspect="1"/>
          </p:cNvPicPr>
          <p:nvPr/>
        </p:nvPicPr>
        <p:blipFill>
          <a:blip r:embed="rId2"/>
          <a:stretch>
            <a:fillRect/>
          </a:stretch>
        </p:blipFill>
        <p:spPr>
          <a:xfrm>
            <a:off x="6750021" y="3575726"/>
            <a:ext cx="2881386" cy="3282274"/>
          </a:xfrm>
          <a:prstGeom prst="rect">
            <a:avLst/>
          </a:prstGeom>
        </p:spPr>
      </p:pic>
      <p:pic>
        <p:nvPicPr>
          <p:cNvPr id="7" name="Tijdelijke aanduiding voor afbeelding 6" descr="Afbeelding met gebouw, Stedenbouwkunde, Metropoolregio, lucht">
            <a:extLst>
              <a:ext uri="{FF2B5EF4-FFF2-40B4-BE49-F238E27FC236}">
                <a16:creationId xmlns:a16="http://schemas.microsoft.com/office/drawing/2014/main" id="{2A253067-F848-5168-60A4-A6E5221267CA}"/>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29968" r="37240"/>
          <a:stretch/>
        </p:blipFill>
        <p:spPr>
          <a:xfrm>
            <a:off x="0" y="0"/>
            <a:ext cx="3935413" cy="6926782"/>
          </a:xfrm>
          <a:prstGeom prst="rect">
            <a:avLst/>
          </a:prstGeom>
        </p:spPr>
      </p:pic>
    </p:spTree>
    <p:extLst>
      <p:ext uri="{BB962C8B-B14F-4D97-AF65-F5344CB8AC3E}">
        <p14:creationId xmlns:p14="http://schemas.microsoft.com/office/powerpoint/2010/main" val="2188764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4">
            <a:extLst>
              <a:ext uri="{FF2B5EF4-FFF2-40B4-BE49-F238E27FC236}">
                <a16:creationId xmlns:a16="http://schemas.microsoft.com/office/drawing/2014/main" id="{B1D5D8B8-891E-ECE6-47C1-4D05F7215C8D}"/>
              </a:ext>
            </a:extLst>
          </p:cNvPr>
          <p:cNvSpPr txBox="1">
            <a:spLocks noGrp="1"/>
          </p:cNvSpPr>
          <p:nvPr>
            <p:ph type="title" idx="4294967295"/>
          </p:nvPr>
        </p:nvSpPr>
        <p:spPr>
          <a:xfrm>
            <a:off x="334963" y="873125"/>
            <a:ext cx="11522075"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Waarom bedrijven en milieuzonering aanpassen?</a:t>
            </a:r>
          </a:p>
        </p:txBody>
      </p:sp>
      <p:pic>
        <p:nvPicPr>
          <p:cNvPr id="5" name="Tijdelijke aanduiding voor afbeelding 9" descr="Afbeelding met buitenshuis, gras, boom, plant">
            <a:extLst>
              <a:ext uri="{FF2B5EF4-FFF2-40B4-BE49-F238E27FC236}">
                <a16:creationId xmlns:a16="http://schemas.microsoft.com/office/drawing/2014/main" id="{76D4460B-B81E-8784-8FDC-E50D526FBB9F}"/>
              </a:ext>
            </a:extLst>
          </p:cNvPr>
          <p:cNvPicPr>
            <a:picLocks noChangeAspect="1"/>
          </p:cNvPicPr>
          <p:nvPr/>
        </p:nvPicPr>
        <p:blipFill>
          <a:blip r:embed="rId2">
            <a:extLst>
              <a:ext uri="{28A0092B-C50C-407E-A947-70E740481C1C}">
                <a14:useLocalDpi xmlns:a14="http://schemas.microsoft.com/office/drawing/2010/main" val="0"/>
              </a:ext>
            </a:extLst>
          </a:blip>
          <a:srcRect t="1698" b="26866"/>
          <a:stretch/>
        </p:blipFill>
        <p:spPr>
          <a:xfrm>
            <a:off x="1" y="1881188"/>
            <a:ext cx="12192000" cy="5037502"/>
          </a:xfrm>
          <a:prstGeom prst="rect">
            <a:avLst/>
          </a:prstGeom>
        </p:spPr>
      </p:pic>
    </p:spTree>
    <p:extLst>
      <p:ext uri="{BB962C8B-B14F-4D97-AF65-F5344CB8AC3E}">
        <p14:creationId xmlns:p14="http://schemas.microsoft.com/office/powerpoint/2010/main" val="3878470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6E4AA08-7A6D-A644-D9FC-A5D82A5A23BE}"/>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Wat is de nieuwe methode?</a:t>
            </a:r>
          </a:p>
        </p:txBody>
      </p:sp>
      <p:sp>
        <p:nvSpPr>
          <p:cNvPr id="4" name="Tekstvak 3">
            <a:extLst>
              <a:ext uri="{FF2B5EF4-FFF2-40B4-BE49-F238E27FC236}">
                <a16:creationId xmlns:a16="http://schemas.microsoft.com/office/drawing/2014/main" id="{CE9553BE-1849-B9DD-D1C4-18565EFCE47E}"/>
              </a:ext>
            </a:extLst>
          </p:cNvPr>
          <p:cNvSpPr txBox="1"/>
          <p:nvPr/>
        </p:nvSpPr>
        <p:spPr>
          <a:xfrm>
            <a:off x="4270377" y="485839"/>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r>
              <a:rPr lang="nl-NL" dirty="0"/>
              <a:t>Kan dat wel??</a:t>
            </a:r>
            <a:endParaRPr lang="nl-NL" sz="1600" dirty="0"/>
          </a:p>
          <a:p>
            <a:endParaRPr lang="nl-NL" dirty="0"/>
          </a:p>
        </p:txBody>
      </p:sp>
      <p:pic>
        <p:nvPicPr>
          <p:cNvPr id="6" name="Afbeelding 5" descr="Deze afbeelding is gelijk aan de voorgaande afbeelding.">
            <a:extLst>
              <a:ext uri="{FF2B5EF4-FFF2-40B4-BE49-F238E27FC236}">
                <a16:creationId xmlns:a16="http://schemas.microsoft.com/office/drawing/2014/main" id="{73C3A8A4-3010-D58C-A71D-821F26B2C922}"/>
              </a:ext>
            </a:extLst>
          </p:cNvPr>
          <p:cNvPicPr>
            <a:picLocks noChangeAspect="1"/>
          </p:cNvPicPr>
          <p:nvPr/>
        </p:nvPicPr>
        <p:blipFill>
          <a:blip r:embed="rId2"/>
          <a:stretch>
            <a:fillRect/>
          </a:stretch>
        </p:blipFill>
        <p:spPr>
          <a:xfrm>
            <a:off x="527013" y="1822254"/>
            <a:ext cx="2881386" cy="3282274"/>
          </a:xfrm>
          <a:prstGeom prst="rect">
            <a:avLst/>
          </a:prstGeom>
        </p:spPr>
      </p:pic>
      <p:pic>
        <p:nvPicPr>
          <p:cNvPr id="7" name="Tijdelijke aanduiding voor afbeelding 6" descr="Afbeelding met gebouw, Stedenbouwkunde, Metropoolregio, lucht">
            <a:extLst>
              <a:ext uri="{FF2B5EF4-FFF2-40B4-BE49-F238E27FC236}">
                <a16:creationId xmlns:a16="http://schemas.microsoft.com/office/drawing/2014/main" id="{2A253067-F848-5168-60A4-A6E5221267CA}"/>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29968" r="37240"/>
          <a:stretch/>
        </p:blipFill>
        <p:spPr>
          <a:xfrm>
            <a:off x="0" y="0"/>
            <a:ext cx="3935413" cy="6926782"/>
          </a:xfrm>
          <a:prstGeom prst="rect">
            <a:avLst/>
          </a:prstGeom>
        </p:spPr>
      </p:pic>
      <p:pic>
        <p:nvPicPr>
          <p:cNvPr id="8" name="Afbeelding 7" descr="Dit is een luchtfoto met daarop geluidcontouren van een bestaand bedrijf geprojecteerd, om te illustreren dat de voorgaande schematische afbeeldingen in de praktijk mogelijk zijn.">
            <a:extLst>
              <a:ext uri="{FF2B5EF4-FFF2-40B4-BE49-F238E27FC236}">
                <a16:creationId xmlns:a16="http://schemas.microsoft.com/office/drawing/2014/main" id="{C3EB8BAC-751E-CE41-511C-9EA635241CB3}"/>
              </a:ext>
            </a:extLst>
          </p:cNvPr>
          <p:cNvPicPr>
            <a:picLocks noChangeAspect="1"/>
          </p:cNvPicPr>
          <p:nvPr/>
        </p:nvPicPr>
        <p:blipFill>
          <a:blip r:embed="rId4"/>
          <a:stretch>
            <a:fillRect/>
          </a:stretch>
        </p:blipFill>
        <p:spPr>
          <a:xfrm>
            <a:off x="4146781" y="1233125"/>
            <a:ext cx="7883314" cy="4517923"/>
          </a:xfrm>
          <a:prstGeom prst="rect">
            <a:avLst/>
          </a:prstGeom>
        </p:spPr>
      </p:pic>
    </p:spTree>
    <p:extLst>
      <p:ext uri="{BB962C8B-B14F-4D97-AF65-F5344CB8AC3E}">
        <p14:creationId xmlns:p14="http://schemas.microsoft.com/office/powerpoint/2010/main" val="1834371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4916B55D-C469-A9DC-03B3-A73564352679}"/>
              </a:ext>
            </a:extLst>
          </p:cNvPr>
          <p:cNvSpPr txBox="1">
            <a:spLocks/>
          </p:cNvSpPr>
          <p:nvPr/>
        </p:nvSpPr>
        <p:spPr>
          <a:xfrm>
            <a:off x="334964" y="873125"/>
            <a:ext cx="3600449" cy="720000"/>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r>
              <a:rPr lang="nl-NL" dirty="0"/>
              <a:t>Wat is de nieuwe methode?</a:t>
            </a:r>
          </a:p>
        </p:txBody>
      </p:sp>
      <p:sp>
        <p:nvSpPr>
          <p:cNvPr id="4" name="Titel 3">
            <a:extLst>
              <a:ext uri="{FF2B5EF4-FFF2-40B4-BE49-F238E27FC236}">
                <a16:creationId xmlns:a16="http://schemas.microsoft.com/office/drawing/2014/main" id="{586657BE-05BB-598B-AF46-D2739A219A24}"/>
              </a:ext>
            </a:extLst>
          </p:cNvPr>
          <p:cNvSpPr txBox="1">
            <a:spLocks noGrp="1"/>
          </p:cNvSpPr>
          <p:nvPr>
            <p:ph type="title" idx="4294967295"/>
          </p:nvPr>
        </p:nvSpPr>
        <p:spPr>
          <a:xfrm>
            <a:off x="4851963" y="2860739"/>
            <a:ext cx="7092556" cy="7745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pPr marL="0" marR="0" lvl="0" indent="0" algn="l" defTabSz="4572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kumimoji="0" lang="nl-NL" sz="4400" b="0" i="0" u="none" strike="noStrike" kern="1200" cap="none" spc="0" normalizeH="0" baseline="0" noProof="0" dirty="0">
                <a:ln>
                  <a:noFill/>
                </a:ln>
                <a:solidFill>
                  <a:schemeClr val="tx2"/>
                </a:solidFill>
                <a:effectLst/>
                <a:uLnTx/>
                <a:uFillTx/>
                <a:latin typeface="+mn-lt"/>
                <a:ea typeface="+mn-ea"/>
                <a:cs typeface="+mn-cs"/>
              </a:rPr>
              <a:t>Hoe zit dat dan met geur?</a:t>
            </a:r>
          </a:p>
        </p:txBody>
      </p:sp>
      <p:pic>
        <p:nvPicPr>
          <p:cNvPr id="5" name="Tijdelijke aanduiding voor afbeelding 6" descr="Afbeelding met gebouw, Stedenbouwkunde, Metropoolregio, lucht">
            <a:extLst>
              <a:ext uri="{FF2B5EF4-FFF2-40B4-BE49-F238E27FC236}">
                <a16:creationId xmlns:a16="http://schemas.microsoft.com/office/drawing/2014/main" id="{8720AA67-C56D-C232-49BD-55A983447D4A}"/>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29968" r="37240"/>
          <a:stretch/>
        </p:blipFill>
        <p:spPr>
          <a:xfrm>
            <a:off x="0" y="0"/>
            <a:ext cx="3935413" cy="6926782"/>
          </a:xfrm>
          <a:prstGeom prst="rect">
            <a:avLst/>
          </a:prstGeom>
        </p:spPr>
      </p:pic>
    </p:spTree>
    <p:extLst>
      <p:ext uri="{BB962C8B-B14F-4D97-AF65-F5344CB8AC3E}">
        <p14:creationId xmlns:p14="http://schemas.microsoft.com/office/powerpoint/2010/main" val="3691469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B48A32EA-4E6B-627E-E0F1-DF5AB2731F28}"/>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Wat is de nieuwe methode?</a:t>
            </a:r>
          </a:p>
        </p:txBody>
      </p:sp>
      <p:sp>
        <p:nvSpPr>
          <p:cNvPr id="4" name="Tekstvak 3">
            <a:extLst>
              <a:ext uri="{FF2B5EF4-FFF2-40B4-BE49-F238E27FC236}">
                <a16:creationId xmlns:a16="http://schemas.microsoft.com/office/drawing/2014/main" id="{79F3984F-16F8-2C86-8130-D61816F8F5F1}"/>
              </a:ext>
            </a:extLst>
          </p:cNvPr>
          <p:cNvSpPr txBox="1"/>
          <p:nvPr/>
        </p:nvSpPr>
        <p:spPr>
          <a:xfrm>
            <a:off x="4270377" y="1205839"/>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Basis van de methode voor het thema geur:</a:t>
            </a:r>
          </a:p>
          <a:p>
            <a:pPr marL="285750" marR="0" lvl="0" indent="-28575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De geurbelasting door alle milieubelastende activiteiten binnen het bedrijf mag op een afstand van 50 meter van de terreingrens niet hoger zijn dan 0,5 ou</a:t>
            </a:r>
            <a:r>
              <a:rPr kumimoji="0" lang="nl-NL" sz="1800" b="0" i="0" u="none" strike="noStrike" kern="1200" cap="none" spc="0" normalizeH="0" baseline="-25000" noProof="0" dirty="0">
                <a:ln>
                  <a:noFill/>
                </a:ln>
                <a:solidFill>
                  <a:prstClr val="black"/>
                </a:solidFill>
                <a:effectLst/>
                <a:uLnTx/>
                <a:uFillTx/>
                <a:latin typeface="Calibri"/>
                <a:ea typeface="+mn-ea"/>
                <a:cs typeface="+mn-cs"/>
              </a:rPr>
              <a:t>E</a:t>
            </a:r>
            <a:r>
              <a:rPr kumimoji="0" lang="nl-NL" sz="1800" b="0" i="0" u="none" strike="noStrike" kern="1200" cap="none" spc="0" normalizeH="0" baseline="0" noProof="0" dirty="0">
                <a:ln>
                  <a:noFill/>
                </a:ln>
                <a:solidFill>
                  <a:prstClr val="black"/>
                </a:solidFill>
                <a:effectLst/>
                <a:uLnTx/>
                <a:uFillTx/>
                <a:latin typeface="Calibri"/>
                <a:ea typeface="+mn-ea"/>
                <a:cs typeface="+mn-cs"/>
              </a:rPr>
              <a:t>/m</a:t>
            </a:r>
            <a:r>
              <a:rPr kumimoji="0" lang="nl-NL" sz="1800" b="0" i="0" u="none" strike="noStrike" kern="1200" cap="none" spc="0" normalizeH="0" baseline="30000" noProof="0" dirty="0">
                <a:ln>
                  <a:noFill/>
                </a:ln>
                <a:solidFill>
                  <a:prstClr val="black"/>
                </a:solidFill>
                <a:effectLst/>
                <a:uLnTx/>
                <a:uFillTx/>
                <a:latin typeface="Calibri"/>
                <a:ea typeface="+mn-ea"/>
                <a:cs typeface="+mn-cs"/>
              </a:rPr>
              <a:t>3</a:t>
            </a:r>
            <a:r>
              <a:rPr kumimoji="0" lang="nl-NL" sz="1800" b="0" i="0" u="none" strike="noStrike" kern="1200" cap="none" spc="0" normalizeH="0" baseline="0" noProof="0" dirty="0">
                <a:ln>
                  <a:noFill/>
                </a:ln>
                <a:solidFill>
                  <a:prstClr val="black"/>
                </a:solidFill>
                <a:effectLst/>
                <a:uLnTx/>
                <a:uFillTx/>
                <a:latin typeface="Calibri"/>
                <a:ea typeface="+mn-ea"/>
                <a:cs typeface="+mn-cs"/>
              </a:rPr>
              <a:t> als 98 onderschrijdingspercentiel en evenmin hoger zijn dan 0,2 ou</a:t>
            </a:r>
            <a:r>
              <a:rPr kumimoji="0" lang="nl-NL" sz="1800" b="0" i="0" u="none" strike="noStrike" kern="1200" cap="none" spc="0" normalizeH="0" baseline="-25000" noProof="0" dirty="0">
                <a:ln>
                  <a:noFill/>
                </a:ln>
                <a:solidFill>
                  <a:prstClr val="black"/>
                </a:solidFill>
                <a:effectLst/>
                <a:uLnTx/>
                <a:uFillTx/>
                <a:latin typeface="Calibri"/>
                <a:ea typeface="+mn-ea"/>
                <a:cs typeface="+mn-cs"/>
              </a:rPr>
              <a:t>E</a:t>
            </a:r>
            <a:r>
              <a:rPr kumimoji="0" lang="nl-NL" sz="1800" b="0" i="0" u="none" strike="noStrike" kern="1200" cap="none" spc="0" normalizeH="0" baseline="0" noProof="0" dirty="0">
                <a:ln>
                  <a:noFill/>
                </a:ln>
                <a:solidFill>
                  <a:prstClr val="black"/>
                </a:solidFill>
                <a:effectLst/>
                <a:uLnTx/>
                <a:uFillTx/>
                <a:latin typeface="Calibri"/>
                <a:ea typeface="+mn-ea"/>
                <a:cs typeface="+mn-cs"/>
              </a:rPr>
              <a:t>/m</a:t>
            </a:r>
            <a:r>
              <a:rPr kumimoji="0" lang="nl-NL" sz="1800" b="0" i="0" u="none" strike="noStrike" kern="1200" cap="none" spc="0" normalizeH="0" baseline="30000" noProof="0" dirty="0">
                <a:ln>
                  <a:noFill/>
                </a:ln>
                <a:solidFill>
                  <a:prstClr val="black"/>
                </a:solidFill>
                <a:effectLst/>
                <a:uLnTx/>
                <a:uFillTx/>
                <a:latin typeface="Calibri"/>
                <a:ea typeface="+mn-ea"/>
                <a:cs typeface="+mn-cs"/>
              </a:rPr>
              <a:t>3</a:t>
            </a:r>
            <a:r>
              <a:rPr kumimoji="0" lang="nl-NL" sz="1800" b="0" i="0" u="none" strike="noStrike" kern="1200" cap="none" spc="0" normalizeH="0" baseline="0" noProof="0" dirty="0">
                <a:ln>
                  <a:noFill/>
                </a:ln>
                <a:solidFill>
                  <a:prstClr val="black"/>
                </a:solidFill>
                <a:effectLst/>
                <a:uLnTx/>
                <a:uFillTx/>
                <a:latin typeface="Calibri"/>
                <a:ea typeface="+mn-ea"/>
                <a:cs typeface="+mn-cs"/>
              </a:rPr>
              <a:t> als 99,9 onderschrijdingspercentiel:</a:t>
            </a:r>
            <a:endParaRPr kumimoji="0" lang="nl-NL"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Afbeelding 4" descr="Dit is een schematische weergave van een bedrijf op een bedrijventerrein, vergelijkbaar met de voorgaande afbeeldingen, maar dan niet met geluidcontouren maar met geurcontouren.">
            <a:extLst>
              <a:ext uri="{FF2B5EF4-FFF2-40B4-BE49-F238E27FC236}">
                <a16:creationId xmlns:a16="http://schemas.microsoft.com/office/drawing/2014/main" id="{F116AFF2-7E55-6ED7-BBA6-C151F5DADB2B}"/>
              </a:ext>
            </a:extLst>
          </p:cNvPr>
          <p:cNvPicPr>
            <a:picLocks noChangeAspect="1"/>
          </p:cNvPicPr>
          <p:nvPr/>
        </p:nvPicPr>
        <p:blipFill>
          <a:blip r:embed="rId2"/>
          <a:srcRect l="20026" t="18556" r="12629" b="5155"/>
          <a:stretch/>
        </p:blipFill>
        <p:spPr>
          <a:xfrm>
            <a:off x="5563105" y="3261674"/>
            <a:ext cx="5089184" cy="3242821"/>
          </a:xfrm>
          <a:prstGeom prst="rect">
            <a:avLst/>
          </a:prstGeom>
        </p:spPr>
      </p:pic>
      <p:pic>
        <p:nvPicPr>
          <p:cNvPr id="6" name="Tijdelijke aanduiding voor afbeelding 6" descr="Afbeelding met gebouw, Stedenbouwkunde, Metropoolregio, lucht">
            <a:extLst>
              <a:ext uri="{FF2B5EF4-FFF2-40B4-BE49-F238E27FC236}">
                <a16:creationId xmlns:a16="http://schemas.microsoft.com/office/drawing/2014/main" id="{BFBBEC7A-30B2-C56D-6B53-6EB7C5BEECD4}"/>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29968" r="37240"/>
          <a:stretch/>
        </p:blipFill>
        <p:spPr>
          <a:xfrm>
            <a:off x="0" y="0"/>
            <a:ext cx="3935413" cy="6926782"/>
          </a:xfrm>
          <a:prstGeom prst="rect">
            <a:avLst/>
          </a:prstGeom>
        </p:spPr>
      </p:pic>
    </p:spTree>
    <p:extLst>
      <p:ext uri="{BB962C8B-B14F-4D97-AF65-F5344CB8AC3E}">
        <p14:creationId xmlns:p14="http://schemas.microsoft.com/office/powerpoint/2010/main" val="1834082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A61BDC63-AAFF-593C-F86E-3D07A63D79D7}"/>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Wat is de nieuwe methode?</a:t>
            </a:r>
          </a:p>
        </p:txBody>
      </p:sp>
      <p:sp>
        <p:nvSpPr>
          <p:cNvPr id="4" name="Tekstvak 3">
            <a:extLst>
              <a:ext uri="{FF2B5EF4-FFF2-40B4-BE49-F238E27FC236}">
                <a16:creationId xmlns:a16="http://schemas.microsoft.com/office/drawing/2014/main" id="{75D833BF-C9DF-381E-8A61-EEA2EAD52E0B}"/>
              </a:ext>
            </a:extLst>
          </p:cNvPr>
          <p:cNvSpPr txBox="1"/>
          <p:nvPr/>
        </p:nvSpPr>
        <p:spPr>
          <a:xfrm>
            <a:off x="4270377" y="1205839"/>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Basis van de methode voor het thema geur:</a:t>
            </a:r>
          </a:p>
          <a:p>
            <a:pPr marL="285750" marR="0" lvl="0" indent="-28575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Stel dat het bedrijf op minder dan 50 meter van een gebied ligt waar de activiteit wonen is toegestaan?</a:t>
            </a:r>
            <a:endParaRPr kumimoji="0" lang="nl-NL"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5" name="Tabel 4">
            <a:extLst>
              <a:ext uri="{FF2B5EF4-FFF2-40B4-BE49-F238E27FC236}">
                <a16:creationId xmlns:a16="http://schemas.microsoft.com/office/drawing/2014/main" id="{CCE8B6FD-3017-402E-07E8-BB65E11D7B6A}"/>
              </a:ext>
            </a:extLst>
          </p:cNvPr>
          <p:cNvGraphicFramePr>
            <a:graphicFrameLocks noGrp="1"/>
          </p:cNvGraphicFramePr>
          <p:nvPr>
            <p:extLst>
              <p:ext uri="{D42A27DB-BD31-4B8C-83A1-F6EECF244321}">
                <p14:modId xmlns:p14="http://schemas.microsoft.com/office/powerpoint/2010/main" val="3790064261"/>
              </p:ext>
            </p:extLst>
          </p:nvPr>
        </p:nvGraphicFramePr>
        <p:xfrm>
          <a:off x="4697505" y="2405031"/>
          <a:ext cx="6364942" cy="1112520"/>
        </p:xfrm>
        <a:graphic>
          <a:graphicData uri="http://schemas.openxmlformats.org/drawingml/2006/table">
            <a:tbl>
              <a:tblPr firstRow="1" bandRow="1">
                <a:tableStyleId>{5C22544A-7EE6-4342-B048-85BDC9FD1C3A}</a:tableStyleId>
              </a:tblPr>
              <a:tblGrid>
                <a:gridCol w="1945342">
                  <a:extLst>
                    <a:ext uri="{9D8B030D-6E8A-4147-A177-3AD203B41FA5}">
                      <a16:colId xmlns:a16="http://schemas.microsoft.com/office/drawing/2014/main" val="3427907047"/>
                    </a:ext>
                  </a:extLst>
                </a:gridCol>
                <a:gridCol w="2494539">
                  <a:extLst>
                    <a:ext uri="{9D8B030D-6E8A-4147-A177-3AD203B41FA5}">
                      <a16:colId xmlns:a16="http://schemas.microsoft.com/office/drawing/2014/main" val="347062211"/>
                    </a:ext>
                  </a:extLst>
                </a:gridCol>
                <a:gridCol w="1925061">
                  <a:extLst>
                    <a:ext uri="{9D8B030D-6E8A-4147-A177-3AD203B41FA5}">
                      <a16:colId xmlns:a16="http://schemas.microsoft.com/office/drawing/2014/main" val="3089990795"/>
                    </a:ext>
                  </a:extLst>
                </a:gridCol>
              </a:tblGrid>
              <a:tr h="370840">
                <a:tc>
                  <a:txBody>
                    <a:bodyPr/>
                    <a:lstStyle/>
                    <a:p>
                      <a:pPr algn="l"/>
                      <a:endParaRPr lang="nl-NL" dirty="0"/>
                    </a:p>
                  </a:txBody>
                  <a:tcPr/>
                </a:tc>
                <a:tc>
                  <a:txBody>
                    <a:bodyPr/>
                    <a:lstStyle/>
                    <a:p>
                      <a:pPr algn="ctr"/>
                      <a:r>
                        <a:rPr lang="nl-NL" dirty="0"/>
                        <a:t>98 percentiel</a:t>
                      </a:r>
                    </a:p>
                  </a:txBody>
                  <a:tcPr/>
                </a:tc>
                <a:tc>
                  <a:txBody>
                    <a:bodyPr/>
                    <a:lstStyle/>
                    <a:p>
                      <a:pPr algn="ctr"/>
                      <a:r>
                        <a:rPr lang="nl-NL" dirty="0"/>
                        <a:t>99,9 percentiel</a:t>
                      </a:r>
                    </a:p>
                  </a:txBody>
                  <a:tcPr/>
                </a:tc>
                <a:extLst>
                  <a:ext uri="{0D108BD9-81ED-4DB2-BD59-A6C34878D82A}">
                    <a16:rowId xmlns:a16="http://schemas.microsoft.com/office/drawing/2014/main" val="3220384328"/>
                  </a:ext>
                </a:extLst>
              </a:tr>
              <a:tr h="370840">
                <a:tc>
                  <a:txBody>
                    <a:bodyPr/>
                    <a:lstStyle/>
                    <a:p>
                      <a:pPr algn="l"/>
                      <a:r>
                        <a:rPr lang="nl-NL" dirty="0"/>
                        <a:t>Op 50 meter</a:t>
                      </a:r>
                    </a:p>
                  </a:txBody>
                  <a:tcPr>
                    <a:solidFill>
                      <a:srgbClr val="E8E8E8"/>
                    </a:solidFill>
                  </a:tcPr>
                </a:tc>
                <a:tc>
                  <a:txBody>
                    <a:bodyPr/>
                    <a:lstStyle/>
                    <a:p>
                      <a:pPr algn="ctr"/>
                      <a:r>
                        <a:rPr lang="nl-NL" dirty="0"/>
                        <a:t>0,5 ou</a:t>
                      </a:r>
                      <a:r>
                        <a:rPr lang="nl-NL" baseline="-25000" dirty="0"/>
                        <a:t>E</a:t>
                      </a:r>
                      <a:r>
                        <a:rPr lang="nl-NL" dirty="0"/>
                        <a:t>/m</a:t>
                      </a:r>
                      <a:r>
                        <a:rPr lang="nl-NL" baseline="30000" dirty="0"/>
                        <a:t>3</a:t>
                      </a:r>
                    </a:p>
                  </a:txBody>
                  <a:tcPr/>
                </a:tc>
                <a:tc>
                  <a:txBody>
                    <a:bodyPr/>
                    <a:lstStyle/>
                    <a:p>
                      <a:pPr algn="ctr"/>
                      <a:r>
                        <a:rPr lang="nl-NL" dirty="0"/>
                        <a:t>0,2 ou</a:t>
                      </a:r>
                      <a:r>
                        <a:rPr lang="nl-NL" baseline="-25000" dirty="0"/>
                        <a:t>E</a:t>
                      </a:r>
                      <a:r>
                        <a:rPr lang="nl-NL" dirty="0"/>
                        <a:t>/m</a:t>
                      </a:r>
                      <a:r>
                        <a:rPr lang="nl-NL" baseline="30000" dirty="0"/>
                        <a:t>3</a:t>
                      </a:r>
                    </a:p>
                  </a:txBody>
                  <a:tcPr/>
                </a:tc>
                <a:extLst>
                  <a:ext uri="{0D108BD9-81ED-4DB2-BD59-A6C34878D82A}">
                    <a16:rowId xmlns:a16="http://schemas.microsoft.com/office/drawing/2014/main" val="1532994217"/>
                  </a:ext>
                </a:extLst>
              </a:tr>
              <a:tr h="370840">
                <a:tc>
                  <a:txBody>
                    <a:bodyPr/>
                    <a:lstStyle/>
                    <a:p>
                      <a:pPr algn="l"/>
                      <a:r>
                        <a:rPr lang="nl-NL" dirty="0"/>
                        <a:t>Op locatie wonen</a:t>
                      </a:r>
                    </a:p>
                  </a:txBody>
                  <a:tcPr>
                    <a:solidFill>
                      <a:srgbClr val="F7AD00"/>
                    </a:solidFill>
                  </a:tcPr>
                </a:tc>
                <a:tc>
                  <a:txBody>
                    <a:bodyPr/>
                    <a:lstStyle/>
                    <a:p>
                      <a:pPr algn="ctr"/>
                      <a:r>
                        <a:rPr lang="nl-NL" dirty="0"/>
                        <a:t>0,5 ou</a:t>
                      </a:r>
                      <a:r>
                        <a:rPr lang="nl-NL" baseline="-25000" dirty="0"/>
                        <a:t>E</a:t>
                      </a:r>
                      <a:r>
                        <a:rPr lang="nl-NL" dirty="0"/>
                        <a:t>/m</a:t>
                      </a:r>
                      <a:r>
                        <a:rPr lang="nl-NL" baseline="30000" dirty="0"/>
                        <a:t>3</a:t>
                      </a:r>
                    </a:p>
                  </a:txBody>
                  <a:tcPr/>
                </a:tc>
                <a:tc>
                  <a:txBody>
                    <a:bodyPr/>
                    <a:lstStyle/>
                    <a:p>
                      <a:pPr algn="ctr"/>
                      <a:r>
                        <a:rPr lang="nl-NL" dirty="0"/>
                        <a:t>0,2 ou</a:t>
                      </a:r>
                      <a:r>
                        <a:rPr lang="nl-NL" baseline="-25000" dirty="0"/>
                        <a:t>E</a:t>
                      </a:r>
                      <a:r>
                        <a:rPr lang="nl-NL" dirty="0"/>
                        <a:t>/m</a:t>
                      </a:r>
                      <a:r>
                        <a:rPr lang="nl-NL" baseline="30000" dirty="0"/>
                        <a:t>3</a:t>
                      </a:r>
                    </a:p>
                  </a:txBody>
                  <a:tcPr/>
                </a:tc>
                <a:extLst>
                  <a:ext uri="{0D108BD9-81ED-4DB2-BD59-A6C34878D82A}">
                    <a16:rowId xmlns:a16="http://schemas.microsoft.com/office/drawing/2014/main" val="1942649761"/>
                  </a:ext>
                </a:extLst>
              </a:tr>
            </a:tbl>
          </a:graphicData>
        </a:graphic>
      </p:graphicFrame>
      <p:pic>
        <p:nvPicPr>
          <p:cNvPr id="6" name="Afbeelding 5" descr="Dit is een schematische weergave van een bedrijf op een bedrijventerrein, vergelijkbaar met de voorgaande afbeeldingen, maar dan niet met geluidcontouren maar met geurcontouren.">
            <a:extLst>
              <a:ext uri="{FF2B5EF4-FFF2-40B4-BE49-F238E27FC236}">
                <a16:creationId xmlns:a16="http://schemas.microsoft.com/office/drawing/2014/main" id="{440B7B7B-622E-5A54-2F5D-7D76540AABF1}"/>
              </a:ext>
            </a:extLst>
          </p:cNvPr>
          <p:cNvPicPr>
            <a:picLocks noChangeAspect="1"/>
          </p:cNvPicPr>
          <p:nvPr/>
        </p:nvPicPr>
        <p:blipFill>
          <a:blip r:embed="rId2"/>
          <a:srcRect l="33309" t="23230" r="32278" b="17583"/>
          <a:stretch/>
        </p:blipFill>
        <p:spPr>
          <a:xfrm>
            <a:off x="6284446" y="3517551"/>
            <a:ext cx="3452817" cy="3340449"/>
          </a:xfrm>
          <a:prstGeom prst="rect">
            <a:avLst/>
          </a:prstGeom>
        </p:spPr>
      </p:pic>
      <p:pic>
        <p:nvPicPr>
          <p:cNvPr id="7" name="Tijdelijke aanduiding voor afbeelding 6" descr="Afbeelding met gebouw, Stedenbouwkunde, Metropoolregio, lucht">
            <a:extLst>
              <a:ext uri="{FF2B5EF4-FFF2-40B4-BE49-F238E27FC236}">
                <a16:creationId xmlns:a16="http://schemas.microsoft.com/office/drawing/2014/main" id="{F722BD98-1013-AD71-4E9B-2FC7474626A1}"/>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29968" r="37240"/>
          <a:stretch/>
        </p:blipFill>
        <p:spPr>
          <a:xfrm>
            <a:off x="0" y="0"/>
            <a:ext cx="3935413" cy="6926782"/>
          </a:xfrm>
          <a:prstGeom prst="rect">
            <a:avLst/>
          </a:prstGeom>
        </p:spPr>
      </p:pic>
    </p:spTree>
    <p:extLst>
      <p:ext uri="{BB962C8B-B14F-4D97-AF65-F5344CB8AC3E}">
        <p14:creationId xmlns:p14="http://schemas.microsoft.com/office/powerpoint/2010/main" val="741898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60856114-F432-F83F-B9A2-A4A2D2120048}"/>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Wat is de nieuwe methode?</a:t>
            </a:r>
          </a:p>
        </p:txBody>
      </p:sp>
      <p:sp>
        <p:nvSpPr>
          <p:cNvPr id="4" name="Tekstvak 3">
            <a:extLst>
              <a:ext uri="{FF2B5EF4-FFF2-40B4-BE49-F238E27FC236}">
                <a16:creationId xmlns:a16="http://schemas.microsoft.com/office/drawing/2014/main" id="{299E85F9-9514-D2D9-BA1C-EBBD3BCF40F2}"/>
              </a:ext>
            </a:extLst>
          </p:cNvPr>
          <p:cNvSpPr txBox="1"/>
          <p:nvPr/>
        </p:nvSpPr>
        <p:spPr>
          <a:xfrm>
            <a:off x="4270377" y="630686"/>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Basis van de methode voor het thema geur:</a:t>
            </a:r>
          </a:p>
          <a:p>
            <a:pPr marL="285750" marR="0" lvl="0" indent="-28575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Stel dat je ook ruimte wil bieden aan relatief zwaardere bedrijven?</a:t>
            </a:r>
          </a:p>
          <a:p>
            <a:pPr marL="285750" marR="0" lvl="0" indent="-28575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Char char="•"/>
              <a:tabLst/>
              <a:defRPr/>
            </a:pPr>
            <a:r>
              <a:rPr lang="nl-NL" dirty="0">
                <a:solidFill>
                  <a:prstClr val="black"/>
                </a:solidFill>
                <a:latin typeface="Calibri"/>
              </a:rPr>
              <a:t>Stel dat je ALARA ook wilt toepassen?</a:t>
            </a:r>
            <a:endParaRPr kumimoji="0" lang="nl-NL"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5" name="Tabel 4">
            <a:extLst>
              <a:ext uri="{FF2B5EF4-FFF2-40B4-BE49-F238E27FC236}">
                <a16:creationId xmlns:a16="http://schemas.microsoft.com/office/drawing/2014/main" id="{9F6E5E8A-6369-8201-9B01-239714A07830}"/>
              </a:ext>
            </a:extLst>
          </p:cNvPr>
          <p:cNvGraphicFramePr>
            <a:graphicFrameLocks noGrp="1"/>
          </p:cNvGraphicFramePr>
          <p:nvPr>
            <p:extLst>
              <p:ext uri="{D42A27DB-BD31-4B8C-83A1-F6EECF244321}">
                <p14:modId xmlns:p14="http://schemas.microsoft.com/office/powerpoint/2010/main" val="170982992"/>
              </p:ext>
            </p:extLst>
          </p:nvPr>
        </p:nvGraphicFramePr>
        <p:xfrm>
          <a:off x="4697505" y="1804824"/>
          <a:ext cx="6665428" cy="1854200"/>
        </p:xfrm>
        <a:graphic>
          <a:graphicData uri="http://schemas.openxmlformats.org/drawingml/2006/table">
            <a:tbl>
              <a:tblPr firstRow="1" bandRow="1">
                <a:tableStyleId>{5C22544A-7EE6-4342-B048-85BDC9FD1C3A}</a:tableStyleId>
              </a:tblPr>
              <a:tblGrid>
                <a:gridCol w="2423793">
                  <a:extLst>
                    <a:ext uri="{9D8B030D-6E8A-4147-A177-3AD203B41FA5}">
                      <a16:colId xmlns:a16="http://schemas.microsoft.com/office/drawing/2014/main" val="3427907047"/>
                    </a:ext>
                  </a:extLst>
                </a:gridCol>
                <a:gridCol w="2225693">
                  <a:extLst>
                    <a:ext uri="{9D8B030D-6E8A-4147-A177-3AD203B41FA5}">
                      <a16:colId xmlns:a16="http://schemas.microsoft.com/office/drawing/2014/main" val="347062211"/>
                    </a:ext>
                  </a:extLst>
                </a:gridCol>
                <a:gridCol w="2015942">
                  <a:extLst>
                    <a:ext uri="{9D8B030D-6E8A-4147-A177-3AD203B41FA5}">
                      <a16:colId xmlns:a16="http://schemas.microsoft.com/office/drawing/2014/main" val="3089990795"/>
                    </a:ext>
                  </a:extLst>
                </a:gridCol>
              </a:tblGrid>
              <a:tr h="370840">
                <a:tc>
                  <a:txBody>
                    <a:bodyPr/>
                    <a:lstStyle/>
                    <a:p>
                      <a:pPr algn="l"/>
                      <a:endParaRPr lang="nl-NL" dirty="0"/>
                    </a:p>
                  </a:txBody>
                  <a:tcPr/>
                </a:tc>
                <a:tc>
                  <a:txBody>
                    <a:bodyPr/>
                    <a:lstStyle/>
                    <a:p>
                      <a:pPr algn="ctr"/>
                      <a:r>
                        <a:rPr lang="nl-NL" dirty="0"/>
                        <a:t>98 percentiel</a:t>
                      </a:r>
                    </a:p>
                  </a:txBody>
                  <a:tcPr/>
                </a:tc>
                <a:tc>
                  <a:txBody>
                    <a:bodyPr/>
                    <a:lstStyle/>
                    <a:p>
                      <a:pPr algn="ctr"/>
                      <a:r>
                        <a:rPr lang="nl-NL" dirty="0"/>
                        <a:t>99,9 percentiel</a:t>
                      </a:r>
                    </a:p>
                  </a:txBody>
                  <a:tcPr/>
                </a:tc>
                <a:extLst>
                  <a:ext uri="{0D108BD9-81ED-4DB2-BD59-A6C34878D82A}">
                    <a16:rowId xmlns:a16="http://schemas.microsoft.com/office/drawing/2014/main" val="3220384328"/>
                  </a:ext>
                </a:extLst>
              </a:tr>
              <a:tr h="370840">
                <a:tc>
                  <a:txBody>
                    <a:bodyPr/>
                    <a:lstStyle/>
                    <a:p>
                      <a:pPr algn="l"/>
                      <a:r>
                        <a:rPr lang="nl-NL" dirty="0"/>
                        <a:t>Op 100 meter</a:t>
                      </a:r>
                    </a:p>
                  </a:txBody>
                  <a:tcPr>
                    <a:solidFill>
                      <a:srgbClr val="7CB817"/>
                    </a:solidFill>
                  </a:tcPr>
                </a:tc>
                <a:tc>
                  <a:txBody>
                    <a:bodyPr/>
                    <a:lstStyle/>
                    <a:p>
                      <a:pPr algn="ctr"/>
                      <a:r>
                        <a:rPr lang="nl-NL" dirty="0"/>
                        <a:t>0,5 ou</a:t>
                      </a:r>
                      <a:r>
                        <a:rPr lang="nl-NL" baseline="-25000" dirty="0"/>
                        <a:t>E</a:t>
                      </a:r>
                      <a:r>
                        <a:rPr lang="nl-NL" dirty="0"/>
                        <a:t>/m</a:t>
                      </a:r>
                      <a:r>
                        <a:rPr lang="nl-NL" baseline="30000" dirty="0"/>
                        <a:t>3</a:t>
                      </a:r>
                    </a:p>
                  </a:txBody>
                  <a:tcPr/>
                </a:tc>
                <a:tc>
                  <a:txBody>
                    <a:bodyPr/>
                    <a:lstStyle/>
                    <a:p>
                      <a:pPr algn="ctr"/>
                      <a:r>
                        <a:rPr lang="nl-NL" dirty="0"/>
                        <a:t>0,2 ou</a:t>
                      </a:r>
                      <a:r>
                        <a:rPr lang="nl-NL" baseline="-25000" dirty="0"/>
                        <a:t>E</a:t>
                      </a:r>
                      <a:r>
                        <a:rPr lang="nl-NL" dirty="0"/>
                        <a:t>/m</a:t>
                      </a:r>
                      <a:r>
                        <a:rPr lang="nl-NL" baseline="30000" dirty="0"/>
                        <a:t>3</a:t>
                      </a:r>
                    </a:p>
                  </a:txBody>
                  <a:tcPr/>
                </a:tc>
                <a:extLst>
                  <a:ext uri="{0D108BD9-81ED-4DB2-BD59-A6C34878D82A}">
                    <a16:rowId xmlns:a16="http://schemas.microsoft.com/office/drawing/2014/main" val="861106620"/>
                  </a:ext>
                </a:extLst>
              </a:tr>
              <a:tr h="370840">
                <a:tc>
                  <a:txBody>
                    <a:bodyPr/>
                    <a:lstStyle/>
                    <a:p>
                      <a:pPr algn="l"/>
                      <a:r>
                        <a:rPr lang="nl-NL" dirty="0"/>
                        <a:t>Op 50 meter</a:t>
                      </a:r>
                    </a:p>
                  </a:txBody>
                  <a:tcPr>
                    <a:solidFill>
                      <a:srgbClr val="E8E8E8"/>
                    </a:solidFill>
                  </a:tcPr>
                </a:tc>
                <a:tc>
                  <a:txBody>
                    <a:bodyPr/>
                    <a:lstStyle/>
                    <a:p>
                      <a:pPr algn="ctr"/>
                      <a:r>
                        <a:rPr lang="nl-NL" dirty="0"/>
                        <a:t>0,5 ou</a:t>
                      </a:r>
                      <a:r>
                        <a:rPr lang="nl-NL" baseline="-25000" dirty="0"/>
                        <a:t>E</a:t>
                      </a:r>
                      <a:r>
                        <a:rPr lang="nl-NL" dirty="0"/>
                        <a:t>/m</a:t>
                      </a:r>
                      <a:r>
                        <a:rPr lang="nl-NL" baseline="30000" dirty="0"/>
                        <a:t>3</a:t>
                      </a:r>
                    </a:p>
                  </a:txBody>
                  <a:tcPr/>
                </a:tc>
                <a:tc>
                  <a:txBody>
                    <a:bodyPr/>
                    <a:lstStyle/>
                    <a:p>
                      <a:pPr algn="ctr"/>
                      <a:r>
                        <a:rPr lang="nl-NL" dirty="0"/>
                        <a:t>0,2 ou</a:t>
                      </a:r>
                      <a:r>
                        <a:rPr lang="nl-NL" baseline="-25000" dirty="0"/>
                        <a:t>E</a:t>
                      </a:r>
                      <a:r>
                        <a:rPr lang="nl-NL" dirty="0"/>
                        <a:t>/m</a:t>
                      </a:r>
                      <a:r>
                        <a:rPr lang="nl-NL" baseline="30000" dirty="0"/>
                        <a:t>3</a:t>
                      </a:r>
                    </a:p>
                  </a:txBody>
                  <a:tcPr/>
                </a:tc>
                <a:extLst>
                  <a:ext uri="{0D108BD9-81ED-4DB2-BD59-A6C34878D82A}">
                    <a16:rowId xmlns:a16="http://schemas.microsoft.com/office/drawing/2014/main" val="1532994217"/>
                  </a:ext>
                </a:extLst>
              </a:tr>
              <a:tr h="370840">
                <a:tc>
                  <a:txBody>
                    <a:bodyPr/>
                    <a:lstStyle/>
                    <a:p>
                      <a:pPr algn="l"/>
                      <a:r>
                        <a:rPr lang="nl-NL" dirty="0"/>
                        <a:t>Op 50 meter</a:t>
                      </a:r>
                    </a:p>
                  </a:txBody>
                  <a:tcPr>
                    <a:solidFill>
                      <a:schemeClr val="bg1"/>
                    </a:solidFill>
                  </a:tcPr>
                </a:tc>
                <a:tc>
                  <a:txBody>
                    <a:bodyPr/>
                    <a:lstStyle/>
                    <a:p>
                      <a:pPr algn="ctr"/>
                      <a:r>
                        <a:rPr lang="nl-NL" dirty="0"/>
                        <a:t>0,5 ou</a:t>
                      </a:r>
                      <a:r>
                        <a:rPr lang="nl-NL" baseline="-25000" dirty="0"/>
                        <a:t>E</a:t>
                      </a:r>
                      <a:r>
                        <a:rPr lang="nl-NL" dirty="0"/>
                        <a:t>/m</a:t>
                      </a:r>
                      <a:r>
                        <a:rPr lang="nl-NL" baseline="30000" dirty="0"/>
                        <a:t>3</a:t>
                      </a:r>
                    </a:p>
                  </a:txBody>
                  <a:tcPr/>
                </a:tc>
                <a:tc>
                  <a:txBody>
                    <a:bodyPr/>
                    <a:lstStyle/>
                    <a:p>
                      <a:pPr algn="ctr"/>
                      <a:r>
                        <a:rPr lang="nl-NL" dirty="0"/>
                        <a:t>0,2 ou</a:t>
                      </a:r>
                      <a:r>
                        <a:rPr lang="nl-NL" baseline="-25000" dirty="0"/>
                        <a:t>E</a:t>
                      </a:r>
                      <a:r>
                        <a:rPr lang="nl-NL" dirty="0"/>
                        <a:t>/m</a:t>
                      </a:r>
                      <a:r>
                        <a:rPr lang="nl-NL" baseline="30000" dirty="0"/>
                        <a:t>3</a:t>
                      </a:r>
                    </a:p>
                  </a:txBody>
                  <a:tcPr/>
                </a:tc>
                <a:extLst>
                  <a:ext uri="{0D108BD9-81ED-4DB2-BD59-A6C34878D82A}">
                    <a16:rowId xmlns:a16="http://schemas.microsoft.com/office/drawing/2014/main" val="1951518047"/>
                  </a:ext>
                </a:extLst>
              </a:tr>
              <a:tr h="370840">
                <a:tc>
                  <a:txBody>
                    <a:bodyPr/>
                    <a:lstStyle/>
                    <a:p>
                      <a:pPr algn="l"/>
                      <a:r>
                        <a:rPr lang="nl-NL" dirty="0"/>
                        <a:t>Op locatie wonen</a:t>
                      </a:r>
                    </a:p>
                  </a:txBody>
                  <a:tcPr>
                    <a:solidFill>
                      <a:srgbClr val="F7AD00"/>
                    </a:solidFill>
                  </a:tcPr>
                </a:tc>
                <a:tc>
                  <a:txBody>
                    <a:bodyPr/>
                    <a:lstStyle/>
                    <a:p>
                      <a:pPr algn="ctr"/>
                      <a:r>
                        <a:rPr lang="nl-NL" dirty="0"/>
                        <a:t>0,5 ou</a:t>
                      </a:r>
                      <a:r>
                        <a:rPr lang="nl-NL" baseline="-25000" dirty="0"/>
                        <a:t>E</a:t>
                      </a:r>
                      <a:r>
                        <a:rPr lang="nl-NL" dirty="0"/>
                        <a:t>/m</a:t>
                      </a:r>
                      <a:r>
                        <a:rPr lang="nl-NL" baseline="30000" dirty="0"/>
                        <a:t>3</a:t>
                      </a:r>
                    </a:p>
                  </a:txBody>
                  <a:tcPr/>
                </a:tc>
                <a:tc>
                  <a:txBody>
                    <a:bodyPr/>
                    <a:lstStyle/>
                    <a:p>
                      <a:pPr algn="ctr"/>
                      <a:r>
                        <a:rPr lang="nl-NL" dirty="0"/>
                        <a:t>0,2 ou</a:t>
                      </a:r>
                      <a:r>
                        <a:rPr lang="nl-NL" baseline="-25000" dirty="0"/>
                        <a:t>E</a:t>
                      </a:r>
                      <a:r>
                        <a:rPr lang="nl-NL" dirty="0"/>
                        <a:t>/m</a:t>
                      </a:r>
                      <a:r>
                        <a:rPr lang="nl-NL" baseline="30000" dirty="0"/>
                        <a:t>3</a:t>
                      </a:r>
                    </a:p>
                  </a:txBody>
                  <a:tcPr/>
                </a:tc>
                <a:extLst>
                  <a:ext uri="{0D108BD9-81ED-4DB2-BD59-A6C34878D82A}">
                    <a16:rowId xmlns:a16="http://schemas.microsoft.com/office/drawing/2014/main" val="1942649761"/>
                  </a:ext>
                </a:extLst>
              </a:tr>
            </a:tbl>
          </a:graphicData>
        </a:graphic>
      </p:graphicFrame>
      <p:pic>
        <p:nvPicPr>
          <p:cNvPr id="6" name="Afbeelding 5" descr="Dit is een schematische weergave van een bedrijf op een bedrijventerrein, vergelijkbaar met de voorgaande afbeeldingen, maar dan niet met geluidcontouren maar met geurcontouren.">
            <a:extLst>
              <a:ext uri="{FF2B5EF4-FFF2-40B4-BE49-F238E27FC236}">
                <a16:creationId xmlns:a16="http://schemas.microsoft.com/office/drawing/2014/main" id="{79C2A856-57CA-3BDF-F770-0D2D1FF9C486}"/>
              </a:ext>
            </a:extLst>
          </p:cNvPr>
          <p:cNvPicPr>
            <a:picLocks noChangeAspect="1"/>
          </p:cNvPicPr>
          <p:nvPr/>
        </p:nvPicPr>
        <p:blipFill>
          <a:blip r:embed="rId2"/>
          <a:srcRect l="46324" t="24575" r="20588" b="17583"/>
          <a:stretch/>
        </p:blipFill>
        <p:spPr>
          <a:xfrm>
            <a:off x="6248400" y="3676307"/>
            <a:ext cx="3235690" cy="3181693"/>
          </a:xfrm>
          <a:prstGeom prst="rect">
            <a:avLst/>
          </a:prstGeom>
        </p:spPr>
      </p:pic>
      <p:pic>
        <p:nvPicPr>
          <p:cNvPr id="7" name="Tijdelijke aanduiding voor afbeelding 6" descr="Afbeelding met gebouw, Stedenbouwkunde, Metropoolregio, lucht">
            <a:extLst>
              <a:ext uri="{FF2B5EF4-FFF2-40B4-BE49-F238E27FC236}">
                <a16:creationId xmlns:a16="http://schemas.microsoft.com/office/drawing/2014/main" id="{E8FFBA61-08E9-F868-D9A2-BAA6310D731C}"/>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29968" r="37240"/>
          <a:stretch/>
        </p:blipFill>
        <p:spPr>
          <a:xfrm>
            <a:off x="0" y="0"/>
            <a:ext cx="3935413" cy="6926782"/>
          </a:xfrm>
          <a:prstGeom prst="rect">
            <a:avLst/>
          </a:prstGeom>
        </p:spPr>
      </p:pic>
    </p:spTree>
    <p:extLst>
      <p:ext uri="{BB962C8B-B14F-4D97-AF65-F5344CB8AC3E}">
        <p14:creationId xmlns:p14="http://schemas.microsoft.com/office/powerpoint/2010/main" val="648094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D80D0316-13EA-4D2F-ABED-6E7CE745EE41}"/>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Wat is de nieuwe methode?</a:t>
            </a:r>
          </a:p>
        </p:txBody>
      </p:sp>
      <p:sp>
        <p:nvSpPr>
          <p:cNvPr id="4" name="Tekstvak 3">
            <a:extLst>
              <a:ext uri="{FF2B5EF4-FFF2-40B4-BE49-F238E27FC236}">
                <a16:creationId xmlns:a16="http://schemas.microsoft.com/office/drawing/2014/main" id="{82F24437-A904-D97D-E902-5E987101455F}"/>
              </a:ext>
            </a:extLst>
          </p:cNvPr>
          <p:cNvSpPr txBox="1"/>
          <p:nvPr/>
        </p:nvSpPr>
        <p:spPr>
          <a:xfrm>
            <a:off x="4270377" y="630686"/>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kumimoji="0" lang="nl-NL" b="0" i="0" u="none" strike="noStrike" kern="1200" cap="none" spc="0" normalizeH="0" baseline="0" noProof="0" dirty="0">
                <a:ln>
                  <a:noFill/>
                </a:ln>
                <a:solidFill>
                  <a:prstClr val="black"/>
                </a:solidFill>
                <a:effectLst/>
                <a:uLnTx/>
                <a:uFillTx/>
                <a:latin typeface="Calibri"/>
                <a:ea typeface="+mn-ea"/>
                <a:cs typeface="+mn-cs"/>
              </a:rPr>
              <a:t>Wat betekent dit allemaal voor de onderzoekslasten?</a:t>
            </a: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kumimoji="0" lang="nl-NL"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Char char="•"/>
              <a:tabLst/>
              <a:defRPr/>
            </a:pPr>
            <a:r>
              <a:rPr kumimoji="0" lang="nl-NL" b="0" i="0" u="none" strike="noStrike" kern="1200" cap="none" spc="0" normalizeH="0" baseline="0" noProof="0" dirty="0">
                <a:ln>
                  <a:noFill/>
                </a:ln>
                <a:solidFill>
                  <a:prstClr val="black"/>
                </a:solidFill>
                <a:effectLst/>
                <a:uLnTx/>
                <a:uFillTx/>
                <a:latin typeface="Calibri"/>
                <a:ea typeface="+mn-ea"/>
                <a:cs typeface="+mn-cs"/>
              </a:rPr>
              <a:t>De Handreiking bevat hulpmiddelen om te beoordelen of een initiatief binnen de opgelegde gebruiksruimte past:</a:t>
            </a:r>
          </a:p>
          <a:p>
            <a:pPr marL="789750" lvl="1" indent="-285750">
              <a:lnSpc>
                <a:spcPct val="100000"/>
              </a:lnSpc>
              <a:spcBef>
                <a:spcPts val="1000"/>
              </a:spcBef>
              <a:buClr>
                <a:srgbClr val="C8007C"/>
              </a:buClr>
              <a:buFont typeface="Arial" panose="020B0604020202020204" pitchFamily="34" charset="0"/>
              <a:buChar char="•"/>
              <a:defRPr/>
            </a:pPr>
            <a:r>
              <a:rPr lang="nl-NL" sz="1800" dirty="0">
                <a:solidFill>
                  <a:prstClr val="black"/>
                </a:solidFill>
                <a:latin typeface="Calibri"/>
              </a:rPr>
              <a:t>Inschatten aan de hand van een vragenboom</a:t>
            </a:r>
          </a:p>
          <a:p>
            <a:pPr marL="789750" lvl="1" indent="-285750">
              <a:lnSpc>
                <a:spcPct val="100000"/>
              </a:lnSpc>
              <a:spcBef>
                <a:spcPts val="1000"/>
              </a:spcBef>
              <a:buClr>
                <a:srgbClr val="C8007C"/>
              </a:buClr>
              <a:buFont typeface="Arial" panose="020B0604020202020204" pitchFamily="34" charset="0"/>
              <a:buChar char="•"/>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Een omgerekende vertrouwde richtafstandenlijst</a:t>
            </a:r>
          </a:p>
          <a:p>
            <a:pPr marL="789750" lvl="1" indent="-285750">
              <a:lnSpc>
                <a:spcPct val="100000"/>
              </a:lnSpc>
              <a:spcBef>
                <a:spcPts val="1000"/>
              </a:spcBef>
              <a:buClr>
                <a:srgbClr val="C8007C"/>
              </a:buClr>
              <a:buFont typeface="Arial" panose="020B0604020202020204" pitchFamily="34" charset="0"/>
              <a:buChar char="•"/>
              <a:defRPr/>
            </a:pPr>
            <a:endParaRPr lang="nl-NL" sz="1800" dirty="0">
              <a:solidFill>
                <a:prstClr val="black"/>
              </a:solidFill>
              <a:latin typeface="Calibri"/>
            </a:endParaRPr>
          </a:p>
          <a:p>
            <a:pPr marL="171450" indent="-171450">
              <a:buClr>
                <a:srgbClr val="C8007C"/>
              </a:buClr>
              <a:buFont typeface="Arial" panose="020B0604020202020204" pitchFamily="34" charset="0"/>
              <a:buChar char="•"/>
              <a:defRPr/>
            </a:pPr>
            <a:r>
              <a:rPr kumimoji="0" lang="nl-NL" b="0" i="0" u="none" strike="noStrike" kern="1200" cap="none" spc="0" normalizeH="0" baseline="0" noProof="0" dirty="0">
                <a:ln>
                  <a:noFill/>
                </a:ln>
                <a:solidFill>
                  <a:prstClr val="black"/>
                </a:solidFill>
                <a:effectLst/>
                <a:uLnTx/>
                <a:uFillTx/>
                <a:latin typeface="Calibri"/>
                <a:ea typeface="+mn-ea"/>
                <a:cs typeface="+mn-cs"/>
              </a:rPr>
              <a:t>Kom je er daarmee niet uit: onderzoek</a:t>
            </a: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kumimoji="0" lang="nl-NL"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Tijdelijke aanduiding voor afbeelding 6" descr="Afbeelding met gebouw, Stedenbouwkunde, Metropoolregio, lucht">
            <a:extLst>
              <a:ext uri="{FF2B5EF4-FFF2-40B4-BE49-F238E27FC236}">
                <a16:creationId xmlns:a16="http://schemas.microsoft.com/office/drawing/2014/main" id="{42CBF373-607C-6B24-DF4A-10E0EE7B75F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29968" r="37240"/>
          <a:stretch/>
        </p:blipFill>
        <p:spPr>
          <a:xfrm>
            <a:off x="0" y="0"/>
            <a:ext cx="3935413" cy="6926782"/>
          </a:xfrm>
          <a:prstGeom prst="rect">
            <a:avLst/>
          </a:prstGeom>
        </p:spPr>
      </p:pic>
    </p:spTree>
    <p:extLst>
      <p:ext uri="{BB962C8B-B14F-4D97-AF65-F5344CB8AC3E}">
        <p14:creationId xmlns:p14="http://schemas.microsoft.com/office/powerpoint/2010/main" val="2094500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0A9D6B-C0E6-3CEE-1CF3-A8E850340F90}"/>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Wat is de nieuwe methode?</a:t>
            </a:r>
          </a:p>
        </p:txBody>
      </p:sp>
      <p:pic>
        <p:nvPicPr>
          <p:cNvPr id="4" name="Afbeelding 3" descr="Dit is een schermopname van een pagina uit de Handleiding activiteiten en milieuzonering, waarin een bijlage met een vragenboom is opgenomen. Met deze vragenboom kan aan de hand van een aantal vragen worden vastgesteld binnen welke zone een bedrijf zal passen.">
            <a:extLst>
              <a:ext uri="{FF2B5EF4-FFF2-40B4-BE49-F238E27FC236}">
                <a16:creationId xmlns:a16="http://schemas.microsoft.com/office/drawing/2014/main" id="{8CBCEF88-F881-77BB-6D00-2639585DF987}"/>
              </a:ext>
            </a:extLst>
          </p:cNvPr>
          <p:cNvPicPr>
            <a:picLocks noChangeAspect="1"/>
          </p:cNvPicPr>
          <p:nvPr/>
        </p:nvPicPr>
        <p:blipFill>
          <a:blip r:embed="rId2"/>
          <a:srcRect l="38315" t="7189" r="23725" b="3529"/>
          <a:stretch/>
        </p:blipFill>
        <p:spPr>
          <a:xfrm>
            <a:off x="3944565" y="448235"/>
            <a:ext cx="4338918" cy="6122895"/>
          </a:xfrm>
          <a:prstGeom prst="rect">
            <a:avLst/>
          </a:prstGeom>
        </p:spPr>
      </p:pic>
      <p:pic>
        <p:nvPicPr>
          <p:cNvPr id="5" name="Afbeelding 4" descr="Dit is een schermopname van een pagina uit de Handleiding activiteiten en milieuzonering waarin de zogenaamde 'staat van bedrijfsactiviteiten' is opgenomen.">
            <a:extLst>
              <a:ext uri="{FF2B5EF4-FFF2-40B4-BE49-F238E27FC236}">
                <a16:creationId xmlns:a16="http://schemas.microsoft.com/office/drawing/2014/main" id="{DB805BC9-9346-D90E-7EF2-4EA0BBE107F8}"/>
              </a:ext>
            </a:extLst>
          </p:cNvPr>
          <p:cNvPicPr>
            <a:picLocks noChangeAspect="1"/>
          </p:cNvPicPr>
          <p:nvPr/>
        </p:nvPicPr>
        <p:blipFill>
          <a:blip r:embed="rId3"/>
          <a:srcRect l="38628" t="8105" r="24117" b="2615"/>
          <a:stretch/>
        </p:blipFill>
        <p:spPr>
          <a:xfrm>
            <a:off x="7745507" y="367552"/>
            <a:ext cx="4258235" cy="6122895"/>
          </a:xfrm>
          <a:prstGeom prst="rect">
            <a:avLst/>
          </a:prstGeom>
        </p:spPr>
      </p:pic>
      <p:pic>
        <p:nvPicPr>
          <p:cNvPr id="6" name="Tijdelijke aanduiding voor afbeelding 6" descr="Afbeelding met gebouw, Stedenbouwkunde, Metropoolregio, lucht">
            <a:extLst>
              <a:ext uri="{FF2B5EF4-FFF2-40B4-BE49-F238E27FC236}">
                <a16:creationId xmlns:a16="http://schemas.microsoft.com/office/drawing/2014/main" id="{C5AD5CA0-613B-F038-DE13-273EA949633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l="29968" r="37240"/>
          <a:stretch/>
        </p:blipFill>
        <p:spPr>
          <a:xfrm>
            <a:off x="0" y="0"/>
            <a:ext cx="3935413" cy="6926782"/>
          </a:xfrm>
          <a:prstGeom prst="rect">
            <a:avLst/>
          </a:prstGeom>
        </p:spPr>
      </p:pic>
    </p:spTree>
    <p:extLst>
      <p:ext uri="{BB962C8B-B14F-4D97-AF65-F5344CB8AC3E}">
        <p14:creationId xmlns:p14="http://schemas.microsoft.com/office/powerpoint/2010/main" val="3867665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21F96E-BB50-3F85-942E-46F759C214CC}"/>
              </a:ext>
            </a:extLst>
          </p:cNvPr>
          <p:cNvSpPr txBox="1">
            <a:spLocks noGrp="1"/>
          </p:cNvSpPr>
          <p:nvPr>
            <p:ph type="title" idx="4294967295"/>
          </p:nvPr>
        </p:nvSpPr>
        <p:spPr>
          <a:xfrm>
            <a:off x="334963" y="873125"/>
            <a:ext cx="7142078"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Hoe ziet de planregel er dan uit?</a:t>
            </a:r>
          </a:p>
        </p:txBody>
      </p:sp>
      <p:pic>
        <p:nvPicPr>
          <p:cNvPr id="8" name="Afbeelding 7" descr="Afbeelding met lucht, Luchtfotografie, Vogelperspectief, Stedenbouwkunde">
            <a:extLst>
              <a:ext uri="{FF2B5EF4-FFF2-40B4-BE49-F238E27FC236}">
                <a16:creationId xmlns:a16="http://schemas.microsoft.com/office/drawing/2014/main" id="{741BE5B1-F83E-9054-A22B-BF54E4103346}"/>
              </a:ext>
            </a:extLst>
          </p:cNvPr>
          <p:cNvPicPr>
            <a:picLocks noChangeAspect="1"/>
          </p:cNvPicPr>
          <p:nvPr/>
        </p:nvPicPr>
        <p:blipFill>
          <a:blip r:embed="rId2"/>
          <a:srcRect t="9450" b="17096"/>
          <a:stretch/>
        </p:blipFill>
        <p:spPr>
          <a:xfrm>
            <a:off x="1" y="1881188"/>
            <a:ext cx="12192000" cy="5037502"/>
          </a:xfrm>
          <a:prstGeom prst="rect">
            <a:avLst/>
          </a:prstGeom>
        </p:spPr>
      </p:pic>
    </p:spTree>
    <p:extLst>
      <p:ext uri="{BB962C8B-B14F-4D97-AF65-F5344CB8AC3E}">
        <p14:creationId xmlns:p14="http://schemas.microsoft.com/office/powerpoint/2010/main" val="2822417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A429F3-F2FF-15B7-3A98-C9BBE7AD87F6}"/>
              </a:ext>
            </a:extLst>
          </p:cNvPr>
          <p:cNvSpPr txBox="1">
            <a:spLocks noGrp="1"/>
          </p:cNvSpPr>
          <p:nvPr>
            <p:ph type="title" idx="4294967295"/>
          </p:nvPr>
        </p:nvSpPr>
        <p:spPr>
          <a:xfrm>
            <a:off x="334964" y="1028338"/>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Hoe ziet de planregel er uit?</a:t>
            </a:r>
          </a:p>
        </p:txBody>
      </p:sp>
      <p:pic>
        <p:nvPicPr>
          <p:cNvPr id="3" name="Afbeelding 2" descr="Afbeelding met lucht, Luchtfotografie, Vogelperspectief, Stedenbouwkunde">
            <a:extLst>
              <a:ext uri="{FF2B5EF4-FFF2-40B4-BE49-F238E27FC236}">
                <a16:creationId xmlns:a16="http://schemas.microsoft.com/office/drawing/2014/main" id="{1EFD0A3D-78D9-1A60-7B11-327D2606AE08}"/>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24559" r="43444"/>
          <a:stretch/>
        </p:blipFill>
        <p:spPr>
          <a:xfrm>
            <a:off x="0" y="0"/>
            <a:ext cx="3935413" cy="6926782"/>
          </a:xfrm>
          <a:prstGeom prst="rect">
            <a:avLst/>
          </a:prstGeom>
        </p:spPr>
      </p:pic>
      <p:pic>
        <p:nvPicPr>
          <p:cNvPr id="4" name="Afbeelding 3" descr="Dit is een schermafdruk van een regel voor in het omgevingsplan waarmee de systematiek van de Handleiding activiteiten en milieuzonering kan worden uitgewerkt.">
            <a:extLst>
              <a:ext uri="{FF2B5EF4-FFF2-40B4-BE49-F238E27FC236}">
                <a16:creationId xmlns:a16="http://schemas.microsoft.com/office/drawing/2014/main" id="{3F6F5776-B8C1-7DA9-20D0-B035FF223F27}"/>
              </a:ext>
            </a:extLst>
          </p:cNvPr>
          <p:cNvPicPr>
            <a:picLocks noChangeAspect="1"/>
          </p:cNvPicPr>
          <p:nvPr/>
        </p:nvPicPr>
        <p:blipFill>
          <a:blip r:embed="rId3"/>
          <a:srcRect l="15523" t="8105" r="14624" b="1307"/>
          <a:stretch/>
        </p:blipFill>
        <p:spPr>
          <a:xfrm>
            <a:off x="6949498" y="1548300"/>
            <a:ext cx="4988220" cy="4043083"/>
          </a:xfrm>
          <a:prstGeom prst="rect">
            <a:avLst/>
          </a:prstGeom>
        </p:spPr>
      </p:pic>
      <p:pic>
        <p:nvPicPr>
          <p:cNvPr id="5" name="Afbeelding 4" descr="Dit is een schematische weergave van een bedrijf op een bedrijventerrein met daarom heen verschillende contouren die in de daarnaast afgebeelde planregel in het omgevingsplan wordt uitgewerkt.">
            <a:extLst>
              <a:ext uri="{FF2B5EF4-FFF2-40B4-BE49-F238E27FC236}">
                <a16:creationId xmlns:a16="http://schemas.microsoft.com/office/drawing/2014/main" id="{3EEB6DA2-98B6-2CB2-CA43-F4AC4C1E3E23}"/>
              </a:ext>
            </a:extLst>
          </p:cNvPr>
          <p:cNvPicPr>
            <a:picLocks noChangeAspect="1"/>
          </p:cNvPicPr>
          <p:nvPr/>
        </p:nvPicPr>
        <p:blipFill>
          <a:blip r:embed="rId4"/>
          <a:stretch>
            <a:fillRect/>
          </a:stretch>
        </p:blipFill>
        <p:spPr>
          <a:xfrm>
            <a:off x="3935413" y="1388338"/>
            <a:ext cx="2881386" cy="3282274"/>
          </a:xfrm>
          <a:prstGeom prst="rect">
            <a:avLst/>
          </a:prstGeom>
        </p:spPr>
      </p:pic>
    </p:spTree>
    <p:extLst>
      <p:ext uri="{BB962C8B-B14F-4D97-AF65-F5344CB8AC3E}">
        <p14:creationId xmlns:p14="http://schemas.microsoft.com/office/powerpoint/2010/main" val="2144503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427B81FE-1BFF-5436-CC9A-916F1C66AC94}"/>
              </a:ext>
            </a:extLst>
          </p:cNvPr>
          <p:cNvSpPr txBox="1"/>
          <p:nvPr/>
        </p:nvSpPr>
        <p:spPr>
          <a:xfrm>
            <a:off x="4270377" y="630686"/>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kumimoji="0" lang="nl-NL" b="0" i="0" u="none" strike="noStrike" kern="1200" cap="none" spc="0" normalizeH="0" baseline="0" noProof="0" dirty="0">
                <a:ln>
                  <a:noFill/>
                </a:ln>
                <a:solidFill>
                  <a:prstClr val="black"/>
                </a:solidFill>
                <a:effectLst/>
                <a:uLnTx/>
                <a:uFillTx/>
                <a:latin typeface="Calibri"/>
                <a:ea typeface="+mn-ea"/>
                <a:cs typeface="+mn-cs"/>
              </a:rPr>
              <a:t>Wat zijn de ingrediënten waarmee we moeten werken?</a:t>
            </a: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lang="nl-NL" dirty="0">
              <a:solidFill>
                <a:prstClr val="black"/>
              </a:solidFill>
              <a:latin typeface="Calibri"/>
            </a:endParaRP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kumimoji="0" lang="nl-NL" b="0" i="0" u="none" strike="noStrike" kern="1200" cap="none" spc="0" normalizeH="0" baseline="0" noProof="0" dirty="0">
                <a:ln>
                  <a:noFill/>
                </a:ln>
                <a:solidFill>
                  <a:prstClr val="black"/>
                </a:solidFill>
                <a:effectLst/>
                <a:uLnTx/>
                <a:uFillTx/>
                <a:latin typeface="Calibri"/>
                <a:ea typeface="+mn-ea"/>
                <a:cs typeface="+mn-cs"/>
              </a:rPr>
              <a:t>STOP-TPOD objecttypen:</a:t>
            </a: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kumimoji="0" lang="nl-NL"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Char char="•"/>
              <a:tabLst/>
              <a:defRPr/>
            </a:pPr>
            <a:r>
              <a:rPr lang="nl-NL" dirty="0">
                <a:solidFill>
                  <a:schemeClr val="tx2"/>
                </a:solidFill>
                <a:latin typeface="Calibri"/>
              </a:rPr>
              <a:t>regeltekst</a:t>
            </a:r>
          </a:p>
          <a:p>
            <a:pPr marL="285750" marR="0" lvl="0" indent="-28575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Char char="•"/>
              <a:tabLst/>
              <a:defRPr/>
            </a:pPr>
            <a:endParaRPr lang="nl-NL" dirty="0">
              <a:solidFill>
                <a:prstClr val="black"/>
              </a:solidFill>
              <a:latin typeface="Calibri"/>
            </a:endParaRPr>
          </a:p>
          <a:p>
            <a:pPr marL="285750" marR="0" lvl="0" indent="-28575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Char char="•"/>
              <a:tabLst/>
              <a:defRPr/>
            </a:pPr>
            <a:r>
              <a:rPr kumimoji="0" lang="nl-NL" b="0" i="0" u="none" strike="noStrike" kern="1200" cap="none" spc="0" normalizeH="0" baseline="0" noProof="0" dirty="0">
                <a:ln>
                  <a:noFill/>
                </a:ln>
                <a:solidFill>
                  <a:schemeClr val="tx2"/>
                </a:solidFill>
                <a:effectLst/>
                <a:uLnTx/>
                <a:uFillTx/>
                <a:latin typeface="Calibri"/>
                <a:ea typeface="+mn-ea"/>
                <a:cs typeface="+mn-cs"/>
              </a:rPr>
              <a:t>locatie</a:t>
            </a:r>
          </a:p>
          <a:p>
            <a:pPr marL="285750" marR="0" lvl="0" indent="-28575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Char char="•"/>
              <a:tabLst/>
              <a:defRPr/>
            </a:pPr>
            <a:endParaRPr kumimoji="0" lang="nl-NL"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Char char="•"/>
              <a:tabLst/>
              <a:defRPr/>
            </a:pPr>
            <a:r>
              <a:rPr kumimoji="0" lang="nl-NL" b="0" i="0" u="none" strike="noStrike" kern="1200" cap="none" spc="0" normalizeH="0" baseline="0" noProof="0" dirty="0">
                <a:ln>
                  <a:noFill/>
                </a:ln>
                <a:solidFill>
                  <a:prstClr val="black"/>
                </a:solidFill>
                <a:effectLst/>
                <a:uLnTx/>
                <a:uFillTx/>
                <a:latin typeface="Calibri"/>
                <a:ea typeface="+mn-ea"/>
                <a:cs typeface="+mn-cs"/>
              </a:rPr>
              <a:t>activiteit</a:t>
            </a:r>
          </a:p>
          <a:p>
            <a:pPr marL="285750" marR="0" lvl="0" indent="-28575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Char char="•"/>
              <a:tabLst/>
              <a:defRPr/>
            </a:pPr>
            <a:endParaRPr kumimoji="0" lang="nl-NL"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Char char="•"/>
              <a:tabLst/>
              <a:defRPr/>
            </a:pPr>
            <a:r>
              <a:rPr lang="nl-NL" dirty="0">
                <a:solidFill>
                  <a:prstClr val="black"/>
                </a:solidFill>
                <a:latin typeface="Calibri"/>
              </a:rPr>
              <a:t>omgevingswaarde</a:t>
            </a:r>
          </a:p>
          <a:p>
            <a:pPr marL="285750" marR="0" lvl="0" indent="-28575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Char char="•"/>
              <a:tabLst/>
              <a:defRPr/>
            </a:pPr>
            <a:endParaRPr lang="nl-NL" dirty="0">
              <a:solidFill>
                <a:prstClr val="black"/>
              </a:solidFill>
              <a:latin typeface="Calibri"/>
            </a:endParaRPr>
          </a:p>
          <a:p>
            <a:pPr marL="285750" marR="0" lvl="0" indent="-28575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Char char="•"/>
              <a:tabLst/>
              <a:defRPr/>
            </a:pPr>
            <a:r>
              <a:rPr lang="nl-NL" dirty="0">
                <a:solidFill>
                  <a:prstClr val="black"/>
                </a:solidFill>
                <a:latin typeface="Calibri"/>
              </a:rPr>
              <a:t>omgevingsnorm</a:t>
            </a:r>
          </a:p>
          <a:p>
            <a:pPr marL="285750" marR="0" lvl="0" indent="-28575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Char char="•"/>
              <a:tabLst/>
              <a:defRPr/>
            </a:pPr>
            <a:endParaRPr lang="nl-NL" dirty="0">
              <a:solidFill>
                <a:prstClr val="black"/>
              </a:solidFill>
              <a:latin typeface="Calibri"/>
            </a:endParaRPr>
          </a:p>
          <a:p>
            <a:pPr marL="285750" marR="0" lvl="0" indent="-28575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Char char="•"/>
              <a:tabLst/>
              <a:defRPr/>
            </a:pPr>
            <a:r>
              <a:rPr kumimoji="0" lang="nl-NL" b="0" i="0" u="none" strike="noStrike" kern="1200" cap="none" spc="0" normalizeH="0" baseline="0" noProof="0" dirty="0">
                <a:ln>
                  <a:noFill/>
                </a:ln>
                <a:solidFill>
                  <a:prstClr val="black"/>
                </a:solidFill>
                <a:effectLst/>
                <a:uLnTx/>
                <a:uFillTx/>
                <a:latin typeface="Calibri"/>
                <a:ea typeface="+mn-ea"/>
                <a:cs typeface="+mn-cs"/>
              </a:rPr>
              <a:t>gebiedsaanwijzing</a:t>
            </a:r>
          </a:p>
          <a:p>
            <a:pPr marL="285750" marR="0" lvl="0" indent="-28575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Char char="•"/>
              <a:tabLst/>
              <a:defRPr/>
            </a:pPr>
            <a:endParaRPr kumimoji="0" lang="nl-NL"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kumimoji="0" lang="nl-NL"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tel 1">
            <a:extLst>
              <a:ext uri="{FF2B5EF4-FFF2-40B4-BE49-F238E27FC236}">
                <a16:creationId xmlns:a16="http://schemas.microsoft.com/office/drawing/2014/main" id="{F110EBC1-E82F-494C-3A4D-F1F3AE4829FF}"/>
              </a:ext>
            </a:extLst>
          </p:cNvPr>
          <p:cNvSpPr txBox="1">
            <a:spLocks noGrp="1"/>
          </p:cNvSpPr>
          <p:nvPr>
            <p:ph type="title" idx="4294967295"/>
          </p:nvPr>
        </p:nvSpPr>
        <p:spPr>
          <a:xfrm>
            <a:off x="334964" y="1028338"/>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Hoe ziet de planregel er uit?</a:t>
            </a:r>
          </a:p>
        </p:txBody>
      </p:sp>
      <p:pic>
        <p:nvPicPr>
          <p:cNvPr id="6" name="Afbeelding 5" descr="Afbeelding met lucht, Luchtfotografie, Vogelperspectief, Stedenbouwkunde">
            <a:extLst>
              <a:ext uri="{FF2B5EF4-FFF2-40B4-BE49-F238E27FC236}">
                <a16:creationId xmlns:a16="http://schemas.microsoft.com/office/drawing/2014/main" id="{66687521-130B-407D-E90E-3855253E3CFD}"/>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24559" r="43444"/>
          <a:stretch/>
        </p:blipFill>
        <p:spPr>
          <a:xfrm>
            <a:off x="0" y="0"/>
            <a:ext cx="3935413" cy="6926782"/>
          </a:xfrm>
          <a:prstGeom prst="rect">
            <a:avLst/>
          </a:prstGeom>
        </p:spPr>
      </p:pic>
    </p:spTree>
    <p:extLst>
      <p:ext uri="{BB962C8B-B14F-4D97-AF65-F5344CB8AC3E}">
        <p14:creationId xmlns:p14="http://schemas.microsoft.com/office/powerpoint/2010/main" val="1380802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DB19C-9799-EE23-1AE3-11F590AF244D}"/>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Methode onder </a:t>
            </a:r>
            <a:br>
              <a:rPr kumimoji="0" lang="nl-NL" sz="2800" b="1" i="0" u="none" strike="noStrike" kern="1200" cap="none" spc="0" normalizeH="0" baseline="0" noProof="0" dirty="0">
                <a:ln>
                  <a:noFill/>
                </a:ln>
                <a:solidFill>
                  <a:srgbClr val="275937"/>
                </a:solidFill>
                <a:effectLst/>
                <a:uLnTx/>
                <a:uFillTx/>
                <a:latin typeface="Verdana"/>
                <a:ea typeface="+mj-ea"/>
                <a:cs typeface="Verdana"/>
              </a:rPr>
            </a:br>
            <a:r>
              <a:rPr kumimoji="0" lang="nl-NL" sz="2800" b="1" i="0" u="none" strike="noStrike" kern="1200" cap="none" spc="0" normalizeH="0" baseline="0" noProof="0" dirty="0">
                <a:ln>
                  <a:noFill/>
                </a:ln>
                <a:solidFill>
                  <a:srgbClr val="275937"/>
                </a:solidFill>
                <a:effectLst/>
                <a:uLnTx/>
                <a:uFillTx/>
                <a:latin typeface="Verdana"/>
                <a:ea typeface="+mj-ea"/>
                <a:cs typeface="Verdana"/>
              </a:rPr>
              <a:t>de </a:t>
            </a:r>
            <a:r>
              <a:rPr kumimoji="0" lang="nl-NL" sz="2800" b="1" i="0" u="none" strike="noStrike" kern="1200" cap="none" spc="0" normalizeH="0" baseline="0" noProof="0" dirty="0" err="1">
                <a:ln>
                  <a:noFill/>
                </a:ln>
                <a:solidFill>
                  <a:srgbClr val="275937"/>
                </a:solidFill>
                <a:effectLst/>
                <a:uLnTx/>
                <a:uFillTx/>
                <a:latin typeface="Verdana"/>
                <a:ea typeface="+mj-ea"/>
                <a:cs typeface="Verdana"/>
              </a:rPr>
              <a:t>Wro</a:t>
            </a:r>
            <a:endParaRPr kumimoji="0" lang="nl-NL" sz="2800" b="1" i="0" u="none" strike="noStrike" kern="1200" cap="none" spc="0" normalizeH="0" baseline="0" noProof="0" dirty="0">
              <a:ln>
                <a:noFill/>
              </a:ln>
              <a:solidFill>
                <a:srgbClr val="275937"/>
              </a:solidFill>
              <a:effectLst/>
              <a:uLnTx/>
              <a:uFillTx/>
              <a:latin typeface="Verdana"/>
              <a:ea typeface="+mj-ea"/>
              <a:cs typeface="Verdana"/>
            </a:endParaRPr>
          </a:p>
        </p:txBody>
      </p:sp>
      <p:sp>
        <p:nvSpPr>
          <p:cNvPr id="4" name="Content Placeholder 2">
            <a:extLst>
              <a:ext uri="{FF2B5EF4-FFF2-40B4-BE49-F238E27FC236}">
                <a16:creationId xmlns:a16="http://schemas.microsoft.com/office/drawing/2014/main" id="{A8AFF163-4E93-34EF-5EC1-E39535E4E632}"/>
              </a:ext>
            </a:extLst>
          </p:cNvPr>
          <p:cNvSpPr txBox="1">
            <a:spLocks/>
          </p:cNvSpPr>
          <p:nvPr/>
        </p:nvSpPr>
        <p:spPr>
          <a:xfrm>
            <a:off x="4066400" y="406544"/>
            <a:ext cx="7998997" cy="3780000"/>
          </a:xfrm>
          <a:prstGeom prst="rect">
            <a:avLst/>
          </a:prstGeom>
        </p:spPr>
        <p:txBody>
          <a:bodyPr>
            <a:noAutofit/>
          </a:bodyPr>
          <a:lstStyle>
            <a:lvl1pPr marL="252000" indent="-2520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504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4pPr>
            <a:lvl5pPr marL="1260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512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6pPr>
            <a:lvl7pPr marL="1764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7pPr>
            <a:lvl8pPr marL="2016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8pPr>
            <a:lvl9pPr marL="2268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nl-NL" sz="1800" dirty="0"/>
          </a:p>
          <a:p>
            <a:pPr>
              <a:tabLst>
                <a:tab pos="2514600" algn="l"/>
              </a:tabLst>
            </a:pPr>
            <a:r>
              <a:rPr lang="nl-NL" sz="2400" u="sng" dirty="0"/>
              <a:t>Ruimtelijk-spoor:</a:t>
            </a:r>
            <a:r>
              <a:rPr lang="nl-NL" sz="2400" dirty="0"/>
              <a:t> 	VNG Bedrijven en milieuzonering 2009 </a:t>
            </a:r>
          </a:p>
          <a:p>
            <a:pPr>
              <a:tabLst>
                <a:tab pos="2514600" algn="l"/>
              </a:tabLst>
            </a:pPr>
            <a:endParaRPr lang="nl-NL" sz="2400" u="sng" dirty="0"/>
          </a:p>
          <a:p>
            <a:pPr>
              <a:tabLst>
                <a:tab pos="2514600" algn="l"/>
              </a:tabLst>
            </a:pPr>
            <a:r>
              <a:rPr lang="nl-NL" sz="2400" u="sng" dirty="0"/>
              <a:t>Milieu-spoor:</a:t>
            </a:r>
            <a:r>
              <a:rPr lang="nl-NL" sz="2400" dirty="0"/>
              <a:t>	tot 1 januari 2024 Activiteitenbesluit </a:t>
            </a:r>
            <a:r>
              <a:rPr lang="nl-NL" sz="2400" dirty="0">
                <a:ea typeface="Calibri" panose="020F0502020204030204" pitchFamily="34" charset="0"/>
                <a:cs typeface="Calibri" panose="020F0502020204030204" pitchFamily="34" charset="0"/>
              </a:rPr>
              <a:t>→</a:t>
            </a:r>
            <a:br>
              <a:rPr lang="nl-NL" sz="2400" dirty="0">
                <a:ea typeface="Calibri" panose="020F0502020204030204" pitchFamily="34" charset="0"/>
                <a:cs typeface="Calibri" panose="020F0502020204030204" pitchFamily="34" charset="0"/>
              </a:rPr>
            </a:br>
            <a:r>
              <a:rPr lang="nl-NL" sz="2400" dirty="0">
                <a:ea typeface="Calibri" panose="020F0502020204030204" pitchFamily="34" charset="0"/>
                <a:cs typeface="Calibri" panose="020F0502020204030204" pitchFamily="34" charset="0"/>
              </a:rPr>
              <a:t>	</a:t>
            </a:r>
            <a:r>
              <a:rPr lang="nl-NL" sz="2400" dirty="0"/>
              <a:t>vanaf 1 januari de Bruidsschat. </a:t>
            </a:r>
          </a:p>
          <a:p>
            <a:pPr marL="612900" lvl="1" indent="-342900">
              <a:buFont typeface="+mj-lt"/>
              <a:buAutoNum type="arabicPeriod"/>
            </a:pPr>
            <a:endParaRPr lang="nl-NL" dirty="0"/>
          </a:p>
          <a:p>
            <a:pPr marL="612900" lvl="1" indent="-342900">
              <a:buFont typeface="+mj-lt"/>
              <a:buAutoNum type="arabicPeriod"/>
            </a:pPr>
            <a:endParaRPr lang="nl-NL" dirty="0"/>
          </a:p>
          <a:p>
            <a:pPr marL="342900" lvl="1" indent="-342900">
              <a:buSzPct val="80000"/>
              <a:buFont typeface="+mj-lt"/>
              <a:buAutoNum type="arabicPeriod"/>
              <a:tabLst>
                <a:tab pos="358775" algn="l"/>
              </a:tabLst>
            </a:pPr>
            <a:r>
              <a:rPr lang="nl-NL" dirty="0"/>
              <a:t>Er zijn problemen van de huidige/oude aanpak in het ruimtelijk-spoor</a:t>
            </a:r>
          </a:p>
          <a:p>
            <a:pPr marL="342900" lvl="1" indent="-342900">
              <a:buSzPct val="80000"/>
              <a:buFont typeface="+mj-lt"/>
              <a:buAutoNum type="arabicPeriod"/>
              <a:tabLst>
                <a:tab pos="358775" algn="l"/>
              </a:tabLst>
            </a:pPr>
            <a:endParaRPr lang="nl-NL" dirty="0"/>
          </a:p>
          <a:p>
            <a:pPr marL="342900" lvl="1" indent="-342900">
              <a:buSzPct val="80000"/>
              <a:buFont typeface="+mj-lt"/>
              <a:buAutoNum type="arabicPeriod"/>
              <a:tabLst>
                <a:tab pos="358775" algn="l"/>
              </a:tabLst>
            </a:pPr>
            <a:r>
              <a:rPr lang="nl-NL" dirty="0"/>
              <a:t>Discrepantie tussen deze twee sporen (voor het maatgevende thema geluid)</a:t>
            </a:r>
          </a:p>
          <a:p>
            <a:pPr marL="342900" lvl="1" indent="-342900">
              <a:buSzPct val="80000"/>
              <a:buFont typeface="+mj-lt"/>
              <a:buAutoNum type="arabicPeriod"/>
              <a:tabLst>
                <a:tab pos="358775" algn="l"/>
              </a:tabLst>
            </a:pPr>
            <a:endParaRPr lang="nl-NL" dirty="0"/>
          </a:p>
          <a:p>
            <a:pPr marL="342900" lvl="1" indent="-342900">
              <a:buSzPct val="80000"/>
              <a:buFont typeface="+mj-lt"/>
              <a:buAutoNum type="arabicPeriod"/>
              <a:tabLst>
                <a:tab pos="358775" algn="l"/>
              </a:tabLst>
            </a:pPr>
            <a:endParaRPr lang="nl-NL" dirty="0"/>
          </a:p>
          <a:p>
            <a:pPr marL="342900" lvl="1" indent="-342900">
              <a:buSzPct val="80000"/>
              <a:buFont typeface="+mj-lt"/>
              <a:buAutoNum type="arabicPeriod"/>
              <a:tabLst>
                <a:tab pos="358775" algn="l"/>
              </a:tabLst>
            </a:pPr>
            <a:endParaRPr lang="nl-NL" dirty="0"/>
          </a:p>
        </p:txBody>
      </p:sp>
      <p:sp>
        <p:nvSpPr>
          <p:cNvPr id="5" name="Pijl: omlaag 4" descr="Deze pijl wijst naar het volgende tekstfragment">
            <a:extLst>
              <a:ext uri="{FF2B5EF4-FFF2-40B4-BE49-F238E27FC236}">
                <a16:creationId xmlns:a16="http://schemas.microsoft.com/office/drawing/2014/main" id="{E238EBFC-D075-D997-018A-3BE990EDA77D}"/>
              </a:ext>
            </a:extLst>
          </p:cNvPr>
          <p:cNvSpPr/>
          <p:nvPr/>
        </p:nvSpPr>
        <p:spPr>
          <a:xfrm>
            <a:off x="7819222" y="2526110"/>
            <a:ext cx="493351" cy="504056"/>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6" name="Rechthoek 5">
            <a:extLst>
              <a:ext uri="{FF2B5EF4-FFF2-40B4-BE49-F238E27FC236}">
                <a16:creationId xmlns:a16="http://schemas.microsoft.com/office/drawing/2014/main" id="{2D7BDE4F-656A-647F-A888-F14FCCB88DF3}"/>
              </a:ext>
              <a:ext uri="{C183D7F6-B498-43B3-948B-1728B52AA6E4}">
                <adec:decorative xmlns:adec="http://schemas.microsoft.com/office/drawing/2017/decorative" val="1"/>
              </a:ext>
            </a:extLst>
          </p:cNvPr>
          <p:cNvSpPr/>
          <p:nvPr/>
        </p:nvSpPr>
        <p:spPr>
          <a:xfrm>
            <a:off x="4066400" y="3138847"/>
            <a:ext cx="7350781" cy="963188"/>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Tijdelijke aanduiding voor afbeelding 8" descr="Afbeelding met buitenshuis, gras, boom, plant">
            <a:extLst>
              <a:ext uri="{FF2B5EF4-FFF2-40B4-BE49-F238E27FC236}">
                <a16:creationId xmlns:a16="http://schemas.microsoft.com/office/drawing/2014/main" id="{D6968686-10CD-4CB1-02C3-E3483C25AC48}"/>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39662" r="27546"/>
          <a:stretch/>
        </p:blipFill>
        <p:spPr>
          <a:xfrm>
            <a:off x="0" y="0"/>
            <a:ext cx="3935413" cy="6934874"/>
          </a:xfrm>
          <a:prstGeom prst="rect">
            <a:avLst/>
          </a:prstGeom>
        </p:spPr>
      </p:pic>
    </p:spTree>
    <p:extLst>
      <p:ext uri="{BB962C8B-B14F-4D97-AF65-F5344CB8AC3E}">
        <p14:creationId xmlns:p14="http://schemas.microsoft.com/office/powerpoint/2010/main" val="236969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fade">
                                      <p:cBhvr>
                                        <p:cTn id="18" dur="500"/>
                                        <p:tgtEl>
                                          <p:spTgt spid="4">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animEffect transition="in" filter="fade">
                                      <p:cBhvr>
                                        <p:cTn id="23" dur="500"/>
                                        <p:tgtEl>
                                          <p:spTgt spid="4">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downRight)">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5693F09-08CD-58DA-F8EA-62D9CB82041D}"/>
              </a:ext>
            </a:extLst>
          </p:cNvPr>
          <p:cNvSpPr txBox="1"/>
          <p:nvPr/>
        </p:nvSpPr>
        <p:spPr>
          <a:xfrm>
            <a:off x="4270377" y="630686"/>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kumimoji="0" lang="nl-NL" b="0" i="0" u="none" strike="noStrike" kern="1200" cap="none" spc="0" normalizeH="0" baseline="0" noProof="0" dirty="0">
                <a:ln>
                  <a:noFill/>
                </a:ln>
                <a:solidFill>
                  <a:prstClr val="black"/>
                </a:solidFill>
                <a:effectLst/>
                <a:uLnTx/>
                <a:uFillTx/>
                <a:latin typeface="Calibri"/>
                <a:ea typeface="+mn-ea"/>
                <a:cs typeface="+mn-cs"/>
              </a:rPr>
              <a:t>Variant gebiedsaanwijzing</a:t>
            </a: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kumimoji="0" lang="nl-NL"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Afbeelding 4" descr="Afbeelding met tekst, schermopname, diagram, Lettertype">
            <a:extLst>
              <a:ext uri="{FF2B5EF4-FFF2-40B4-BE49-F238E27FC236}">
                <a16:creationId xmlns:a16="http://schemas.microsoft.com/office/drawing/2014/main" id="{7AB2E3D3-ADF5-C822-21B5-5BCCCCF58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2199" y="1233125"/>
            <a:ext cx="7668779" cy="5157253"/>
          </a:xfrm>
          <a:prstGeom prst="rect">
            <a:avLst/>
          </a:prstGeom>
        </p:spPr>
      </p:pic>
      <p:sp>
        <p:nvSpPr>
          <p:cNvPr id="6" name="Titel 1">
            <a:extLst>
              <a:ext uri="{FF2B5EF4-FFF2-40B4-BE49-F238E27FC236}">
                <a16:creationId xmlns:a16="http://schemas.microsoft.com/office/drawing/2014/main" id="{0BB99383-0F92-AFF1-4EF7-D7AA7C233813}"/>
              </a:ext>
            </a:extLst>
          </p:cNvPr>
          <p:cNvSpPr txBox="1">
            <a:spLocks noGrp="1"/>
          </p:cNvSpPr>
          <p:nvPr>
            <p:ph type="title" idx="4294967295"/>
          </p:nvPr>
        </p:nvSpPr>
        <p:spPr>
          <a:xfrm>
            <a:off x="334964" y="1028338"/>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Hoe ziet de planregel er uit?</a:t>
            </a:r>
          </a:p>
        </p:txBody>
      </p:sp>
      <p:pic>
        <p:nvPicPr>
          <p:cNvPr id="7" name="Afbeelding 6" descr="Afbeelding met lucht, Luchtfotografie, Vogelperspectief, Stedenbouwkunde">
            <a:extLst>
              <a:ext uri="{FF2B5EF4-FFF2-40B4-BE49-F238E27FC236}">
                <a16:creationId xmlns:a16="http://schemas.microsoft.com/office/drawing/2014/main" id="{A45988F4-EEF6-CC95-E27C-0DC85C7A83DA}"/>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59" r="43444"/>
          <a:stretch/>
        </p:blipFill>
        <p:spPr>
          <a:xfrm>
            <a:off x="0" y="0"/>
            <a:ext cx="3935413" cy="6926782"/>
          </a:xfrm>
          <a:prstGeom prst="rect">
            <a:avLst/>
          </a:prstGeom>
        </p:spPr>
      </p:pic>
    </p:spTree>
    <p:extLst>
      <p:ext uri="{BB962C8B-B14F-4D97-AF65-F5344CB8AC3E}">
        <p14:creationId xmlns:p14="http://schemas.microsoft.com/office/powerpoint/2010/main" val="3980692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CA916F3F-D56D-0273-FD90-17EB12E9923F}"/>
              </a:ext>
            </a:extLst>
          </p:cNvPr>
          <p:cNvSpPr txBox="1"/>
          <p:nvPr/>
        </p:nvSpPr>
        <p:spPr>
          <a:xfrm>
            <a:off x="4270377" y="630686"/>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kumimoji="0" lang="nl-NL" b="0" i="0" u="none" strike="noStrike" kern="1200" cap="none" spc="0" normalizeH="0" baseline="0" noProof="0" dirty="0">
                <a:ln>
                  <a:noFill/>
                </a:ln>
                <a:solidFill>
                  <a:prstClr val="black"/>
                </a:solidFill>
                <a:effectLst/>
                <a:uLnTx/>
                <a:uFillTx/>
                <a:latin typeface="Calibri"/>
                <a:ea typeface="+mn-ea"/>
                <a:cs typeface="+mn-cs"/>
              </a:rPr>
              <a:t>Variant gebiedsaanwijzing</a:t>
            </a: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kumimoji="0" lang="nl-NL"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Afbeelding 4" descr="Afbeelding met tekst, schermopname, diagram, Lettertype">
            <a:extLst>
              <a:ext uri="{FF2B5EF4-FFF2-40B4-BE49-F238E27FC236}">
                <a16:creationId xmlns:a16="http://schemas.microsoft.com/office/drawing/2014/main" id="{1CC09487-D293-553D-919A-AD9179B6C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6589" y="1233125"/>
            <a:ext cx="7620000" cy="5124450"/>
          </a:xfrm>
          <a:prstGeom prst="rect">
            <a:avLst/>
          </a:prstGeom>
        </p:spPr>
      </p:pic>
      <p:sp>
        <p:nvSpPr>
          <p:cNvPr id="6" name="Titel 1">
            <a:extLst>
              <a:ext uri="{FF2B5EF4-FFF2-40B4-BE49-F238E27FC236}">
                <a16:creationId xmlns:a16="http://schemas.microsoft.com/office/drawing/2014/main" id="{360E99D9-D975-F9BF-93AF-C429805066D9}"/>
              </a:ext>
            </a:extLst>
          </p:cNvPr>
          <p:cNvSpPr txBox="1">
            <a:spLocks noGrp="1"/>
          </p:cNvSpPr>
          <p:nvPr>
            <p:ph type="title" idx="4294967295"/>
          </p:nvPr>
        </p:nvSpPr>
        <p:spPr>
          <a:xfrm>
            <a:off x="334964" y="1028338"/>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Hoe ziet de planregel er uit?</a:t>
            </a:r>
          </a:p>
        </p:txBody>
      </p:sp>
      <p:pic>
        <p:nvPicPr>
          <p:cNvPr id="7" name="Afbeelding 6" descr="Afbeelding met lucht, Luchtfotografie, Vogelperspectief, Stedenbouwkunde">
            <a:extLst>
              <a:ext uri="{FF2B5EF4-FFF2-40B4-BE49-F238E27FC236}">
                <a16:creationId xmlns:a16="http://schemas.microsoft.com/office/drawing/2014/main" id="{066559A2-EEF9-9527-292B-48175B0DECAE}"/>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59" r="43444"/>
          <a:stretch/>
        </p:blipFill>
        <p:spPr>
          <a:xfrm>
            <a:off x="0" y="0"/>
            <a:ext cx="3935413" cy="6926782"/>
          </a:xfrm>
          <a:prstGeom prst="rect">
            <a:avLst/>
          </a:prstGeom>
        </p:spPr>
      </p:pic>
    </p:spTree>
    <p:extLst>
      <p:ext uri="{BB962C8B-B14F-4D97-AF65-F5344CB8AC3E}">
        <p14:creationId xmlns:p14="http://schemas.microsoft.com/office/powerpoint/2010/main" val="3563570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E0DFA904-FBF4-ED5F-8632-3AA4FA01C1B7}"/>
              </a:ext>
            </a:extLst>
          </p:cNvPr>
          <p:cNvSpPr txBox="1"/>
          <p:nvPr/>
        </p:nvSpPr>
        <p:spPr>
          <a:xfrm>
            <a:off x="4270377" y="630686"/>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kumimoji="0" lang="nl-NL" b="0" i="0" u="none" strike="noStrike" kern="1200" cap="none" spc="0" normalizeH="0" baseline="0" noProof="0" dirty="0">
                <a:ln>
                  <a:noFill/>
                </a:ln>
                <a:solidFill>
                  <a:prstClr val="black"/>
                </a:solidFill>
                <a:effectLst/>
                <a:uLnTx/>
                <a:uFillTx/>
                <a:latin typeface="Calibri"/>
                <a:ea typeface="+mn-ea"/>
                <a:cs typeface="+mn-cs"/>
              </a:rPr>
              <a:t>Variant gebiedsaanwijzing</a:t>
            </a: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kumimoji="0" lang="nl-NL"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Afbeelding 4" descr="Afbeelding met tekst, schermopname, diagram, Lettertype">
            <a:extLst>
              <a:ext uri="{FF2B5EF4-FFF2-40B4-BE49-F238E27FC236}">
                <a16:creationId xmlns:a16="http://schemas.microsoft.com/office/drawing/2014/main" id="{C1D76C93-57AC-7E81-800D-C779EA2BE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6589" y="1233125"/>
            <a:ext cx="7620000" cy="5124450"/>
          </a:xfrm>
          <a:prstGeom prst="rect">
            <a:avLst/>
          </a:prstGeom>
        </p:spPr>
      </p:pic>
      <p:sp>
        <p:nvSpPr>
          <p:cNvPr id="6" name="Titel 1">
            <a:extLst>
              <a:ext uri="{FF2B5EF4-FFF2-40B4-BE49-F238E27FC236}">
                <a16:creationId xmlns:a16="http://schemas.microsoft.com/office/drawing/2014/main" id="{0A18A28D-169E-1000-3155-FFC3297C16AC}"/>
              </a:ext>
            </a:extLst>
          </p:cNvPr>
          <p:cNvSpPr txBox="1">
            <a:spLocks noGrp="1"/>
          </p:cNvSpPr>
          <p:nvPr>
            <p:ph type="title" idx="4294967295"/>
          </p:nvPr>
        </p:nvSpPr>
        <p:spPr>
          <a:xfrm>
            <a:off x="334964" y="1028338"/>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Hoe ziet de planregel er uit?</a:t>
            </a:r>
          </a:p>
        </p:txBody>
      </p:sp>
      <p:pic>
        <p:nvPicPr>
          <p:cNvPr id="7" name="Afbeelding 6" descr="Afbeelding met lucht, Luchtfotografie, Vogelperspectief, Stedenbouwkunde">
            <a:extLst>
              <a:ext uri="{FF2B5EF4-FFF2-40B4-BE49-F238E27FC236}">
                <a16:creationId xmlns:a16="http://schemas.microsoft.com/office/drawing/2014/main" id="{C19D1546-C0E1-2788-9EC3-944AA00E062E}"/>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59" r="43444"/>
          <a:stretch/>
        </p:blipFill>
        <p:spPr>
          <a:xfrm>
            <a:off x="0" y="0"/>
            <a:ext cx="3935413" cy="6926782"/>
          </a:xfrm>
          <a:prstGeom prst="rect">
            <a:avLst/>
          </a:prstGeom>
        </p:spPr>
      </p:pic>
    </p:spTree>
    <p:extLst>
      <p:ext uri="{BB962C8B-B14F-4D97-AF65-F5344CB8AC3E}">
        <p14:creationId xmlns:p14="http://schemas.microsoft.com/office/powerpoint/2010/main" val="2885513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D5EC2E7-E1B0-C641-CCC9-E1ED36892823}"/>
              </a:ext>
            </a:extLst>
          </p:cNvPr>
          <p:cNvSpPr txBox="1"/>
          <p:nvPr/>
        </p:nvSpPr>
        <p:spPr>
          <a:xfrm>
            <a:off x="4270377" y="630686"/>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kumimoji="0" lang="nl-NL" b="0" i="0" u="none" strike="noStrike" kern="1200" cap="none" spc="0" normalizeH="0" baseline="0" noProof="0" dirty="0">
                <a:ln>
                  <a:noFill/>
                </a:ln>
                <a:solidFill>
                  <a:prstClr val="black"/>
                </a:solidFill>
                <a:effectLst/>
                <a:uLnTx/>
                <a:uFillTx/>
                <a:latin typeface="Calibri"/>
                <a:ea typeface="+mn-ea"/>
                <a:cs typeface="+mn-cs"/>
              </a:rPr>
              <a:t>Variant gebiedsaanwijzing</a:t>
            </a: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kumimoji="0" lang="nl-NL"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Afbeelding 4" descr="Afbeelding met tekst, schermopname, diagram, Lettertype">
            <a:extLst>
              <a:ext uri="{FF2B5EF4-FFF2-40B4-BE49-F238E27FC236}">
                <a16:creationId xmlns:a16="http://schemas.microsoft.com/office/drawing/2014/main" id="{52C456F4-D0AE-51CC-E779-B60E4C170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6589" y="1233125"/>
            <a:ext cx="7620000" cy="5124450"/>
          </a:xfrm>
          <a:prstGeom prst="rect">
            <a:avLst/>
          </a:prstGeom>
        </p:spPr>
      </p:pic>
      <p:sp>
        <p:nvSpPr>
          <p:cNvPr id="6" name="Titel 1">
            <a:extLst>
              <a:ext uri="{FF2B5EF4-FFF2-40B4-BE49-F238E27FC236}">
                <a16:creationId xmlns:a16="http://schemas.microsoft.com/office/drawing/2014/main" id="{BAB022ED-F335-8187-7FDE-480B11DDE43D}"/>
              </a:ext>
            </a:extLst>
          </p:cNvPr>
          <p:cNvSpPr txBox="1">
            <a:spLocks noGrp="1"/>
          </p:cNvSpPr>
          <p:nvPr>
            <p:ph type="title" idx="4294967295"/>
          </p:nvPr>
        </p:nvSpPr>
        <p:spPr>
          <a:xfrm>
            <a:off x="334964" y="1028338"/>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Hoe ziet de planregel er uit?</a:t>
            </a:r>
          </a:p>
        </p:txBody>
      </p:sp>
      <p:pic>
        <p:nvPicPr>
          <p:cNvPr id="7" name="Afbeelding 6" descr="Afbeelding met lucht, Luchtfotografie, Vogelperspectief, Stedenbouwkunde">
            <a:extLst>
              <a:ext uri="{FF2B5EF4-FFF2-40B4-BE49-F238E27FC236}">
                <a16:creationId xmlns:a16="http://schemas.microsoft.com/office/drawing/2014/main" id="{B6BE8612-10A8-F734-F471-83238CCC4BD8}"/>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59" r="43444"/>
          <a:stretch/>
        </p:blipFill>
        <p:spPr>
          <a:xfrm>
            <a:off x="0" y="0"/>
            <a:ext cx="3935413" cy="6926782"/>
          </a:xfrm>
          <a:prstGeom prst="rect">
            <a:avLst/>
          </a:prstGeom>
        </p:spPr>
      </p:pic>
    </p:spTree>
    <p:extLst>
      <p:ext uri="{BB962C8B-B14F-4D97-AF65-F5344CB8AC3E}">
        <p14:creationId xmlns:p14="http://schemas.microsoft.com/office/powerpoint/2010/main" val="4083515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08830DBF-787B-6A09-0481-214F0B7B92F2}"/>
              </a:ext>
            </a:extLst>
          </p:cNvPr>
          <p:cNvSpPr txBox="1"/>
          <p:nvPr/>
        </p:nvSpPr>
        <p:spPr>
          <a:xfrm>
            <a:off x="4270377" y="0"/>
            <a:ext cx="7586659"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lang="nl-NL" dirty="0">
                <a:solidFill>
                  <a:prstClr val="black"/>
                </a:solidFill>
                <a:latin typeface="Calibri"/>
              </a:rPr>
              <a:t>De regel voor de variant gebiedsaanwijzing luidt dan:</a:t>
            </a:r>
          </a:p>
          <a:p>
            <a:pPr marR="0" lvl="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lang="nl-NL" i="1" dirty="0">
                <a:solidFill>
                  <a:prstClr val="black"/>
                </a:solidFill>
                <a:latin typeface="Calibri"/>
              </a:rPr>
              <a:t>‘</a:t>
            </a:r>
            <a:r>
              <a:rPr lang="nl-NL" b="1" i="1" dirty="0">
                <a:solidFill>
                  <a:prstClr val="black"/>
                </a:solidFill>
                <a:latin typeface="Calibri"/>
              </a:rPr>
              <a:t>1.</a:t>
            </a:r>
          </a:p>
          <a:p>
            <a:pPr marR="0" lvl="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lang="nl-NL" i="1" dirty="0">
                <a:solidFill>
                  <a:prstClr val="black"/>
                </a:solidFill>
                <a:latin typeface="Calibri"/>
              </a:rPr>
              <a:t>De geluidbelasting die door milieubelastende activiteiten die op de locatie ‘bedrijventerrein x’ binnen een zekere begrenzing in onderlinge samenhang worden uitgevoerd, mag binnen de gebiedsaanwijzing ‘Zone geluid verruimd’ op een afstand van 100 meter van de begrenzing niet hoger zijn dan 50 dB(A) als etmaalwaarde voor het langtijdgemiddelde beoordelingsniveau.</a:t>
            </a:r>
          </a:p>
          <a:p>
            <a:pPr marR="0" lvl="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lang="nl-NL" b="1" i="1" dirty="0">
                <a:solidFill>
                  <a:prstClr val="black"/>
                </a:solidFill>
                <a:latin typeface="Calibri"/>
              </a:rPr>
              <a:t>2.</a:t>
            </a:r>
          </a:p>
          <a:p>
            <a:pPr marR="0" lvl="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kumimoji="0" lang="nl-NL" b="0" i="1" u="none" strike="noStrike" kern="1200" cap="none" spc="0" normalizeH="0" baseline="0" noProof="0" dirty="0">
                <a:ln>
                  <a:noFill/>
                </a:ln>
                <a:solidFill>
                  <a:prstClr val="black"/>
                </a:solidFill>
                <a:effectLst/>
                <a:uLnTx/>
                <a:uFillTx/>
                <a:latin typeface="Calibri"/>
                <a:ea typeface="+mn-ea"/>
                <a:cs typeface="+mn-cs"/>
              </a:rPr>
              <a:t>In afwijking van het gestelde in lid 1 mag deze geluidbelasting binnen de gebiedsaanwijzing ‘Zone geluid basis’ op een afstand van 50 meter van de begrenzing niet hoger zijn dan 50 dB(A) als etmaalwaarde voor het langtijdgemiddelde beoordelingsniveau.</a:t>
            </a:r>
          </a:p>
          <a:p>
            <a:pPr marR="0" lvl="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tab pos="6816725" algn="l"/>
              </a:tabLst>
              <a:defRPr/>
            </a:pPr>
            <a:r>
              <a:rPr kumimoji="0" lang="nl-NL" b="1" i="1" u="none" strike="noStrike" kern="1200" cap="none" spc="0" normalizeH="0" baseline="0" noProof="0" dirty="0">
                <a:ln>
                  <a:noFill/>
                </a:ln>
                <a:solidFill>
                  <a:prstClr val="black"/>
                </a:solidFill>
                <a:effectLst/>
                <a:uLnTx/>
                <a:uFillTx/>
                <a:latin typeface="Calibri"/>
                <a:ea typeface="+mn-ea"/>
                <a:cs typeface="+mn-cs"/>
              </a:rPr>
              <a:t>3.</a:t>
            </a:r>
          </a:p>
          <a:p>
            <a:pPr marR="0" lvl="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lang="nl-NL" i="1" dirty="0">
                <a:solidFill>
                  <a:prstClr val="black"/>
                </a:solidFill>
                <a:latin typeface="Calibri"/>
              </a:rPr>
              <a:t>In afwijking van het gestelde in de leden 1 en 2 mag de geluidbelasting binnen de gebiedsaanwijzing ‘Zone geluid beperkt’ op een afstand van 30 meter van de begrenzing niet hoger zijn dan 50 dB(A) als etmaalwaarde voor het langtijdgemiddelde beoordelingsniveau.</a:t>
            </a:r>
          </a:p>
          <a:p>
            <a:pPr marR="0" lvl="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lang="nl-NL" b="1" i="1" dirty="0">
                <a:solidFill>
                  <a:prstClr val="black"/>
                </a:solidFill>
                <a:latin typeface="Calibri"/>
              </a:rPr>
              <a:t>4.</a:t>
            </a:r>
          </a:p>
          <a:p>
            <a:pPr marR="0" lvl="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lang="nl-NL" i="1" dirty="0">
                <a:solidFill>
                  <a:prstClr val="black"/>
                </a:solidFill>
                <a:latin typeface="Calibri"/>
              </a:rPr>
              <a:t>In afwijking van het gestelde in de leden 1, 2 en 3 mag de geluidbelasting ter hoogte van omliggende geluidgevoelige gebouwen niet hoger zijn dan 50 dB(A) als etmaalwaarde voor het langtijdgemiddelde beoordelingsniveau.’</a:t>
            </a:r>
            <a:endParaRPr kumimoji="0" lang="nl-NL"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kumimoji="0" lang="nl-NL"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Afbeelding 4">
            <a:extLst>
              <a:ext uri="{FF2B5EF4-FFF2-40B4-BE49-F238E27FC236}">
                <a16:creationId xmlns:a16="http://schemas.microsoft.com/office/drawing/2014/main" id="{FE5B886D-DB73-1858-60BA-9D5052709BA7}"/>
              </a:ext>
              <a:ext uri="{C183D7F6-B498-43B3-948B-1728B52AA6E4}">
                <adec:decorative xmlns:adec="http://schemas.microsoft.com/office/drawing/2017/decorative" val="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4964" y="2302738"/>
            <a:ext cx="2881386" cy="3282274"/>
          </a:xfrm>
          <a:prstGeom prst="rect">
            <a:avLst/>
          </a:prstGeom>
        </p:spPr>
      </p:pic>
      <p:sp>
        <p:nvSpPr>
          <p:cNvPr id="6" name="Titel 1">
            <a:extLst>
              <a:ext uri="{FF2B5EF4-FFF2-40B4-BE49-F238E27FC236}">
                <a16:creationId xmlns:a16="http://schemas.microsoft.com/office/drawing/2014/main" id="{41F2A9BD-4E37-9353-366C-BF21EE974FA7}"/>
              </a:ext>
            </a:extLst>
          </p:cNvPr>
          <p:cNvSpPr txBox="1">
            <a:spLocks noGrp="1"/>
          </p:cNvSpPr>
          <p:nvPr>
            <p:ph type="title" idx="4294967295"/>
          </p:nvPr>
        </p:nvSpPr>
        <p:spPr>
          <a:xfrm>
            <a:off x="334964" y="1028338"/>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Hoe ziet de planregel er uit?</a:t>
            </a:r>
          </a:p>
        </p:txBody>
      </p:sp>
      <p:pic>
        <p:nvPicPr>
          <p:cNvPr id="7" name="Afbeelding 6" descr="Afbeelding met lucht, Luchtfotografie, Vogelperspectief, Stedenbouwkunde">
            <a:extLst>
              <a:ext uri="{FF2B5EF4-FFF2-40B4-BE49-F238E27FC236}">
                <a16:creationId xmlns:a16="http://schemas.microsoft.com/office/drawing/2014/main" id="{48AA3C01-D5B7-DAE2-1467-33A93547BE5E}"/>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59" r="43444"/>
          <a:stretch/>
        </p:blipFill>
        <p:spPr>
          <a:xfrm>
            <a:off x="0" y="0"/>
            <a:ext cx="3935413" cy="6926782"/>
          </a:xfrm>
          <a:prstGeom prst="rect">
            <a:avLst/>
          </a:prstGeom>
        </p:spPr>
      </p:pic>
    </p:spTree>
    <p:extLst>
      <p:ext uri="{BB962C8B-B14F-4D97-AF65-F5344CB8AC3E}">
        <p14:creationId xmlns:p14="http://schemas.microsoft.com/office/powerpoint/2010/main" val="2112012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9E97EEFB-6A09-703C-CC14-8500C6B79B5C}"/>
              </a:ext>
            </a:extLst>
          </p:cNvPr>
          <p:cNvSpPr txBox="1"/>
          <p:nvPr/>
        </p:nvSpPr>
        <p:spPr>
          <a:xfrm>
            <a:off x="4270377" y="630686"/>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kumimoji="0" lang="nl-NL" b="0" i="0" u="none" strike="noStrike" kern="1200" cap="none" spc="0" normalizeH="0" baseline="0" noProof="0" dirty="0">
                <a:ln>
                  <a:noFill/>
                </a:ln>
                <a:solidFill>
                  <a:prstClr val="black"/>
                </a:solidFill>
                <a:effectLst/>
                <a:uLnTx/>
                <a:uFillTx/>
                <a:latin typeface="Calibri"/>
                <a:ea typeface="+mn-ea"/>
                <a:cs typeface="+mn-cs"/>
              </a:rPr>
              <a:t>Variant omgevingsnorm</a:t>
            </a: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lang="nl-NL" dirty="0">
              <a:solidFill>
                <a:prstClr val="black"/>
              </a:solidFill>
              <a:latin typeface="Calibri"/>
            </a:endParaRP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kumimoji="0" lang="nl-NL" b="0" i="0" u="none" strike="noStrike" kern="1200" cap="none" spc="0" normalizeH="0" baseline="0" noProof="0" dirty="0">
                <a:ln>
                  <a:noFill/>
                </a:ln>
                <a:solidFill>
                  <a:prstClr val="black"/>
                </a:solidFill>
                <a:effectLst/>
                <a:uLnTx/>
                <a:uFillTx/>
                <a:latin typeface="Calibri"/>
                <a:ea typeface="+mn-ea"/>
                <a:cs typeface="+mn-cs"/>
              </a:rPr>
              <a:t>Een omgevingsnorm is een nieuw object binnen de STOP/TPOD-standaard voor het omgevingsplan, waarmee de afstand waarop de geluidnorm geldt in één ambtsgebiedsdekkend object kunnen worden opgenomen.</a:t>
            </a: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kumimoji="0" lang="nl-NL"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itel 1">
            <a:extLst>
              <a:ext uri="{FF2B5EF4-FFF2-40B4-BE49-F238E27FC236}">
                <a16:creationId xmlns:a16="http://schemas.microsoft.com/office/drawing/2014/main" id="{9A08EFA5-3AC8-FE46-ADEB-51B23BDA37A6}"/>
              </a:ext>
            </a:extLst>
          </p:cNvPr>
          <p:cNvSpPr txBox="1">
            <a:spLocks noGrp="1"/>
          </p:cNvSpPr>
          <p:nvPr>
            <p:ph type="title" idx="4294967295"/>
          </p:nvPr>
        </p:nvSpPr>
        <p:spPr>
          <a:xfrm>
            <a:off x="334964" y="1028338"/>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Hoe ziet de planregel er uit?</a:t>
            </a:r>
          </a:p>
        </p:txBody>
      </p:sp>
      <p:pic>
        <p:nvPicPr>
          <p:cNvPr id="7" name="Afbeelding 6" descr="Afbeelding met lucht, Luchtfotografie, Vogelperspectief, Stedenbouwkunde">
            <a:extLst>
              <a:ext uri="{FF2B5EF4-FFF2-40B4-BE49-F238E27FC236}">
                <a16:creationId xmlns:a16="http://schemas.microsoft.com/office/drawing/2014/main" id="{F69DB9B6-87BE-AD12-3834-040C6227079B}"/>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24559" r="43444"/>
          <a:stretch/>
        </p:blipFill>
        <p:spPr>
          <a:xfrm>
            <a:off x="0" y="0"/>
            <a:ext cx="3935413" cy="6926782"/>
          </a:xfrm>
          <a:prstGeom prst="rect">
            <a:avLst/>
          </a:prstGeom>
        </p:spPr>
      </p:pic>
      <p:pic>
        <p:nvPicPr>
          <p:cNvPr id="3" name="Afbeelding 2" descr="Dit is een afbeelding van het ontwerp omgevingsplan van de gemeente Olst-Wijhe, waarin een voorbeeld van de uitwerking met een omgevingsnorm is weergegeven.">
            <a:extLst>
              <a:ext uri="{FF2B5EF4-FFF2-40B4-BE49-F238E27FC236}">
                <a16:creationId xmlns:a16="http://schemas.microsoft.com/office/drawing/2014/main" id="{FFB593B9-4B69-6A24-DF14-5C3F0F702B3F}"/>
              </a:ext>
            </a:extLst>
          </p:cNvPr>
          <p:cNvPicPr>
            <a:picLocks noChangeAspect="1"/>
          </p:cNvPicPr>
          <p:nvPr/>
        </p:nvPicPr>
        <p:blipFill>
          <a:blip r:embed="rId3"/>
          <a:srcRect l="4293" t="25095" r="27986" b="9991"/>
          <a:stretch/>
        </p:blipFill>
        <p:spPr>
          <a:xfrm>
            <a:off x="3935412" y="2672862"/>
            <a:ext cx="8256587" cy="4253920"/>
          </a:xfrm>
          <a:prstGeom prst="rect">
            <a:avLst/>
          </a:prstGeom>
        </p:spPr>
      </p:pic>
    </p:spTree>
    <p:extLst>
      <p:ext uri="{BB962C8B-B14F-4D97-AF65-F5344CB8AC3E}">
        <p14:creationId xmlns:p14="http://schemas.microsoft.com/office/powerpoint/2010/main" val="29419808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4D5BB3F3-DF58-502B-7195-262FA227A6D4}"/>
              </a:ext>
            </a:extLst>
          </p:cNvPr>
          <p:cNvSpPr txBox="1"/>
          <p:nvPr/>
        </p:nvSpPr>
        <p:spPr>
          <a:xfrm>
            <a:off x="4270377" y="630686"/>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kumimoji="0" lang="nl-NL" b="0" i="0" u="none" strike="noStrike" kern="1200" cap="none" spc="0" normalizeH="0" baseline="0" noProof="0" dirty="0">
                <a:ln>
                  <a:noFill/>
                </a:ln>
                <a:solidFill>
                  <a:prstClr val="black"/>
                </a:solidFill>
                <a:effectLst/>
                <a:uLnTx/>
                <a:uFillTx/>
                <a:latin typeface="Calibri"/>
                <a:ea typeface="+mn-ea"/>
                <a:cs typeface="+mn-cs"/>
              </a:rPr>
              <a:t>Variant omgevingsnorm</a:t>
            </a: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kumimoji="0" lang="nl-NL"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Afbeelding 4" descr="Afbeelding met tekst, schermopname, diagram, Lettertype">
            <a:extLst>
              <a:ext uri="{FF2B5EF4-FFF2-40B4-BE49-F238E27FC236}">
                <a16:creationId xmlns:a16="http://schemas.microsoft.com/office/drawing/2014/main" id="{BAE7B46F-4B7E-F7F1-1C89-C03A7C617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3221" y="1233125"/>
            <a:ext cx="7668779" cy="5157253"/>
          </a:xfrm>
          <a:prstGeom prst="rect">
            <a:avLst/>
          </a:prstGeom>
        </p:spPr>
      </p:pic>
      <p:sp>
        <p:nvSpPr>
          <p:cNvPr id="6" name="Titel 1">
            <a:extLst>
              <a:ext uri="{FF2B5EF4-FFF2-40B4-BE49-F238E27FC236}">
                <a16:creationId xmlns:a16="http://schemas.microsoft.com/office/drawing/2014/main" id="{3E38B4E9-EBB9-F9CB-56DE-55D581B1474A}"/>
              </a:ext>
            </a:extLst>
          </p:cNvPr>
          <p:cNvSpPr txBox="1">
            <a:spLocks noGrp="1"/>
          </p:cNvSpPr>
          <p:nvPr>
            <p:ph type="title" idx="4294967295"/>
          </p:nvPr>
        </p:nvSpPr>
        <p:spPr>
          <a:xfrm>
            <a:off x="334964" y="1028338"/>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Hoe ziet de planregel er uit?</a:t>
            </a:r>
          </a:p>
        </p:txBody>
      </p:sp>
      <p:pic>
        <p:nvPicPr>
          <p:cNvPr id="7" name="Afbeelding 6" descr="Afbeelding met lucht, Luchtfotografie, Vogelperspectief, Stedenbouwkunde">
            <a:extLst>
              <a:ext uri="{FF2B5EF4-FFF2-40B4-BE49-F238E27FC236}">
                <a16:creationId xmlns:a16="http://schemas.microsoft.com/office/drawing/2014/main" id="{1CC52C46-12DD-4741-846D-E067B56BD43B}"/>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59" r="43444"/>
          <a:stretch/>
        </p:blipFill>
        <p:spPr>
          <a:xfrm>
            <a:off x="0" y="0"/>
            <a:ext cx="3935413" cy="6926782"/>
          </a:xfrm>
          <a:prstGeom prst="rect">
            <a:avLst/>
          </a:prstGeom>
        </p:spPr>
      </p:pic>
    </p:spTree>
    <p:extLst>
      <p:ext uri="{BB962C8B-B14F-4D97-AF65-F5344CB8AC3E}">
        <p14:creationId xmlns:p14="http://schemas.microsoft.com/office/powerpoint/2010/main" val="494387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A45F79F-E8B3-474F-B6F8-579AC13AF392}"/>
              </a:ext>
            </a:extLst>
          </p:cNvPr>
          <p:cNvSpPr txBox="1"/>
          <p:nvPr/>
        </p:nvSpPr>
        <p:spPr>
          <a:xfrm>
            <a:off x="4270377" y="630686"/>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kumimoji="0" lang="nl-NL" b="0" i="0" u="none" strike="noStrike" kern="1200" cap="none" spc="0" normalizeH="0" baseline="0" noProof="0" dirty="0">
                <a:ln>
                  <a:noFill/>
                </a:ln>
                <a:solidFill>
                  <a:prstClr val="black"/>
                </a:solidFill>
                <a:effectLst/>
                <a:uLnTx/>
                <a:uFillTx/>
                <a:latin typeface="Calibri"/>
                <a:ea typeface="+mn-ea"/>
                <a:cs typeface="+mn-cs"/>
              </a:rPr>
              <a:t>Variant omgevingsnorm</a:t>
            </a: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kumimoji="0" lang="nl-NL"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Afbeelding 4" descr="Afbeelding met tekst, diagram, schermopname, Lettertype">
            <a:extLst>
              <a:ext uri="{FF2B5EF4-FFF2-40B4-BE49-F238E27FC236}">
                <a16:creationId xmlns:a16="http://schemas.microsoft.com/office/drawing/2014/main" id="{42EB1D73-9DC5-86B2-D9AB-3C78BB81E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233125"/>
            <a:ext cx="7620000" cy="5124450"/>
          </a:xfrm>
          <a:prstGeom prst="rect">
            <a:avLst/>
          </a:prstGeom>
        </p:spPr>
      </p:pic>
      <p:sp>
        <p:nvSpPr>
          <p:cNvPr id="6" name="Titel 1">
            <a:extLst>
              <a:ext uri="{FF2B5EF4-FFF2-40B4-BE49-F238E27FC236}">
                <a16:creationId xmlns:a16="http://schemas.microsoft.com/office/drawing/2014/main" id="{6E8BCFB3-BC39-7153-5071-CEF4F6B22935}"/>
              </a:ext>
            </a:extLst>
          </p:cNvPr>
          <p:cNvSpPr txBox="1">
            <a:spLocks noGrp="1"/>
          </p:cNvSpPr>
          <p:nvPr>
            <p:ph type="title" idx="4294967295"/>
          </p:nvPr>
        </p:nvSpPr>
        <p:spPr>
          <a:xfrm>
            <a:off x="334964" y="1028338"/>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Hoe ziet de planregel er uit?</a:t>
            </a:r>
          </a:p>
        </p:txBody>
      </p:sp>
      <p:pic>
        <p:nvPicPr>
          <p:cNvPr id="7" name="Afbeelding 6" descr="Afbeelding met lucht, Luchtfotografie, Vogelperspectief, Stedenbouwkunde">
            <a:extLst>
              <a:ext uri="{FF2B5EF4-FFF2-40B4-BE49-F238E27FC236}">
                <a16:creationId xmlns:a16="http://schemas.microsoft.com/office/drawing/2014/main" id="{3F955A10-4969-E41B-7A82-321B19F04D42}"/>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59" r="43444"/>
          <a:stretch/>
        </p:blipFill>
        <p:spPr>
          <a:xfrm>
            <a:off x="0" y="0"/>
            <a:ext cx="3935413" cy="6926782"/>
          </a:xfrm>
          <a:prstGeom prst="rect">
            <a:avLst/>
          </a:prstGeom>
        </p:spPr>
      </p:pic>
    </p:spTree>
    <p:extLst>
      <p:ext uri="{BB962C8B-B14F-4D97-AF65-F5344CB8AC3E}">
        <p14:creationId xmlns:p14="http://schemas.microsoft.com/office/powerpoint/2010/main" val="38498860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206A33D-25BD-3552-006B-FF03896FF405}"/>
              </a:ext>
            </a:extLst>
          </p:cNvPr>
          <p:cNvSpPr txBox="1"/>
          <p:nvPr/>
        </p:nvSpPr>
        <p:spPr>
          <a:xfrm>
            <a:off x="4270377" y="630686"/>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kumimoji="0" lang="nl-NL" b="0" i="0" u="none" strike="noStrike" kern="1200" cap="none" spc="0" normalizeH="0" baseline="0" noProof="0" dirty="0">
                <a:ln>
                  <a:noFill/>
                </a:ln>
                <a:solidFill>
                  <a:prstClr val="black"/>
                </a:solidFill>
                <a:effectLst/>
                <a:uLnTx/>
                <a:uFillTx/>
                <a:latin typeface="Calibri"/>
                <a:ea typeface="+mn-ea"/>
                <a:cs typeface="+mn-cs"/>
              </a:rPr>
              <a:t>Variant omgevingsnorm</a:t>
            </a: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kumimoji="0" lang="nl-NL"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Afbeelding 4" descr="Afbeelding met tekst, schermopname, diagram, Lettertype">
            <a:extLst>
              <a:ext uri="{FF2B5EF4-FFF2-40B4-BE49-F238E27FC236}">
                <a16:creationId xmlns:a16="http://schemas.microsoft.com/office/drawing/2014/main" id="{F45888F8-58BD-1E3B-43C0-EE586A5B4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233125"/>
            <a:ext cx="7620000" cy="5124450"/>
          </a:xfrm>
          <a:prstGeom prst="rect">
            <a:avLst/>
          </a:prstGeom>
        </p:spPr>
      </p:pic>
      <p:sp>
        <p:nvSpPr>
          <p:cNvPr id="6" name="Titel 1">
            <a:extLst>
              <a:ext uri="{FF2B5EF4-FFF2-40B4-BE49-F238E27FC236}">
                <a16:creationId xmlns:a16="http://schemas.microsoft.com/office/drawing/2014/main" id="{E9CB764B-EBDD-B27B-6FB8-46D59A1CDE63}"/>
              </a:ext>
            </a:extLst>
          </p:cNvPr>
          <p:cNvSpPr txBox="1">
            <a:spLocks noGrp="1"/>
          </p:cNvSpPr>
          <p:nvPr>
            <p:ph type="title" idx="4294967295"/>
          </p:nvPr>
        </p:nvSpPr>
        <p:spPr>
          <a:xfrm>
            <a:off x="334964" y="1028338"/>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Hoe ziet de planregel er uit?</a:t>
            </a:r>
          </a:p>
        </p:txBody>
      </p:sp>
      <p:pic>
        <p:nvPicPr>
          <p:cNvPr id="7" name="Afbeelding 6" descr="Afbeelding met lucht, Luchtfotografie, Vogelperspectief, Stedenbouwkunde">
            <a:extLst>
              <a:ext uri="{FF2B5EF4-FFF2-40B4-BE49-F238E27FC236}">
                <a16:creationId xmlns:a16="http://schemas.microsoft.com/office/drawing/2014/main" id="{1956D117-C6DD-2F61-22F1-8DE416E53B2A}"/>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59" r="43444"/>
          <a:stretch/>
        </p:blipFill>
        <p:spPr>
          <a:xfrm>
            <a:off x="0" y="0"/>
            <a:ext cx="3935413" cy="6926782"/>
          </a:xfrm>
          <a:prstGeom prst="rect">
            <a:avLst/>
          </a:prstGeom>
        </p:spPr>
      </p:pic>
    </p:spTree>
    <p:extLst>
      <p:ext uri="{BB962C8B-B14F-4D97-AF65-F5344CB8AC3E}">
        <p14:creationId xmlns:p14="http://schemas.microsoft.com/office/powerpoint/2010/main" val="1696196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A59ECB5-96A6-216B-6E8E-977535A90658}"/>
              </a:ext>
            </a:extLst>
          </p:cNvPr>
          <p:cNvSpPr txBox="1"/>
          <p:nvPr/>
        </p:nvSpPr>
        <p:spPr>
          <a:xfrm>
            <a:off x="4270377" y="630686"/>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kumimoji="0" lang="nl-NL" b="0" i="0" u="none" strike="noStrike" kern="1200" cap="none" spc="0" normalizeH="0" baseline="0" noProof="0" dirty="0">
                <a:ln>
                  <a:noFill/>
                </a:ln>
                <a:solidFill>
                  <a:prstClr val="black"/>
                </a:solidFill>
                <a:effectLst/>
                <a:uLnTx/>
                <a:uFillTx/>
                <a:latin typeface="Calibri"/>
                <a:ea typeface="+mn-ea"/>
                <a:cs typeface="+mn-cs"/>
              </a:rPr>
              <a:t>Variant omgevingsnorm</a:t>
            </a: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kumimoji="0" lang="nl-NL"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Afbeelding 4" descr="Afbeelding met tekst, schermopname, diagram, Lettertype">
            <a:extLst>
              <a:ext uri="{FF2B5EF4-FFF2-40B4-BE49-F238E27FC236}">
                <a16:creationId xmlns:a16="http://schemas.microsoft.com/office/drawing/2014/main" id="{809C11E7-0A09-4DBF-7CAE-FAAF55E2D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233125"/>
            <a:ext cx="7620000" cy="5124450"/>
          </a:xfrm>
          <a:prstGeom prst="rect">
            <a:avLst/>
          </a:prstGeom>
        </p:spPr>
      </p:pic>
      <p:sp>
        <p:nvSpPr>
          <p:cNvPr id="6" name="Titel 1">
            <a:extLst>
              <a:ext uri="{FF2B5EF4-FFF2-40B4-BE49-F238E27FC236}">
                <a16:creationId xmlns:a16="http://schemas.microsoft.com/office/drawing/2014/main" id="{F6E75C59-CF69-7128-48D2-5BABB4F3763F}"/>
              </a:ext>
            </a:extLst>
          </p:cNvPr>
          <p:cNvSpPr txBox="1">
            <a:spLocks noGrp="1"/>
          </p:cNvSpPr>
          <p:nvPr>
            <p:ph type="title" idx="4294967295"/>
          </p:nvPr>
        </p:nvSpPr>
        <p:spPr>
          <a:xfrm>
            <a:off x="334964" y="1028338"/>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Hoe ziet de planregel er uit?</a:t>
            </a:r>
          </a:p>
        </p:txBody>
      </p:sp>
      <p:pic>
        <p:nvPicPr>
          <p:cNvPr id="7" name="Afbeelding 6" descr="Afbeelding met lucht, Luchtfotografie, Vogelperspectief, Stedenbouwkunde">
            <a:extLst>
              <a:ext uri="{FF2B5EF4-FFF2-40B4-BE49-F238E27FC236}">
                <a16:creationId xmlns:a16="http://schemas.microsoft.com/office/drawing/2014/main" id="{EBAE6F52-2F8D-F103-F8A5-6735CF23624A}"/>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59" r="43444"/>
          <a:stretch/>
        </p:blipFill>
        <p:spPr>
          <a:xfrm>
            <a:off x="0" y="0"/>
            <a:ext cx="3935413" cy="6926782"/>
          </a:xfrm>
          <a:prstGeom prst="rect">
            <a:avLst/>
          </a:prstGeom>
        </p:spPr>
      </p:pic>
    </p:spTree>
    <p:extLst>
      <p:ext uri="{BB962C8B-B14F-4D97-AF65-F5344CB8AC3E}">
        <p14:creationId xmlns:p14="http://schemas.microsoft.com/office/powerpoint/2010/main" val="1497589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CDC633-1746-C192-68B8-791F4635AF94}"/>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Problemen oude aanpak ruimtelijk spoor</a:t>
            </a:r>
          </a:p>
        </p:txBody>
      </p:sp>
      <p:sp>
        <p:nvSpPr>
          <p:cNvPr id="4" name="Content Placeholder 2">
            <a:extLst>
              <a:ext uri="{FF2B5EF4-FFF2-40B4-BE49-F238E27FC236}">
                <a16:creationId xmlns:a16="http://schemas.microsoft.com/office/drawing/2014/main" id="{B17A0C77-ACCB-301E-4F16-19A933D874A5}"/>
              </a:ext>
            </a:extLst>
          </p:cNvPr>
          <p:cNvSpPr txBox="1">
            <a:spLocks/>
          </p:cNvSpPr>
          <p:nvPr/>
        </p:nvSpPr>
        <p:spPr>
          <a:xfrm>
            <a:off x="4170304" y="873125"/>
            <a:ext cx="7456763" cy="6001966"/>
          </a:xfrm>
          <a:prstGeom prst="rect">
            <a:avLst/>
          </a:prstGeom>
        </p:spPr>
        <p:txBody>
          <a:bodyPr>
            <a:normAutofit/>
          </a:bodyPr>
          <a:lstStyle>
            <a:lvl1pPr marL="252000" indent="-2520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504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4pPr>
            <a:lvl5pPr marL="1260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512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6pPr>
            <a:lvl7pPr marL="1764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7pPr>
            <a:lvl8pPr marL="2016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8pPr>
            <a:lvl9pPr marL="2268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9pPr>
          </a:lstStyle>
          <a:p>
            <a:r>
              <a:rPr lang="nl-NL" sz="2400" dirty="0"/>
              <a:t>De richtafstanden in het ruimtelijk spoor:</a:t>
            </a:r>
          </a:p>
          <a:p>
            <a:pPr marL="0" indent="0">
              <a:buNone/>
            </a:pPr>
            <a:endParaRPr lang="nl-NL" sz="2400" dirty="0"/>
          </a:p>
          <a:p>
            <a:pPr lvl="1"/>
            <a:r>
              <a:rPr lang="nl-NL" dirty="0"/>
              <a:t>Zijn regelmatig te klein of juist te groot</a:t>
            </a:r>
          </a:p>
          <a:p>
            <a:pPr lvl="1"/>
            <a:endParaRPr lang="nl-NL" dirty="0"/>
          </a:p>
          <a:p>
            <a:pPr lvl="1"/>
            <a:r>
              <a:rPr lang="nl-NL" dirty="0"/>
              <a:t>Houden geen rekening met verschillen in effecten van bedrijven met dezelfde SBI-code (o.a. door aanpassen productieproces)</a:t>
            </a:r>
          </a:p>
          <a:p>
            <a:endParaRPr lang="nl-NL" sz="2400" dirty="0"/>
          </a:p>
          <a:p>
            <a:r>
              <a:rPr lang="nl-NL" sz="2400" dirty="0"/>
              <a:t>Er veel activiteiten zijn die niet zijn genoemd in de bedrijvenlijst</a:t>
            </a:r>
          </a:p>
          <a:p>
            <a:pPr>
              <a:buFont typeface="Wingdings" panose="05000000000000000000" pitchFamily="2" charset="2"/>
              <a:buChar char="Ø"/>
            </a:pPr>
            <a:endParaRPr lang="nl-NL" sz="2400" dirty="0"/>
          </a:p>
          <a:p>
            <a:pPr marL="0" indent="0" algn="ctr">
              <a:buFont typeface="Arial" panose="020B0604020202020204" pitchFamily="34" charset="0"/>
              <a:buNone/>
            </a:pPr>
            <a:endParaRPr lang="nl-NL" sz="2400" b="1" dirty="0"/>
          </a:p>
          <a:p>
            <a:pPr marL="0" indent="0" algn="ctr">
              <a:buFont typeface="Arial" panose="020B0604020202020204" pitchFamily="34" charset="0"/>
              <a:buNone/>
            </a:pPr>
            <a:r>
              <a:rPr lang="nl-NL" sz="2400" b="1" dirty="0"/>
              <a:t>Andere aanpak/nieuwe methode nodig</a:t>
            </a:r>
          </a:p>
          <a:p>
            <a:endParaRPr lang="nl-NL" sz="2400" dirty="0"/>
          </a:p>
          <a:p>
            <a:endParaRPr lang="nl-NL" sz="2400" dirty="0"/>
          </a:p>
          <a:p>
            <a:pPr lvl="1">
              <a:buFont typeface="Wingdings" panose="05000000000000000000" pitchFamily="2" charset="2"/>
              <a:buChar char="Ø"/>
            </a:pPr>
            <a:endParaRPr lang="nl-NL" dirty="0"/>
          </a:p>
          <a:p>
            <a:pPr>
              <a:buFont typeface="Wingdings" panose="05000000000000000000" pitchFamily="2" charset="2"/>
              <a:buChar char="Ø"/>
            </a:pPr>
            <a:endParaRPr lang="nl-NL" sz="2400" dirty="0"/>
          </a:p>
          <a:p>
            <a:endParaRPr lang="nl-NL" sz="1800" dirty="0"/>
          </a:p>
        </p:txBody>
      </p:sp>
      <p:sp>
        <p:nvSpPr>
          <p:cNvPr id="5" name="Pijl: omlaag 4" descr="Deze pijl wijst naar het volgende tekstfragment">
            <a:extLst>
              <a:ext uri="{FF2B5EF4-FFF2-40B4-BE49-F238E27FC236}">
                <a16:creationId xmlns:a16="http://schemas.microsoft.com/office/drawing/2014/main" id="{E64139CC-40C4-7C82-C149-1D9ACD56185B}"/>
              </a:ext>
            </a:extLst>
          </p:cNvPr>
          <p:cNvSpPr/>
          <p:nvPr/>
        </p:nvSpPr>
        <p:spPr>
          <a:xfrm>
            <a:off x="7394629" y="5038432"/>
            <a:ext cx="504056" cy="504056"/>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pic>
        <p:nvPicPr>
          <p:cNvPr id="6" name="Tijdelijke aanduiding voor afbeelding 8" descr="Afbeelding met buitenshuis, gras, boom, plant">
            <a:extLst>
              <a:ext uri="{FF2B5EF4-FFF2-40B4-BE49-F238E27FC236}">
                <a16:creationId xmlns:a16="http://schemas.microsoft.com/office/drawing/2014/main" id="{56E3C7E3-462A-08B2-FE57-4CB0EE431155}"/>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39662" r="27546"/>
          <a:stretch/>
        </p:blipFill>
        <p:spPr>
          <a:xfrm>
            <a:off x="0" y="0"/>
            <a:ext cx="3935413" cy="6934874"/>
          </a:xfrm>
          <a:prstGeom prst="rect">
            <a:avLst/>
          </a:prstGeom>
        </p:spPr>
      </p:pic>
    </p:spTree>
    <p:extLst>
      <p:ext uri="{BB962C8B-B14F-4D97-AF65-F5344CB8AC3E}">
        <p14:creationId xmlns:p14="http://schemas.microsoft.com/office/powerpoint/2010/main" val="369841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fade">
                                      <p:cBhvr>
                                        <p:cTn id="18" dur="500"/>
                                        <p:tgtEl>
                                          <p:spTgt spid="4">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9" end="9"/>
                                            </p:txEl>
                                          </p:spTgt>
                                        </p:tgtEl>
                                        <p:attrNameLst>
                                          <p:attrName>style.visibility</p:attrName>
                                        </p:attrNameLst>
                                      </p:cBhvr>
                                      <p:to>
                                        <p:strVal val="visible"/>
                                      </p:to>
                                    </p:set>
                                    <p:animEffect transition="in" filter="fade">
                                      <p:cBhvr>
                                        <p:cTn id="26"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4FE1559A-0CA8-FDC0-8C99-CA031878B908}"/>
              </a:ext>
            </a:extLst>
          </p:cNvPr>
          <p:cNvSpPr txBox="1"/>
          <p:nvPr/>
        </p:nvSpPr>
        <p:spPr>
          <a:xfrm>
            <a:off x="4270377" y="630686"/>
            <a:ext cx="7092556"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kumimoji="0" lang="nl-NL" b="0" i="0" u="none" strike="noStrike" kern="1200" cap="none" spc="0" normalizeH="0" baseline="0" noProof="0" dirty="0">
                <a:ln>
                  <a:noFill/>
                </a:ln>
                <a:solidFill>
                  <a:prstClr val="black"/>
                </a:solidFill>
                <a:effectLst/>
                <a:uLnTx/>
                <a:uFillTx/>
                <a:latin typeface="Calibri"/>
                <a:ea typeface="+mn-ea"/>
                <a:cs typeface="+mn-cs"/>
              </a:rPr>
              <a:t>Variant omgevingsnorm</a:t>
            </a: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kumimoji="0" lang="nl-NL"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Afbeelding 4" descr="Afbeelding met tekst, diagram, schermopname, lijn">
            <a:extLst>
              <a:ext uri="{FF2B5EF4-FFF2-40B4-BE49-F238E27FC236}">
                <a16:creationId xmlns:a16="http://schemas.microsoft.com/office/drawing/2014/main" id="{10FDFD6A-AFB4-4B2C-7E24-A15A4AEAF1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233125"/>
            <a:ext cx="7620000" cy="5124450"/>
          </a:xfrm>
          <a:prstGeom prst="rect">
            <a:avLst/>
          </a:prstGeom>
        </p:spPr>
      </p:pic>
      <p:sp>
        <p:nvSpPr>
          <p:cNvPr id="6" name="Titel 1">
            <a:extLst>
              <a:ext uri="{FF2B5EF4-FFF2-40B4-BE49-F238E27FC236}">
                <a16:creationId xmlns:a16="http://schemas.microsoft.com/office/drawing/2014/main" id="{D4ADED16-0A4E-98CE-FD31-F56CDDD13CA3}"/>
              </a:ext>
            </a:extLst>
          </p:cNvPr>
          <p:cNvSpPr txBox="1">
            <a:spLocks noGrp="1"/>
          </p:cNvSpPr>
          <p:nvPr>
            <p:ph type="title" idx="4294967295"/>
          </p:nvPr>
        </p:nvSpPr>
        <p:spPr>
          <a:xfrm>
            <a:off x="334964" y="1028338"/>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Hoe ziet de planregel er uit?</a:t>
            </a:r>
          </a:p>
        </p:txBody>
      </p:sp>
      <p:pic>
        <p:nvPicPr>
          <p:cNvPr id="7" name="Afbeelding 6" descr="Afbeelding met lucht, Luchtfotografie, Vogelperspectief, Stedenbouwkunde">
            <a:extLst>
              <a:ext uri="{FF2B5EF4-FFF2-40B4-BE49-F238E27FC236}">
                <a16:creationId xmlns:a16="http://schemas.microsoft.com/office/drawing/2014/main" id="{2FBF85EC-303F-82EC-35A5-95B6E1C43E81}"/>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59" r="43444"/>
          <a:stretch/>
        </p:blipFill>
        <p:spPr>
          <a:xfrm>
            <a:off x="0" y="0"/>
            <a:ext cx="3935413" cy="6926782"/>
          </a:xfrm>
          <a:prstGeom prst="rect">
            <a:avLst/>
          </a:prstGeom>
        </p:spPr>
      </p:pic>
    </p:spTree>
    <p:extLst>
      <p:ext uri="{BB962C8B-B14F-4D97-AF65-F5344CB8AC3E}">
        <p14:creationId xmlns:p14="http://schemas.microsoft.com/office/powerpoint/2010/main" val="18966792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26B402A7-22F8-437D-C9EB-42439B6EBC77}"/>
              </a:ext>
            </a:extLst>
          </p:cNvPr>
          <p:cNvSpPr txBox="1"/>
          <p:nvPr/>
        </p:nvSpPr>
        <p:spPr>
          <a:xfrm>
            <a:off x="4270377" y="1593125"/>
            <a:ext cx="7586659"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lang="nl-NL" dirty="0">
                <a:solidFill>
                  <a:prstClr val="black"/>
                </a:solidFill>
                <a:latin typeface="Calibri"/>
              </a:rPr>
              <a:t>De regel voor de variant omgevingsnorm luidt dan:</a:t>
            </a:r>
          </a:p>
          <a:p>
            <a:pPr marR="0" lvl="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lang="nl-NL" i="1" dirty="0">
                <a:solidFill>
                  <a:prstClr val="black"/>
                </a:solidFill>
                <a:latin typeface="Calibri"/>
              </a:rPr>
              <a:t>‘</a:t>
            </a:r>
            <a:r>
              <a:rPr lang="nl-NL" b="1" i="1" dirty="0">
                <a:solidFill>
                  <a:prstClr val="black"/>
                </a:solidFill>
                <a:latin typeface="Calibri"/>
              </a:rPr>
              <a:t>1.</a:t>
            </a:r>
          </a:p>
          <a:p>
            <a:pPr marR="0" lvl="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lang="nl-NL" i="1" dirty="0">
                <a:solidFill>
                  <a:prstClr val="black"/>
                </a:solidFill>
                <a:latin typeface="Calibri"/>
              </a:rPr>
              <a:t>De geluidbelasting die door milieubelastende activiteiten die op de locatie ‘bedrijventerrein x’ binnen een zekere begrenzing in onderlinge samenhang worden uitgevoerd, op de afstand ‘omgevingsnorm afstand geluid’ in meters van de begrenzing niet hoger zijn dan 50 dB(A) als etmaalwaarde voor het langtijdgemiddelde beoordelingsniveau.</a:t>
            </a:r>
          </a:p>
          <a:p>
            <a:pPr marR="0" lvl="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lang="nl-NL" b="1" i="1" dirty="0">
                <a:solidFill>
                  <a:prstClr val="black"/>
                </a:solidFill>
                <a:latin typeface="Calibri"/>
              </a:rPr>
              <a:t>2.</a:t>
            </a:r>
          </a:p>
          <a:p>
            <a:pPr marR="0" lvl="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kumimoji="0" lang="nl-NL" b="0" i="1" u="none" strike="noStrike" kern="1200" cap="none" spc="0" normalizeH="0" baseline="0" noProof="0" dirty="0">
                <a:ln>
                  <a:noFill/>
                </a:ln>
                <a:solidFill>
                  <a:prstClr val="black"/>
                </a:solidFill>
                <a:effectLst/>
                <a:uLnTx/>
                <a:uFillTx/>
                <a:latin typeface="Calibri"/>
                <a:ea typeface="+mn-ea"/>
                <a:cs typeface="+mn-cs"/>
              </a:rPr>
              <a:t>In afwijking van het gestelde in lid 1 </a:t>
            </a:r>
            <a:r>
              <a:rPr lang="nl-NL" i="1" dirty="0">
                <a:solidFill>
                  <a:prstClr val="black"/>
                </a:solidFill>
                <a:latin typeface="Calibri"/>
              </a:rPr>
              <a:t>mag de geluidbelasting ter hoogte van omliggende geluidgevoelige gebouwen niet hoger zijn dan 50 dB(A) als etmaalwaarde voor het langtijdgemiddelde beoordelingsniveau.’</a:t>
            </a:r>
            <a:endParaRPr kumimoji="0" lang="nl-NL"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kumimoji="0" lang="nl-NL"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Afbeelding 4">
            <a:extLst>
              <a:ext uri="{FF2B5EF4-FFF2-40B4-BE49-F238E27FC236}">
                <a16:creationId xmlns:a16="http://schemas.microsoft.com/office/drawing/2014/main" id="{F60C7570-8A39-C872-B12A-C7124BD73C93}"/>
              </a:ext>
              <a:ext uri="{C183D7F6-B498-43B3-948B-1728B52AA6E4}">
                <adec:decorative xmlns:adec="http://schemas.microsoft.com/office/drawing/2017/decorative" val="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4964" y="2302738"/>
            <a:ext cx="2881386" cy="3282274"/>
          </a:xfrm>
          <a:prstGeom prst="rect">
            <a:avLst/>
          </a:prstGeom>
        </p:spPr>
      </p:pic>
      <p:sp>
        <p:nvSpPr>
          <p:cNvPr id="6" name="Titel 1">
            <a:extLst>
              <a:ext uri="{FF2B5EF4-FFF2-40B4-BE49-F238E27FC236}">
                <a16:creationId xmlns:a16="http://schemas.microsoft.com/office/drawing/2014/main" id="{4E75D7E6-0F79-FABB-369B-CCF205663251}"/>
              </a:ext>
            </a:extLst>
          </p:cNvPr>
          <p:cNvSpPr txBox="1">
            <a:spLocks noGrp="1"/>
          </p:cNvSpPr>
          <p:nvPr>
            <p:ph type="title" idx="4294967295"/>
          </p:nvPr>
        </p:nvSpPr>
        <p:spPr>
          <a:xfrm>
            <a:off x="334964" y="1028338"/>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Hoe ziet de planregel er uit?</a:t>
            </a:r>
          </a:p>
        </p:txBody>
      </p:sp>
      <p:pic>
        <p:nvPicPr>
          <p:cNvPr id="7" name="Afbeelding 6" descr="Afbeelding met lucht, Luchtfotografie, Vogelperspectief, Stedenbouwkunde">
            <a:extLst>
              <a:ext uri="{FF2B5EF4-FFF2-40B4-BE49-F238E27FC236}">
                <a16:creationId xmlns:a16="http://schemas.microsoft.com/office/drawing/2014/main" id="{B8278D65-6463-89F1-6330-A81EBD6F221F}"/>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59" r="43444"/>
          <a:stretch/>
        </p:blipFill>
        <p:spPr>
          <a:xfrm>
            <a:off x="0" y="0"/>
            <a:ext cx="3935413" cy="6926782"/>
          </a:xfrm>
          <a:prstGeom prst="rect">
            <a:avLst/>
          </a:prstGeom>
        </p:spPr>
      </p:pic>
    </p:spTree>
    <p:extLst>
      <p:ext uri="{BB962C8B-B14F-4D97-AF65-F5344CB8AC3E}">
        <p14:creationId xmlns:p14="http://schemas.microsoft.com/office/powerpoint/2010/main" val="1859920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D243F07-9F3F-7586-47FE-8B1223A615AC}"/>
              </a:ext>
            </a:extLst>
          </p:cNvPr>
          <p:cNvSpPr txBox="1"/>
          <p:nvPr/>
        </p:nvSpPr>
        <p:spPr>
          <a:xfrm>
            <a:off x="4270377" y="356607"/>
            <a:ext cx="7586659" cy="774571"/>
          </a:xfrm>
          <a:prstGeom prst="rect">
            <a:avLst/>
          </a:prstGeom>
        </p:spPr>
        <p:txBody>
          <a:bodyPr>
            <a:noAutofit/>
          </a:bodyPr>
          <a:lstStyle>
            <a:defPPr>
              <a:defRPr lang="nl-NL"/>
            </a:defPPr>
            <a:lvl1pPr indent="0">
              <a:lnSpc>
                <a:spcPct val="100000"/>
              </a:lnSpc>
              <a:spcBef>
                <a:spcPts val="1000"/>
              </a:spcBef>
              <a:buClr>
                <a:schemeClr val="accent1"/>
              </a:buClr>
              <a:buFont typeface="Arial" panose="020B0604020202020204" pitchFamily="34" charset="0"/>
              <a:buNone/>
              <a:defRPr/>
            </a:lvl1pPr>
            <a:lvl2pPr marL="504000" indent="-252000">
              <a:lnSpc>
                <a:spcPct val="90000"/>
              </a:lnSpc>
              <a:spcBef>
                <a:spcPts val="500"/>
              </a:spcBef>
              <a:buClr>
                <a:schemeClr val="accent1"/>
              </a:buClr>
              <a:buFont typeface="Microsoft Sans Serif" panose="020B0604020202020204" pitchFamily="34" charset="0"/>
              <a:buChar char="-"/>
              <a:defRPr sz="2400"/>
            </a:lvl2pPr>
            <a:lvl3pPr marL="756000" indent="-252000">
              <a:lnSpc>
                <a:spcPct val="90000"/>
              </a:lnSpc>
              <a:spcBef>
                <a:spcPts val="500"/>
              </a:spcBef>
              <a:buClr>
                <a:schemeClr val="accent1"/>
              </a:buClr>
              <a:buFont typeface="Arial" panose="020B0604020202020204" pitchFamily="34" charset="0"/>
              <a:buChar char="•"/>
              <a:defRPr sz="2000"/>
            </a:lvl3pPr>
            <a:lvl4pPr marL="1008000" indent="-252000">
              <a:lnSpc>
                <a:spcPct val="90000"/>
              </a:lnSpc>
              <a:spcBef>
                <a:spcPts val="500"/>
              </a:spcBef>
              <a:buClr>
                <a:schemeClr val="accent1"/>
              </a:buClr>
              <a:buFont typeface="Microsoft Sans Serif" panose="020B0604020202020204" pitchFamily="34" charset="0"/>
              <a:buChar char="-"/>
              <a:defRPr sz="2000"/>
            </a:lvl4pPr>
            <a:lvl5pPr marL="1260000" indent="-252000">
              <a:lnSpc>
                <a:spcPct val="90000"/>
              </a:lnSpc>
              <a:spcBef>
                <a:spcPts val="500"/>
              </a:spcBef>
              <a:buClr>
                <a:schemeClr val="accent1"/>
              </a:buClr>
              <a:buFont typeface="Arial" panose="020B0604020202020204" pitchFamily="34" charset="0"/>
              <a:buChar char="•"/>
              <a:defRPr sz="2000"/>
            </a:lvl5pPr>
            <a:lvl6pPr marL="1512000" indent="-252000">
              <a:lnSpc>
                <a:spcPct val="90000"/>
              </a:lnSpc>
              <a:spcBef>
                <a:spcPts val="500"/>
              </a:spcBef>
              <a:buClr>
                <a:schemeClr val="accent1"/>
              </a:buClr>
              <a:buFont typeface="Microsoft Sans Serif" panose="020B0604020202020204" pitchFamily="34" charset="0"/>
              <a:buChar char="-"/>
              <a:defRPr sz="2000"/>
            </a:lvl6pPr>
            <a:lvl7pPr marL="1764000" indent="-252000">
              <a:lnSpc>
                <a:spcPct val="90000"/>
              </a:lnSpc>
              <a:spcBef>
                <a:spcPts val="500"/>
              </a:spcBef>
              <a:buClr>
                <a:schemeClr val="accent1"/>
              </a:buClr>
              <a:buFont typeface="Arial" panose="020B0604020202020204" pitchFamily="34" charset="0"/>
              <a:buChar char="•"/>
              <a:defRPr sz="2000"/>
            </a:lvl7pPr>
            <a:lvl8pPr marL="2016000" indent="-252000">
              <a:lnSpc>
                <a:spcPct val="90000"/>
              </a:lnSpc>
              <a:spcBef>
                <a:spcPts val="500"/>
              </a:spcBef>
              <a:buClr>
                <a:schemeClr val="accent1"/>
              </a:buClr>
              <a:buFont typeface="Microsoft Sans Serif" panose="020B0604020202020204" pitchFamily="34" charset="0"/>
              <a:buChar char="-"/>
              <a:defRPr sz="2000"/>
            </a:lvl8pPr>
            <a:lvl9pPr marL="2268000" indent="-252000">
              <a:lnSpc>
                <a:spcPct val="90000"/>
              </a:lnSpc>
              <a:spcBef>
                <a:spcPts val="500"/>
              </a:spcBef>
              <a:buClr>
                <a:schemeClr val="accent1"/>
              </a:buClr>
              <a:buFont typeface="Arial" panose="020B0604020202020204" pitchFamily="34" charset="0"/>
              <a:buChar char="•"/>
              <a:defRPr sz="2000"/>
            </a:lvl9pPr>
          </a:lstStyle>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r>
              <a:rPr lang="nl-NL" sz="3600" dirty="0">
                <a:solidFill>
                  <a:schemeClr val="tx2"/>
                </a:solidFill>
                <a:latin typeface="Calibri"/>
              </a:rPr>
              <a:t>Niet vergeten!</a:t>
            </a:r>
            <a:endParaRPr kumimoji="0" lang="nl-NL" sz="3600" b="0" i="0" u="none" strike="noStrike" kern="1200" cap="none" spc="0" normalizeH="0" baseline="0" noProof="0" dirty="0">
              <a:ln>
                <a:noFill/>
              </a:ln>
              <a:solidFill>
                <a:schemeClr val="tx2"/>
              </a:solidFill>
              <a:effectLst/>
              <a:uLnTx/>
              <a:uFillTx/>
              <a:latin typeface="Calibri"/>
              <a:ea typeface="+mn-ea"/>
              <a:cs typeface="+mn-cs"/>
            </a:endParaRPr>
          </a:p>
          <a:p>
            <a:pPr marL="0" marR="0" lvl="0" indent="0" algn="l" defTabSz="914400" rtl="0" eaLnBrk="1" fontAlgn="auto" latinLnBrk="0" hangingPunct="1">
              <a:lnSpc>
                <a:spcPct val="100000"/>
              </a:lnSpc>
              <a:spcBef>
                <a:spcPts val="1000"/>
              </a:spcBef>
              <a:spcAft>
                <a:spcPts val="0"/>
              </a:spcAft>
              <a:buClr>
                <a:srgbClr val="C8007C"/>
              </a:buClr>
              <a:buSzTx/>
              <a:buFont typeface="Arial" panose="020B0604020202020204" pitchFamily="34" charset="0"/>
              <a:buNone/>
              <a:tabLst/>
              <a:defRPr/>
            </a:pPr>
            <a:endParaRPr kumimoji="0" lang="nl-NL" sz="3600" b="0" i="0" u="none" strike="noStrike" kern="1200" cap="none" spc="0" normalizeH="0" baseline="0" noProof="0" dirty="0">
              <a:ln>
                <a:noFill/>
              </a:ln>
              <a:solidFill>
                <a:schemeClr val="tx2"/>
              </a:solidFill>
              <a:effectLst/>
              <a:uLnTx/>
              <a:uFillTx/>
              <a:latin typeface="Calibri"/>
              <a:ea typeface="+mn-ea"/>
              <a:cs typeface="+mn-cs"/>
            </a:endParaRPr>
          </a:p>
        </p:txBody>
      </p:sp>
      <p:pic>
        <p:nvPicPr>
          <p:cNvPr id="5" name="Afbeelding 4" descr="Afbeelding met Rechthoek, Lampenknop, zwart-wit, muur">
            <a:extLst>
              <a:ext uri="{FF2B5EF4-FFF2-40B4-BE49-F238E27FC236}">
                <a16:creationId xmlns:a16="http://schemas.microsoft.com/office/drawing/2014/main" id="{8F9012C6-2D4D-AA95-2E6C-B5D51B561898}"/>
              </a:ext>
            </a:extLst>
          </p:cNvPr>
          <p:cNvPicPr>
            <a:picLocks noChangeAspect="1"/>
          </p:cNvPicPr>
          <p:nvPr/>
        </p:nvPicPr>
        <p:blipFill>
          <a:blip r:embed="rId2">
            <a:extLst>
              <a:ext uri="{28A0092B-C50C-407E-A947-70E740481C1C}">
                <a14:useLocalDpi xmlns:a14="http://schemas.microsoft.com/office/drawing/2010/main" val="0"/>
              </a:ext>
            </a:extLst>
          </a:blip>
          <a:srcRect l="-356" r="2"/>
          <a:stretch/>
        </p:blipFill>
        <p:spPr>
          <a:xfrm>
            <a:off x="3906047" y="0"/>
            <a:ext cx="8285953" cy="6858000"/>
          </a:xfrm>
          <a:prstGeom prst="rect">
            <a:avLst/>
          </a:prstGeom>
        </p:spPr>
      </p:pic>
      <p:sp>
        <p:nvSpPr>
          <p:cNvPr id="6" name="Titel 1">
            <a:extLst>
              <a:ext uri="{FF2B5EF4-FFF2-40B4-BE49-F238E27FC236}">
                <a16:creationId xmlns:a16="http://schemas.microsoft.com/office/drawing/2014/main" id="{C9C15CA6-DCAA-205A-3B8F-FA827BB7DCDA}"/>
              </a:ext>
            </a:extLst>
          </p:cNvPr>
          <p:cNvSpPr txBox="1">
            <a:spLocks noGrp="1"/>
          </p:cNvSpPr>
          <p:nvPr>
            <p:ph type="title" idx="4294967295"/>
          </p:nvPr>
        </p:nvSpPr>
        <p:spPr>
          <a:xfrm>
            <a:off x="334964" y="1028338"/>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Hoe ziet de planregel er uit?</a:t>
            </a:r>
          </a:p>
        </p:txBody>
      </p:sp>
      <p:pic>
        <p:nvPicPr>
          <p:cNvPr id="7" name="Afbeelding 6" descr="Afbeelding met lucht, Luchtfotografie, Vogelperspectief, Stedenbouwkunde">
            <a:extLst>
              <a:ext uri="{FF2B5EF4-FFF2-40B4-BE49-F238E27FC236}">
                <a16:creationId xmlns:a16="http://schemas.microsoft.com/office/drawing/2014/main" id="{58BA6459-2A83-8F0F-6858-5F500C0686A8}"/>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59" r="43444"/>
          <a:stretch/>
        </p:blipFill>
        <p:spPr>
          <a:xfrm>
            <a:off x="0" y="0"/>
            <a:ext cx="3935413" cy="6926782"/>
          </a:xfrm>
          <a:prstGeom prst="rect">
            <a:avLst/>
          </a:prstGeom>
        </p:spPr>
      </p:pic>
    </p:spTree>
    <p:extLst>
      <p:ext uri="{BB962C8B-B14F-4D97-AF65-F5344CB8AC3E}">
        <p14:creationId xmlns:p14="http://schemas.microsoft.com/office/powerpoint/2010/main" val="40534947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C9C15CA6-DCAA-205A-3B8F-FA827BB7DCDA}"/>
              </a:ext>
            </a:extLst>
          </p:cNvPr>
          <p:cNvSpPr txBox="1">
            <a:spLocks noGrp="1"/>
          </p:cNvSpPr>
          <p:nvPr>
            <p:ph type="title" idx="4294967295"/>
          </p:nvPr>
        </p:nvSpPr>
        <p:spPr>
          <a:xfrm>
            <a:off x="334964" y="1028338"/>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Ik mis categorie 4.2 en hoger!</a:t>
            </a:r>
          </a:p>
        </p:txBody>
      </p:sp>
      <p:pic>
        <p:nvPicPr>
          <p:cNvPr id="7" name="Afbeelding 6" descr="Afbeelding met lucht, Luchtfotografie, Vogelperspectief, Stedenbouwkunde">
            <a:extLst>
              <a:ext uri="{FF2B5EF4-FFF2-40B4-BE49-F238E27FC236}">
                <a16:creationId xmlns:a16="http://schemas.microsoft.com/office/drawing/2014/main" id="{58BA6459-2A83-8F0F-6858-5F500C0686A8}"/>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24559" r="43444"/>
          <a:stretch/>
        </p:blipFill>
        <p:spPr>
          <a:xfrm>
            <a:off x="0" y="0"/>
            <a:ext cx="3935413" cy="6926782"/>
          </a:xfrm>
          <a:prstGeom prst="rect">
            <a:avLst/>
          </a:prstGeom>
        </p:spPr>
      </p:pic>
      <p:graphicFrame>
        <p:nvGraphicFramePr>
          <p:cNvPr id="2" name="Tabel 1">
            <a:extLst>
              <a:ext uri="{FF2B5EF4-FFF2-40B4-BE49-F238E27FC236}">
                <a16:creationId xmlns:a16="http://schemas.microsoft.com/office/drawing/2014/main" id="{94C73344-2E0D-51C3-3CF1-4AD10C633278}"/>
              </a:ext>
            </a:extLst>
          </p:cNvPr>
          <p:cNvGraphicFramePr>
            <a:graphicFrameLocks noGrp="1"/>
          </p:cNvGraphicFramePr>
          <p:nvPr>
            <p:extLst>
              <p:ext uri="{D42A27DB-BD31-4B8C-83A1-F6EECF244321}">
                <p14:modId xmlns:p14="http://schemas.microsoft.com/office/powerpoint/2010/main" val="4065051866"/>
              </p:ext>
            </p:extLst>
          </p:nvPr>
        </p:nvGraphicFramePr>
        <p:xfrm>
          <a:off x="4160206" y="1306104"/>
          <a:ext cx="5832000" cy="4079240"/>
        </p:xfrm>
        <a:graphic>
          <a:graphicData uri="http://schemas.openxmlformats.org/drawingml/2006/table">
            <a:tbl>
              <a:tblPr firstRow="1" bandRow="1">
                <a:tableStyleId>{5C22544A-7EE6-4342-B048-85BDC9FD1C3A}</a:tableStyleId>
              </a:tblPr>
              <a:tblGrid>
                <a:gridCol w="1944000">
                  <a:extLst>
                    <a:ext uri="{9D8B030D-6E8A-4147-A177-3AD203B41FA5}">
                      <a16:colId xmlns:a16="http://schemas.microsoft.com/office/drawing/2014/main" val="3003535553"/>
                    </a:ext>
                  </a:extLst>
                </a:gridCol>
                <a:gridCol w="1944000">
                  <a:extLst>
                    <a:ext uri="{9D8B030D-6E8A-4147-A177-3AD203B41FA5}">
                      <a16:colId xmlns:a16="http://schemas.microsoft.com/office/drawing/2014/main" val="1792762953"/>
                    </a:ext>
                  </a:extLst>
                </a:gridCol>
                <a:gridCol w="1944000">
                  <a:extLst>
                    <a:ext uri="{9D8B030D-6E8A-4147-A177-3AD203B41FA5}">
                      <a16:colId xmlns:a16="http://schemas.microsoft.com/office/drawing/2014/main" val="3377299049"/>
                    </a:ext>
                  </a:extLst>
                </a:gridCol>
              </a:tblGrid>
              <a:tr h="370840">
                <a:tc>
                  <a:txBody>
                    <a:bodyPr/>
                    <a:lstStyle/>
                    <a:p>
                      <a:pPr algn="ctr"/>
                      <a:r>
                        <a:rPr lang="nl-NL" dirty="0"/>
                        <a:t>Categorie</a:t>
                      </a:r>
                    </a:p>
                  </a:txBody>
                  <a:tcPr>
                    <a:lnB w="38100" cap="flat" cmpd="sng" algn="ctr">
                      <a:solidFill>
                        <a:srgbClr val="FF0000"/>
                      </a:solidFill>
                      <a:prstDash val="solid"/>
                      <a:round/>
                      <a:headEnd type="none" w="med" len="med"/>
                      <a:tailEnd type="none" w="med" len="med"/>
                    </a:lnB>
                  </a:tcPr>
                </a:tc>
                <a:tc>
                  <a:txBody>
                    <a:bodyPr/>
                    <a:lstStyle/>
                    <a:p>
                      <a:pPr algn="ctr"/>
                      <a:r>
                        <a:rPr lang="nl-NL" dirty="0"/>
                        <a:t>Afstand B&amp;M</a:t>
                      </a:r>
                    </a:p>
                  </a:txBody>
                  <a:tcPr>
                    <a:lnB w="38100" cap="flat" cmpd="sng" algn="ctr">
                      <a:solidFill>
                        <a:srgbClr val="FF0000"/>
                      </a:solidFill>
                      <a:prstDash val="solid"/>
                      <a:round/>
                      <a:headEnd type="none" w="med" len="med"/>
                      <a:tailEnd type="none" w="med" len="med"/>
                    </a:lnB>
                  </a:tcPr>
                </a:tc>
                <a:tc>
                  <a:txBody>
                    <a:bodyPr/>
                    <a:lstStyle/>
                    <a:p>
                      <a:pPr algn="ctr"/>
                      <a:r>
                        <a:rPr lang="nl-NL" dirty="0"/>
                        <a:t>Afstand A&amp;M</a:t>
                      </a:r>
                    </a:p>
                  </a:txBody>
                  <a:tcPr>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2191877"/>
                  </a:ext>
                </a:extLst>
              </a:tr>
              <a:tr h="370840">
                <a:tc>
                  <a:txBody>
                    <a:bodyPr/>
                    <a:lstStyle/>
                    <a:p>
                      <a:pPr algn="ctr"/>
                      <a:r>
                        <a:rPr lang="nl-NL" dirty="0"/>
                        <a:t>1</a:t>
                      </a:r>
                    </a:p>
                  </a:txBody>
                  <a:tcPr>
                    <a:lnL w="38100" cap="flat" cmpd="sng" algn="ctr">
                      <a:solidFill>
                        <a:srgbClr val="FF0000"/>
                      </a:solidFill>
                      <a:prstDash val="solid"/>
                      <a:round/>
                      <a:headEnd type="none" w="med" len="med"/>
                      <a:tailEnd type="none" w="med" len="med"/>
                    </a:lnL>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r>
                        <a:rPr lang="nl-NL" dirty="0"/>
                        <a:t>10</a:t>
                      </a:r>
                    </a:p>
                  </a:txBody>
                  <a:tcP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r>
                        <a:rPr lang="nl-NL" dirty="0"/>
                        <a:t>#</a:t>
                      </a:r>
                    </a:p>
                  </a:txBody>
                  <a:tcPr>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739594249"/>
                  </a:ext>
                </a:extLst>
              </a:tr>
              <a:tr h="370840">
                <a:tc>
                  <a:txBody>
                    <a:bodyPr/>
                    <a:lstStyle/>
                    <a:p>
                      <a:pPr algn="ctr"/>
                      <a:r>
                        <a:rPr lang="nl-NL" dirty="0"/>
                        <a:t>2</a:t>
                      </a:r>
                    </a:p>
                  </a:txBody>
                  <a:tcPr>
                    <a:lnT w="38100" cap="flat" cmpd="sng" algn="ctr">
                      <a:solidFill>
                        <a:srgbClr val="FF0000"/>
                      </a:solidFill>
                      <a:prstDash val="solid"/>
                      <a:round/>
                      <a:headEnd type="none" w="med" len="med"/>
                      <a:tailEnd type="none" w="med" len="med"/>
                    </a:lnT>
                  </a:tcPr>
                </a:tc>
                <a:tc>
                  <a:txBody>
                    <a:bodyPr/>
                    <a:lstStyle/>
                    <a:p>
                      <a:pPr algn="ctr"/>
                      <a:r>
                        <a:rPr lang="nl-NL" dirty="0"/>
                        <a:t>30</a:t>
                      </a:r>
                    </a:p>
                  </a:txBody>
                  <a:tcPr>
                    <a:lnT w="38100" cap="flat" cmpd="sng" algn="ctr">
                      <a:solidFill>
                        <a:srgbClr val="FF0000"/>
                      </a:solidFill>
                      <a:prstDash val="solid"/>
                      <a:round/>
                      <a:headEnd type="none" w="med" len="med"/>
                      <a:tailEnd type="none" w="med" len="med"/>
                    </a:lnT>
                  </a:tcPr>
                </a:tc>
                <a:tc>
                  <a:txBody>
                    <a:bodyPr/>
                    <a:lstStyle/>
                    <a:p>
                      <a:pPr algn="ctr"/>
                      <a:r>
                        <a:rPr lang="nl-NL" dirty="0"/>
                        <a:t>10</a:t>
                      </a:r>
                    </a:p>
                  </a:txBody>
                  <a:tcPr>
                    <a:lnT w="38100"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727753479"/>
                  </a:ext>
                </a:extLst>
              </a:tr>
              <a:tr h="370840">
                <a:tc>
                  <a:txBody>
                    <a:bodyPr/>
                    <a:lstStyle/>
                    <a:p>
                      <a:pPr algn="ctr"/>
                      <a:r>
                        <a:rPr lang="nl-NL" dirty="0"/>
                        <a:t>3.1</a:t>
                      </a:r>
                    </a:p>
                  </a:txBody>
                  <a:tcPr/>
                </a:tc>
                <a:tc>
                  <a:txBody>
                    <a:bodyPr/>
                    <a:lstStyle/>
                    <a:p>
                      <a:pPr algn="ctr"/>
                      <a:r>
                        <a:rPr lang="nl-NL" dirty="0"/>
                        <a:t>50</a:t>
                      </a:r>
                    </a:p>
                  </a:txBody>
                  <a:tcPr/>
                </a:tc>
                <a:tc>
                  <a:txBody>
                    <a:bodyPr/>
                    <a:lstStyle/>
                    <a:p>
                      <a:pPr algn="ctr"/>
                      <a:r>
                        <a:rPr lang="nl-NL" dirty="0"/>
                        <a:t>30</a:t>
                      </a:r>
                    </a:p>
                  </a:txBody>
                  <a:tcPr/>
                </a:tc>
                <a:extLst>
                  <a:ext uri="{0D108BD9-81ED-4DB2-BD59-A6C34878D82A}">
                    <a16:rowId xmlns:a16="http://schemas.microsoft.com/office/drawing/2014/main" val="2175348426"/>
                  </a:ext>
                </a:extLst>
              </a:tr>
              <a:tr h="370840">
                <a:tc>
                  <a:txBody>
                    <a:bodyPr/>
                    <a:lstStyle/>
                    <a:p>
                      <a:pPr algn="ctr"/>
                      <a:r>
                        <a:rPr lang="nl-NL" dirty="0"/>
                        <a:t>3.2</a:t>
                      </a:r>
                    </a:p>
                  </a:txBody>
                  <a:tcPr/>
                </a:tc>
                <a:tc>
                  <a:txBody>
                    <a:bodyPr/>
                    <a:lstStyle/>
                    <a:p>
                      <a:pPr algn="ctr"/>
                      <a:r>
                        <a:rPr lang="nl-NL" dirty="0"/>
                        <a:t>100</a:t>
                      </a:r>
                    </a:p>
                  </a:txBody>
                  <a:tcPr/>
                </a:tc>
                <a:tc>
                  <a:txBody>
                    <a:bodyPr/>
                    <a:lstStyle/>
                    <a:p>
                      <a:pPr algn="ctr"/>
                      <a:r>
                        <a:rPr lang="nl-NL" dirty="0"/>
                        <a:t>50</a:t>
                      </a:r>
                    </a:p>
                  </a:txBody>
                  <a:tcPr/>
                </a:tc>
                <a:extLst>
                  <a:ext uri="{0D108BD9-81ED-4DB2-BD59-A6C34878D82A}">
                    <a16:rowId xmlns:a16="http://schemas.microsoft.com/office/drawing/2014/main" val="315521736"/>
                  </a:ext>
                </a:extLst>
              </a:tr>
              <a:tr h="370840">
                <a:tc>
                  <a:txBody>
                    <a:bodyPr/>
                    <a:lstStyle/>
                    <a:p>
                      <a:pPr algn="ctr"/>
                      <a:r>
                        <a:rPr lang="nl-NL" dirty="0"/>
                        <a:t>4.1</a:t>
                      </a:r>
                    </a:p>
                  </a:txBody>
                  <a:tcPr>
                    <a:lnB w="38100" cap="flat" cmpd="sng" algn="ctr">
                      <a:solidFill>
                        <a:srgbClr val="FF0000"/>
                      </a:solidFill>
                      <a:prstDash val="solid"/>
                      <a:round/>
                      <a:headEnd type="none" w="med" len="med"/>
                      <a:tailEnd type="none" w="med" len="med"/>
                    </a:lnB>
                  </a:tcPr>
                </a:tc>
                <a:tc>
                  <a:txBody>
                    <a:bodyPr/>
                    <a:lstStyle/>
                    <a:p>
                      <a:pPr algn="ctr"/>
                      <a:r>
                        <a:rPr lang="nl-NL" dirty="0"/>
                        <a:t>200</a:t>
                      </a:r>
                    </a:p>
                  </a:txBody>
                  <a:tcPr>
                    <a:lnB w="38100" cap="flat" cmpd="sng" algn="ctr">
                      <a:solidFill>
                        <a:srgbClr val="FF0000"/>
                      </a:solidFill>
                      <a:prstDash val="solid"/>
                      <a:round/>
                      <a:headEnd type="none" w="med" len="med"/>
                      <a:tailEnd type="none" w="med" len="med"/>
                    </a:lnB>
                  </a:tcPr>
                </a:tc>
                <a:tc>
                  <a:txBody>
                    <a:bodyPr/>
                    <a:lstStyle/>
                    <a:p>
                      <a:pPr algn="ctr"/>
                      <a:r>
                        <a:rPr lang="nl-NL" dirty="0"/>
                        <a:t>100</a:t>
                      </a:r>
                    </a:p>
                  </a:txBody>
                  <a:tcPr>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201310712"/>
                  </a:ext>
                </a:extLst>
              </a:tr>
              <a:tr h="370840">
                <a:tc>
                  <a:txBody>
                    <a:bodyPr/>
                    <a:lstStyle/>
                    <a:p>
                      <a:pPr algn="ctr"/>
                      <a:r>
                        <a:rPr lang="nl-NL" dirty="0"/>
                        <a:t>4.2</a:t>
                      </a:r>
                    </a:p>
                  </a:txBody>
                  <a:tcPr>
                    <a:lnL w="38100" cap="flat" cmpd="sng" algn="ctr">
                      <a:solidFill>
                        <a:srgbClr val="FF0000"/>
                      </a:solidFill>
                      <a:prstDash val="solid"/>
                      <a:round/>
                      <a:headEnd type="none" w="med" len="med"/>
                      <a:tailEnd type="none" w="med" len="med"/>
                    </a:lnL>
                    <a:lnT w="38100" cap="flat" cmpd="sng" algn="ctr">
                      <a:solidFill>
                        <a:srgbClr val="FF0000"/>
                      </a:solidFill>
                      <a:prstDash val="solid"/>
                      <a:round/>
                      <a:headEnd type="none" w="med" len="med"/>
                      <a:tailEnd type="none" w="med" len="med"/>
                    </a:lnT>
                  </a:tcPr>
                </a:tc>
                <a:tc>
                  <a:txBody>
                    <a:bodyPr/>
                    <a:lstStyle/>
                    <a:p>
                      <a:pPr algn="ctr"/>
                      <a:r>
                        <a:rPr lang="nl-NL" dirty="0"/>
                        <a:t>300</a:t>
                      </a:r>
                    </a:p>
                  </a:txBody>
                  <a:tcPr>
                    <a:lnT w="38100" cap="flat" cmpd="sng" algn="ctr">
                      <a:solidFill>
                        <a:srgbClr val="FF0000"/>
                      </a:solidFill>
                      <a:prstDash val="solid"/>
                      <a:round/>
                      <a:headEnd type="none" w="med" len="med"/>
                      <a:tailEnd type="none" w="med" len="med"/>
                    </a:lnT>
                  </a:tcPr>
                </a:tc>
                <a:tc>
                  <a:txBody>
                    <a:bodyPr/>
                    <a:lstStyle/>
                    <a:p>
                      <a:pPr algn="ctr"/>
                      <a:r>
                        <a:rPr lang="nl-NL" dirty="0"/>
                        <a:t>#</a:t>
                      </a:r>
                    </a:p>
                  </a:txBody>
                  <a:tcPr>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2448320918"/>
                  </a:ext>
                </a:extLst>
              </a:tr>
              <a:tr h="370840">
                <a:tc>
                  <a:txBody>
                    <a:bodyPr/>
                    <a:lstStyle/>
                    <a:p>
                      <a:pPr algn="ctr"/>
                      <a:r>
                        <a:rPr lang="nl-NL" dirty="0"/>
                        <a:t>5.1</a:t>
                      </a:r>
                    </a:p>
                  </a:txBody>
                  <a:tcPr>
                    <a:lnL w="38100" cap="flat" cmpd="sng" algn="ctr">
                      <a:solidFill>
                        <a:srgbClr val="FF0000"/>
                      </a:solidFill>
                      <a:prstDash val="solid"/>
                      <a:round/>
                      <a:headEnd type="none" w="med" len="med"/>
                      <a:tailEnd type="none" w="med" len="med"/>
                    </a:lnL>
                  </a:tcPr>
                </a:tc>
                <a:tc>
                  <a:txBody>
                    <a:bodyPr/>
                    <a:lstStyle/>
                    <a:p>
                      <a:pPr algn="ctr"/>
                      <a:r>
                        <a:rPr lang="nl-NL" dirty="0"/>
                        <a:t>500</a:t>
                      </a:r>
                    </a:p>
                  </a:txBody>
                  <a:tcPr/>
                </a:tc>
                <a:tc>
                  <a:txBody>
                    <a:bodyPr/>
                    <a:lstStyle/>
                    <a:p>
                      <a:pPr algn="ctr"/>
                      <a:r>
                        <a:rPr lang="nl-NL" dirty="0"/>
                        <a:t>#</a:t>
                      </a:r>
                    </a:p>
                  </a:txBody>
                  <a:tcPr>
                    <a:lnR w="3810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2711127115"/>
                  </a:ext>
                </a:extLst>
              </a:tr>
              <a:tr h="370840">
                <a:tc>
                  <a:txBody>
                    <a:bodyPr/>
                    <a:lstStyle/>
                    <a:p>
                      <a:pPr algn="ctr"/>
                      <a:r>
                        <a:rPr lang="nl-NL" dirty="0"/>
                        <a:t>5.2</a:t>
                      </a:r>
                    </a:p>
                  </a:txBody>
                  <a:tcPr>
                    <a:lnL w="38100" cap="flat" cmpd="sng" algn="ctr">
                      <a:solidFill>
                        <a:srgbClr val="FF0000"/>
                      </a:solidFill>
                      <a:prstDash val="solid"/>
                      <a:round/>
                      <a:headEnd type="none" w="med" len="med"/>
                      <a:tailEnd type="none" w="med" len="med"/>
                    </a:lnL>
                  </a:tcPr>
                </a:tc>
                <a:tc>
                  <a:txBody>
                    <a:bodyPr/>
                    <a:lstStyle/>
                    <a:p>
                      <a:pPr algn="ctr"/>
                      <a:r>
                        <a:rPr lang="nl-NL" dirty="0"/>
                        <a:t>700</a:t>
                      </a:r>
                    </a:p>
                  </a:txBody>
                  <a:tcPr/>
                </a:tc>
                <a:tc>
                  <a:txBody>
                    <a:bodyPr/>
                    <a:lstStyle/>
                    <a:p>
                      <a:pPr algn="ctr"/>
                      <a:r>
                        <a:rPr lang="nl-NL" dirty="0"/>
                        <a:t>#</a:t>
                      </a:r>
                    </a:p>
                  </a:txBody>
                  <a:tcPr>
                    <a:lnR w="3810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58313091"/>
                  </a:ext>
                </a:extLst>
              </a:tr>
              <a:tr h="370840">
                <a:tc>
                  <a:txBody>
                    <a:bodyPr/>
                    <a:lstStyle/>
                    <a:p>
                      <a:pPr algn="ctr"/>
                      <a:r>
                        <a:rPr lang="nl-NL" dirty="0"/>
                        <a:t>5.3</a:t>
                      </a:r>
                    </a:p>
                  </a:txBody>
                  <a:tcPr>
                    <a:lnL w="38100" cap="flat" cmpd="sng" algn="ctr">
                      <a:solidFill>
                        <a:srgbClr val="FF0000"/>
                      </a:solidFill>
                      <a:prstDash val="solid"/>
                      <a:round/>
                      <a:headEnd type="none" w="med" len="med"/>
                      <a:tailEnd type="none" w="med" len="med"/>
                    </a:lnL>
                  </a:tcPr>
                </a:tc>
                <a:tc>
                  <a:txBody>
                    <a:bodyPr/>
                    <a:lstStyle/>
                    <a:p>
                      <a:pPr algn="ctr"/>
                      <a:r>
                        <a:rPr lang="nl-NL" dirty="0"/>
                        <a:t>1000</a:t>
                      </a:r>
                    </a:p>
                  </a:txBody>
                  <a:tcPr/>
                </a:tc>
                <a:tc>
                  <a:txBody>
                    <a:bodyPr/>
                    <a:lstStyle/>
                    <a:p>
                      <a:pPr algn="ctr"/>
                      <a:r>
                        <a:rPr lang="nl-NL" dirty="0"/>
                        <a:t>#</a:t>
                      </a:r>
                    </a:p>
                  </a:txBody>
                  <a:tcPr>
                    <a:lnR w="3810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3335366842"/>
                  </a:ext>
                </a:extLst>
              </a:tr>
              <a:tr h="370840">
                <a:tc>
                  <a:txBody>
                    <a:bodyPr/>
                    <a:lstStyle/>
                    <a:p>
                      <a:pPr algn="ctr"/>
                      <a:r>
                        <a:rPr lang="nl-NL" dirty="0"/>
                        <a:t>6</a:t>
                      </a:r>
                    </a:p>
                  </a:txBody>
                  <a:tcPr>
                    <a:lnL w="38100" cap="flat" cmpd="sng" algn="ctr">
                      <a:solidFill>
                        <a:srgbClr val="FF0000"/>
                      </a:solidFill>
                      <a:prstDash val="solid"/>
                      <a:round/>
                      <a:headEnd type="none" w="med" len="med"/>
                      <a:tailEnd type="none" w="med" len="med"/>
                    </a:lnL>
                    <a:lnB w="38100" cap="flat" cmpd="sng" algn="ctr">
                      <a:solidFill>
                        <a:srgbClr val="FF0000"/>
                      </a:solidFill>
                      <a:prstDash val="solid"/>
                      <a:round/>
                      <a:headEnd type="none" w="med" len="med"/>
                      <a:tailEnd type="none" w="med" len="med"/>
                    </a:lnB>
                  </a:tcPr>
                </a:tc>
                <a:tc>
                  <a:txBody>
                    <a:bodyPr/>
                    <a:lstStyle/>
                    <a:p>
                      <a:pPr algn="ctr"/>
                      <a:r>
                        <a:rPr lang="nl-NL" dirty="0"/>
                        <a:t>1500</a:t>
                      </a:r>
                    </a:p>
                  </a:txBody>
                  <a:tcPr>
                    <a:lnB w="38100" cap="flat" cmpd="sng" algn="ctr">
                      <a:solidFill>
                        <a:srgbClr val="FF0000"/>
                      </a:solidFill>
                      <a:prstDash val="solid"/>
                      <a:round/>
                      <a:headEnd type="none" w="med" len="med"/>
                      <a:tailEnd type="none" w="med" len="med"/>
                    </a:lnB>
                  </a:tcPr>
                </a:tc>
                <a:tc>
                  <a:txBody>
                    <a:bodyPr/>
                    <a:lstStyle/>
                    <a:p>
                      <a:pPr algn="ctr"/>
                      <a:r>
                        <a:rPr lang="nl-NL" dirty="0"/>
                        <a:t>#</a:t>
                      </a:r>
                    </a:p>
                  </a:txBody>
                  <a:tcPr>
                    <a:lnR w="38100" cap="flat" cmpd="sng" algn="ctr">
                      <a:solidFill>
                        <a:srgbClr val="FF0000"/>
                      </a:solidFill>
                      <a:prstDash val="solid"/>
                      <a:round/>
                      <a:headEnd type="none" w="med" len="med"/>
                      <a:tailEnd type="none" w="med" len="med"/>
                    </a:lnR>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4230904096"/>
                  </a:ext>
                </a:extLst>
              </a:tr>
            </a:tbl>
          </a:graphicData>
        </a:graphic>
      </p:graphicFrame>
      <p:sp>
        <p:nvSpPr>
          <p:cNvPr id="3" name="Tekstvak 2">
            <a:extLst>
              <a:ext uri="{FF2B5EF4-FFF2-40B4-BE49-F238E27FC236}">
                <a16:creationId xmlns:a16="http://schemas.microsoft.com/office/drawing/2014/main" id="{CFCFB94C-D254-92FE-77F6-EB1EEB8F4502}"/>
              </a:ext>
            </a:extLst>
          </p:cNvPr>
          <p:cNvSpPr txBox="1"/>
          <p:nvPr/>
        </p:nvSpPr>
        <p:spPr>
          <a:xfrm>
            <a:off x="9992206" y="1634591"/>
            <a:ext cx="2342501" cy="369332"/>
          </a:xfrm>
          <a:prstGeom prst="rect">
            <a:avLst/>
          </a:prstGeom>
          <a:noFill/>
        </p:spPr>
        <p:txBody>
          <a:bodyPr wrap="none" rtlCol="0">
            <a:spAutoFit/>
          </a:bodyPr>
          <a:lstStyle/>
          <a:p>
            <a:r>
              <a:rPr lang="nl-NL" dirty="0"/>
              <a:t>Gelijkgesteld aan cat. 2</a:t>
            </a:r>
          </a:p>
        </p:txBody>
      </p:sp>
      <p:sp>
        <p:nvSpPr>
          <p:cNvPr id="8" name="Tekstvak 7">
            <a:extLst>
              <a:ext uri="{FF2B5EF4-FFF2-40B4-BE49-F238E27FC236}">
                <a16:creationId xmlns:a16="http://schemas.microsoft.com/office/drawing/2014/main" id="{4CEE507B-3711-5560-20A2-79F55557FE24}"/>
              </a:ext>
            </a:extLst>
          </p:cNvPr>
          <p:cNvSpPr txBox="1"/>
          <p:nvPr/>
        </p:nvSpPr>
        <p:spPr>
          <a:xfrm>
            <a:off x="10204057" y="3930748"/>
            <a:ext cx="1811650" cy="923330"/>
          </a:xfrm>
          <a:prstGeom prst="rect">
            <a:avLst/>
          </a:prstGeom>
          <a:noFill/>
        </p:spPr>
        <p:txBody>
          <a:bodyPr wrap="none" rtlCol="0">
            <a:spAutoFit/>
          </a:bodyPr>
          <a:lstStyle/>
          <a:p>
            <a:r>
              <a:rPr lang="nl-NL" dirty="0"/>
              <a:t>Industrieterrein,</a:t>
            </a:r>
            <a:br>
              <a:rPr lang="nl-NL" dirty="0"/>
            </a:br>
            <a:r>
              <a:rPr lang="nl-NL" dirty="0"/>
              <a:t>dus geregeld met</a:t>
            </a:r>
            <a:br>
              <a:rPr lang="nl-NL" dirty="0"/>
            </a:br>
            <a:r>
              <a:rPr lang="nl-NL" dirty="0"/>
              <a:t>GPP-IL</a:t>
            </a:r>
          </a:p>
        </p:txBody>
      </p:sp>
    </p:spTree>
    <p:extLst>
      <p:ext uri="{BB962C8B-B14F-4D97-AF65-F5344CB8AC3E}">
        <p14:creationId xmlns:p14="http://schemas.microsoft.com/office/powerpoint/2010/main" val="28015579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C9C15CA6-DCAA-205A-3B8F-FA827BB7DCDA}"/>
              </a:ext>
            </a:extLst>
          </p:cNvPr>
          <p:cNvSpPr txBox="1">
            <a:spLocks noGrp="1"/>
          </p:cNvSpPr>
          <p:nvPr>
            <p:ph type="title" idx="4294967295"/>
          </p:nvPr>
        </p:nvSpPr>
        <p:spPr>
          <a:xfrm>
            <a:off x="334964" y="1028338"/>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Hoe zit dat met nadeelcompensatie?</a:t>
            </a:r>
          </a:p>
        </p:txBody>
      </p:sp>
      <p:pic>
        <p:nvPicPr>
          <p:cNvPr id="7" name="Afbeelding 6" descr="Afbeelding met lucht, Luchtfotografie, Vogelperspectief, Stedenbouwkunde">
            <a:extLst>
              <a:ext uri="{FF2B5EF4-FFF2-40B4-BE49-F238E27FC236}">
                <a16:creationId xmlns:a16="http://schemas.microsoft.com/office/drawing/2014/main" id="{58BA6459-2A83-8F0F-6858-5F500C0686A8}"/>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59" r="43444"/>
          <a:stretch/>
        </p:blipFill>
        <p:spPr>
          <a:xfrm>
            <a:off x="0" y="0"/>
            <a:ext cx="3935413" cy="6926782"/>
          </a:xfrm>
          <a:prstGeom prst="rect">
            <a:avLst/>
          </a:prstGeom>
        </p:spPr>
      </p:pic>
      <p:pic>
        <p:nvPicPr>
          <p:cNvPr id="9" name="Afbeelding 8" descr="Afbeelding met Plan, kaart, diagram, tekst">
            <a:extLst>
              <a:ext uri="{FF2B5EF4-FFF2-40B4-BE49-F238E27FC236}">
                <a16:creationId xmlns:a16="http://schemas.microsoft.com/office/drawing/2014/main" id="{87B8F355-01EA-84F4-1E03-B79F1F43D26D}"/>
              </a:ext>
            </a:extLst>
          </p:cNvPr>
          <p:cNvPicPr>
            <a:picLocks noChangeAspect="1"/>
          </p:cNvPicPr>
          <p:nvPr/>
        </p:nvPicPr>
        <p:blipFill>
          <a:blip r:embed="rId4"/>
          <a:srcRect l="26499" r="30384"/>
          <a:stretch/>
        </p:blipFill>
        <p:spPr>
          <a:xfrm>
            <a:off x="3935413" y="0"/>
            <a:ext cx="2924504" cy="3902162"/>
          </a:xfrm>
          <a:prstGeom prst="rect">
            <a:avLst/>
          </a:prstGeom>
        </p:spPr>
      </p:pic>
      <p:pic>
        <p:nvPicPr>
          <p:cNvPr id="13" name="Afbeelding 12" descr="Dit is een schermafdruk van de oude staat van bedrijfsactiviteiten">
            <a:extLst>
              <a:ext uri="{FF2B5EF4-FFF2-40B4-BE49-F238E27FC236}">
                <a16:creationId xmlns:a16="http://schemas.microsoft.com/office/drawing/2014/main" id="{B3996C69-BF1E-5FAA-8EAF-CFF0167692BF}"/>
              </a:ext>
            </a:extLst>
          </p:cNvPr>
          <p:cNvPicPr>
            <a:picLocks noChangeAspect="1"/>
          </p:cNvPicPr>
          <p:nvPr/>
        </p:nvPicPr>
        <p:blipFill>
          <a:blip r:embed="rId5"/>
          <a:srcRect l="14184" t="21049" r="39678" b="4828"/>
          <a:stretch/>
        </p:blipFill>
        <p:spPr>
          <a:xfrm>
            <a:off x="5545519" y="1808995"/>
            <a:ext cx="5273565" cy="5083396"/>
          </a:xfrm>
          <a:prstGeom prst="rect">
            <a:avLst/>
          </a:prstGeom>
        </p:spPr>
      </p:pic>
      <p:pic>
        <p:nvPicPr>
          <p:cNvPr id="11" name="Afbeelding 10" descr="Afbeelding met Plan, kaart, diagram, tekst">
            <a:extLst>
              <a:ext uri="{FF2B5EF4-FFF2-40B4-BE49-F238E27FC236}">
                <a16:creationId xmlns:a16="http://schemas.microsoft.com/office/drawing/2014/main" id="{7AA136B2-0F91-86A4-14E2-5C1CABFABB05}"/>
              </a:ext>
            </a:extLst>
          </p:cNvPr>
          <p:cNvPicPr>
            <a:picLocks noChangeAspect="1"/>
          </p:cNvPicPr>
          <p:nvPr/>
        </p:nvPicPr>
        <p:blipFill>
          <a:blip r:embed="rId6"/>
          <a:srcRect l="26482" r="29470"/>
          <a:stretch/>
        </p:blipFill>
        <p:spPr>
          <a:xfrm>
            <a:off x="9184619" y="0"/>
            <a:ext cx="2987566" cy="3902162"/>
          </a:xfrm>
          <a:prstGeom prst="rect">
            <a:avLst/>
          </a:prstGeom>
        </p:spPr>
      </p:pic>
    </p:spTree>
    <p:extLst>
      <p:ext uri="{BB962C8B-B14F-4D97-AF65-F5344CB8AC3E}">
        <p14:creationId xmlns:p14="http://schemas.microsoft.com/office/powerpoint/2010/main" val="23340633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9B6CD-DE1C-D58E-EC1E-E8C4378B2BF9}"/>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206A30AA-9A8A-7C15-5D75-501DAEB1ABDA}"/>
              </a:ext>
            </a:extLst>
          </p:cNvPr>
          <p:cNvSpPr txBox="1">
            <a:spLocks noGrp="1"/>
          </p:cNvSpPr>
          <p:nvPr>
            <p:ph type="title" idx="4294967295"/>
          </p:nvPr>
        </p:nvSpPr>
        <p:spPr>
          <a:xfrm>
            <a:off x="334964" y="1028338"/>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Intensiveren gebruik bedrijventerrein</a:t>
            </a:r>
          </a:p>
        </p:txBody>
      </p:sp>
      <p:pic>
        <p:nvPicPr>
          <p:cNvPr id="7" name="Afbeelding 6" descr="Afbeelding met lucht, Luchtfotografie, Vogelperspectief, Stedenbouwkunde">
            <a:extLst>
              <a:ext uri="{FF2B5EF4-FFF2-40B4-BE49-F238E27FC236}">
                <a16:creationId xmlns:a16="http://schemas.microsoft.com/office/drawing/2014/main" id="{8AF2933C-23C4-218E-8F83-F459F370D931}"/>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59" r="43444"/>
          <a:stretch/>
        </p:blipFill>
        <p:spPr>
          <a:xfrm>
            <a:off x="0" y="-34391"/>
            <a:ext cx="3935413" cy="6926782"/>
          </a:xfrm>
          <a:prstGeom prst="rect">
            <a:avLst/>
          </a:prstGeom>
        </p:spPr>
      </p:pic>
      <p:sp>
        <p:nvSpPr>
          <p:cNvPr id="4" name="Tekstvak 3">
            <a:extLst>
              <a:ext uri="{FF2B5EF4-FFF2-40B4-BE49-F238E27FC236}">
                <a16:creationId xmlns:a16="http://schemas.microsoft.com/office/drawing/2014/main" id="{43E55464-82A0-1920-D5E3-04775B13E997}"/>
              </a:ext>
            </a:extLst>
          </p:cNvPr>
          <p:cNvSpPr txBox="1"/>
          <p:nvPr/>
        </p:nvSpPr>
        <p:spPr>
          <a:xfrm>
            <a:off x="4375149" y="1007527"/>
            <a:ext cx="7762875" cy="5062924"/>
          </a:xfrm>
          <a:prstGeom prst="rect">
            <a:avLst/>
          </a:prstGeom>
          <a:noFill/>
        </p:spPr>
        <p:txBody>
          <a:bodyPr wrap="square">
            <a:spAutoFit/>
          </a:bodyPr>
          <a:lstStyle/>
          <a:p>
            <a:r>
              <a:rPr lang="nl-NL" b="1" u="sng" dirty="0">
                <a:latin typeface="+mj-lt"/>
              </a:rPr>
              <a:t>Doel: </a:t>
            </a:r>
            <a:r>
              <a:rPr lang="nl-NL" i="1" dirty="0">
                <a:latin typeface="+mj-lt"/>
              </a:rPr>
              <a:t>zuinig ruimtegebruik → het juiste bedrijf op de juiste plek</a:t>
            </a:r>
          </a:p>
          <a:p>
            <a:r>
              <a:rPr lang="nl-NL" b="1" u="sng" dirty="0">
                <a:latin typeface="+mj-lt"/>
              </a:rPr>
              <a:t>Ruimtelijke maatregel: </a:t>
            </a:r>
            <a:r>
              <a:rPr lang="nl-NL" dirty="0">
                <a:latin typeface="+mj-lt"/>
              </a:rPr>
              <a:t>beperken gebruiks-/vestigingsmogelijkheden:</a:t>
            </a:r>
          </a:p>
          <a:p>
            <a:endParaRPr lang="nl-NL" b="1" u="sng" dirty="0">
              <a:latin typeface="+mj-lt"/>
            </a:endParaRPr>
          </a:p>
          <a:p>
            <a:r>
              <a:rPr lang="nl-NL" b="1" u="sng" dirty="0">
                <a:latin typeface="+mj-lt"/>
              </a:rPr>
              <a:t>Aanpak</a:t>
            </a:r>
            <a:endParaRPr lang="nl-NL" sz="1000" dirty="0">
              <a:latin typeface="+mj-lt"/>
            </a:endParaRPr>
          </a:p>
          <a:p>
            <a:pPr marL="342900" indent="-342900">
              <a:buFont typeface="+mj-lt"/>
              <a:buAutoNum type="arabicPeriod"/>
            </a:pPr>
            <a:r>
              <a:rPr lang="nl-NL" u="sng" dirty="0">
                <a:latin typeface="+mj-lt"/>
              </a:rPr>
              <a:t>Omgevingsvisie:</a:t>
            </a:r>
            <a:r>
              <a:rPr lang="nl-NL" dirty="0">
                <a:latin typeface="+mj-lt"/>
              </a:rPr>
              <a:t> profiel+ doelstellingen qua ruimtegebruik bedrijventerreinen </a:t>
            </a:r>
          </a:p>
          <a:p>
            <a:pPr marL="342900" indent="-342900">
              <a:buFont typeface="+mj-lt"/>
              <a:buAutoNum type="arabicPeriod"/>
            </a:pPr>
            <a:endParaRPr lang="nl-NL" sz="1000" dirty="0">
              <a:latin typeface="+mj-lt"/>
            </a:endParaRPr>
          </a:p>
          <a:p>
            <a:pPr marL="342900" indent="-342900">
              <a:buFont typeface="+mj-lt"/>
              <a:buAutoNum type="arabicPeriod"/>
            </a:pPr>
            <a:r>
              <a:rPr lang="nl-NL" u="sng" dirty="0">
                <a:latin typeface="+mj-lt"/>
              </a:rPr>
              <a:t>Programma: </a:t>
            </a:r>
          </a:p>
          <a:p>
            <a:pPr marL="800100" lvl="1" indent="-342900">
              <a:buFont typeface="Arial" panose="020B0604020202020204" pitchFamily="34" charset="0"/>
              <a:buChar char="•"/>
            </a:pPr>
            <a:r>
              <a:rPr lang="nl-NL" dirty="0">
                <a:latin typeface="+mj-lt"/>
              </a:rPr>
              <a:t>Uitwerken beleid in aanduiding specifieke profielen terreinen (EZ)</a:t>
            </a:r>
          </a:p>
          <a:p>
            <a:pPr marL="800100" lvl="1" indent="-342900">
              <a:buFont typeface="Arial" panose="020B0604020202020204" pitchFamily="34" charset="0"/>
              <a:buChar char="•"/>
            </a:pPr>
            <a:r>
              <a:rPr lang="nl-NL" dirty="0">
                <a:latin typeface="+mj-lt"/>
              </a:rPr>
              <a:t>Uitwerking uitgangspunten gewenste + ongewenste activiteiten in beleidsregels + concrete kaart (EZ + RO)</a:t>
            </a:r>
          </a:p>
          <a:p>
            <a:pPr marL="800100" lvl="1" indent="-342900">
              <a:buFont typeface="Arial" panose="020B0604020202020204" pitchFamily="34" charset="0"/>
              <a:buChar char="•"/>
            </a:pPr>
            <a:r>
              <a:rPr lang="nl-NL" dirty="0">
                <a:latin typeface="+mj-lt"/>
              </a:rPr>
              <a:t>Botsen/toetsen beleidsregels in concrete situaties</a:t>
            </a:r>
          </a:p>
          <a:p>
            <a:pPr marL="800100" lvl="1" indent="-342900">
              <a:buFont typeface="Arial" panose="020B0604020202020204" pitchFamily="34" charset="0"/>
              <a:buChar char="•"/>
            </a:pPr>
            <a:r>
              <a:rPr lang="nl-NL" dirty="0">
                <a:latin typeface="+mj-lt"/>
              </a:rPr>
              <a:t>Participatie - vaststellen en communiceren programma – aanpassing gebruiksmogelijkheden op terreinen</a:t>
            </a:r>
          </a:p>
          <a:p>
            <a:pPr marL="342900" indent="-342900">
              <a:buFont typeface="+mj-lt"/>
              <a:buAutoNum type="arabicPeriod"/>
            </a:pPr>
            <a:endParaRPr lang="nl-NL" sz="700" u="sng" dirty="0">
              <a:latin typeface="+mj-lt"/>
            </a:endParaRPr>
          </a:p>
          <a:p>
            <a:pPr marL="342900" indent="-342900">
              <a:buFont typeface="+mj-lt"/>
              <a:buAutoNum type="arabicPeriod"/>
            </a:pPr>
            <a:r>
              <a:rPr lang="nl-NL" u="sng" dirty="0">
                <a:latin typeface="+mj-lt"/>
              </a:rPr>
              <a:t>Omgevingsplan:</a:t>
            </a:r>
          </a:p>
          <a:p>
            <a:pPr marL="800100" lvl="1" indent="-342900">
              <a:buFont typeface="+mj-lt"/>
              <a:buAutoNum type="arabicPeriod"/>
            </a:pPr>
            <a:r>
              <a:rPr lang="nl-NL" u="sng" dirty="0">
                <a:latin typeface="+mj-lt"/>
              </a:rPr>
              <a:t>Nieuwe terreinen: </a:t>
            </a:r>
            <a:r>
              <a:rPr lang="nl-NL" dirty="0">
                <a:latin typeface="+mj-lt"/>
              </a:rPr>
              <a:t>gebruiksmogelijkheden beperken tot gewenste activiteiten bij aanpassen omgevingsplan</a:t>
            </a:r>
          </a:p>
          <a:p>
            <a:pPr marL="800100" lvl="1" indent="-342900">
              <a:buFont typeface="+mj-lt"/>
              <a:buAutoNum type="arabicPeriod"/>
            </a:pPr>
            <a:r>
              <a:rPr lang="nl-NL" u="sng" dirty="0">
                <a:latin typeface="+mj-lt"/>
              </a:rPr>
              <a:t>Bestaande terreinen: </a:t>
            </a:r>
            <a:r>
              <a:rPr lang="nl-NL" dirty="0">
                <a:latin typeface="+mj-lt"/>
              </a:rPr>
              <a:t>via </a:t>
            </a:r>
            <a:r>
              <a:rPr lang="nl-NL" b="1" dirty="0">
                <a:latin typeface="+mj-lt"/>
              </a:rPr>
              <a:t>voorrangsregels</a:t>
            </a:r>
            <a:r>
              <a:rPr lang="nl-NL" dirty="0">
                <a:latin typeface="+mj-lt"/>
              </a:rPr>
              <a:t> beperken opvolgingsmogelijkheden (let op redelijke termijn)</a:t>
            </a:r>
          </a:p>
        </p:txBody>
      </p:sp>
    </p:spTree>
    <p:extLst>
      <p:ext uri="{BB962C8B-B14F-4D97-AF65-F5344CB8AC3E}">
        <p14:creationId xmlns:p14="http://schemas.microsoft.com/office/powerpoint/2010/main" val="1057741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5CEEB-E150-5C6D-62F9-20CE910CACD3}"/>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305FA47B-4664-F1D8-BB36-E5E27B3FE7AC}"/>
              </a:ext>
            </a:extLst>
          </p:cNvPr>
          <p:cNvSpPr txBox="1">
            <a:spLocks noGrp="1"/>
          </p:cNvSpPr>
          <p:nvPr>
            <p:ph type="title" idx="4294967295"/>
          </p:nvPr>
        </p:nvSpPr>
        <p:spPr>
          <a:xfrm>
            <a:off x="334964" y="1028338"/>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Intensiveren gebruik bedrijventerrein</a:t>
            </a:r>
          </a:p>
        </p:txBody>
      </p:sp>
      <p:pic>
        <p:nvPicPr>
          <p:cNvPr id="7" name="Afbeelding 6" descr="Afbeelding met lucht, Luchtfotografie, Vogelperspectief, Stedenbouwkunde">
            <a:extLst>
              <a:ext uri="{FF2B5EF4-FFF2-40B4-BE49-F238E27FC236}">
                <a16:creationId xmlns:a16="http://schemas.microsoft.com/office/drawing/2014/main" id="{AB25F5AC-0B9D-129B-87AF-7A38E2DC8AFD}"/>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59" r="43444"/>
          <a:stretch/>
        </p:blipFill>
        <p:spPr>
          <a:xfrm>
            <a:off x="0" y="-34391"/>
            <a:ext cx="3935413" cy="6926782"/>
          </a:xfrm>
          <a:prstGeom prst="rect">
            <a:avLst/>
          </a:prstGeom>
        </p:spPr>
      </p:pic>
      <p:sp>
        <p:nvSpPr>
          <p:cNvPr id="5" name="Tekstvak 4">
            <a:extLst>
              <a:ext uri="{FF2B5EF4-FFF2-40B4-BE49-F238E27FC236}">
                <a16:creationId xmlns:a16="http://schemas.microsoft.com/office/drawing/2014/main" id="{A05948F2-43B6-67DE-BB1A-60F735447940}"/>
              </a:ext>
            </a:extLst>
          </p:cNvPr>
          <p:cNvSpPr txBox="1"/>
          <p:nvPr/>
        </p:nvSpPr>
        <p:spPr>
          <a:xfrm>
            <a:off x="4074319" y="1009674"/>
            <a:ext cx="8012906" cy="6217087"/>
          </a:xfrm>
          <a:prstGeom prst="rect">
            <a:avLst/>
          </a:prstGeom>
          <a:noFill/>
        </p:spPr>
        <p:txBody>
          <a:bodyPr wrap="square">
            <a:spAutoFit/>
          </a:bodyPr>
          <a:lstStyle/>
          <a:p>
            <a:r>
              <a:rPr lang="nl-NL" sz="2000" b="1" dirty="0">
                <a:latin typeface="+mj-lt"/>
              </a:rPr>
              <a:t>Nieuwe terreinen</a:t>
            </a:r>
          </a:p>
          <a:p>
            <a:endParaRPr lang="nl-NL" dirty="0">
              <a:latin typeface="+mj-lt"/>
            </a:endParaRPr>
          </a:p>
          <a:p>
            <a:r>
              <a:rPr lang="nl-NL" dirty="0">
                <a:latin typeface="+mj-lt"/>
              </a:rPr>
              <a:t>Gebruiksmogelijkheden in het </a:t>
            </a:r>
            <a:r>
              <a:rPr lang="nl-NL" u="sng" dirty="0">
                <a:latin typeface="+mj-lt"/>
              </a:rPr>
              <a:t>omgevingsplan </a:t>
            </a:r>
            <a:r>
              <a:rPr lang="nl-NL" dirty="0">
                <a:latin typeface="+mj-lt"/>
              </a:rPr>
              <a:t>beperken tot gewenste activiteiten</a:t>
            </a:r>
          </a:p>
          <a:p>
            <a:endParaRPr lang="nl-NL" dirty="0">
              <a:latin typeface="+mj-lt"/>
            </a:endParaRPr>
          </a:p>
          <a:p>
            <a:endParaRPr lang="nl-NL" dirty="0">
              <a:latin typeface="+mj-lt"/>
            </a:endParaRPr>
          </a:p>
          <a:p>
            <a:r>
              <a:rPr lang="nl-NL" dirty="0">
                <a:latin typeface="+mj-lt"/>
              </a:rPr>
              <a:t>Extra voorwaarden verbinden aan het vestigen van relatief licht milieuhinderlijke bedrijfsactiviteiten die gemengd kunnen worden met wonen </a:t>
            </a:r>
          </a:p>
          <a:p>
            <a:endParaRPr lang="nl-NL" dirty="0">
              <a:latin typeface="+mj-lt"/>
            </a:endParaRPr>
          </a:p>
          <a:p>
            <a:endParaRPr lang="nl-NL" dirty="0">
              <a:latin typeface="+mj-lt"/>
            </a:endParaRPr>
          </a:p>
          <a:p>
            <a:r>
              <a:rPr lang="nl-NL" dirty="0">
                <a:latin typeface="+mj-lt"/>
              </a:rPr>
              <a:t>Gronden binnen delen van de zone ‘basis en/of verruimd’ → bepalingen opnemen om de soort activiteiten - bij recht - te beperken,  zoals uitsluitend:</a:t>
            </a:r>
          </a:p>
          <a:p>
            <a:pPr marL="285750" indent="-285750">
              <a:buFont typeface="Arial" panose="020B0604020202020204" pitchFamily="34" charset="0"/>
              <a:buChar char="•"/>
            </a:pPr>
            <a:r>
              <a:rPr lang="nl-NL" dirty="0">
                <a:latin typeface="+mj-lt"/>
              </a:rPr>
              <a:t>Bedrijfsactiviteiten die niet gemengd kunnen worden met wonen (activiteit/begrip)</a:t>
            </a:r>
          </a:p>
          <a:p>
            <a:pPr marL="285750" indent="-285750">
              <a:buFont typeface="Arial" panose="020B0604020202020204" pitchFamily="34" charset="0"/>
              <a:buChar char="•"/>
            </a:pPr>
            <a:r>
              <a:rPr lang="nl-NL" dirty="0">
                <a:latin typeface="+mj-lt"/>
              </a:rPr>
              <a:t>Kade – of watergebonden activiteiten</a:t>
            </a:r>
          </a:p>
          <a:p>
            <a:pPr marL="285750" indent="-285750">
              <a:buFont typeface="Arial" panose="020B0604020202020204" pitchFamily="34" charset="0"/>
              <a:buChar char="•"/>
            </a:pPr>
            <a:r>
              <a:rPr lang="nl-NL" dirty="0">
                <a:latin typeface="+mj-lt"/>
              </a:rPr>
              <a:t>Milieubelastende activiteiten, die zijn benoemd in het Bal</a:t>
            </a:r>
          </a:p>
          <a:p>
            <a:pPr marL="285750" indent="-285750">
              <a:buFont typeface="Arial" panose="020B0604020202020204" pitchFamily="34" charset="0"/>
              <a:buChar char="•"/>
            </a:pPr>
            <a:r>
              <a:rPr lang="nl-NL" dirty="0">
                <a:latin typeface="+mj-lt"/>
              </a:rPr>
              <a:t>Bedrijven met een minimaal opgesteld motorisch vermogen van @@ kw</a:t>
            </a:r>
          </a:p>
          <a:p>
            <a:pPr marL="285750" indent="-285750">
              <a:buFont typeface="Arial" panose="020B0604020202020204" pitchFamily="34" charset="0"/>
              <a:buChar char="•"/>
            </a:pPr>
            <a:r>
              <a:rPr lang="nl-NL" dirty="0">
                <a:latin typeface="+mj-lt"/>
              </a:rPr>
              <a:t>Bedrijven met een minimale oppervlakte</a:t>
            </a:r>
          </a:p>
          <a:p>
            <a:endParaRPr lang="nl-NL" dirty="0">
              <a:latin typeface="+mj-lt"/>
            </a:endParaRPr>
          </a:p>
          <a:p>
            <a:r>
              <a:rPr lang="nl-NL" dirty="0">
                <a:latin typeface="+mj-lt"/>
              </a:rPr>
              <a:t>Bedrijfsactiviteiten die hier niet aan voldoen kunnen dan alleen met een omgevingsvergunning op grond van het omgevingsplan worden toegelaten, als het bedrijf qua aard en omvang passend is voor vestiging op het betreffende deel van het bedrijventerrein.</a:t>
            </a:r>
          </a:p>
        </p:txBody>
      </p:sp>
      <p:sp>
        <p:nvSpPr>
          <p:cNvPr id="8" name="Pijl: omlaag 7">
            <a:extLst>
              <a:ext uri="{FF2B5EF4-FFF2-40B4-BE49-F238E27FC236}">
                <a16:creationId xmlns:a16="http://schemas.microsoft.com/office/drawing/2014/main" id="{5989F5B8-38D6-5E2D-10A7-C34EE9589388}"/>
              </a:ext>
              <a:ext uri="{C183D7F6-B498-43B3-948B-1728B52AA6E4}">
                <adec:decorative xmlns:adec="http://schemas.microsoft.com/office/drawing/2017/decorative" val="1"/>
              </a:ext>
            </a:extLst>
          </p:cNvPr>
          <p:cNvSpPr/>
          <p:nvPr/>
        </p:nvSpPr>
        <p:spPr>
          <a:xfrm>
            <a:off x="7305674" y="2038350"/>
            <a:ext cx="352425" cy="371475"/>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0" name="Pijl: omlaag 9">
            <a:extLst>
              <a:ext uri="{FF2B5EF4-FFF2-40B4-BE49-F238E27FC236}">
                <a16:creationId xmlns:a16="http://schemas.microsoft.com/office/drawing/2014/main" id="{6144FF7F-7F81-73B1-7D0A-CFC739D2E06F}"/>
              </a:ext>
              <a:ext uri="{C183D7F6-B498-43B3-948B-1728B52AA6E4}">
                <adec:decorative xmlns:adec="http://schemas.microsoft.com/office/drawing/2017/decorative" val="1"/>
              </a:ext>
            </a:extLst>
          </p:cNvPr>
          <p:cNvSpPr/>
          <p:nvPr/>
        </p:nvSpPr>
        <p:spPr>
          <a:xfrm>
            <a:off x="7305675" y="3019425"/>
            <a:ext cx="352425" cy="371475"/>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58576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fade">
                                      <p:cBhvr>
                                        <p:cTn id="15" dur="500"/>
                                        <p:tgtEl>
                                          <p:spTgt spid="5">
                                            <p:txEl>
                                              <p:pRg st="5" end="5"/>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animEffect transition="in" filter="fade">
                                      <p:cBhvr>
                                        <p:cTn id="21" dur="500"/>
                                        <p:tgtEl>
                                          <p:spTgt spid="5">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10" end="10"/>
                                            </p:txEl>
                                          </p:spTgt>
                                        </p:tgtEl>
                                        <p:attrNameLst>
                                          <p:attrName>style.visibility</p:attrName>
                                        </p:attrNameLst>
                                      </p:cBhvr>
                                      <p:to>
                                        <p:strVal val="visible"/>
                                      </p:to>
                                    </p:set>
                                    <p:animEffect transition="in" filter="fade">
                                      <p:cBhvr>
                                        <p:cTn id="24" dur="500"/>
                                        <p:tgtEl>
                                          <p:spTgt spid="5">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fade">
                                      <p:cBhvr>
                                        <p:cTn id="27" dur="500"/>
                                        <p:tgtEl>
                                          <p:spTgt spid="5">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11" end="11"/>
                                            </p:txEl>
                                          </p:spTgt>
                                        </p:tgtEl>
                                        <p:attrNameLst>
                                          <p:attrName>style.visibility</p:attrName>
                                        </p:attrNameLst>
                                      </p:cBhvr>
                                      <p:to>
                                        <p:strVal val="visible"/>
                                      </p:to>
                                    </p:set>
                                    <p:animEffect transition="in" filter="fade">
                                      <p:cBhvr>
                                        <p:cTn id="30" dur="500"/>
                                        <p:tgtEl>
                                          <p:spTgt spid="5">
                                            <p:txEl>
                                              <p:pRg st="11" end="1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12" end="12"/>
                                            </p:txEl>
                                          </p:spTgt>
                                        </p:tgtEl>
                                        <p:attrNameLst>
                                          <p:attrName>style.visibility</p:attrName>
                                        </p:attrNameLst>
                                      </p:cBhvr>
                                      <p:to>
                                        <p:strVal val="visible"/>
                                      </p:to>
                                    </p:set>
                                    <p:animEffect transition="in" filter="fade">
                                      <p:cBhvr>
                                        <p:cTn id="33" dur="500"/>
                                        <p:tgtEl>
                                          <p:spTgt spid="5">
                                            <p:txEl>
                                              <p:pRg st="12" end="1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13" end="13"/>
                                            </p:txEl>
                                          </p:spTgt>
                                        </p:tgtEl>
                                        <p:attrNameLst>
                                          <p:attrName>style.visibility</p:attrName>
                                        </p:attrNameLst>
                                      </p:cBhvr>
                                      <p:to>
                                        <p:strVal val="visible"/>
                                      </p:to>
                                    </p:set>
                                    <p:animEffect transition="in" filter="fade">
                                      <p:cBhvr>
                                        <p:cTn id="36" dur="500"/>
                                        <p:tgtEl>
                                          <p:spTgt spid="5">
                                            <p:txEl>
                                              <p:pRg st="13" end="1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xEl>
                                              <p:pRg st="15" end="15"/>
                                            </p:txEl>
                                          </p:spTgt>
                                        </p:tgtEl>
                                        <p:attrNameLst>
                                          <p:attrName>style.visibility</p:attrName>
                                        </p:attrNameLst>
                                      </p:cBhvr>
                                      <p:to>
                                        <p:strVal val="visible"/>
                                      </p:to>
                                    </p:set>
                                    <p:animEffect transition="in" filter="fade">
                                      <p:cBhvr>
                                        <p:cTn id="41" dur="500"/>
                                        <p:tgtEl>
                                          <p:spTgt spid="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DA206-7B0A-3FAC-D0F1-2A0CE24C3851}"/>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110D0A4C-225E-5028-CA51-CDD61EF67446}"/>
              </a:ext>
              <a:ext uri="{C183D7F6-B498-43B3-948B-1728B52AA6E4}">
                <adec:decorative xmlns:adec="http://schemas.microsoft.com/office/drawing/2017/decorative" val="1"/>
              </a:ext>
            </a:extLst>
          </p:cNvPr>
          <p:cNvSpPr/>
          <p:nvPr/>
        </p:nvSpPr>
        <p:spPr>
          <a:xfrm>
            <a:off x="4279106" y="3781425"/>
            <a:ext cx="7603331" cy="371475"/>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schemeClr val="bg1"/>
              </a:solidFill>
            </a:endParaRPr>
          </a:p>
        </p:txBody>
      </p:sp>
      <p:sp>
        <p:nvSpPr>
          <p:cNvPr id="6" name="Titel 1">
            <a:extLst>
              <a:ext uri="{FF2B5EF4-FFF2-40B4-BE49-F238E27FC236}">
                <a16:creationId xmlns:a16="http://schemas.microsoft.com/office/drawing/2014/main" id="{3E37409A-ABCC-9EDE-2539-70E2E9970CD8}"/>
              </a:ext>
            </a:extLst>
          </p:cNvPr>
          <p:cNvSpPr txBox="1">
            <a:spLocks noGrp="1"/>
          </p:cNvSpPr>
          <p:nvPr>
            <p:ph type="title" idx="4294967295"/>
          </p:nvPr>
        </p:nvSpPr>
        <p:spPr>
          <a:xfrm>
            <a:off x="334964" y="1028338"/>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Intensiveren gebruik bedrijventerrein</a:t>
            </a:r>
          </a:p>
        </p:txBody>
      </p:sp>
      <p:pic>
        <p:nvPicPr>
          <p:cNvPr id="7" name="Afbeelding 6" descr="Afbeelding met lucht, Luchtfotografie, Vogelperspectief, Stedenbouwkunde">
            <a:extLst>
              <a:ext uri="{FF2B5EF4-FFF2-40B4-BE49-F238E27FC236}">
                <a16:creationId xmlns:a16="http://schemas.microsoft.com/office/drawing/2014/main" id="{8E98AB6E-662B-E7AF-94D3-2176E66BF51B}"/>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59" r="43444"/>
          <a:stretch/>
        </p:blipFill>
        <p:spPr>
          <a:xfrm>
            <a:off x="0" y="-34391"/>
            <a:ext cx="3935413" cy="6926782"/>
          </a:xfrm>
          <a:prstGeom prst="rect">
            <a:avLst/>
          </a:prstGeom>
        </p:spPr>
      </p:pic>
      <p:sp>
        <p:nvSpPr>
          <p:cNvPr id="5" name="Tekstvak 4">
            <a:extLst>
              <a:ext uri="{FF2B5EF4-FFF2-40B4-BE49-F238E27FC236}">
                <a16:creationId xmlns:a16="http://schemas.microsoft.com/office/drawing/2014/main" id="{15AE9585-97F6-9EBE-4350-356F5557D0EC}"/>
              </a:ext>
            </a:extLst>
          </p:cNvPr>
          <p:cNvSpPr txBox="1"/>
          <p:nvPr/>
        </p:nvSpPr>
        <p:spPr>
          <a:xfrm>
            <a:off x="4074319" y="1028338"/>
            <a:ext cx="8012906" cy="5663089"/>
          </a:xfrm>
          <a:prstGeom prst="rect">
            <a:avLst/>
          </a:prstGeom>
          <a:noFill/>
        </p:spPr>
        <p:txBody>
          <a:bodyPr wrap="square">
            <a:spAutoFit/>
          </a:bodyPr>
          <a:lstStyle/>
          <a:p>
            <a:r>
              <a:rPr lang="nl-NL" sz="2000" b="1" dirty="0">
                <a:latin typeface="+mj-lt"/>
              </a:rPr>
              <a:t>Bestaande terreinen</a:t>
            </a:r>
          </a:p>
          <a:p>
            <a:endParaRPr lang="nl-NL" dirty="0">
              <a:latin typeface="+mj-lt"/>
            </a:endParaRPr>
          </a:p>
          <a:p>
            <a:r>
              <a:rPr lang="nl-NL" dirty="0">
                <a:latin typeface="+mj-lt"/>
              </a:rPr>
              <a:t>Uitsterfbeleid duurt lang → wortel + stok  </a:t>
            </a:r>
          </a:p>
          <a:p>
            <a:pPr marL="285750" indent="-285750">
              <a:buFont typeface="Arial" panose="020B0604020202020204" pitchFamily="34" charset="0"/>
              <a:buChar char="•"/>
            </a:pPr>
            <a:r>
              <a:rPr lang="nl-NL" u="sng" dirty="0">
                <a:latin typeface="+mj-lt"/>
              </a:rPr>
              <a:t>Wortel:</a:t>
            </a:r>
            <a:r>
              <a:rPr lang="nl-NL" dirty="0">
                <a:latin typeface="+mj-lt"/>
              </a:rPr>
              <a:t> alternatieve locaties met goede voorwaarden</a:t>
            </a:r>
          </a:p>
          <a:p>
            <a:pPr marL="285750" indent="-285750">
              <a:buFont typeface="Arial" panose="020B0604020202020204" pitchFamily="34" charset="0"/>
              <a:buChar char="•"/>
            </a:pPr>
            <a:r>
              <a:rPr lang="nl-NL" u="sng" dirty="0">
                <a:latin typeface="+mj-lt"/>
              </a:rPr>
              <a:t>Stok: </a:t>
            </a:r>
            <a:r>
              <a:rPr lang="nl-NL" dirty="0">
                <a:latin typeface="+mj-lt"/>
              </a:rPr>
              <a:t>(passsief) beperken gebruiksmogelijkheden, bijv. tot b</a:t>
            </a:r>
            <a:r>
              <a:rPr lang="nl-NL" dirty="0"/>
              <a:t>edrijfsactiviteiten die niet gemengd kunnen worden met wonen. </a:t>
            </a:r>
          </a:p>
          <a:p>
            <a:pPr marL="742950" lvl="1" indent="-285750">
              <a:buFont typeface="Arial" panose="020B0604020202020204" pitchFamily="34" charset="0"/>
              <a:buChar char="•"/>
            </a:pPr>
            <a:r>
              <a:rPr lang="nl-NL" dirty="0">
                <a:latin typeface="+mj-lt"/>
              </a:rPr>
              <a:t>Indien niet gebruikt saneren ongewenste gebruiksmogelijkheden</a:t>
            </a:r>
          </a:p>
          <a:p>
            <a:pPr marL="742950" lvl="1" indent="-285750">
              <a:buFont typeface="Arial" panose="020B0604020202020204" pitchFamily="34" charset="0"/>
              <a:buChar char="•"/>
            </a:pPr>
            <a:r>
              <a:rPr lang="nl-NL" dirty="0">
                <a:latin typeface="+mj-lt"/>
              </a:rPr>
              <a:t>aanpassingen/ afwijking omgevingsplan niet toestaan gericht op ongewenst gebruik </a:t>
            </a:r>
          </a:p>
          <a:p>
            <a:endParaRPr lang="nl-NL" dirty="0">
              <a:latin typeface="+mj-lt"/>
            </a:endParaRPr>
          </a:p>
          <a:p>
            <a:r>
              <a:rPr lang="nl-NL" b="1" i="1" dirty="0">
                <a:solidFill>
                  <a:schemeClr val="bg1"/>
                </a:solidFill>
                <a:latin typeface="+mj-lt"/>
              </a:rPr>
              <a:t>          Let op nadeelcompensatie (planschade) → creëren voorzienbaarheid</a:t>
            </a:r>
          </a:p>
          <a:p>
            <a:endParaRPr lang="nl-NL" dirty="0">
              <a:solidFill>
                <a:schemeClr val="bg1"/>
              </a:solidFill>
              <a:latin typeface="+mj-lt"/>
            </a:endParaRPr>
          </a:p>
          <a:p>
            <a:r>
              <a:rPr lang="nl-NL" u="sng" dirty="0">
                <a:latin typeface="+mj-lt"/>
              </a:rPr>
              <a:t>Omgevingsvisie: </a:t>
            </a:r>
            <a:r>
              <a:rPr lang="nl-NL" dirty="0">
                <a:latin typeface="+mj-lt"/>
              </a:rPr>
              <a:t>profiel en doelstellingen qua ruimtegebruik bedrijventerreinen </a:t>
            </a:r>
          </a:p>
          <a:p>
            <a:endParaRPr lang="nl-NL" dirty="0">
              <a:latin typeface="+mj-lt"/>
            </a:endParaRPr>
          </a:p>
          <a:p>
            <a:r>
              <a:rPr lang="nl-NL" u="sng" dirty="0">
                <a:latin typeface="+mj-lt"/>
              </a:rPr>
              <a:t>Programma: </a:t>
            </a:r>
            <a:r>
              <a:rPr lang="nl-NL" dirty="0">
                <a:latin typeface="+mj-lt"/>
              </a:rPr>
              <a:t>Uitwerken beleid in specifieke profielen terreinen (EZ) + uitwerken uitgangspunten gewenste + ongewenste activiteiten in beleidsregels + concrete kaart (EZ + RO)</a:t>
            </a:r>
          </a:p>
          <a:p>
            <a:endParaRPr lang="nl-NL" dirty="0">
              <a:latin typeface="+mj-lt"/>
            </a:endParaRPr>
          </a:p>
          <a:p>
            <a:r>
              <a:rPr lang="nl-NL" u="sng" dirty="0">
                <a:latin typeface="+mj-lt"/>
              </a:rPr>
              <a:t>Omgevingsplan: </a:t>
            </a:r>
            <a:r>
              <a:rPr lang="nl-NL" dirty="0">
                <a:latin typeface="+mj-lt"/>
              </a:rPr>
              <a:t>via voorrangsregels beperken opvolgingsmogelijkheden (let op redelijke termijn i.v.m. voorzienbaarheid)</a:t>
            </a:r>
          </a:p>
        </p:txBody>
      </p:sp>
      <p:pic>
        <p:nvPicPr>
          <p:cNvPr id="3" name="Picture 2" descr="Gemeenten kunnen sec extra zak jeugdgeld vergeten">
            <a:extLst>
              <a:ext uri="{FF2B5EF4-FFF2-40B4-BE49-F238E27FC236}">
                <a16:creationId xmlns:a16="http://schemas.microsoft.com/office/drawing/2014/main" id="{57A375DB-F2EF-0B35-089E-75C8FA668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9556" y="709859"/>
            <a:ext cx="1662950" cy="1543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8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hemel, vervuiling, gebouw, buitenshuis">
            <a:extLst>
              <a:ext uri="{FF2B5EF4-FFF2-40B4-BE49-F238E27FC236}">
                <a16:creationId xmlns:a16="http://schemas.microsoft.com/office/drawing/2014/main" id="{1FF0AFBF-80A1-0D15-0C38-F1488E7F28ED}"/>
              </a:ext>
            </a:extLst>
          </p:cNvPr>
          <p:cNvPicPr>
            <a:picLocks noChangeAspect="1"/>
          </p:cNvPicPr>
          <p:nvPr/>
        </p:nvPicPr>
        <p:blipFill>
          <a:blip r:embed="rId2">
            <a:extLst>
              <a:ext uri="{28A0092B-C50C-407E-A947-70E740481C1C}">
                <a14:useLocalDpi xmlns:a14="http://schemas.microsoft.com/office/drawing/2010/main" val="0"/>
              </a:ext>
            </a:extLst>
          </a:blip>
          <a:srcRect l="16792" r="15066"/>
          <a:stretch/>
        </p:blipFill>
        <p:spPr>
          <a:xfrm>
            <a:off x="3884177" y="0"/>
            <a:ext cx="8307822" cy="6959150"/>
          </a:xfrm>
          <a:prstGeom prst="rect">
            <a:avLst/>
          </a:prstGeom>
        </p:spPr>
      </p:pic>
      <p:sp>
        <p:nvSpPr>
          <p:cNvPr id="2" name="Titel 1">
            <a:extLst>
              <a:ext uri="{FF2B5EF4-FFF2-40B4-BE49-F238E27FC236}">
                <a16:creationId xmlns:a16="http://schemas.microsoft.com/office/drawing/2014/main" id="{455FAF65-33DD-FF4C-0970-C6CD038E8A09}"/>
              </a:ext>
            </a:extLst>
          </p:cNvPr>
          <p:cNvSpPr>
            <a:spLocks noGrp="1"/>
          </p:cNvSpPr>
          <p:nvPr>
            <p:ph type="ctrTitle"/>
          </p:nvPr>
        </p:nvSpPr>
        <p:spPr/>
        <p:txBody>
          <a:bodyPr/>
          <a:lstStyle/>
          <a:p>
            <a:r>
              <a:rPr lang="nl-NL" dirty="0"/>
              <a:t>Vragen?</a:t>
            </a:r>
          </a:p>
        </p:txBody>
      </p:sp>
    </p:spTree>
    <p:extLst>
      <p:ext uri="{BB962C8B-B14F-4D97-AF65-F5344CB8AC3E}">
        <p14:creationId xmlns:p14="http://schemas.microsoft.com/office/powerpoint/2010/main" val="39618700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ACA56F21-D6D6-7E41-BB94-C0B4E84965CB}"/>
              </a:ext>
            </a:extLst>
          </p:cNvPr>
          <p:cNvSpPr>
            <a:spLocks noGrp="1"/>
          </p:cNvSpPr>
          <p:nvPr>
            <p:ph type="body" sz="quarter" idx="11"/>
          </p:nvPr>
        </p:nvSpPr>
        <p:spPr/>
        <p:txBody>
          <a:bodyPr/>
          <a:lstStyle/>
          <a:p>
            <a:endParaRPr lang="nl-NL" dirty="0"/>
          </a:p>
        </p:txBody>
      </p:sp>
      <p:sp>
        <p:nvSpPr>
          <p:cNvPr id="3" name="Titel 2"/>
          <p:cNvSpPr>
            <a:spLocks noGrp="1"/>
          </p:cNvSpPr>
          <p:nvPr>
            <p:ph type="ctrTitle"/>
          </p:nvPr>
        </p:nvSpPr>
        <p:spPr>
          <a:xfrm>
            <a:off x="6504734" y="4662158"/>
            <a:ext cx="5353512" cy="1235234"/>
          </a:xfrm>
        </p:spPr>
        <p:txBody>
          <a:bodyPr>
            <a:normAutofit/>
          </a:bodyPr>
          <a:lstStyle/>
          <a:p>
            <a:r>
              <a:rPr lang="nl-NL" sz="1800" dirty="0"/>
              <a:t>Blijf op de hoogte van het IPLO-nieuws via onze nieuwsbrief. Abonneer u via www.iplo.nl/nieuwsbrief</a:t>
            </a:r>
          </a:p>
        </p:txBody>
      </p:sp>
    </p:spTree>
    <p:extLst>
      <p:ext uri="{BB962C8B-B14F-4D97-AF65-F5344CB8AC3E}">
        <p14:creationId xmlns:p14="http://schemas.microsoft.com/office/powerpoint/2010/main" val="804691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AF95-1016-DB0D-6F76-84506A9A4B0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D70FD8E-9F58-B0B1-BCD4-A3B12FE6AC31}"/>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Methode onder </a:t>
            </a:r>
            <a:br>
              <a:rPr kumimoji="0" lang="nl-NL" sz="2800" b="1" i="0" u="none" strike="noStrike" kern="1200" cap="none" spc="0" normalizeH="0" baseline="0" noProof="0" dirty="0">
                <a:ln>
                  <a:noFill/>
                </a:ln>
                <a:solidFill>
                  <a:srgbClr val="275937"/>
                </a:solidFill>
                <a:effectLst/>
                <a:uLnTx/>
                <a:uFillTx/>
                <a:latin typeface="Verdana"/>
                <a:ea typeface="+mj-ea"/>
                <a:cs typeface="Verdana"/>
              </a:rPr>
            </a:br>
            <a:r>
              <a:rPr kumimoji="0" lang="nl-NL" sz="2800" b="1" i="0" u="none" strike="noStrike" kern="1200" cap="none" spc="0" normalizeH="0" baseline="0" noProof="0" dirty="0">
                <a:ln>
                  <a:noFill/>
                </a:ln>
                <a:solidFill>
                  <a:srgbClr val="275937"/>
                </a:solidFill>
                <a:effectLst/>
                <a:uLnTx/>
                <a:uFillTx/>
                <a:latin typeface="Verdana"/>
                <a:ea typeface="+mj-ea"/>
                <a:cs typeface="Verdana"/>
              </a:rPr>
              <a:t>de </a:t>
            </a:r>
            <a:r>
              <a:rPr kumimoji="0" lang="nl-NL" sz="2800" b="1" i="0" u="none" strike="noStrike" kern="1200" cap="none" spc="0" normalizeH="0" baseline="0" noProof="0" dirty="0" err="1">
                <a:ln>
                  <a:noFill/>
                </a:ln>
                <a:solidFill>
                  <a:srgbClr val="275937"/>
                </a:solidFill>
                <a:effectLst/>
                <a:uLnTx/>
                <a:uFillTx/>
                <a:latin typeface="Verdana"/>
                <a:ea typeface="+mj-ea"/>
                <a:cs typeface="Verdana"/>
              </a:rPr>
              <a:t>Wro</a:t>
            </a:r>
            <a:endParaRPr kumimoji="0" lang="nl-NL" sz="2800" b="1" i="0" u="none" strike="noStrike" kern="1200" cap="none" spc="0" normalizeH="0" baseline="0" noProof="0" dirty="0">
              <a:ln>
                <a:noFill/>
              </a:ln>
              <a:solidFill>
                <a:srgbClr val="275937"/>
              </a:solidFill>
              <a:effectLst/>
              <a:uLnTx/>
              <a:uFillTx/>
              <a:latin typeface="Verdana"/>
              <a:ea typeface="+mj-ea"/>
              <a:cs typeface="Verdana"/>
            </a:endParaRPr>
          </a:p>
        </p:txBody>
      </p:sp>
      <p:sp>
        <p:nvSpPr>
          <p:cNvPr id="4" name="Content Placeholder 2">
            <a:extLst>
              <a:ext uri="{FF2B5EF4-FFF2-40B4-BE49-F238E27FC236}">
                <a16:creationId xmlns:a16="http://schemas.microsoft.com/office/drawing/2014/main" id="{8E49766F-9CBA-AB68-39E1-2827E0BE223A}"/>
              </a:ext>
            </a:extLst>
          </p:cNvPr>
          <p:cNvSpPr txBox="1">
            <a:spLocks/>
          </p:cNvSpPr>
          <p:nvPr/>
        </p:nvSpPr>
        <p:spPr>
          <a:xfrm>
            <a:off x="4066400" y="406544"/>
            <a:ext cx="7998997" cy="3780000"/>
          </a:xfrm>
          <a:prstGeom prst="rect">
            <a:avLst/>
          </a:prstGeom>
        </p:spPr>
        <p:txBody>
          <a:bodyPr>
            <a:noAutofit/>
          </a:bodyPr>
          <a:lstStyle>
            <a:lvl1pPr marL="252000" indent="-2520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504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4pPr>
            <a:lvl5pPr marL="1260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512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6pPr>
            <a:lvl7pPr marL="1764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7pPr>
            <a:lvl8pPr marL="2016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8pPr>
            <a:lvl9pPr marL="2268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nl-NL" sz="1800" dirty="0"/>
          </a:p>
          <a:p>
            <a:pPr>
              <a:tabLst>
                <a:tab pos="2514600" algn="l"/>
              </a:tabLst>
            </a:pPr>
            <a:r>
              <a:rPr lang="nl-NL" sz="2400" u="sng" dirty="0"/>
              <a:t>Ruimtelijk-spoor:</a:t>
            </a:r>
            <a:r>
              <a:rPr lang="nl-NL" sz="2400" dirty="0"/>
              <a:t> 	VNG Bedrijven en milieuzonering 2009 </a:t>
            </a:r>
          </a:p>
          <a:p>
            <a:pPr>
              <a:tabLst>
                <a:tab pos="2514600" algn="l"/>
              </a:tabLst>
            </a:pPr>
            <a:endParaRPr lang="nl-NL" sz="2400" u="sng" dirty="0"/>
          </a:p>
          <a:p>
            <a:pPr>
              <a:tabLst>
                <a:tab pos="2514600" algn="l"/>
              </a:tabLst>
            </a:pPr>
            <a:r>
              <a:rPr lang="nl-NL" sz="2400" u="sng" dirty="0"/>
              <a:t>Milieu-spoor:</a:t>
            </a:r>
            <a:r>
              <a:rPr lang="nl-NL" sz="2400" dirty="0"/>
              <a:t>	tot 1 januari 2024 Activiteitenbesluit </a:t>
            </a:r>
            <a:r>
              <a:rPr lang="nl-NL" sz="2400" dirty="0">
                <a:ea typeface="Calibri" panose="020F0502020204030204" pitchFamily="34" charset="0"/>
                <a:cs typeface="Calibri" panose="020F0502020204030204" pitchFamily="34" charset="0"/>
              </a:rPr>
              <a:t>→</a:t>
            </a:r>
            <a:br>
              <a:rPr lang="nl-NL" sz="2400" dirty="0">
                <a:ea typeface="Calibri" panose="020F0502020204030204" pitchFamily="34" charset="0"/>
                <a:cs typeface="Calibri" panose="020F0502020204030204" pitchFamily="34" charset="0"/>
              </a:rPr>
            </a:br>
            <a:r>
              <a:rPr lang="nl-NL" sz="2400" dirty="0">
                <a:ea typeface="Calibri" panose="020F0502020204030204" pitchFamily="34" charset="0"/>
                <a:cs typeface="Calibri" panose="020F0502020204030204" pitchFamily="34" charset="0"/>
              </a:rPr>
              <a:t>	</a:t>
            </a:r>
            <a:r>
              <a:rPr lang="nl-NL" sz="2400" dirty="0"/>
              <a:t>vanaf 1 januari de Bruidsschat. </a:t>
            </a:r>
          </a:p>
          <a:p>
            <a:pPr marL="612900" lvl="1" indent="-342900">
              <a:buFont typeface="+mj-lt"/>
              <a:buAutoNum type="arabicPeriod"/>
            </a:pPr>
            <a:endParaRPr lang="nl-NL" dirty="0"/>
          </a:p>
          <a:p>
            <a:pPr marL="612900" lvl="1" indent="-342900">
              <a:buFont typeface="+mj-lt"/>
              <a:buAutoNum type="arabicPeriod"/>
            </a:pPr>
            <a:endParaRPr lang="nl-NL" dirty="0"/>
          </a:p>
          <a:p>
            <a:pPr marL="342900" lvl="1" indent="-342900">
              <a:buSzPct val="80000"/>
              <a:buFont typeface="+mj-lt"/>
              <a:buAutoNum type="arabicPeriod"/>
            </a:pPr>
            <a:r>
              <a:rPr lang="nl-NL" dirty="0"/>
              <a:t>Discrepantie tussen deze twee sporen (voor het maatgevende thema geluid)</a:t>
            </a:r>
          </a:p>
          <a:p>
            <a:pPr marL="342900" lvl="1" indent="-342900">
              <a:buSzPct val="80000"/>
              <a:buFont typeface="+mj-lt"/>
              <a:buAutoNum type="arabicPeriod"/>
            </a:pPr>
            <a:endParaRPr lang="nl-NL" dirty="0"/>
          </a:p>
          <a:p>
            <a:pPr marL="342900" lvl="1" indent="-342900">
              <a:buSzPct val="80000"/>
              <a:buFont typeface="+mj-lt"/>
              <a:buAutoNum type="arabicPeriod"/>
              <a:tabLst>
                <a:tab pos="358775" algn="l"/>
              </a:tabLst>
            </a:pPr>
            <a:r>
              <a:rPr lang="nl-NL" dirty="0"/>
              <a:t>Er zijn problemen van de huidige/oude aanpak in het ruimtelijk-spoor</a:t>
            </a:r>
          </a:p>
          <a:p>
            <a:pPr marL="342900" lvl="1" indent="-342900">
              <a:buSzPct val="80000"/>
              <a:buFont typeface="+mj-lt"/>
              <a:buAutoNum type="arabicPeriod"/>
              <a:tabLst>
                <a:tab pos="358775" algn="l"/>
              </a:tabLst>
            </a:pPr>
            <a:endParaRPr lang="nl-NL" dirty="0"/>
          </a:p>
          <a:p>
            <a:pPr marL="342900" lvl="1" indent="-342900">
              <a:buSzPct val="80000"/>
              <a:buFont typeface="+mj-lt"/>
              <a:buAutoNum type="arabicPeriod"/>
              <a:tabLst>
                <a:tab pos="358775" algn="l"/>
              </a:tabLst>
            </a:pPr>
            <a:endParaRPr lang="nl-NL" dirty="0"/>
          </a:p>
          <a:p>
            <a:pPr marL="342900" lvl="1" indent="-342900">
              <a:buSzPct val="80000"/>
              <a:buFont typeface="+mj-lt"/>
              <a:buAutoNum type="arabicPeriod"/>
              <a:tabLst>
                <a:tab pos="358775" algn="l"/>
              </a:tabLst>
            </a:pPr>
            <a:endParaRPr lang="nl-NL" dirty="0"/>
          </a:p>
        </p:txBody>
      </p:sp>
      <p:sp>
        <p:nvSpPr>
          <p:cNvPr id="5" name="Pijl: omlaag 4" descr="Deze pijl wijst naar het volgende tekstfragment">
            <a:extLst>
              <a:ext uri="{FF2B5EF4-FFF2-40B4-BE49-F238E27FC236}">
                <a16:creationId xmlns:a16="http://schemas.microsoft.com/office/drawing/2014/main" id="{AEF18CC6-EB3F-7B62-8D6E-CA773AD9DDFF}"/>
              </a:ext>
            </a:extLst>
          </p:cNvPr>
          <p:cNvSpPr/>
          <p:nvPr/>
        </p:nvSpPr>
        <p:spPr>
          <a:xfrm>
            <a:off x="7819222" y="2526110"/>
            <a:ext cx="493351" cy="504056"/>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6" name="Rechthoek 5">
            <a:extLst>
              <a:ext uri="{FF2B5EF4-FFF2-40B4-BE49-F238E27FC236}">
                <a16:creationId xmlns:a16="http://schemas.microsoft.com/office/drawing/2014/main" id="{955383C0-26B1-1F26-5EDE-9BAE1F1E850F}"/>
              </a:ext>
              <a:ext uri="{C183D7F6-B498-43B3-948B-1728B52AA6E4}">
                <adec:decorative xmlns:adec="http://schemas.microsoft.com/office/drawing/2017/decorative" val="1"/>
              </a:ext>
            </a:extLst>
          </p:cNvPr>
          <p:cNvSpPr/>
          <p:nvPr/>
        </p:nvSpPr>
        <p:spPr>
          <a:xfrm>
            <a:off x="4066400" y="3044760"/>
            <a:ext cx="7350781" cy="963188"/>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Tijdelijke aanduiding voor afbeelding 8" descr="Afbeelding met buitenshuis, gras, boom, plant">
            <a:extLst>
              <a:ext uri="{FF2B5EF4-FFF2-40B4-BE49-F238E27FC236}">
                <a16:creationId xmlns:a16="http://schemas.microsoft.com/office/drawing/2014/main" id="{69875EDC-425A-584A-B580-D08EF99B561D}"/>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39662" r="27546"/>
          <a:stretch/>
        </p:blipFill>
        <p:spPr>
          <a:xfrm>
            <a:off x="0" y="0"/>
            <a:ext cx="3935413" cy="6934874"/>
          </a:xfrm>
          <a:prstGeom prst="rect">
            <a:avLst/>
          </a:prstGeom>
        </p:spPr>
      </p:pic>
    </p:spTree>
    <p:extLst>
      <p:ext uri="{BB962C8B-B14F-4D97-AF65-F5344CB8AC3E}">
        <p14:creationId xmlns:p14="http://schemas.microsoft.com/office/powerpoint/2010/main" val="246025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D3B8F3-9D06-C131-D8D7-A3895BE741BC}"/>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Verschillen ruimtelijk- en milieuspoor</a:t>
            </a:r>
          </a:p>
        </p:txBody>
      </p:sp>
      <p:pic>
        <p:nvPicPr>
          <p:cNvPr id="3" name="Tijdelijke aanduiding voor afbeelding 8" descr="Afbeelding met buitenshuis, gras, boom, plant">
            <a:extLst>
              <a:ext uri="{FF2B5EF4-FFF2-40B4-BE49-F238E27FC236}">
                <a16:creationId xmlns:a16="http://schemas.microsoft.com/office/drawing/2014/main" id="{07335B67-11BD-4F34-BCAE-FAA34F9CF4C6}"/>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39662" r="27546"/>
          <a:stretch/>
        </p:blipFill>
        <p:spPr>
          <a:xfrm>
            <a:off x="0" y="0"/>
            <a:ext cx="3935413" cy="6934874"/>
          </a:xfrm>
          <a:prstGeom prst="rect">
            <a:avLst/>
          </a:prstGeom>
        </p:spPr>
      </p:pic>
      <p:sp>
        <p:nvSpPr>
          <p:cNvPr id="4" name="Content Placeholder 2">
            <a:extLst>
              <a:ext uri="{FF2B5EF4-FFF2-40B4-BE49-F238E27FC236}">
                <a16:creationId xmlns:a16="http://schemas.microsoft.com/office/drawing/2014/main" id="{D1474764-9403-7A45-B018-17783B2998A9}"/>
              </a:ext>
            </a:extLst>
          </p:cNvPr>
          <p:cNvSpPr txBox="1">
            <a:spLocks/>
          </p:cNvSpPr>
          <p:nvPr/>
        </p:nvSpPr>
        <p:spPr>
          <a:xfrm>
            <a:off x="4032217" y="714193"/>
            <a:ext cx="8159783" cy="3780000"/>
          </a:xfrm>
          <a:prstGeom prst="rect">
            <a:avLst/>
          </a:prstGeom>
        </p:spPr>
        <p:txBody>
          <a:bodyPr>
            <a:noAutofit/>
          </a:bodyPr>
          <a:lstStyle>
            <a:lvl1pPr marL="252000" indent="-2520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504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4pPr>
            <a:lvl5pPr marL="1260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512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6pPr>
            <a:lvl7pPr marL="1764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7pPr>
            <a:lvl8pPr marL="2016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8pPr>
            <a:lvl9pPr marL="2268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9pPr>
          </a:lstStyle>
          <a:p>
            <a:pPr marL="0" lvl="1" indent="0">
              <a:buSzPct val="80000"/>
              <a:buNone/>
              <a:tabLst>
                <a:tab pos="358775" algn="l"/>
              </a:tabLst>
            </a:pPr>
            <a:r>
              <a:rPr lang="nl-NL" b="1" dirty="0"/>
              <a:t>Verschil tussen het bestemmingsplan </a:t>
            </a:r>
            <a:r>
              <a:rPr lang="nl-NL" b="1" i="1" dirty="0"/>
              <a:t>(ruimtelijk-spoor) </a:t>
            </a:r>
            <a:r>
              <a:rPr lang="nl-NL" b="1" dirty="0"/>
              <a:t>en het Activiteitenbesluit </a:t>
            </a:r>
            <a:r>
              <a:rPr lang="nl-NL" b="1" i="1" dirty="0"/>
              <a:t>(milieu-spoor)</a:t>
            </a:r>
          </a:p>
          <a:p>
            <a:pPr marL="342900" lvl="1" indent="-342900">
              <a:buSzPct val="80000"/>
              <a:tabLst>
                <a:tab pos="358775" algn="l"/>
              </a:tabLst>
            </a:pPr>
            <a:endParaRPr lang="nl-NL" dirty="0"/>
          </a:p>
          <a:p>
            <a:pPr marL="252000" lvl="1">
              <a:lnSpc>
                <a:spcPct val="100000"/>
              </a:lnSpc>
              <a:spcBef>
                <a:spcPts val="1000"/>
              </a:spcBef>
              <a:buSzPct val="80000"/>
              <a:buFont typeface="Arial" panose="020B0604020202020204" pitchFamily="34" charset="0"/>
              <a:buChar char="•"/>
              <a:tabLst>
                <a:tab pos="358775" algn="l"/>
              </a:tabLst>
            </a:pPr>
            <a:r>
              <a:rPr lang="nl-NL" dirty="0"/>
              <a:t>Beschermen van de goede ruimtelijke ordening versus het beschermen van het milieu</a:t>
            </a:r>
          </a:p>
          <a:p>
            <a:pPr marL="252000" lvl="1">
              <a:lnSpc>
                <a:spcPct val="100000"/>
              </a:lnSpc>
              <a:spcBef>
                <a:spcPts val="1000"/>
              </a:spcBef>
              <a:buSzPct val="80000"/>
              <a:buFont typeface="Arial" panose="020B0604020202020204" pitchFamily="34" charset="0"/>
              <a:buChar char="•"/>
              <a:tabLst>
                <a:tab pos="358775" algn="l"/>
              </a:tabLst>
            </a:pPr>
            <a:endParaRPr lang="nl-NL" sz="1100" dirty="0"/>
          </a:p>
          <a:p>
            <a:pPr marL="252000" lvl="1">
              <a:lnSpc>
                <a:spcPct val="100000"/>
              </a:lnSpc>
              <a:spcBef>
                <a:spcPts val="1000"/>
              </a:spcBef>
              <a:buSzPct val="80000"/>
              <a:buFont typeface="Arial" panose="020B0604020202020204" pitchFamily="34" charset="0"/>
              <a:buChar char="•"/>
              <a:tabLst>
                <a:tab pos="358775" algn="l"/>
              </a:tabLst>
            </a:pPr>
            <a:r>
              <a:rPr lang="nl-NL" dirty="0"/>
              <a:t>Bij het vaststellen van het bestemmingsplan moest het oogmerk beschermen van het milieu in acht worden genomen</a:t>
            </a:r>
          </a:p>
          <a:p>
            <a:pPr marL="252000" lvl="1">
              <a:lnSpc>
                <a:spcPct val="100000"/>
              </a:lnSpc>
              <a:spcBef>
                <a:spcPts val="1000"/>
              </a:spcBef>
              <a:buSzPct val="80000"/>
              <a:buFont typeface="Arial" panose="020B0604020202020204" pitchFamily="34" charset="0"/>
              <a:buChar char="•"/>
              <a:tabLst>
                <a:tab pos="358775" algn="l"/>
              </a:tabLst>
            </a:pPr>
            <a:endParaRPr lang="nl-NL" sz="1600" dirty="0"/>
          </a:p>
          <a:p>
            <a:pPr marL="252000" lvl="1">
              <a:lnSpc>
                <a:spcPct val="100000"/>
              </a:lnSpc>
              <a:spcBef>
                <a:spcPts val="1000"/>
              </a:spcBef>
              <a:buSzPct val="80000"/>
              <a:buFont typeface="Arial" panose="020B0604020202020204" pitchFamily="34" charset="0"/>
              <a:buChar char="•"/>
              <a:tabLst>
                <a:tab pos="358775" algn="l"/>
              </a:tabLst>
            </a:pPr>
            <a:r>
              <a:rPr lang="nl-NL" dirty="0"/>
              <a:t>‘Bedrijven en Milieuzonering’ was een hulpmiddel bij het opstellen van een ruimtelijk kader voor bedrijfsmatige activiteiten</a:t>
            </a:r>
          </a:p>
          <a:p>
            <a:pPr marL="252000" lvl="1">
              <a:lnSpc>
                <a:spcPct val="100000"/>
              </a:lnSpc>
              <a:spcBef>
                <a:spcPts val="1000"/>
              </a:spcBef>
              <a:buSzPct val="80000"/>
              <a:buFont typeface="Arial" panose="020B0604020202020204" pitchFamily="34" charset="0"/>
              <a:buChar char="•"/>
              <a:tabLst>
                <a:tab pos="358775" algn="l"/>
              </a:tabLst>
            </a:pPr>
            <a:endParaRPr lang="nl-NL" sz="1600" dirty="0"/>
          </a:p>
          <a:p>
            <a:pPr marL="252000" lvl="1">
              <a:lnSpc>
                <a:spcPct val="100000"/>
              </a:lnSpc>
              <a:spcBef>
                <a:spcPts val="1000"/>
              </a:spcBef>
              <a:buSzPct val="80000"/>
              <a:buFont typeface="Arial" panose="020B0604020202020204" pitchFamily="34" charset="0"/>
              <a:buChar char="•"/>
              <a:tabLst>
                <a:tab pos="358775" algn="l"/>
              </a:tabLst>
            </a:pPr>
            <a:r>
              <a:rPr lang="nl-NL" dirty="0"/>
              <a:t>Met milieucategorieën en lijsten met bedrijfsactiviteiten werd ruimtelijk geordend zonder (direct) gebruik van milieunormen</a:t>
            </a:r>
          </a:p>
          <a:p>
            <a:pPr marL="342900" lvl="1" indent="-342900">
              <a:buSzPct val="80000"/>
              <a:buFont typeface="+mj-lt"/>
              <a:buAutoNum type="arabicPeriod"/>
              <a:tabLst>
                <a:tab pos="358775" algn="l"/>
              </a:tabLst>
            </a:pPr>
            <a:endParaRPr lang="nl-NL" dirty="0"/>
          </a:p>
          <a:p>
            <a:pPr marL="342900" lvl="1" indent="-342900">
              <a:buSzPct val="80000"/>
              <a:buFont typeface="+mj-lt"/>
              <a:buAutoNum type="arabicPeriod"/>
              <a:tabLst>
                <a:tab pos="358775" algn="l"/>
              </a:tabLst>
            </a:pPr>
            <a:endParaRPr lang="nl-NL" dirty="0"/>
          </a:p>
          <a:p>
            <a:pPr marL="342900" lvl="1" indent="-342900">
              <a:buSzPct val="80000"/>
              <a:buFont typeface="+mj-lt"/>
              <a:buAutoNum type="arabicPeriod"/>
              <a:tabLst>
                <a:tab pos="358775" algn="l"/>
              </a:tabLst>
            </a:pPr>
            <a:endParaRPr lang="nl-NL" dirty="0"/>
          </a:p>
          <a:p>
            <a:pPr marL="342900" lvl="1" indent="-342900">
              <a:buSzPct val="80000"/>
              <a:buFont typeface="+mj-lt"/>
              <a:buAutoNum type="arabicPeriod"/>
              <a:tabLst>
                <a:tab pos="358775" algn="l"/>
              </a:tabLst>
            </a:pPr>
            <a:endParaRPr lang="nl-NL" dirty="0"/>
          </a:p>
        </p:txBody>
      </p:sp>
    </p:spTree>
    <p:extLst>
      <p:ext uri="{BB962C8B-B14F-4D97-AF65-F5344CB8AC3E}">
        <p14:creationId xmlns:p14="http://schemas.microsoft.com/office/powerpoint/2010/main" val="368979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7EBA5D-B345-40B5-D9A1-339B6DEFC229}"/>
              </a:ext>
            </a:extLst>
          </p:cNvPr>
          <p:cNvSpPr txBox="1">
            <a:spLocks noGrp="1"/>
          </p:cNvSpPr>
          <p:nvPr>
            <p:ph type="title" idx="4294967295"/>
          </p:nvPr>
        </p:nvSpPr>
        <p:spPr>
          <a:xfrm>
            <a:off x="334964" y="873125"/>
            <a:ext cx="3935413"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Verschillen ruimtelijk- en milieuspoor</a:t>
            </a:r>
          </a:p>
        </p:txBody>
      </p:sp>
      <p:sp>
        <p:nvSpPr>
          <p:cNvPr id="4" name="Content Placeholder 2">
            <a:extLst>
              <a:ext uri="{FF2B5EF4-FFF2-40B4-BE49-F238E27FC236}">
                <a16:creationId xmlns:a16="http://schemas.microsoft.com/office/drawing/2014/main" id="{C97782CB-7E97-6447-CA57-AA9AB68C1E4B}"/>
              </a:ext>
            </a:extLst>
          </p:cNvPr>
          <p:cNvSpPr txBox="1">
            <a:spLocks/>
          </p:cNvSpPr>
          <p:nvPr/>
        </p:nvSpPr>
        <p:spPr>
          <a:xfrm>
            <a:off x="3765534" y="999171"/>
            <a:ext cx="8426466" cy="5235376"/>
          </a:xfrm>
          <a:prstGeom prst="rect">
            <a:avLst/>
          </a:prstGeom>
        </p:spPr>
        <p:txBody>
          <a:bodyPr>
            <a:normAutofit/>
          </a:bodyPr>
          <a:lstStyle>
            <a:lvl1pPr marL="252000" indent="-2520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504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4pPr>
            <a:lvl5pPr marL="1260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512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6pPr>
            <a:lvl7pPr marL="1764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7pPr>
            <a:lvl8pPr marL="2016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8pPr>
            <a:lvl9pPr marL="2268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9pPr>
          </a:lstStyle>
          <a:p>
            <a:pPr marL="252000" lvl="1" indent="0">
              <a:buNone/>
              <a:tabLst>
                <a:tab pos="2152650" algn="l"/>
              </a:tabLst>
            </a:pPr>
            <a:r>
              <a:rPr lang="nl-NL" u="sng" dirty="0"/>
              <a:t>Ruimtelijk-spoor</a:t>
            </a:r>
            <a:r>
              <a:rPr lang="nl-NL" dirty="0"/>
              <a:t>:	beschermt rustig wonen meer dan wonen 			in gemengd gebied</a:t>
            </a:r>
          </a:p>
          <a:p>
            <a:pPr marL="252000" lvl="1" indent="0">
              <a:buNone/>
              <a:tabLst>
                <a:tab pos="2152650" algn="l"/>
              </a:tabLst>
            </a:pPr>
            <a:endParaRPr lang="nl-NL" dirty="0"/>
          </a:p>
          <a:p>
            <a:pPr marL="252000" lvl="1" indent="0">
              <a:buNone/>
              <a:tabLst>
                <a:tab pos="2152650" algn="l"/>
              </a:tabLst>
            </a:pPr>
            <a:r>
              <a:rPr lang="nl-NL" u="sng" dirty="0"/>
              <a:t>Milieu-spoor:</a:t>
            </a:r>
            <a:r>
              <a:rPr lang="nl-NL" dirty="0"/>
              <a:t>		de Bruidsschat hanteert één 					</a:t>
            </a:r>
            <a:r>
              <a:rPr lang="nl-NL" u="sng" dirty="0"/>
              <a:t>standaardwaarde </a:t>
            </a:r>
            <a:r>
              <a:rPr lang="nl-NL" dirty="0">
                <a:ea typeface="Calibri" panose="020F0502020204030204" pitchFamily="34" charset="0"/>
                <a:cs typeface="Calibri" panose="020F0502020204030204" pitchFamily="34" charset="0"/>
              </a:rPr>
              <a:t>→ </a:t>
            </a:r>
            <a:r>
              <a:rPr lang="nl-NL" dirty="0"/>
              <a:t>géén extra 				bescherming voor rustig wonen.</a:t>
            </a:r>
          </a:p>
          <a:p>
            <a:pPr marL="252000" lvl="1" indent="0">
              <a:buNone/>
              <a:tabLst>
                <a:tab pos="2152650" algn="l"/>
              </a:tabLst>
            </a:pPr>
            <a:endParaRPr lang="nl-NL" dirty="0"/>
          </a:p>
          <a:p>
            <a:pPr marL="252000" lvl="1" indent="0">
              <a:buNone/>
              <a:tabLst>
                <a:tab pos="2152650" algn="l"/>
              </a:tabLst>
            </a:pPr>
            <a:endParaRPr lang="nl-NL" dirty="0"/>
          </a:p>
          <a:p>
            <a:pPr marL="252000" lvl="1" indent="0">
              <a:buNone/>
              <a:tabLst>
                <a:tab pos="2152650" algn="l"/>
              </a:tabLst>
            </a:pPr>
            <a:r>
              <a:rPr lang="nl-NL" u="sng" dirty="0"/>
              <a:t>Ruimtelijk-spoor:</a:t>
            </a:r>
            <a:r>
              <a:rPr lang="nl-NL" dirty="0"/>
              <a:t>	gaat uit van richtafstanden per activiteit – 			gemeten vanuit de activiteit</a:t>
            </a:r>
          </a:p>
          <a:p>
            <a:pPr marL="252000" lvl="1" indent="0">
              <a:buNone/>
              <a:tabLst>
                <a:tab pos="2152650" algn="l"/>
              </a:tabLst>
            </a:pPr>
            <a:endParaRPr lang="nl-NL" dirty="0"/>
          </a:p>
          <a:p>
            <a:pPr marL="252000" lvl="1" indent="0">
              <a:buNone/>
              <a:tabLst>
                <a:tab pos="2152650" algn="l"/>
              </a:tabLst>
            </a:pPr>
            <a:r>
              <a:rPr lang="nl-NL" u="sng" dirty="0"/>
              <a:t>Milieu-spoor:</a:t>
            </a:r>
            <a:r>
              <a:rPr lang="nl-NL" dirty="0"/>
              <a:t>		toetst bij de dichtstbijzijnde woning, ook als 			de afstand tot de activiteit groot is – veel 			groter dan de richtafstand</a:t>
            </a:r>
          </a:p>
        </p:txBody>
      </p:sp>
      <p:pic>
        <p:nvPicPr>
          <p:cNvPr id="5" name="Tijdelijke aanduiding voor afbeelding 8" descr="Afbeelding met buitenshuis, gras, boom, plant">
            <a:extLst>
              <a:ext uri="{FF2B5EF4-FFF2-40B4-BE49-F238E27FC236}">
                <a16:creationId xmlns:a16="http://schemas.microsoft.com/office/drawing/2014/main" id="{C7F5FDB2-5942-F1A8-EBB7-0405748DB18F}"/>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39662" r="27546"/>
          <a:stretch/>
        </p:blipFill>
        <p:spPr>
          <a:xfrm>
            <a:off x="0" y="0"/>
            <a:ext cx="3935413" cy="6934874"/>
          </a:xfrm>
          <a:prstGeom prst="rect">
            <a:avLst/>
          </a:prstGeom>
        </p:spPr>
      </p:pic>
    </p:spTree>
    <p:extLst>
      <p:ext uri="{BB962C8B-B14F-4D97-AF65-F5344CB8AC3E}">
        <p14:creationId xmlns:p14="http://schemas.microsoft.com/office/powerpoint/2010/main" val="161545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7" end="7"/>
                                            </p:txEl>
                                          </p:spTgt>
                                        </p:tgtEl>
                                        <p:attrNameLst>
                                          <p:attrName>style.visibility</p:attrName>
                                        </p:attrNameLst>
                                      </p:cBhvr>
                                      <p:to>
                                        <p:strVal val="visible"/>
                                      </p:to>
                                    </p:set>
                                    <p:animEffect transition="in" filter="fade">
                                      <p:cBhvr>
                                        <p:cTn id="1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FA6A93-8611-3020-735A-607BECC808F3}"/>
              </a:ext>
            </a:extLst>
          </p:cNvPr>
          <p:cNvSpPr txBox="1">
            <a:spLocks noGrp="1"/>
          </p:cNvSpPr>
          <p:nvPr>
            <p:ph type="title" idx="4294967295"/>
          </p:nvPr>
        </p:nvSpPr>
        <p:spPr>
          <a:xfrm>
            <a:off x="334964" y="873125"/>
            <a:ext cx="3600449" cy="72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lvl1pPr algn="l" defTabSz="457200" rtl="0" eaLnBrk="1" latinLnBrk="0" hangingPunct="1">
              <a:spcBef>
                <a:spcPct val="0"/>
              </a:spcBef>
              <a:buNone/>
              <a:defRPr sz="2800" b="1" i="0" kern="1200" baseline="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275937"/>
                </a:solidFill>
                <a:effectLst/>
                <a:uLnTx/>
                <a:uFillTx/>
                <a:latin typeface="Verdana"/>
                <a:ea typeface="+mj-ea"/>
                <a:cs typeface="Verdana"/>
              </a:rPr>
              <a:t>De Omgevingswet</a:t>
            </a:r>
          </a:p>
        </p:txBody>
      </p:sp>
      <p:sp>
        <p:nvSpPr>
          <p:cNvPr id="4" name="Content Placeholder 2">
            <a:extLst>
              <a:ext uri="{FF2B5EF4-FFF2-40B4-BE49-F238E27FC236}">
                <a16:creationId xmlns:a16="http://schemas.microsoft.com/office/drawing/2014/main" id="{139D100C-7E63-F1BF-8AD5-E28D85507D9C}"/>
              </a:ext>
              <a:ext uri="{C183D7F6-B498-43B3-948B-1728B52AA6E4}">
                <adec:decorative xmlns:adec="http://schemas.microsoft.com/office/drawing/2017/decorative" val="1"/>
              </a:ext>
            </a:extLst>
          </p:cNvPr>
          <p:cNvSpPr txBox="1">
            <a:spLocks/>
          </p:cNvSpPr>
          <p:nvPr/>
        </p:nvSpPr>
        <p:spPr>
          <a:xfrm>
            <a:off x="4066400" y="406544"/>
            <a:ext cx="7998997" cy="3780000"/>
          </a:xfrm>
          <a:prstGeom prst="rect">
            <a:avLst/>
          </a:prstGeom>
        </p:spPr>
        <p:txBody>
          <a:bodyPr>
            <a:noAutofit/>
          </a:bodyPr>
          <a:lstStyle>
            <a:lvl1pPr marL="252000" indent="-2520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504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4pPr>
            <a:lvl5pPr marL="1260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512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6pPr>
            <a:lvl7pPr marL="1764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7pPr>
            <a:lvl8pPr marL="2016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8pPr>
            <a:lvl9pPr marL="2268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nl-NL" sz="1800" dirty="0"/>
          </a:p>
          <a:p>
            <a:pPr marL="342900" lvl="1" indent="-342900">
              <a:buSzPct val="80000"/>
              <a:buFont typeface="+mj-lt"/>
              <a:buAutoNum type="arabicPeriod"/>
              <a:tabLst>
                <a:tab pos="358775" algn="l"/>
              </a:tabLst>
            </a:pPr>
            <a:endParaRPr lang="nl-NL" dirty="0"/>
          </a:p>
        </p:txBody>
      </p:sp>
      <p:sp>
        <p:nvSpPr>
          <p:cNvPr id="5" name="Content Placeholder 2">
            <a:extLst>
              <a:ext uri="{FF2B5EF4-FFF2-40B4-BE49-F238E27FC236}">
                <a16:creationId xmlns:a16="http://schemas.microsoft.com/office/drawing/2014/main" id="{2E91B173-D41B-31F0-E00E-97818AA47BA0}"/>
              </a:ext>
            </a:extLst>
          </p:cNvPr>
          <p:cNvSpPr txBox="1">
            <a:spLocks/>
          </p:cNvSpPr>
          <p:nvPr/>
        </p:nvSpPr>
        <p:spPr>
          <a:xfrm>
            <a:off x="4218800" y="558944"/>
            <a:ext cx="7998997" cy="3780000"/>
          </a:xfrm>
          <a:prstGeom prst="rect">
            <a:avLst/>
          </a:prstGeom>
        </p:spPr>
        <p:txBody>
          <a:bodyPr>
            <a:noAutofit/>
          </a:bodyPr>
          <a:lstStyle>
            <a:lvl1pPr marL="252000" indent="-2520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504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4pPr>
            <a:lvl5pPr marL="1260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512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6pPr>
            <a:lvl7pPr marL="1764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7pPr>
            <a:lvl8pPr marL="2016000" indent="-252000" algn="l" defTabSz="914400" rtl="0" eaLnBrk="1" latinLnBrk="0" hangingPunct="1">
              <a:lnSpc>
                <a:spcPct val="90000"/>
              </a:lnSpc>
              <a:spcBef>
                <a:spcPts val="500"/>
              </a:spcBef>
              <a:buClr>
                <a:schemeClr val="accent1"/>
              </a:buClr>
              <a:buFont typeface="Microsoft Sans Serif" panose="020B0604020202020204" pitchFamily="34" charset="0"/>
              <a:buChar char="-"/>
              <a:defRPr sz="2000" kern="1200">
                <a:solidFill>
                  <a:schemeClr val="tx1"/>
                </a:solidFill>
                <a:latin typeface="+mn-lt"/>
                <a:ea typeface="+mn-ea"/>
                <a:cs typeface="+mn-cs"/>
              </a:defRPr>
            </a:lvl8pPr>
            <a:lvl9pPr marL="2268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nl-NL" sz="1800" dirty="0"/>
          </a:p>
          <a:p>
            <a:pPr marL="0" indent="0">
              <a:buNone/>
              <a:tabLst>
                <a:tab pos="2514600" algn="l"/>
              </a:tabLst>
            </a:pPr>
            <a:r>
              <a:rPr lang="nl-NL" sz="2400" dirty="0"/>
              <a:t>Ruimte en milieu komen samen onder de Omgevingswet in het omgevingsplan</a:t>
            </a:r>
          </a:p>
          <a:p>
            <a:pPr marL="0" lvl="1" indent="0">
              <a:buSzPct val="80000"/>
              <a:buNone/>
              <a:tabLst>
                <a:tab pos="358775" algn="l"/>
              </a:tabLst>
            </a:pPr>
            <a:endParaRPr lang="nl-NL" dirty="0"/>
          </a:p>
          <a:p>
            <a:pPr marL="0" lvl="1" indent="0">
              <a:buSzPct val="80000"/>
              <a:buNone/>
              <a:tabLst>
                <a:tab pos="358775" algn="l"/>
              </a:tabLst>
            </a:pPr>
            <a:endParaRPr lang="nl-NL" dirty="0"/>
          </a:p>
          <a:p>
            <a:pPr marL="0" lvl="1" indent="0">
              <a:buSzPct val="80000"/>
              <a:buNone/>
              <a:tabLst>
                <a:tab pos="358775" algn="l"/>
              </a:tabLst>
            </a:pPr>
            <a:endParaRPr lang="nl-NL" dirty="0"/>
          </a:p>
        </p:txBody>
      </p:sp>
      <p:pic>
        <p:nvPicPr>
          <p:cNvPr id="6" name="Afbeelding 5" descr="Afbeelding met gras, wolk, buitenshuis, spoor">
            <a:extLst>
              <a:ext uri="{FF2B5EF4-FFF2-40B4-BE49-F238E27FC236}">
                <a16:creationId xmlns:a16="http://schemas.microsoft.com/office/drawing/2014/main" id="{79993568-3F74-2CDF-5792-984D30289A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6460" y="2203076"/>
            <a:ext cx="8008937" cy="4576535"/>
          </a:xfrm>
          <a:prstGeom prst="rect">
            <a:avLst/>
          </a:prstGeom>
        </p:spPr>
      </p:pic>
      <p:pic>
        <p:nvPicPr>
          <p:cNvPr id="7" name="Tijdelijke aanduiding voor afbeelding 8" descr="Afbeelding met buitenshuis, gras, boom, plant">
            <a:extLst>
              <a:ext uri="{FF2B5EF4-FFF2-40B4-BE49-F238E27FC236}">
                <a16:creationId xmlns:a16="http://schemas.microsoft.com/office/drawing/2014/main" id="{1E633484-7A36-96B0-5431-A421D0F201B1}"/>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39662" r="27546"/>
          <a:stretch/>
        </p:blipFill>
        <p:spPr>
          <a:xfrm>
            <a:off x="0" y="0"/>
            <a:ext cx="3935413" cy="6934874"/>
          </a:xfrm>
          <a:prstGeom prst="rect">
            <a:avLst/>
          </a:prstGeom>
        </p:spPr>
      </p:pic>
    </p:spTree>
    <p:extLst>
      <p:ext uri="{BB962C8B-B14F-4D97-AF65-F5344CB8AC3E}">
        <p14:creationId xmlns:p14="http://schemas.microsoft.com/office/powerpoint/2010/main" val="247301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 id="{5A996074-B84D-6F42-8143-CCA715446DCD}" vid="{F9227270-10CD-5D40-98F1-7AA12FF94A75}"/>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2f07eca-30eb-4a7e-84b1-43708059a8e3" xsi:nil="true"/>
    <lcf76f155ced4ddcb4097134ff3c332f xmlns="cbabdc35-4fb8-4300-a473-70e0a0ee0ec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283B7EDAC2DB48A26A1775BD1C1681" ma:contentTypeVersion="16" ma:contentTypeDescription="Create a new document." ma:contentTypeScope="" ma:versionID="4aed7cf7dfe4186d9b56be7ef5467c02">
  <xsd:schema xmlns:xsd="http://www.w3.org/2001/XMLSchema" xmlns:xs="http://www.w3.org/2001/XMLSchema" xmlns:p="http://schemas.microsoft.com/office/2006/metadata/properties" xmlns:ns2="cbabdc35-4fb8-4300-a473-70e0a0ee0ec1" xmlns:ns3="f2f07eca-30eb-4a7e-84b1-43708059a8e3" targetNamespace="http://schemas.microsoft.com/office/2006/metadata/properties" ma:root="true" ma:fieldsID="42dc8f293d25dd6a9d9b8fe8b95abe55" ns2:_="" ns3:_="">
    <xsd:import namespace="cbabdc35-4fb8-4300-a473-70e0a0ee0ec1"/>
    <xsd:import namespace="f2f07eca-30eb-4a7e-84b1-43708059a8e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abdc35-4fb8-4300-a473-70e0a0ee0e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89875d1-3463-4a3a-8bcf-bf097ca6c07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f07eca-30eb-4a7e-84b1-43708059a8e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256d36b-a0e2-4dc6-adbb-8f9a3087b447}" ma:internalName="TaxCatchAll" ma:showField="CatchAllData" ma:web="f2f07eca-30eb-4a7e-84b1-43708059a8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929A71-391F-4502-BE02-F42D99FCF868}">
  <ds:schemaRefs>
    <ds:schemaRef ds:uri="http://schemas.microsoft.com/sharepoint/v3/contenttype/forms"/>
  </ds:schemaRefs>
</ds:datastoreItem>
</file>

<file path=customXml/itemProps2.xml><?xml version="1.0" encoding="utf-8"?>
<ds:datastoreItem xmlns:ds="http://schemas.openxmlformats.org/officeDocument/2006/customXml" ds:itemID="{8FCE5778-3A66-4F2B-AAD2-2B5618DC8752}">
  <ds:schemaRefs>
    <ds:schemaRef ds:uri="http://schemas.microsoft.com/office/2006/metadata/properties"/>
    <ds:schemaRef ds:uri="http://schemas.microsoft.com/office/infopath/2007/PartnerControls"/>
    <ds:schemaRef ds:uri="f2f07eca-30eb-4a7e-84b1-43708059a8e3"/>
    <ds:schemaRef ds:uri="cbabdc35-4fb8-4300-a473-70e0a0ee0ec1"/>
  </ds:schemaRefs>
</ds:datastoreItem>
</file>

<file path=customXml/itemProps3.xml><?xml version="1.0" encoding="utf-8"?>
<ds:datastoreItem xmlns:ds="http://schemas.openxmlformats.org/officeDocument/2006/customXml" ds:itemID="{BF955BD0-5D3D-4132-B593-EE48F2B8C1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abdc35-4fb8-4300-a473-70e0a0ee0ec1"/>
    <ds:schemaRef ds:uri="f2f07eca-30eb-4a7e-84b1-43708059a8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190470-01 IPLO presentatie-aangepast-klein.DEF</Template>
  <TotalTime>608</TotalTime>
  <Words>3082</Words>
  <Application>Microsoft Office PowerPoint</Application>
  <PresentationFormat>Breedbeeld</PresentationFormat>
  <Paragraphs>497</Paragraphs>
  <Slides>59</Slides>
  <Notes>4</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59</vt:i4>
      </vt:variant>
    </vt:vector>
  </HeadingPairs>
  <TitlesOfParts>
    <vt:vector size="65" baseType="lpstr">
      <vt:lpstr>Arial</vt:lpstr>
      <vt:lpstr>Asap</vt:lpstr>
      <vt:lpstr>Calibri</vt:lpstr>
      <vt:lpstr>Verdana</vt:lpstr>
      <vt:lpstr>Wingdings</vt:lpstr>
      <vt:lpstr>Aangepast ontwerp</vt:lpstr>
      <vt:lpstr>Activiteiten en milieuzonering: Flexibel toelaten van bedrijfsmatige gebruiksactiviteiten</vt:lpstr>
      <vt:lpstr>Programma</vt:lpstr>
      <vt:lpstr>Waarom bedrijven en milieuzonering aanpassen?</vt:lpstr>
      <vt:lpstr>Methode onder  de Wro</vt:lpstr>
      <vt:lpstr>Problemen oude aanpak ruimtelijk spoor</vt:lpstr>
      <vt:lpstr>Methode onder  de Wro</vt:lpstr>
      <vt:lpstr>Verschillen ruimtelijk- en milieuspoor</vt:lpstr>
      <vt:lpstr>Verschillen ruimtelijk- en milieuspoor</vt:lpstr>
      <vt:lpstr>De Omgevingswet</vt:lpstr>
      <vt:lpstr>Nieuwe methode</vt:lpstr>
      <vt:lpstr>getoetst in praktijksituaties</vt:lpstr>
      <vt:lpstr>Uitgangspunten nieuwe methode</vt:lpstr>
      <vt:lpstr>Uitgangspunten nieuwe methode</vt:lpstr>
      <vt:lpstr>Uitgangspunten nieuwe methode</vt:lpstr>
      <vt:lpstr>Uitgangspunten nieuwe methode</vt:lpstr>
      <vt:lpstr>Toepassingsbereik: </vt:lpstr>
      <vt:lpstr>Alleen geluid en geur? </vt:lpstr>
      <vt:lpstr>Gewenste  aanvullingen op  handreiking </vt:lpstr>
      <vt:lpstr>Wat is de nieuw methode?</vt:lpstr>
      <vt:lpstr>Wat is de nieuwe methode?</vt:lpstr>
      <vt:lpstr>Wat is de nieuwe methode?</vt:lpstr>
      <vt:lpstr>Wat is de nieuwe methode?</vt:lpstr>
      <vt:lpstr>Wat is de nieuwe methode?</vt:lpstr>
      <vt:lpstr>Wat is de nieuwe methode?</vt:lpstr>
      <vt:lpstr>Wat is de nieuwe methode?</vt:lpstr>
      <vt:lpstr>Wat is de nieuwe methode?</vt:lpstr>
      <vt:lpstr>Wat is de nieuwe methode?</vt:lpstr>
      <vt:lpstr>Wat is de nieuwe methode?</vt:lpstr>
      <vt:lpstr>Wat is de nieuwe methode?</vt:lpstr>
      <vt:lpstr>Wat is de nieuwe methode?</vt:lpstr>
      <vt:lpstr>Hoe zit dat dan met geur?</vt:lpstr>
      <vt:lpstr>Wat is de nieuwe methode?</vt:lpstr>
      <vt:lpstr>Wat is de nieuwe methode?</vt:lpstr>
      <vt:lpstr>Wat is de nieuwe methode?</vt:lpstr>
      <vt:lpstr>Wat is de nieuwe methode?</vt:lpstr>
      <vt:lpstr>Wat is de nieuwe methode?</vt:lpstr>
      <vt:lpstr>Hoe ziet de planregel er dan uit?</vt:lpstr>
      <vt:lpstr>Hoe ziet de planregel er uit?</vt:lpstr>
      <vt:lpstr>Hoe ziet de planregel er uit?</vt:lpstr>
      <vt:lpstr>Hoe ziet de planregel er uit?</vt:lpstr>
      <vt:lpstr>Hoe ziet de planregel er uit?</vt:lpstr>
      <vt:lpstr>Hoe ziet de planregel er uit?</vt:lpstr>
      <vt:lpstr>Hoe ziet de planregel er uit?</vt:lpstr>
      <vt:lpstr>Hoe ziet de planregel er uit?</vt:lpstr>
      <vt:lpstr>Hoe ziet de planregel er uit?</vt:lpstr>
      <vt:lpstr>Hoe ziet de planregel er uit?</vt:lpstr>
      <vt:lpstr>Hoe ziet de planregel er uit?</vt:lpstr>
      <vt:lpstr>Hoe ziet de planregel er uit?</vt:lpstr>
      <vt:lpstr>Hoe ziet de planregel er uit?</vt:lpstr>
      <vt:lpstr>Hoe ziet de planregel er uit?</vt:lpstr>
      <vt:lpstr>Hoe ziet de planregel er uit?</vt:lpstr>
      <vt:lpstr>Hoe ziet de planregel er uit?</vt:lpstr>
      <vt:lpstr>Ik mis categorie 4.2 en hoger!</vt:lpstr>
      <vt:lpstr>Hoe zit dat met nadeelcompensatie?</vt:lpstr>
      <vt:lpstr>Intensiveren gebruik bedrijventerrein</vt:lpstr>
      <vt:lpstr>Intensiveren gebruik bedrijventerrein</vt:lpstr>
      <vt:lpstr>Intensiveren gebruik bedrijventerrein</vt:lpstr>
      <vt:lpstr>Vragen?</vt:lpstr>
      <vt:lpstr>Blijf op de hoogte van het IPLO-nieuws via onze nieuwsbrief. Abonneer u via www.iplo.nl/nieuwsbrief</vt:lpstr>
    </vt:vector>
  </TitlesOfParts>
  <Company>Rijkswaterstaat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Namara, Nuance (WVL)</dc:creator>
  <cp:lastModifiedBy>Jonkers, Henk (RWS WVL)</cp:lastModifiedBy>
  <cp:revision>25</cp:revision>
  <dcterms:created xsi:type="dcterms:W3CDTF">2023-08-22T12:47:17Z</dcterms:created>
  <dcterms:modified xsi:type="dcterms:W3CDTF">2024-12-02T11:03:47Z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0x01010000283B7EDAC2DB48A26A1775BD1C1681</vt:lpwstr>
  </property>
  <property fmtid="{D5CDD505-2E9C-101B-9397-08002B2CF9AE}" pid="3" name="MediaServiceImageTags">
    <vt:lpwstr/>
  </property>
</Properties>
</file>