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30"/>
  </p:notesMasterIdLst>
  <p:handoutMasterIdLst>
    <p:handoutMasterId r:id="rId31"/>
  </p:handoutMasterIdLst>
  <p:sldIdLst>
    <p:sldId id="291" r:id="rId2"/>
    <p:sldId id="299" r:id="rId3"/>
    <p:sldId id="317" r:id="rId4"/>
    <p:sldId id="300" r:id="rId5"/>
    <p:sldId id="301" r:id="rId6"/>
    <p:sldId id="324" r:id="rId7"/>
    <p:sldId id="303" r:id="rId8"/>
    <p:sldId id="304" r:id="rId9"/>
    <p:sldId id="322" r:id="rId10"/>
    <p:sldId id="326" r:id="rId11"/>
    <p:sldId id="327" r:id="rId12"/>
    <p:sldId id="328" r:id="rId13"/>
    <p:sldId id="278" r:id="rId14"/>
    <p:sldId id="325" r:id="rId15"/>
    <p:sldId id="305" r:id="rId16"/>
    <p:sldId id="307" r:id="rId17"/>
    <p:sldId id="306" r:id="rId18"/>
    <p:sldId id="308" r:id="rId19"/>
    <p:sldId id="312" r:id="rId20"/>
    <p:sldId id="309" r:id="rId21"/>
    <p:sldId id="311" r:id="rId22"/>
    <p:sldId id="310" r:id="rId23"/>
    <p:sldId id="313" r:id="rId24"/>
    <p:sldId id="314" r:id="rId25"/>
    <p:sldId id="315" r:id="rId26"/>
    <p:sldId id="320" r:id="rId27"/>
    <p:sldId id="321" r:id="rId28"/>
    <p:sldId id="297" r:id="rId29"/>
  </p:sldIdLst>
  <p:sldSz cx="12192000" cy="6858000"/>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5899" autoAdjust="0"/>
  </p:normalViewPr>
  <p:slideViewPr>
    <p:cSldViewPr snapToGrid="0" snapToObjects="1" showGuides="1">
      <p:cViewPr varScale="1">
        <p:scale>
          <a:sx n="96" d="100"/>
          <a:sy n="96" d="100"/>
        </p:scale>
        <p:origin x="1152" y="72"/>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FDC8DB60-9960-7E4E-BA4A-B29DFB46F3EE}" type="datetime1">
              <a:rPr lang="nl-NL" smtClean="0"/>
              <a:t>27-11-2024</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7443F22-96A7-2946-9F02-228CB8E4306F}" type="datetime1">
              <a:rPr lang="nl-NL" smtClean="0"/>
              <a:t>27-11-2024</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plo.nl/regelgeving/regels-voor-activiteiten/toelichting-milieubelastende-activiteiten/rijksregels-mba/installatie-volgens-ba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plo.nl/nieuws/2024/overgangsrecht-omgevingsvergunning-beperk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plo.nl/nieuws/2024/overgangsrecht-omgevingsvergunning-beperkt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plo.nl/nieuws/2024/overgangsrecht-omgevingsvergunning-beperk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zoek.officielebekendmakingen.nl/stb-2018-293.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iplo.nl/regelgeving/regels-voor-activiteiten/toelichting-milieubelastende-activiteiten/rijksregels-mba/begrenzing-locati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34580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404199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kolommen van gemaakt</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339128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Verdana" panose="020B0604030504040204" pitchFamily="34" charset="0"/>
                <a:cs typeface="Aptos" panose="020B0004020202020204" pitchFamily="34" charset="0"/>
              </a:rPr>
              <a:t>24 07 3224 </a:t>
            </a:r>
          </a:p>
          <a:p>
            <a:endParaRPr lang="nl-NL" sz="1800" dirty="0">
              <a:effectLst/>
              <a:latin typeface="Verdana" panose="020B0604030504040204" pitchFamily="34" charset="0"/>
              <a:ea typeface="Verdana" panose="020B0604030504040204" pitchFamily="34" charset="0"/>
            </a:endParaRPr>
          </a:p>
          <a:p>
            <a:r>
              <a:rPr lang="nl-NL" b="0" i="0" dirty="0">
                <a:solidFill>
                  <a:srgbClr val="3A3A3A"/>
                </a:solidFill>
                <a:effectLst/>
                <a:highlight>
                  <a:srgbClr val="FFFFFF"/>
                </a:highlight>
                <a:latin typeface="Open Sans" panose="020B0606030504020204" pitchFamily="34" charset="0"/>
              </a:rPr>
              <a:t>U zult zelf voor elke situatie deze beoordeling moeten doen. </a:t>
            </a:r>
            <a:br>
              <a:rPr lang="nl-NL" dirty="0"/>
            </a:br>
            <a:r>
              <a:rPr lang="nl-NL" b="0" i="0" dirty="0">
                <a:solidFill>
                  <a:srgbClr val="3A3A3A"/>
                </a:solidFill>
                <a:effectLst/>
                <a:highlight>
                  <a:srgbClr val="FFFFFF"/>
                </a:highlight>
                <a:latin typeface="Open Sans" panose="020B0606030504020204" pitchFamily="34" charset="0"/>
              </a:rPr>
              <a:t>Stap 1. Is de mestvergisting functioneel ondersteunend aan de melkrundveehouderij?</a:t>
            </a:r>
            <a:br>
              <a:rPr lang="nl-NL" dirty="0"/>
            </a:br>
            <a:r>
              <a:rPr lang="nl-NL" b="0" i="0" dirty="0">
                <a:solidFill>
                  <a:srgbClr val="3A3A3A"/>
                </a:solidFill>
                <a:effectLst/>
                <a:highlight>
                  <a:srgbClr val="FFFFFF"/>
                </a:highlight>
                <a:latin typeface="Open Sans" panose="020B0606030504020204" pitchFamily="34" charset="0"/>
              </a:rPr>
              <a:t>Nee, dan ook geen onderdeel vergunningplicht. Ja, dan stap 2.</a:t>
            </a:r>
            <a:br>
              <a:rPr lang="nl-NL" dirty="0"/>
            </a:br>
            <a:r>
              <a:rPr lang="nl-NL" b="0" i="0" dirty="0">
                <a:solidFill>
                  <a:srgbClr val="3A3A3A"/>
                </a:solidFill>
                <a:effectLst/>
                <a:highlight>
                  <a:srgbClr val="FFFFFF"/>
                </a:highlight>
                <a:latin typeface="Open Sans" panose="020B0606030504020204" pitchFamily="34" charset="0"/>
              </a:rPr>
              <a:t>Stap 2. Is de mestvergisting onderdeel van de installatie? </a:t>
            </a:r>
            <a:br>
              <a:rPr lang="nl-NL" dirty="0"/>
            </a:br>
            <a:r>
              <a:rPr lang="nl-NL" b="0" i="0" dirty="0">
                <a:solidFill>
                  <a:srgbClr val="3A3A3A"/>
                </a:solidFill>
                <a:effectLst/>
                <a:highlight>
                  <a:srgbClr val="FFFFFF"/>
                </a:highlight>
                <a:latin typeface="Open Sans" panose="020B0606030504020204" pitchFamily="34" charset="0"/>
              </a:rPr>
              <a:t>nee, dan geen onderdeel vergunningplicht. Ja, dan onderdeel vergunningplicht.</a:t>
            </a:r>
            <a:br>
              <a:rPr lang="nl-NL" dirty="0"/>
            </a:br>
            <a:br>
              <a:rPr lang="nl-NL" dirty="0"/>
            </a:br>
            <a:r>
              <a:rPr lang="nl-NL" b="0" i="0" dirty="0">
                <a:solidFill>
                  <a:srgbClr val="3A3A3A"/>
                </a:solidFill>
                <a:effectLst/>
                <a:highlight>
                  <a:srgbClr val="FFFFFF"/>
                </a:highlight>
                <a:latin typeface="Open Sans" panose="020B0606030504020204" pitchFamily="34" charset="0"/>
              </a:rPr>
              <a:t>Beoordeling stap 1.</a:t>
            </a:r>
            <a:br>
              <a:rPr lang="nl-NL" dirty="0"/>
            </a:br>
            <a:r>
              <a:rPr lang="nl-NL" b="0" i="0" dirty="0">
                <a:solidFill>
                  <a:srgbClr val="3A3A3A"/>
                </a:solidFill>
                <a:effectLst/>
                <a:highlight>
                  <a:srgbClr val="FFFFFF"/>
                </a:highlight>
                <a:latin typeface="Open Sans" panose="020B0606030504020204" pitchFamily="34" charset="0"/>
              </a:rPr>
              <a:t>Functioneel ondersteunende activiteiten zijn milieubelastende activiteiten op dezelfde locatie, die de functie van de kernactiviteit ondersteunen. Functioneel ondersteunende activiteiten zouden er zonder de kernactiviteit niet zijn. Denk bijvoorbeeld aan technische ondersteuning van de kernactiviteit, zoals een opslagtank of een persluchtinstallatie. Het gaat om functionele ondersteuning in brede zin. Dus ook facilitaire voorzieningen, zoals een administratiekantoor, bezoekersruimte, kantine of showroom kunnen functioneel ondersteunend zijn. Het feit dat twee activiteiten in hetzelfde pand zitten, of gebruikmaken van dezelfde technische voorzieningen, maakt op zichzelf niet dat de een de functie van de ander ondersteunt. Een activiteit waar degene die de kernactiviteit verricht geen zeggenschap over heeft, is geen functioneel ondersteunende activiteit.</a:t>
            </a:r>
            <a:br>
              <a:rPr lang="nl-NL" dirty="0"/>
            </a:br>
            <a:br>
              <a:rPr lang="nl-NL" dirty="0"/>
            </a:br>
            <a:r>
              <a:rPr lang="nl-NL" b="0" i="0" dirty="0">
                <a:solidFill>
                  <a:srgbClr val="3A3A3A"/>
                </a:solidFill>
                <a:effectLst/>
                <a:highlight>
                  <a:srgbClr val="FFFFFF"/>
                </a:highlight>
                <a:latin typeface="Open Sans" panose="020B0606030504020204" pitchFamily="34" charset="0"/>
              </a:rPr>
              <a:t>Beoordeling van stap 2:</a:t>
            </a:r>
            <a:br>
              <a:rPr lang="nl-NL" dirty="0"/>
            </a:br>
            <a:r>
              <a:rPr lang="nl-NL" b="0" i="0" dirty="0">
                <a:solidFill>
                  <a:srgbClr val="3A3A3A"/>
                </a:solidFill>
                <a:effectLst/>
                <a:highlight>
                  <a:srgbClr val="FFFFFF"/>
                </a:highlight>
                <a:latin typeface="Open Sans" panose="020B0606030504020204" pitchFamily="34" charset="0"/>
              </a:rPr>
              <a:t>De installatie is de vaste technische eenheid voor het houden van melkrundvee EN alle andere activiteiten op dezelfde locatie (1) die rechtstreeks samenhangen hiermee (2) en in technisch verband staan (3) en gevolgen kunnen hebben voor de emissies en verontreiniging (4). Dit zijn geen activiteiten die niet relevant zijn voor milieu of die alleen organisatorisch zijn verbonden. </a:t>
            </a:r>
            <a:br>
              <a:rPr lang="nl-NL" dirty="0"/>
            </a:br>
            <a:br>
              <a:rPr lang="nl-NL" dirty="0"/>
            </a:br>
            <a:r>
              <a:rPr lang="nl-NL" b="0" i="0" dirty="0">
                <a:solidFill>
                  <a:srgbClr val="3A3A3A"/>
                </a:solidFill>
                <a:effectLst/>
                <a:highlight>
                  <a:srgbClr val="FFFFFF"/>
                </a:highlight>
                <a:latin typeface="Open Sans" panose="020B0606030504020204" pitchFamily="34" charset="0"/>
              </a:rPr>
              <a:t>Bij </a:t>
            </a:r>
            <a:r>
              <a:rPr lang="nl-NL" b="0" i="0" dirty="0" err="1">
                <a:solidFill>
                  <a:srgbClr val="3A3A3A"/>
                </a:solidFill>
                <a:effectLst/>
                <a:highlight>
                  <a:srgbClr val="FFFFFF"/>
                </a:highlight>
                <a:latin typeface="Open Sans" panose="020B0606030504020204" pitchFamily="34" charset="0"/>
              </a:rPr>
              <a:t>dagontmesting</a:t>
            </a:r>
            <a:r>
              <a:rPr lang="nl-NL" b="0" i="0" dirty="0">
                <a:solidFill>
                  <a:srgbClr val="3A3A3A"/>
                </a:solidFill>
                <a:effectLst/>
                <a:highlight>
                  <a:srgbClr val="FFFFFF"/>
                </a:highlight>
                <a:latin typeface="Open Sans" panose="020B0606030504020204" pitchFamily="34" charset="0"/>
              </a:rPr>
              <a:t> wordt de mest dagelijks één of meerdere keren afgevoerd vanuit de stal naar de mestvergistingsinstallatie. In die gevallen zal vaak worden voldaan aan de vier criteria, zodat de mestvergisting onderdeel is van de installatie. De mestvergisting gebeurt op de locatie van de veehouderij. Omdat de mest dagelijks wordt afgevoerd naar de mestvergisting en niet meer wordt opgeslagen in de stal, is er een rechtstreekse samenhang met de stal. Er is ook een technisch verband vanwege het transport van de mest van stal naar mestvergister. En door dagelijks de mest uit de stal te verwijderen heeft dit ook effect op de emissies uit de stal (minder methaan en ammoniak).</a:t>
            </a:r>
            <a:br>
              <a:rPr lang="nl-NL" dirty="0"/>
            </a:br>
            <a:br>
              <a:rPr lang="nl-NL" dirty="0"/>
            </a:br>
            <a:r>
              <a:rPr lang="nl-NL" b="0" i="0" dirty="0">
                <a:solidFill>
                  <a:srgbClr val="3A3A3A"/>
                </a:solidFill>
                <a:effectLst/>
                <a:highlight>
                  <a:srgbClr val="FFFFFF"/>
                </a:highlight>
                <a:latin typeface="Open Sans" panose="020B0606030504020204" pitchFamily="34" charset="0"/>
              </a:rPr>
              <a:t>Ook vindt u hier meer informatie over de definitie van installatie op: </a:t>
            </a:r>
            <a:r>
              <a:rPr lang="nl-NL" b="0" i="0" u="sng" dirty="0">
                <a:solidFill>
                  <a:srgbClr val="057AAB"/>
                </a:solidFill>
                <a:effectLst/>
                <a:highlight>
                  <a:srgbClr val="FFFFFF"/>
                </a:highlight>
                <a:latin typeface="Open Sans" panose="020B0606030504020204" pitchFamily="34" charset="0"/>
                <a:hlinkClick r:id="rId3"/>
              </a:rPr>
              <a:t>Dit verstaat het Bal onder een installatie | Informatiepunt Leefomgeving (iplo.nl)</a:t>
            </a:r>
            <a:endParaRPr lang="nl-NL" b="0" i="0" u="sng" dirty="0">
              <a:solidFill>
                <a:srgbClr val="057AAB"/>
              </a:solidFill>
              <a:effectLst/>
              <a:highlight>
                <a:srgbClr val="FFFFFF"/>
              </a:highlight>
              <a:latin typeface="Open Sans" panose="020B0606030504020204" pitchFamily="34" charset="0"/>
            </a:endParaRPr>
          </a:p>
          <a:p>
            <a:endParaRPr lang="nl-NL" b="0" i="0" u="sng" dirty="0">
              <a:solidFill>
                <a:srgbClr val="057AAB"/>
              </a:solidFill>
              <a:effectLst/>
              <a:highlight>
                <a:srgbClr val="FFFFFF"/>
              </a:highlight>
              <a:latin typeface="Open Sans" panose="020B0606030504020204" pitchFamily="34" charset="0"/>
            </a:endParaRPr>
          </a:p>
          <a:p>
            <a:r>
              <a:rPr lang="nl-NL" b="0" i="0" dirty="0">
                <a:solidFill>
                  <a:srgbClr val="3A3A3A"/>
                </a:solidFill>
                <a:effectLst/>
                <a:highlight>
                  <a:srgbClr val="FFFFFF"/>
                </a:highlight>
                <a:latin typeface="Open Sans" panose="020B0606030504020204" pitchFamily="34" charset="0"/>
              </a:rPr>
              <a:t>Voor een </a:t>
            </a:r>
            <a:r>
              <a:rPr lang="nl-NL" b="0" i="0" dirty="0" err="1">
                <a:solidFill>
                  <a:srgbClr val="3A3A3A"/>
                </a:solidFill>
                <a:effectLst/>
                <a:highlight>
                  <a:srgbClr val="FFFFFF"/>
                </a:highlight>
                <a:latin typeface="Open Sans" panose="020B0606030504020204" pitchFamily="34" charset="0"/>
              </a:rPr>
              <a:t>monovergister</a:t>
            </a:r>
            <a:r>
              <a:rPr lang="nl-NL" b="0" i="0" dirty="0">
                <a:solidFill>
                  <a:srgbClr val="3A3A3A"/>
                </a:solidFill>
                <a:effectLst/>
                <a:highlight>
                  <a:srgbClr val="FFFFFF"/>
                </a:highlight>
                <a:latin typeface="Open Sans" panose="020B0606030504020204" pitchFamily="34" charset="0"/>
              </a:rPr>
              <a:t> van eigen mest geldt op grond van de kernactiviteit 'het behandelen van mest' (paragraaf 3.6.8) geen vergunningplicht (voor het mest van een ander kan 3.3.14 gelden)</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19471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Verdana" panose="020B0604030504040204" pitchFamily="34" charset="0"/>
                <a:cs typeface="Aptos" panose="020B0004020202020204" pitchFamily="34" charset="0"/>
              </a:rPr>
              <a:t>Het stappenplan is:</a:t>
            </a:r>
          </a:p>
          <a:p>
            <a:r>
              <a:rPr lang="nl-NL" sz="1800" dirty="0">
                <a:effectLst/>
                <a:latin typeface="Verdana" panose="020B0604030504040204" pitchFamily="34" charset="0"/>
                <a:ea typeface="Verdana" panose="020B0604030504040204" pitchFamily="34" charset="0"/>
                <a:cs typeface="Aptos" panose="020B0004020202020204" pitchFamily="34" charset="0"/>
              </a:rPr>
              <a:t> </a:t>
            </a:r>
          </a:p>
          <a:p>
            <a:r>
              <a:rPr lang="nl-NL" sz="1800" dirty="0">
                <a:effectLst/>
                <a:latin typeface="Verdana" panose="020B0604030504040204" pitchFamily="34" charset="0"/>
                <a:ea typeface="Verdana" panose="020B0604030504040204" pitchFamily="34" charset="0"/>
                <a:cs typeface="Aptos" panose="020B0004020202020204" pitchFamily="34" charset="0"/>
              </a:rPr>
              <a:t>Ik hier geen stap van maken, maar zeggen: mogelijk voldoet de informatie in de aanvraag aan de inhoudsvereisten mededeling</a:t>
            </a:r>
          </a:p>
          <a:p>
            <a:r>
              <a:rPr lang="nl-NL" sz="1800" dirty="0">
                <a:effectLst/>
                <a:latin typeface="Verdana" panose="020B0604030504040204" pitchFamily="34" charset="0"/>
                <a:ea typeface="Verdana" panose="020B0604030504040204" pitchFamily="34" charset="0"/>
                <a:cs typeface="Aptos" panose="020B0004020202020204" pitchFamily="34" charset="0"/>
              </a:rPr>
              <a:t> </a:t>
            </a:r>
          </a:p>
          <a:p>
            <a:r>
              <a:rPr lang="nl-NL" sz="1800" dirty="0">
                <a:effectLst/>
                <a:latin typeface="Verdana" panose="020B0604030504040204" pitchFamily="34" charset="0"/>
                <a:ea typeface="Verdana" panose="020B0604030504040204" pitchFamily="34" charset="0"/>
                <a:cs typeface="Aptos" panose="020B0004020202020204" pitchFamily="34" charset="0"/>
              </a:rPr>
              <a:t>Er is dus GEEN stap meer of het gaat om een wijziging in de zin van de mer-richtlijn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92103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Overgangsrecht voor de Omgevingsvergunning Beperkte Milieutoets | Informatiepunt Leefomgeving (iplo.nl)</a:t>
            </a:r>
            <a:endParaRPr lang="nl-NL" dirty="0"/>
          </a:p>
          <a:p>
            <a:endParaRPr lang="nl-NL" dirty="0"/>
          </a:p>
          <a:p>
            <a:r>
              <a:rPr lang="nl-NL" dirty="0"/>
              <a:t>Dia ingevoegd</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426247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hlinkClick r:id="rId3"/>
              </a:rPr>
              <a:t>Overgangsrecht voor de Omgevingsvergunning Beperkte Milieutoets | Informatiepunt Leefomgeving (iplo.nl)</a:t>
            </a:r>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344462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Overgangsrecht voor de Omgevingsvergunning Beperkte Milieutoets | Informatiepunt Leefomgeving (iplo.nl)</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426247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was laatst helpdeskvraag over welke begrenzing, per veehouderij of per veehouderij </a:t>
            </a:r>
            <a:r>
              <a:rPr lang="nl-NL" dirty="0" err="1"/>
              <a:t>mba</a:t>
            </a:r>
            <a:r>
              <a:rPr lang="nl-NL" dirty="0"/>
              <a:t>, zie 24 09 3248</a:t>
            </a:r>
          </a:p>
          <a:p>
            <a:r>
              <a:rPr lang="nl-NL" dirty="0"/>
              <a:t>Conclusie is alle activiteiten samen</a:t>
            </a:r>
          </a:p>
          <a:p>
            <a:endParaRPr lang="nl-NL" dirty="0"/>
          </a:p>
          <a:p>
            <a:r>
              <a:rPr lang="nl-NL" b="0" i="0" dirty="0">
                <a:solidFill>
                  <a:srgbClr val="3A3A3A"/>
                </a:solidFill>
                <a:effectLst/>
                <a:latin typeface="Open Sans" panose="020B0606030504020204" pitchFamily="34" charset="0"/>
              </a:rPr>
              <a:t>Zie artikel 3.204 in de</a:t>
            </a:r>
            <a:r>
              <a:rPr lang="nl-NL" b="0" i="0" u="sng" dirty="0">
                <a:solidFill>
                  <a:srgbClr val="057AAB"/>
                </a:solidFill>
                <a:effectLst/>
                <a:latin typeface="Open Sans" panose="020B0606030504020204" pitchFamily="34" charset="0"/>
                <a:hlinkClick r:id="rId3"/>
              </a:rPr>
              <a:t> nota van toelichting</a:t>
            </a:r>
            <a:r>
              <a:rPr lang="nl-NL" b="0" i="0" dirty="0">
                <a:solidFill>
                  <a:srgbClr val="3A3A3A"/>
                </a:solidFill>
                <a:effectLst/>
                <a:latin typeface="Open Sans" panose="020B0606030504020204" pitchFamily="34" charset="0"/>
              </a:rPr>
              <a:t> bij het besluit: </a:t>
            </a:r>
            <a:r>
              <a:rPr lang="nl-NL" b="0" i="1" dirty="0">
                <a:solidFill>
                  <a:srgbClr val="3A3A3A"/>
                </a:solidFill>
                <a:effectLst/>
                <a:latin typeface="Open Sans" panose="020B0606030504020204" pitchFamily="34" charset="0"/>
              </a:rPr>
              <a:t>Uit artikel 2.18 volgt welke algemene gegevens verstrekt moeten worden. Naast die algemene gegevens gaat het om: De begrenzing van de locatie waarop de activiteit wordt verricht. Dit gaat om de in artikel 3.200 aangewezen activiteit, dus de hele veehouderij met inbegrip van de ondersteunende activiteiten. De bedoelde begrenzing is waar de locatie van het geheel aan activiteiten begint en ophoudt. Deze begrenzing kan bijvoorbeeld op een kaartje worden ingetekend.</a:t>
            </a:r>
            <a:br>
              <a:rPr lang="nl-NL" dirty="0"/>
            </a:br>
            <a:br>
              <a:rPr lang="nl-NL" dirty="0"/>
            </a:br>
            <a:r>
              <a:rPr lang="nl-NL" b="0" i="0" dirty="0">
                <a:solidFill>
                  <a:srgbClr val="3A3A3A"/>
                </a:solidFill>
                <a:effectLst/>
                <a:latin typeface="Open Sans" panose="020B0606030504020204" pitchFamily="34" charset="0"/>
              </a:rPr>
              <a:t>Zie ook de informatie op </a:t>
            </a:r>
            <a:r>
              <a:rPr lang="nl-NL" b="0" i="0" dirty="0" err="1">
                <a:solidFill>
                  <a:srgbClr val="3A3A3A"/>
                </a:solidFill>
                <a:effectLst/>
                <a:latin typeface="Open Sans" panose="020B0606030504020204" pitchFamily="34" charset="0"/>
              </a:rPr>
              <a:t>Iplo</a:t>
            </a:r>
            <a:r>
              <a:rPr lang="nl-NL" b="0" i="0" dirty="0">
                <a:solidFill>
                  <a:srgbClr val="3A3A3A"/>
                </a:solidFill>
                <a:effectLst/>
                <a:latin typeface="Open Sans" panose="020B0606030504020204" pitchFamily="34" charset="0"/>
              </a:rPr>
              <a:t>: </a:t>
            </a:r>
            <a:r>
              <a:rPr lang="nl-NL" b="0" i="0" u="sng" dirty="0">
                <a:solidFill>
                  <a:srgbClr val="057AAB"/>
                </a:solidFill>
                <a:effectLst/>
                <a:latin typeface="Open Sans" panose="020B0606030504020204" pitchFamily="34" charset="0"/>
                <a:hlinkClick r:id="rId4"/>
              </a:rPr>
              <a:t>Begrenzing van de locatie</a:t>
            </a:r>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368001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Aanvulling:</a:t>
            </a:r>
          </a:p>
          <a:p>
            <a:r>
              <a:rPr lang="nl-NL" dirty="0"/>
              <a:t>Aanvaardbare geurhinder is ingevuld met specifieke instructieregels voor dierenverblijven en overige agrarische activiteiten</a:t>
            </a:r>
          </a:p>
          <a:p>
            <a:r>
              <a:rPr lang="nl-NL" dirty="0"/>
              <a:t>Aanvaardbare geurhinder van activiteiten omvat ook cumulatie, geen specifieke instructieregels voor cumulatie</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24</a:t>
            </a:fld>
            <a:endParaRPr lang="nl-NL"/>
          </a:p>
        </p:txBody>
      </p:sp>
    </p:spTree>
    <p:extLst>
      <p:ext uri="{BB962C8B-B14F-4D97-AF65-F5344CB8AC3E}">
        <p14:creationId xmlns:p14="http://schemas.microsoft.com/office/powerpoint/2010/main" val="1239934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27/11/24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vng.nl/artikelen/overgangsrecht-milieubelastende-activiteiten-in-het-bal" TargetMode="External"/><Relationship Id="rId2" Type="http://schemas.openxmlformats.org/officeDocument/2006/relationships/hyperlink" Target="https://iplo.nl/nieuws/2024/overgangsrecht-omgevingsvergunning-beperkte/"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rijksoverheid.nl/documenten/kamerstukken/2023/07/07/geurhinder-en-veehouderij-uitgangspunten-aanpassing-geurregelgeving" TargetMode="External"/><Relationship Id="rId2" Type="http://schemas.openxmlformats.org/officeDocument/2006/relationships/hyperlink" Target="https://uitspraken.rechtspraak.nl/details?id=ECLI:NL:RBDHA:2022:9119" TargetMode="External"/><Relationship Id="rId1" Type="http://schemas.openxmlformats.org/officeDocument/2006/relationships/slideLayout" Target="../slideLayouts/slideLayout10.xml"/><Relationship Id="rId4" Type="http://schemas.openxmlformats.org/officeDocument/2006/relationships/hyperlink" Target="https://www.tweedekamer.nl/kamerstukken/brieven_regering/detail?id=2024Z19381&amp;did=2024D46060"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milieuregelsinboerentaal.nl/"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iplo.nl/regelgeving/regels-voor-activiteiten/toelichting-milieubelastende-activiteiten/rijksregels-mba/installatie-volgens-ba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vng.nl/artikelen/veehouderij-de-andere-milieubelastende-installati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rvo.nl/onderwerpen/bio-energie/vergisting-en-vergassing/monomestvergisten"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356144" y="1171763"/>
            <a:ext cx="5353512" cy="3727407"/>
          </a:xfrm>
        </p:spPr>
        <p:txBody>
          <a:bodyPr/>
          <a:lstStyle/>
          <a:p>
            <a:r>
              <a:rPr lang="nl-NL" dirty="0"/>
              <a:t>Actualiteiten veehouderij</a:t>
            </a:r>
            <a:br>
              <a:rPr lang="nl-NL" dirty="0"/>
            </a:br>
            <a:br>
              <a:rPr lang="nl-NL" dirty="0"/>
            </a:br>
            <a:r>
              <a:rPr lang="nl-NL" dirty="0"/>
              <a:t>WELKOM</a:t>
            </a:r>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Annelies Uijtdewilligen - IPLO</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4194C-0DEF-AC31-50DD-A098D930E2A7}"/>
              </a:ext>
            </a:extLst>
          </p:cNvPr>
          <p:cNvSpPr>
            <a:spLocks noGrp="1"/>
          </p:cNvSpPr>
          <p:nvPr>
            <p:ph type="title"/>
          </p:nvPr>
        </p:nvSpPr>
        <p:spPr/>
        <p:txBody>
          <a:bodyPr>
            <a:normAutofit fontScale="90000"/>
          </a:bodyPr>
          <a:lstStyle/>
          <a:p>
            <a:r>
              <a:rPr lang="nl-NL" dirty="0"/>
              <a:t>Wijziging installatie ook wijziging voor mer-beoordeling</a:t>
            </a:r>
          </a:p>
        </p:txBody>
      </p:sp>
      <p:sp>
        <p:nvSpPr>
          <p:cNvPr id="3" name="Tijdelijke aanduiding voor voettekst 2">
            <a:extLst>
              <a:ext uri="{FF2B5EF4-FFF2-40B4-BE49-F238E27FC236}">
                <a16:creationId xmlns:a16="http://schemas.microsoft.com/office/drawing/2014/main" id="{D280CD3E-5F3A-4D70-FC25-B8C313BD9F9F}"/>
              </a:ext>
            </a:extLst>
          </p:cNvPr>
          <p:cNvSpPr>
            <a:spLocks noGrp="1"/>
          </p:cNvSpPr>
          <p:nvPr>
            <p:ph type="ftr" sz="quarter" idx="11"/>
          </p:nvPr>
        </p:nvSpPr>
        <p:spPr/>
        <p:txBody>
          <a:bodyPr/>
          <a:lstStyle/>
          <a:p>
            <a:endParaRPr lang="nl-NL" dirty="0"/>
          </a:p>
        </p:txBody>
      </p:sp>
      <p:sp>
        <p:nvSpPr>
          <p:cNvPr id="5" name="Tijdelijke aanduiding voor tekst 3">
            <a:extLst>
              <a:ext uri="{FF2B5EF4-FFF2-40B4-BE49-F238E27FC236}">
                <a16:creationId xmlns:a16="http://schemas.microsoft.com/office/drawing/2014/main" id="{967F6F12-3BFD-9CE2-084F-499E3C2756B0}"/>
              </a:ext>
            </a:extLst>
          </p:cNvPr>
          <p:cNvSpPr>
            <a:spLocks noGrp="1"/>
          </p:cNvSpPr>
          <p:nvPr>
            <p:ph type="body" sz="quarter" idx="12"/>
          </p:nvPr>
        </p:nvSpPr>
        <p:spPr>
          <a:xfrm>
            <a:off x="601663" y="1811338"/>
            <a:ext cx="10963275" cy="4305300"/>
          </a:xfrm>
        </p:spPr>
        <p:txBody>
          <a:bodyPr/>
          <a:lstStyle/>
          <a:p>
            <a:r>
              <a:rPr lang="nl-NL" dirty="0"/>
              <a:t>Stappenplan:</a:t>
            </a:r>
          </a:p>
          <a:p>
            <a:r>
              <a:rPr lang="nl-NL" sz="1600" dirty="0">
                <a:effectLst/>
                <a:latin typeface="Verdana" panose="020B0604030504040204" pitchFamily="34" charset="0"/>
                <a:ea typeface="Verdana" panose="020B0604030504040204" pitchFamily="34" charset="0"/>
                <a:cs typeface="Aptos" panose="020B0004020202020204" pitchFamily="34" charset="0"/>
              </a:rPr>
              <a:t>Stap 1. Is de activiteit functioneel ondersteunend aan de veehouderij?</a:t>
            </a:r>
          </a:p>
          <a:p>
            <a:r>
              <a:rPr lang="nl-NL" sz="1600" dirty="0">
                <a:effectLst/>
                <a:latin typeface="Verdana" panose="020B0604030504040204" pitchFamily="34" charset="0"/>
                <a:ea typeface="Verdana" panose="020B0604030504040204" pitchFamily="34" charset="0"/>
                <a:cs typeface="Aptos" panose="020B0004020202020204" pitchFamily="34" charset="0"/>
              </a:rPr>
              <a:t>Stap 2. Als ja, is de activiteit onderdeel van de </a:t>
            </a:r>
            <a:r>
              <a:rPr lang="nl-NL" sz="1600" dirty="0" err="1">
                <a:effectLst/>
                <a:latin typeface="Verdana" panose="020B0604030504040204" pitchFamily="34" charset="0"/>
                <a:ea typeface="Verdana" panose="020B0604030504040204" pitchFamily="34" charset="0"/>
                <a:cs typeface="Aptos" panose="020B0004020202020204" pitchFamily="34" charset="0"/>
              </a:rPr>
              <a:t>vergunningplichtige</a:t>
            </a:r>
            <a:r>
              <a:rPr lang="nl-NL" sz="1600" dirty="0">
                <a:effectLst/>
                <a:latin typeface="Verdana" panose="020B0604030504040204" pitchFamily="34" charset="0"/>
                <a:ea typeface="Verdana" panose="020B0604030504040204" pitchFamily="34" charset="0"/>
                <a:cs typeface="Aptos" panose="020B0004020202020204" pitchFamily="34" charset="0"/>
              </a:rPr>
              <a:t> installatie?</a:t>
            </a:r>
          </a:p>
          <a:p>
            <a:r>
              <a:rPr lang="nl-NL" sz="1600" dirty="0">
                <a:effectLst/>
                <a:latin typeface="Verdana" panose="020B0604030504040204" pitchFamily="34" charset="0"/>
                <a:ea typeface="Verdana" panose="020B0604030504040204" pitchFamily="34" charset="0"/>
                <a:cs typeface="Aptos" panose="020B0004020202020204" pitchFamily="34" charset="0"/>
              </a:rPr>
              <a:t>Stap 3. Als ja, is voor de wijziging van de activiteit een wijziging van de vergunning nodig?</a:t>
            </a: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Aptos" panose="020B0004020202020204" pitchFamily="34" charset="0"/>
              </a:rPr>
              <a:t>Want een mer-beoordeling is altijd gekoppeld aan een besluit, zoals vergunning.</a:t>
            </a:r>
            <a:endParaRPr lang="nl-NL" dirty="0">
              <a:effectLst/>
              <a:latin typeface="Verdana" panose="020B0604030504040204" pitchFamily="34" charset="0"/>
              <a:ea typeface="Verdana" panose="020B0604030504040204" pitchFamily="34" charset="0"/>
              <a:cs typeface="Aptos" panose="020B0004020202020204" pitchFamily="34" charset="0"/>
            </a:endParaRPr>
          </a:p>
          <a:p>
            <a:r>
              <a:rPr lang="nl-NL" sz="1600" dirty="0">
                <a:effectLst/>
                <a:latin typeface="Verdana" panose="020B0604030504040204" pitchFamily="34" charset="0"/>
                <a:ea typeface="Verdana" panose="020B0604030504040204" pitchFamily="34" charset="0"/>
                <a:cs typeface="Aptos" panose="020B0004020202020204" pitchFamily="34" charset="0"/>
              </a:rPr>
              <a:t>Stap 4. Als ja, dan is een mer-beoordeling nodig.</a:t>
            </a:r>
          </a:p>
          <a:p>
            <a:endParaRPr lang="nl-NL" dirty="0">
              <a:latin typeface="Verdana" panose="020B0604030504040204" pitchFamily="34" charset="0"/>
              <a:ea typeface="Verdana" panose="020B0604030504040204" pitchFamily="34" charset="0"/>
              <a:cs typeface="Aptos" panose="020B0004020202020204" pitchFamily="34" charset="0"/>
            </a:endParaRPr>
          </a:p>
          <a:p>
            <a:r>
              <a:rPr lang="nl-NL" dirty="0">
                <a:latin typeface="Verdana" panose="020B0604030504040204" pitchFamily="34" charset="0"/>
                <a:ea typeface="Verdana" panose="020B0604030504040204" pitchFamily="34" charset="0"/>
                <a:cs typeface="Aptos" panose="020B0004020202020204" pitchFamily="34" charset="0"/>
              </a:rPr>
              <a:t>Inhoud aanvraag </a:t>
            </a:r>
            <a:r>
              <a:rPr lang="nl-NL" dirty="0" err="1">
                <a:latin typeface="Verdana" panose="020B0604030504040204" pitchFamily="34" charset="0"/>
                <a:ea typeface="Verdana" panose="020B0604030504040204" pitchFamily="34" charset="0"/>
                <a:cs typeface="Aptos" panose="020B0004020202020204" pitchFamily="34" charset="0"/>
              </a:rPr>
              <a:t>vs</a:t>
            </a:r>
            <a:r>
              <a:rPr lang="nl-NL" dirty="0">
                <a:latin typeface="Verdana" panose="020B0604030504040204" pitchFamily="34" charset="0"/>
                <a:ea typeface="Verdana" panose="020B0604030504040204" pitchFamily="34" charset="0"/>
                <a:cs typeface="Aptos" panose="020B0004020202020204" pitchFamily="34" charset="0"/>
              </a:rPr>
              <a:t> inhoudsvereisten mededeling</a:t>
            </a:r>
            <a:endParaRPr lang="nl-NL" sz="1600" dirty="0">
              <a:effectLst/>
              <a:latin typeface="Verdana" panose="020B0604030504040204" pitchFamily="34" charset="0"/>
              <a:ea typeface="Verdana" panose="020B0604030504040204" pitchFamily="34" charset="0"/>
              <a:cs typeface="Aptos" panose="020B0004020202020204" pitchFamily="34" charset="0"/>
            </a:endParaRPr>
          </a:p>
        </p:txBody>
      </p:sp>
    </p:spTree>
    <p:extLst>
      <p:ext uri="{BB962C8B-B14F-4D97-AF65-F5344CB8AC3E}">
        <p14:creationId xmlns:p14="http://schemas.microsoft.com/office/powerpoint/2010/main" val="266164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9CAE4-2FE7-964C-9E4E-2EF04CE0AA7A}"/>
              </a:ext>
            </a:extLst>
          </p:cNvPr>
          <p:cNvSpPr>
            <a:spLocks noGrp="1"/>
          </p:cNvSpPr>
          <p:nvPr>
            <p:ph type="title"/>
          </p:nvPr>
        </p:nvSpPr>
        <p:spPr/>
        <p:txBody>
          <a:bodyPr/>
          <a:lstStyle/>
          <a:p>
            <a:r>
              <a:rPr lang="nl-NL" dirty="0"/>
              <a:t>Voorbeeld kleine mono-mestvergister (1)</a:t>
            </a:r>
          </a:p>
        </p:txBody>
      </p:sp>
      <p:sp>
        <p:nvSpPr>
          <p:cNvPr id="3" name="Tijdelijke aanduiding voor voettekst 2">
            <a:extLst>
              <a:ext uri="{FF2B5EF4-FFF2-40B4-BE49-F238E27FC236}">
                <a16:creationId xmlns:a16="http://schemas.microsoft.com/office/drawing/2014/main" id="{B1E7F101-9EFC-E4C1-7905-E21646830C1A}"/>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472B407A-A3C2-68E9-18A1-7252483CB22E}"/>
              </a:ext>
            </a:extLst>
          </p:cNvPr>
          <p:cNvSpPr>
            <a:spLocks noGrp="1"/>
          </p:cNvSpPr>
          <p:nvPr>
            <p:ph type="body" sz="quarter" idx="12"/>
          </p:nvPr>
        </p:nvSpPr>
        <p:spPr/>
        <p:txBody>
          <a:bodyPr/>
          <a:lstStyle/>
          <a:p>
            <a:pPr marL="0" indent="0">
              <a:buNone/>
            </a:pPr>
            <a:r>
              <a:rPr lang="nl-NL" dirty="0"/>
              <a:t>Wordt geplaatst bij een melkrundveehouderij &lt; 200 koeien, mest van eigen koeien</a:t>
            </a:r>
          </a:p>
          <a:p>
            <a:r>
              <a:rPr lang="nl-NL" dirty="0"/>
              <a:t>Functioneel ondersteunend?</a:t>
            </a:r>
          </a:p>
          <a:p>
            <a:r>
              <a:rPr lang="nl-NL" dirty="0"/>
              <a:t>Onderdeel van de </a:t>
            </a:r>
            <a:r>
              <a:rPr lang="nl-NL" dirty="0" err="1"/>
              <a:t>vergunningplichtige</a:t>
            </a:r>
            <a:r>
              <a:rPr lang="nl-NL" dirty="0"/>
              <a:t> installatie?</a:t>
            </a:r>
          </a:p>
          <a:p>
            <a:r>
              <a:rPr lang="nl-NL" dirty="0">
                <a:sym typeface="Wingdings" panose="05000000000000000000" pitchFamily="2" charset="2"/>
              </a:rPr>
              <a:t> Nee, want de melkkoeien zijn niet </a:t>
            </a:r>
            <a:r>
              <a:rPr lang="nl-NL" dirty="0" err="1">
                <a:sym typeface="Wingdings" panose="05000000000000000000" pitchFamily="2" charset="2"/>
              </a:rPr>
              <a:t>vergunningplichtig</a:t>
            </a:r>
            <a:endParaRPr lang="nl-NL" dirty="0">
              <a:sym typeface="Wingdings" panose="05000000000000000000" pitchFamily="2" charset="2"/>
            </a:endParaRPr>
          </a:p>
          <a:p>
            <a:r>
              <a:rPr lang="nl-NL" dirty="0">
                <a:sym typeface="Wingdings" panose="05000000000000000000" pitchFamily="2" charset="2"/>
              </a:rPr>
              <a:t> de </a:t>
            </a:r>
            <a:r>
              <a:rPr lang="nl-NL" dirty="0" err="1">
                <a:sym typeface="Wingdings" panose="05000000000000000000" pitchFamily="2" charset="2"/>
              </a:rPr>
              <a:t>monovergister</a:t>
            </a:r>
            <a:r>
              <a:rPr lang="nl-NL" dirty="0">
                <a:sym typeface="Wingdings" panose="05000000000000000000" pitchFamily="2" charset="2"/>
              </a:rPr>
              <a:t> is zelf ook geen </a:t>
            </a:r>
            <a:r>
              <a:rPr lang="nl-NL" dirty="0" err="1">
                <a:sym typeface="Wingdings" panose="05000000000000000000" pitchFamily="2" charset="2"/>
              </a:rPr>
              <a:t>vergunningplichtige</a:t>
            </a:r>
            <a:r>
              <a:rPr lang="nl-NL" dirty="0">
                <a:sym typeface="Wingdings" panose="05000000000000000000" pitchFamily="2" charset="2"/>
              </a:rPr>
              <a:t> installatie</a:t>
            </a:r>
          </a:p>
          <a:p>
            <a:r>
              <a:rPr lang="nl-NL" dirty="0">
                <a:sym typeface="Wingdings" panose="05000000000000000000" pitchFamily="2" charset="2"/>
              </a:rPr>
              <a:t> dus geen mer-beoordeling</a:t>
            </a:r>
          </a:p>
          <a:p>
            <a:endParaRPr lang="nl-NL" dirty="0">
              <a:sym typeface="Wingdings" panose="05000000000000000000" pitchFamily="2" charset="2"/>
            </a:endParaRPr>
          </a:p>
          <a:p>
            <a:pPr marL="0" indent="0">
              <a:buNone/>
            </a:pPr>
            <a:r>
              <a:rPr lang="nl-NL" dirty="0">
                <a:sym typeface="Wingdings" panose="05000000000000000000" pitchFamily="2" charset="2"/>
              </a:rPr>
              <a:t>Wordt geplaatst bij een varkenshouderij, mest van eigen varkens</a:t>
            </a:r>
          </a:p>
          <a:p>
            <a:r>
              <a:rPr lang="nl-NL" dirty="0">
                <a:sym typeface="Wingdings" panose="05000000000000000000" pitchFamily="2" charset="2"/>
              </a:rPr>
              <a:t>Functioneel ondersteunend? </a:t>
            </a:r>
          </a:p>
          <a:p>
            <a:r>
              <a:rPr lang="nl-NL" dirty="0">
                <a:sym typeface="Wingdings" panose="05000000000000000000" pitchFamily="2" charset="2"/>
              </a:rPr>
              <a:t>Indien ja  Onderdeel van </a:t>
            </a:r>
            <a:r>
              <a:rPr lang="nl-NL" dirty="0" err="1">
                <a:sym typeface="Wingdings" panose="05000000000000000000" pitchFamily="2" charset="2"/>
              </a:rPr>
              <a:t>vergunningplichtige</a:t>
            </a:r>
            <a:r>
              <a:rPr lang="nl-NL" dirty="0">
                <a:sym typeface="Wingdings" panose="05000000000000000000" pitchFamily="2" charset="2"/>
              </a:rPr>
              <a:t> installatie?</a:t>
            </a:r>
          </a:p>
          <a:p>
            <a:r>
              <a:rPr lang="nl-NL" dirty="0">
                <a:sym typeface="Wingdings" panose="05000000000000000000" pitchFamily="2" charset="2"/>
              </a:rPr>
              <a:t>Indien ja  wijziging van vergunning </a:t>
            </a:r>
            <a:r>
              <a:rPr lang="nl-NL" dirty="0" err="1">
                <a:sym typeface="Wingdings" panose="05000000000000000000" pitchFamily="2" charset="2"/>
              </a:rPr>
              <a:t>mba</a:t>
            </a:r>
            <a:r>
              <a:rPr lang="nl-NL" dirty="0">
                <a:sym typeface="Wingdings" panose="05000000000000000000" pitchFamily="2" charset="2"/>
              </a:rPr>
              <a:t> nodig? </a:t>
            </a:r>
          </a:p>
          <a:p>
            <a:r>
              <a:rPr lang="nl-NL" dirty="0">
                <a:sym typeface="Wingdings" panose="05000000000000000000" pitchFamily="2" charset="2"/>
              </a:rPr>
              <a:t>Indien ja mer-beoordeling nodig voor bijplaatsen mono-</a:t>
            </a:r>
            <a:r>
              <a:rPr lang="nl-NL" dirty="0" err="1">
                <a:sym typeface="Wingdings" panose="05000000000000000000" pitchFamily="2" charset="2"/>
              </a:rPr>
              <a:t>vergister</a:t>
            </a:r>
            <a:endParaRPr lang="nl-NL" dirty="0">
              <a:sym typeface="Wingdings" panose="05000000000000000000" pitchFamily="2" charset="2"/>
            </a:endParaRPr>
          </a:p>
          <a:p>
            <a:endParaRPr lang="nl-NL" dirty="0"/>
          </a:p>
        </p:txBody>
      </p:sp>
    </p:spTree>
    <p:extLst>
      <p:ext uri="{BB962C8B-B14F-4D97-AF65-F5344CB8AC3E}">
        <p14:creationId xmlns:p14="http://schemas.microsoft.com/office/powerpoint/2010/main" val="67833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A7C6D-4C53-92E5-A27F-30F6C98E7F09}"/>
              </a:ext>
            </a:extLst>
          </p:cNvPr>
          <p:cNvSpPr>
            <a:spLocks noGrp="1"/>
          </p:cNvSpPr>
          <p:nvPr>
            <p:ph type="title"/>
          </p:nvPr>
        </p:nvSpPr>
        <p:spPr/>
        <p:txBody>
          <a:bodyPr/>
          <a:lstStyle/>
          <a:p>
            <a:r>
              <a:rPr lang="nl-NL" dirty="0"/>
              <a:t>Voorbeeld kleine mono-</a:t>
            </a:r>
            <a:r>
              <a:rPr lang="nl-NL" dirty="0" err="1"/>
              <a:t>vergister</a:t>
            </a:r>
            <a:r>
              <a:rPr lang="nl-NL" dirty="0"/>
              <a:t> (2) </a:t>
            </a:r>
          </a:p>
        </p:txBody>
      </p:sp>
      <p:sp>
        <p:nvSpPr>
          <p:cNvPr id="3" name="Tijdelijke aanduiding voor voettekst 2">
            <a:extLst>
              <a:ext uri="{FF2B5EF4-FFF2-40B4-BE49-F238E27FC236}">
                <a16:creationId xmlns:a16="http://schemas.microsoft.com/office/drawing/2014/main" id="{2A5716BC-EEA0-655C-6A19-61D240F11DF2}"/>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947A3A15-7DFD-E837-EF1E-041488DE1E4F}"/>
              </a:ext>
            </a:extLst>
          </p:cNvPr>
          <p:cNvSpPr>
            <a:spLocks noGrp="1"/>
          </p:cNvSpPr>
          <p:nvPr>
            <p:ph type="body" sz="quarter" idx="12"/>
          </p:nvPr>
        </p:nvSpPr>
        <p:spPr/>
        <p:txBody>
          <a:bodyPr>
            <a:normAutofit/>
          </a:bodyPr>
          <a:lstStyle/>
          <a:p>
            <a:pPr marL="0" indent="0">
              <a:buNone/>
            </a:pPr>
            <a:r>
              <a:rPr lang="nl-NL" dirty="0"/>
              <a:t>Wordt geplaatst bij een pluimveebedrijf, met paar koeien en drijfmest van derden (minder dan 25.000 kuub). Alleen koeienmest gaat in de </a:t>
            </a:r>
            <a:r>
              <a:rPr lang="nl-NL" dirty="0" err="1"/>
              <a:t>vergister</a:t>
            </a:r>
            <a:r>
              <a:rPr lang="nl-NL" dirty="0"/>
              <a:t>. </a:t>
            </a:r>
          </a:p>
          <a:p>
            <a:r>
              <a:rPr lang="nl-NL" dirty="0"/>
              <a:t>Functioneel ondersteunend?</a:t>
            </a:r>
          </a:p>
          <a:p>
            <a:r>
              <a:rPr lang="nl-NL" dirty="0"/>
              <a:t>Onderdeel van een vergunningplicht </a:t>
            </a:r>
            <a:r>
              <a:rPr lang="nl-NL" dirty="0" err="1"/>
              <a:t>mba</a:t>
            </a:r>
            <a:r>
              <a:rPr lang="nl-NL" dirty="0"/>
              <a:t>?</a:t>
            </a:r>
          </a:p>
          <a:p>
            <a:pPr marL="0" indent="0">
              <a:buNone/>
            </a:pPr>
            <a:r>
              <a:rPr lang="nl-NL" dirty="0">
                <a:sym typeface="Wingdings" panose="05000000000000000000" pitchFamily="2" charset="2"/>
              </a:rPr>
              <a:t> kippen en koeien worden door bg beoordeeld als 2 losse activiteiten</a:t>
            </a:r>
          </a:p>
          <a:p>
            <a:pPr lvl="1"/>
            <a:r>
              <a:rPr lang="nl-NL" dirty="0">
                <a:sym typeface="Wingdings" panose="05000000000000000000" pitchFamily="2" charset="2"/>
              </a:rPr>
              <a:t>dan Nee, want hangt niet aan een vergunningplicht (geen vergunning voor de koeien nodig)</a:t>
            </a:r>
          </a:p>
          <a:p>
            <a:pPr marL="0" indent="0">
              <a:buNone/>
            </a:pPr>
            <a:r>
              <a:rPr lang="nl-NL" dirty="0">
                <a:sym typeface="Wingdings" panose="05000000000000000000" pitchFamily="2" charset="2"/>
              </a:rPr>
              <a:t> de </a:t>
            </a:r>
            <a:r>
              <a:rPr lang="nl-NL" dirty="0" err="1">
                <a:sym typeface="Wingdings" panose="05000000000000000000" pitchFamily="2" charset="2"/>
              </a:rPr>
              <a:t>monovergister</a:t>
            </a:r>
            <a:r>
              <a:rPr lang="nl-NL" dirty="0">
                <a:sym typeface="Wingdings" panose="05000000000000000000" pitchFamily="2" charset="2"/>
              </a:rPr>
              <a:t> zelf ook geen </a:t>
            </a:r>
            <a:r>
              <a:rPr lang="nl-NL" dirty="0" err="1">
                <a:sym typeface="Wingdings" panose="05000000000000000000" pitchFamily="2" charset="2"/>
              </a:rPr>
              <a:t>vergunningplichtige</a:t>
            </a:r>
            <a:r>
              <a:rPr lang="nl-NL" dirty="0">
                <a:sym typeface="Wingdings" panose="05000000000000000000" pitchFamily="2" charset="2"/>
              </a:rPr>
              <a:t> installatie</a:t>
            </a:r>
          </a:p>
          <a:p>
            <a:pPr marL="0" indent="0">
              <a:buNone/>
            </a:pPr>
            <a:r>
              <a:rPr lang="nl-NL" dirty="0">
                <a:sym typeface="Wingdings" panose="05000000000000000000" pitchFamily="2" charset="2"/>
              </a:rPr>
              <a:t> dus geen mer-beoordeling</a:t>
            </a:r>
          </a:p>
          <a:p>
            <a:endParaRPr lang="nl-NL" dirty="0">
              <a:sym typeface="Wingdings" panose="05000000000000000000" pitchFamily="2" charset="2"/>
            </a:endParaRPr>
          </a:p>
          <a:p>
            <a:pPr marL="0" indent="0">
              <a:buNone/>
            </a:pPr>
            <a:r>
              <a:rPr lang="nl-NL" dirty="0">
                <a:sym typeface="Wingdings" panose="05000000000000000000" pitchFamily="2" charset="2"/>
              </a:rPr>
              <a:t>Wel 1 activiteit?</a:t>
            </a:r>
          </a:p>
          <a:p>
            <a:pPr marL="0" indent="0">
              <a:buNone/>
            </a:pPr>
            <a:r>
              <a:rPr lang="nl-NL" dirty="0">
                <a:sym typeface="Wingdings" panose="05000000000000000000" pitchFamily="2" charset="2"/>
              </a:rPr>
              <a:t>Dan wel onderdeel van vergunning </a:t>
            </a:r>
            <a:r>
              <a:rPr lang="nl-NL" dirty="0" err="1">
                <a:sym typeface="Wingdings" panose="05000000000000000000" pitchFamily="2" charset="2"/>
              </a:rPr>
              <a:t>mba</a:t>
            </a:r>
            <a:r>
              <a:rPr lang="nl-NL" dirty="0">
                <a:sym typeface="Wingdings" panose="05000000000000000000" pitchFamily="2" charset="2"/>
              </a:rPr>
              <a:t>  Wijziging vergunning nodig? Indien ja dan mer-beoordeling</a:t>
            </a:r>
          </a:p>
          <a:p>
            <a:endParaRPr lang="nl-NL" dirty="0"/>
          </a:p>
        </p:txBody>
      </p:sp>
    </p:spTree>
    <p:extLst>
      <p:ext uri="{BB962C8B-B14F-4D97-AF65-F5344CB8AC3E}">
        <p14:creationId xmlns:p14="http://schemas.microsoft.com/office/powerpoint/2010/main" val="111213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Overgangsrecht OBM</a:t>
            </a:r>
          </a:p>
        </p:txBody>
      </p:sp>
      <p:sp>
        <p:nvSpPr>
          <p:cNvPr id="5" name="Ondertitel 4"/>
          <p:cNvSpPr>
            <a:spLocks noGrp="1"/>
          </p:cNvSpPr>
          <p:nvPr>
            <p:ph type="subTitle" idx="1"/>
          </p:nvPr>
        </p:nvSpPr>
        <p:spPr/>
        <p:txBody>
          <a:bodyPr/>
          <a:lstStyle/>
          <a:p>
            <a:r>
              <a:rPr lang="nl-NL" dirty="0" err="1"/>
              <a:t>OBM’s</a:t>
            </a:r>
            <a:r>
              <a:rPr lang="nl-NL" dirty="0"/>
              <a:t> van vóór 1 januari 2024</a:t>
            </a:r>
          </a:p>
          <a:p>
            <a:r>
              <a:rPr lang="nl-NL" dirty="0" err="1"/>
              <a:t>OBM’s</a:t>
            </a:r>
            <a:r>
              <a:rPr lang="nl-NL" dirty="0"/>
              <a:t> die al zijn ‘gebruikt’</a:t>
            </a:r>
          </a:p>
          <a:p>
            <a:r>
              <a:rPr lang="nl-NL" dirty="0" err="1"/>
              <a:t>OBM’s</a:t>
            </a:r>
            <a:r>
              <a:rPr lang="nl-NL" dirty="0"/>
              <a:t> die wel zijn aangevraagd of verleend, maar niet ‘gebruikt’</a:t>
            </a:r>
          </a:p>
        </p:txBody>
      </p:sp>
    </p:spTree>
    <p:extLst>
      <p:ext uri="{BB962C8B-B14F-4D97-AF65-F5344CB8AC3E}">
        <p14:creationId xmlns:p14="http://schemas.microsoft.com/office/powerpoint/2010/main" val="281208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3C0FD-88BA-03AD-E66F-3F519233ACED}"/>
              </a:ext>
            </a:extLst>
          </p:cNvPr>
          <p:cNvSpPr>
            <a:spLocks noGrp="1"/>
          </p:cNvSpPr>
          <p:nvPr>
            <p:ph type="title"/>
          </p:nvPr>
        </p:nvSpPr>
        <p:spPr/>
        <p:txBody>
          <a:bodyPr/>
          <a:lstStyle/>
          <a:p>
            <a:r>
              <a:rPr lang="nl-NL" dirty="0"/>
              <a:t>OBM veehouderijen</a:t>
            </a:r>
          </a:p>
        </p:txBody>
      </p:sp>
      <p:sp>
        <p:nvSpPr>
          <p:cNvPr id="3" name="Tijdelijke aanduiding voor voettekst 2">
            <a:extLst>
              <a:ext uri="{FF2B5EF4-FFF2-40B4-BE49-F238E27FC236}">
                <a16:creationId xmlns:a16="http://schemas.microsoft.com/office/drawing/2014/main" id="{8517A3CA-9C36-22CA-48D0-70E76D13E4CC}"/>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1D670535-5990-DA31-E83F-6A8848D5FD6A}"/>
              </a:ext>
            </a:extLst>
          </p:cNvPr>
          <p:cNvSpPr>
            <a:spLocks noGrp="1"/>
          </p:cNvSpPr>
          <p:nvPr>
            <p:ph type="body" sz="quarter" idx="12"/>
          </p:nvPr>
        </p:nvSpPr>
        <p:spPr/>
        <p:txBody>
          <a:bodyPr/>
          <a:lstStyle/>
          <a:p>
            <a:r>
              <a:rPr lang="nl-NL" dirty="0"/>
              <a:t>Veehouderijen: fijnstof en MER</a:t>
            </a:r>
          </a:p>
          <a:p>
            <a:r>
              <a:rPr lang="nl-NL" dirty="0"/>
              <a:t>‘uitgewerkte OBM’ = stal gebouwd en in gebruik genomen </a:t>
            </a:r>
          </a:p>
          <a:p>
            <a:r>
              <a:rPr lang="nl-NL" dirty="0"/>
              <a:t>‘niet uitgewerkte OBM’ = </a:t>
            </a:r>
          </a:p>
          <a:p>
            <a:pPr lvl="1"/>
            <a:r>
              <a:rPr lang="nl-NL" dirty="0"/>
              <a:t>verleend, maar nog niet gebruikt</a:t>
            </a:r>
          </a:p>
          <a:p>
            <a:pPr lvl="1"/>
            <a:r>
              <a:rPr lang="nl-NL" dirty="0"/>
              <a:t>wel aangevraagd, maar niet gebruikt</a:t>
            </a:r>
          </a:p>
          <a:p>
            <a:pPr lvl="1"/>
            <a:endParaRPr lang="nl-NL" dirty="0"/>
          </a:p>
          <a:p>
            <a:endParaRPr lang="nl-NL" dirty="0"/>
          </a:p>
        </p:txBody>
      </p:sp>
    </p:spTree>
    <p:extLst>
      <p:ext uri="{BB962C8B-B14F-4D97-AF65-F5344CB8AC3E}">
        <p14:creationId xmlns:p14="http://schemas.microsoft.com/office/powerpoint/2010/main" val="354962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84885-32AB-3B85-0CEE-AFBFC3BED7D1}"/>
              </a:ext>
            </a:extLst>
          </p:cNvPr>
          <p:cNvSpPr>
            <a:spLocks noGrp="1"/>
          </p:cNvSpPr>
          <p:nvPr>
            <p:ph type="title"/>
          </p:nvPr>
        </p:nvSpPr>
        <p:spPr/>
        <p:txBody>
          <a:bodyPr/>
          <a:lstStyle/>
          <a:p>
            <a:r>
              <a:rPr lang="nl-NL" dirty="0"/>
              <a:t>OBM aangevraagd voor 1 januari 2024</a:t>
            </a:r>
          </a:p>
        </p:txBody>
      </p:sp>
      <p:sp>
        <p:nvSpPr>
          <p:cNvPr id="4" name="Tijdelijke aanduiding voor tekst 3">
            <a:extLst>
              <a:ext uri="{FF2B5EF4-FFF2-40B4-BE49-F238E27FC236}">
                <a16:creationId xmlns:a16="http://schemas.microsoft.com/office/drawing/2014/main" id="{3D952E04-0747-1DAD-566D-1E5F226D9F88}"/>
              </a:ext>
            </a:extLst>
          </p:cNvPr>
          <p:cNvSpPr>
            <a:spLocks noGrp="1"/>
          </p:cNvSpPr>
          <p:nvPr>
            <p:ph type="body" sz="quarter" idx="12"/>
          </p:nvPr>
        </p:nvSpPr>
        <p:spPr/>
        <p:txBody>
          <a:bodyPr/>
          <a:lstStyle/>
          <a:p>
            <a:r>
              <a:rPr lang="nl-NL" dirty="0"/>
              <a:t>‘niet uitgewerkte OBM’ oftewel, wel aangevraagd, maar niet gebruikt</a:t>
            </a:r>
          </a:p>
          <a:p>
            <a:r>
              <a:rPr lang="nl-NL" dirty="0"/>
              <a:t>Afhandelen volgens oud recht</a:t>
            </a:r>
          </a:p>
          <a:p>
            <a:r>
              <a:rPr lang="nl-NL" dirty="0"/>
              <a:t>Indien afgehandeld (voor of na 1 januari): wordt automatisch een omgevingsvergunning MBA (indien activiteit onder Ow </a:t>
            </a:r>
            <a:r>
              <a:rPr lang="nl-NL" dirty="0" err="1"/>
              <a:t>vergunningplichtig</a:t>
            </a:r>
            <a:r>
              <a:rPr lang="nl-NL" dirty="0"/>
              <a:t> is)</a:t>
            </a:r>
          </a:p>
          <a:p>
            <a:r>
              <a:rPr lang="nl-NL" dirty="0"/>
              <a:t>Voorheen om te starten, nu ook voor het in werking hebben!</a:t>
            </a:r>
          </a:p>
          <a:p>
            <a:r>
              <a:rPr lang="nl-NL" dirty="0"/>
              <a:t>De vergunning gaat over de omvang van de vergunningplicht zoals in het BAL H3</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6205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9A2B3-F652-3829-F54E-DA3CA3F1244B}"/>
              </a:ext>
            </a:extLst>
          </p:cNvPr>
          <p:cNvSpPr>
            <a:spLocks noGrp="1"/>
          </p:cNvSpPr>
          <p:nvPr>
            <p:ph type="title"/>
          </p:nvPr>
        </p:nvSpPr>
        <p:spPr/>
        <p:txBody>
          <a:bodyPr/>
          <a:lstStyle/>
          <a:p>
            <a:r>
              <a:rPr lang="nl-NL" dirty="0"/>
              <a:t>Voorbeeld</a:t>
            </a:r>
          </a:p>
        </p:txBody>
      </p:sp>
      <p:sp>
        <p:nvSpPr>
          <p:cNvPr id="4" name="Tijdelijke aanduiding voor tekst 3">
            <a:extLst>
              <a:ext uri="{FF2B5EF4-FFF2-40B4-BE49-F238E27FC236}">
                <a16:creationId xmlns:a16="http://schemas.microsoft.com/office/drawing/2014/main" id="{E15C8D07-AE60-6BBB-0FDB-7B133314D718}"/>
              </a:ext>
            </a:extLst>
          </p:cNvPr>
          <p:cNvSpPr>
            <a:spLocks noGrp="1"/>
          </p:cNvSpPr>
          <p:nvPr>
            <p:ph type="body" sz="quarter" idx="12"/>
          </p:nvPr>
        </p:nvSpPr>
        <p:spPr/>
        <p:txBody>
          <a:bodyPr/>
          <a:lstStyle/>
          <a:p>
            <a:r>
              <a:rPr lang="nl-NL" dirty="0"/>
              <a:t>OBM fijnstof en OBM </a:t>
            </a:r>
            <a:r>
              <a:rPr lang="nl-NL" dirty="0" err="1"/>
              <a:t>mer</a:t>
            </a:r>
            <a:r>
              <a:rPr lang="nl-NL" dirty="0"/>
              <a:t> verleend voor het bouwen van een 2</a:t>
            </a:r>
            <a:r>
              <a:rPr lang="nl-NL" baseline="30000" dirty="0"/>
              <a:t>e</a:t>
            </a:r>
            <a:r>
              <a:rPr lang="nl-NL" dirty="0"/>
              <a:t> kippenstal (van 20.000 naar 30.000 dieren). Bestaande stal staat er al lang en legaal (onder Activiteitenbesluit). </a:t>
            </a:r>
          </a:p>
          <a:p>
            <a:r>
              <a:rPr lang="nl-NL" dirty="0"/>
              <a:t>Stal is nog niet gebouwd. </a:t>
            </a:r>
          </a:p>
          <a:p>
            <a:r>
              <a:rPr lang="nl-NL" dirty="0"/>
              <a:t>Door overgangsrecht (art. 4.13 van de Invoeringswet), is de OBM een vergunning geworden voor de MBA. Voor het oprichten én het houden.</a:t>
            </a:r>
          </a:p>
          <a:p>
            <a:r>
              <a:rPr lang="nl-NL" dirty="0"/>
              <a:t>Dit is de vergunning voor de ándere milieubelastende installatie art. 3.202 Bal</a:t>
            </a:r>
          </a:p>
          <a:p>
            <a:r>
              <a:rPr lang="nl-NL" dirty="0"/>
              <a:t>Dit is dan de vergunning voor de gehele installatie, dus ook de kippen uit de eerste stal</a:t>
            </a:r>
          </a:p>
          <a:p>
            <a:r>
              <a:rPr lang="nl-NL" dirty="0"/>
              <a:t>Let op: geluid- en geurvoorschriften (voorheen Activiteitenbesluit) staan nu in de bruidsschat</a:t>
            </a:r>
          </a:p>
        </p:txBody>
      </p:sp>
    </p:spTree>
    <p:extLst>
      <p:ext uri="{BB962C8B-B14F-4D97-AF65-F5344CB8AC3E}">
        <p14:creationId xmlns:p14="http://schemas.microsoft.com/office/powerpoint/2010/main" val="346222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3C0FD-88BA-03AD-E66F-3F519233ACED}"/>
              </a:ext>
            </a:extLst>
          </p:cNvPr>
          <p:cNvSpPr>
            <a:spLocks noGrp="1"/>
          </p:cNvSpPr>
          <p:nvPr>
            <p:ph type="title"/>
          </p:nvPr>
        </p:nvSpPr>
        <p:spPr/>
        <p:txBody>
          <a:bodyPr/>
          <a:lstStyle/>
          <a:p>
            <a:r>
              <a:rPr lang="nl-NL" dirty="0"/>
              <a:t>OBM verleend en gebruikt voor 1 jan 2024</a:t>
            </a:r>
          </a:p>
        </p:txBody>
      </p:sp>
      <p:sp>
        <p:nvSpPr>
          <p:cNvPr id="4" name="Tijdelijke aanduiding voor tekst 3">
            <a:extLst>
              <a:ext uri="{FF2B5EF4-FFF2-40B4-BE49-F238E27FC236}">
                <a16:creationId xmlns:a16="http://schemas.microsoft.com/office/drawing/2014/main" id="{1D670535-5990-DA31-E83F-6A8848D5FD6A}"/>
              </a:ext>
            </a:extLst>
          </p:cNvPr>
          <p:cNvSpPr>
            <a:spLocks noGrp="1"/>
          </p:cNvSpPr>
          <p:nvPr>
            <p:ph type="body" sz="quarter" idx="12"/>
          </p:nvPr>
        </p:nvSpPr>
        <p:spPr/>
        <p:txBody>
          <a:bodyPr/>
          <a:lstStyle/>
          <a:p>
            <a:r>
              <a:rPr lang="nl-NL" dirty="0"/>
              <a:t>Gebruikt = stal gebouwd en in gebruik genomen = ‘uitgewerkte OBM’</a:t>
            </a:r>
          </a:p>
          <a:p>
            <a:r>
              <a:rPr lang="nl-NL" dirty="0"/>
              <a:t>Dan geldt artikel 4.14 van de Invoeringswet</a:t>
            </a:r>
          </a:p>
          <a:p>
            <a:r>
              <a:rPr lang="nl-NL" dirty="0"/>
              <a:t>Basis: vergunning geldt dan voor 2 jaar</a:t>
            </a:r>
          </a:p>
          <a:p>
            <a:r>
              <a:rPr lang="nl-NL" dirty="0"/>
              <a:t>UITZONDERING: speciaal overgangsrecht voor onder meer veehouderij </a:t>
            </a:r>
            <a:r>
              <a:rPr lang="nl-NL" dirty="0" err="1"/>
              <a:t>OBM’s</a:t>
            </a:r>
            <a:r>
              <a:rPr lang="nl-NL" dirty="0"/>
              <a:t> (art. 8.1.10 </a:t>
            </a:r>
            <a:r>
              <a:rPr lang="nl-NL" dirty="0" err="1"/>
              <a:t>Iow</a:t>
            </a:r>
            <a:r>
              <a:rPr lang="nl-NL" dirty="0"/>
              <a:t>)</a:t>
            </a:r>
          </a:p>
          <a:p>
            <a:r>
              <a:rPr lang="nl-NL" dirty="0"/>
              <a:t>Vergunning geldt als omgevingsvergunning </a:t>
            </a:r>
            <a:r>
              <a:rPr lang="nl-NL" dirty="0" err="1"/>
              <a:t>mba</a:t>
            </a:r>
            <a:r>
              <a:rPr lang="nl-NL" dirty="0"/>
              <a:t> tot aard of omvang van de activiteit wijzigt. </a:t>
            </a:r>
          </a:p>
          <a:p>
            <a:r>
              <a:rPr lang="nl-NL" dirty="0"/>
              <a:t>Voorheen om te starten, nu ook voor het in werking hebben!</a:t>
            </a:r>
          </a:p>
          <a:p>
            <a:r>
              <a:rPr lang="nl-NL" dirty="0"/>
              <a:t>De vergunning gaat over de omvang van de vergunningplicht zoals in het BAL H3</a:t>
            </a:r>
          </a:p>
          <a:p>
            <a:r>
              <a:rPr lang="nl-NL" dirty="0"/>
              <a:t>Alleen voor rechtmatige activiteiten</a:t>
            </a:r>
          </a:p>
        </p:txBody>
      </p:sp>
    </p:spTree>
    <p:extLst>
      <p:ext uri="{BB962C8B-B14F-4D97-AF65-F5344CB8AC3E}">
        <p14:creationId xmlns:p14="http://schemas.microsoft.com/office/powerpoint/2010/main" val="188374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FEDF2-F356-D58F-79CB-36EA7CB1AEB3}"/>
              </a:ext>
            </a:extLst>
          </p:cNvPr>
          <p:cNvSpPr>
            <a:spLocks noGrp="1"/>
          </p:cNvSpPr>
          <p:nvPr>
            <p:ph type="title"/>
          </p:nvPr>
        </p:nvSpPr>
        <p:spPr/>
        <p:txBody>
          <a:bodyPr/>
          <a:lstStyle/>
          <a:p>
            <a:r>
              <a:rPr lang="nl-NL" dirty="0"/>
              <a:t>Meer informatie:</a:t>
            </a:r>
          </a:p>
        </p:txBody>
      </p:sp>
      <p:sp>
        <p:nvSpPr>
          <p:cNvPr id="4" name="Tijdelijke aanduiding voor tekst 3">
            <a:extLst>
              <a:ext uri="{FF2B5EF4-FFF2-40B4-BE49-F238E27FC236}">
                <a16:creationId xmlns:a16="http://schemas.microsoft.com/office/drawing/2014/main" id="{905E14EF-281C-ABC5-111A-5E0937CB3C85}"/>
              </a:ext>
            </a:extLst>
          </p:cNvPr>
          <p:cNvSpPr>
            <a:spLocks noGrp="1"/>
          </p:cNvSpPr>
          <p:nvPr>
            <p:ph type="body" sz="quarter" idx="12"/>
          </p:nvPr>
        </p:nvSpPr>
        <p:spPr/>
        <p:txBody>
          <a:bodyPr/>
          <a:lstStyle/>
          <a:p>
            <a:r>
              <a:rPr lang="nl-NL" dirty="0">
                <a:hlinkClick r:id="rId2"/>
              </a:rPr>
              <a:t>Overgangsrecht voor de Omgevingsvergunning Beperkte Milieutoets | Informatiepunt Leefomgeving (iplo.nl)</a:t>
            </a:r>
            <a:endParaRPr lang="nl-NL" dirty="0"/>
          </a:p>
          <a:p>
            <a:r>
              <a:rPr lang="nl-NL" dirty="0">
                <a:hlinkClick r:id="rId3"/>
              </a:rPr>
              <a:t>Overgangsrecht: milieubelastende activiteiten in het Bal | VNG</a:t>
            </a:r>
            <a:r>
              <a:rPr lang="nl-NL" dirty="0"/>
              <a:t> (</a:t>
            </a:r>
            <a:r>
              <a:rPr lang="nl-NL" dirty="0" err="1"/>
              <a:t>webinar</a:t>
            </a:r>
            <a:r>
              <a:rPr lang="nl-NL" dirty="0"/>
              <a:t> en sheets)</a:t>
            </a:r>
          </a:p>
        </p:txBody>
      </p:sp>
    </p:spTree>
    <p:extLst>
      <p:ext uri="{BB962C8B-B14F-4D97-AF65-F5344CB8AC3E}">
        <p14:creationId xmlns:p14="http://schemas.microsoft.com/office/powerpoint/2010/main" val="368478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FA79D-F83A-D780-0259-13AE8E2C07F8}"/>
              </a:ext>
            </a:extLst>
          </p:cNvPr>
          <p:cNvSpPr>
            <a:spLocks noGrp="1"/>
          </p:cNvSpPr>
          <p:nvPr>
            <p:ph type="ctrTitle"/>
          </p:nvPr>
        </p:nvSpPr>
        <p:spPr/>
        <p:txBody>
          <a:bodyPr/>
          <a:lstStyle/>
          <a:p>
            <a:r>
              <a:rPr lang="nl-NL" dirty="0" err="1"/>
              <a:t>Vergunningcheck</a:t>
            </a:r>
            <a:r>
              <a:rPr lang="nl-NL" dirty="0"/>
              <a:t> in het DSO</a:t>
            </a:r>
          </a:p>
        </p:txBody>
      </p:sp>
    </p:spTree>
    <p:extLst>
      <p:ext uri="{BB962C8B-B14F-4D97-AF65-F5344CB8AC3E}">
        <p14:creationId xmlns:p14="http://schemas.microsoft.com/office/powerpoint/2010/main" val="300526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3381-7C0C-6B0E-8EE3-76A006180135}"/>
              </a:ext>
            </a:extLst>
          </p:cNvPr>
          <p:cNvSpPr>
            <a:spLocks noGrp="1"/>
          </p:cNvSpPr>
          <p:nvPr>
            <p:ph type="title"/>
          </p:nvPr>
        </p:nvSpPr>
        <p:spPr/>
        <p:txBody>
          <a:bodyPr/>
          <a:lstStyle/>
          <a:p>
            <a:r>
              <a:rPr lang="nl-NL" dirty="0"/>
              <a:t>Inhoud</a:t>
            </a:r>
          </a:p>
        </p:txBody>
      </p:sp>
      <p:sp>
        <p:nvSpPr>
          <p:cNvPr id="4" name="Tijdelijke aanduiding voor tekst 3">
            <a:extLst>
              <a:ext uri="{FF2B5EF4-FFF2-40B4-BE49-F238E27FC236}">
                <a16:creationId xmlns:a16="http://schemas.microsoft.com/office/drawing/2014/main" id="{E8A7D602-77C0-493A-A762-89EB150DD33C}"/>
              </a:ext>
            </a:extLst>
          </p:cNvPr>
          <p:cNvSpPr>
            <a:spLocks noGrp="1"/>
          </p:cNvSpPr>
          <p:nvPr>
            <p:ph type="body" sz="quarter" idx="12"/>
          </p:nvPr>
        </p:nvSpPr>
        <p:spPr/>
        <p:txBody>
          <a:bodyPr/>
          <a:lstStyle/>
          <a:p>
            <a:r>
              <a:rPr lang="nl-NL" dirty="0"/>
              <a:t>Wat hoort bij de vergunning in het BAL?</a:t>
            </a:r>
          </a:p>
          <a:p>
            <a:r>
              <a:rPr lang="nl-NL" dirty="0"/>
              <a:t>Mono-mestvergisters</a:t>
            </a:r>
          </a:p>
          <a:p>
            <a:r>
              <a:rPr lang="nl-NL" dirty="0"/>
              <a:t>Mer-beoordeling</a:t>
            </a:r>
          </a:p>
          <a:p>
            <a:r>
              <a:rPr lang="nl-NL" dirty="0"/>
              <a:t>Overgangsrecht </a:t>
            </a:r>
            <a:r>
              <a:rPr lang="nl-NL" dirty="0" err="1"/>
              <a:t>OBM’s</a:t>
            </a:r>
            <a:endParaRPr lang="nl-NL" dirty="0"/>
          </a:p>
          <a:p>
            <a:r>
              <a:rPr lang="nl-NL" dirty="0"/>
              <a:t>Omgevingsloket aanvragen en meldingen</a:t>
            </a:r>
          </a:p>
          <a:p>
            <a:r>
              <a:rPr lang="nl-NL" dirty="0"/>
              <a:t>Geur </a:t>
            </a:r>
          </a:p>
          <a:p>
            <a:pPr lvl="1"/>
            <a:r>
              <a:rPr lang="nl-NL" dirty="0"/>
              <a:t>Stukje theorie over relatie omgevingsplan en </a:t>
            </a:r>
            <a:r>
              <a:rPr lang="nl-NL" dirty="0" err="1"/>
              <a:t>mba</a:t>
            </a:r>
            <a:r>
              <a:rPr lang="nl-NL" dirty="0"/>
              <a:t> </a:t>
            </a:r>
          </a:p>
          <a:p>
            <a:pPr lvl="1"/>
            <a:r>
              <a:rPr lang="nl-NL" dirty="0"/>
              <a:t>Stand van zaken beleid</a:t>
            </a:r>
          </a:p>
          <a:p>
            <a:r>
              <a:rPr lang="nl-NL" dirty="0"/>
              <a:t>Milieuregels in boerentaal – kleinschalig tanken</a:t>
            </a:r>
          </a:p>
        </p:txBody>
      </p:sp>
    </p:spTree>
    <p:extLst>
      <p:ext uri="{BB962C8B-B14F-4D97-AF65-F5344CB8AC3E}">
        <p14:creationId xmlns:p14="http://schemas.microsoft.com/office/powerpoint/2010/main" val="351031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0CED-CAB7-3CE6-CCAC-D90A3291AF33}"/>
              </a:ext>
            </a:extLst>
          </p:cNvPr>
          <p:cNvSpPr>
            <a:spLocks noGrp="1"/>
          </p:cNvSpPr>
          <p:nvPr>
            <p:ph type="title"/>
          </p:nvPr>
        </p:nvSpPr>
        <p:spPr/>
        <p:txBody>
          <a:bodyPr/>
          <a:lstStyle/>
          <a:p>
            <a:r>
              <a:rPr lang="nl-NL" dirty="0" err="1"/>
              <a:t>Vergunningcheck</a:t>
            </a:r>
            <a:endParaRPr lang="nl-NL" dirty="0"/>
          </a:p>
        </p:txBody>
      </p:sp>
      <p:sp>
        <p:nvSpPr>
          <p:cNvPr id="4" name="Tijdelijke aanduiding voor tekst 3">
            <a:extLst>
              <a:ext uri="{FF2B5EF4-FFF2-40B4-BE49-F238E27FC236}">
                <a16:creationId xmlns:a16="http://schemas.microsoft.com/office/drawing/2014/main" id="{24FAC094-46E4-DD83-05A2-B38894CB8890}"/>
              </a:ext>
            </a:extLst>
          </p:cNvPr>
          <p:cNvSpPr>
            <a:spLocks noGrp="1"/>
          </p:cNvSpPr>
          <p:nvPr>
            <p:ph type="body" sz="quarter" idx="12"/>
          </p:nvPr>
        </p:nvSpPr>
        <p:spPr/>
        <p:txBody>
          <a:bodyPr/>
          <a:lstStyle/>
          <a:p>
            <a:pPr marL="0" indent="0">
              <a:buNone/>
            </a:pPr>
            <a:r>
              <a:rPr lang="nl-NL" dirty="0"/>
              <a:t>Vooraf:</a:t>
            </a:r>
          </a:p>
          <a:p>
            <a:r>
              <a:rPr lang="nl-NL" dirty="0"/>
              <a:t>Vergunningplichten, meldingsplichten en informatieplichten BAL en Bruidsschat (Rijk) zitten in de </a:t>
            </a:r>
            <a:r>
              <a:rPr lang="nl-NL" dirty="0" err="1"/>
              <a:t>vergunningcheck</a:t>
            </a:r>
            <a:endParaRPr lang="nl-NL" dirty="0"/>
          </a:p>
          <a:p>
            <a:pPr marL="0" indent="0">
              <a:buNone/>
            </a:pPr>
            <a:r>
              <a:rPr lang="nl-NL" dirty="0"/>
              <a:t>Nieuw onder Ow: Informatieplicht</a:t>
            </a:r>
          </a:p>
          <a:p>
            <a:r>
              <a:rPr lang="en-US" dirty="0"/>
              <a:t>Vier </a:t>
            </a:r>
            <a:r>
              <a:rPr lang="en-US" dirty="0" err="1"/>
              <a:t>weken</a:t>
            </a:r>
            <a:r>
              <a:rPr lang="en-US" dirty="0"/>
              <a:t> </a:t>
            </a:r>
            <a:r>
              <a:rPr lang="en-US" dirty="0" err="1"/>
              <a:t>voor</a:t>
            </a:r>
            <a:r>
              <a:rPr lang="en-US" dirty="0"/>
              <a:t> begin </a:t>
            </a:r>
            <a:r>
              <a:rPr lang="en-US" dirty="0" err="1"/>
              <a:t>activiteit</a:t>
            </a:r>
            <a:r>
              <a:rPr lang="en-US" dirty="0"/>
              <a:t> </a:t>
            </a:r>
            <a:r>
              <a:rPr lang="en-US" dirty="0" err="1"/>
              <a:t>doorgeven</a:t>
            </a:r>
            <a:r>
              <a:rPr lang="en-US" dirty="0"/>
              <a:t>:</a:t>
            </a:r>
          </a:p>
          <a:p>
            <a:pPr marL="742950" lvl="1" indent="-285750">
              <a:buFont typeface="Arial" panose="020B0604020202020204" pitchFamily="34" charset="0"/>
              <a:buChar char="•"/>
            </a:pPr>
            <a:r>
              <a:rPr lang="nl-NL" sz="1600" dirty="0">
                <a:solidFill>
                  <a:schemeClr val="tx1"/>
                </a:solidFill>
              </a:rPr>
              <a:t>de begrenzing van de locatie waarop de activiteit wordt verricht</a:t>
            </a:r>
          </a:p>
          <a:p>
            <a:pPr marL="742950" lvl="1" indent="-285750">
              <a:buFont typeface="Arial" panose="020B0604020202020204" pitchFamily="34" charset="0"/>
              <a:buChar char="•"/>
            </a:pPr>
            <a:r>
              <a:rPr lang="nl-NL" sz="1600" dirty="0">
                <a:solidFill>
                  <a:schemeClr val="tx1"/>
                </a:solidFill>
              </a:rPr>
              <a:t>de verwachte datum van het begin van de activiteit</a:t>
            </a:r>
          </a:p>
          <a:p>
            <a:pPr marL="742950" lvl="1" indent="-285750">
              <a:buFont typeface="Arial" panose="020B0604020202020204" pitchFamily="34" charset="0"/>
              <a:buChar char="•"/>
            </a:pPr>
            <a:r>
              <a:rPr lang="nl-NL" sz="1600" dirty="0">
                <a:solidFill>
                  <a:schemeClr val="tx1"/>
                </a:solidFill>
              </a:rPr>
              <a:t>En bij wijziging begrenzing</a:t>
            </a:r>
          </a:p>
          <a:p>
            <a:endParaRPr lang="en-US" dirty="0"/>
          </a:p>
          <a:p>
            <a:r>
              <a:rPr lang="en-US" dirty="0" err="1"/>
              <a:t>Hoeft</a:t>
            </a:r>
            <a:r>
              <a:rPr lang="en-US" dirty="0"/>
              <a:t> </a:t>
            </a:r>
            <a:r>
              <a:rPr lang="en-US" dirty="0" err="1"/>
              <a:t>niet</a:t>
            </a:r>
            <a:r>
              <a:rPr lang="en-US" dirty="0"/>
              <a:t> </a:t>
            </a:r>
            <a:r>
              <a:rPr lang="en-US" dirty="0" err="1"/>
              <a:t>voor</a:t>
            </a:r>
            <a:r>
              <a:rPr lang="en-US" dirty="0"/>
              <a:t> </a:t>
            </a:r>
            <a:r>
              <a:rPr lang="en-US" dirty="0" err="1"/>
              <a:t>landbouw</a:t>
            </a:r>
            <a:r>
              <a:rPr lang="nl-NL" dirty="0"/>
              <a:t>gronden voor de teelt van gewassen in de open lucht</a:t>
            </a:r>
            <a:endParaRPr lang="en-US" dirty="0"/>
          </a:p>
          <a:p>
            <a:pPr marL="0" indent="0">
              <a:buNone/>
            </a:pPr>
            <a:endParaRPr lang="nl-NL" dirty="0"/>
          </a:p>
        </p:txBody>
      </p:sp>
    </p:spTree>
    <p:extLst>
      <p:ext uri="{BB962C8B-B14F-4D97-AF65-F5344CB8AC3E}">
        <p14:creationId xmlns:p14="http://schemas.microsoft.com/office/powerpoint/2010/main" val="270048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A93C8-A5D6-052C-ED07-C1E591484C94}"/>
              </a:ext>
            </a:extLst>
          </p:cNvPr>
          <p:cNvSpPr>
            <a:spLocks noGrp="1"/>
          </p:cNvSpPr>
          <p:nvPr>
            <p:ph type="title"/>
          </p:nvPr>
        </p:nvSpPr>
        <p:spPr/>
        <p:txBody>
          <a:bodyPr/>
          <a:lstStyle/>
          <a:p>
            <a:r>
              <a:rPr lang="nl-NL" dirty="0"/>
              <a:t>Wat wordt uitgevraagd?</a:t>
            </a:r>
          </a:p>
        </p:txBody>
      </p:sp>
      <p:sp>
        <p:nvSpPr>
          <p:cNvPr id="4" name="Tijdelijke aanduiding voor tekst 3">
            <a:extLst>
              <a:ext uri="{FF2B5EF4-FFF2-40B4-BE49-F238E27FC236}">
                <a16:creationId xmlns:a16="http://schemas.microsoft.com/office/drawing/2014/main" id="{1E0E008A-0034-25CD-029D-5512EA2C2629}"/>
              </a:ext>
            </a:extLst>
          </p:cNvPr>
          <p:cNvSpPr>
            <a:spLocks noGrp="1"/>
          </p:cNvSpPr>
          <p:nvPr>
            <p:ph type="body" sz="quarter" idx="12"/>
          </p:nvPr>
        </p:nvSpPr>
        <p:spPr/>
        <p:txBody>
          <a:bodyPr/>
          <a:lstStyle/>
          <a:p>
            <a:r>
              <a:rPr lang="nl-NL" dirty="0"/>
              <a:t>Locatie</a:t>
            </a:r>
          </a:p>
          <a:p>
            <a:r>
              <a:rPr lang="nl-NL" dirty="0"/>
              <a:t>Kies algemene karakterisering werkzaamheid (Bal H3)</a:t>
            </a:r>
          </a:p>
          <a:p>
            <a:r>
              <a:rPr lang="nl-NL" dirty="0"/>
              <a:t>Kies andere werkzaamheden uit voorselectie (Bal H3 + bruidsschat)</a:t>
            </a:r>
          </a:p>
          <a:p>
            <a:r>
              <a:rPr lang="nl-NL" dirty="0"/>
              <a:t>Kies andere werkzaamheden uit richtingaanwijzer (Bal H4 + overlap met bruidsschat)</a:t>
            </a:r>
          </a:p>
          <a:p>
            <a:r>
              <a:rPr lang="nl-NL" dirty="0"/>
              <a:t>Vragenlijst: precieze toets toepassingsbereik, vergunningplicht, melding en informatieplicht</a:t>
            </a:r>
          </a:p>
          <a:p>
            <a:r>
              <a:rPr lang="nl-NL" dirty="0"/>
              <a:t>Conclusie</a:t>
            </a:r>
          </a:p>
          <a:p>
            <a:pPr marL="0" indent="0">
              <a:buNone/>
            </a:pPr>
            <a:endParaRPr lang="nl-NL" dirty="0"/>
          </a:p>
        </p:txBody>
      </p:sp>
    </p:spTree>
    <p:extLst>
      <p:ext uri="{BB962C8B-B14F-4D97-AF65-F5344CB8AC3E}">
        <p14:creationId xmlns:p14="http://schemas.microsoft.com/office/powerpoint/2010/main" val="154723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D4F20-AE89-633B-3459-5E58600E82DD}"/>
              </a:ext>
            </a:extLst>
          </p:cNvPr>
          <p:cNvSpPr>
            <a:spLocks noGrp="1"/>
          </p:cNvSpPr>
          <p:nvPr>
            <p:ph type="title"/>
          </p:nvPr>
        </p:nvSpPr>
        <p:spPr/>
        <p:txBody>
          <a:bodyPr/>
          <a:lstStyle/>
          <a:p>
            <a:r>
              <a:rPr lang="nl-NL" dirty="0"/>
              <a:t>Wat zit niet in de </a:t>
            </a:r>
            <a:r>
              <a:rPr lang="nl-NL" dirty="0" err="1"/>
              <a:t>vergunningcheck</a:t>
            </a:r>
            <a:endParaRPr lang="nl-NL" dirty="0"/>
          </a:p>
        </p:txBody>
      </p:sp>
      <p:sp>
        <p:nvSpPr>
          <p:cNvPr id="4" name="Tijdelijke aanduiding voor tekst 3">
            <a:extLst>
              <a:ext uri="{FF2B5EF4-FFF2-40B4-BE49-F238E27FC236}">
                <a16:creationId xmlns:a16="http://schemas.microsoft.com/office/drawing/2014/main" id="{2EFCDC65-C9F1-2FD3-26C3-0C0A81044ADB}"/>
              </a:ext>
            </a:extLst>
          </p:cNvPr>
          <p:cNvSpPr>
            <a:spLocks noGrp="1"/>
          </p:cNvSpPr>
          <p:nvPr>
            <p:ph type="body" sz="quarter" idx="12"/>
          </p:nvPr>
        </p:nvSpPr>
        <p:spPr/>
        <p:txBody>
          <a:bodyPr/>
          <a:lstStyle/>
          <a:p>
            <a:r>
              <a:rPr lang="nl-NL" dirty="0"/>
              <a:t>Beoordeling FOA</a:t>
            </a:r>
          </a:p>
          <a:p>
            <a:r>
              <a:rPr lang="nl-NL" dirty="0"/>
              <a:t>Beoordeling of iets hoort bij de installatie (dus valt onder een vergunningplicht)</a:t>
            </a:r>
          </a:p>
          <a:p>
            <a:r>
              <a:rPr lang="nl-NL" dirty="0"/>
              <a:t>Beoordeling of informatie al bekend is bij bevoegd gezag bij wijzigingen</a:t>
            </a:r>
          </a:p>
          <a:p>
            <a:endParaRPr lang="nl-NL" dirty="0"/>
          </a:p>
          <a:p>
            <a:r>
              <a:rPr lang="nl-NL" dirty="0">
                <a:sym typeface="Wingdings" panose="05000000000000000000" pitchFamily="2" charset="2"/>
              </a:rPr>
              <a:t> je kan daardoor een melding binnenkrijgen terwijl dit onderdeel is van de aanvraag vergunning</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Bij wijzigen </a:t>
            </a:r>
            <a:r>
              <a:rPr lang="nl-NL" dirty="0" err="1">
                <a:sym typeface="Wingdings" panose="05000000000000000000" pitchFamily="2" charset="2"/>
              </a:rPr>
              <a:t>ipv</a:t>
            </a:r>
            <a:r>
              <a:rPr lang="nl-NL" dirty="0">
                <a:sym typeface="Wingdings" panose="05000000000000000000" pitchFamily="2" charset="2"/>
              </a:rPr>
              <a:t> oprichten</a:t>
            </a:r>
          </a:p>
          <a:p>
            <a:r>
              <a:rPr lang="en-US" dirty="0" err="1"/>
              <a:t>Toevoegen</a:t>
            </a:r>
            <a:r>
              <a:rPr lang="en-US" dirty="0"/>
              <a:t> </a:t>
            </a:r>
            <a:r>
              <a:rPr lang="en-US" dirty="0" err="1"/>
              <a:t>kuilvoeropslag</a:t>
            </a:r>
            <a:r>
              <a:rPr lang="en-US" dirty="0"/>
              <a:t>: </a:t>
            </a:r>
            <a:r>
              <a:rPr lang="en-US" dirty="0" err="1"/>
              <a:t>wijziging</a:t>
            </a:r>
            <a:r>
              <a:rPr lang="en-US" dirty="0"/>
              <a:t> </a:t>
            </a:r>
            <a:r>
              <a:rPr lang="en-US" dirty="0" err="1"/>
              <a:t>vergunning</a:t>
            </a:r>
            <a:r>
              <a:rPr lang="en-US" dirty="0"/>
              <a:t> (</a:t>
            </a:r>
            <a:r>
              <a:rPr lang="en-US" dirty="0" err="1"/>
              <a:t>vergunningcheck</a:t>
            </a:r>
            <a:r>
              <a:rPr lang="en-US" dirty="0"/>
              <a:t> </a:t>
            </a:r>
            <a:r>
              <a:rPr lang="en-US" dirty="0" err="1"/>
              <a:t>zegt</a:t>
            </a:r>
            <a:r>
              <a:rPr lang="en-US" dirty="0"/>
              <a:t> melding + </a:t>
            </a:r>
            <a:r>
              <a:rPr lang="en-US" dirty="0" err="1"/>
              <a:t>vergunning</a:t>
            </a:r>
            <a:r>
              <a:rPr lang="en-US" dirty="0"/>
              <a:t>)</a:t>
            </a:r>
          </a:p>
          <a:p>
            <a:r>
              <a:rPr lang="en-US" dirty="0" err="1"/>
              <a:t>Toevoegen</a:t>
            </a:r>
            <a:r>
              <a:rPr lang="en-US" dirty="0"/>
              <a:t> mono-</a:t>
            </a:r>
            <a:r>
              <a:rPr lang="en-US" dirty="0" err="1"/>
              <a:t>mestvergisting</a:t>
            </a:r>
            <a:r>
              <a:rPr lang="en-US" dirty="0"/>
              <a:t>: </a:t>
            </a:r>
            <a:r>
              <a:rPr lang="en-US" dirty="0" err="1"/>
              <a:t>wijziging</a:t>
            </a:r>
            <a:r>
              <a:rPr lang="en-US" dirty="0"/>
              <a:t> </a:t>
            </a:r>
            <a:r>
              <a:rPr lang="en-US" dirty="0" err="1"/>
              <a:t>vergunning</a:t>
            </a:r>
            <a:r>
              <a:rPr lang="en-US" dirty="0"/>
              <a:t> (</a:t>
            </a:r>
            <a:r>
              <a:rPr lang="en-US" dirty="0" err="1"/>
              <a:t>vergunningcheck</a:t>
            </a:r>
            <a:r>
              <a:rPr lang="en-US" dirty="0"/>
              <a:t> </a:t>
            </a:r>
            <a:r>
              <a:rPr lang="en-US" dirty="0" err="1"/>
              <a:t>zegt</a:t>
            </a:r>
            <a:r>
              <a:rPr lang="en-US" dirty="0"/>
              <a:t> melding)</a:t>
            </a:r>
            <a:endParaRPr lang="nl-NL" dirty="0"/>
          </a:p>
          <a:p>
            <a:pPr marL="0" indent="0">
              <a:buNone/>
            </a:pPr>
            <a:endParaRPr lang="nl-NL" dirty="0"/>
          </a:p>
        </p:txBody>
      </p:sp>
    </p:spTree>
    <p:extLst>
      <p:ext uri="{BB962C8B-B14F-4D97-AF65-F5344CB8AC3E}">
        <p14:creationId xmlns:p14="http://schemas.microsoft.com/office/powerpoint/2010/main" val="133422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FA79D-F83A-D780-0259-13AE8E2C07F8}"/>
              </a:ext>
            </a:extLst>
          </p:cNvPr>
          <p:cNvSpPr>
            <a:spLocks noGrp="1"/>
          </p:cNvSpPr>
          <p:nvPr>
            <p:ph type="ctrTitle"/>
          </p:nvPr>
        </p:nvSpPr>
        <p:spPr/>
        <p:txBody>
          <a:bodyPr/>
          <a:lstStyle/>
          <a:p>
            <a:r>
              <a:rPr lang="nl-NL" dirty="0"/>
              <a:t>Geur van veehouderijen</a:t>
            </a:r>
          </a:p>
        </p:txBody>
      </p:sp>
    </p:spTree>
    <p:extLst>
      <p:ext uri="{BB962C8B-B14F-4D97-AF65-F5344CB8AC3E}">
        <p14:creationId xmlns:p14="http://schemas.microsoft.com/office/powerpoint/2010/main" val="388368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D915A-DCAD-F13B-7D2E-C2365262A1B8}"/>
              </a:ext>
            </a:extLst>
          </p:cNvPr>
          <p:cNvSpPr>
            <a:spLocks noGrp="1"/>
          </p:cNvSpPr>
          <p:nvPr>
            <p:ph type="title"/>
          </p:nvPr>
        </p:nvSpPr>
        <p:spPr/>
        <p:txBody>
          <a:bodyPr/>
          <a:lstStyle/>
          <a:p>
            <a:r>
              <a:rPr lang="nl-NL" dirty="0"/>
              <a:t>Geur</a:t>
            </a:r>
          </a:p>
        </p:txBody>
      </p:sp>
      <p:sp>
        <p:nvSpPr>
          <p:cNvPr id="4" name="Tijdelijke aanduiding voor tekst 3">
            <a:extLst>
              <a:ext uri="{FF2B5EF4-FFF2-40B4-BE49-F238E27FC236}">
                <a16:creationId xmlns:a16="http://schemas.microsoft.com/office/drawing/2014/main" id="{5EF53D4E-56CD-AB2C-07C4-AB0AFE42BFB0}"/>
              </a:ext>
            </a:extLst>
          </p:cNvPr>
          <p:cNvSpPr>
            <a:spLocks noGrp="1"/>
          </p:cNvSpPr>
          <p:nvPr>
            <p:ph type="body" sz="quarter" idx="12"/>
          </p:nvPr>
        </p:nvSpPr>
        <p:spPr/>
        <p:txBody>
          <a:bodyPr/>
          <a:lstStyle/>
          <a:p>
            <a:pPr marL="285750" indent="-285750">
              <a:buFont typeface="Arial" panose="020B0604020202020204" pitchFamily="34" charset="0"/>
              <a:buChar char="•"/>
            </a:pPr>
            <a:r>
              <a:rPr lang="nl-NL" dirty="0"/>
              <a:t>Zit in (tijdelijk) omgevingsplan</a:t>
            </a:r>
          </a:p>
          <a:p>
            <a:pPr marL="285750" indent="-285750">
              <a:buFont typeface="Arial" panose="020B0604020202020204" pitchFamily="34" charset="0"/>
              <a:buChar char="•"/>
            </a:pPr>
            <a:r>
              <a:rPr lang="nl-NL" dirty="0"/>
              <a:t>Regels zorgen voor </a:t>
            </a:r>
            <a:r>
              <a:rPr lang="nl-NL" dirty="0">
                <a:solidFill>
                  <a:srgbClr val="0070C0"/>
                </a:solidFill>
              </a:rPr>
              <a:t>aanvaardbare geurhinder</a:t>
            </a:r>
          </a:p>
          <a:p>
            <a:pPr marL="285750" indent="-285750">
              <a:buFont typeface="Arial" panose="020B0604020202020204" pitchFamily="34" charset="0"/>
              <a:buChar char="•"/>
            </a:pPr>
            <a:r>
              <a:rPr lang="nl-NL" dirty="0"/>
              <a:t>Bij niet gaan (wijziging) voldoen aan omgevingsplan </a:t>
            </a:r>
            <a:r>
              <a:rPr lang="nl-NL" dirty="0">
                <a:sym typeface="Wingdings" panose="05000000000000000000" pitchFamily="2" charset="2"/>
              </a:rPr>
              <a:t> omgevingsplanactiviteit</a:t>
            </a:r>
          </a:p>
          <a:p>
            <a:pPr marL="742950" lvl="1" indent="-285750">
              <a:buFont typeface="Arial" panose="020B0604020202020204" pitchFamily="34" charset="0"/>
              <a:buChar char="•"/>
            </a:pPr>
            <a:r>
              <a:rPr lang="nl-NL" dirty="0">
                <a:sym typeface="Wingdings" panose="05000000000000000000" pitchFamily="2" charset="2"/>
              </a:rPr>
              <a:t>Wel gaan voldoen</a:t>
            </a:r>
          </a:p>
          <a:p>
            <a:pPr marL="742950" lvl="1" indent="-285750">
              <a:buFont typeface="Arial" panose="020B0604020202020204" pitchFamily="34" charset="0"/>
              <a:buChar char="•"/>
            </a:pPr>
            <a:r>
              <a:rPr lang="nl-NL" dirty="0">
                <a:sym typeface="Wingdings" panose="05000000000000000000" pitchFamily="2" charset="2"/>
              </a:rPr>
              <a:t>BOPA</a:t>
            </a:r>
          </a:p>
          <a:p>
            <a:pPr marL="742950" lvl="1" indent="-285750">
              <a:buFont typeface="Arial" panose="020B0604020202020204" pitchFamily="34" charset="0"/>
              <a:buChar char="•"/>
            </a:pPr>
            <a:r>
              <a:rPr lang="nl-NL" dirty="0">
                <a:sym typeface="Wingdings" panose="05000000000000000000" pitchFamily="2" charset="2"/>
              </a:rPr>
              <a:t>Maatwerkvoorschrift op grond van het omgevingsplan (nu 22.45 bruidsschat)</a:t>
            </a:r>
            <a:endParaRPr lang="nl-NL" dirty="0"/>
          </a:p>
          <a:p>
            <a:pPr marL="285750" indent="-285750">
              <a:buFont typeface="Arial" panose="020B0604020202020204" pitchFamily="34" charset="0"/>
              <a:buChar char="•"/>
            </a:pPr>
            <a:r>
              <a:rPr lang="nl-NL" dirty="0"/>
              <a:t>Bij beoordelen MBA: toets of sprake is van </a:t>
            </a:r>
            <a:r>
              <a:rPr lang="nl-NL" dirty="0">
                <a:solidFill>
                  <a:srgbClr val="0070C0"/>
                </a:solidFill>
              </a:rPr>
              <a:t>significante verontreiniging</a:t>
            </a:r>
          </a:p>
          <a:p>
            <a:pPr marL="742950" lvl="1" indent="-285750">
              <a:buFont typeface="Arial" panose="020B0604020202020204" pitchFamily="34" charset="0"/>
              <a:buChar char="•"/>
            </a:pPr>
            <a:r>
              <a:rPr lang="nl-NL" dirty="0"/>
              <a:t>Rekening houden met omgevingsplan</a:t>
            </a:r>
          </a:p>
          <a:p>
            <a:pPr marL="742950" lvl="1" indent="-285750">
              <a:buFont typeface="Arial" panose="020B0604020202020204" pitchFamily="34" charset="0"/>
              <a:buChar char="•"/>
            </a:pPr>
            <a:r>
              <a:rPr lang="nl-NL" dirty="0"/>
              <a:t>Niet: strijd met omgevingsplan = weigeren</a:t>
            </a:r>
          </a:p>
          <a:p>
            <a:pPr marL="742950" lvl="1" indent="-285750">
              <a:buFont typeface="Arial" panose="020B0604020202020204" pitchFamily="34" charset="0"/>
              <a:buChar char="•"/>
            </a:pPr>
            <a:r>
              <a:rPr lang="nl-NL" dirty="0"/>
              <a:t>Wel: voldoet niet aan omgevingsplan, motiveer of sprake van significante verontreiniging = weigeren (of voorschriften verbinden)</a:t>
            </a:r>
          </a:p>
          <a:p>
            <a:pPr marL="285750" indent="-285750">
              <a:buFont typeface="Arial" panose="020B0604020202020204" pitchFamily="34" charset="0"/>
              <a:buChar char="•"/>
            </a:pPr>
            <a:r>
              <a:rPr lang="nl-NL" dirty="0"/>
              <a:t>Regels bruidsschat bevatten geen cumulatie</a:t>
            </a:r>
          </a:p>
        </p:txBody>
      </p:sp>
    </p:spTree>
    <p:extLst>
      <p:ext uri="{BB962C8B-B14F-4D97-AF65-F5344CB8AC3E}">
        <p14:creationId xmlns:p14="http://schemas.microsoft.com/office/powerpoint/2010/main" val="43330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F816E-A300-71CC-A052-039F7FE5B12C}"/>
              </a:ext>
            </a:extLst>
          </p:cNvPr>
          <p:cNvSpPr>
            <a:spLocks noGrp="1"/>
          </p:cNvSpPr>
          <p:nvPr>
            <p:ph type="title"/>
          </p:nvPr>
        </p:nvSpPr>
        <p:spPr/>
        <p:txBody>
          <a:bodyPr/>
          <a:lstStyle/>
          <a:p>
            <a:r>
              <a:rPr lang="nl-NL" dirty="0"/>
              <a:t>Geur - beleidsontwikkelingen</a:t>
            </a:r>
          </a:p>
        </p:txBody>
      </p:sp>
      <p:sp>
        <p:nvSpPr>
          <p:cNvPr id="4" name="Tijdelijke aanduiding voor tekst 3">
            <a:extLst>
              <a:ext uri="{FF2B5EF4-FFF2-40B4-BE49-F238E27FC236}">
                <a16:creationId xmlns:a16="http://schemas.microsoft.com/office/drawing/2014/main" id="{EF251111-7508-4EFC-A079-41261A2D02D7}"/>
              </a:ext>
            </a:extLst>
          </p:cNvPr>
          <p:cNvSpPr>
            <a:spLocks noGrp="1"/>
          </p:cNvSpPr>
          <p:nvPr>
            <p:ph type="body" sz="quarter" idx="12"/>
          </p:nvPr>
        </p:nvSpPr>
        <p:spPr/>
        <p:txBody>
          <a:bodyPr/>
          <a:lstStyle/>
          <a:p>
            <a:r>
              <a:rPr lang="nl-NL" dirty="0"/>
              <a:t>Uitspraak september 2022 rechtbank Den Haag over het Europees verdrag voor de rechten van de mens (</a:t>
            </a:r>
            <a:r>
              <a:rPr lang="nl-NL" dirty="0" err="1"/>
              <a:t>Evrm</a:t>
            </a:r>
            <a:r>
              <a:rPr lang="nl-NL" dirty="0"/>
              <a:t>)</a:t>
            </a:r>
          </a:p>
          <a:p>
            <a:r>
              <a:rPr lang="nl-NL" dirty="0">
                <a:hlinkClick r:id="rId2"/>
              </a:rPr>
              <a:t>ECLI:NL:RBDHA:2022:9119, Rechtbank Den Haag, C-09-594148-HA ZA 20-547 (rechtspraak.nl)</a:t>
            </a:r>
            <a:endParaRPr lang="nl-NL" dirty="0"/>
          </a:p>
          <a:p>
            <a:r>
              <a:rPr lang="nl-NL" dirty="0"/>
              <a:t>Januari 2025 zitting hoger beroep</a:t>
            </a:r>
          </a:p>
          <a:p>
            <a:r>
              <a:rPr lang="nl-NL" dirty="0"/>
              <a:t>7 juli 2023:</a:t>
            </a:r>
          </a:p>
          <a:p>
            <a:pPr marL="0" indent="0">
              <a:buNone/>
            </a:pPr>
            <a:r>
              <a:rPr lang="nl-NL" dirty="0">
                <a:hlinkClick r:id="rId3"/>
              </a:rPr>
              <a:t>Kamerbrief over geurhinder en veehouderij; uitgangspunten aanpassing geurregelgeving | Kamerstuk | Rijksoverheid.nl</a:t>
            </a:r>
            <a:r>
              <a:rPr lang="nl-NL" dirty="0"/>
              <a:t> </a:t>
            </a:r>
          </a:p>
          <a:p>
            <a:r>
              <a:rPr lang="nl-NL" dirty="0"/>
              <a:t>Aanscherping normen</a:t>
            </a:r>
          </a:p>
          <a:p>
            <a:r>
              <a:rPr lang="nl-NL" dirty="0"/>
              <a:t>Geurnormen voor bestaande situaties</a:t>
            </a:r>
          </a:p>
          <a:p>
            <a:r>
              <a:rPr lang="nl-NL" dirty="0"/>
              <a:t>Planningsbrief: </a:t>
            </a:r>
            <a:r>
              <a:rPr lang="nl-NL" dirty="0">
                <a:hlinkClick r:id="rId4"/>
              </a:rPr>
              <a:t>Regelgeving Ruimtelijke Ordening en Milieu | Tweede Kamer der Staten-Generaal</a:t>
            </a:r>
            <a:endParaRPr lang="nl-NL" dirty="0"/>
          </a:p>
          <a:p>
            <a:pPr marL="742950" lvl="1" indent="-285750">
              <a:buFontTx/>
              <a:buChar char="-"/>
            </a:pPr>
            <a:endParaRPr lang="nl-NL" dirty="0"/>
          </a:p>
        </p:txBody>
      </p:sp>
    </p:spTree>
    <p:extLst>
      <p:ext uri="{BB962C8B-B14F-4D97-AF65-F5344CB8AC3E}">
        <p14:creationId xmlns:p14="http://schemas.microsoft.com/office/powerpoint/2010/main" val="335531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68D4C-2659-0980-18EE-6704C4727A9D}"/>
              </a:ext>
            </a:extLst>
          </p:cNvPr>
          <p:cNvSpPr>
            <a:spLocks noGrp="1"/>
          </p:cNvSpPr>
          <p:nvPr>
            <p:ph type="title"/>
          </p:nvPr>
        </p:nvSpPr>
        <p:spPr/>
        <p:txBody>
          <a:bodyPr/>
          <a:lstStyle/>
          <a:p>
            <a:r>
              <a:rPr lang="nl-NL" dirty="0"/>
              <a:t>Milieuregels in boerentaal</a:t>
            </a:r>
          </a:p>
        </p:txBody>
      </p:sp>
      <p:sp>
        <p:nvSpPr>
          <p:cNvPr id="4" name="Tijdelijke aanduiding voor tekst 3">
            <a:extLst>
              <a:ext uri="{FF2B5EF4-FFF2-40B4-BE49-F238E27FC236}">
                <a16:creationId xmlns:a16="http://schemas.microsoft.com/office/drawing/2014/main" id="{ACCA9C41-35F5-9BBD-9C03-871D4F86BC4D}"/>
              </a:ext>
            </a:extLst>
          </p:cNvPr>
          <p:cNvSpPr>
            <a:spLocks noGrp="1"/>
          </p:cNvSpPr>
          <p:nvPr>
            <p:ph type="body" sz="quarter" idx="12"/>
          </p:nvPr>
        </p:nvSpPr>
        <p:spPr/>
        <p:txBody>
          <a:bodyPr/>
          <a:lstStyle/>
          <a:p>
            <a:r>
              <a:rPr lang="nl-NL" dirty="0">
                <a:hlinkClick r:id="rId2"/>
              </a:rPr>
              <a:t>Milieuregels in boerentaal</a:t>
            </a:r>
            <a:endParaRPr lang="nl-NL" dirty="0"/>
          </a:p>
          <a:p>
            <a:endParaRPr lang="nl-NL" dirty="0"/>
          </a:p>
        </p:txBody>
      </p:sp>
    </p:spTree>
    <p:extLst>
      <p:ext uri="{BB962C8B-B14F-4D97-AF65-F5344CB8AC3E}">
        <p14:creationId xmlns:p14="http://schemas.microsoft.com/office/powerpoint/2010/main" val="364150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786754-4C3C-9EC8-6D76-F01E7AEB48DC}"/>
              </a:ext>
            </a:extLst>
          </p:cNvPr>
          <p:cNvSpPr>
            <a:spLocks noGrp="1"/>
          </p:cNvSpPr>
          <p:nvPr>
            <p:ph type="title"/>
          </p:nvPr>
        </p:nvSpPr>
        <p:spPr>
          <a:xfrm>
            <a:off x="3006707" y="244473"/>
            <a:ext cx="8325427" cy="519333"/>
          </a:xfrm>
        </p:spPr>
        <p:txBody>
          <a:bodyPr/>
          <a:lstStyle/>
          <a:p>
            <a:r>
              <a:rPr lang="nl-NL" dirty="0"/>
              <a:t>Kleinschalig tanken</a:t>
            </a:r>
          </a:p>
        </p:txBody>
      </p:sp>
      <p:pic>
        <p:nvPicPr>
          <p:cNvPr id="7" name="Tijdelijke aanduiding voor afbeelding 6" descr="printscreen van de website milieuregels in boerentaal. De pagina gaat over kleinschalig tanken.">
            <a:extLst>
              <a:ext uri="{FF2B5EF4-FFF2-40B4-BE49-F238E27FC236}">
                <a16:creationId xmlns:a16="http://schemas.microsoft.com/office/drawing/2014/main" id="{1C8C711D-2A2D-0AE3-FCA1-0663EF62D65E}"/>
              </a:ext>
            </a:extLst>
          </p:cNvPr>
          <p:cNvPicPr>
            <a:picLocks noGrp="1" noChangeAspect="1"/>
          </p:cNvPicPr>
          <p:nvPr>
            <p:ph type="pic" sz="quarter" idx="13"/>
          </p:nvPr>
        </p:nvPicPr>
        <p:blipFill>
          <a:blip r:embed="rId3"/>
          <a:srcRect t="19582" b="19582"/>
          <a:stretch>
            <a:fillRect/>
          </a:stretch>
        </p:blipFill>
        <p:spPr>
          <a:xfrm>
            <a:off x="1770525" y="1055129"/>
            <a:ext cx="10642815" cy="5316488"/>
          </a:xfrm>
        </p:spPr>
      </p:pic>
    </p:spTree>
    <p:extLst>
      <p:ext uri="{BB962C8B-B14F-4D97-AF65-F5344CB8AC3E}">
        <p14:creationId xmlns:p14="http://schemas.microsoft.com/office/powerpoint/2010/main" val="42272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en-US" sz="1800" dirty="0" err="1"/>
              <a:t>Blijf</a:t>
            </a:r>
            <a:r>
              <a:rPr lang="en-US" sz="1800" dirty="0"/>
              <a:t> op de </a:t>
            </a:r>
            <a:r>
              <a:rPr lang="en-US" sz="1800" dirty="0" err="1"/>
              <a:t>hoogte</a:t>
            </a:r>
            <a:r>
              <a:rPr lang="en-US" sz="1800" dirty="0"/>
              <a:t> van het </a:t>
            </a:r>
            <a:r>
              <a:rPr lang="en-US" sz="1800" dirty="0" err="1"/>
              <a:t>laatste</a:t>
            </a:r>
            <a:r>
              <a:rPr lang="en-US" sz="1800" dirty="0"/>
              <a:t> IPLO </a:t>
            </a:r>
            <a:r>
              <a:rPr lang="en-US" sz="1800" dirty="0" err="1"/>
              <a:t>nieuws</a:t>
            </a:r>
            <a:r>
              <a:rPr lang="en-US" sz="1800" dirty="0"/>
              <a:t> via </a:t>
            </a:r>
            <a:r>
              <a:rPr lang="en-US" sz="1800" dirty="0" err="1"/>
              <a:t>onze</a:t>
            </a:r>
            <a:r>
              <a:rPr lang="en-US" sz="1800" dirty="0"/>
              <a:t> </a:t>
            </a:r>
            <a:r>
              <a:rPr lang="en-US" sz="1800" dirty="0" err="1"/>
              <a:t>nieuwsbrief</a:t>
            </a:r>
            <a:r>
              <a:rPr lang="en-US" sz="1800" dirty="0"/>
              <a:t>. </a:t>
            </a:r>
            <a:r>
              <a:rPr lang="en-US" sz="1800" dirty="0" err="1"/>
              <a:t>Abonneren</a:t>
            </a:r>
            <a:r>
              <a:rPr lang="en-US" sz="1800" dirty="0"/>
              <a:t> </a:t>
            </a:r>
            <a:r>
              <a:rPr lang="nl-NL" sz="1800" dirty="0"/>
              <a:t>kan via www.iplo.nl/nieuwsbrief</a:t>
            </a:r>
          </a:p>
        </p:txBody>
      </p:sp>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FA79D-F83A-D780-0259-13AE8E2C07F8}"/>
              </a:ext>
            </a:extLst>
          </p:cNvPr>
          <p:cNvSpPr>
            <a:spLocks noGrp="1"/>
          </p:cNvSpPr>
          <p:nvPr>
            <p:ph type="ctrTitle"/>
          </p:nvPr>
        </p:nvSpPr>
        <p:spPr/>
        <p:txBody>
          <a:bodyPr/>
          <a:lstStyle/>
          <a:p>
            <a:r>
              <a:rPr lang="nl-NL" dirty="0"/>
              <a:t>Vergunning MBA</a:t>
            </a:r>
          </a:p>
        </p:txBody>
      </p:sp>
      <p:sp>
        <p:nvSpPr>
          <p:cNvPr id="3" name="Ondertitel 2">
            <a:extLst>
              <a:ext uri="{FF2B5EF4-FFF2-40B4-BE49-F238E27FC236}">
                <a16:creationId xmlns:a16="http://schemas.microsoft.com/office/drawing/2014/main" id="{3F3528CC-55A0-F9AF-C271-3F24B1E871E0}"/>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9147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9B6DC-2A71-5591-6B13-F2BF9B594B29}"/>
              </a:ext>
            </a:extLst>
          </p:cNvPr>
          <p:cNvSpPr>
            <a:spLocks noGrp="1"/>
          </p:cNvSpPr>
          <p:nvPr>
            <p:ph type="title"/>
          </p:nvPr>
        </p:nvSpPr>
        <p:spPr/>
        <p:txBody>
          <a:bodyPr/>
          <a:lstStyle/>
          <a:p>
            <a:r>
              <a:rPr lang="nl-NL" dirty="0"/>
              <a:t>Wanneer is iets onderdeel van de vergunning?</a:t>
            </a:r>
          </a:p>
        </p:txBody>
      </p:sp>
      <p:sp>
        <p:nvSpPr>
          <p:cNvPr id="4" name="Tijdelijke aanduiding voor tekst 3">
            <a:extLst>
              <a:ext uri="{FF2B5EF4-FFF2-40B4-BE49-F238E27FC236}">
                <a16:creationId xmlns:a16="http://schemas.microsoft.com/office/drawing/2014/main" id="{CF298AC2-EBE8-ED0C-2B4E-CC26276159F4}"/>
              </a:ext>
            </a:extLst>
          </p:cNvPr>
          <p:cNvSpPr>
            <a:spLocks noGrp="1"/>
          </p:cNvSpPr>
          <p:nvPr>
            <p:ph type="body" sz="quarter" idx="12"/>
          </p:nvPr>
        </p:nvSpPr>
        <p:spPr/>
        <p:txBody>
          <a:bodyPr/>
          <a:lstStyle/>
          <a:p>
            <a:r>
              <a:rPr lang="nl-NL" b="1" dirty="0"/>
              <a:t>Volg de systematiek van het BAL</a:t>
            </a:r>
          </a:p>
          <a:p>
            <a:pPr marL="285750" indent="-285750">
              <a:buFont typeface="Arial" panose="020B0604020202020204" pitchFamily="34" charset="0"/>
              <a:buChar char="•"/>
            </a:pPr>
            <a:r>
              <a:rPr lang="nl-NL" dirty="0"/>
              <a:t>Een milieubelastende activiteit is een activiteit die nadelige gevolgen voor het milieu kan veroorzaken (stap 1). </a:t>
            </a:r>
          </a:p>
          <a:p>
            <a:pPr marL="285750" indent="-285750">
              <a:buFont typeface="Arial" panose="020B0604020202020204" pitchFamily="34" charset="0"/>
              <a:buChar char="•"/>
            </a:pPr>
            <a:r>
              <a:rPr lang="nl-NL" dirty="0"/>
              <a:t>H3 van het Bal bepaalt of er rijksregels van toepassing zijn (stap 2).</a:t>
            </a:r>
          </a:p>
          <a:p>
            <a:pPr marL="285750" indent="-285750">
              <a:buFont typeface="Arial" panose="020B0604020202020204" pitchFamily="34" charset="0"/>
              <a:buChar char="•"/>
            </a:pPr>
            <a:r>
              <a:rPr lang="nl-NL" dirty="0"/>
              <a:t>Bij de MBA kunnen ook functioneel ondersteunende activiteiten (FOA) horen (stap 3)</a:t>
            </a:r>
          </a:p>
          <a:p>
            <a:pPr marL="285750" indent="-285750">
              <a:buFont typeface="Arial" panose="020B0604020202020204" pitchFamily="34" charset="0"/>
              <a:buChar char="•"/>
            </a:pPr>
            <a:r>
              <a:rPr lang="nl-NL" dirty="0"/>
              <a:t>Bij de MBA + FOA horen algemene regels uit H4, via richtingaanwijzer (stap 4)</a:t>
            </a:r>
          </a:p>
          <a:p>
            <a:pPr marL="285750" indent="-285750">
              <a:buFont typeface="Arial" panose="020B0604020202020204" pitchFamily="34" charset="0"/>
              <a:buChar char="•"/>
            </a:pPr>
            <a:r>
              <a:rPr lang="nl-NL" dirty="0"/>
              <a:t>H3 wijst aan welk deel van de MBA + FOA </a:t>
            </a:r>
            <a:r>
              <a:rPr lang="nl-NL" dirty="0" err="1"/>
              <a:t>vergunningplichtig</a:t>
            </a:r>
            <a:r>
              <a:rPr lang="nl-NL" dirty="0"/>
              <a:t> is. Dit is dus vaak slechts een deel van de MBA + FOA (stap 5)</a:t>
            </a:r>
          </a:p>
        </p:txBody>
      </p:sp>
    </p:spTree>
    <p:extLst>
      <p:ext uri="{BB962C8B-B14F-4D97-AF65-F5344CB8AC3E}">
        <p14:creationId xmlns:p14="http://schemas.microsoft.com/office/powerpoint/2010/main" val="39990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607D2-699A-2430-ED2F-354041B3DA61}"/>
              </a:ext>
            </a:extLst>
          </p:cNvPr>
          <p:cNvSpPr>
            <a:spLocks noGrp="1"/>
          </p:cNvSpPr>
          <p:nvPr>
            <p:ph type="title"/>
          </p:nvPr>
        </p:nvSpPr>
        <p:spPr/>
        <p:txBody>
          <a:bodyPr/>
          <a:lstStyle/>
          <a:p>
            <a:r>
              <a:rPr lang="nl-NL" dirty="0"/>
              <a:t>MBA veehouderijen</a:t>
            </a:r>
          </a:p>
        </p:txBody>
      </p:sp>
      <p:sp>
        <p:nvSpPr>
          <p:cNvPr id="4" name="Tijdelijke aanduiding voor tekst 3">
            <a:extLst>
              <a:ext uri="{FF2B5EF4-FFF2-40B4-BE49-F238E27FC236}">
                <a16:creationId xmlns:a16="http://schemas.microsoft.com/office/drawing/2014/main" id="{90C36258-C5EF-E9AD-F02D-D1BD2D331EAE}"/>
              </a:ext>
            </a:extLst>
          </p:cNvPr>
          <p:cNvSpPr>
            <a:spLocks noGrp="1"/>
          </p:cNvSpPr>
          <p:nvPr>
            <p:ph type="body" sz="quarter" idx="12"/>
          </p:nvPr>
        </p:nvSpPr>
        <p:spPr/>
        <p:txBody>
          <a:bodyPr/>
          <a:lstStyle/>
          <a:p>
            <a:pPr marL="0" indent="0">
              <a:buNone/>
            </a:pPr>
            <a:r>
              <a:rPr lang="nl-NL" dirty="0"/>
              <a:t>Aangewezen </a:t>
            </a:r>
            <a:r>
              <a:rPr lang="nl-NL" dirty="0" err="1"/>
              <a:t>mba</a:t>
            </a:r>
            <a:r>
              <a:rPr lang="nl-NL" dirty="0"/>
              <a:t>:</a:t>
            </a:r>
          </a:p>
          <a:p>
            <a:pPr>
              <a:buFontTx/>
              <a:buChar char="-"/>
            </a:pPr>
            <a:r>
              <a:rPr lang="nl-NL" dirty="0"/>
              <a:t>Exploiteren </a:t>
            </a:r>
            <a:r>
              <a:rPr lang="nl-NL" dirty="0" err="1"/>
              <a:t>ippc</a:t>
            </a:r>
            <a:r>
              <a:rPr lang="nl-NL" dirty="0"/>
              <a:t>-installatie</a:t>
            </a:r>
          </a:p>
          <a:p>
            <a:pPr>
              <a:buFontTx/>
              <a:buChar char="-"/>
            </a:pPr>
            <a:r>
              <a:rPr lang="nl-NL" dirty="0"/>
              <a:t>Houden van landbouwhuisdieren</a:t>
            </a:r>
          </a:p>
          <a:p>
            <a:pPr marL="0" indent="0">
              <a:buNone/>
            </a:pPr>
            <a:endParaRPr lang="nl-NL" dirty="0"/>
          </a:p>
          <a:p>
            <a:pPr marL="0" indent="0">
              <a:buNone/>
            </a:pPr>
            <a:r>
              <a:rPr lang="nl-NL" dirty="0"/>
              <a:t>Hobbymatig is niet relevant, gaat om aantallen dieren. Maar wel landbouwhuisdieren!</a:t>
            </a:r>
          </a:p>
          <a:p>
            <a:pPr>
              <a:buFontTx/>
              <a:buChar char="-"/>
            </a:pPr>
            <a:endParaRPr lang="nl-NL" dirty="0"/>
          </a:p>
          <a:p>
            <a:pPr marL="0" indent="0">
              <a:buNone/>
            </a:pPr>
            <a:r>
              <a:rPr lang="nl-NL" dirty="0"/>
              <a:t>Vergunningplicht:</a:t>
            </a:r>
          </a:p>
          <a:p>
            <a:r>
              <a:rPr lang="nl-NL" dirty="0"/>
              <a:t>Exploiteren IPPC-</a:t>
            </a:r>
            <a:r>
              <a:rPr lang="nl-NL" b="1" dirty="0"/>
              <a:t>installatie</a:t>
            </a:r>
            <a:r>
              <a:rPr lang="nl-NL" dirty="0"/>
              <a:t> is (art. 3.201)</a:t>
            </a:r>
          </a:p>
          <a:p>
            <a:r>
              <a:rPr lang="nl-NL" dirty="0"/>
              <a:t>Exploiteren andere milieubelastende </a:t>
            </a:r>
            <a:r>
              <a:rPr lang="nl-NL" b="1" dirty="0"/>
              <a:t>installatie</a:t>
            </a:r>
            <a:r>
              <a:rPr lang="nl-NL" dirty="0"/>
              <a:t> (art. 3.202)</a:t>
            </a:r>
          </a:p>
          <a:p>
            <a:pPr marL="0" indent="0">
              <a:buNone/>
            </a:pPr>
            <a:endParaRPr lang="nl-NL" dirty="0"/>
          </a:p>
        </p:txBody>
      </p:sp>
    </p:spTree>
    <p:extLst>
      <p:ext uri="{BB962C8B-B14F-4D97-AF65-F5344CB8AC3E}">
        <p14:creationId xmlns:p14="http://schemas.microsoft.com/office/powerpoint/2010/main" val="58101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BBDE7-68AB-2E04-8FF5-05DF60E6B8E1}"/>
              </a:ext>
            </a:extLst>
          </p:cNvPr>
          <p:cNvSpPr>
            <a:spLocks noGrp="1"/>
          </p:cNvSpPr>
          <p:nvPr>
            <p:ph type="title"/>
          </p:nvPr>
        </p:nvSpPr>
        <p:spPr>
          <a:xfrm>
            <a:off x="601133" y="1169391"/>
            <a:ext cx="10972800" cy="1020136"/>
          </a:xfrm>
        </p:spPr>
        <p:txBody>
          <a:bodyPr>
            <a:normAutofit/>
          </a:bodyPr>
          <a:lstStyle/>
          <a:p>
            <a:r>
              <a:rPr lang="nl-NL" dirty="0"/>
              <a:t>Wanneer hoort een onderdeel van het bedrijf bij de installatie? </a:t>
            </a:r>
          </a:p>
        </p:txBody>
      </p:sp>
      <p:sp>
        <p:nvSpPr>
          <p:cNvPr id="3" name="Tijdelijke aanduiding voor voettekst 2">
            <a:extLst>
              <a:ext uri="{FF2B5EF4-FFF2-40B4-BE49-F238E27FC236}">
                <a16:creationId xmlns:a16="http://schemas.microsoft.com/office/drawing/2014/main" id="{535A824F-0EBD-4CB5-E61F-09CCBD8BDD9B}"/>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0495FFC7-CFF2-7E09-B3DD-F476137DBD31}"/>
              </a:ext>
            </a:extLst>
          </p:cNvPr>
          <p:cNvSpPr>
            <a:spLocks noGrp="1"/>
          </p:cNvSpPr>
          <p:nvPr>
            <p:ph type="body" sz="quarter" idx="12"/>
          </p:nvPr>
        </p:nvSpPr>
        <p:spPr>
          <a:xfrm>
            <a:off x="534023" y="2289511"/>
            <a:ext cx="10964333" cy="4305685"/>
          </a:xfrm>
        </p:spPr>
        <p:txBody>
          <a:bodyPr numCol="2"/>
          <a:lstStyle/>
          <a:p>
            <a:r>
              <a:rPr lang="nl-NL" dirty="0"/>
              <a:t>Mestopslag?</a:t>
            </a:r>
          </a:p>
          <a:p>
            <a:r>
              <a:rPr lang="nl-NL" dirty="0"/>
              <a:t>Voerinstallatie?</a:t>
            </a:r>
          </a:p>
          <a:p>
            <a:r>
              <a:rPr lang="nl-NL" dirty="0"/>
              <a:t>Kuilplaat?</a:t>
            </a:r>
          </a:p>
          <a:p>
            <a:r>
              <a:rPr lang="nl-NL" dirty="0"/>
              <a:t>Andere diercategorie?</a:t>
            </a:r>
          </a:p>
          <a:p>
            <a:r>
              <a:rPr lang="nl-NL" dirty="0"/>
              <a:t>Mestverwerking?</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Gaat om het begrip installatie </a:t>
            </a:r>
            <a:r>
              <a:rPr lang="nl-NL" dirty="0">
                <a:sym typeface="Wingdings" panose="05000000000000000000" pitchFamily="2" charset="2"/>
              </a:rPr>
              <a:t> Europees begrip</a:t>
            </a:r>
          </a:p>
          <a:p>
            <a:pPr marL="0" indent="0">
              <a:buNone/>
            </a:pPr>
            <a:r>
              <a:rPr lang="nl-NL" dirty="0">
                <a:hlinkClick r:id="rId3"/>
              </a:rPr>
              <a:t>Dit verstaat het Bal onder een installatie | Informatiepunt Leefomgeving (iplo.nl)</a:t>
            </a: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Diverse criteria zoals:</a:t>
            </a:r>
          </a:p>
          <a:p>
            <a:pPr>
              <a:buFontTx/>
              <a:buChar char="-"/>
            </a:pPr>
            <a:r>
              <a:rPr lang="nl-NL" dirty="0">
                <a:sym typeface="Wingdings" panose="05000000000000000000" pitchFamily="2" charset="2"/>
              </a:rPr>
              <a:t>Technische eenheid</a:t>
            </a:r>
          </a:p>
          <a:p>
            <a:pPr>
              <a:buFontTx/>
              <a:buChar char="-"/>
            </a:pPr>
            <a:r>
              <a:rPr lang="nl-NL" dirty="0">
                <a:sym typeface="Wingdings" panose="05000000000000000000" pitchFamily="2" charset="2"/>
              </a:rPr>
              <a:t>Samenhang met de aangegeven activiteit</a:t>
            </a:r>
          </a:p>
          <a:p>
            <a:pPr>
              <a:buFontTx/>
              <a:buChar char="-"/>
            </a:pPr>
            <a:r>
              <a:rPr lang="nl-NL" dirty="0">
                <a:sym typeface="Wingdings" panose="05000000000000000000" pitchFamily="2" charset="2"/>
              </a:rPr>
              <a:t>Zelfde locatie</a:t>
            </a:r>
          </a:p>
          <a:p>
            <a:pPr>
              <a:buFontTx/>
              <a:buChar char="-"/>
            </a:pPr>
            <a:r>
              <a:rPr lang="nl-NL" dirty="0">
                <a:sym typeface="Wingdings" panose="05000000000000000000" pitchFamily="2" charset="2"/>
              </a:rPr>
              <a:t>Gevolgen voor emissies</a:t>
            </a:r>
            <a:endParaRPr lang="nl-NL" dirty="0"/>
          </a:p>
          <a:p>
            <a:pPr marL="0" indent="0">
              <a:buNone/>
            </a:pPr>
            <a:endParaRPr lang="nl-NL" dirty="0"/>
          </a:p>
        </p:txBody>
      </p:sp>
    </p:spTree>
    <p:extLst>
      <p:ext uri="{BB962C8B-B14F-4D97-AF65-F5344CB8AC3E}">
        <p14:creationId xmlns:p14="http://schemas.microsoft.com/office/powerpoint/2010/main" val="37180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B2213-F2E5-0364-128D-B32EEAFCFE43}"/>
              </a:ext>
            </a:extLst>
          </p:cNvPr>
          <p:cNvSpPr>
            <a:spLocks noGrp="1"/>
          </p:cNvSpPr>
          <p:nvPr>
            <p:ph type="title"/>
          </p:nvPr>
        </p:nvSpPr>
        <p:spPr/>
        <p:txBody>
          <a:bodyPr/>
          <a:lstStyle/>
          <a:p>
            <a:r>
              <a:rPr lang="nl-NL" dirty="0"/>
              <a:t>Hulp uit de praktijk</a:t>
            </a:r>
          </a:p>
        </p:txBody>
      </p:sp>
      <p:sp>
        <p:nvSpPr>
          <p:cNvPr id="4" name="Tijdelijke aanduiding voor tekst 3">
            <a:extLst>
              <a:ext uri="{FF2B5EF4-FFF2-40B4-BE49-F238E27FC236}">
                <a16:creationId xmlns:a16="http://schemas.microsoft.com/office/drawing/2014/main" id="{50F0DD87-A8DC-4ED8-4525-D3BA6A4AC809}"/>
              </a:ext>
            </a:extLst>
          </p:cNvPr>
          <p:cNvSpPr>
            <a:spLocks noGrp="1"/>
          </p:cNvSpPr>
          <p:nvPr>
            <p:ph type="body" sz="quarter" idx="12"/>
          </p:nvPr>
        </p:nvSpPr>
        <p:spPr/>
        <p:txBody>
          <a:bodyPr/>
          <a:lstStyle/>
          <a:p>
            <a:pPr marL="0" indent="0">
              <a:buNone/>
            </a:pPr>
            <a:r>
              <a:rPr lang="nl-NL" dirty="0">
                <a:hlinkClick r:id="rId2"/>
              </a:rPr>
              <a:t>Veehouderij: de andere milieubelastende installatie | VNG</a:t>
            </a:r>
            <a:endParaRPr lang="nl-NL" dirty="0"/>
          </a:p>
          <a:p>
            <a:pPr marL="0" indent="0">
              <a:buNone/>
            </a:pPr>
            <a:r>
              <a:rPr lang="nl-NL" dirty="0"/>
              <a:t>Handreiking en een online presentatie</a:t>
            </a:r>
          </a:p>
          <a:p>
            <a:pPr marL="0" indent="0">
              <a:buNone/>
            </a:pPr>
            <a:r>
              <a:rPr lang="nl-NL" dirty="0"/>
              <a:t>ODNL </a:t>
            </a:r>
            <a:r>
              <a:rPr lang="nl-NL" dirty="0" err="1"/>
              <a:t>ism</a:t>
            </a:r>
            <a:r>
              <a:rPr lang="nl-NL" dirty="0"/>
              <a:t> VNG</a:t>
            </a:r>
          </a:p>
          <a:p>
            <a:endParaRPr lang="nl-NL" dirty="0"/>
          </a:p>
        </p:txBody>
      </p:sp>
    </p:spTree>
    <p:extLst>
      <p:ext uri="{BB962C8B-B14F-4D97-AF65-F5344CB8AC3E}">
        <p14:creationId xmlns:p14="http://schemas.microsoft.com/office/powerpoint/2010/main" val="419242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8FC12-6AA1-B5BC-13D6-4ED10BA6F704}"/>
              </a:ext>
            </a:extLst>
          </p:cNvPr>
          <p:cNvSpPr>
            <a:spLocks noGrp="1"/>
          </p:cNvSpPr>
          <p:nvPr>
            <p:ph type="title"/>
          </p:nvPr>
        </p:nvSpPr>
        <p:spPr/>
        <p:txBody>
          <a:bodyPr/>
          <a:lstStyle/>
          <a:p>
            <a:r>
              <a:rPr lang="nl-NL" dirty="0"/>
              <a:t>Mono-mestvergisters</a:t>
            </a:r>
          </a:p>
        </p:txBody>
      </p:sp>
      <p:sp>
        <p:nvSpPr>
          <p:cNvPr id="4" name="Tijdelijke aanduiding voor tekst 3">
            <a:extLst>
              <a:ext uri="{FF2B5EF4-FFF2-40B4-BE49-F238E27FC236}">
                <a16:creationId xmlns:a16="http://schemas.microsoft.com/office/drawing/2014/main" id="{548D2369-8AC0-749D-F7C3-2960340A7B55}"/>
              </a:ext>
            </a:extLst>
          </p:cNvPr>
          <p:cNvSpPr>
            <a:spLocks noGrp="1"/>
          </p:cNvSpPr>
          <p:nvPr>
            <p:ph type="body" sz="quarter" idx="12"/>
          </p:nvPr>
        </p:nvSpPr>
        <p:spPr/>
        <p:txBody>
          <a:bodyPr/>
          <a:lstStyle/>
          <a:p>
            <a:pPr marL="0" indent="0">
              <a:buNone/>
            </a:pPr>
            <a:r>
              <a:rPr lang="nl-NL" dirty="0"/>
              <a:t>Vragen vooraf:</a:t>
            </a:r>
          </a:p>
          <a:p>
            <a:r>
              <a:rPr lang="nl-NL" dirty="0"/>
              <a:t>Mest van andere veehouderijen? </a:t>
            </a:r>
          </a:p>
          <a:p>
            <a:r>
              <a:rPr lang="nl-NL" dirty="0"/>
              <a:t>Met </a:t>
            </a:r>
            <a:r>
              <a:rPr lang="nl-NL" dirty="0" err="1"/>
              <a:t>dagontmesting</a:t>
            </a:r>
            <a:r>
              <a:rPr lang="nl-NL" dirty="0"/>
              <a:t>?</a:t>
            </a:r>
          </a:p>
          <a:p>
            <a:endParaRPr lang="nl-NL" dirty="0"/>
          </a:p>
          <a:p>
            <a:pPr marL="0" indent="0">
              <a:buNone/>
            </a:pPr>
            <a:r>
              <a:rPr lang="nl-NL" dirty="0"/>
              <a:t>Daarna zelfde stappen:</a:t>
            </a:r>
          </a:p>
          <a:p>
            <a:pPr>
              <a:buFontTx/>
              <a:buChar char="-"/>
            </a:pPr>
            <a:r>
              <a:rPr lang="nl-NL" dirty="0"/>
              <a:t>Is de vergisting functioneel ondersteunend aan de veehouderij?</a:t>
            </a:r>
          </a:p>
          <a:p>
            <a:pPr>
              <a:buFontTx/>
              <a:buChar char="-"/>
            </a:pPr>
            <a:r>
              <a:rPr lang="nl-NL" dirty="0"/>
              <a:t>Is de vergisting onderdeel van de installatie?</a:t>
            </a:r>
          </a:p>
          <a:p>
            <a:pPr>
              <a:buFontTx/>
              <a:buChar char="-"/>
            </a:pPr>
            <a:endParaRPr lang="nl-NL" dirty="0"/>
          </a:p>
          <a:p>
            <a:pPr>
              <a:buFontTx/>
              <a:buChar char="-"/>
            </a:pPr>
            <a:endParaRPr lang="nl-NL" dirty="0"/>
          </a:p>
          <a:p>
            <a:pPr>
              <a:buFontTx/>
              <a:buChar char="-"/>
            </a:pPr>
            <a:r>
              <a:rPr lang="nl-NL" dirty="0"/>
              <a:t>Tot slot: handreiking mono-mestvergisting van RVO</a:t>
            </a:r>
          </a:p>
          <a:p>
            <a:pPr>
              <a:buFontTx/>
              <a:buChar char="-"/>
            </a:pPr>
            <a:r>
              <a:rPr lang="nl-NL" dirty="0">
                <a:hlinkClick r:id="rId3"/>
              </a:rPr>
              <a:t>Mest vergisten op boerderijen (rvo.nl)</a:t>
            </a:r>
            <a:endParaRPr lang="nl-NL" dirty="0"/>
          </a:p>
        </p:txBody>
      </p:sp>
    </p:spTree>
    <p:extLst>
      <p:ext uri="{BB962C8B-B14F-4D97-AF65-F5344CB8AC3E}">
        <p14:creationId xmlns:p14="http://schemas.microsoft.com/office/powerpoint/2010/main" val="241947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C40F4-DC35-050D-9F80-2C9737F14445}"/>
              </a:ext>
            </a:extLst>
          </p:cNvPr>
          <p:cNvSpPr>
            <a:spLocks noGrp="1"/>
          </p:cNvSpPr>
          <p:nvPr>
            <p:ph type="ctrTitle"/>
          </p:nvPr>
        </p:nvSpPr>
        <p:spPr/>
        <p:txBody>
          <a:bodyPr/>
          <a:lstStyle/>
          <a:p>
            <a:r>
              <a:rPr lang="nl-NL" dirty="0"/>
              <a:t>mer-beoordeling</a:t>
            </a:r>
          </a:p>
        </p:txBody>
      </p:sp>
      <p:sp>
        <p:nvSpPr>
          <p:cNvPr id="3" name="Ondertitel 2">
            <a:extLst>
              <a:ext uri="{FF2B5EF4-FFF2-40B4-BE49-F238E27FC236}">
                <a16:creationId xmlns:a16="http://schemas.microsoft.com/office/drawing/2014/main" id="{DD12847B-6618-6819-8805-9F84567C9452}"/>
              </a:ext>
            </a:extLst>
          </p:cNvPr>
          <p:cNvSpPr>
            <a:spLocks noGrp="1"/>
          </p:cNvSpPr>
          <p:nvPr>
            <p:ph type="subTitle" idx="1"/>
          </p:nvPr>
        </p:nvSpPr>
        <p:spPr/>
        <p:txBody>
          <a:bodyPr/>
          <a:lstStyle/>
          <a:p>
            <a:r>
              <a:rPr lang="nl-NL" dirty="0" err="1"/>
              <a:t>Veelgestelde</a:t>
            </a:r>
            <a:r>
              <a:rPr lang="nl-NL" dirty="0"/>
              <a:t> vraag over wijziging</a:t>
            </a:r>
          </a:p>
        </p:txBody>
      </p:sp>
    </p:spTree>
    <p:extLst>
      <p:ext uri="{BB962C8B-B14F-4D97-AF65-F5344CB8AC3E}">
        <p14:creationId xmlns:p14="http://schemas.microsoft.com/office/powerpoint/2010/main" val="236970649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9368ceb2540f6c53c490f14308d851dd">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795804774d631eabc6830a8278a355b9"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9c2e84-6c27-4776-917c-9c3cd17db71c">
      <Terms xmlns="http://schemas.microsoft.com/office/infopath/2007/PartnerControls"/>
    </lcf76f155ced4ddcb4097134ff3c332f>
    <TaxCatchAll xmlns="39cb69a0-6d0b-4a0f-9d9e-8e4da96cfbca" xsi:nil="true"/>
  </documentManagement>
</p:properties>
</file>

<file path=customXml/itemProps1.xml><?xml version="1.0" encoding="utf-8"?>
<ds:datastoreItem xmlns:ds="http://schemas.openxmlformats.org/officeDocument/2006/customXml" ds:itemID="{6AE2AA86-BDBC-486D-855A-7A643C516746}"/>
</file>

<file path=customXml/itemProps2.xml><?xml version="1.0" encoding="utf-8"?>
<ds:datastoreItem xmlns:ds="http://schemas.openxmlformats.org/officeDocument/2006/customXml" ds:itemID="{16C164B2-3598-4293-A11F-02E6BAD21E51}"/>
</file>

<file path=customXml/itemProps3.xml><?xml version="1.0" encoding="utf-8"?>
<ds:datastoreItem xmlns:ds="http://schemas.openxmlformats.org/officeDocument/2006/customXml" ds:itemID="{115766D5-3031-460C-A1BC-808FE4E2C607}"/>
</file>

<file path=docProps/app.xml><?xml version="1.0" encoding="utf-8"?>
<Properties xmlns="http://schemas.openxmlformats.org/officeDocument/2006/extended-properties" xmlns:vt="http://schemas.openxmlformats.org/officeDocument/2006/docPropsVTypes">
  <Template>190470-01 IPLO presentatie-aangepast-klein.DEF</Template>
  <TotalTime>1763</TotalTime>
  <Words>2096</Words>
  <Application>Microsoft Office PowerPoint</Application>
  <PresentationFormat>Breedbeeld</PresentationFormat>
  <Paragraphs>226</Paragraphs>
  <Slides>28</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Open Sans</vt:lpstr>
      <vt:lpstr>Verdana</vt:lpstr>
      <vt:lpstr>Wingdings</vt:lpstr>
      <vt:lpstr>Aangepast ontwerp</vt:lpstr>
      <vt:lpstr>Actualiteiten veehouderij  WELKOM</vt:lpstr>
      <vt:lpstr>Inhoud</vt:lpstr>
      <vt:lpstr>Vergunning MBA</vt:lpstr>
      <vt:lpstr>Wanneer is iets onderdeel van de vergunning?</vt:lpstr>
      <vt:lpstr>MBA veehouderijen</vt:lpstr>
      <vt:lpstr>Wanneer hoort een onderdeel van het bedrijf bij de installatie? </vt:lpstr>
      <vt:lpstr>Hulp uit de praktijk</vt:lpstr>
      <vt:lpstr>Mono-mestvergisters</vt:lpstr>
      <vt:lpstr>mer-beoordeling</vt:lpstr>
      <vt:lpstr>Wijziging installatie ook wijziging voor mer-beoordeling</vt:lpstr>
      <vt:lpstr>Voorbeeld kleine mono-mestvergister (1)</vt:lpstr>
      <vt:lpstr>Voorbeeld kleine mono-vergister (2) </vt:lpstr>
      <vt:lpstr>Overgangsrecht OBM</vt:lpstr>
      <vt:lpstr>OBM veehouderijen</vt:lpstr>
      <vt:lpstr>OBM aangevraagd voor 1 januari 2024</vt:lpstr>
      <vt:lpstr>Voorbeeld</vt:lpstr>
      <vt:lpstr>OBM verleend en gebruikt voor 1 jan 2024</vt:lpstr>
      <vt:lpstr>Meer informatie:</vt:lpstr>
      <vt:lpstr>Vergunningcheck in het DSO</vt:lpstr>
      <vt:lpstr>Vergunningcheck</vt:lpstr>
      <vt:lpstr>Wat wordt uitgevraagd?</vt:lpstr>
      <vt:lpstr>Wat zit niet in de vergunningcheck</vt:lpstr>
      <vt:lpstr>Geur van veehouderijen</vt:lpstr>
      <vt:lpstr>Geur</vt:lpstr>
      <vt:lpstr>Geur - beleidsontwikkelingen</vt:lpstr>
      <vt:lpstr>Milieuregels in boerentaal</vt:lpstr>
      <vt:lpstr>Kleinschalig tanken</vt:lpstr>
      <vt:lpstr>Blijf op de hoogte van het laatste IPLO nieuws via onze nieuwsbrief. Abonneren kan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Uijtdewilligen, Annelies (RWS WVL)</cp:lastModifiedBy>
  <cp:revision>48</cp:revision>
  <cp:lastPrinted>2024-09-26T10:57:12Z</cp:lastPrinted>
  <dcterms:created xsi:type="dcterms:W3CDTF">2023-08-22T12:47:17Z</dcterms:created>
  <dcterms:modified xsi:type="dcterms:W3CDTF">2024-11-27T12:48:23Z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0x01010087E8DBCFCEC9E243B7DB38363069CDB1</vt:lpwstr>
  </property>
</Properties>
</file>