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24"/>
  </p:notesMasterIdLst>
  <p:handoutMasterIdLst>
    <p:handoutMasterId r:id="rId25"/>
  </p:handoutMasterIdLst>
  <p:sldIdLst>
    <p:sldId id="291" r:id="rId5"/>
    <p:sldId id="278" r:id="rId6"/>
    <p:sldId id="294" r:id="rId7"/>
    <p:sldId id="285" r:id="rId8"/>
    <p:sldId id="298" r:id="rId9"/>
    <p:sldId id="299" r:id="rId10"/>
    <p:sldId id="300" r:id="rId11"/>
    <p:sldId id="28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297" r:id="rId22"/>
    <p:sldId id="256" r:id="rId23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B0150-304E-430E-87AB-05E2DCB10428}" v="1" dt="2024-11-28T12:48:31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5822" autoAdjust="0"/>
  </p:normalViewPr>
  <p:slideViewPr>
    <p:cSldViewPr snapToGrid="0" snapToObjects="1" showGuides="1">
      <p:cViewPr varScale="1">
        <p:scale>
          <a:sx n="59" d="100"/>
          <a:sy n="59" d="100"/>
        </p:scale>
        <p:origin x="580" y="52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28-11-2024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28-11-2024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3CF5F-D004-2F47-07F9-86D95D808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F963E5-D7C7-F84D-9502-E496A3CC9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F94BA9-FDC5-D987-08DC-6ED7C6F6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EE1-959E-42B6-AFCA-3434E0BE0320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C56ABC-EB5D-8486-5505-D5275F8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764F35-00B3-0F90-5EBA-410B4D4E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959A-7B3B-4D4D-ADCD-0FC0CAC10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38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28/11/24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  <p:sldLayoutId id="2147483712" r:id="rId1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artikelen/veehouderij-de-andere-milieubelastende-installatie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02384" y="5443688"/>
            <a:ext cx="5171016" cy="931863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Annemieke Vos</a:t>
            </a:r>
          </a:p>
          <a:p>
            <a:r>
              <a:rPr lang="nl-NL" dirty="0"/>
              <a:t>28 November 2024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356144" y="2021996"/>
            <a:ext cx="5353512" cy="123523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800" dirty="0"/>
              <a:t>De andere milieubelastende installatie bij een </a:t>
            </a:r>
            <a:br>
              <a:rPr lang="nl-NL" sz="2800" dirty="0"/>
            </a:br>
            <a:r>
              <a:rPr lang="nl-NL" sz="2800" dirty="0"/>
              <a:t>MBA Veehouderij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5576D15-5756-DC43-A374-8FECEED7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045" y="452531"/>
            <a:ext cx="5877601" cy="1600200"/>
          </a:xfrm>
        </p:spPr>
        <p:txBody>
          <a:bodyPr/>
          <a:lstStyle/>
          <a:p>
            <a:r>
              <a:rPr lang="nl-NL" dirty="0"/>
              <a:t>Vergunningplicht bij IPPC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4B130647-62A4-C8CB-82F9-09E03FBB9330}"/>
              </a:ext>
            </a:extLst>
          </p:cNvPr>
          <p:cNvSpPr txBox="1">
            <a:spLocks/>
          </p:cNvSpPr>
          <p:nvPr/>
        </p:nvSpPr>
        <p:spPr>
          <a:xfrm>
            <a:off x="828000" y="2533565"/>
            <a:ext cx="2677200" cy="36390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Vergunningplicht -&gt; niet voor gehele MBA, maar alleen voor IPPC-installatie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22D9D2-0F93-51FE-930E-C339EF19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13" y="1818405"/>
            <a:ext cx="7670067" cy="2794000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E079FDB-8D19-C171-AA2A-29B10F753809}"/>
              </a:ext>
            </a:extLst>
          </p:cNvPr>
          <p:cNvSpPr/>
          <p:nvPr/>
        </p:nvSpPr>
        <p:spPr>
          <a:xfrm>
            <a:off x="8818647" y="3572643"/>
            <a:ext cx="1003883" cy="2726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16B7AA9-BC33-F097-A196-89BF8E1C465C}"/>
              </a:ext>
            </a:extLst>
          </p:cNvPr>
          <p:cNvSpPr/>
          <p:nvPr/>
        </p:nvSpPr>
        <p:spPr>
          <a:xfrm>
            <a:off x="3942813" y="3845285"/>
            <a:ext cx="1182860" cy="3259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C16B8FA2-FFF3-31C6-791D-88811C0ECD8B}"/>
              </a:ext>
            </a:extLst>
          </p:cNvPr>
          <p:cNvSpPr/>
          <p:nvPr/>
        </p:nvSpPr>
        <p:spPr>
          <a:xfrm>
            <a:off x="5789300" y="3834688"/>
            <a:ext cx="1408874" cy="3259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5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BF87EFE-851A-636B-FC5B-D513C97A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97" y="546635"/>
            <a:ext cx="6677097" cy="1600200"/>
          </a:xfrm>
        </p:spPr>
        <p:txBody>
          <a:bodyPr/>
          <a:lstStyle/>
          <a:p>
            <a:r>
              <a:rPr lang="nl-NL" dirty="0"/>
              <a:t>Vergunningplicht bij niet-IPPC</a:t>
            </a:r>
          </a:p>
        </p:txBody>
      </p:sp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102E76C4-D97C-4E5F-4D56-DC4F50B8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08" y="1346735"/>
            <a:ext cx="10408703" cy="4859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D2E85BC-906E-91D0-8E8E-5ADEC4C0325F}"/>
              </a:ext>
            </a:extLst>
          </p:cNvPr>
          <p:cNvSpPr/>
          <p:nvPr/>
        </p:nvSpPr>
        <p:spPr>
          <a:xfrm>
            <a:off x="5632545" y="2359845"/>
            <a:ext cx="899658" cy="2726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93329471-88CD-C32F-4849-92521C197AAD}"/>
              </a:ext>
            </a:extLst>
          </p:cNvPr>
          <p:cNvSpPr/>
          <p:nvPr/>
        </p:nvSpPr>
        <p:spPr>
          <a:xfrm>
            <a:off x="9143198" y="2359845"/>
            <a:ext cx="624840" cy="303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E5F653A-5263-DB10-843E-EC067C2D0E09}"/>
              </a:ext>
            </a:extLst>
          </p:cNvPr>
          <p:cNvSpPr/>
          <p:nvPr/>
        </p:nvSpPr>
        <p:spPr>
          <a:xfrm>
            <a:off x="494008" y="2663754"/>
            <a:ext cx="2187430" cy="2831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8BB0E12-F8C3-B8C7-5A75-E6B056F5972D}"/>
              </a:ext>
            </a:extLst>
          </p:cNvPr>
          <p:cNvSpPr/>
          <p:nvPr/>
        </p:nvSpPr>
        <p:spPr>
          <a:xfrm>
            <a:off x="7634438" y="2375477"/>
            <a:ext cx="946013" cy="272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EEDC635-85EE-2F0F-558C-4FE3B1E45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130" y="4129224"/>
            <a:ext cx="8296275" cy="1066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AE6C169E-7A66-96C3-1272-CF53E4E807AD}"/>
              </a:ext>
            </a:extLst>
          </p:cNvPr>
          <p:cNvSpPr/>
          <p:nvPr/>
        </p:nvSpPr>
        <p:spPr>
          <a:xfrm>
            <a:off x="3067130" y="4129223"/>
            <a:ext cx="677097" cy="336899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6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70C888-E2FC-C266-5420-C0BE34EE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EDE09AE6-6B48-3C0A-E515-23FF3ABA5EC3}"/>
              </a:ext>
            </a:extLst>
          </p:cNvPr>
          <p:cNvSpPr txBox="1">
            <a:spLocks/>
          </p:cNvSpPr>
          <p:nvPr/>
        </p:nvSpPr>
        <p:spPr>
          <a:xfrm>
            <a:off x="1036547" y="1529593"/>
            <a:ext cx="10776625" cy="47555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>
                <a:solidFill>
                  <a:srgbClr val="333333"/>
                </a:solidFill>
              </a:rPr>
              <a:t>IPPC-installatie</a:t>
            </a:r>
            <a:r>
              <a:rPr lang="nl-NL" i="1" dirty="0">
                <a:solidFill>
                  <a:srgbClr val="333333"/>
                </a:solidFill>
              </a:rPr>
              <a:t>: </a:t>
            </a:r>
            <a:r>
              <a:rPr lang="nl-NL" u="sng" dirty="0">
                <a:solidFill>
                  <a:srgbClr val="333333"/>
                </a:solidFill>
              </a:rPr>
              <a:t>vaste technische eenheid met </a:t>
            </a:r>
            <a:r>
              <a:rPr lang="nl-NL" dirty="0">
                <a:solidFill>
                  <a:srgbClr val="333333"/>
                </a:solidFill>
              </a:rPr>
              <a:t>een of meer IPPC-activiteiten (</a:t>
            </a:r>
            <a:r>
              <a:rPr lang="nl-NL" u="sng" dirty="0">
                <a:solidFill>
                  <a:srgbClr val="333333"/>
                </a:solidFill>
              </a:rPr>
              <a:t>bijlage I</a:t>
            </a:r>
            <a:r>
              <a:rPr lang="nl-NL" dirty="0">
                <a:solidFill>
                  <a:srgbClr val="333333"/>
                </a:solidFill>
              </a:rPr>
              <a:t> RIE)</a:t>
            </a:r>
            <a:r>
              <a:rPr lang="nl-NL" b="1" i="1" dirty="0">
                <a:solidFill>
                  <a:srgbClr val="33333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i="1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>
                <a:solidFill>
                  <a:srgbClr val="333333"/>
                </a:solidFill>
              </a:rPr>
              <a:t>Andere milieubelastende installatie</a:t>
            </a:r>
            <a:r>
              <a:rPr lang="nl-NL" i="1" dirty="0">
                <a:solidFill>
                  <a:srgbClr val="333333"/>
                </a:solidFill>
              </a:rPr>
              <a:t>: </a:t>
            </a:r>
            <a:r>
              <a:rPr lang="nl-NL" u="sng" dirty="0">
                <a:solidFill>
                  <a:srgbClr val="333333"/>
                </a:solidFill>
              </a:rPr>
              <a:t>vaste technische eenheid met </a:t>
            </a:r>
            <a:r>
              <a:rPr lang="nl-NL" dirty="0">
                <a:solidFill>
                  <a:srgbClr val="333333"/>
                </a:solidFill>
              </a:rPr>
              <a:t>een activiteit, anders dan een activiteit als bedoeld in bijlage I bij de richtlijn industriële emissies</a:t>
            </a:r>
          </a:p>
          <a:p>
            <a:endParaRPr lang="nl-NL" dirty="0">
              <a:solidFill>
                <a:srgbClr val="333333"/>
              </a:solidFill>
              <a:highlight>
                <a:srgbClr val="FFFF00"/>
              </a:highlight>
            </a:endParaRPr>
          </a:p>
          <a:p>
            <a:endParaRPr lang="nl-NL" dirty="0">
              <a:solidFill>
                <a:srgbClr val="333333"/>
              </a:solidFill>
              <a:highlight>
                <a:srgbClr val="FFFF00"/>
              </a:highlight>
            </a:endParaRPr>
          </a:p>
          <a:p>
            <a:r>
              <a:rPr lang="nl-NL" b="1" dirty="0">
                <a:solidFill>
                  <a:srgbClr val="333333"/>
                </a:solidFill>
              </a:rPr>
              <a:t>Alsmede (bij beiden)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u="sng" dirty="0">
                <a:solidFill>
                  <a:srgbClr val="333333"/>
                </a:solidFill>
              </a:rPr>
              <a:t>andere op dezelfde locatie </a:t>
            </a:r>
            <a:r>
              <a:rPr lang="nl-NL" dirty="0">
                <a:solidFill>
                  <a:srgbClr val="333333"/>
                </a:solidFill>
              </a:rPr>
              <a:t>ten uitvoer gebrachte activiteiten die daarmee</a:t>
            </a:r>
          </a:p>
          <a:p>
            <a:pPr marL="609750" lvl="3" indent="-285750">
              <a:buFontTx/>
              <a:buChar char="-"/>
            </a:pPr>
            <a:r>
              <a:rPr lang="nl-NL" dirty="0">
                <a:solidFill>
                  <a:srgbClr val="333333"/>
                </a:solidFill>
              </a:rPr>
              <a:t>rechtstreeks samenhangen en</a:t>
            </a:r>
          </a:p>
          <a:p>
            <a:pPr marL="609750" lvl="3" indent="-285750">
              <a:buFontTx/>
              <a:buChar char="-"/>
            </a:pPr>
            <a:r>
              <a:rPr lang="nl-NL" dirty="0">
                <a:solidFill>
                  <a:srgbClr val="333333"/>
                </a:solidFill>
              </a:rPr>
              <a:t>in technisch verband staan en </a:t>
            </a:r>
          </a:p>
          <a:p>
            <a:pPr marL="609750" lvl="3" indent="-285750">
              <a:buFontTx/>
              <a:buChar char="-"/>
            </a:pPr>
            <a:r>
              <a:rPr lang="nl-NL" dirty="0">
                <a:solidFill>
                  <a:srgbClr val="333333"/>
                </a:solidFill>
              </a:rPr>
              <a:t>gevolgen kunnen hebben voor de emissies en de verontreiniging</a:t>
            </a:r>
          </a:p>
          <a:p>
            <a:endParaRPr lang="nl-NL" dirty="0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F3182A32-7E86-8CD4-6B11-A014B7E84F0A}"/>
              </a:ext>
            </a:extLst>
          </p:cNvPr>
          <p:cNvSpPr txBox="1">
            <a:spLocks/>
          </p:cNvSpPr>
          <p:nvPr/>
        </p:nvSpPr>
        <p:spPr>
          <a:xfrm>
            <a:off x="11453172" y="592516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1" name="Rechteraccolade 10">
            <a:extLst>
              <a:ext uri="{FF2B5EF4-FFF2-40B4-BE49-F238E27FC236}">
                <a16:creationId xmlns:a16="http://schemas.microsoft.com/office/drawing/2014/main" id="{044B4DD4-E592-F88F-0128-E8FC1F92A9AA}"/>
              </a:ext>
            </a:extLst>
          </p:cNvPr>
          <p:cNvSpPr/>
          <p:nvPr/>
        </p:nvSpPr>
        <p:spPr>
          <a:xfrm>
            <a:off x="8392974" y="3907376"/>
            <a:ext cx="204681" cy="784442"/>
          </a:xfrm>
          <a:prstGeom prst="rightBrace">
            <a:avLst/>
          </a:prstGeom>
          <a:solidFill>
            <a:schemeClr val="bg1"/>
          </a:solidFill>
          <a:ln w="19050">
            <a:solidFill>
              <a:srgbClr val="398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45B816E-5511-7118-6DD4-5983272615F6}"/>
              </a:ext>
            </a:extLst>
          </p:cNvPr>
          <p:cNvSpPr txBox="1"/>
          <p:nvPr/>
        </p:nvSpPr>
        <p:spPr>
          <a:xfrm>
            <a:off x="8996592" y="4114931"/>
            <a:ext cx="159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39870C"/>
                </a:solidFill>
              </a:rPr>
              <a:t>Cumulatief!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E8CFAC4-0A02-9DC0-13B6-040B7511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716" y="377593"/>
            <a:ext cx="11028624" cy="1152000"/>
          </a:xfrm>
        </p:spPr>
        <p:txBody>
          <a:bodyPr>
            <a:normAutofit/>
          </a:bodyPr>
          <a:lstStyle/>
          <a:p>
            <a:r>
              <a:rPr lang="nl-NL" dirty="0"/>
              <a:t>Begrip installatie 3.201 en 3.202 Bal</a:t>
            </a:r>
          </a:p>
        </p:txBody>
      </p:sp>
    </p:spTree>
    <p:extLst>
      <p:ext uri="{BB962C8B-B14F-4D97-AF65-F5344CB8AC3E}">
        <p14:creationId xmlns:p14="http://schemas.microsoft.com/office/powerpoint/2010/main" val="34782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9D9DC02-A487-E7ED-CE91-65A41F70C3B0}"/>
              </a:ext>
            </a:extLst>
          </p:cNvPr>
          <p:cNvSpPr txBox="1">
            <a:spLocks/>
          </p:cNvSpPr>
          <p:nvPr/>
        </p:nvSpPr>
        <p:spPr>
          <a:xfrm>
            <a:off x="711321" y="893587"/>
            <a:ext cx="11205587" cy="1008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NL" dirty="0"/>
              <a:t>Vergunningplicht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9621CD-0710-62E1-CF6A-1167C24B7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565" r="61848" b="6310"/>
          <a:stretch/>
        </p:blipFill>
        <p:spPr>
          <a:xfrm>
            <a:off x="5420139" y="952884"/>
            <a:ext cx="6480313" cy="5835273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64FC9CD-B199-CAF2-3FA8-620653A15E8E}"/>
              </a:ext>
            </a:extLst>
          </p:cNvPr>
          <p:cNvSpPr/>
          <p:nvPr/>
        </p:nvSpPr>
        <p:spPr>
          <a:xfrm>
            <a:off x="6984000" y="3429000"/>
            <a:ext cx="304040" cy="30102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3AC6059-BE0C-30BA-5727-6B70FE5CBB82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055137" y="3396355"/>
            <a:ext cx="4928863" cy="18315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08A2736-A921-40C0-B716-1BBF4B36B94C}"/>
              </a:ext>
            </a:extLst>
          </p:cNvPr>
          <p:cNvSpPr txBox="1"/>
          <p:nvPr/>
        </p:nvSpPr>
        <p:spPr>
          <a:xfrm>
            <a:off x="75095" y="3254985"/>
            <a:ext cx="2504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Dieselolietank + tankplaats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8829539-185E-F9C7-F5A9-4E1E1133E5F6}"/>
              </a:ext>
            </a:extLst>
          </p:cNvPr>
          <p:cNvSpPr/>
          <p:nvPr/>
        </p:nvSpPr>
        <p:spPr>
          <a:xfrm>
            <a:off x="8283921" y="4725909"/>
            <a:ext cx="94156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B4FF2F-7960-AEA9-E8D2-C293F33970D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055137" y="4309450"/>
            <a:ext cx="6366672" cy="5503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70F592FE-D738-D0F9-00ED-668B3C716C28}"/>
              </a:ext>
            </a:extLst>
          </p:cNvPr>
          <p:cNvSpPr txBox="1"/>
          <p:nvPr/>
        </p:nvSpPr>
        <p:spPr>
          <a:xfrm>
            <a:off x="1295374" y="4183383"/>
            <a:ext cx="14200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Mestsilo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0DE0EE7-B93E-F3EC-3ED4-64D69D5F07B8}"/>
              </a:ext>
            </a:extLst>
          </p:cNvPr>
          <p:cNvSpPr/>
          <p:nvPr/>
        </p:nvSpPr>
        <p:spPr>
          <a:xfrm>
            <a:off x="5576935" y="3902044"/>
            <a:ext cx="3096285" cy="3101557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690CC23-A395-D96C-A97B-1D2502D87AA2}"/>
              </a:ext>
            </a:extLst>
          </p:cNvPr>
          <p:cNvCxnSpPr>
            <a:cxnSpLocks/>
          </p:cNvCxnSpPr>
          <p:nvPr/>
        </p:nvCxnSpPr>
        <p:spPr>
          <a:xfrm>
            <a:off x="2037398" y="5075264"/>
            <a:ext cx="3532531" cy="28971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E0509703-F38C-AA7B-2C10-F507A83311A5}"/>
              </a:ext>
            </a:extLst>
          </p:cNvPr>
          <p:cNvSpPr txBox="1"/>
          <p:nvPr/>
        </p:nvSpPr>
        <p:spPr>
          <a:xfrm>
            <a:off x="1206947" y="4959474"/>
            <a:ext cx="11860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Kuilplaten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97F10628-9AD0-E72B-0BCC-8152E9027B2B}"/>
              </a:ext>
            </a:extLst>
          </p:cNvPr>
          <p:cNvSpPr/>
          <p:nvPr/>
        </p:nvSpPr>
        <p:spPr>
          <a:xfrm>
            <a:off x="6844419" y="1263377"/>
            <a:ext cx="2752253" cy="31015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9A33B70-D7D6-5701-2890-7B2E5574ED7A}"/>
              </a:ext>
            </a:extLst>
          </p:cNvPr>
          <p:cNvCxnSpPr/>
          <p:nvPr/>
        </p:nvCxnSpPr>
        <p:spPr>
          <a:xfrm>
            <a:off x="2112777" y="2381113"/>
            <a:ext cx="4749750" cy="1272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160C6ABC-497E-E83D-BBAE-B98A0D2FDD61}"/>
              </a:ext>
            </a:extLst>
          </p:cNvPr>
          <p:cNvSpPr txBox="1"/>
          <p:nvPr/>
        </p:nvSpPr>
        <p:spPr>
          <a:xfrm>
            <a:off x="1455055" y="2240280"/>
            <a:ext cx="657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Stal(</a:t>
            </a:r>
            <a:r>
              <a:rPr lang="nl-NL" sz="1400" dirty="0" err="1"/>
              <a:t>len</a:t>
            </a:r>
            <a:r>
              <a:rPr lang="nl-NL" sz="1400" dirty="0"/>
              <a:t>)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98072EC-3F0E-A472-5E75-C86BCC237685}"/>
              </a:ext>
            </a:extLst>
          </p:cNvPr>
          <p:cNvSpPr/>
          <p:nvPr/>
        </p:nvSpPr>
        <p:spPr>
          <a:xfrm>
            <a:off x="8957187" y="2871019"/>
            <a:ext cx="570271" cy="9973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ABEABCAD-007F-6B86-80FB-B46112FCADA0}"/>
              </a:ext>
            </a:extLst>
          </p:cNvPr>
          <p:cNvCxnSpPr/>
          <p:nvPr/>
        </p:nvCxnSpPr>
        <p:spPr>
          <a:xfrm>
            <a:off x="2055137" y="2871019"/>
            <a:ext cx="6902050" cy="30102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75E58832-D8DB-9BC1-B051-63C4C67DE03C}"/>
              </a:ext>
            </a:extLst>
          </p:cNvPr>
          <p:cNvSpPr txBox="1"/>
          <p:nvPr/>
        </p:nvSpPr>
        <p:spPr>
          <a:xfrm>
            <a:off x="711321" y="2740931"/>
            <a:ext cx="16816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Vaste mestopslag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48C1F5BE-8DE9-0B9B-54CE-AED3DE4A1932}"/>
              </a:ext>
            </a:extLst>
          </p:cNvPr>
          <p:cNvSpPr/>
          <p:nvPr/>
        </p:nvSpPr>
        <p:spPr>
          <a:xfrm>
            <a:off x="6410632" y="2094271"/>
            <a:ext cx="1150374" cy="1485243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EF2B8E6B-F79E-1CA3-E9F6-A131FB5C8203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1985923" y="2836893"/>
            <a:ext cx="4424709" cy="1031503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93EF1F0B-465F-9F6E-DA79-5173EC8F5DF4}"/>
              </a:ext>
            </a:extLst>
          </p:cNvPr>
          <p:cNvSpPr txBox="1"/>
          <p:nvPr/>
        </p:nvSpPr>
        <p:spPr>
          <a:xfrm>
            <a:off x="581331" y="3719235"/>
            <a:ext cx="1728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Werktuigenberging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D324B884-FBE3-7E89-83FC-8F3D6D2E557D}"/>
              </a:ext>
            </a:extLst>
          </p:cNvPr>
          <p:cNvSpPr/>
          <p:nvPr/>
        </p:nvSpPr>
        <p:spPr>
          <a:xfrm>
            <a:off x="9348186" y="2836893"/>
            <a:ext cx="788677" cy="89313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913BC9C0-F391-455E-8D7C-A627D9C70C9E}"/>
              </a:ext>
            </a:extLst>
          </p:cNvPr>
          <p:cNvSpPr/>
          <p:nvPr/>
        </p:nvSpPr>
        <p:spPr>
          <a:xfrm>
            <a:off x="8985286" y="4000515"/>
            <a:ext cx="860803" cy="8593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80924EAB-606F-BE91-7622-BFB81BCB8566}"/>
              </a:ext>
            </a:extLst>
          </p:cNvPr>
          <p:cNvSpPr/>
          <p:nvPr/>
        </p:nvSpPr>
        <p:spPr>
          <a:xfrm>
            <a:off x="9773963" y="3945420"/>
            <a:ext cx="788677" cy="893135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E9633D42-DD07-AE67-28DE-54F0E3E8A8C6}"/>
              </a:ext>
            </a:extLst>
          </p:cNvPr>
          <p:cNvSpPr/>
          <p:nvPr/>
        </p:nvSpPr>
        <p:spPr>
          <a:xfrm rot="21313021">
            <a:off x="6227860" y="2214653"/>
            <a:ext cx="486418" cy="1580446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9351412-6400-E10A-6627-F67182170322}"/>
              </a:ext>
            </a:extLst>
          </p:cNvPr>
          <p:cNvSpPr txBox="1"/>
          <p:nvPr/>
        </p:nvSpPr>
        <p:spPr>
          <a:xfrm>
            <a:off x="1058297" y="4352734"/>
            <a:ext cx="251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+ </a:t>
            </a:r>
            <a:r>
              <a:rPr lang="nl-NL" sz="1400" dirty="0" err="1"/>
              <a:t>monovergister</a:t>
            </a:r>
            <a:r>
              <a:rPr lang="nl-NL" sz="1400" dirty="0"/>
              <a:t>, mestscheider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30A152D-4092-B69F-067A-050D81807759}"/>
              </a:ext>
            </a:extLst>
          </p:cNvPr>
          <p:cNvCxnSpPr>
            <a:stCxn id="8" idx="1"/>
          </p:cNvCxnSpPr>
          <p:nvPr/>
        </p:nvCxnSpPr>
        <p:spPr>
          <a:xfrm>
            <a:off x="75095" y="3362707"/>
            <a:ext cx="1962303" cy="336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B8804FEB-5FBD-C830-EF8B-1BF2A375C7C4}"/>
              </a:ext>
            </a:extLst>
          </p:cNvPr>
          <p:cNvCxnSpPr>
            <a:cxnSpLocks/>
            <a:stCxn id="23" idx="1"/>
          </p:cNvCxnSpPr>
          <p:nvPr/>
        </p:nvCxnSpPr>
        <p:spPr>
          <a:xfrm>
            <a:off x="581331" y="3826957"/>
            <a:ext cx="140459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6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60B870A-AEB1-523C-7205-ADE03B3DF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62582"/>
              </p:ext>
            </p:extLst>
          </p:nvPr>
        </p:nvGraphicFramePr>
        <p:xfrm>
          <a:off x="1035265" y="811435"/>
          <a:ext cx="10515050" cy="5635425"/>
        </p:xfrm>
        <a:graphic>
          <a:graphicData uri="http://schemas.openxmlformats.org/drawingml/2006/table">
            <a:tbl>
              <a:tblPr/>
              <a:tblGrid>
                <a:gridCol w="3259863">
                  <a:extLst>
                    <a:ext uri="{9D8B030D-6E8A-4147-A177-3AD203B41FA5}">
                      <a16:colId xmlns:a16="http://schemas.microsoft.com/office/drawing/2014/main" val="96646622"/>
                    </a:ext>
                  </a:extLst>
                </a:gridCol>
                <a:gridCol w="3922954">
                  <a:extLst>
                    <a:ext uri="{9D8B030D-6E8A-4147-A177-3AD203B41FA5}">
                      <a16:colId xmlns:a16="http://schemas.microsoft.com/office/drawing/2014/main" val="2684804647"/>
                    </a:ext>
                  </a:extLst>
                </a:gridCol>
                <a:gridCol w="3332233">
                  <a:extLst>
                    <a:ext uri="{9D8B030D-6E8A-4147-A177-3AD203B41FA5}">
                      <a16:colId xmlns:a16="http://schemas.microsoft.com/office/drawing/2014/main" val="1775768903"/>
                    </a:ext>
                  </a:extLst>
                </a:gridCol>
              </a:tblGrid>
              <a:tr h="494792">
                <a:tc gridSpan="3">
                  <a:txBody>
                    <a:bodyPr/>
                    <a:lstStyle/>
                    <a:p>
                      <a:endParaRPr lang="nl-NL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100" b="1" u="sng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Wel</a:t>
                      </a:r>
                      <a:r>
                        <a:rPr lang="nl-NL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onder vergunningplicht bij melkrundvee, varkens en pluimvee (artikel 3.202 Bal):</a:t>
                      </a:r>
                    </a:p>
                    <a:p>
                      <a:endParaRPr lang="nl-NL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2908" marR="32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87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4593" marR="3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4593" marR="3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51357"/>
                  </a:ext>
                </a:extLst>
              </a:tr>
              <a:tr h="2309028">
                <a:tc>
                  <a:txBody>
                    <a:bodyPr/>
                    <a:lstStyle/>
                    <a:p>
                      <a:pPr marL="285750" lvl="0" indent="-285750" algn="l" rtl="0">
                        <a:buFont typeface="Wingdings" panose="05000000000000000000" pitchFamily="2" charset="2"/>
                        <a:buChar char="ü"/>
                      </a:pPr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Dierenverblijven (incl. kalveriglo’s, aangrenzende uitloop, uitloopweide, </a:t>
                      </a:r>
                      <a:r>
                        <a:rPr lang="nl-NL" sz="110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wintergarten</a:t>
                      </a: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Technieken in het dierenverblijf, zoals de mestschuif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Melkstal (incl. eventuele melkrobot)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Melktank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Mestkelders onder dierenverblijven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Mestsilo (drijfmest)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Mestplaat (vaste mest)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Voeropslag (voersilo / sleufsilo / kuilvoerplaten)</a:t>
                      </a:r>
                    </a:p>
                    <a:p>
                      <a:pPr algn="l"/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Monovergister</a:t>
                      </a:r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Mestscheider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Stikstofstripper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Vast opgestelde (nood)stroomaggregaat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Werkvoorraad reinigingsmiddelen (vaste leiding aan installatie)</a:t>
                      </a:r>
                    </a:p>
                    <a:p>
                      <a:pPr lvl="0" algn="l"/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lvl="0" algn="l"/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l"/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 algn="l"/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Font typeface="Wingdings" panose="05000000000000000000" pitchFamily="2" charset="2"/>
                        <a:buChar char="ü"/>
                      </a:pPr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Aanvullende technieken, zoals een luchtwasser of ionisatie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Zwavelzuuropslag, alleen aangekoppeld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Stookinstallaties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Brijvoerkeuken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Hygiënesluis (incl. douche)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Propaantank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Mestcontainer 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ü"/>
                      </a:pPr>
                      <a:r>
                        <a:rPr lang="nb-NO" sz="110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Mestbehandelingsinstallatie</a:t>
                      </a:r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b-NO" sz="110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Eierinpakruimte</a:t>
                      </a:r>
                      <a:r>
                        <a:rPr lang="nb-NO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en eiertransportband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0613"/>
                  </a:ext>
                </a:extLst>
              </a:tr>
              <a:tr h="431396">
                <a:tc gridSpan="3">
                  <a:txBody>
                    <a:bodyPr/>
                    <a:lstStyle/>
                    <a:p>
                      <a:r>
                        <a:rPr lang="nl-NL" sz="1100" b="1" u="sng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Niet</a:t>
                      </a:r>
                      <a:r>
                        <a:rPr lang="nl-NL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onder vergunningplicht bij melkrundvee, varkens en pluimvee (valt wel onder MBA Veehouderij):</a:t>
                      </a: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2908" marR="32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87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400" dirty="0">
                        <a:effectLst/>
                      </a:endParaRPr>
                    </a:p>
                  </a:txBody>
                  <a:tcPr marL="34593" marR="3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400" dirty="0">
                        <a:effectLst/>
                      </a:endParaRPr>
                    </a:p>
                  </a:txBody>
                  <a:tcPr marL="34593" marR="3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94444"/>
                  </a:ext>
                </a:extLst>
              </a:tr>
              <a:tr h="2354149">
                <a:tc gridSpan="3">
                  <a:txBody>
                    <a:bodyPr/>
                    <a:lstStyle/>
                    <a:p>
                      <a:pPr lvl="0" algn="ctr" rtl="0"/>
                      <a:endParaRPr lang="nl-NL" sz="11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l" rtl="0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Kantoor</a:t>
                      </a:r>
                    </a:p>
                    <a:p>
                      <a:pPr marL="171450" lvl="0" indent="-171450" algn="l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Kantine</a:t>
                      </a:r>
                    </a:p>
                    <a:p>
                      <a:pPr marL="171450" lvl="0" indent="-171450" algn="l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Weilanden</a:t>
                      </a:r>
                    </a:p>
                    <a:p>
                      <a:pPr marL="171450" lvl="0" indent="-171450" algn="l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Kadaverplaat/kadaverkoeling buiten de stallen </a:t>
                      </a:r>
                    </a:p>
                    <a:p>
                      <a:pPr marL="171450" lvl="0" indent="-171450" algn="l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Opslag reinigingsmiddelen</a:t>
                      </a:r>
                    </a:p>
                    <a:p>
                      <a:pPr marL="171450" lvl="0" indent="-171450" algn="l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Werktuigenberging</a:t>
                      </a:r>
                    </a:p>
                    <a:p>
                      <a:pPr marL="171450" lvl="0" indent="-171450" algn="l" fontAlgn="ctr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Dieseltank</a:t>
                      </a:r>
                    </a:p>
                    <a:p>
                      <a:pPr marL="171450" lvl="0" indent="-171450" algn="l" fontAlgn="ctr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Tankplaats</a:t>
                      </a:r>
                    </a:p>
                    <a:p>
                      <a:pPr marL="171450" lvl="0" indent="-171450" algn="l" fontAlgn="ctr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Voorraadtank zwavelzuur (niet aangekoppeld)</a:t>
                      </a:r>
                    </a:p>
                    <a:p>
                      <a:pPr marL="171450" lvl="0" indent="-171450" algn="l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Spoelplaats </a:t>
                      </a:r>
                    </a:p>
                    <a:p>
                      <a:pPr marL="171450" lvl="0" indent="-171450" algn="l">
                        <a:buFont typeface="Verdana" panose="020B0604030504040204" pitchFamily="34" charset="0"/>
                        <a:buChar char="x"/>
                      </a:pPr>
                      <a:r>
                        <a:rPr lang="nl-NL" sz="11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Werkplaats(je)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400" dirty="0">
                        <a:effectLst/>
                      </a:endParaRPr>
                    </a:p>
                  </a:txBody>
                  <a:tcPr marL="34593" marR="3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400" dirty="0">
                        <a:effectLst/>
                      </a:endParaRPr>
                    </a:p>
                  </a:txBody>
                  <a:tcPr marL="34593" marR="34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0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67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691EFEF-90A9-614C-466A-E056F9DD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26322"/>
            <a:ext cx="5040000" cy="1600200"/>
          </a:xfrm>
        </p:spPr>
        <p:txBody>
          <a:bodyPr/>
          <a:lstStyle/>
          <a:p>
            <a:r>
              <a:rPr lang="nl-NL" dirty="0"/>
              <a:t>DSO (mestsilo)</a:t>
            </a:r>
          </a:p>
        </p:txBody>
      </p:sp>
      <p:pic>
        <p:nvPicPr>
          <p:cNvPr id="6" name="Tijdelijke aanduiding voor afbeelding 21" descr="Vinkje met effen opvulling">
            <a:extLst>
              <a:ext uri="{FF2B5EF4-FFF2-40B4-BE49-F238E27FC236}">
                <a16:creationId xmlns:a16="http://schemas.microsoft.com/office/drawing/2014/main" id="{BD1D622D-2C49-39C8-1B63-F9E6E41E3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9" r="1389"/>
          <a:stretch>
            <a:fillRect/>
          </a:stretch>
        </p:blipFill>
        <p:spPr>
          <a:xfrm>
            <a:off x="5047753" y="3283576"/>
            <a:ext cx="682983" cy="702643"/>
          </a:xfrm>
          <a:prstGeom prst="rect">
            <a:avLst/>
          </a:prstGeom>
        </p:spPr>
      </p:pic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C4C031E-2E76-F896-590F-4471CD8F836B}"/>
              </a:ext>
            </a:extLst>
          </p:cNvPr>
          <p:cNvSpPr txBox="1">
            <a:spLocks/>
          </p:cNvSpPr>
          <p:nvPr/>
        </p:nvSpPr>
        <p:spPr>
          <a:xfrm>
            <a:off x="828000" y="1937886"/>
            <a:ext cx="5040000" cy="413850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Gezocht op mestsilo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Bedrijfstak bepalen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Vergunningplicht vee ingeven, bv: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&gt; 200 stuks melkrundvee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&gt; 50 vleesvarkens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&gt; 2000 vleesvarkens (IPPC)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C364891-EE43-C060-CB59-F90293564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46" y="2373287"/>
            <a:ext cx="2800350" cy="485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E722BA-4280-5444-793D-8F8356179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608" y="3457016"/>
            <a:ext cx="2486025" cy="457200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952D8AB7-5BF5-DFD2-CEB4-C0B903FFD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50" y="705351"/>
            <a:ext cx="5965692" cy="490749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D927FE0-7033-5BD9-FC76-3B5123275F0E}"/>
              </a:ext>
            </a:extLst>
          </p:cNvPr>
          <p:cNvSpPr txBox="1"/>
          <p:nvPr/>
        </p:nvSpPr>
        <p:spPr>
          <a:xfrm>
            <a:off x="5868000" y="5925734"/>
            <a:ext cx="597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Geen koppeling met vp in DSO</a:t>
            </a:r>
          </a:p>
          <a:p>
            <a:r>
              <a:rPr lang="nl-NL" dirty="0"/>
              <a:t>Door onduidelijk begrip is ICT-koppeling niet te leggen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76A3992-FA0D-5AE4-D58A-9FD773BEB122}"/>
              </a:ext>
            </a:extLst>
          </p:cNvPr>
          <p:cNvCxnSpPr>
            <a:cxnSpLocks/>
          </p:cNvCxnSpPr>
          <p:nvPr/>
        </p:nvCxnSpPr>
        <p:spPr>
          <a:xfrm>
            <a:off x="5630779" y="4855645"/>
            <a:ext cx="86687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20E7989-1549-6DFB-552C-488B69D1E181}"/>
              </a:ext>
            </a:extLst>
          </p:cNvPr>
          <p:cNvCxnSpPr/>
          <p:nvPr/>
        </p:nvCxnSpPr>
        <p:spPr>
          <a:xfrm>
            <a:off x="5630779" y="3685616"/>
            <a:ext cx="86687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Sluiten met effen opvulling">
            <a:extLst>
              <a:ext uri="{FF2B5EF4-FFF2-40B4-BE49-F238E27FC236}">
                <a16:creationId xmlns:a16="http://schemas.microsoft.com/office/drawing/2014/main" id="{B9B66DE0-C60F-BEDE-07B0-563620891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7922" y="4516111"/>
            <a:ext cx="702643" cy="7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EFECCD-3CD0-648A-107E-24A543CB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7282531"/>
            <a:ext cx="38608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BC5D537-D77A-8B4F-6372-346DF5D4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343" y="681037"/>
            <a:ext cx="11028624" cy="1008126"/>
          </a:xfrm>
        </p:spPr>
        <p:txBody>
          <a:bodyPr/>
          <a:lstStyle/>
          <a:p>
            <a:r>
              <a:rPr lang="nl-NL" dirty="0" err="1"/>
              <a:t>Wkb</a:t>
            </a:r>
            <a:r>
              <a:rPr lang="nl-NL" dirty="0"/>
              <a:t> </a:t>
            </a:r>
            <a:r>
              <a:rPr lang="nl-NL" sz="2000" dirty="0"/>
              <a:t>-&gt; artikel 2.27 </a:t>
            </a:r>
            <a:r>
              <a:rPr lang="nl-NL" sz="2000" dirty="0" err="1"/>
              <a:t>Bbl</a:t>
            </a:r>
            <a:r>
              <a:rPr lang="nl-NL" sz="2000" dirty="0"/>
              <a:t>: Gevolgklasse 1 geen vergunningplicht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283DBD7B-F474-B4FF-5631-D822E515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" y="1196950"/>
            <a:ext cx="5534025" cy="42291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C6CC71-FB4D-F079-0808-ABD8E728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6" y="5827186"/>
            <a:ext cx="5362575" cy="838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4A46D9-EE39-B977-EEBC-8ACCACA6E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453622"/>
            <a:ext cx="5429250" cy="27146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7D8E810-AA97-C2D2-0C47-44056AA25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111" y="4516437"/>
            <a:ext cx="4810125" cy="466725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2311FB7-B6AB-F0AF-1687-AE43C56DD7F2}"/>
              </a:ext>
            </a:extLst>
          </p:cNvPr>
          <p:cNvSpPr/>
          <p:nvPr/>
        </p:nvSpPr>
        <p:spPr>
          <a:xfrm>
            <a:off x="914400" y="3412113"/>
            <a:ext cx="3171038" cy="324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9A92A86A-CE22-C8C7-7176-CD0F664B0AA2}"/>
              </a:ext>
            </a:extLst>
          </p:cNvPr>
          <p:cNvSpPr/>
          <p:nvPr/>
        </p:nvSpPr>
        <p:spPr>
          <a:xfrm>
            <a:off x="8591106" y="4746845"/>
            <a:ext cx="2588936" cy="2333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1594F87-855F-8135-94C8-61623FBED277}"/>
              </a:ext>
            </a:extLst>
          </p:cNvPr>
          <p:cNvSpPr/>
          <p:nvPr/>
        </p:nvSpPr>
        <p:spPr>
          <a:xfrm>
            <a:off x="6811861" y="3660396"/>
            <a:ext cx="1375794" cy="2404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DFBB21F-C92E-E163-D913-9D703F904943}"/>
              </a:ext>
            </a:extLst>
          </p:cNvPr>
          <p:cNvSpPr/>
          <p:nvPr/>
        </p:nvSpPr>
        <p:spPr>
          <a:xfrm>
            <a:off x="1003882" y="5818541"/>
            <a:ext cx="4700632" cy="716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792CD175-7D0F-BBE5-6D23-BD0387E1B0AE}"/>
              </a:ext>
            </a:extLst>
          </p:cNvPr>
          <p:cNvSpPr/>
          <p:nvPr/>
        </p:nvSpPr>
        <p:spPr>
          <a:xfrm>
            <a:off x="1067414" y="4904425"/>
            <a:ext cx="4184093" cy="2432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5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C0B320-DADE-6794-CC3E-821FC481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29592E8-BAEB-CC9F-393A-FFF45933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39" y="1070213"/>
            <a:ext cx="7541270" cy="1780770"/>
          </a:xfrm>
        </p:spPr>
        <p:txBody>
          <a:bodyPr>
            <a:normAutofit/>
          </a:bodyPr>
          <a:lstStyle/>
          <a:p>
            <a:r>
              <a:rPr lang="nl-NL" sz="2800" dirty="0"/>
              <a:t>Waar vind ik de notitie?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F59860A4-8FD4-7C14-7E02-AAF0A4C2786B}"/>
              </a:ext>
            </a:extLst>
          </p:cNvPr>
          <p:cNvSpPr txBox="1">
            <a:spLocks/>
          </p:cNvSpPr>
          <p:nvPr/>
        </p:nvSpPr>
        <p:spPr>
          <a:xfrm>
            <a:off x="694359" y="2432086"/>
            <a:ext cx="9418470" cy="3795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https://vng.nl/artikelen/veehouderij-de-andere-milieubelastende-installatie</a:t>
            </a:r>
            <a:endParaRPr lang="nl-NL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FF"/>
              </a:solidFill>
              <a:highlight>
                <a:srgbClr val="FFFF00"/>
              </a:highlight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Via IPLO: https://iplo.nl/regelgeving/regels-voor-activiteiten/toelichting-milieubelastende-activiteiten/rijksregels-mba/installatie-volgens-bal/</a:t>
            </a:r>
            <a:endParaRPr lang="nl-NL" sz="20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Eind 2024 gaan we ervaringen ophalen via Kennisnet van ODNL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/>
              <a:t>Tzt</a:t>
            </a:r>
            <a:r>
              <a:rPr lang="nl-NL" sz="2000" dirty="0"/>
              <a:t> updates na uitspraken door </a:t>
            </a:r>
            <a:r>
              <a:rPr lang="nl-NL" sz="2000" dirty="0" err="1"/>
              <a:t>ABRvS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r>
              <a:rPr lang="nl-NL" sz="2000" b="1" dirty="0">
                <a:solidFill>
                  <a:schemeClr val="tx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265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504734" y="4662158"/>
            <a:ext cx="5353512" cy="1235234"/>
          </a:xfrm>
        </p:spPr>
        <p:txBody>
          <a:bodyPr>
            <a:normAutofit/>
          </a:bodyPr>
          <a:lstStyle/>
          <a:p>
            <a:r>
              <a:rPr lang="nl-NL" sz="1800" dirty="0"/>
              <a:t>Blijf op de hoogte van het IPLO-nieuws via onze nieuwsbrief. Abonneer u via www.iplo.nl/nieuwsbrief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AEE9F1-8E4D-08E9-C16D-8711B1E7AD21}"/>
              </a:ext>
            </a:extLst>
          </p:cNvPr>
          <p:cNvSpPr txBox="1"/>
          <p:nvPr/>
        </p:nvSpPr>
        <p:spPr>
          <a:xfrm>
            <a:off x="8040320" y="2387073"/>
            <a:ext cx="5022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80469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5811F-C4B1-E6DA-A9F5-1439D159D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03A6F9-903B-0BBE-EB5C-60315A9E1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28" y="3813970"/>
            <a:ext cx="6833616" cy="1655762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Scan de QR-code om deze sessie te beoordelen.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Sessie: 4.5 Veehouderij: de andere milieubelastende installatie</a:t>
            </a:r>
            <a:br>
              <a:rPr lang="nl-NL" dirty="0"/>
            </a:b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27B479FE-D06D-B5B4-9B23-A8B9B4EE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3175000"/>
          </a:xfrm>
          <a:prstGeom prst="rect">
            <a:avLst/>
          </a:prstGeom>
        </p:spPr>
      </p:pic>
      <p:pic>
        <p:nvPicPr>
          <p:cNvPr id="7" name="Afbeelding 6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8A616A3E-DA2C-669A-1E41-B1111F173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4" y="3165475"/>
            <a:ext cx="3844925" cy="38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356144" y="1178357"/>
            <a:ext cx="5353512" cy="1235234"/>
          </a:xfrm>
        </p:spPr>
        <p:txBody>
          <a:bodyPr/>
          <a:lstStyle/>
          <a:p>
            <a:pPr algn="ctr"/>
            <a:r>
              <a:rPr lang="nl-NL" dirty="0"/>
              <a:t>Inhoud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356145" y="2413591"/>
            <a:ext cx="5171671" cy="4162307"/>
          </a:xfrm>
        </p:spPr>
        <p:txBody>
          <a:bodyPr>
            <a:normAutofit/>
          </a:bodyPr>
          <a:lstStyle/>
          <a:p>
            <a:r>
              <a:rPr lang="nl-NL" dirty="0"/>
              <a:t>Totstandkoming notitie</a:t>
            </a:r>
          </a:p>
          <a:p>
            <a:endParaRPr lang="nl-NL" dirty="0"/>
          </a:p>
          <a:p>
            <a:r>
              <a:rPr lang="nl-NL" dirty="0"/>
              <a:t>MBA Veehouderij in Bal</a:t>
            </a:r>
          </a:p>
          <a:p>
            <a:endParaRPr lang="nl-NL" dirty="0"/>
          </a:p>
          <a:p>
            <a:r>
              <a:rPr lang="nl-NL" dirty="0"/>
              <a:t>Andere milieubelastende installatie en vergunningplicht</a:t>
            </a:r>
          </a:p>
          <a:p>
            <a:endParaRPr lang="nl-NL" dirty="0"/>
          </a:p>
          <a:p>
            <a:r>
              <a:rPr lang="nl-NL" dirty="0"/>
              <a:t>WKB</a:t>
            </a:r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08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8547" y="977211"/>
            <a:ext cx="10954905" cy="1235234"/>
          </a:xfrm>
        </p:spPr>
        <p:txBody>
          <a:bodyPr/>
          <a:lstStyle/>
          <a:p>
            <a:r>
              <a:rPr lang="nl-NL" dirty="0"/>
              <a:t>Totstandkoming notitie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0" y="2024485"/>
            <a:ext cx="10954904" cy="4444409"/>
          </a:xfrm>
        </p:spPr>
        <p:txBody>
          <a:bodyPr>
            <a:normAutofit/>
          </a:bodyPr>
          <a:lstStyle/>
          <a:p>
            <a:r>
              <a:rPr lang="nl-NL" dirty="0"/>
              <a:t>In 2020 start Netwerk Juristen Omgevingswet van ODNL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‘</a:t>
            </a:r>
            <a:r>
              <a:rPr lang="nl-NL" dirty="0"/>
              <a:t>Werkgroep lastige begrippen’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75937"/>
                </a:solidFill>
              </a:rPr>
              <a:t>ODA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75937"/>
                </a:solidFill>
              </a:rPr>
              <a:t>OMWB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75937"/>
                </a:solidFill>
              </a:rPr>
              <a:t>OD Drenthe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27593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Eerste uitwerking: andere milieubelastende installatie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75937"/>
                </a:solidFill>
              </a:rPr>
              <a:t>Behoudende aanpak: liever teveel in vergunning dan te weinig</a:t>
            </a:r>
          </a:p>
          <a:p>
            <a:pPr lvl="1" algn="l"/>
            <a:endParaRPr lang="nl-NL" sz="1800" dirty="0">
              <a:solidFill>
                <a:srgbClr val="27593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VNG/ODNL/IPLO: regienetwerk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75937"/>
                </a:solidFill>
              </a:rPr>
              <a:t>Wilden graag meehelpen met ons vraagstuk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275937"/>
                </a:solidFill>
              </a:rPr>
              <a:t>BZK is betrokken bij uitwerken begrip</a:t>
            </a:r>
          </a:p>
          <a:p>
            <a:pPr lvl="1" algn="l"/>
            <a:endParaRPr lang="nl-NL" sz="1800" dirty="0">
              <a:solidFill>
                <a:srgbClr val="275937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2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05422" y="242546"/>
            <a:ext cx="6305505" cy="663123"/>
          </a:xfrm>
        </p:spPr>
        <p:txBody>
          <a:bodyPr/>
          <a:lstStyle/>
          <a:p>
            <a:r>
              <a:rPr lang="nl-NL" dirty="0"/>
              <a:t>MBA Veehouderij in Bal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208D5B18-3A96-C035-9DD8-197E840C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52" y="878900"/>
            <a:ext cx="8043333" cy="42879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69F2AB-53EB-7A04-8B47-6F6565B3F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1" y="5638915"/>
            <a:ext cx="6789581" cy="572909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98276CC-8A15-9954-2FD1-B64B62CA7603}"/>
              </a:ext>
            </a:extLst>
          </p:cNvPr>
          <p:cNvSpPr/>
          <p:nvPr/>
        </p:nvSpPr>
        <p:spPr>
          <a:xfrm>
            <a:off x="1884221" y="3429000"/>
            <a:ext cx="3586855" cy="35513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8E119C0B-80E3-E451-F89F-7DFD10E8629B}"/>
              </a:ext>
            </a:extLst>
          </p:cNvPr>
          <p:cNvSpPr/>
          <p:nvPr/>
        </p:nvSpPr>
        <p:spPr>
          <a:xfrm>
            <a:off x="1851622" y="4695696"/>
            <a:ext cx="3600000" cy="24328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3E68D2F-7115-B20B-C8F0-D87F86817B97}"/>
              </a:ext>
            </a:extLst>
          </p:cNvPr>
          <p:cNvSpPr txBox="1"/>
          <p:nvPr/>
        </p:nvSpPr>
        <p:spPr>
          <a:xfrm>
            <a:off x="9177743" y="2644170"/>
            <a:ext cx="2583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Lid 1 is de kernactiviteit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-&gt; alles dat onmisbaar is voor de kernactiviteit hoort hierbij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B7D397-49CE-13E1-0D0C-1024110BDBB1}"/>
              </a:ext>
            </a:extLst>
          </p:cNvPr>
          <p:cNvSpPr/>
          <p:nvPr/>
        </p:nvSpPr>
        <p:spPr>
          <a:xfrm>
            <a:off x="1607839" y="4426143"/>
            <a:ext cx="9966094" cy="9432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F9F5E92-0BBF-6CC4-5452-DAE219D397B5}"/>
              </a:ext>
            </a:extLst>
          </p:cNvPr>
          <p:cNvSpPr/>
          <p:nvPr/>
        </p:nvSpPr>
        <p:spPr>
          <a:xfrm>
            <a:off x="9355546" y="4431145"/>
            <a:ext cx="21541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800" b="1" dirty="0">
                <a:ln/>
                <a:latin typeface="Verdana" panose="020B0604030504040204" pitchFamily="34" charset="0"/>
                <a:ea typeface="Verdana" panose="020B0604030504040204" pitchFamily="34" charset="0"/>
              </a:rPr>
              <a:t>Notitie ODNL</a:t>
            </a:r>
            <a:endParaRPr lang="nl-NL" sz="2800" b="1" cap="none" spc="0" dirty="0">
              <a:ln/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6B500-D271-8E42-96E4-991692A3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3883"/>
            <a:ext cx="10972800" cy="66312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Functioneel ondersteunende activiteiten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3ACB83-AF5E-666E-5E78-DA0ECB6E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105C71-AE77-00FE-38E4-EC89530A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" y="2081600"/>
            <a:ext cx="10370268" cy="143225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BBBC409-F39B-843A-01A4-4E6648D4FA10}"/>
              </a:ext>
            </a:extLst>
          </p:cNvPr>
          <p:cNvSpPr txBox="1"/>
          <p:nvPr/>
        </p:nvSpPr>
        <p:spPr>
          <a:xfrm>
            <a:off x="1694576" y="4201849"/>
            <a:ext cx="80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FOA’s</a:t>
            </a:r>
            <a:r>
              <a:rPr lang="nl-NL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staan ten dienste van de kernactiviteit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5BF8E18-866C-5CB7-8945-BC277616FF76}"/>
              </a:ext>
            </a:extLst>
          </p:cNvPr>
          <p:cNvSpPr/>
          <p:nvPr/>
        </p:nvSpPr>
        <p:spPr>
          <a:xfrm>
            <a:off x="5967369" y="2187571"/>
            <a:ext cx="3495413" cy="2726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79CE5BE-22BE-D68F-2E1E-F47FE7F889F9}"/>
              </a:ext>
            </a:extLst>
          </p:cNvPr>
          <p:cNvSpPr/>
          <p:nvPr/>
        </p:nvSpPr>
        <p:spPr>
          <a:xfrm>
            <a:off x="3398520" y="2571792"/>
            <a:ext cx="1889760" cy="2971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D6B7C6C-1541-666F-6CDF-A8B278C7D3C1}"/>
              </a:ext>
            </a:extLst>
          </p:cNvPr>
          <p:cNvSpPr/>
          <p:nvPr/>
        </p:nvSpPr>
        <p:spPr>
          <a:xfrm>
            <a:off x="1959249" y="3055062"/>
            <a:ext cx="3329031" cy="2726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A4DBA794-51BA-9CC2-A4ED-CA68B00F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104" y="304886"/>
            <a:ext cx="3469238" cy="1600200"/>
          </a:xfrm>
        </p:spPr>
        <p:txBody>
          <a:bodyPr/>
          <a:lstStyle/>
          <a:p>
            <a:pPr algn="ctr"/>
            <a:r>
              <a:rPr lang="nl-NL" dirty="0"/>
              <a:t>Reikwijdte MBA in Bal 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3CBE8DE4-A585-D360-A407-5DE4EFF9155E}"/>
              </a:ext>
            </a:extLst>
          </p:cNvPr>
          <p:cNvSpPr txBox="1">
            <a:spLocks/>
          </p:cNvSpPr>
          <p:nvPr/>
        </p:nvSpPr>
        <p:spPr>
          <a:xfrm>
            <a:off x="1143057" y="5703302"/>
            <a:ext cx="6095400" cy="8117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Op locatie ook 2 paarden + paardenbak </a:t>
            </a:r>
          </a:p>
          <a:p>
            <a:r>
              <a:rPr lang="nl-NL" dirty="0"/>
              <a:t>-&gt; niet onder MBA</a:t>
            </a:r>
          </a:p>
          <a:p>
            <a:r>
              <a:rPr lang="nl-NL" dirty="0"/>
              <a:t>-&gt; want, geen landbouwhuisdieren en geen </a:t>
            </a:r>
            <a:r>
              <a:rPr lang="nl-NL" dirty="0" err="1"/>
              <a:t>foa</a:t>
            </a:r>
            <a:endParaRPr lang="nl-NL" dirty="0"/>
          </a:p>
          <a:p>
            <a:endParaRPr lang="nl-NL" dirty="0"/>
          </a:p>
        </p:txBody>
      </p:sp>
      <p:pic>
        <p:nvPicPr>
          <p:cNvPr id="18" name="Tijdelijke aanduiding voor inhoud 4">
            <a:extLst>
              <a:ext uri="{FF2B5EF4-FFF2-40B4-BE49-F238E27FC236}">
                <a16:creationId xmlns:a16="http://schemas.microsoft.com/office/drawing/2014/main" id="{615C8645-A5B5-5964-B343-11D503EC1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565" r="61848" b="6310"/>
          <a:stretch/>
        </p:blipFill>
        <p:spPr>
          <a:xfrm>
            <a:off x="7241029" y="1077785"/>
            <a:ext cx="5497671" cy="4950482"/>
          </a:xfrm>
          <a:prstGeom prst="rect">
            <a:avLst/>
          </a:prstGeom>
        </p:spPr>
      </p:pic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F0325F7-84F6-7A47-0874-ECC2CEE7B437}"/>
              </a:ext>
            </a:extLst>
          </p:cNvPr>
          <p:cNvSpPr/>
          <p:nvPr/>
        </p:nvSpPr>
        <p:spPr>
          <a:xfrm>
            <a:off x="7241029" y="1102678"/>
            <a:ext cx="4429958" cy="4889394"/>
          </a:xfrm>
          <a:prstGeom prst="roundRect">
            <a:avLst>
              <a:gd name="adj" fmla="val 271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53CF84-A803-E2D8-CA2E-3EAEDAAAD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8" y="1221208"/>
            <a:ext cx="6971178" cy="3723654"/>
          </a:xfrm>
          <a:prstGeom prst="rect">
            <a:avLst/>
          </a:prstGeom>
        </p:spPr>
      </p:pic>
      <p:sp>
        <p:nvSpPr>
          <p:cNvPr id="21" name="Ovaal 20">
            <a:extLst>
              <a:ext uri="{FF2B5EF4-FFF2-40B4-BE49-F238E27FC236}">
                <a16:creationId xmlns:a16="http://schemas.microsoft.com/office/drawing/2014/main" id="{9AEC07EB-2C27-47E1-5CEC-86734D31CFFE}"/>
              </a:ext>
            </a:extLst>
          </p:cNvPr>
          <p:cNvSpPr/>
          <p:nvPr/>
        </p:nvSpPr>
        <p:spPr>
          <a:xfrm>
            <a:off x="1410309" y="2423604"/>
            <a:ext cx="1715132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BD77F45-90C7-7DD6-F40C-108D617E4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6" y="3590285"/>
            <a:ext cx="7142382" cy="62184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088A115-C4CE-D7BD-5404-984DC41C6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0" y="5155872"/>
            <a:ext cx="8105775" cy="419100"/>
          </a:xfrm>
          <a:prstGeom prst="rect">
            <a:avLst/>
          </a:prstGeom>
        </p:spPr>
      </p:pic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59D09BE-50B3-EF61-27E2-4803EF64A8CB}"/>
              </a:ext>
            </a:extLst>
          </p:cNvPr>
          <p:cNvCxnSpPr/>
          <p:nvPr/>
        </p:nvCxnSpPr>
        <p:spPr>
          <a:xfrm>
            <a:off x="7625709" y="595618"/>
            <a:ext cx="0" cy="81373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928196D-508A-D73E-E61F-CA61FFF9409F}"/>
              </a:ext>
            </a:extLst>
          </p:cNvPr>
          <p:cNvCxnSpPr>
            <a:cxnSpLocks/>
          </p:cNvCxnSpPr>
          <p:nvPr/>
        </p:nvCxnSpPr>
        <p:spPr>
          <a:xfrm>
            <a:off x="7691403" y="595618"/>
            <a:ext cx="823539" cy="166180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artoon Paarden Rennen Kleurplaat Pagina Overzicht Schets Tekening Vector, Paard  Tekenen, Auto Tekening, Tekenfilmtekening Afbeelding PNG Met Transparante  Achtergrond Gratis">
            <a:extLst>
              <a:ext uri="{FF2B5EF4-FFF2-40B4-BE49-F238E27FC236}">
                <a16:creationId xmlns:a16="http://schemas.microsoft.com/office/drawing/2014/main" id="{BEEBCA27-6DB3-211F-B9CA-622CC8BB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39" y="19375"/>
            <a:ext cx="586540" cy="5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E99ED7FF-BDA7-C964-4F6C-BC6DE6244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9565" r="61848" b="6310"/>
          <a:stretch/>
        </p:blipFill>
        <p:spPr>
          <a:xfrm>
            <a:off x="5420139" y="728296"/>
            <a:ext cx="6480313" cy="5835273"/>
          </a:xfrm>
          <a:prstGeom prst="rect">
            <a:avLst/>
          </a:prstGeom>
        </p:spPr>
      </p:pic>
      <p:sp>
        <p:nvSpPr>
          <p:cNvPr id="41" name="Ovaal 40">
            <a:extLst>
              <a:ext uri="{FF2B5EF4-FFF2-40B4-BE49-F238E27FC236}">
                <a16:creationId xmlns:a16="http://schemas.microsoft.com/office/drawing/2014/main" id="{E96ED35C-1463-82BA-51EF-DF52F471953C}"/>
              </a:ext>
            </a:extLst>
          </p:cNvPr>
          <p:cNvSpPr/>
          <p:nvPr/>
        </p:nvSpPr>
        <p:spPr>
          <a:xfrm>
            <a:off x="6984000" y="3204412"/>
            <a:ext cx="304040" cy="30102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56CD832D-568A-352E-CC0A-C36869AF72B9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2055137" y="3171767"/>
            <a:ext cx="4928863" cy="18315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ECDFD641-88BD-A8FC-6791-2EB8BC56BDF3}"/>
              </a:ext>
            </a:extLst>
          </p:cNvPr>
          <p:cNvSpPr txBox="1"/>
          <p:nvPr/>
        </p:nvSpPr>
        <p:spPr>
          <a:xfrm>
            <a:off x="25126" y="3029815"/>
            <a:ext cx="2504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Dieselolietank + tankplaats</a:t>
            </a:r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7E25B0D1-A0EE-11B8-B9F1-D4A9B314A55F}"/>
              </a:ext>
            </a:extLst>
          </p:cNvPr>
          <p:cNvSpPr/>
          <p:nvPr/>
        </p:nvSpPr>
        <p:spPr>
          <a:xfrm>
            <a:off x="8283921" y="4501321"/>
            <a:ext cx="94156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AB109655-334B-0E10-012E-AF3232B9687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055137" y="4084862"/>
            <a:ext cx="6366672" cy="5503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932FE2C8-66D3-7419-4926-69E557820F62}"/>
              </a:ext>
            </a:extLst>
          </p:cNvPr>
          <p:cNvSpPr txBox="1"/>
          <p:nvPr/>
        </p:nvSpPr>
        <p:spPr>
          <a:xfrm>
            <a:off x="1277495" y="3972372"/>
            <a:ext cx="14200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Mestsilo</a:t>
            </a:r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19545943-885B-A5AD-CE16-C130A51C4AB1}"/>
              </a:ext>
            </a:extLst>
          </p:cNvPr>
          <p:cNvSpPr/>
          <p:nvPr/>
        </p:nvSpPr>
        <p:spPr>
          <a:xfrm>
            <a:off x="5576935" y="3677456"/>
            <a:ext cx="3096285" cy="3101557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D948A71E-4893-06B9-A9ED-208079ABC4C8}"/>
              </a:ext>
            </a:extLst>
          </p:cNvPr>
          <p:cNvCxnSpPr>
            <a:cxnSpLocks/>
          </p:cNvCxnSpPr>
          <p:nvPr/>
        </p:nvCxnSpPr>
        <p:spPr>
          <a:xfrm>
            <a:off x="2037398" y="4850676"/>
            <a:ext cx="3532531" cy="28971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id="{0258171E-0AD6-2045-8D2C-02556206613F}"/>
              </a:ext>
            </a:extLst>
          </p:cNvPr>
          <p:cNvSpPr txBox="1"/>
          <p:nvPr/>
        </p:nvSpPr>
        <p:spPr>
          <a:xfrm>
            <a:off x="1185669" y="4721125"/>
            <a:ext cx="11860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Kuilplaten</a:t>
            </a:r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5C9A3480-78D3-ACFE-9812-74FE237E23A3}"/>
              </a:ext>
            </a:extLst>
          </p:cNvPr>
          <p:cNvSpPr/>
          <p:nvPr/>
        </p:nvSpPr>
        <p:spPr>
          <a:xfrm>
            <a:off x="6844419" y="1038789"/>
            <a:ext cx="2752253" cy="31015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C114C63E-DC31-9EE7-E55C-FA3C143BDEFC}"/>
              </a:ext>
            </a:extLst>
          </p:cNvPr>
          <p:cNvCxnSpPr/>
          <p:nvPr/>
        </p:nvCxnSpPr>
        <p:spPr>
          <a:xfrm>
            <a:off x="2112777" y="2156525"/>
            <a:ext cx="4749750" cy="1272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5C1A23B9-26A6-CC53-6B2C-9755FD5DE39D}"/>
              </a:ext>
            </a:extLst>
          </p:cNvPr>
          <p:cNvSpPr txBox="1"/>
          <p:nvPr/>
        </p:nvSpPr>
        <p:spPr>
          <a:xfrm>
            <a:off x="1421411" y="2020131"/>
            <a:ext cx="6913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Stal(</a:t>
            </a:r>
            <a:r>
              <a:rPr lang="nl-NL" sz="1400" dirty="0" err="1"/>
              <a:t>len</a:t>
            </a:r>
            <a:r>
              <a:rPr lang="nl-NL" sz="1400" dirty="0"/>
              <a:t>)</a:t>
            </a:r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8E87BCD3-7476-17B9-C49E-C44F0DFD5F0A}"/>
              </a:ext>
            </a:extLst>
          </p:cNvPr>
          <p:cNvSpPr/>
          <p:nvPr/>
        </p:nvSpPr>
        <p:spPr>
          <a:xfrm>
            <a:off x="8957187" y="2646431"/>
            <a:ext cx="570271" cy="9973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0328F813-4A12-4194-C0F9-0CAB6F5F2502}"/>
              </a:ext>
            </a:extLst>
          </p:cNvPr>
          <p:cNvCxnSpPr/>
          <p:nvPr/>
        </p:nvCxnSpPr>
        <p:spPr>
          <a:xfrm>
            <a:off x="2055137" y="2646431"/>
            <a:ext cx="6902050" cy="30102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BDD19376-C96A-7F9E-B750-EC6B3E643091}"/>
              </a:ext>
            </a:extLst>
          </p:cNvPr>
          <p:cNvSpPr txBox="1"/>
          <p:nvPr/>
        </p:nvSpPr>
        <p:spPr>
          <a:xfrm>
            <a:off x="711321" y="2462861"/>
            <a:ext cx="16816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Vaste mestopslag</a:t>
            </a:r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7F9F2180-2DEA-1002-319C-61B2D53B2632}"/>
              </a:ext>
            </a:extLst>
          </p:cNvPr>
          <p:cNvSpPr/>
          <p:nvPr/>
        </p:nvSpPr>
        <p:spPr>
          <a:xfrm>
            <a:off x="6410632" y="1869683"/>
            <a:ext cx="1150374" cy="1485243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55684199-34B0-6740-20AA-D69DB0BC3A9C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1985923" y="2612305"/>
            <a:ext cx="4424709" cy="1031503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60EB7D04-F36A-0256-A11D-CE0825350719}"/>
              </a:ext>
            </a:extLst>
          </p:cNvPr>
          <p:cNvSpPr txBox="1"/>
          <p:nvPr/>
        </p:nvSpPr>
        <p:spPr>
          <a:xfrm>
            <a:off x="508483" y="3512217"/>
            <a:ext cx="1728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Werktuigenberging</a:t>
            </a:r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D4C36BD5-C246-1BED-9A88-AFECA0F8FF5C}"/>
              </a:ext>
            </a:extLst>
          </p:cNvPr>
          <p:cNvSpPr/>
          <p:nvPr/>
        </p:nvSpPr>
        <p:spPr>
          <a:xfrm>
            <a:off x="9348186" y="2612305"/>
            <a:ext cx="788677" cy="89313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C12D0DC3-89BC-43E2-BF9F-D6A7CBBAC0F8}"/>
              </a:ext>
            </a:extLst>
          </p:cNvPr>
          <p:cNvSpPr/>
          <p:nvPr/>
        </p:nvSpPr>
        <p:spPr>
          <a:xfrm>
            <a:off x="8985286" y="3775927"/>
            <a:ext cx="860803" cy="8593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45ECD802-D1AC-F6C0-748F-C9D355341301}"/>
              </a:ext>
            </a:extLst>
          </p:cNvPr>
          <p:cNvSpPr/>
          <p:nvPr/>
        </p:nvSpPr>
        <p:spPr>
          <a:xfrm>
            <a:off x="9773963" y="3720832"/>
            <a:ext cx="788677" cy="893135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Ovaal 61">
            <a:extLst>
              <a:ext uri="{FF2B5EF4-FFF2-40B4-BE49-F238E27FC236}">
                <a16:creationId xmlns:a16="http://schemas.microsoft.com/office/drawing/2014/main" id="{06B0FF92-4FAA-10EF-D54C-0B7DD88C3C55}"/>
              </a:ext>
            </a:extLst>
          </p:cNvPr>
          <p:cNvSpPr/>
          <p:nvPr/>
        </p:nvSpPr>
        <p:spPr>
          <a:xfrm rot="21313021">
            <a:off x="6227860" y="1990065"/>
            <a:ext cx="486418" cy="1580446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9AAD9D0-56E9-07E2-2845-404AFE2651F6}"/>
              </a:ext>
            </a:extLst>
          </p:cNvPr>
          <p:cNvSpPr txBox="1"/>
          <p:nvPr/>
        </p:nvSpPr>
        <p:spPr>
          <a:xfrm>
            <a:off x="257121" y="5469879"/>
            <a:ext cx="50077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Wat niet: winkel, eierautomaat, windturbine, </a:t>
            </a:r>
            <a:r>
              <a:rPr lang="nl-NL" dirty="0" err="1"/>
              <a:t>etc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8D953E04-6241-0F8D-9823-028E4243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37" y="760025"/>
            <a:ext cx="11205587" cy="1008126"/>
          </a:xfrm>
        </p:spPr>
        <p:txBody>
          <a:bodyPr>
            <a:normAutofit/>
          </a:bodyPr>
          <a:lstStyle/>
          <a:p>
            <a:r>
              <a:rPr lang="nl-NL" dirty="0"/>
              <a:t>MBA Veehouderij</a:t>
            </a:r>
          </a:p>
        </p:txBody>
      </p:sp>
    </p:spTree>
    <p:extLst>
      <p:ext uri="{BB962C8B-B14F-4D97-AF65-F5344CB8AC3E}">
        <p14:creationId xmlns:p14="http://schemas.microsoft.com/office/powerpoint/2010/main" val="21021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3" grpId="0"/>
      <p:bldP spid="44" grpId="0" animBg="1"/>
      <p:bldP spid="44" grpId="1" animBg="1"/>
      <p:bldP spid="46" grpId="0"/>
      <p:bldP spid="47" grpId="0" animBg="1"/>
      <p:bldP spid="47" grpId="1" animBg="1"/>
      <p:bldP spid="49" grpId="0"/>
      <p:bldP spid="50" grpId="0" animBg="1"/>
      <p:bldP spid="50" grpId="1" animBg="1"/>
      <p:bldP spid="52" grpId="0"/>
      <p:bldP spid="53" grpId="0" animBg="1"/>
      <p:bldP spid="53" grpId="1" animBg="1"/>
      <p:bldP spid="55" grpId="0"/>
      <p:bldP spid="56" grpId="0" animBg="1"/>
      <p:bldP spid="58" grpId="0"/>
      <p:bldP spid="59" grpId="0" animBg="1"/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4D1F7-1C6A-24F1-2E31-A68105C0EBD2}"/>
              </a:ext>
            </a:extLst>
          </p:cNvPr>
          <p:cNvSpPr txBox="1">
            <a:spLocks/>
          </p:cNvSpPr>
          <p:nvPr/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spcAft>
                <a:spcPts val="600"/>
              </a:spcAft>
            </a:pPr>
            <a:r>
              <a:rPr lang="nl-NL" b="1" i="0" kern="120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MBA Veehouderij (kern + foa)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92099-9F02-4797-93EB-5C799C0865E1}"/>
              </a:ext>
            </a:extLst>
          </p:cNvPr>
          <p:cNvSpPr txBox="1">
            <a:spLocks/>
          </p:cNvSpPr>
          <p:nvPr/>
        </p:nvSpPr>
        <p:spPr>
          <a:xfrm>
            <a:off x="590551" y="1811338"/>
            <a:ext cx="5938399" cy="430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Stal(len)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Voeropslag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Mestopslag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Opslag reinigingsmiddelen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Opslag zwavelzuur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Etc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endParaRPr lang="nl-NL" b="0" i="0" kern="120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Maar ook: monovergister, mestscheider, stikstofstripper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r>
              <a:rPr lang="nl-NL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Omdat deze vaak dienen als mestopslagcapaciteit of strooiselleverancier</a:t>
            </a:r>
          </a:p>
          <a:p>
            <a:pPr marL="285750" indent="-285750">
              <a:lnSpc>
                <a:spcPts val="2400"/>
              </a:lnSpc>
              <a:buFont typeface="Arial"/>
              <a:buChar char="•"/>
            </a:pPr>
            <a:endParaRPr lang="nl-NL" b="0" i="0" kern="120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5" name="Tijdelijke aanduiding voor afbeelding 9">
            <a:extLst>
              <a:ext uri="{FF2B5EF4-FFF2-40B4-BE49-F238E27FC236}">
                <a16:creationId xmlns:a16="http://schemas.microsoft.com/office/drawing/2014/main" id="{7F97FC72-63F3-BB1F-C091-A033F02A8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63" r="22663"/>
          <a:stretch>
            <a:fillRect/>
          </a:stretch>
        </p:blipFill>
        <p:spPr>
          <a:xfrm>
            <a:off x="7154520" y="1811338"/>
            <a:ext cx="4180045" cy="4300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3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0CBD40E1-19BC-74BB-F435-8A88ADB3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069" y="675642"/>
            <a:ext cx="9730914" cy="1600200"/>
          </a:xfrm>
        </p:spPr>
        <p:txBody>
          <a:bodyPr/>
          <a:lstStyle/>
          <a:p>
            <a:r>
              <a:rPr lang="nl-NL" dirty="0"/>
              <a:t>Wat valt niet onder MBA Veehouderij?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4244964C-EC7D-A12B-D363-D890E2AEF464}"/>
              </a:ext>
            </a:extLst>
          </p:cNvPr>
          <p:cNvSpPr txBox="1">
            <a:spLocks/>
          </p:cNvSpPr>
          <p:nvPr/>
        </p:nvSpPr>
        <p:spPr>
          <a:xfrm>
            <a:off x="655701" y="1919372"/>
            <a:ext cx="8893516" cy="36390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Winkel/eierautomaat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Windturbine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Monovergister</a:t>
            </a:r>
            <a:r>
              <a:rPr lang="nl-NL" dirty="0"/>
              <a:t> met voornamelijk mest van derden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Onderdelen die aanwezig zijn voor akkerbouwtak, bijvoorbeeld opslag kunstmest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Niet onder MBA Veehouderij (artikel 3.200 Bal)?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Dan ook niet onder eventuele vergunningplicht uit artikel 3.202 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38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5" ma:contentTypeDescription="Een nieuw document maken." ma:contentTypeScope="" ma:versionID="9368ceb2540f6c53c490f14308d851dd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795804774d631eabc6830a8278a355b9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cb69a0-6d0b-4a0f-9d9e-8e4da96cfbca" xsi:nil="true"/>
    <lcf76f155ced4ddcb4097134ff3c332f xmlns="ef9c2e84-6c27-4776-917c-9c3cd17db7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F5DFBD-3125-4EC2-B912-FB68B2217F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EB745-D728-42A9-A2E8-CC21AAC8797E}"/>
</file>

<file path=customXml/itemProps3.xml><?xml version="1.0" encoding="utf-8"?>
<ds:datastoreItem xmlns:ds="http://schemas.openxmlformats.org/officeDocument/2006/customXml" ds:itemID="{E64BD7E2-8DA0-4A82-A777-F9FFF44B24AA}">
  <ds:schemaRefs>
    <ds:schemaRef ds:uri="http://schemas.microsoft.com/office/2006/metadata/properties"/>
    <ds:schemaRef ds:uri="http://schemas.microsoft.com/office/infopath/2007/PartnerControls"/>
    <ds:schemaRef ds:uri="4391d9d8-29df-44c3-aca5-c54b2bb3ca77"/>
    <ds:schemaRef ds:uri="424fce6b-c2ca-4cd9-b83c-86a7df1b4e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1796</TotalTime>
  <Words>652</Words>
  <Application>Microsoft Office PowerPoint</Application>
  <PresentationFormat>Breedbeeld</PresentationFormat>
  <Paragraphs>162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Aangepast ontwerp</vt:lpstr>
      <vt:lpstr>De andere milieubelastende installatie bij een  MBA Veehouderij</vt:lpstr>
      <vt:lpstr>Inhoud</vt:lpstr>
      <vt:lpstr>Totstandkoming notitie</vt:lpstr>
      <vt:lpstr>MBA Veehouderij in Bal</vt:lpstr>
      <vt:lpstr>Functioneel ondersteunende activiteiten</vt:lpstr>
      <vt:lpstr>Reikwijdte MBA in Bal </vt:lpstr>
      <vt:lpstr>MBA Veehouderij</vt:lpstr>
      <vt:lpstr>PowerPoint-presentatie</vt:lpstr>
      <vt:lpstr>Wat valt niet onder MBA Veehouderij?</vt:lpstr>
      <vt:lpstr>Vergunningplicht bij IPPC</vt:lpstr>
      <vt:lpstr>Vergunningplicht bij niet-IPPC</vt:lpstr>
      <vt:lpstr>Begrip installatie 3.201 en 3.202 Bal</vt:lpstr>
      <vt:lpstr>PowerPoint-presentatie</vt:lpstr>
      <vt:lpstr>PowerPoint-presentatie</vt:lpstr>
      <vt:lpstr>DSO (mestsilo)</vt:lpstr>
      <vt:lpstr>Wkb -&gt; artikel 2.27 Bbl: Gevolgklasse 1 geen vergunningplicht</vt:lpstr>
      <vt:lpstr>Waar vind ik de notitie?</vt:lpstr>
      <vt:lpstr>Blijf op de hoogte van het IPLO-nieuws via onze nieuwsbrief. Abonneer u via www.iplo.nl/nieuwsbrief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Namara, Nuance (WVL)</dc:creator>
  <cp:lastModifiedBy>Vos, Annemieke</cp:lastModifiedBy>
  <cp:revision>21</cp:revision>
  <dcterms:created xsi:type="dcterms:W3CDTF">2023-08-22T12:47:17Z</dcterms:created>
  <dcterms:modified xsi:type="dcterms:W3CDTF">2024-11-28T12:58:36Z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0x01010087E8DBCFCEC9E243B7DB38363069CDB1</vt:lpwstr>
  </property>
  <property fmtid="{D5CDD505-2E9C-101B-9397-08002B2CF9AE}" pid="3" name="MediaServiceImageTags">
    <vt:lpwstr/>
  </property>
</Properties>
</file>