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rawings/drawing1.xml" ContentType="application/vnd.openxmlformats-officedocument.drawingml.chartshapes+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Override6.xml" ContentType="application/vnd.openxmlformats-officedocument.themeOverride+xml"/>
  <Override PartName="/ppt/theme/themeOverride7.xml" ContentType="application/vnd.openxmlformats-officedocument.themeOverride+xml"/>
  <Override PartName="/ppt/handoutMasters/handoutMaster1.xml" ContentType="application/vnd.openxmlformats-officedocument.presentationml.handoutMaster+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theme/theme2.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rts/colors1.xml" ContentType="application/vnd.ms-office.chartcolorstyle+xml"/>
  <Override PartName="/ppt/charts/style1.xml" ContentType="application/vnd.ms-office.chartstyl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29"/>
  </p:notesMasterIdLst>
  <p:handoutMasterIdLst>
    <p:handoutMasterId r:id="rId30"/>
  </p:handoutMasterIdLst>
  <p:sldIdLst>
    <p:sldId id="291" r:id="rId2"/>
    <p:sldId id="278" r:id="rId3"/>
    <p:sldId id="307" r:id="rId4"/>
    <p:sldId id="322" r:id="rId5"/>
    <p:sldId id="299" r:id="rId6"/>
    <p:sldId id="319" r:id="rId7"/>
    <p:sldId id="317" r:id="rId8"/>
    <p:sldId id="300" r:id="rId9"/>
    <p:sldId id="298" r:id="rId10"/>
    <p:sldId id="302" r:id="rId11"/>
    <p:sldId id="304" r:id="rId12"/>
    <p:sldId id="314" r:id="rId13"/>
    <p:sldId id="303" r:id="rId14"/>
    <p:sldId id="280" r:id="rId15"/>
    <p:sldId id="321" r:id="rId16"/>
    <p:sldId id="305" r:id="rId17"/>
    <p:sldId id="294" r:id="rId18"/>
    <p:sldId id="323" r:id="rId19"/>
    <p:sldId id="384" r:id="rId20"/>
    <p:sldId id="398" r:id="rId21"/>
    <p:sldId id="285" r:id="rId22"/>
    <p:sldId id="377" r:id="rId23"/>
    <p:sldId id="389" r:id="rId24"/>
    <p:sldId id="388" r:id="rId25"/>
    <p:sldId id="387" r:id="rId26"/>
    <p:sldId id="383" r:id="rId27"/>
    <p:sldId id="297" r:id="rId28"/>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118" autoAdjust="0"/>
  </p:normalViewPr>
  <p:slideViewPr>
    <p:cSldViewPr snapToGrid="0" snapToObjects="1" showGuides="1">
      <p:cViewPr varScale="1">
        <p:scale>
          <a:sx n="82" d="100"/>
          <a:sy n="82" d="100"/>
        </p:scale>
        <p:origin x="-720" y="-82"/>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werkblad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6005697963313E-2"/>
          <c:y val="1.7701134437345157E-2"/>
          <c:w val="0.97173990178295733"/>
          <c:h val="0.92152503227174787"/>
        </c:manualLayout>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1-EA9A-4B4A-8464-9402C12EB4BF}"/>
              </c:ext>
            </c:extLst>
          </c:dPt>
          <c:dPt>
            <c:idx val="1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2245-4238-9BC4-9EDB55F9A8FD}"/>
              </c:ext>
            </c:extLst>
          </c:dPt>
          <c:dLbls>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245-4238-9BC4-9EDB55F9A8F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noFill/>
                <a:prstDash val="sysDot"/>
              </a:ln>
              <a:effectLst/>
            </c:spPr>
            <c:trendlineType val="movingAvg"/>
            <c:period val="2"/>
            <c:dispRSqr val="0"/>
            <c:dispEq val="0"/>
          </c:trendline>
          <c:cat>
            <c:numRef>
              <c:f>Blad1!$B$13:$M$13</c:f>
              <c:numCache>
                <c:formatCode>General</c:formatCode>
                <c:ptCount val="12"/>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Blad1!$B$18:$M$18</c:f>
              <c:numCache>
                <c:formatCode>General</c:formatCode>
                <c:ptCount val="12"/>
                <c:pt idx="1">
                  <c:v>5.9</c:v>
                </c:pt>
                <c:pt idx="2">
                  <c:v>6.8999999999999995</c:v>
                </c:pt>
                <c:pt idx="3">
                  <c:v>9.9</c:v>
                </c:pt>
                <c:pt idx="4">
                  <c:v>10.8</c:v>
                </c:pt>
                <c:pt idx="5">
                  <c:v>12.8</c:v>
                </c:pt>
                <c:pt idx="6">
                  <c:v>9.8000000000000007</c:v>
                </c:pt>
                <c:pt idx="7">
                  <c:v>6.7</c:v>
                </c:pt>
                <c:pt idx="8">
                  <c:v>5.3000000000000007</c:v>
                </c:pt>
                <c:pt idx="9">
                  <c:v>5.8</c:v>
                </c:pt>
                <c:pt idx="10">
                  <c:v>5.2</c:v>
                </c:pt>
                <c:pt idx="11" formatCode="0.0">
                  <c:v>3.5</c:v>
                </c:pt>
              </c:numCache>
            </c:numRef>
          </c:val>
          <c:extLst xmlns:c16r2="http://schemas.microsoft.com/office/drawing/2015/06/chart">
            <c:ext xmlns:c16="http://schemas.microsoft.com/office/drawing/2014/chart" uri="{C3380CC4-5D6E-409C-BE32-E72D297353CC}">
              <c16:uniqueId val="{00000000-EA9A-4B4A-8464-9402C12EB4BF}"/>
            </c:ext>
          </c:extLst>
        </c:ser>
        <c:dLbls>
          <c:dLblPos val="outEnd"/>
          <c:showLegendKey val="0"/>
          <c:showVal val="1"/>
          <c:showCatName val="0"/>
          <c:showSerName val="0"/>
          <c:showPercent val="0"/>
          <c:showBubbleSize val="0"/>
        </c:dLbls>
        <c:gapWidth val="219"/>
        <c:overlap val="-27"/>
        <c:axId val="770950656"/>
        <c:axId val="592212480"/>
      </c:barChart>
      <c:catAx>
        <c:axId val="77095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NL"/>
          </a:p>
        </c:txPr>
        <c:crossAx val="592212480"/>
        <c:crosses val="autoZero"/>
        <c:auto val="1"/>
        <c:lblAlgn val="ctr"/>
        <c:lblOffset val="100"/>
        <c:noMultiLvlLbl val="0"/>
      </c:catAx>
      <c:valAx>
        <c:axId val="59221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770950656"/>
        <c:crosses val="autoZero"/>
        <c:crossBetween val="between"/>
      </c:valAx>
      <c:spPr>
        <a:noFill/>
        <a:ln>
          <a:noFill/>
        </a:ln>
        <a:effectLst/>
      </c:spPr>
    </c:plotArea>
    <c:plotVisOnly val="1"/>
    <c:dispBlanksAs val="gap"/>
    <c:showDLblsOverMax val="0"/>
  </c:chart>
  <c:spPr>
    <a:noFill/>
    <a:ln>
      <a:noFill/>
    </a:ln>
    <a:effectLst/>
  </c:spPr>
  <c:txPr>
    <a:bodyPr/>
    <a:lstStyle/>
    <a:p>
      <a:pPr>
        <a:defRPr b="1" baseline="0"/>
      </a:pPr>
      <a:endParaRPr lang="nl-NL"/>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0.23494</cdr:x>
      <cdr:y>0</cdr:y>
    </cdr:from>
    <cdr:to>
      <cdr:x>0.7367</cdr:x>
      <cdr:y>0.10979</cdr:y>
    </cdr:to>
    <cdr:sp macro="" textlink="">
      <cdr:nvSpPr>
        <cdr:cNvPr id="2" name="Tekstvak 1"/>
        <cdr:cNvSpPr txBox="1"/>
      </cdr:nvSpPr>
      <cdr:spPr>
        <a:xfrm xmlns:a="http://schemas.openxmlformats.org/drawingml/2006/main">
          <a:off x="2565994" y="-2671333"/>
          <a:ext cx="5480223" cy="435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NL"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28-11-2024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28-11-2024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3826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27</a:t>
            </a:fld>
            <a:endParaRPr lang="nl-NL"/>
          </a:p>
        </p:txBody>
      </p:sp>
    </p:spTree>
    <p:extLst>
      <p:ext uri="{BB962C8B-B14F-4D97-AF65-F5344CB8AC3E}">
        <p14:creationId xmlns:p14="http://schemas.microsoft.com/office/powerpoint/2010/main" val="152095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a:t>
            </a:fld>
            <a:endParaRPr lang="nl-NL"/>
          </a:p>
        </p:txBody>
      </p:sp>
    </p:spTree>
    <p:extLst>
      <p:ext uri="{BB962C8B-B14F-4D97-AF65-F5344CB8AC3E}">
        <p14:creationId xmlns:p14="http://schemas.microsoft.com/office/powerpoint/2010/main" val="314464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121218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303515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422694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12</a:t>
            </a:fld>
            <a:endParaRPr lang="nl-NL"/>
          </a:p>
        </p:txBody>
      </p:sp>
    </p:spTree>
    <p:extLst>
      <p:ext uri="{BB962C8B-B14F-4D97-AF65-F5344CB8AC3E}">
        <p14:creationId xmlns:p14="http://schemas.microsoft.com/office/powerpoint/2010/main" val="39392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Samenwerkingsverband ambassadeurs Een belangrijk deel van de stakeholders is verenigd in een samenwerkingsverband. Nadat in 2018 de Tweede Kamer het wetsvoorstel aannam om een asbestdakenverbod in te stellen is dit samenwerkingsverband opgericht met als doel Nederland vrij te maken van asbestdaken. Dit samenwerkingsverband bestond uit betrokken en gemotiveerde organisaties, zoals ministeries, provincies, gemeenten, kennisorganisaties, brancheorganisaties en bedrijven. Ze stelden een ‘Programma versnellingsaanpak asbestdakensanering’ op.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De Eerste Kamer wees in 2019 het asbestdakenverbod af, toch besloot het samenwerkingsverband vanwege het grote belang voor de leefomgeving door te gaan. Ze ondertekenden in maart 2020 in het bijzijn van toenmalig minister van Milieu en Wonen mevrouw van Veldhoven een samenwerkingsverklaring.    Binnen het samenwerkingsverband is er veel kennis opgebouwd en zijn er meerdere initiatieven gestimuleerd om het verwijderen van asbestdaken te versnellen. Ook schreven ze eind 2022 het adviesrapport ‘Plan van aanpak </a:t>
            </a:r>
            <a:r>
              <a:rPr lang="nl-NL" sz="1800" b="0" i="1" u="none" strike="noStrike" baseline="0" dirty="0">
                <a:solidFill>
                  <a:srgbClr val="000000"/>
                </a:solidFill>
                <a:latin typeface="Verdana" panose="020B0604030504040204" pitchFamily="34" charset="0"/>
              </a:rPr>
              <a:t>bewustwording en communicatie sanering asbestdaken’. </a:t>
            </a:r>
            <a:r>
              <a:rPr lang="nl-NL" sz="1800" b="0" i="0" u="none" strike="noStrike" baseline="0" dirty="0">
                <a:solidFill>
                  <a:srgbClr val="000000"/>
                </a:solidFill>
                <a:latin typeface="Verdana" panose="020B0604030504040204" pitchFamily="34" charset="0"/>
              </a:rPr>
              <a:t>Bij het ontwikkelen van de huidige strategie is er volop gebruik gemaakt van de kennis van de leden van het samenwerkingsverband en van onderdelen uit het plan van aanpak. Ook is er een klankbordgroep vanuit het samenwerkingsverband geformeerd die mee heeft gedacht in de totstandkoming van de huidige strategie. De leden van het samenwerkingsverband worden vanwege hun voortrekkersrol regelmatig aangeduid met de term ‘asbestambassadeurs’</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17</a:t>
            </a:fld>
            <a:endParaRPr lang="nl-NL"/>
          </a:p>
        </p:txBody>
      </p:sp>
    </p:spTree>
    <p:extLst>
      <p:ext uri="{BB962C8B-B14F-4D97-AF65-F5344CB8AC3E}">
        <p14:creationId xmlns:p14="http://schemas.microsoft.com/office/powerpoint/2010/main" val="329238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Subdisidieregeling</a:t>
            </a:r>
            <a:r>
              <a:rPr lang="nl-NL" dirty="0"/>
              <a:t> van 75 miljoen.</a:t>
            </a:r>
          </a:p>
          <a:p>
            <a:r>
              <a:rPr lang="nl-NL" dirty="0"/>
              <a:t>Marikering 2019: Juni 2019 subsidie uitgeput. En in juni 2019 wegstemmen </a:t>
            </a:r>
            <a:r>
              <a:rPr lang="nl-NL" dirty="0" err="1"/>
              <a:t>asbestdakverbod</a:t>
            </a:r>
            <a:endParaRPr lang="nl-NL" dirty="0"/>
          </a:p>
          <a:p>
            <a:r>
              <a:rPr lang="nl-NL" dirty="0"/>
              <a:t/>
            </a:r>
            <a:br>
              <a:rPr lang="nl-NL" dirty="0"/>
            </a:br>
            <a:r>
              <a:rPr lang="nl-NL" dirty="0"/>
              <a:t>totaal 120 miljoen (2014)</a:t>
            </a:r>
          </a:p>
          <a:p>
            <a:r>
              <a:rPr lang="nl-NL" dirty="0"/>
              <a:t>Sinds 2014 80 miljoen m2 gesaneerd. </a:t>
            </a:r>
          </a:p>
          <a:p>
            <a:r>
              <a:rPr lang="nl-NL" dirty="0"/>
              <a:t>Nu nog 40 m2 over? Op asbestversnellingskaart staat 80 m2.</a:t>
            </a:r>
          </a:p>
          <a:p>
            <a:r>
              <a:rPr lang="nl-NL" dirty="0"/>
              <a:t>Wat is waar. Asbest voorraad wordt vastgelegd in najaar.</a:t>
            </a:r>
          </a:p>
          <a:p>
            <a:r>
              <a:rPr lang="nl-NL" dirty="0"/>
              <a:t>Geen relatie met asbestslachtoffers.. </a:t>
            </a:r>
            <a:r>
              <a:rPr lang="nl-NL"/>
              <a:t>(500 per jaar)</a:t>
            </a:r>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291953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Koepel boodschap. Adagium  was eerst bij een </a:t>
            </a:r>
            <a:r>
              <a:rPr lang="nl-NL" dirty="0" err="1"/>
              <a:t>asbestdak</a:t>
            </a:r>
            <a:r>
              <a:rPr lang="nl-NL" dirty="0"/>
              <a:t>. Laten liggen, niet aankomen dan is het goed.</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19</a:t>
            </a:fld>
            <a:endParaRPr lang="nl-NL"/>
          </a:p>
        </p:txBody>
      </p:sp>
    </p:spTree>
    <p:extLst>
      <p:ext uri="{BB962C8B-B14F-4D97-AF65-F5344CB8AC3E}">
        <p14:creationId xmlns:p14="http://schemas.microsoft.com/office/powerpoint/2010/main" val="2710344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xmlns=""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xmlns=""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xmlns=""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xmlns=""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xmlns=""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xmlns=""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xmlns=""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xmlns=""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0" name="Vertrouwelijkheidsniveau">
            <a:extLst>
              <a:ext uri="{FF2B5EF4-FFF2-40B4-BE49-F238E27FC236}">
                <a16:creationId xmlns:a16="http://schemas.microsoft.com/office/drawing/2014/main" xmlns="" id="{81E8D0CB-07CC-4FF4-B9A2-3BEAACD9AE9B}"/>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xmlns=""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224101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28.11.2024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52219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xmlns=""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xmlns=""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xmlns=""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xmlns=""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xmlns=""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xmlns=""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xmlns=""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xmlns=""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xmlns=""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xmlns=""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xmlns=""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28/11/24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xmlns="" id="{45804278-0ED3-524C-8B87-AC1FCEE79A0D}"/>
              </a:ext>
            </a:extLst>
          </p:cNvPr>
          <p:cNvPicPr>
            <a:picLocks noChangeAspect="1"/>
          </p:cNvPicPr>
          <p:nvPr userDrawn="1"/>
        </p:nvPicPr>
        <p:blipFill>
          <a:blip r:embed="rId21"/>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 id="2147483712" r:id="rId18"/>
    <p:sldLayoutId id="2147483713"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plo.nl/thema/asbes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iplo.nl/thema/asbest/lav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Asbest en de Omgevingswet</a:t>
            </a:r>
          </a:p>
        </p:txBody>
      </p:sp>
      <p:sp>
        <p:nvSpPr>
          <p:cNvPr id="4" name="Tijdelijke aanduiding voor tekst 3">
            <a:extLst>
              <a:ext uri="{FF2B5EF4-FFF2-40B4-BE49-F238E27FC236}">
                <a16:creationId xmlns:a16="http://schemas.microsoft.com/office/drawing/2014/main" xmlns="" id="{ACA56F21-D6D6-7E41-BB94-C0B4E84965CB}"/>
              </a:ext>
            </a:extLst>
          </p:cNvPr>
          <p:cNvSpPr>
            <a:spLocks noGrp="1"/>
          </p:cNvSpPr>
          <p:nvPr>
            <p:ph type="body" sz="quarter" idx="11"/>
          </p:nvPr>
        </p:nvSpPr>
        <p:spPr/>
        <p:txBody>
          <a:bodyPr/>
          <a:lstStyle/>
          <a:p>
            <a:endParaRPr lang="nl-NL" dirty="0"/>
          </a:p>
          <a:p>
            <a:r>
              <a:rPr lang="nl-NL" dirty="0"/>
              <a:t>Mehmet Sel/Edwin Tijdeman</a:t>
            </a:r>
          </a:p>
          <a:p>
            <a:r>
              <a:rPr lang="nl-NL" dirty="0"/>
              <a:t>Versie 1.1</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Wet- en regelgeving leefomgeving</a:t>
            </a:r>
          </a:p>
        </p:txBody>
      </p:sp>
      <p:sp>
        <p:nvSpPr>
          <p:cNvPr id="3" name="Tijdelijke aanduiding voor tekst 2"/>
          <p:cNvSpPr>
            <a:spLocks noGrp="1"/>
          </p:cNvSpPr>
          <p:nvPr>
            <p:ph type="body" sz="quarter" idx="12"/>
          </p:nvPr>
        </p:nvSpPr>
        <p:spPr>
          <a:xfrm>
            <a:off x="601134" y="1811338"/>
            <a:ext cx="11590866" cy="4814314"/>
          </a:xfrm>
        </p:spPr>
        <p:txBody>
          <a:bodyPr>
            <a:normAutofit/>
          </a:bodyPr>
          <a:lstStyle/>
          <a:p>
            <a:pPr marL="0" indent="0">
              <a:buNone/>
            </a:pPr>
            <a:r>
              <a:rPr lang="nl-NL" sz="2000" b="1" dirty="0"/>
              <a:t>Omgevingswet</a:t>
            </a:r>
            <a:r>
              <a:rPr lang="nl-NL" sz="2000" dirty="0"/>
              <a:t>: </a:t>
            </a:r>
            <a:br>
              <a:rPr lang="nl-NL" sz="2000" dirty="0"/>
            </a:br>
            <a:r>
              <a:rPr lang="nl-NL" sz="2000" dirty="0"/>
              <a:t>bepalingen in Asbestverwijderingsbesluit zijn komen te vervallen en zijn onderbracht in Besluit bouwwerken leefomgeving (</a:t>
            </a:r>
            <a:r>
              <a:rPr lang="nl-NL" sz="2000" dirty="0" err="1"/>
              <a:t>Bbl</a:t>
            </a:r>
            <a:r>
              <a:rPr lang="nl-NL" sz="2000" dirty="0"/>
              <a:t>) en Besluit activiteiten leefomgeving (Bal)</a:t>
            </a:r>
          </a:p>
          <a:p>
            <a:pPr marL="0" indent="0">
              <a:buNone/>
            </a:pPr>
            <a:endParaRPr lang="nl-NL" sz="2000" dirty="0"/>
          </a:p>
          <a:p>
            <a:pPr marL="0" indent="0">
              <a:buNone/>
            </a:pPr>
            <a:r>
              <a:rPr lang="nl-NL" sz="2000" dirty="0"/>
              <a:t>Was-wordt-tabellen: </a:t>
            </a:r>
            <a:br>
              <a:rPr lang="nl-NL" sz="2000" dirty="0"/>
            </a:br>
            <a:r>
              <a:rPr lang="nl-NL" sz="2000" dirty="0"/>
              <a:t>Omgevingsregeling, bijlage transponeringstabellen (Staatscourant 2020 nr. 64380)</a:t>
            </a:r>
          </a:p>
          <a:p>
            <a:pPr marL="0" indent="0">
              <a:buNone/>
            </a:pPr>
            <a:r>
              <a:rPr lang="nl-NL" sz="2000" dirty="0"/>
              <a:t>  </a:t>
            </a:r>
          </a:p>
          <a:p>
            <a:pPr marL="0" indent="0">
              <a:buNone/>
            </a:pPr>
            <a:r>
              <a:rPr lang="nl-NL" sz="2000" b="1" dirty="0"/>
              <a:t>Asbestverwijderingsbesluit 2005</a:t>
            </a:r>
          </a:p>
          <a:p>
            <a:pPr marL="276225" indent="-276225" defTabSz="531813">
              <a:buFont typeface="Courier New" panose="02070309020205020404" pitchFamily="49" charset="0"/>
              <a:buChar char="o"/>
            </a:pPr>
            <a:r>
              <a:rPr lang="nl-NL" sz="2000" dirty="0"/>
              <a:t>Bepalingen asbestinventarisatie en verwijderen asbest in objecten</a:t>
            </a:r>
          </a:p>
          <a:p>
            <a:pPr marL="276225" indent="-276225" defTabSz="531813">
              <a:buFont typeface="Courier New" panose="02070309020205020404" pitchFamily="49" charset="0"/>
              <a:buChar char="o"/>
            </a:pPr>
            <a:r>
              <a:rPr lang="nl-NL" sz="2000" dirty="0"/>
              <a:t>Uitzonderingen voor particulieren </a:t>
            </a:r>
          </a:p>
          <a:p>
            <a:pPr marL="276225" indent="-276225" defTabSz="531813">
              <a:buFont typeface="Courier New" panose="02070309020205020404" pitchFamily="49" charset="0"/>
              <a:buChar char="o"/>
            </a:pPr>
            <a:r>
              <a:rPr lang="nl-NL" sz="2000" dirty="0"/>
              <a:t>Landelijk asbestvolgsysteem risicoklasse 2 en 2A</a:t>
            </a:r>
          </a:p>
          <a:p>
            <a:pPr marL="630238">
              <a:buFont typeface="Courier New" panose="02070309020205020404" pitchFamily="49" charset="0"/>
              <a:buChar char="o"/>
            </a:pPr>
            <a:endParaRPr lang="nl-NL" dirty="0"/>
          </a:p>
          <a:p>
            <a:pPr marL="0" indent="0">
              <a:buNone/>
            </a:pPr>
            <a:endParaRPr lang="nl-NL" dirty="0"/>
          </a:p>
          <a:p>
            <a:endParaRPr lang="nl-NL" dirty="0"/>
          </a:p>
          <a:p>
            <a:endParaRPr lang="nl-NL" dirty="0"/>
          </a:p>
          <a:p>
            <a:endParaRPr lang="nl-NL" dirty="0"/>
          </a:p>
        </p:txBody>
      </p:sp>
    </p:spTree>
    <p:extLst>
      <p:ext uri="{BB962C8B-B14F-4D97-AF65-F5344CB8AC3E}">
        <p14:creationId xmlns:p14="http://schemas.microsoft.com/office/powerpoint/2010/main" val="421675149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a:t>Wet- en regelgeving leefomgeving</a:t>
            </a:r>
            <a:endParaRPr lang="nl-NL" dirty="0"/>
          </a:p>
        </p:txBody>
      </p:sp>
      <p:sp>
        <p:nvSpPr>
          <p:cNvPr id="8" name="Ondertitel 7"/>
          <p:cNvSpPr>
            <a:spLocks noGrp="1"/>
          </p:cNvSpPr>
          <p:nvPr>
            <p:ph type="body" sz="quarter" idx="12"/>
          </p:nvPr>
        </p:nvSpPr>
        <p:spPr/>
        <p:txBody>
          <a:bodyPr>
            <a:normAutofit/>
          </a:bodyPr>
          <a:lstStyle/>
          <a:p>
            <a:pPr marL="0" indent="0">
              <a:buNone/>
            </a:pPr>
            <a:r>
              <a:rPr lang="nl-NL" sz="2200" b="1" dirty="0"/>
              <a:t>Besluit bouwwerken leefomgeving</a:t>
            </a:r>
            <a:r>
              <a:rPr lang="nl-NL" sz="2200" dirty="0"/>
              <a:t> (bouwwerken)</a:t>
            </a:r>
          </a:p>
          <a:p>
            <a:pPr marL="276225" indent="-276225">
              <a:buFont typeface="Courier New" panose="02070309020205020404" pitchFamily="49" charset="0"/>
              <a:buChar char="o"/>
            </a:pPr>
            <a:r>
              <a:rPr lang="nl-NL" sz="2200" dirty="0"/>
              <a:t>Verwijderen asbest uit bouwwerken </a:t>
            </a:r>
          </a:p>
          <a:p>
            <a:pPr marL="276225" indent="-276225">
              <a:buFont typeface="Courier New" panose="02070309020205020404" pitchFamily="49" charset="0"/>
              <a:buChar char="o"/>
            </a:pPr>
            <a:r>
              <a:rPr lang="nl-NL" sz="2200" dirty="0"/>
              <a:t>Artikel 7.9   	Asbestinventarisatie</a:t>
            </a:r>
          </a:p>
          <a:p>
            <a:pPr marL="276225" indent="-276225">
              <a:buFont typeface="Courier New" panose="02070309020205020404" pitchFamily="49" charset="0"/>
              <a:buChar char="o"/>
            </a:pPr>
            <a:r>
              <a:rPr lang="nl-NL" sz="2200" dirty="0"/>
              <a:t>Artikel 7.10 	Sloopmelding</a:t>
            </a:r>
          </a:p>
          <a:p>
            <a:pPr marL="276225" indent="-276225">
              <a:buFont typeface="Courier New" panose="02070309020205020404" pitchFamily="49" charset="0"/>
              <a:buChar char="o"/>
            </a:pPr>
            <a:r>
              <a:rPr lang="nl-NL" sz="2200" dirty="0"/>
              <a:t>Artikel 7.11 	Gegevens en bescheiden bij sloopmelding</a:t>
            </a:r>
          </a:p>
          <a:p>
            <a:pPr marL="276225" indent="-276225">
              <a:buFont typeface="Courier New" panose="02070309020205020404" pitchFamily="49" charset="0"/>
              <a:buChar char="o"/>
            </a:pPr>
            <a:r>
              <a:rPr lang="nl-NL" sz="2200" dirty="0"/>
              <a:t>Artikel 7.12 	Informeren: begin en beëindiging sloopwerkzaamheden</a:t>
            </a:r>
          </a:p>
          <a:p>
            <a:pPr marL="276225" indent="-276225">
              <a:buFont typeface="Courier New" panose="02070309020205020404" pitchFamily="49" charset="0"/>
              <a:buChar char="o"/>
            </a:pPr>
            <a:r>
              <a:rPr lang="nl-NL" sz="2200" dirty="0"/>
              <a:t>Artikel 6.25	Concentratie asbestvezels </a:t>
            </a:r>
            <a:r>
              <a:rPr lang="nl-NL" sz="2200" dirty="0" err="1"/>
              <a:t>binnenlucht</a:t>
            </a:r>
            <a:r>
              <a:rPr lang="nl-NL" sz="2200" dirty="0"/>
              <a:t> </a:t>
            </a:r>
            <a:br>
              <a:rPr lang="nl-NL" sz="2200" dirty="0"/>
            </a:br>
            <a:r>
              <a:rPr lang="nl-NL" sz="2200" dirty="0"/>
              <a:t>					niet groter dan 2.000 vezels/3 (NEN2991) </a:t>
            </a:r>
          </a:p>
        </p:txBody>
      </p:sp>
    </p:spTree>
    <p:extLst>
      <p:ext uri="{BB962C8B-B14F-4D97-AF65-F5344CB8AC3E}">
        <p14:creationId xmlns:p14="http://schemas.microsoft.com/office/powerpoint/2010/main" val="101453152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Wet- en regelgeving leefomgeving</a:t>
            </a:r>
          </a:p>
        </p:txBody>
      </p:sp>
      <p:sp>
        <p:nvSpPr>
          <p:cNvPr id="5" name="Ondertitel 4"/>
          <p:cNvSpPr>
            <a:spLocks noGrp="1"/>
          </p:cNvSpPr>
          <p:nvPr>
            <p:ph type="body" sz="quarter" idx="12"/>
          </p:nvPr>
        </p:nvSpPr>
        <p:spPr>
          <a:xfrm>
            <a:off x="601134" y="1811338"/>
            <a:ext cx="10964333" cy="4655450"/>
          </a:xfrm>
        </p:spPr>
        <p:txBody>
          <a:bodyPr>
            <a:noAutofit/>
          </a:bodyPr>
          <a:lstStyle/>
          <a:p>
            <a:pPr marL="0" indent="0">
              <a:buNone/>
            </a:pPr>
            <a:r>
              <a:rPr lang="nl-NL" sz="2000" b="1" dirty="0"/>
              <a:t>Besluit activiteiten leefomgeving </a:t>
            </a:r>
          </a:p>
          <a:p>
            <a:pPr marL="263525" indent="-263525">
              <a:spcBef>
                <a:spcPts val="0"/>
              </a:spcBef>
              <a:buFont typeface="Courier New" panose="02070309020205020404" pitchFamily="49" charset="0"/>
              <a:buChar char="o"/>
            </a:pPr>
            <a:r>
              <a:rPr lang="nl-NL" sz="2000" dirty="0"/>
              <a:t>Regels opslaan van verwijderd asbest (milieubelastende activiteit)</a:t>
            </a:r>
          </a:p>
          <a:p>
            <a:pPr marL="263525" indent="-263525">
              <a:spcBef>
                <a:spcPts val="0"/>
              </a:spcBef>
              <a:buFont typeface="Courier New" panose="02070309020205020404" pitchFamily="49" charset="0"/>
              <a:buChar char="o"/>
            </a:pPr>
            <a:r>
              <a:rPr lang="nl-NL" sz="2000" dirty="0"/>
              <a:t>Tegengaan verspreiding asbest</a:t>
            </a:r>
          </a:p>
          <a:p>
            <a:pPr marL="263525" indent="-263525">
              <a:spcBef>
                <a:spcPts val="0"/>
              </a:spcBef>
              <a:buFont typeface="Courier New" panose="02070309020205020404" pitchFamily="49" charset="0"/>
              <a:buChar char="o"/>
            </a:pPr>
            <a:r>
              <a:rPr lang="nl-NL" sz="2000" dirty="0"/>
              <a:t>Afval registratie (niet van toepassing op milieustraat)</a:t>
            </a:r>
          </a:p>
          <a:p>
            <a:pPr marL="263525" indent="-263525">
              <a:spcBef>
                <a:spcPts val="0"/>
              </a:spcBef>
              <a:buFont typeface="Courier New" panose="02070309020205020404" pitchFamily="49" charset="0"/>
              <a:buChar char="o"/>
            </a:pPr>
            <a:r>
              <a:rPr lang="nl-NL" sz="2000" dirty="0"/>
              <a:t>Meldingsplicht / </a:t>
            </a:r>
            <a:r>
              <a:rPr lang="nl-NL" sz="2000" dirty="0" err="1"/>
              <a:t>vergunningplichtig</a:t>
            </a:r>
            <a:r>
              <a:rPr lang="nl-NL" sz="2000" dirty="0"/>
              <a:t> (MBA) </a:t>
            </a:r>
          </a:p>
          <a:p>
            <a:pPr marL="263525" indent="-263525">
              <a:lnSpc>
                <a:spcPts val="1500"/>
              </a:lnSpc>
              <a:spcBef>
                <a:spcPts val="0"/>
              </a:spcBef>
              <a:buNone/>
            </a:pPr>
            <a:endParaRPr lang="nl-NL" sz="2000" dirty="0"/>
          </a:p>
          <a:p>
            <a:pPr marL="263525" indent="-263525">
              <a:buNone/>
            </a:pPr>
            <a:r>
              <a:rPr lang="nl-NL" sz="2000" b="1" dirty="0"/>
              <a:t>Besluit asbestwegen</a:t>
            </a:r>
          </a:p>
          <a:p>
            <a:pPr marL="263525" indent="-263525">
              <a:buFont typeface="Courier New" panose="02070309020205020404" pitchFamily="49" charset="0"/>
              <a:buChar char="o"/>
            </a:pPr>
            <a:r>
              <a:rPr lang="nl-NL" sz="2000" dirty="0"/>
              <a:t>Bepalingen wanneer sprake is van een asbestweg</a:t>
            </a:r>
          </a:p>
          <a:p>
            <a:pPr marL="263525" indent="-263525">
              <a:buFont typeface="Courier New" panose="02070309020205020404" pitchFamily="49" charset="0"/>
              <a:buChar char="o"/>
            </a:pPr>
            <a:r>
              <a:rPr lang="nl-NL" sz="2000" dirty="0"/>
              <a:t>Meldingsplicht asbestweg ILT</a:t>
            </a:r>
          </a:p>
          <a:p>
            <a:pPr marL="263525" indent="-263525">
              <a:buNone/>
            </a:pPr>
            <a:r>
              <a:rPr lang="nl-NL" sz="2000" dirty="0"/>
              <a:t>Geen wijzigingen na invoering Omgevingswet</a:t>
            </a:r>
          </a:p>
          <a:p>
            <a:pPr marL="263525" indent="-263525">
              <a:lnSpc>
                <a:spcPts val="1500"/>
              </a:lnSpc>
              <a:buNone/>
            </a:pPr>
            <a:endParaRPr lang="nl-NL" sz="2000" dirty="0"/>
          </a:p>
          <a:p>
            <a:pPr marL="263525" indent="-263525">
              <a:buNone/>
            </a:pPr>
            <a:r>
              <a:rPr lang="nl-NL" sz="2000" b="1" dirty="0"/>
              <a:t>Productenbesluit asbest</a:t>
            </a:r>
          </a:p>
          <a:p>
            <a:pPr marL="263525" indent="-263525">
              <a:buFont typeface="Courier New" panose="02070309020205020404" pitchFamily="49" charset="0"/>
              <a:buChar char="o"/>
            </a:pPr>
            <a:r>
              <a:rPr lang="nl-NL" sz="2000" dirty="0"/>
              <a:t>Verbod op verwaardigen, bewerken, toepassen en bewerken </a:t>
            </a:r>
          </a:p>
          <a:p>
            <a:pPr marL="263525" indent="-263525">
              <a:buNone/>
            </a:pPr>
            <a:r>
              <a:rPr lang="nl-NL" sz="2000" dirty="0"/>
              <a:t>Geen wijzigingen na invoering Omgevingswet</a:t>
            </a:r>
          </a:p>
        </p:txBody>
      </p:sp>
    </p:spTree>
    <p:extLst>
      <p:ext uri="{BB962C8B-B14F-4D97-AF65-F5344CB8AC3E}">
        <p14:creationId xmlns:p14="http://schemas.microsoft.com/office/powerpoint/2010/main" val="350270678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Wet- en regelgeving leefomgeving</a:t>
            </a:r>
          </a:p>
        </p:txBody>
      </p:sp>
      <p:sp>
        <p:nvSpPr>
          <p:cNvPr id="5" name="Ondertitel 4"/>
          <p:cNvSpPr>
            <a:spLocks noGrp="1"/>
          </p:cNvSpPr>
          <p:nvPr>
            <p:ph type="body" sz="quarter" idx="12"/>
          </p:nvPr>
        </p:nvSpPr>
        <p:spPr>
          <a:xfrm>
            <a:off x="601134" y="1995055"/>
            <a:ext cx="10964333" cy="4121968"/>
          </a:xfrm>
        </p:spPr>
        <p:txBody>
          <a:bodyPr>
            <a:normAutofit/>
          </a:bodyPr>
          <a:lstStyle/>
          <a:p>
            <a:pPr marL="0" indent="0">
              <a:buNone/>
            </a:pPr>
            <a:r>
              <a:rPr lang="nl-NL" sz="2000" b="1" dirty="0"/>
              <a:t>REACH</a:t>
            </a:r>
          </a:p>
          <a:p>
            <a:pPr marL="276225" indent="-276225">
              <a:buFont typeface="Courier New" panose="02070309020205020404" pitchFamily="49" charset="0"/>
              <a:buChar char="o"/>
            </a:pPr>
            <a:r>
              <a:rPr lang="nl-NL" sz="2000" dirty="0"/>
              <a:t>Verbod op handel en gebruik voorwerpen opzettelijk asbestvezels toegevoegd na 2005.</a:t>
            </a:r>
          </a:p>
          <a:p>
            <a:pPr marL="276225" indent="-276225">
              <a:buFont typeface="Courier New" panose="02070309020205020404" pitchFamily="49" charset="0"/>
              <a:buChar char="o"/>
            </a:pPr>
            <a:r>
              <a:rPr lang="nl-NL" sz="2000" dirty="0"/>
              <a:t>Gebruik voorwerpen in gebruik voor 1-1-2005 toegestaan mits voorwerp niet aan vervanging toe is (nog geschikt voor beoogd doel?)</a:t>
            </a:r>
          </a:p>
          <a:p>
            <a:endParaRPr lang="nl-NL" dirty="0"/>
          </a:p>
        </p:txBody>
      </p:sp>
    </p:spTree>
    <p:extLst>
      <p:ext uri="{BB962C8B-B14F-4D97-AF65-F5344CB8AC3E}">
        <p14:creationId xmlns:p14="http://schemas.microsoft.com/office/powerpoint/2010/main" val="181312660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en vooruitblik</a:t>
            </a:r>
          </a:p>
        </p:txBody>
      </p:sp>
      <p:sp>
        <p:nvSpPr>
          <p:cNvPr id="4" name="Tijdelijke aanduiding voor tekst 3"/>
          <p:cNvSpPr>
            <a:spLocks noGrp="1"/>
          </p:cNvSpPr>
          <p:nvPr>
            <p:ph type="body" sz="quarter" idx="12"/>
          </p:nvPr>
        </p:nvSpPr>
        <p:spPr/>
        <p:txBody>
          <a:bodyPr>
            <a:normAutofit/>
          </a:bodyPr>
          <a:lstStyle/>
          <a:p>
            <a:pPr marL="0" indent="0">
              <a:buNone/>
            </a:pPr>
            <a:r>
              <a:rPr lang="nl-NL" sz="2000" b="1" dirty="0"/>
              <a:t>Terugblik</a:t>
            </a:r>
          </a:p>
          <a:p>
            <a:pPr marL="0" indent="0">
              <a:buNone/>
            </a:pPr>
            <a:r>
              <a:rPr lang="nl-NL" sz="2000" dirty="0"/>
              <a:t>Beleid gericht op terugdringen asbest in de leefomgeving</a:t>
            </a:r>
            <a:br>
              <a:rPr lang="nl-NL" sz="2000" dirty="0"/>
            </a:br>
            <a:endParaRPr lang="nl-NL" sz="2000" dirty="0"/>
          </a:p>
          <a:p>
            <a:r>
              <a:rPr lang="nl-NL" sz="2000" dirty="0"/>
              <a:t>1978 verbod op verwerken van </a:t>
            </a:r>
            <a:r>
              <a:rPr lang="nl-NL" sz="2000" dirty="0" err="1"/>
              <a:t>Crocidoliet</a:t>
            </a:r>
            <a:r>
              <a:rPr lang="nl-NL" sz="2000" dirty="0"/>
              <a:t> (blauw asbest)</a:t>
            </a:r>
          </a:p>
          <a:p>
            <a:r>
              <a:rPr lang="nl-NL" sz="2000" dirty="0"/>
              <a:t>1991 verbod asbesthoudende rem- en frictiematerialen</a:t>
            </a:r>
          </a:p>
          <a:p>
            <a:r>
              <a:rPr lang="nl-NL" sz="2000" dirty="0"/>
              <a:t>1 juli 1993 verbod toepassen asbest in bouwwerken</a:t>
            </a:r>
          </a:p>
          <a:p>
            <a:r>
              <a:rPr lang="nl-NL" sz="2000" dirty="0"/>
              <a:t>2005 verbod EU opzettelijk asbestvezels toegevoegd aan voorwerpen</a:t>
            </a:r>
          </a:p>
          <a:p>
            <a:r>
              <a:rPr lang="nl-NL" sz="2000" dirty="0"/>
              <a:t>Asbestdakenverbod 2024 verworpen door Eerste Kamer </a:t>
            </a:r>
            <a:br>
              <a:rPr lang="nl-NL" sz="2000" dirty="0"/>
            </a:br>
            <a:r>
              <a:rPr lang="nl-NL" sz="2000" dirty="0"/>
              <a:t>(geen verplichte verwijdering van asbest)</a:t>
            </a:r>
          </a:p>
          <a:p>
            <a:r>
              <a:rPr lang="nl-NL" sz="2000" dirty="0"/>
              <a:t>Asbeststelsel gericht op beschermen van werknemers (Arbo)</a:t>
            </a:r>
          </a:p>
          <a:p>
            <a:r>
              <a:rPr lang="nl-NL" sz="2000" dirty="0"/>
              <a:t>Voorbereiding en intrekken herziening asbeststelsel SZW </a:t>
            </a:r>
          </a:p>
          <a:p>
            <a:endParaRPr lang="nl-NL" dirty="0"/>
          </a:p>
          <a:p>
            <a:pPr marL="0" indent="0">
              <a:buNone/>
            </a:pPr>
            <a:endParaRPr lang="nl-NL" dirty="0"/>
          </a:p>
        </p:txBody>
      </p:sp>
    </p:spTree>
    <p:extLst>
      <p:ext uri="{BB962C8B-B14F-4D97-AF65-F5344CB8AC3E}">
        <p14:creationId xmlns:p14="http://schemas.microsoft.com/office/powerpoint/2010/main" val="321736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en vooruitblik</a:t>
            </a:r>
          </a:p>
        </p:txBody>
      </p:sp>
      <p:sp>
        <p:nvSpPr>
          <p:cNvPr id="4" name="Tijdelijke aanduiding voor tekst 3"/>
          <p:cNvSpPr>
            <a:spLocks noGrp="1"/>
          </p:cNvSpPr>
          <p:nvPr>
            <p:ph type="body" sz="quarter" idx="12"/>
          </p:nvPr>
        </p:nvSpPr>
        <p:spPr/>
        <p:txBody>
          <a:bodyPr>
            <a:normAutofit/>
          </a:bodyPr>
          <a:lstStyle/>
          <a:p>
            <a:pPr marL="0" indent="0">
              <a:buNone/>
            </a:pPr>
            <a:r>
              <a:rPr lang="nl-NL" sz="2000" b="1" dirty="0"/>
              <a:t>Asbestvezelconcentratie meetperioden 1979/1980 - 2016</a:t>
            </a:r>
          </a:p>
          <a:p>
            <a:pPr marL="0" indent="0">
              <a:buNone/>
            </a:pPr>
            <a:r>
              <a:rPr lang="nl-NL" dirty="0"/>
              <a:t>Bron: TNO-rapport TNO 2016 R11562</a:t>
            </a:r>
          </a:p>
          <a:p>
            <a:endParaRPr lang="nl-NL" dirty="0"/>
          </a:p>
          <a:p>
            <a:pPr marL="0" indent="0">
              <a:buNone/>
            </a:pPr>
            <a:endParaRPr lang="nl-NL" dirty="0"/>
          </a:p>
        </p:txBody>
      </p:sp>
      <p:pic>
        <p:nvPicPr>
          <p:cNvPr id="7" name="Afbeelding 6" descr="De grafiek toont de concentratie van asbestvezels (in vezels/m³) gedurende verschillende meetperiodes: 1979/1980, 1988/1989, 1991, en 2016. De concentraties worden weergegeven in twee categorieën: 'alle vezels' (blauw) en 'vezels &gt; 5 µm' (r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34" y="2550618"/>
            <a:ext cx="6366594" cy="3863632"/>
          </a:xfrm>
          <a:prstGeom prst="rect">
            <a:avLst/>
          </a:prstGeom>
        </p:spPr>
      </p:pic>
    </p:spTree>
    <p:extLst>
      <p:ext uri="{BB962C8B-B14F-4D97-AF65-F5344CB8AC3E}">
        <p14:creationId xmlns:p14="http://schemas.microsoft.com/office/powerpoint/2010/main" val="184122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en vooruitblik</a:t>
            </a:r>
          </a:p>
        </p:txBody>
      </p:sp>
      <p:sp>
        <p:nvSpPr>
          <p:cNvPr id="4" name="Tijdelijke aanduiding voor tekst 3"/>
          <p:cNvSpPr>
            <a:spLocks noGrp="1"/>
          </p:cNvSpPr>
          <p:nvPr>
            <p:ph type="body" sz="quarter" idx="12"/>
          </p:nvPr>
        </p:nvSpPr>
        <p:spPr>
          <a:xfrm>
            <a:off x="601134" y="1820863"/>
            <a:ext cx="11419070" cy="4305685"/>
          </a:xfrm>
        </p:spPr>
        <p:txBody>
          <a:bodyPr/>
          <a:lstStyle/>
          <a:p>
            <a:r>
              <a:rPr lang="nl-NL" sz="2000" b="1" dirty="0"/>
              <a:t>Vooruitblik</a:t>
            </a:r>
          </a:p>
          <a:p>
            <a:r>
              <a:rPr lang="nl-NL" sz="2000" dirty="0"/>
              <a:t>Beleid gericht op lagere gezondheidsrisico’s</a:t>
            </a:r>
            <a:br>
              <a:rPr lang="nl-NL" sz="2000" dirty="0"/>
            </a:br>
            <a:endParaRPr lang="nl-NL" sz="2000" dirty="0"/>
          </a:p>
          <a:p>
            <a:pPr marL="285750" indent="-285750">
              <a:buFont typeface="Arial" pitchFamily="34" charset="0"/>
              <a:buChar char="•"/>
            </a:pPr>
            <a:r>
              <a:rPr lang="nl-NL" sz="2000" dirty="0"/>
              <a:t>Spanningsveld verduurzamen en asbest, waaraan geef je voorrang?</a:t>
            </a:r>
          </a:p>
          <a:p>
            <a:pPr marL="285750" indent="-285750">
              <a:buFont typeface="Arial" pitchFamily="34" charset="0"/>
              <a:buChar char="•"/>
            </a:pPr>
            <a:r>
              <a:rPr lang="nl-NL" sz="2000" dirty="0"/>
              <a:t>Inventarisatieplicht EU bij verkoop woning? </a:t>
            </a:r>
            <a:br>
              <a:rPr lang="nl-NL" sz="2000" dirty="0"/>
            </a:br>
            <a:r>
              <a:rPr lang="nl-NL" sz="2000" dirty="0"/>
              <a:t>Asbestattest bij verkoop woning (bouw &lt;2001) Vlaanderen </a:t>
            </a:r>
          </a:p>
          <a:p>
            <a:pPr marL="285750" indent="-285750">
              <a:buFont typeface="Arial" pitchFamily="34" charset="0"/>
              <a:buChar char="•"/>
            </a:pPr>
            <a:r>
              <a:rPr lang="nl-NL" sz="2000" dirty="0"/>
              <a:t>Verzamelbesluit (reparatie o.a. bepalingen Asbestverwijderingsbesluit)</a:t>
            </a:r>
          </a:p>
          <a:p>
            <a:pPr marL="285750" indent="-285750">
              <a:buFont typeface="Arial" pitchFamily="34" charset="0"/>
              <a:buChar char="•"/>
            </a:pPr>
            <a:r>
              <a:rPr lang="nl-NL" sz="2000" dirty="0"/>
              <a:t>EU-richtlijn beschermen werknemers aan asbest, richtlijn invoeren in NL eind 2025</a:t>
            </a:r>
          </a:p>
          <a:p>
            <a:pPr marL="285750" indent="-285750">
              <a:buFont typeface="Arial" pitchFamily="34" charset="0"/>
              <a:buChar char="•"/>
            </a:pPr>
            <a:r>
              <a:rPr lang="nl-NL" sz="2000" dirty="0"/>
              <a:t>Aanpak asbestdaken: focus op bewustwording en communicatie</a:t>
            </a:r>
          </a:p>
          <a:p>
            <a:endParaRPr lang="nl-NL" dirty="0"/>
          </a:p>
        </p:txBody>
      </p:sp>
    </p:spTree>
    <p:extLst>
      <p:ext uri="{BB962C8B-B14F-4D97-AF65-F5344CB8AC3E}">
        <p14:creationId xmlns:p14="http://schemas.microsoft.com/office/powerpoint/2010/main" val="45038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Aanleiding aanpak asbestdaken</a:t>
            </a:r>
          </a:p>
        </p:txBody>
      </p:sp>
      <p:sp>
        <p:nvSpPr>
          <p:cNvPr id="5" name="Ondertitel 4"/>
          <p:cNvSpPr>
            <a:spLocks noGrp="1"/>
          </p:cNvSpPr>
          <p:nvPr>
            <p:ph type="body" sz="quarter" idx="12"/>
          </p:nvPr>
        </p:nvSpPr>
        <p:spPr/>
        <p:txBody>
          <a:bodyPr>
            <a:normAutofit/>
          </a:bodyPr>
          <a:lstStyle/>
          <a:p>
            <a:r>
              <a:rPr lang="nl-NL" dirty="0"/>
              <a:t>2014: Aankondiging verbod asbestdaken per 1/2/2024</a:t>
            </a:r>
          </a:p>
          <a:p>
            <a:r>
              <a:rPr lang="nl-NL" dirty="0"/>
              <a:t>2016: Subsidieregeling asbestdaken</a:t>
            </a:r>
          </a:p>
          <a:p>
            <a:r>
              <a:rPr lang="nl-NL" dirty="0"/>
              <a:t>2018: Samenwerkingsaanpak asbestdaken</a:t>
            </a:r>
          </a:p>
          <a:p>
            <a:r>
              <a:rPr lang="nl-NL" dirty="0"/>
              <a:t>2019: Wetsvoorstel verbod afgewezen 1</a:t>
            </a:r>
            <a:r>
              <a:rPr lang="nl-NL" baseline="30000" dirty="0"/>
              <a:t>e</a:t>
            </a:r>
            <a:r>
              <a:rPr lang="nl-NL" dirty="0"/>
              <a:t>  Kamer </a:t>
            </a:r>
          </a:p>
          <a:p>
            <a:r>
              <a:rPr lang="nl-NL" dirty="0"/>
              <a:t>2019: Stopzetting subsidieregeling </a:t>
            </a:r>
          </a:p>
          <a:p>
            <a:r>
              <a:rPr lang="nl-NL" dirty="0"/>
              <a:t>2020: Samenwerkingsaanpak asbestdaken </a:t>
            </a:r>
            <a:r>
              <a:rPr lang="nl-NL" dirty="0" smtClean="0"/>
              <a:t>voortgezet</a:t>
            </a:r>
          </a:p>
          <a:p>
            <a:r>
              <a:rPr lang="nl-NL" dirty="0" smtClean="0"/>
              <a:t>2024: Aanpak asbestdaken</a:t>
            </a:r>
            <a:endParaRPr lang="nl-NL" dirty="0"/>
          </a:p>
          <a:p>
            <a:pPr marL="0" indent="0">
              <a:buNone/>
            </a:pPr>
            <a:endParaRPr lang="nl-NL" dirty="0"/>
          </a:p>
        </p:txBody>
      </p:sp>
    </p:spTree>
    <p:extLst>
      <p:ext uri="{BB962C8B-B14F-4D97-AF65-F5344CB8AC3E}">
        <p14:creationId xmlns:p14="http://schemas.microsoft.com/office/powerpoint/2010/main" val="277820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C183D7F6-B498-43B3-948B-1728B52AA6E4}">
                <adec:decorative xmlns:adec="http://schemas.microsoft.com/office/drawing/2017/decorative" xmlns="" val="1"/>
              </a:ext>
            </a:extLst>
          </p:cNvPr>
          <p:cNvSpPr>
            <a:spLocks noGrp="1"/>
          </p:cNvSpPr>
          <p:nvPr>
            <p:ph type="sldNum" sz="quarter" idx="14"/>
          </p:nvPr>
        </p:nvSpPr>
        <p:spPr/>
        <p:txBody>
          <a:bodyPr/>
          <a:lstStyle/>
          <a:p>
            <a:endParaRPr lang="nl-NL" dirty="0"/>
          </a:p>
        </p:txBody>
      </p:sp>
      <p:sp>
        <p:nvSpPr>
          <p:cNvPr id="5" name="Titel 4"/>
          <p:cNvSpPr>
            <a:spLocks noGrp="1"/>
          </p:cNvSpPr>
          <p:nvPr>
            <p:ph type="title"/>
          </p:nvPr>
        </p:nvSpPr>
        <p:spPr/>
        <p:txBody>
          <a:bodyPr>
            <a:normAutofit fontScale="90000"/>
          </a:bodyPr>
          <a:lstStyle/>
          <a:p>
            <a:r>
              <a:rPr lang="nl-NL" dirty="0"/>
              <a:t> Trend verwijderde asbestdaken miljoen m2</a:t>
            </a:r>
            <a:br>
              <a:rPr lang="nl-NL" dirty="0"/>
            </a:br>
            <a:endParaRPr lang="nl-NL" dirty="0"/>
          </a:p>
        </p:txBody>
      </p:sp>
      <p:graphicFrame>
        <p:nvGraphicFramePr>
          <p:cNvPr id="12" name="Tijdelijke aanduiding voor inhoud 11" descr="Trent grafiek waarop kolommen met aantal vierkante meter asbestdak per jaar. in miljoenen ."/>
          <p:cNvGraphicFramePr>
            <a:graphicFrameLocks noGrp="1"/>
          </p:cNvGraphicFramePr>
          <p:nvPr>
            <p:ph sz="quarter" idx="13"/>
          </p:nvPr>
        </p:nvGraphicFramePr>
        <p:xfrm>
          <a:off x="618067" y="1832514"/>
          <a:ext cx="10754720" cy="4785456"/>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voettekst 4">
            <a:extLst>
              <a:ext uri="{FF2B5EF4-FFF2-40B4-BE49-F238E27FC236}">
                <a16:creationId xmlns:a16="http://schemas.microsoft.com/office/drawing/2014/main" xmlns="" id="{85F39751-0D11-171D-99F0-080A2BBEF771}"/>
              </a:ext>
              <a:ext uri="{C183D7F6-B498-43B3-948B-1728B52AA6E4}">
                <adec:decorative xmlns:adec="http://schemas.microsoft.com/office/drawing/2017/decorative" xmlns="" val="1"/>
              </a:ext>
            </a:extLst>
          </p:cNvPr>
          <p:cNvSpPr txBox="1">
            <a:spLocks/>
          </p:cNvSpPr>
          <p:nvPr/>
        </p:nvSpPr>
        <p:spPr>
          <a:xfrm>
            <a:off x="609600" y="6513085"/>
            <a:ext cx="3860800" cy="36512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000" dirty="0">
              <a:solidFill>
                <a:srgbClr val="00B050"/>
              </a:solidFill>
            </a:endParaRPr>
          </a:p>
        </p:txBody>
      </p:sp>
      <p:sp>
        <p:nvSpPr>
          <p:cNvPr id="2" name="Tekstvak 1"/>
          <p:cNvSpPr txBox="1"/>
          <p:nvPr/>
        </p:nvSpPr>
        <p:spPr>
          <a:xfrm>
            <a:off x="10720873" y="4870593"/>
            <a:ext cx="438538" cy="307777"/>
          </a:xfrm>
          <a:prstGeom prst="rect">
            <a:avLst/>
          </a:prstGeom>
          <a:noFill/>
        </p:spPr>
        <p:txBody>
          <a:bodyPr wrap="square" rtlCol="0">
            <a:spAutoFit/>
          </a:bodyPr>
          <a:lstStyle/>
          <a:p>
            <a:r>
              <a:rPr lang="nl-NL" sz="1400" b="1" dirty="0" smtClean="0"/>
              <a:t>3,5</a:t>
            </a:r>
            <a:endParaRPr lang="nl-NL" sz="1400" b="1" dirty="0"/>
          </a:p>
        </p:txBody>
      </p:sp>
    </p:spTree>
    <p:extLst>
      <p:ext uri="{BB962C8B-B14F-4D97-AF65-F5344CB8AC3E}">
        <p14:creationId xmlns:p14="http://schemas.microsoft.com/office/powerpoint/2010/main" val="1102159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F50B149F-60D2-1868-9EC2-69F80F92FDD2}"/>
              </a:ext>
            </a:extLst>
          </p:cNvPr>
          <p:cNvSpPr>
            <a:spLocks noGrp="1"/>
          </p:cNvSpPr>
          <p:nvPr>
            <p:ph type="title"/>
          </p:nvPr>
        </p:nvSpPr>
        <p:spPr/>
        <p:txBody>
          <a:bodyPr/>
          <a:lstStyle/>
          <a:p>
            <a:r>
              <a:rPr lang="nl-NL" dirty="0"/>
              <a:t>Communicatiestrategie</a:t>
            </a:r>
          </a:p>
        </p:txBody>
      </p:sp>
      <p:sp>
        <p:nvSpPr>
          <p:cNvPr id="10" name="Tijdelijke aanduiding voor tekst 9">
            <a:extLst>
              <a:ext uri="{FF2B5EF4-FFF2-40B4-BE49-F238E27FC236}">
                <a16:creationId xmlns:a16="http://schemas.microsoft.com/office/drawing/2014/main" xmlns="" id="{93069FA3-441E-A6D8-051A-8C2CA2F39F4F}"/>
              </a:ext>
            </a:extLst>
          </p:cNvPr>
          <p:cNvSpPr>
            <a:spLocks noGrp="1"/>
          </p:cNvSpPr>
          <p:nvPr>
            <p:ph type="body" sz="quarter" idx="12"/>
          </p:nvPr>
        </p:nvSpPr>
        <p:spPr/>
        <p:txBody>
          <a:bodyPr>
            <a:normAutofit/>
          </a:bodyPr>
          <a:lstStyle/>
          <a:p>
            <a:r>
              <a:rPr lang="nl-NL" sz="1800" dirty="0"/>
              <a:t>2022 </a:t>
            </a:r>
            <a:r>
              <a:rPr lang="nl-NL" sz="1800" dirty="0" err="1"/>
              <a:t>IenW</a:t>
            </a:r>
            <a:r>
              <a:rPr lang="nl-NL" sz="1800" dirty="0"/>
              <a:t> Beleid Bewustwording en Communicatie landelijk maken</a:t>
            </a:r>
          </a:p>
          <a:p>
            <a:r>
              <a:rPr lang="nl-NL" sz="1800" dirty="0"/>
              <a:t>2024 April oplevering Communicatiestrategie</a:t>
            </a:r>
          </a:p>
          <a:p>
            <a:r>
              <a:rPr lang="nl-NL" sz="1800" dirty="0"/>
              <a:t>2024 November start </a:t>
            </a:r>
            <a:r>
              <a:rPr lang="nl-NL" sz="1800" dirty="0" smtClean="0"/>
              <a:t>uitvoering</a:t>
            </a:r>
            <a:endParaRPr lang="nl-NL" sz="1800" dirty="0"/>
          </a:p>
        </p:txBody>
      </p:sp>
      <p:pic>
        <p:nvPicPr>
          <p:cNvPr id="9" name="Tijdelijke aanduiding voor inhoud 8" descr="titelpagina communicatiestrategie asbestdaken. Opgezet door bureau's Keijzer en Duwtje.">
            <a:extLst>
              <a:ext uri="{FF2B5EF4-FFF2-40B4-BE49-F238E27FC236}">
                <a16:creationId xmlns:a16="http://schemas.microsoft.com/office/drawing/2014/main" xmlns="" id="{F3C56E1B-5D4E-38E9-6BEE-F3CFAABA7056}"/>
              </a:ext>
            </a:extLst>
          </p:cNvPr>
          <p:cNvPicPr>
            <a:picLocks noGrp="1" noChangeAspect="1"/>
          </p:cNvPicPr>
          <p:nvPr>
            <p:ph type="pic" sz="quarter" idx="13"/>
          </p:nvPr>
        </p:nvPicPr>
        <p:blipFill>
          <a:blip r:embed="rId3"/>
          <a:srcRect l="19529" r="19529"/>
          <a:stretch/>
        </p:blipFill>
        <p:spPr>
          <a:prstGeom prst="rect">
            <a:avLst/>
          </a:prstGeom>
        </p:spPr>
      </p:pic>
    </p:spTree>
    <p:extLst>
      <p:ext uri="{BB962C8B-B14F-4D97-AF65-F5344CB8AC3E}">
        <p14:creationId xmlns:p14="http://schemas.microsoft.com/office/powerpoint/2010/main" val="111659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a:t>
            </a:r>
          </a:p>
        </p:txBody>
      </p:sp>
      <p:sp>
        <p:nvSpPr>
          <p:cNvPr id="5" name="Ondertitel 4"/>
          <p:cNvSpPr>
            <a:spLocks noGrp="1"/>
          </p:cNvSpPr>
          <p:nvPr>
            <p:ph type="subTitle" idx="1"/>
          </p:nvPr>
        </p:nvSpPr>
        <p:spPr>
          <a:xfrm>
            <a:off x="6356145" y="1810087"/>
            <a:ext cx="5680684" cy="3328841"/>
          </a:xfrm>
        </p:spPr>
        <p:txBody>
          <a:bodyPr>
            <a:normAutofit/>
          </a:bodyPr>
          <a:lstStyle/>
          <a:p>
            <a:r>
              <a:rPr lang="nl-NL" sz="2000" dirty="0">
                <a:solidFill>
                  <a:schemeClr val="tx1"/>
                </a:solidFill>
              </a:rPr>
              <a:t>IPLO: wat doen wij en wat zijn onze taken (BZK/</a:t>
            </a:r>
            <a:r>
              <a:rPr lang="nl-NL" sz="2000" dirty="0" err="1">
                <a:solidFill>
                  <a:schemeClr val="tx1"/>
                </a:solidFill>
              </a:rPr>
              <a:t>IenW</a:t>
            </a:r>
            <a:r>
              <a:rPr lang="nl-NL" sz="2000" dirty="0">
                <a:solidFill>
                  <a:schemeClr val="tx1"/>
                </a:solidFill>
              </a:rPr>
              <a:t>)</a:t>
            </a:r>
          </a:p>
          <a:p>
            <a:r>
              <a:rPr lang="nl-NL" sz="2000" dirty="0">
                <a:solidFill>
                  <a:schemeClr val="tx1"/>
                </a:solidFill>
              </a:rPr>
              <a:t>Asbest: hoe zat dat ook alweer?</a:t>
            </a:r>
          </a:p>
          <a:p>
            <a:r>
              <a:rPr lang="nl-NL" sz="2000" dirty="0">
                <a:solidFill>
                  <a:schemeClr val="tx1"/>
                </a:solidFill>
              </a:rPr>
              <a:t>Asbestregelgeving en de Omgevingswet</a:t>
            </a:r>
          </a:p>
          <a:p>
            <a:r>
              <a:rPr lang="nl-NL" sz="2000" dirty="0">
                <a:solidFill>
                  <a:schemeClr val="tx1"/>
                </a:solidFill>
              </a:rPr>
              <a:t>Terugblik en ontwikkelingen</a:t>
            </a:r>
          </a:p>
          <a:p>
            <a:r>
              <a:rPr lang="nl-NL" sz="2000" dirty="0">
                <a:solidFill>
                  <a:schemeClr val="tx1"/>
                </a:solidFill>
              </a:rPr>
              <a:t>Aanpak asbestdaken</a:t>
            </a:r>
          </a:p>
          <a:p>
            <a:endParaRPr lang="nl-NL" dirty="0"/>
          </a:p>
          <a:p>
            <a:endParaRPr lang="nl-NL" dirty="0"/>
          </a:p>
        </p:txBody>
      </p:sp>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5FEED314-2A38-D954-35E3-BD60BA60BFF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2800" b="1" i="0" kern="1200" baseline="0">
                <a:solidFill>
                  <a:srgbClr val="275937"/>
                </a:solidFill>
                <a:latin typeface="Verdana"/>
                <a:ea typeface="+mj-ea"/>
                <a:cs typeface="Verdan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275937"/>
                </a:solidFill>
                <a:effectLst/>
                <a:uLnTx/>
                <a:uFillTx/>
                <a:latin typeface="Verdana"/>
                <a:ea typeface="+mj-ea"/>
                <a:cs typeface="Verdana"/>
              </a:rPr>
              <a:t>Als ik er niet aankom is er wel wat aan de hand</a:t>
            </a:r>
          </a:p>
        </p:txBody>
      </p:sp>
      <p:sp>
        <p:nvSpPr>
          <p:cNvPr id="3" name="Ondertitel 2"/>
          <p:cNvSpPr>
            <a:spLocks noGrp="1"/>
          </p:cNvSpPr>
          <p:nvPr>
            <p:ph type="body" sz="quarter" idx="12"/>
          </p:nvPr>
        </p:nvSpPr>
        <p:spPr/>
        <p:txBody>
          <a:bodyPr>
            <a:normAutofit/>
          </a:bodyPr>
          <a:lstStyle/>
          <a:p>
            <a:pPr marL="342900" indent="-342900">
              <a:buFont typeface="Arial" pitchFamily="34" charset="0"/>
              <a:buChar char="•"/>
            </a:pP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Heb jij nog een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nl-NL" sz="2400" dirty="0">
                <a:effectLst/>
                <a:latin typeface="Calibri" panose="020F0502020204030204" pitchFamily="34" charset="0"/>
                <a:ea typeface="Calibri" panose="020F0502020204030204" pitchFamily="34" charset="0"/>
                <a:cs typeface="Arial" panose="020B0604020202020204" pitchFamily="34" charset="0"/>
              </a:rPr>
              <a:t>  </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Ga dan zo snel mogelijk aan de slag! Want jouw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ligt er al meer dan 30 jaar en is daardoor versleten. Onder invloed van weer en wind, verspreiden steeds meer schadelijke asbestvezels zich in jouw omgeving. </a:t>
            </a:r>
          </a:p>
          <a:p>
            <a:pPr marL="342900" indent="-342900">
              <a:buFont typeface="Arial" pitchFamily="34" charset="0"/>
              <a:buChar char="•"/>
            </a:pP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Ook kun je een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vaak niet meer goed verzekeren.</a:t>
            </a:r>
          </a:p>
          <a:p>
            <a:pPr marL="342900" indent="-342900">
              <a:buFont typeface="Arial" pitchFamily="34" charset="0"/>
              <a:buChar char="•"/>
            </a:pP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Daarom is het tijd om je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zo snel mogelijk te vervangen. </a:t>
            </a:r>
            <a:r>
              <a:rPr lang="nl-NL"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Zo is jouw dak weer klaar voor de toekomst, verklein je het risico op blootstelling aan asbest en zorg je voor een veilige en gezonde plek om te wonen of te werken. </a:t>
            </a:r>
          </a:p>
          <a:p>
            <a:pPr marL="342900" indent="-342900">
              <a:buFont typeface="Arial" pitchFamily="34" charset="0"/>
              <a:buChar char="•"/>
            </a:pPr>
            <a:r>
              <a:rPr lang="nl-NL" sz="2400"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Check hier wat jouw eerste stap is en ga aan de slag!</a:t>
            </a:r>
            <a:endParaRPr lang="nl-NL" sz="24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9643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Doelstelling strategie</a:t>
            </a:r>
          </a:p>
        </p:txBody>
      </p:sp>
      <p:sp>
        <p:nvSpPr>
          <p:cNvPr id="8" name="Tijdelijke aanduiding voor tekst 7"/>
          <p:cNvSpPr>
            <a:spLocks noGrp="1"/>
          </p:cNvSpPr>
          <p:nvPr>
            <p:ph type="body" sz="quarter" idx="13"/>
          </p:nvPr>
        </p:nvSpPr>
        <p:spPr/>
        <p:txBody>
          <a:bodyPr>
            <a:normAutofit/>
          </a:bodyPr>
          <a:lstStyle/>
          <a:p>
            <a:r>
              <a:rPr lang="nl-NL" sz="1800" dirty="0"/>
              <a:t>Gedragsverandering aansturen:</a:t>
            </a:r>
          </a:p>
          <a:p>
            <a:pPr marL="285750" indent="-285750">
              <a:buFont typeface="Arial" panose="020B0604020202020204" pitchFamily="34" charset="0"/>
              <a:buChar char="•"/>
            </a:pPr>
            <a:r>
              <a:rPr lang="nl-NL" sz="1800" dirty="0"/>
              <a:t>Communicatie: Weet wat er aan de hand is, iedere </a:t>
            </a:r>
            <a:r>
              <a:rPr lang="nl-NL" sz="1800" dirty="0" err="1"/>
              <a:t>dakeigenaar</a:t>
            </a:r>
            <a:r>
              <a:rPr lang="nl-NL" sz="1800" dirty="0"/>
              <a:t> wordt </a:t>
            </a:r>
            <a:r>
              <a:rPr lang="nl-NL" sz="1800" dirty="0" err="1"/>
              <a:t>geínformeerd</a:t>
            </a:r>
            <a:r>
              <a:rPr lang="nl-NL" sz="1800" dirty="0"/>
              <a:t> 	</a:t>
            </a:r>
          </a:p>
          <a:p>
            <a:pPr marL="285750" indent="-285750">
              <a:buFont typeface="Arial" panose="020B0604020202020204" pitchFamily="34" charset="0"/>
              <a:buChar char="•"/>
            </a:pPr>
            <a:r>
              <a:rPr lang="nl-NL" sz="1800" dirty="0"/>
              <a:t>Bewustwording. Er is wel wat aan de hand, er moet wat gebeuren </a:t>
            </a:r>
          </a:p>
          <a:p>
            <a:pPr marL="285750" indent="-285750">
              <a:buFont typeface="Arial" panose="020B0604020202020204" pitchFamily="34" charset="0"/>
              <a:buChar char="•"/>
            </a:pPr>
            <a:r>
              <a:rPr lang="nl-NL" sz="1800" dirty="0"/>
              <a:t>Gerichte aanpak voor </a:t>
            </a:r>
            <a:r>
              <a:rPr lang="nl-NL" sz="1800" dirty="0" err="1"/>
              <a:t>Jaqueline</a:t>
            </a:r>
            <a:r>
              <a:rPr lang="nl-NL" sz="1800" dirty="0"/>
              <a:t>, Daan, Jan, Harrie en Herma</a:t>
            </a:r>
          </a:p>
          <a:p>
            <a:r>
              <a:rPr lang="nl-NL" dirty="0"/>
              <a:t>	</a:t>
            </a:r>
          </a:p>
        </p:txBody>
      </p:sp>
      <p:pic>
        <p:nvPicPr>
          <p:cNvPr id="10" name="Tijdelijke aanduiding voor afbeelding 9" descr="o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xmlns="" id="{44375BC0-F582-24ED-492B-D1FEEAE75414}"/>
              </a:ext>
            </a:extLst>
          </p:cNvPr>
          <p:cNvPicPr>
            <a:picLocks noGrp="1" noChangeAspect="1"/>
          </p:cNvPicPr>
          <p:nvPr>
            <p:ph type="pic" sz="quarter" idx="12"/>
          </p:nvPr>
        </p:nvPicPr>
        <p:blipFill>
          <a:blip r:embed="rId2"/>
          <a:srcRect t="14793" b="14793"/>
          <a:stretch>
            <a:fillRect/>
          </a:stretch>
        </p:blipFill>
        <p:spPr>
          <a:xfrm>
            <a:off x="591609" y="4078830"/>
            <a:ext cx="5187672" cy="2053685"/>
          </a:xfrm>
          <a:prstGeom prst="rect">
            <a:avLst/>
          </a:prstGeom>
        </p:spPr>
      </p:pic>
      <p:pic>
        <p:nvPicPr>
          <p:cNvPr id="11" name="Tijdelijke aanduiding voor afbeelding 10" descr="Afbeelding met tekst, schermopname, Lettertype, lijn. vergelijking tussen de kosten en de effectiviteit van middelen">
            <a:extLst>
              <a:ext uri="{FF2B5EF4-FFF2-40B4-BE49-F238E27FC236}">
                <a16:creationId xmlns:a16="http://schemas.microsoft.com/office/drawing/2014/main" xmlns="" id="{5E02E143-F184-4901-5B1F-53F35711BD3F}"/>
              </a:ext>
            </a:extLst>
          </p:cNvPr>
          <p:cNvPicPr>
            <a:picLocks noGrp="1" noChangeAspect="1"/>
          </p:cNvPicPr>
          <p:nvPr>
            <p:ph type="pic" sz="quarter" idx="14"/>
          </p:nvPr>
        </p:nvPicPr>
        <p:blipFill>
          <a:blip r:embed="rId3"/>
          <a:srcRect t="14803" b="14803"/>
          <a:stretch>
            <a:fillRect/>
          </a:stretch>
        </p:blipFill>
        <p:spPr>
          <a:prstGeom prst="rect">
            <a:avLst/>
          </a:prstGeom>
        </p:spPr>
      </p:pic>
    </p:spTree>
    <p:extLst>
      <p:ext uri="{BB962C8B-B14F-4D97-AF65-F5344CB8AC3E}">
        <p14:creationId xmlns:p14="http://schemas.microsoft.com/office/powerpoint/2010/main" val="181607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xmlns="" id="{4E33AE49-E012-6E2C-FEDD-0CDC7A52E4F8}"/>
              </a:ext>
            </a:extLst>
          </p:cNvPr>
          <p:cNvSpPr txBox="1">
            <a:spLocks noGrp="1"/>
          </p:cNvSpPr>
          <p:nvPr>
            <p:ph type="title"/>
          </p:nvPr>
        </p:nvSpPr>
        <p:spPr>
          <a:xfrm>
            <a:off x="601133" y="1169391"/>
            <a:ext cx="10972800" cy="23391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275937"/>
                </a:solidFill>
                <a:effectLst/>
                <a:uLnTx/>
                <a:uFillTx/>
                <a:latin typeface="Verdana"/>
                <a:ea typeface="+mj-ea"/>
                <a:cs typeface="+mn-cs"/>
              </a:rPr>
              <a:t>Doelgroepen: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Klantverhaal per </a:t>
            </a:r>
            <a:r>
              <a:rPr kumimoji="0" lang="nl-NL" sz="1800" b="0" i="0" u="none" strike="noStrike" kern="1200" cap="none" spc="0" normalizeH="0" baseline="0" noProof="0" dirty="0" smtClean="0">
                <a:ln>
                  <a:noFill/>
                </a:ln>
                <a:solidFill>
                  <a:schemeClr val="tx1"/>
                </a:solidFill>
                <a:effectLst/>
                <a:uLnTx/>
                <a:uFillTx/>
                <a:latin typeface="+mn-lt"/>
                <a:ea typeface="+mn-ea"/>
                <a:cs typeface="+mn-cs"/>
              </a:rPr>
              <a:t/>
            </a:r>
            <a:br>
              <a:rPr kumimoji="0" lang="nl-NL" sz="1800" b="0" i="0" u="none" strike="noStrike" kern="1200" cap="none" spc="0" normalizeH="0" baseline="0" noProof="0" dirty="0" smtClean="0">
                <a:ln>
                  <a:noFill/>
                </a:ln>
                <a:solidFill>
                  <a:schemeClr val="tx1"/>
                </a:solidFill>
                <a:effectLst/>
                <a:uLnTx/>
                <a:uFillTx/>
                <a:latin typeface="+mn-lt"/>
                <a:ea typeface="+mn-ea"/>
                <a:cs typeface="+mn-cs"/>
              </a:rPr>
            </a:br>
            <a:r>
              <a:rPr kumimoji="0" lang="nl-NL" sz="1800" b="0" i="0" u="none" strike="noStrike" kern="1200" cap="none" spc="0" normalizeH="0" baseline="0" noProof="0" dirty="0" smtClean="0">
                <a:ln>
                  <a:noFill/>
                </a:ln>
                <a:solidFill>
                  <a:schemeClr val="tx1"/>
                </a:solidFill>
                <a:effectLst/>
                <a:uLnTx/>
                <a:uFillTx/>
                <a:latin typeface="+mn-lt"/>
                <a:ea typeface="+mn-ea"/>
                <a:cs typeface="+mn-cs"/>
              </a:rPr>
              <a:t>Doelgroep</a:t>
            </a:r>
            <a:endParaRPr kumimoji="0" lang="nl-NL" sz="1800" b="0" i="0" u="none" strike="noStrike" kern="1200" cap="none" spc="0" normalizeH="0" baseline="0" noProof="0" dirty="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Jacqueline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Daan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Jan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Harrie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Helma</a:t>
            </a:r>
          </a:p>
        </p:txBody>
      </p:sp>
      <p:pic>
        <p:nvPicPr>
          <p:cNvPr id="7" name="Tijdelijke aanduiding voor inhoud 6" descr="persona jacqueline staat voor particulier met een schuurtje">
            <a:extLst>
              <a:ext uri="{FF2B5EF4-FFF2-40B4-BE49-F238E27FC236}">
                <a16:creationId xmlns:a16="http://schemas.microsoft.com/office/drawing/2014/main" xmlns="" id="{59802F19-84A4-5003-9AEA-E03F1E6FB819}"/>
              </a:ext>
            </a:extLst>
          </p:cNvPr>
          <p:cNvPicPr>
            <a:picLocks noGrp="1" noChangeAspect="1"/>
          </p:cNvPicPr>
          <p:nvPr>
            <p:ph idx="4294967295"/>
          </p:nvPr>
        </p:nvPicPr>
        <p:blipFill>
          <a:blip r:embed="rId2"/>
          <a:stretch>
            <a:fillRect/>
          </a:stretch>
        </p:blipFill>
        <p:spPr>
          <a:xfrm>
            <a:off x="3057525" y="0"/>
            <a:ext cx="9134475" cy="6505575"/>
          </a:xfrm>
        </p:spPr>
      </p:pic>
    </p:spTree>
    <p:extLst>
      <p:ext uri="{BB962C8B-B14F-4D97-AF65-F5344CB8AC3E}">
        <p14:creationId xmlns:p14="http://schemas.microsoft.com/office/powerpoint/2010/main" val="178842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F23BB0B-CEB7-558C-94D3-84FDDAA6FAEE}"/>
              </a:ext>
            </a:extLst>
          </p:cNvPr>
          <p:cNvSpPr>
            <a:spLocks noGrp="1"/>
          </p:cNvSpPr>
          <p:nvPr>
            <p:ph type="title"/>
          </p:nvPr>
        </p:nvSpPr>
        <p:spPr>
          <a:xfrm>
            <a:off x="1926937" y="5384244"/>
            <a:ext cx="8325427" cy="875042"/>
          </a:xfrm>
        </p:spPr>
        <p:txBody>
          <a:bodyPr>
            <a:normAutofit/>
          </a:bodyPr>
          <a:lstStyle/>
          <a:p>
            <a:r>
              <a:rPr lang="nl-NL" dirty="0"/>
              <a:t>Particulier Schuur					Particulier </a:t>
            </a:r>
            <a:r>
              <a:rPr lang="nl-NL" dirty="0" err="1"/>
              <a:t>Woningdak</a:t>
            </a:r>
            <a:r>
              <a:rPr lang="nl-NL" dirty="0"/>
              <a:t/>
            </a:r>
            <a:br>
              <a:rPr lang="nl-NL" dirty="0"/>
            </a:br>
            <a:r>
              <a:rPr lang="nl-NL" dirty="0"/>
              <a:t>Jacqueline 							Daan</a:t>
            </a:r>
          </a:p>
        </p:txBody>
      </p:sp>
      <p:pic>
        <p:nvPicPr>
          <p:cNvPr id="10" name="Tijdelijke aanduiding voor afbeelding 9" descr="Afbeelding met tekst,  persoon jacquline persona voor doelgroep particulier met schuur.&#10;&#10;">
            <a:extLst>
              <a:ext uri="{FF2B5EF4-FFF2-40B4-BE49-F238E27FC236}">
                <a16:creationId xmlns:a16="http://schemas.microsoft.com/office/drawing/2014/main" xmlns="" id="{30C94392-9DC0-5E36-9638-8B529BEBF4F3}"/>
              </a:ext>
            </a:extLst>
          </p:cNvPr>
          <p:cNvPicPr>
            <a:picLocks noGrp="1" noChangeAspect="1"/>
          </p:cNvPicPr>
          <p:nvPr>
            <p:ph type="pic" sz="quarter" idx="13"/>
          </p:nvPr>
        </p:nvPicPr>
        <p:blipFill>
          <a:blip r:embed="rId2"/>
          <a:srcRect l="16692" r="16692"/>
          <a:stretch>
            <a:fillRect/>
          </a:stretch>
        </p:blipFill>
        <p:spPr>
          <a:prstGeom prst="rect">
            <a:avLst/>
          </a:prstGeom>
        </p:spPr>
      </p:pic>
      <p:pic>
        <p:nvPicPr>
          <p:cNvPr id="11" name="Tijdelijke aanduiding voor afbeelding 10" descr="Afbeelding met tekst, persoon.&#10;Daan is persona voor doelgroep particulier met asbestdak.">
            <a:extLst>
              <a:ext uri="{FF2B5EF4-FFF2-40B4-BE49-F238E27FC236}">
                <a16:creationId xmlns:a16="http://schemas.microsoft.com/office/drawing/2014/main" xmlns="" id="{068AE40F-2D0A-24E8-8115-17B2B381AE51}"/>
              </a:ext>
            </a:extLst>
          </p:cNvPr>
          <p:cNvPicPr>
            <a:picLocks noGrp="1" noChangeAspect="1"/>
          </p:cNvPicPr>
          <p:nvPr>
            <p:ph type="pic" sz="quarter" idx="14"/>
          </p:nvPr>
        </p:nvPicPr>
        <p:blipFill>
          <a:blip r:embed="rId3"/>
          <a:srcRect l="16786" r="16786"/>
          <a:stretch>
            <a:fillRect/>
          </a:stretch>
        </p:blipFill>
        <p:spPr>
          <a:prstGeom prst="rect">
            <a:avLst/>
          </a:prstGeom>
        </p:spPr>
      </p:pic>
    </p:spTree>
    <p:extLst>
      <p:ext uri="{BB962C8B-B14F-4D97-AF65-F5344CB8AC3E}">
        <p14:creationId xmlns:p14="http://schemas.microsoft.com/office/powerpoint/2010/main" val="268601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F43D1407-9F46-B77C-1EEC-4971B23848A1}"/>
              </a:ext>
            </a:extLst>
          </p:cNvPr>
          <p:cNvSpPr>
            <a:spLocks noGrp="1"/>
          </p:cNvSpPr>
          <p:nvPr>
            <p:ph type="title"/>
          </p:nvPr>
        </p:nvSpPr>
        <p:spPr>
          <a:xfrm>
            <a:off x="380618" y="5450029"/>
            <a:ext cx="11299753" cy="947106"/>
          </a:xfrm>
        </p:spPr>
        <p:txBody>
          <a:bodyPr>
            <a:normAutofit fontScale="90000"/>
          </a:bodyPr>
          <a:lstStyle/>
          <a:p>
            <a:r>
              <a:rPr lang="nl-NL" dirty="0"/>
              <a:t>Agrariër			 				voormalige Agrarisch			 Bedrijfspand  			Jan								Bedrijfspanden Harrie				Herma						</a:t>
            </a:r>
          </a:p>
        </p:txBody>
      </p:sp>
      <p:pic>
        <p:nvPicPr>
          <p:cNvPr id="10" name="Tijdelijke aanduiding voor inhoud 6" descr="Afbeelding met tekst, persoon Jan. Jan is persona voor doelgroep agrarische bedrijven.">
            <a:extLst>
              <a:ext uri="{FF2B5EF4-FFF2-40B4-BE49-F238E27FC236}">
                <a16:creationId xmlns:a16="http://schemas.microsoft.com/office/drawing/2014/main" xmlns="" id="{A210D24A-3FD5-FBD2-9897-EA7B1D0D6046}"/>
              </a:ext>
            </a:extLst>
          </p:cNvPr>
          <p:cNvPicPr>
            <a:picLocks noGrp="1" noChangeAspect="1"/>
          </p:cNvPicPr>
          <p:nvPr>
            <p:ph type="pic" sz="quarter" idx="13"/>
          </p:nvPr>
        </p:nvPicPr>
        <p:blipFill>
          <a:blip r:embed="rId2"/>
          <a:srcRect l="16935" r="16935"/>
          <a:stretch>
            <a:fillRect/>
          </a:stretch>
        </p:blipFill>
        <p:spPr>
          <a:xfrm>
            <a:off x="380618" y="1192729"/>
            <a:ext cx="3403106" cy="4159250"/>
          </a:xfrm>
        </p:spPr>
      </p:pic>
      <p:pic>
        <p:nvPicPr>
          <p:cNvPr id="11" name="Tijdelijke aanduiding voor inhoud 6" descr="Afbeelding met tekst, persoon Harrie.&#10;Harrie is persona voor doelgroep voormalige agrarische Bedrijfspanden.">
            <a:extLst>
              <a:ext uri="{FF2B5EF4-FFF2-40B4-BE49-F238E27FC236}">
                <a16:creationId xmlns:a16="http://schemas.microsoft.com/office/drawing/2014/main" xmlns="" id="{632718DE-950C-0B91-2BB5-6C10F1BE46F1}"/>
              </a:ext>
            </a:extLst>
          </p:cNvPr>
          <p:cNvPicPr>
            <a:picLocks noGrp="1" noChangeAspect="1"/>
          </p:cNvPicPr>
          <p:nvPr>
            <p:ph type="pic" sz="quarter" idx="14"/>
          </p:nvPr>
        </p:nvPicPr>
        <p:blipFill>
          <a:blip r:embed="rId3"/>
          <a:srcRect l="16787" r="16787"/>
          <a:stretch>
            <a:fillRect/>
          </a:stretch>
        </p:blipFill>
        <p:spPr>
          <a:xfrm>
            <a:off x="4470400" y="1192729"/>
            <a:ext cx="3225800" cy="4159250"/>
          </a:xfrm>
        </p:spPr>
      </p:pic>
      <p:pic>
        <p:nvPicPr>
          <p:cNvPr id="13" name="Afbeelding 12" descr="Afbeelding met tekst,persoon Herma.Herma is persona voor doelgroep bedrijven.">
            <a:extLst>
              <a:ext uri="{FF2B5EF4-FFF2-40B4-BE49-F238E27FC236}">
                <a16:creationId xmlns:a16="http://schemas.microsoft.com/office/drawing/2014/main" xmlns="" id="{DE750116-7C88-C6EA-95AA-6296F3414BA5}"/>
              </a:ext>
            </a:extLst>
          </p:cNvPr>
          <p:cNvPicPr>
            <a:picLocks noChangeAspect="1"/>
          </p:cNvPicPr>
          <p:nvPr/>
        </p:nvPicPr>
        <p:blipFill>
          <a:blip r:embed="rId4"/>
          <a:stretch>
            <a:fillRect/>
          </a:stretch>
        </p:blipFill>
        <p:spPr>
          <a:xfrm>
            <a:off x="8095870" y="1192729"/>
            <a:ext cx="3584501" cy="4043300"/>
          </a:xfrm>
          <a:prstGeom prst="rect">
            <a:avLst/>
          </a:prstGeom>
        </p:spPr>
      </p:pic>
    </p:spTree>
    <p:extLst>
      <p:ext uri="{BB962C8B-B14F-4D97-AF65-F5344CB8AC3E}">
        <p14:creationId xmlns:p14="http://schemas.microsoft.com/office/powerpoint/2010/main" val="2425277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15680A5-C800-65BA-7BB5-0DA8A29C7EC7}"/>
              </a:ext>
            </a:extLst>
          </p:cNvPr>
          <p:cNvSpPr>
            <a:spLocks noGrp="1"/>
          </p:cNvSpPr>
          <p:nvPr>
            <p:ph type="title"/>
          </p:nvPr>
        </p:nvSpPr>
        <p:spPr/>
        <p:txBody>
          <a:bodyPr/>
          <a:lstStyle/>
          <a:p>
            <a:r>
              <a:rPr lang="nl-NL" dirty="0"/>
              <a:t>Wat is jullie rol?</a:t>
            </a:r>
          </a:p>
        </p:txBody>
      </p:sp>
      <p:sp>
        <p:nvSpPr>
          <p:cNvPr id="3" name="Tijdelijke aanduiding voor inhoud 2">
            <a:extLst>
              <a:ext uri="{FF2B5EF4-FFF2-40B4-BE49-F238E27FC236}">
                <a16:creationId xmlns:a16="http://schemas.microsoft.com/office/drawing/2014/main" xmlns="" id="{80480AB4-9C3A-A005-4360-793B1D1841E3}"/>
              </a:ext>
            </a:extLst>
          </p:cNvPr>
          <p:cNvSpPr>
            <a:spLocks noGrp="1"/>
          </p:cNvSpPr>
          <p:nvPr>
            <p:ph type="body" sz="quarter" idx="12"/>
          </p:nvPr>
        </p:nvSpPr>
        <p:spPr/>
        <p:txBody>
          <a:bodyPr>
            <a:normAutofit fontScale="25000" lnSpcReduction="20000"/>
          </a:bodyPr>
          <a:lstStyle/>
          <a:p>
            <a:r>
              <a:rPr lang="nl-NL" sz="6400" dirty="0" smtClean="0">
                <a:solidFill>
                  <a:schemeClr val="tx1"/>
                </a:solidFill>
              </a:rPr>
              <a:t>De </a:t>
            </a:r>
            <a:r>
              <a:rPr lang="nl-NL" sz="6400" dirty="0">
                <a:solidFill>
                  <a:schemeClr val="tx1"/>
                </a:solidFill>
              </a:rPr>
              <a:t>stakeholder: gemeente heeft centrale rol bij de aanpak asbestdaken</a:t>
            </a:r>
          </a:p>
          <a:p>
            <a:endParaRPr lang="nl-NL" sz="6400" dirty="0">
              <a:solidFill>
                <a:schemeClr val="tx1"/>
              </a:solidFill>
            </a:endParaRPr>
          </a:p>
          <a:p>
            <a:r>
              <a:rPr lang="nl-NL" sz="6400" dirty="0">
                <a:solidFill>
                  <a:schemeClr val="tx1"/>
                </a:solidFill>
              </a:rPr>
              <a:t>Wat bieden we:</a:t>
            </a:r>
          </a:p>
          <a:p>
            <a:r>
              <a:rPr lang="nl-NL" sz="6400" dirty="0">
                <a:solidFill>
                  <a:schemeClr val="tx1"/>
                </a:solidFill>
              </a:rPr>
              <a:t>- basiscommunicatie website </a:t>
            </a:r>
            <a:r>
              <a:rPr lang="nl-NL" sz="6400" dirty="0" err="1">
                <a:solidFill>
                  <a:schemeClr val="tx1"/>
                </a:solidFill>
              </a:rPr>
              <a:t>asbestdak</a:t>
            </a:r>
            <a:r>
              <a:rPr lang="nl-NL" sz="6400" dirty="0">
                <a:solidFill>
                  <a:schemeClr val="tx1"/>
                </a:solidFill>
              </a:rPr>
              <a:t>  </a:t>
            </a:r>
          </a:p>
          <a:p>
            <a:r>
              <a:rPr lang="nl-NL" sz="6400" dirty="0">
                <a:solidFill>
                  <a:schemeClr val="tx1"/>
                </a:solidFill>
              </a:rPr>
              <a:t>- inspiratie dag, </a:t>
            </a:r>
            <a:r>
              <a:rPr lang="nl-NL" sz="6400" dirty="0" err="1">
                <a:solidFill>
                  <a:schemeClr val="tx1"/>
                </a:solidFill>
              </a:rPr>
              <a:t>toolkit</a:t>
            </a:r>
            <a:r>
              <a:rPr lang="nl-NL" sz="6400" dirty="0">
                <a:solidFill>
                  <a:schemeClr val="tx1"/>
                </a:solidFill>
              </a:rPr>
              <a:t>, bijeenkomsten</a:t>
            </a:r>
          </a:p>
          <a:p>
            <a:endParaRPr lang="nl-NL" sz="6400" dirty="0">
              <a:solidFill>
                <a:schemeClr val="tx1"/>
              </a:solidFill>
            </a:endParaRPr>
          </a:p>
          <a:p>
            <a:r>
              <a:rPr lang="nl-NL" sz="6400" dirty="0">
                <a:solidFill>
                  <a:schemeClr val="tx1"/>
                </a:solidFill>
              </a:rPr>
              <a:t>Wat verwachten we van jullie?</a:t>
            </a:r>
          </a:p>
          <a:p>
            <a:r>
              <a:rPr lang="nl-NL" sz="6400" dirty="0" smtClean="0">
                <a:solidFill>
                  <a:schemeClr val="tx1"/>
                </a:solidFill>
              </a:rPr>
              <a:t>Signaleren/adviseren</a:t>
            </a:r>
            <a:endParaRPr lang="nl-NL" sz="6400" dirty="0">
              <a:solidFill>
                <a:schemeClr val="tx1"/>
              </a:solidFill>
            </a:endParaRPr>
          </a:p>
          <a:p>
            <a:r>
              <a:rPr lang="nl-NL" sz="6400" dirty="0">
                <a:solidFill>
                  <a:schemeClr val="tx1"/>
                </a:solidFill>
              </a:rPr>
              <a:t>Heel belangrijk bij de persoonlijke aanpak: aanmoediging om te saneren.</a:t>
            </a:r>
          </a:p>
          <a:p>
            <a:r>
              <a:rPr lang="nl-NL" sz="6400" dirty="0">
                <a:solidFill>
                  <a:schemeClr val="tx1"/>
                </a:solidFill>
              </a:rPr>
              <a:t>		-juiste boodschap</a:t>
            </a:r>
          </a:p>
          <a:p>
            <a:r>
              <a:rPr lang="nl-NL" sz="6400" dirty="0">
                <a:solidFill>
                  <a:schemeClr val="tx1"/>
                </a:solidFill>
              </a:rPr>
              <a:t>		-netwerk regelen</a:t>
            </a:r>
          </a:p>
          <a:p>
            <a:r>
              <a:rPr lang="nl-NL" sz="6400" dirty="0">
                <a:solidFill>
                  <a:schemeClr val="tx1"/>
                </a:solidFill>
              </a:rPr>
              <a:t>		-communicatiepakket 	</a:t>
            </a:r>
          </a:p>
          <a:p>
            <a:endParaRPr lang="nl-NL" dirty="0"/>
          </a:p>
        </p:txBody>
      </p:sp>
    </p:spTree>
    <p:extLst>
      <p:ext uri="{BB962C8B-B14F-4D97-AF65-F5344CB8AC3E}">
        <p14:creationId xmlns:p14="http://schemas.microsoft.com/office/powerpoint/2010/main" val="11748555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CD37683-98E0-CFD6-6299-38B47E51D27F}"/>
              </a:ext>
            </a:extLst>
          </p:cNvPr>
          <p:cNvSpPr>
            <a:spLocks noGrp="1"/>
          </p:cNvSpPr>
          <p:nvPr>
            <p:ph type="title"/>
          </p:nvPr>
        </p:nvSpPr>
        <p:spPr/>
        <p:txBody>
          <a:bodyPr>
            <a:normAutofit fontScale="90000"/>
          </a:bodyPr>
          <a:lstStyle/>
          <a:p>
            <a:r>
              <a:rPr lang="nl-NL" dirty="0"/>
              <a:t>Als ik er niet aankom is er </a:t>
            </a:r>
            <a:r>
              <a:rPr lang="nl-NL" dirty="0" smtClean="0"/>
              <a:t>wel </a:t>
            </a:r>
            <a:r>
              <a:rPr lang="nl-NL" dirty="0"/>
              <a:t>wat aan de hand</a:t>
            </a:r>
            <a:br>
              <a:rPr lang="nl-NL" dirty="0"/>
            </a:br>
            <a:endParaRPr lang="nl-NL" dirty="0"/>
          </a:p>
        </p:txBody>
      </p:sp>
      <p:sp>
        <p:nvSpPr>
          <p:cNvPr id="5" name="Tijdelijke aanduiding voor voettekst 4">
            <a:extLst>
              <a:ext uri="{FF2B5EF4-FFF2-40B4-BE49-F238E27FC236}">
                <a16:creationId xmlns:a16="http://schemas.microsoft.com/office/drawing/2014/main" xmlns="" id="{9EFE92D2-7F25-DB91-B5BF-6E0C2A36124F}"/>
              </a:ext>
              <a:ext uri="{C183D7F6-B498-43B3-948B-1728B52AA6E4}">
                <adec:decorative xmlns:adec="http://schemas.microsoft.com/office/drawing/2017/decorative" xmlns="" val="1"/>
              </a:ext>
            </a:extLst>
          </p:cNvPr>
          <p:cNvSpPr>
            <a:spLocks noGrp="1"/>
          </p:cNvSpPr>
          <p:nvPr>
            <p:ph type="ftr" sz="quarter" idx="11"/>
          </p:nvPr>
        </p:nvSpPr>
        <p:spPr/>
        <p:txBody>
          <a:bodyPr/>
          <a:lstStyle/>
          <a:p>
            <a:r>
              <a:rPr lang="de-DE" dirty="0"/>
              <a:t>Asbest, </a:t>
            </a:r>
            <a:r>
              <a:rPr lang="de-DE" dirty="0" err="1"/>
              <a:t>schakeldag</a:t>
            </a:r>
            <a:r>
              <a:rPr lang="de-DE" dirty="0"/>
              <a:t> 2024</a:t>
            </a:r>
          </a:p>
        </p:txBody>
      </p:sp>
      <p:sp>
        <p:nvSpPr>
          <p:cNvPr id="7" name="Tijdelijke aanduiding voor tekst 6">
            <a:extLst>
              <a:ext uri="{FF2B5EF4-FFF2-40B4-BE49-F238E27FC236}">
                <a16:creationId xmlns:a16="http://schemas.microsoft.com/office/drawing/2014/main" xmlns="" id="{F03829B7-D893-4F61-D0BA-CE696BD4B822}"/>
              </a:ext>
            </a:extLst>
          </p:cNvPr>
          <p:cNvSpPr>
            <a:spLocks noGrp="1"/>
          </p:cNvSpPr>
          <p:nvPr>
            <p:ph type="body" sz="quarter" idx="12"/>
          </p:nvPr>
        </p:nvSpPr>
        <p:spPr/>
        <p:txBody>
          <a:bodyPr/>
          <a:lstStyle/>
          <a:p>
            <a:r>
              <a:rPr lang="nl-NL" dirty="0"/>
              <a:t>Uitvoering vanaf september</a:t>
            </a:r>
          </a:p>
          <a:p>
            <a:r>
              <a:rPr lang="nl-NL" dirty="0"/>
              <a:t>Basiswebsite</a:t>
            </a:r>
          </a:p>
          <a:p>
            <a:r>
              <a:rPr lang="nl-NL" dirty="0"/>
              <a:t>Vastlegging asbestverdachte daken</a:t>
            </a:r>
          </a:p>
          <a:p>
            <a:r>
              <a:rPr lang="nl-NL" dirty="0"/>
              <a:t>Informatie naar </a:t>
            </a:r>
            <a:r>
              <a:rPr lang="nl-NL" dirty="0" err="1"/>
              <a:t>dakeigenaren</a:t>
            </a:r>
            <a:r>
              <a:rPr lang="nl-NL" dirty="0"/>
              <a:t> per doelgroep</a:t>
            </a:r>
          </a:p>
          <a:p>
            <a:r>
              <a:rPr lang="nl-NL" dirty="0"/>
              <a:t>Pilots in het najaar</a:t>
            </a:r>
          </a:p>
          <a:p>
            <a:r>
              <a:rPr lang="nl-NL" dirty="0"/>
              <a:t>Communicatie pakket/Toolkit voor jullie (</a:t>
            </a:r>
            <a:r>
              <a:rPr lang="nl-NL" dirty="0" err="1"/>
              <a:t>Beïnvloeders</a:t>
            </a:r>
            <a:r>
              <a:rPr lang="nl-NL" dirty="0"/>
              <a:t>)</a:t>
            </a:r>
          </a:p>
          <a:p>
            <a:endParaRPr lang="nl-NL" dirty="0"/>
          </a:p>
          <a:p>
            <a:pPr lvl="1"/>
            <a:endParaRPr lang="nl-NL" dirty="0"/>
          </a:p>
          <a:p>
            <a:endParaRPr lang="nl-NL" dirty="0"/>
          </a:p>
        </p:txBody>
      </p:sp>
    </p:spTree>
    <p:extLst>
      <p:ext uri="{BB962C8B-B14F-4D97-AF65-F5344CB8AC3E}">
        <p14:creationId xmlns:p14="http://schemas.microsoft.com/office/powerpoint/2010/main" val="201337814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xmlns="" id="{ACA56F21-D6D6-7E41-BB94-C0B4E84965CB}"/>
              </a:ext>
            </a:extLst>
          </p:cNvPr>
          <p:cNvSpPr>
            <a:spLocks noGrp="1"/>
          </p:cNvSpPr>
          <p:nvPr>
            <p:ph type="body" sz="quarter" idx="11"/>
          </p:nvPr>
        </p:nvSpPr>
        <p:spPr/>
        <p:txBody>
          <a:bodyPr/>
          <a:lstStyle/>
          <a:p>
            <a:r>
              <a:rPr lang="nl-NL" dirty="0"/>
              <a:t>Versie </a:t>
            </a:r>
            <a:r>
              <a:rPr lang="nl-NL" dirty="0" smtClean="0"/>
              <a:t>1.1</a:t>
            </a:r>
            <a:endParaRPr lang="nl-NL" dirty="0"/>
          </a:p>
        </p:txBody>
      </p:sp>
      <p:sp>
        <p:nvSpPr>
          <p:cNvPr id="3" name="Titel 2"/>
          <p:cNvSpPr>
            <a:spLocks noGrp="1"/>
          </p:cNvSpPr>
          <p:nvPr>
            <p:ph type="ctrTitle"/>
          </p:nvPr>
        </p:nvSpPr>
        <p:spPr>
          <a:xfrm>
            <a:off x="6356351" y="4695755"/>
            <a:ext cx="5353512" cy="1235234"/>
          </a:xfrm>
        </p:spPr>
        <p:txBody>
          <a:bodyPr>
            <a:normAutofit/>
          </a:bodyPr>
          <a:lstStyle/>
          <a:p>
            <a:r>
              <a:rPr lang="nl-NL" sz="1800" dirty="0"/>
              <a:t/>
            </a:r>
            <a:br>
              <a:rPr lang="nl-NL" sz="1800" dirty="0"/>
            </a:br>
            <a:r>
              <a:rPr lang="nl-NL" sz="1800" dirty="0"/>
              <a:t>Blijf op de hoogte van het IPLO-nieuws. Abonneer u via ww.iplo.nl/nieuwsbrief</a:t>
            </a:r>
          </a:p>
        </p:txBody>
      </p:sp>
      <p:sp>
        <p:nvSpPr>
          <p:cNvPr id="6" name="Rechthoek 5"/>
          <p:cNvSpPr/>
          <p:nvPr/>
        </p:nvSpPr>
        <p:spPr>
          <a:xfrm>
            <a:off x="6383858" y="1328448"/>
            <a:ext cx="5360325" cy="2954655"/>
          </a:xfrm>
          <a:prstGeom prst="rect">
            <a:avLst/>
          </a:prstGeom>
        </p:spPr>
        <p:txBody>
          <a:bodyPr wrap="square">
            <a:spAutoFit/>
          </a:bodyPr>
          <a:lstStyle/>
          <a:p>
            <a:r>
              <a:rPr lang="nl-NL" sz="2400" dirty="0">
                <a:solidFill>
                  <a:schemeClr val="bg1"/>
                </a:solidFill>
              </a:rPr>
              <a:t>Helpdesk asbest en LAVS via het Informatiepunt Leefomgeving</a:t>
            </a:r>
          </a:p>
          <a:p>
            <a:endParaRPr lang="nl-NL" sz="2400" dirty="0">
              <a:solidFill>
                <a:schemeClr val="bg1"/>
              </a:solidFill>
            </a:endParaRPr>
          </a:p>
          <a:p>
            <a:r>
              <a:rPr lang="nl-NL" sz="2400" dirty="0">
                <a:solidFill>
                  <a:schemeClr val="bg1"/>
                </a:solidFill>
              </a:rPr>
              <a:t>088 - 797 0790 </a:t>
            </a:r>
            <a:br>
              <a:rPr lang="nl-NL" sz="2400" dirty="0">
                <a:solidFill>
                  <a:schemeClr val="bg1"/>
                </a:solidFill>
              </a:rPr>
            </a:br>
            <a:r>
              <a:rPr lang="nl-NL" sz="2400" dirty="0">
                <a:solidFill>
                  <a:schemeClr val="bg1"/>
                </a:solidFill>
              </a:rPr>
              <a:t>(op werkdagen van 9.00-17.00 uur)</a:t>
            </a:r>
          </a:p>
          <a:p>
            <a:r>
              <a:rPr lang="nl-NL" sz="2400" dirty="0">
                <a:solidFill>
                  <a:schemeClr val="bg1"/>
                </a:solidFill>
              </a:rPr>
              <a:t>helpdesk.iplo@rws.nl</a:t>
            </a:r>
          </a:p>
          <a:p>
            <a:r>
              <a:rPr lang="nl-NL" sz="2400" dirty="0">
                <a:solidFill>
                  <a:schemeClr val="bg1"/>
                </a:solidFill>
              </a:rPr>
              <a:t>iplo.nl/</a:t>
            </a:r>
            <a:r>
              <a:rPr lang="nl-NL" sz="2400" dirty="0" err="1">
                <a:solidFill>
                  <a:schemeClr val="bg1"/>
                </a:solidFill>
              </a:rPr>
              <a:t>lavs</a:t>
            </a:r>
            <a:r>
              <a:rPr lang="nl-NL" sz="2400" dirty="0">
                <a:solidFill>
                  <a:schemeClr val="bg1"/>
                </a:solidFill>
              </a:rPr>
              <a:t> en iplo.nl/asbest </a:t>
            </a:r>
          </a:p>
          <a:p>
            <a:endParaRPr lang="nl-NL" dirty="0" smtClean="0">
              <a:solidFill>
                <a:schemeClr val="bg1"/>
              </a:solidFill>
            </a:endParaRPr>
          </a:p>
        </p:txBody>
      </p:sp>
    </p:spTree>
    <p:extLst>
      <p:ext uri="{BB962C8B-B14F-4D97-AF65-F5344CB8AC3E}">
        <p14:creationId xmlns:p14="http://schemas.microsoft.com/office/powerpoint/2010/main" val="80469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t>IPLO: wat doen wij en wat zijn onze taken (BZK/</a:t>
            </a:r>
            <a:r>
              <a:rPr lang="nl-NL" dirty="0" err="1"/>
              <a:t>IenW</a:t>
            </a:r>
            <a:r>
              <a:rPr lang="nl-NL" dirty="0"/>
              <a:t>).</a:t>
            </a:r>
          </a:p>
        </p:txBody>
      </p:sp>
      <p:sp>
        <p:nvSpPr>
          <p:cNvPr id="2" name="Tijdelijke aanduiding voor tekst 1"/>
          <p:cNvSpPr>
            <a:spLocks noGrp="1"/>
          </p:cNvSpPr>
          <p:nvPr>
            <p:ph type="body" sz="quarter" idx="12"/>
          </p:nvPr>
        </p:nvSpPr>
        <p:spPr>
          <a:xfrm>
            <a:off x="601134" y="2050472"/>
            <a:ext cx="10964333" cy="4557717"/>
          </a:xfrm>
        </p:spPr>
        <p:txBody>
          <a:bodyPr>
            <a:normAutofit/>
          </a:bodyPr>
          <a:lstStyle/>
          <a:p>
            <a:r>
              <a:rPr lang="nl-NL" sz="2100" b="1" dirty="0"/>
              <a:t>Helpdesk wet- en regelgeving Asbest: geeft informatie en beantwoordt vragen over asbest</a:t>
            </a:r>
            <a:br>
              <a:rPr lang="nl-NL" sz="2100" b="1" dirty="0"/>
            </a:br>
            <a:endParaRPr lang="nl-NL" sz="2100" b="1" dirty="0"/>
          </a:p>
          <a:p>
            <a:pPr marL="285750" lvl="0" indent="-285750">
              <a:buFont typeface="Arial" panose="020B0604020202020204" pitchFamily="34" charset="0"/>
              <a:buChar char="•"/>
            </a:pPr>
            <a:r>
              <a:rPr lang="nl-NL" sz="2100" dirty="0"/>
              <a:t>Beantwoording ca. 450 vragen/jaar over wet- en regelgeving asbest</a:t>
            </a:r>
          </a:p>
          <a:p>
            <a:pPr marL="285750" indent="-285750">
              <a:buFont typeface="Arial" panose="020B0604020202020204" pitchFamily="34" charset="0"/>
              <a:buChar char="•"/>
            </a:pPr>
            <a:r>
              <a:rPr lang="nl-NL" sz="2100" dirty="0"/>
              <a:t>Bijhouden content website IPLO </a:t>
            </a:r>
            <a:r>
              <a:rPr lang="nl-NL" sz="2100" dirty="0">
                <a:hlinkClick r:id="rId3"/>
              </a:rPr>
              <a:t>iplo.nl/asbest</a:t>
            </a:r>
            <a:endParaRPr lang="nl-NL" sz="2100" dirty="0"/>
          </a:p>
          <a:p>
            <a:pPr marL="285750" indent="-285750">
              <a:buFont typeface="Arial" panose="020B0604020202020204" pitchFamily="34" charset="0"/>
              <a:buChar char="•"/>
            </a:pPr>
            <a:r>
              <a:rPr lang="nl-NL" sz="2100" dirty="0"/>
              <a:t>Signalerende functie voor beleid (</a:t>
            </a:r>
            <a:r>
              <a:rPr lang="nl-NL" sz="2100" dirty="0" err="1"/>
              <a:t>IenW</a:t>
            </a:r>
            <a:r>
              <a:rPr lang="nl-NL" sz="2100" dirty="0"/>
              <a:t>)</a:t>
            </a:r>
          </a:p>
          <a:p>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94224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t>IPLO: wat doen wij en wat zijn onze taken (BZK/</a:t>
            </a:r>
            <a:r>
              <a:rPr lang="nl-NL" dirty="0" err="1"/>
              <a:t>IenW</a:t>
            </a:r>
            <a:r>
              <a:rPr lang="nl-NL" dirty="0"/>
              <a:t>)</a:t>
            </a:r>
          </a:p>
        </p:txBody>
      </p:sp>
      <p:sp>
        <p:nvSpPr>
          <p:cNvPr id="2" name="Tijdelijke aanduiding voor tekst 1"/>
          <p:cNvSpPr>
            <a:spLocks noGrp="1"/>
          </p:cNvSpPr>
          <p:nvPr>
            <p:ph type="body" sz="quarter" idx="12"/>
          </p:nvPr>
        </p:nvSpPr>
        <p:spPr>
          <a:xfrm>
            <a:off x="601134" y="2092036"/>
            <a:ext cx="10964333" cy="4516154"/>
          </a:xfrm>
        </p:spPr>
        <p:txBody>
          <a:bodyPr>
            <a:normAutofit/>
          </a:bodyPr>
          <a:lstStyle/>
          <a:p>
            <a:r>
              <a:rPr lang="nl-NL" sz="2100" b="1" dirty="0"/>
              <a:t>Beheerder Landelijk Asbestvolgsysteem (LAVS)</a:t>
            </a:r>
            <a:br>
              <a:rPr lang="nl-NL" sz="2100" b="1" dirty="0"/>
            </a:br>
            <a:endParaRPr lang="nl-NL" sz="2100" b="1" dirty="0"/>
          </a:p>
          <a:p>
            <a:pPr marL="285750" indent="-285750">
              <a:buFont typeface="Arial" panose="020B0604020202020204" pitchFamily="34" charset="0"/>
              <a:buChar char="•"/>
            </a:pPr>
            <a:r>
              <a:rPr lang="nl-NL" sz="2100" dirty="0"/>
              <a:t>Webapplicatie voor het volgen en registreren van asbestverwijdering</a:t>
            </a:r>
          </a:p>
          <a:p>
            <a:pPr marL="285750" indent="-285750">
              <a:buFont typeface="Arial" panose="020B0604020202020204" pitchFamily="34" charset="0"/>
              <a:buChar char="•"/>
            </a:pPr>
            <a:r>
              <a:rPr lang="nl-NL" sz="2100" dirty="0"/>
              <a:t>Transparant verwijderingsproces: opdrachtgevers, </a:t>
            </a:r>
            <a:r>
              <a:rPr lang="nl-NL" sz="2100" dirty="0" err="1"/>
              <a:t>inventariseerders</a:t>
            </a:r>
            <a:r>
              <a:rPr lang="nl-NL" sz="2100" dirty="0"/>
              <a:t>, asbestverwijderingsbedrijven, eindinspectiebedrijven en toezichthouders beschikken over dezelfde informatie</a:t>
            </a:r>
          </a:p>
          <a:p>
            <a:pPr marL="285750" indent="-285750">
              <a:buFont typeface="Arial" panose="020B0604020202020204" pitchFamily="34" charset="0"/>
              <a:buChar char="•"/>
            </a:pPr>
            <a:r>
              <a:rPr lang="nl-NL" sz="2100" dirty="0"/>
              <a:t>Verplicht gebruik LAVS erkende asbestinventarisatie- en asbestverwijderingsbedrijven</a:t>
            </a:r>
          </a:p>
          <a:p>
            <a:pPr marL="285750" indent="-285750">
              <a:buFont typeface="Arial" panose="020B0604020202020204" pitchFamily="34" charset="0"/>
              <a:buChar char="•"/>
            </a:pPr>
            <a:r>
              <a:rPr lang="nl-NL" sz="2100" dirty="0"/>
              <a:t>Helpdesk LAVS:</a:t>
            </a:r>
          </a:p>
          <a:p>
            <a:pPr marL="800100" lvl="1" indent="-342900">
              <a:buFont typeface="Courier New" panose="02070309020205020404" pitchFamily="49" charset="0"/>
              <a:buChar char="o"/>
            </a:pPr>
            <a:r>
              <a:rPr lang="nl-NL" sz="2100" dirty="0"/>
              <a:t>Beantwoording ca. 2.000 vragen/jaar rondom het (gebruik van) LAVS</a:t>
            </a:r>
          </a:p>
          <a:p>
            <a:pPr marL="800100" lvl="1" indent="-342900">
              <a:buFont typeface="Courier New" panose="02070309020205020404" pitchFamily="49" charset="0"/>
              <a:buChar char="o"/>
            </a:pPr>
            <a:r>
              <a:rPr lang="nl-NL" sz="2100" dirty="0"/>
              <a:t>Bijhouden content website IPLO </a:t>
            </a:r>
            <a:r>
              <a:rPr lang="nl-NL" sz="2100" dirty="0">
                <a:hlinkClick r:id="rId3"/>
              </a:rPr>
              <a:t>iplo.nl/</a:t>
            </a:r>
            <a:r>
              <a:rPr lang="nl-NL" sz="2100" dirty="0" err="1">
                <a:hlinkClick r:id="rId3"/>
              </a:rPr>
              <a:t>lavs</a:t>
            </a:r>
            <a:endParaRPr lang="nl-NL" sz="21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47568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01133" y="849896"/>
            <a:ext cx="10972800" cy="663123"/>
          </a:xfrm>
        </p:spPr>
        <p:txBody>
          <a:bodyPr/>
          <a:lstStyle/>
          <a:p>
            <a:r>
              <a:rPr lang="nl-NL" dirty="0"/>
              <a:t>Asbest: hoe zat dat ook alweer?</a:t>
            </a:r>
          </a:p>
        </p:txBody>
      </p:sp>
      <p:sp>
        <p:nvSpPr>
          <p:cNvPr id="8" name="Tijdelijke aanduiding voor tekst 7"/>
          <p:cNvSpPr>
            <a:spLocks noGrp="1"/>
          </p:cNvSpPr>
          <p:nvPr>
            <p:ph type="body" sz="quarter" idx="13"/>
          </p:nvPr>
        </p:nvSpPr>
        <p:spPr>
          <a:xfrm>
            <a:off x="601133" y="1524258"/>
            <a:ext cx="10972800" cy="2453854"/>
          </a:xfrm>
        </p:spPr>
        <p:txBody>
          <a:bodyPr>
            <a:normAutofit/>
          </a:bodyPr>
          <a:lstStyle/>
          <a:p>
            <a:r>
              <a:rPr lang="nl-NL" sz="1800" dirty="0"/>
              <a:t>Asbest is een verzamelnaam voor een aantal in de natuur voorkomende mineralen die tot de silicaten behoren.</a:t>
            </a:r>
          </a:p>
          <a:p>
            <a:r>
              <a:rPr lang="nl-NL" sz="1800" dirty="0"/>
              <a:t>Asbestvezels zijn onder te verdelen in twee hoofdgroepen:</a:t>
            </a:r>
          </a:p>
          <a:p>
            <a:pPr marL="285750" indent="-285750">
              <a:buFont typeface="Arial" panose="020B0604020202020204" pitchFamily="34" charset="0"/>
              <a:buChar char="•"/>
            </a:pPr>
            <a:r>
              <a:rPr lang="nl-NL" sz="1800" b="1" dirty="0"/>
              <a:t>Spiraalvormige</a:t>
            </a:r>
            <a:r>
              <a:rPr lang="nl-NL" sz="1800" dirty="0"/>
              <a:t> (serpentijnachtige), Chrysotiel (wit asbest);</a:t>
            </a:r>
          </a:p>
          <a:p>
            <a:pPr marL="285750" indent="-285750">
              <a:buFont typeface="Arial" panose="020B0604020202020204" pitchFamily="34" charset="0"/>
              <a:buChar char="•"/>
            </a:pPr>
            <a:r>
              <a:rPr lang="nl-NL" sz="1800" b="1" dirty="0"/>
              <a:t>Rechte vezels </a:t>
            </a:r>
            <a:r>
              <a:rPr lang="nl-NL" sz="1800" dirty="0"/>
              <a:t>(</a:t>
            </a:r>
            <a:r>
              <a:rPr lang="nl-NL" sz="1800" dirty="0" err="1"/>
              <a:t>amfiboolachtige</a:t>
            </a:r>
            <a:r>
              <a:rPr lang="nl-NL" sz="1800" dirty="0"/>
              <a:t>), </a:t>
            </a:r>
            <a:r>
              <a:rPr lang="nl-NL" sz="1800" dirty="0" err="1"/>
              <a:t>Crocidoliet</a:t>
            </a:r>
            <a:r>
              <a:rPr lang="nl-NL" sz="1800" dirty="0"/>
              <a:t> (blauw asbest), </a:t>
            </a:r>
            <a:r>
              <a:rPr lang="nl-NL" sz="1800" dirty="0" err="1"/>
              <a:t>Amosiet</a:t>
            </a:r>
            <a:r>
              <a:rPr lang="nl-NL" sz="1800" dirty="0"/>
              <a:t> (bruin asbest), </a:t>
            </a:r>
            <a:r>
              <a:rPr lang="nl-NL" sz="1800" dirty="0" err="1"/>
              <a:t>Anthophylliet</a:t>
            </a:r>
            <a:r>
              <a:rPr lang="nl-NL" sz="1800" dirty="0"/>
              <a:t> (geel), Tremoliet (grijs) en </a:t>
            </a:r>
            <a:r>
              <a:rPr lang="nl-NL" sz="1800" dirty="0" err="1"/>
              <a:t>actinoliet</a:t>
            </a:r>
            <a:r>
              <a:rPr lang="nl-NL" sz="1800" dirty="0"/>
              <a:t> (groen).</a:t>
            </a:r>
          </a:p>
          <a:p>
            <a:endParaRPr lang="nl-NL" dirty="0"/>
          </a:p>
        </p:txBody>
      </p:sp>
      <p:pic>
        <p:nvPicPr>
          <p:cNvPr id="4" name="Tijdelijke aanduiding voor afbeelding 3" descr="Foto gemaakt met microscoop van gekrulde vezels. Ook wel serpentijnachtige vezels genoemd."/>
          <p:cNvPicPr preferRelativeResize="0">
            <a:picLocks noGrp="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1034272" y="3892835"/>
            <a:ext cx="2719582" cy="2239679"/>
          </a:xfrm>
        </p:spPr>
      </p:pic>
      <p:sp>
        <p:nvSpPr>
          <p:cNvPr id="12" name="Rechthoek 11"/>
          <p:cNvSpPr/>
          <p:nvPr/>
        </p:nvSpPr>
        <p:spPr>
          <a:xfrm>
            <a:off x="1034271" y="6143753"/>
            <a:ext cx="1829603" cy="369332"/>
          </a:xfrm>
          <a:prstGeom prst="rect">
            <a:avLst/>
          </a:prstGeom>
        </p:spPr>
        <p:txBody>
          <a:bodyPr wrap="none">
            <a:spAutoFit/>
          </a:bodyPr>
          <a:lstStyle/>
          <a:p>
            <a:r>
              <a:rPr lang="nl-NL" dirty="0"/>
              <a:t>Serpentijnachtige</a:t>
            </a:r>
          </a:p>
        </p:txBody>
      </p:sp>
      <p:pic>
        <p:nvPicPr>
          <p:cNvPr id="11" name="Tijdelijke aanduiding voor afbeelding 10" descr="Foto gemaakt met microscoop van  rechte vezels. Ook wel amfiboolachtige vezels genoemd."/>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6386261" y="3884898"/>
            <a:ext cx="3202248" cy="2235233"/>
          </a:xfrm>
        </p:spPr>
      </p:pic>
      <p:sp>
        <p:nvSpPr>
          <p:cNvPr id="13" name="Rechthoek 12"/>
          <p:cNvSpPr/>
          <p:nvPr/>
        </p:nvSpPr>
        <p:spPr>
          <a:xfrm>
            <a:off x="6386261" y="6112501"/>
            <a:ext cx="1722972" cy="369332"/>
          </a:xfrm>
          <a:prstGeom prst="rect">
            <a:avLst/>
          </a:prstGeom>
        </p:spPr>
        <p:txBody>
          <a:bodyPr wrap="none">
            <a:spAutoFit/>
          </a:bodyPr>
          <a:lstStyle/>
          <a:p>
            <a:r>
              <a:rPr lang="nl-NL" dirty="0" err="1"/>
              <a:t>Amfiboolachtige</a:t>
            </a:r>
            <a:endParaRPr lang="nl-NL" dirty="0"/>
          </a:p>
        </p:txBody>
      </p:sp>
    </p:spTree>
    <p:extLst>
      <p:ext uri="{BB962C8B-B14F-4D97-AF65-F5344CB8AC3E}">
        <p14:creationId xmlns:p14="http://schemas.microsoft.com/office/powerpoint/2010/main" val="123536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Asbest: hoe zat dat ook alweer?</a:t>
            </a:r>
          </a:p>
        </p:txBody>
      </p:sp>
      <p:sp>
        <p:nvSpPr>
          <p:cNvPr id="3" name="Tijdelijke aanduiding voor tekst 2"/>
          <p:cNvSpPr>
            <a:spLocks noGrp="1"/>
          </p:cNvSpPr>
          <p:nvPr>
            <p:ph type="body" sz="quarter" idx="12"/>
          </p:nvPr>
        </p:nvSpPr>
        <p:spPr>
          <a:xfrm>
            <a:off x="564776" y="3147933"/>
            <a:ext cx="4811266" cy="2722105"/>
          </a:xfrm>
          <a:ln>
            <a:solidFill>
              <a:srgbClr val="39870C"/>
            </a:solidFill>
          </a:ln>
        </p:spPr>
        <p:txBody>
          <a:bodyPr>
            <a:normAutofit/>
          </a:bodyPr>
          <a:lstStyle/>
          <a:p>
            <a:pPr marL="0" indent="0">
              <a:buNone/>
            </a:pPr>
            <a:r>
              <a:rPr lang="nl-NL" sz="2000" b="1" dirty="0">
                <a:ea typeface="+mj-ea"/>
              </a:rPr>
              <a:t>Niet-hechtgebonden producten</a:t>
            </a:r>
          </a:p>
          <a:p>
            <a:r>
              <a:rPr lang="nl-NL" sz="2000" dirty="0">
                <a:ea typeface="+mj-ea"/>
              </a:rPr>
              <a:t>Zachte isolatieplaten</a:t>
            </a:r>
          </a:p>
          <a:p>
            <a:r>
              <a:rPr lang="nl-NL" sz="2000" dirty="0">
                <a:ea typeface="+mj-ea"/>
              </a:rPr>
              <a:t>Asbestdoek</a:t>
            </a:r>
          </a:p>
          <a:p>
            <a:r>
              <a:rPr lang="nl-NL" sz="2000" dirty="0">
                <a:ea typeface="+mj-ea"/>
              </a:rPr>
              <a:t>Asbestkoord</a:t>
            </a:r>
          </a:p>
          <a:p>
            <a:r>
              <a:rPr lang="nl-NL" sz="2000" dirty="0">
                <a:ea typeface="+mj-ea"/>
              </a:rPr>
              <a:t>Zwaar verweerde daken</a:t>
            </a:r>
          </a:p>
          <a:p>
            <a:r>
              <a:rPr lang="nl-NL" sz="2000" dirty="0">
                <a:ea typeface="+mj-ea"/>
              </a:rPr>
              <a:t>Spuitasbest</a:t>
            </a:r>
          </a:p>
        </p:txBody>
      </p:sp>
      <p:sp>
        <p:nvSpPr>
          <p:cNvPr id="8" name="Tijdelijke aanduiding voor tekst 7"/>
          <p:cNvSpPr>
            <a:spLocks noGrp="1"/>
          </p:cNvSpPr>
          <p:nvPr>
            <p:ph type="body" sz="quarter" idx="4294967295"/>
          </p:nvPr>
        </p:nvSpPr>
        <p:spPr>
          <a:xfrm>
            <a:off x="6316410" y="3147933"/>
            <a:ext cx="4811266" cy="2722105"/>
          </a:xfrm>
          <a:ln>
            <a:solidFill>
              <a:srgbClr val="39870C"/>
            </a:solidFill>
          </a:ln>
        </p:spPr>
        <p:txBody>
          <a:bodyPr/>
          <a:lstStyle/>
          <a:p>
            <a:r>
              <a:rPr lang="nl-NL" sz="2000" b="1" dirty="0">
                <a:solidFill>
                  <a:schemeClr val="tx1"/>
                </a:solidFill>
                <a:ea typeface="+mj-ea"/>
              </a:rPr>
              <a:t>Hechtgebonden producten</a:t>
            </a:r>
          </a:p>
          <a:p>
            <a:pPr marL="342900" indent="-342900">
              <a:buFont typeface="Arial" panose="020B0604020202020204" pitchFamily="34" charset="0"/>
              <a:buChar char="•"/>
            </a:pPr>
            <a:r>
              <a:rPr lang="nl-NL" sz="2000" dirty="0">
                <a:solidFill>
                  <a:schemeClr val="tx1"/>
                </a:solidFill>
                <a:ea typeface="+mj-ea"/>
              </a:rPr>
              <a:t>Wandplaten</a:t>
            </a:r>
          </a:p>
          <a:p>
            <a:pPr marL="342900" indent="-342900">
              <a:buFont typeface="Arial" panose="020B0604020202020204" pitchFamily="34" charset="0"/>
              <a:buChar char="•"/>
            </a:pPr>
            <a:r>
              <a:rPr lang="nl-NL" sz="2000" dirty="0">
                <a:solidFill>
                  <a:schemeClr val="tx1"/>
                </a:solidFill>
                <a:ea typeface="+mj-ea"/>
              </a:rPr>
              <a:t>Golfplaten</a:t>
            </a:r>
          </a:p>
          <a:p>
            <a:pPr marL="342900" indent="-342900">
              <a:buFont typeface="Arial" panose="020B0604020202020204" pitchFamily="34" charset="0"/>
              <a:buChar char="•"/>
            </a:pPr>
            <a:r>
              <a:rPr lang="nl-NL" sz="2000" dirty="0">
                <a:solidFill>
                  <a:schemeClr val="tx1"/>
                </a:solidFill>
                <a:ea typeface="+mj-ea"/>
              </a:rPr>
              <a:t>Bloembakken</a:t>
            </a:r>
          </a:p>
          <a:p>
            <a:pPr marL="342900" indent="-342900">
              <a:buFont typeface="Arial" panose="020B0604020202020204" pitchFamily="34" charset="0"/>
              <a:buChar char="•"/>
            </a:pPr>
            <a:r>
              <a:rPr lang="nl-NL" sz="2000" dirty="0">
                <a:solidFill>
                  <a:schemeClr val="tx1"/>
                </a:solidFill>
                <a:ea typeface="+mj-ea"/>
              </a:rPr>
              <a:t>Dakbeschot</a:t>
            </a:r>
          </a:p>
          <a:p>
            <a:pPr marL="342900" indent="-342900">
              <a:buFont typeface="Arial" panose="020B0604020202020204" pitchFamily="34" charset="0"/>
              <a:buChar char="•"/>
            </a:pPr>
            <a:r>
              <a:rPr lang="nl-NL" sz="2000" dirty="0">
                <a:solidFill>
                  <a:schemeClr val="tx1"/>
                </a:solidFill>
                <a:ea typeface="+mj-ea"/>
              </a:rPr>
              <a:t>Gas-, water- en rioleringsbuizen</a:t>
            </a:r>
          </a:p>
        </p:txBody>
      </p:sp>
      <p:sp>
        <p:nvSpPr>
          <p:cNvPr id="12" name="Rechthoek 11"/>
          <p:cNvSpPr/>
          <p:nvPr/>
        </p:nvSpPr>
        <p:spPr>
          <a:xfrm>
            <a:off x="601133" y="1816987"/>
            <a:ext cx="8466036" cy="1323439"/>
          </a:xfrm>
          <a:prstGeom prst="rect">
            <a:avLst/>
          </a:prstGeom>
        </p:spPr>
        <p:txBody>
          <a:bodyPr wrap="none">
            <a:spAutoFit/>
          </a:bodyPr>
          <a:lstStyle/>
          <a:p>
            <a:r>
              <a:rPr lang="nl-NL" sz="2000" b="1" dirty="0">
                <a:latin typeface="Verdana"/>
                <a:ea typeface="+mj-ea"/>
                <a:cs typeface="Verdana"/>
              </a:rPr>
              <a:t>Niet-hechtgebonden: </a:t>
            </a:r>
            <a:r>
              <a:rPr lang="nl-NL" sz="2000" dirty="0">
                <a:latin typeface="Verdana"/>
                <a:ea typeface="+mj-ea"/>
                <a:cs typeface="Verdana"/>
              </a:rPr>
              <a:t>vezels kunnen eenvoudig los komen.</a:t>
            </a:r>
          </a:p>
          <a:p>
            <a:endParaRPr lang="nl-NL" sz="2000" b="1" dirty="0">
              <a:latin typeface="Verdana"/>
              <a:ea typeface="+mj-ea"/>
              <a:cs typeface="Verdana"/>
            </a:endParaRPr>
          </a:p>
          <a:p>
            <a:r>
              <a:rPr lang="nl-NL" sz="2000" b="1" dirty="0">
                <a:latin typeface="Verdana"/>
                <a:ea typeface="+mj-ea"/>
                <a:cs typeface="Verdana"/>
              </a:rPr>
              <a:t>Hechtgebonden producten: </a:t>
            </a:r>
            <a:r>
              <a:rPr lang="nl-NL" sz="2000" dirty="0">
                <a:latin typeface="Verdana"/>
                <a:ea typeface="+mj-ea"/>
                <a:cs typeface="Verdana"/>
              </a:rPr>
              <a:t>vezels komen niet eenvoudig los.</a:t>
            </a:r>
          </a:p>
          <a:p>
            <a:r>
              <a:rPr lang="nl-NL" sz="2000" b="1" dirty="0">
                <a:solidFill>
                  <a:srgbClr val="275937"/>
                </a:solidFill>
                <a:latin typeface="Verdana"/>
                <a:ea typeface="+mj-ea"/>
                <a:cs typeface="Verdana"/>
              </a:rPr>
              <a:t> </a:t>
            </a:r>
          </a:p>
        </p:txBody>
      </p:sp>
    </p:spTree>
    <p:extLst>
      <p:ext uri="{BB962C8B-B14F-4D97-AF65-F5344CB8AC3E}">
        <p14:creationId xmlns:p14="http://schemas.microsoft.com/office/powerpoint/2010/main" val="55572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dirty="0"/>
              <a:t>Waarom en waar asbest gebruikt?</a:t>
            </a:r>
            <a:br>
              <a:rPr lang="nl-NL" dirty="0"/>
            </a:br>
            <a:endParaRPr lang="nl-NL" dirty="0"/>
          </a:p>
        </p:txBody>
      </p:sp>
      <p:sp>
        <p:nvSpPr>
          <p:cNvPr id="5" name="Ondertitel 4"/>
          <p:cNvSpPr>
            <a:spLocks noGrp="1"/>
          </p:cNvSpPr>
          <p:nvPr>
            <p:ph type="body" sz="quarter" idx="12"/>
          </p:nvPr>
        </p:nvSpPr>
        <p:spPr>
          <a:xfrm>
            <a:off x="601135" y="1811338"/>
            <a:ext cx="11317134" cy="4305685"/>
          </a:xfrm>
        </p:spPr>
        <p:txBody>
          <a:bodyPr>
            <a:normAutofit/>
          </a:bodyPr>
          <a:lstStyle/>
          <a:p>
            <a:pPr marL="342900" indent="-342900">
              <a:buFont typeface="Arial" panose="020B0604020202020204" pitchFamily="34" charset="0"/>
              <a:buChar char="•"/>
            </a:pPr>
            <a:r>
              <a:rPr lang="nl-NL" sz="2000" dirty="0"/>
              <a:t>Goede materiaaleigenschappen, lage prijs, eenvoudig en goed te verwerken.</a:t>
            </a:r>
          </a:p>
          <a:p>
            <a:pPr marL="342900" indent="-342900">
              <a:buFont typeface="Arial" panose="020B0604020202020204" pitchFamily="34" charset="0"/>
              <a:buChar char="•"/>
            </a:pPr>
            <a:r>
              <a:rPr lang="nl-NL" sz="2000" dirty="0"/>
              <a:t>Asbest als toeslagmiddel om een product te verbeteren.</a:t>
            </a:r>
          </a:p>
          <a:p>
            <a:pPr marL="342900" indent="-342900">
              <a:buFont typeface="Arial" panose="020B0604020202020204" pitchFamily="34" charset="0"/>
              <a:buChar char="•"/>
            </a:pPr>
            <a:r>
              <a:rPr lang="nl-NL" sz="2000" dirty="0"/>
              <a:t>Asbest bind zich eenvoudig aan materialen zoals cement, textiel, </a:t>
            </a:r>
            <a:br>
              <a:rPr lang="nl-NL" sz="2000" dirty="0"/>
            </a:br>
            <a:r>
              <a:rPr lang="nl-NL" sz="2000" dirty="0"/>
              <a:t>vloerbedekking, enz..</a:t>
            </a:r>
          </a:p>
          <a:p>
            <a:pPr marL="342900" indent="-342900">
              <a:buFont typeface="Arial" panose="020B0604020202020204" pitchFamily="34" charset="0"/>
              <a:buChar char="•"/>
            </a:pPr>
            <a:r>
              <a:rPr lang="nl-NL" sz="2000" dirty="0"/>
              <a:t>Vanwege eenvoudige verwerkingsmogelijkheden </a:t>
            </a:r>
            <a:br>
              <a:rPr lang="nl-NL" sz="2000" dirty="0"/>
            </a:br>
            <a:r>
              <a:rPr lang="nl-NL" sz="2000" dirty="0"/>
              <a:t>na 2</a:t>
            </a:r>
            <a:r>
              <a:rPr lang="nl-NL" sz="2000" baseline="30000" dirty="0"/>
              <a:t>e</a:t>
            </a:r>
            <a:r>
              <a:rPr lang="nl-NL" sz="2000" dirty="0"/>
              <a:t> WO tot circa 1990 veelal bouwkundig toegepast. </a:t>
            </a:r>
          </a:p>
          <a:p>
            <a:pPr marL="342900" indent="-342900">
              <a:buFont typeface="Arial" panose="020B0604020202020204" pitchFamily="34" charset="0"/>
              <a:buChar char="•"/>
            </a:pPr>
            <a:endParaRPr lang="nl-NL" sz="2000" dirty="0"/>
          </a:p>
          <a:p>
            <a:pPr marL="0" indent="0">
              <a:buNone/>
            </a:pPr>
            <a:r>
              <a:rPr lang="nl-NL" sz="2000" dirty="0"/>
              <a:t>Asbestverbod 1-7-1993, bouwkundige toepassingen. </a:t>
            </a:r>
          </a:p>
          <a:p>
            <a:pPr marL="0" indent="0">
              <a:buNone/>
            </a:pPr>
            <a:r>
              <a:rPr lang="nl-NL" sz="2000" dirty="0"/>
              <a:t>Asbestverbod EU-landen in 2005.</a:t>
            </a:r>
          </a:p>
        </p:txBody>
      </p:sp>
      <p:pic>
        <p:nvPicPr>
          <p:cNvPr id="3" name="Afbeelding 2" descr="Rood / witte waarschuwingssticker met pictogram en tekst voor waarschuwen van de aanwezigheid van asbest. "/>
          <p:cNvPicPr>
            <a:picLocks noChangeAspect="1"/>
          </p:cNvPicPr>
          <p:nvPr/>
        </p:nvPicPr>
        <p:blipFill>
          <a:blip r:embed="rId2"/>
          <a:stretch>
            <a:fillRect/>
          </a:stretch>
        </p:blipFill>
        <p:spPr>
          <a:xfrm>
            <a:off x="10541207" y="2545079"/>
            <a:ext cx="1377062" cy="3571943"/>
          </a:xfrm>
          <a:prstGeom prst="rect">
            <a:avLst/>
          </a:prstGeom>
        </p:spPr>
      </p:pic>
    </p:spTree>
    <p:extLst>
      <p:ext uri="{BB962C8B-B14F-4D97-AF65-F5344CB8AC3E}">
        <p14:creationId xmlns:p14="http://schemas.microsoft.com/office/powerpoint/2010/main" val="302643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90550" y="1171764"/>
            <a:ext cx="10954905" cy="524051"/>
          </a:xfrm>
        </p:spPr>
        <p:txBody>
          <a:bodyPr>
            <a:normAutofit fontScale="90000"/>
          </a:bodyPr>
          <a:lstStyle/>
          <a:p>
            <a:r>
              <a:rPr lang="nl-NL" dirty="0"/>
              <a:t>Meest voorkomende asbesttoepassingen</a:t>
            </a:r>
            <a:br>
              <a:rPr lang="nl-NL" dirty="0"/>
            </a:br>
            <a:endParaRPr lang="nl-NL" dirty="0"/>
          </a:p>
        </p:txBody>
      </p:sp>
      <p:pic>
        <p:nvPicPr>
          <p:cNvPr id="8" name="Afbeelding 7" descr="Weergave van een gebouw met de plekken binnen en buiten waar je de meest voorkomende asbesthoudende toepassingen kunt tegenkomen.">
            <a:extLst>
              <a:ext uri="{FF2B5EF4-FFF2-40B4-BE49-F238E27FC236}">
                <a16:creationId xmlns:a16="http://schemas.microsoft.com/office/drawing/2014/main" xmlns="" id="{85F1A4FE-80F3-3AAD-95C0-28F6F93F2575}"/>
              </a:ext>
            </a:extLst>
          </p:cNvPr>
          <p:cNvPicPr>
            <a:picLocks noChangeAspect="1"/>
          </p:cNvPicPr>
          <p:nvPr/>
        </p:nvPicPr>
        <p:blipFill rotWithShape="1">
          <a:blip r:embed="rId2">
            <a:extLst>
              <a:ext uri="{28A0092B-C50C-407E-A947-70E740481C1C}">
                <a14:useLocalDpi xmlns:a14="http://schemas.microsoft.com/office/drawing/2010/main" val="0"/>
              </a:ext>
            </a:extLst>
          </a:blip>
          <a:srcRect l="25084"/>
          <a:stretch/>
        </p:blipFill>
        <p:spPr bwMode="auto">
          <a:xfrm>
            <a:off x="3732728" y="1596138"/>
            <a:ext cx="5317003" cy="525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descr="Overzicht van meest voorkomende asbesthoudende toepassingen dak en buitenwanden, verwarmingstoestellen en leidingen, plafonds.">
            <a:extLst>
              <a:ext uri="{FF2B5EF4-FFF2-40B4-BE49-F238E27FC236}">
                <a16:creationId xmlns:a16="http://schemas.microsoft.com/office/drawing/2014/main" xmlns="" id="{85F1A4FE-80F3-3AAD-95C0-28F6F93F2575}"/>
              </a:ext>
            </a:extLst>
          </p:cNvPr>
          <p:cNvPicPr>
            <a:picLocks noChangeAspect="1"/>
          </p:cNvPicPr>
          <p:nvPr/>
        </p:nvPicPr>
        <p:blipFill rotWithShape="1">
          <a:blip r:embed="rId2">
            <a:extLst>
              <a:ext uri="{28A0092B-C50C-407E-A947-70E740481C1C}">
                <a14:useLocalDpi xmlns:a14="http://schemas.microsoft.com/office/drawing/2010/main" val="0"/>
              </a:ext>
            </a:extLst>
          </a:blip>
          <a:srcRect t="8999" r="74091" b="51811"/>
          <a:stretch/>
        </p:blipFill>
        <p:spPr bwMode="auto">
          <a:xfrm>
            <a:off x="79773" y="1559189"/>
            <a:ext cx="3652954" cy="4963008"/>
          </a:xfrm>
          <a:prstGeom prst="rect">
            <a:avLst/>
          </a:prstGeom>
          <a:noFill/>
          <a:ln>
            <a:noFill/>
          </a:ln>
          <a:extLst>
            <a:ext uri="{53640926-AAD7-44D8-BBD7-CCE9431645EC}">
              <a14:shadowObscured xmlns:a14="http://schemas.microsoft.com/office/drawing/2010/main"/>
            </a:ext>
          </a:extLst>
        </p:spPr>
      </p:pic>
      <p:pic>
        <p:nvPicPr>
          <p:cNvPr id="11" name="Afbeelding 10" descr="Overzicht van meest voorkomende asbesthoudende toepassingen binnenwanden en interieur, vloeren, luchtbehandeling, huishoudelijke apparaten en overig.">
            <a:extLst>
              <a:ext uri="{FF2B5EF4-FFF2-40B4-BE49-F238E27FC236}">
                <a16:creationId xmlns:a16="http://schemas.microsoft.com/office/drawing/2014/main" xmlns="" id="{85F1A4FE-80F3-3AAD-95C0-28F6F93F2575}"/>
              </a:ext>
            </a:extLst>
          </p:cNvPr>
          <p:cNvPicPr/>
          <p:nvPr/>
        </p:nvPicPr>
        <p:blipFill rotWithShape="1">
          <a:blip r:embed="rId2">
            <a:extLst>
              <a:ext uri="{28A0092B-C50C-407E-A947-70E740481C1C}">
                <a14:useLocalDpi xmlns:a14="http://schemas.microsoft.com/office/drawing/2010/main" val="0"/>
              </a:ext>
            </a:extLst>
          </a:blip>
          <a:srcRect t="47233" r="74219" b="6026"/>
          <a:stretch/>
        </p:blipFill>
        <p:spPr bwMode="auto">
          <a:xfrm>
            <a:off x="8964891" y="1232170"/>
            <a:ext cx="3227018" cy="56170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640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Wet- en regelgeving leefomgeving</a:t>
            </a:r>
          </a:p>
        </p:txBody>
      </p:sp>
      <p:sp>
        <p:nvSpPr>
          <p:cNvPr id="5" name="Ondertitel 4"/>
          <p:cNvSpPr>
            <a:spLocks noGrp="1"/>
          </p:cNvSpPr>
          <p:nvPr>
            <p:ph type="body" sz="quarter" idx="12"/>
          </p:nvPr>
        </p:nvSpPr>
        <p:spPr/>
        <p:txBody>
          <a:bodyPr>
            <a:normAutofit/>
          </a:bodyPr>
          <a:lstStyle/>
          <a:p>
            <a:r>
              <a:rPr lang="nl-NL" sz="2000" dirty="0"/>
              <a:t>Asbestverwijderingsbesluit 2005 (objecten)</a:t>
            </a:r>
          </a:p>
          <a:p>
            <a:r>
              <a:rPr lang="nl-NL" sz="2000" dirty="0"/>
              <a:t>Besluit bouwwerken leefomgeving (bouwwerken)</a:t>
            </a:r>
          </a:p>
          <a:p>
            <a:r>
              <a:rPr lang="nl-NL" sz="2000" dirty="0"/>
              <a:t>Besluit activiteiten leefomgeving </a:t>
            </a:r>
          </a:p>
          <a:p>
            <a:r>
              <a:rPr lang="nl-NL" sz="2000" dirty="0"/>
              <a:t>Besluit asbestwegen</a:t>
            </a:r>
          </a:p>
          <a:p>
            <a:r>
              <a:rPr lang="nl-NL" sz="2000" dirty="0"/>
              <a:t>Productenbesluit asbest</a:t>
            </a:r>
          </a:p>
          <a:p>
            <a:r>
              <a:rPr lang="nl-NL" sz="2000" dirty="0"/>
              <a:t>REACH</a:t>
            </a:r>
          </a:p>
          <a:p>
            <a:pPr marL="0" indent="0">
              <a:buNone/>
            </a:pPr>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953953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5" ma:contentTypeDescription="Een nieuw document maken." ma:contentTypeScope="" ma:versionID="9368ceb2540f6c53c490f14308d851dd">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795804774d631eabc6830a8278a355b9"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9c2e84-6c27-4776-917c-9c3cd17db71c">
      <Terms xmlns="http://schemas.microsoft.com/office/infopath/2007/PartnerControls"/>
    </lcf76f155ced4ddcb4097134ff3c332f>
    <TaxCatchAll xmlns="39cb69a0-6d0b-4a0f-9d9e-8e4da96cfbca" xsi:nil="true"/>
  </documentManagement>
</p:properties>
</file>

<file path=customXml/itemProps1.xml><?xml version="1.0" encoding="utf-8"?>
<ds:datastoreItem xmlns:ds="http://schemas.openxmlformats.org/officeDocument/2006/customXml" ds:itemID="{CFDA76E5-A14B-4BD8-909C-008D1271F4EB}"/>
</file>

<file path=customXml/itemProps2.xml><?xml version="1.0" encoding="utf-8"?>
<ds:datastoreItem xmlns:ds="http://schemas.openxmlformats.org/officeDocument/2006/customXml" ds:itemID="{DA7FEE53-5FCE-4C45-BDDA-42AE848262F3}"/>
</file>

<file path=customXml/itemProps3.xml><?xml version="1.0" encoding="utf-8"?>
<ds:datastoreItem xmlns:ds="http://schemas.openxmlformats.org/officeDocument/2006/customXml" ds:itemID="{9A4F4F86-E7C4-4280-AD13-8B1C0EE917BE}"/>
</file>

<file path=docProps/app.xml><?xml version="1.0" encoding="utf-8"?>
<Properties xmlns="http://schemas.openxmlformats.org/officeDocument/2006/extended-properties" xmlns:vt="http://schemas.openxmlformats.org/officeDocument/2006/docPropsVTypes">
  <Template/>
  <TotalTime>2998</TotalTime>
  <Words>919</Words>
  <Application>Microsoft Office PowerPoint</Application>
  <PresentationFormat>Aangepast</PresentationFormat>
  <Paragraphs>212</Paragraphs>
  <Slides>27</Slides>
  <Notes>10</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Aangepast ontwerp</vt:lpstr>
      <vt:lpstr>Asbest en de Omgevingswet</vt:lpstr>
      <vt:lpstr>Inhoud</vt:lpstr>
      <vt:lpstr>IPLO: wat doen wij en wat zijn onze taken (BZK/IenW).</vt:lpstr>
      <vt:lpstr>IPLO: wat doen wij en wat zijn onze taken (BZK/IenW)</vt:lpstr>
      <vt:lpstr>Asbest: hoe zat dat ook alweer?</vt:lpstr>
      <vt:lpstr>Asbest: hoe zat dat ook alweer?</vt:lpstr>
      <vt:lpstr>Waarom en waar asbest gebruikt? </vt:lpstr>
      <vt:lpstr>Meest voorkomende asbesttoepassingen </vt:lpstr>
      <vt:lpstr>Wet- en regelgeving leefomgeving</vt:lpstr>
      <vt:lpstr>Wet- en regelgeving leefomgeving</vt:lpstr>
      <vt:lpstr>Wet- en regelgeving leefomgeving</vt:lpstr>
      <vt:lpstr>Wet- en regelgeving leefomgeving</vt:lpstr>
      <vt:lpstr>Wet- en regelgeving leefomgeving</vt:lpstr>
      <vt:lpstr>Terugblik en vooruitblik</vt:lpstr>
      <vt:lpstr>Terugblik en vooruitblik</vt:lpstr>
      <vt:lpstr>Terugblik en vooruitblik</vt:lpstr>
      <vt:lpstr>Aanleiding aanpak asbestdaken</vt:lpstr>
      <vt:lpstr> Trend verwijderde asbestdaken miljoen m2 </vt:lpstr>
      <vt:lpstr>Communicatiestrategie</vt:lpstr>
      <vt:lpstr>Als ik er niet aankom is er wel wat aan de hand</vt:lpstr>
      <vt:lpstr>Doelstelling strategie</vt:lpstr>
      <vt:lpstr>Doelgroepen:  Klantverhaal per  Doelgroep Jacqueline Daan Jan Harrie Helma</vt:lpstr>
      <vt:lpstr>Particulier Schuur     Particulier Woningdak Jacqueline        Daan</vt:lpstr>
      <vt:lpstr>Agrariër        voormalige Agrarisch    Bedrijfspand     Jan        Bedrijfspanden Harrie    Herma      </vt:lpstr>
      <vt:lpstr>Wat is jullie rol?</vt:lpstr>
      <vt:lpstr>Als ik er niet aankom is er wel wat aan de hand </vt:lpstr>
      <vt:lpstr> Blijf op de hoogte van het IPLO-nieuws. Abonneer u via ww.iplo.nl/nieuwsbrief</vt:lpstr>
    </vt:vector>
  </TitlesOfParts>
  <Company>Rijkswaterstaat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Mehmet Sel</cp:lastModifiedBy>
  <cp:revision>148</cp:revision>
  <dcterms:created xsi:type="dcterms:W3CDTF">2023-08-22T12:47:17Z</dcterms:created>
  <dcterms:modified xsi:type="dcterms:W3CDTF">2024-11-28T10:26:05Z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0x01010087E8DBCFCEC9E243B7DB38363069CDB1</vt:lpwstr>
  </property>
</Properties>
</file>