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63" r:id="rId6"/>
  </p:sldMasterIdLst>
  <p:notesMasterIdLst>
    <p:notesMasterId r:id="rId27"/>
  </p:notesMasterIdLst>
  <p:sldIdLst>
    <p:sldId id="291" r:id="rId7"/>
    <p:sldId id="372" r:id="rId8"/>
    <p:sldId id="2107" r:id="rId9"/>
    <p:sldId id="375" r:id="rId10"/>
    <p:sldId id="2093" r:id="rId11"/>
    <p:sldId id="394" r:id="rId12"/>
    <p:sldId id="2081" r:id="rId13"/>
    <p:sldId id="2088" r:id="rId14"/>
    <p:sldId id="2090" r:id="rId15"/>
    <p:sldId id="2098" r:id="rId16"/>
    <p:sldId id="2097" r:id="rId17"/>
    <p:sldId id="2091" r:id="rId18"/>
    <p:sldId id="2102" r:id="rId19"/>
    <p:sldId id="2111" r:id="rId20"/>
    <p:sldId id="2099" r:id="rId21"/>
    <p:sldId id="391" r:id="rId22"/>
    <p:sldId id="2103" r:id="rId23"/>
    <p:sldId id="2104" r:id="rId24"/>
    <p:sldId id="2105" r:id="rId25"/>
    <p:sldId id="2106" r:id="rId26"/>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D05A05-CDE8-9D35-B307-68E2C35525EF}" name="Hilde Maasland" initials="HM" userId="S::HildeMaasland@MaaslandProjectSupport.onmicrosoft.com::02e04ee2-6027-4eff-9579-04fcb0739145" providerId="AD"/>
  <p188:author id="{C1889805-677E-A8F7-0D0B-9DFDD7583636}" name="Lilian Jongkind" initials="LJ" userId="S::lilian.jongkind@vng.nl::1ca623ff-4694-4c22-a212-7d0fe57542fd" providerId="AD"/>
  <p188:author id="{4BF4510F-C67E-C82E-9625-21C3EFED744E}" name="Wim van Oekel" initials="" userId="S::Wim.vanOekel@VNG.NL::b54efb4e-c61a-4a51-bc28-05a984081947" providerId="AD"/>
  <p188:author id="{6EBFF21B-6690-6783-48D2-05E67707497F}" name="Marco Lurks" initials="ML" userId="S::marco.lurks@vng.nl::2f946895-bccd-4fc9-b581-145a097f780c" providerId="AD"/>
  <p188:author id="{8AD4E01E-28F5-7AF3-2D98-BAEEF42363A3}" name="Meryem Tas" initials="" userId="S::Meryem.Tas@vng.nl::5f3ba144-d6f8-48e3-830f-010095e4d8cf" providerId="AD"/>
  <p188:author id="{3979F522-D8CD-73C9-DEA8-CEA972242E0A}" name="Sila Erciyas" initials="SE" userId="S::Sila.Erciyas@vng.nl::7b67e74e-e8a5-495c-be5f-b082df90ebc2" providerId="AD"/>
  <p188:author id="{824DB930-78E3-40B0-F331-838E0210544F}" name="Melina Schouten" initials="MS" userId="S::Melina.Schouten@vng.nl::6f88f0c6-ab72-4529-b72b-5913d4722ae9" providerId="AD"/>
  <p188:author id="{2357C633-0ABD-A8A9-6E54-5FA33C8F8878}" name="Melina Schouten" initials="MS" userId="S::melina.schouten@vng.nl::6f88f0c6-ab72-4529-b72b-5913d4722ae9" providerId="AD"/>
  <p188:author id="{3C120C3A-E737-1343-106F-4A69211C3306}" name="Hilde Maasland" initials="HM" userId="S::Hilde.Maasland@vng.nl::f81f1c2f-5096-4270-bea1-a0d4bc48e5ec" providerId="AD"/>
  <p188:author id="{50ED933C-4A03-4428-4BFC-C38208372DA8}" name="Nico Statius Muller" initials="NM" userId="S::nico.statiusmuller@vng.nl::8d1ef4fa-2088-4dac-8402-4b32d43924f3" providerId="AD"/>
  <p188:author id="{1596D64B-3F47-AEBB-54F6-4AE39ABD4369}" name="Thomas de Jong" initials="TJ" userId="S::thomas.dejong@vng.nl::19037bde-a6e3-4ffa-b7d5-82e2a3e62fcf" providerId="AD"/>
  <p188:author id="{FB863853-0FB0-06ED-0EB8-E85ECF05792A}" name="Mireille de Heer" initials="MH" userId="S::mireille.deheer@vng.nl::4ad8492c-d368-443b-bf8a-e7e2a228458b" providerId="AD"/>
  <p188:author id="{52016D67-3820-8947-6CA5-FDE3BEB0F664}" name="d.jansen" initials="d." userId="S::d.jansen_dekaplan.nl#ext#@vvng.onmicrosoft.com::d53fc807-99be-4240-ae22-e126f45056df" providerId="AD"/>
  <p188:author id="{913E7968-8F1A-303D-7A16-89ADB24DA58B}" name="Marco Lurks" initials="" userId="S::Marco.Lurks@VNG.NL::2f946895-bccd-4fc9-b581-145a097f780c" providerId="AD"/>
  <p188:author id="{6C5FF47E-406D-E46E-5AB3-2FAE65891F79}" name="N" initials="N" userId="N" providerId="None"/>
  <p188:author id="{6F6EC180-5E72-4131-44B5-2EBB5FC768F6}" name="Sandra Anzion" initials="s" userId="Sandra Anzion" providerId="None"/>
  <p188:author id="{C12D7F8E-DFE9-0953-68B8-D86B81FDCBD5}" name="Sandra Anzion" initials="" userId="S::Sandra.Anzion@vng.nl::01614a1b-8878-4b0f-9711-95cae4aacbd1" providerId="AD"/>
  <p188:author id="{51CD1F95-7C52-97A7-B386-CAFF8C8887F5}" name="Hilde Maasland" initials="HM" userId="S::hildemaasland@maaslandprojectsupport.onmicrosoft.com::02e04ee2-6027-4eff-9579-04fcb0739145" providerId="AD"/>
  <p188:author id="{BE6C769D-B61D-65D0-4A78-2DE3C34C209D}" name="Sandra Anzion" initials="SA" userId="S::sandra.anzion@vng.nl::01614a1b-8878-4b0f-9711-95cae4aacbd1" providerId="AD"/>
  <p188:author id="{22F5FFB1-67F7-D179-6DA6-12683F61DAE6}" name="Mireille de Heer" initials="Md" userId="S::Mireille.deHeer@vng.nl::4ad8492c-d368-443b-bf8a-e7e2a228458b" providerId="AD"/>
  <p188:author id="{20EA11BE-580D-1DD7-42FC-0FA117ACAEDF}" name="Nico Statius Muller" initials="" userId="S::Nico.Statiusmuller@VNG.NL::8d1ef4fa-2088-4dac-8402-4b32d43924f3" providerId="AD"/>
  <p188:author id="{9DC3D2DB-F536-D91F-C949-5E5070277132}" name="Wim van Oekel" initials="WO" userId="S::wim.vanoekel@vng.nl::b54efb4e-c61a-4a51-bc28-05a984081947" providerId="AD"/>
  <p188:author id="{C20542ED-A8DF-E5F1-2F94-A962A44C469C}" name="Nico Statius Muller" initials="" userId="Nico.Statiusmuller@VNG.NL" providerId="O365"/>
  <p188:author id="{654663F9-6547-79BA-EAAE-B414E83ED608}" name="Nino Lobel" initials="NL" userId="S::nino.lobel@vng.nl::fa714d08-d938-46f9-9903-effeec62a2a7" providerId="AD"/>
  <p188:author id="{9DCBEBFC-4BAD-10D1-7F18-766038FEC9DF}" name="Meryem Tas" initials="MT" userId="S::meryem.tas@vng.nl::5f3ba144-d6f8-48e3-830f-010095e4d8cf" providerId="AD"/>
  <p188:author id="{156358FE-3075-0F70-A894-5440AC1288A6}" name="Hilde Maasland" initials="HM" userId="S::hilde.maasland@vng.nl::f81f1c2f-5096-4270-bea1-a0d4bc48e5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0ABF3-EBF8-41E8-9BA7-D49C1F29995B}" v="17" dt="2024-12-06T10:07:54.80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64" autoAdjust="0"/>
  </p:normalViewPr>
  <p:slideViewPr>
    <p:cSldViewPr snapToGrid="0">
      <p:cViewPr varScale="1">
        <p:scale>
          <a:sx n="106" d="100"/>
          <a:sy n="106" d="100"/>
        </p:scale>
        <p:origin x="756" y="96"/>
      </p:cViewPr>
      <p:guideLst/>
    </p:cSldViewPr>
  </p:slideViewPr>
  <p:outlineViewPr>
    <p:cViewPr>
      <p:scale>
        <a:sx n="33" d="100"/>
        <a:sy n="33" d="100"/>
      </p:scale>
      <p:origin x="0" y="-156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D2C97-D1BB-4C36-A629-5B4D6EBBDE19}" type="datetimeFigureOut">
              <a:t>6-12-2024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E77C9-ECE7-4A02-89C5-67F57ABEFDCF}" type="slidenum">
              <a:t>‹nr.›</a:t>
            </a:fld>
            <a:endParaRPr lang="nl-NL"/>
          </a:p>
        </p:txBody>
      </p:sp>
    </p:spTree>
    <p:extLst>
      <p:ext uri="{BB962C8B-B14F-4D97-AF65-F5344CB8AC3E}">
        <p14:creationId xmlns:p14="http://schemas.microsoft.com/office/powerpoint/2010/main" val="37944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Aanwijzing als ‘omgevingsdocument’ op grond van: </a:t>
            </a:r>
            <a:r>
              <a:rPr lang="nl-NL" sz="1200" b="0" i="0" err="1">
                <a:solidFill>
                  <a:srgbClr val="1A1A1A"/>
                </a:solidFill>
                <a:effectLst/>
                <a:highlight>
                  <a:srgbClr val="FFFFFF"/>
                </a:highlight>
                <a:latin typeface="Avenir"/>
              </a:rPr>
              <a:t>obv</a:t>
            </a:r>
            <a:r>
              <a:rPr lang="nl-NL" sz="1200" b="0" i="0">
                <a:solidFill>
                  <a:srgbClr val="1A1A1A"/>
                </a:solidFill>
                <a:effectLst/>
                <a:highlight>
                  <a:srgbClr val="FFFFFF"/>
                </a:highlight>
                <a:latin typeface="Avenir"/>
              </a:rPr>
              <a:t> Regeling Standaarden publicaties Omgevingswet</a:t>
            </a:r>
            <a:endParaRPr lang="nl-NL"/>
          </a:p>
        </p:txBody>
      </p:sp>
      <p:sp>
        <p:nvSpPr>
          <p:cNvPr id="4" name="Tijdelijke aanduiding voor dianummer 3"/>
          <p:cNvSpPr>
            <a:spLocks noGrp="1"/>
          </p:cNvSpPr>
          <p:nvPr>
            <p:ph type="sldNum" sz="quarter" idx="5"/>
          </p:nvPr>
        </p:nvSpPr>
        <p:spPr/>
        <p:txBody>
          <a:bodyPr/>
          <a:lstStyle/>
          <a:p>
            <a:fld id="{3BEE77C9-ECE7-4A02-89C5-67F57ABEFDCF}" type="slidenum">
              <a:rPr lang="nl-NL" smtClean="0"/>
              <a:t>9</a:t>
            </a:fld>
            <a:endParaRPr lang="nl-NL"/>
          </a:p>
        </p:txBody>
      </p:sp>
    </p:spTree>
    <p:extLst>
      <p:ext uri="{BB962C8B-B14F-4D97-AF65-F5344CB8AC3E}">
        <p14:creationId xmlns:p14="http://schemas.microsoft.com/office/powerpoint/2010/main" val="268733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E77C9-ECE7-4A02-89C5-67F57ABEFDCF}" type="slidenum">
              <a:rPr lang="nl-NL" smtClean="0"/>
              <a:t>11</a:t>
            </a:fld>
            <a:endParaRPr lang="nl-NL"/>
          </a:p>
        </p:txBody>
      </p:sp>
    </p:spTree>
    <p:extLst>
      <p:ext uri="{BB962C8B-B14F-4D97-AF65-F5344CB8AC3E}">
        <p14:creationId xmlns:p14="http://schemas.microsoft.com/office/powerpoint/2010/main" val="255791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EE77C9-ECE7-4A02-89C5-67F57ABEFDCF}" type="slidenum">
              <a:rPr lang="nl-NL" smtClean="0"/>
              <a:t>12</a:t>
            </a:fld>
            <a:endParaRPr lang="nl-NL"/>
          </a:p>
        </p:txBody>
      </p:sp>
    </p:spTree>
    <p:extLst>
      <p:ext uri="{BB962C8B-B14F-4D97-AF65-F5344CB8AC3E}">
        <p14:creationId xmlns:p14="http://schemas.microsoft.com/office/powerpoint/2010/main" val="302673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4FA21-5E63-4880-7F91-70CC6788D2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58D3F9-BE6D-3023-E2E8-DA9BCBE34CC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69924AD-43F9-82B8-6354-FF682461776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B642EC0-C038-45BA-BAE8-ADC73A168B51}"/>
              </a:ext>
            </a:extLst>
          </p:cNvPr>
          <p:cNvSpPr>
            <a:spLocks noGrp="1"/>
          </p:cNvSpPr>
          <p:nvPr>
            <p:ph type="sldNum" sz="quarter" idx="5"/>
          </p:nvPr>
        </p:nvSpPr>
        <p:spPr/>
        <p:txBody>
          <a:bodyPr/>
          <a:lstStyle/>
          <a:p>
            <a:fld id="{3BEE77C9-ECE7-4A02-89C5-67F57ABEFDCF}" type="slidenum">
              <a:rPr lang="nl-NL" smtClean="0"/>
              <a:t>13</a:t>
            </a:fld>
            <a:endParaRPr lang="nl-NL"/>
          </a:p>
        </p:txBody>
      </p:sp>
    </p:spTree>
    <p:extLst>
      <p:ext uri="{BB962C8B-B14F-4D97-AF65-F5344CB8AC3E}">
        <p14:creationId xmlns:p14="http://schemas.microsoft.com/office/powerpoint/2010/main" val="299477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F33EF-30D5-889D-2688-F7EDB9A862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9D224C-D09B-ABF1-95FA-247BC922CC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0C8FA53-52DD-9C66-DC7B-A55C06BE262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6789C24-533B-E32E-1F4B-81C0A3BD5E39}"/>
              </a:ext>
            </a:extLst>
          </p:cNvPr>
          <p:cNvSpPr>
            <a:spLocks noGrp="1"/>
          </p:cNvSpPr>
          <p:nvPr>
            <p:ph type="sldNum" sz="quarter" idx="5"/>
          </p:nvPr>
        </p:nvSpPr>
        <p:spPr/>
        <p:txBody>
          <a:bodyPr/>
          <a:lstStyle/>
          <a:p>
            <a:fld id="{3BEE77C9-ECE7-4A02-89C5-67F57ABEFDCF}" type="slidenum">
              <a:rPr lang="nl-NL" smtClean="0"/>
              <a:t>14</a:t>
            </a:fld>
            <a:endParaRPr lang="nl-NL"/>
          </a:p>
        </p:txBody>
      </p:sp>
    </p:spTree>
    <p:extLst>
      <p:ext uri="{BB962C8B-B14F-4D97-AF65-F5344CB8AC3E}">
        <p14:creationId xmlns:p14="http://schemas.microsoft.com/office/powerpoint/2010/main" val="282461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EE77C9-ECE7-4A02-89C5-67F57ABEFDCF}" type="slidenum">
              <a:rPr lang="nl-NL" smtClean="0"/>
              <a:t>15</a:t>
            </a:fld>
            <a:endParaRPr lang="nl-NL"/>
          </a:p>
        </p:txBody>
      </p:sp>
    </p:spTree>
    <p:extLst>
      <p:ext uri="{BB962C8B-B14F-4D97-AF65-F5344CB8AC3E}">
        <p14:creationId xmlns:p14="http://schemas.microsoft.com/office/powerpoint/2010/main" val="152188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ptos" panose="020B0004020202020204" pitchFamily="34" charset="0"/>
              </a:rPr>
              <a:t>Het Beleidskader Participatie en de Participatiehandreiking van de gemeente Amsterdam geven inzicht in de wijze waarop participatie kan worden vormgegeven. </a:t>
            </a:r>
          </a:p>
          <a:p>
            <a:endParaRPr lang="nl-NL" dirty="0"/>
          </a:p>
        </p:txBody>
      </p:sp>
      <p:sp>
        <p:nvSpPr>
          <p:cNvPr id="4" name="Tijdelijke aanduiding voor dianummer 3"/>
          <p:cNvSpPr>
            <a:spLocks noGrp="1"/>
          </p:cNvSpPr>
          <p:nvPr>
            <p:ph type="sldNum" sz="quarter" idx="5"/>
          </p:nvPr>
        </p:nvSpPr>
        <p:spPr/>
        <p:txBody>
          <a:bodyPr/>
          <a:lstStyle/>
          <a:p>
            <a:fld id="{3BEE77C9-ECE7-4A02-89C5-67F57ABEFDCF}" type="slidenum">
              <a:rPr lang="nl-NL" smtClean="0"/>
              <a:t>19</a:t>
            </a:fld>
            <a:endParaRPr lang="nl-NL"/>
          </a:p>
        </p:txBody>
      </p:sp>
    </p:spTree>
    <p:extLst>
      <p:ext uri="{BB962C8B-B14F-4D97-AF65-F5344CB8AC3E}">
        <p14:creationId xmlns:p14="http://schemas.microsoft.com/office/powerpoint/2010/main" val="1647439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1487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501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2903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p>
        </p:txBody>
      </p:sp>
    </p:spTree>
    <p:extLst>
      <p:ext uri="{BB962C8B-B14F-4D97-AF65-F5344CB8AC3E}">
        <p14:creationId xmlns:p14="http://schemas.microsoft.com/office/powerpoint/2010/main" val="68732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96569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156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74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Inhoud van twee">
    <p:spTree>
      <p:nvGrpSpPr>
        <p:cNvPr id="1" name=""/>
        <p:cNvGrpSpPr/>
        <p:nvPr/>
      </p:nvGrpSpPr>
      <p:grpSpPr>
        <a:xfrm>
          <a:off x="0" y="0"/>
          <a:ext cx="0" cy="0"/>
          <a:chOff x="0" y="0"/>
          <a:chExt cx="0" cy="0"/>
        </a:xfrm>
      </p:grpSpPr>
      <p:sp>
        <p:nvSpPr>
          <p:cNvPr id="4" name="Tijdelijke aanduiding voor tekst 12"/>
          <p:cNvSpPr>
            <a:spLocks noGrp="1"/>
          </p:cNvSpPr>
          <p:nvPr>
            <p:ph type="body" sz="quarter" idx="13"/>
          </p:nvPr>
        </p:nvSpPr>
        <p:spPr>
          <a:xfrm>
            <a:off x="894736" y="1681611"/>
            <a:ext cx="8444573" cy="756000"/>
          </a:xfrm>
        </p:spPr>
        <p:txBody>
          <a:bodyPr>
            <a:noAutofit/>
          </a:bodyPr>
          <a:lstStyle>
            <a:lvl1pPr marL="0" indent="0">
              <a:buNone/>
              <a:defRPr lang="nl-NL" sz="1050" dirty="0" smtClean="0">
                <a:solidFill>
                  <a:srgbClr val="D50022"/>
                </a:solidFill>
                <a:latin typeface="Verdana" panose="020B0604030504040204" pitchFamily="34" charset="0"/>
                <a:ea typeface="Verdana" panose="020B0604030504040204" pitchFamily="34" charset="0"/>
                <a:cs typeface="Verdana" panose="020B0604030504040204" pitchFamily="34" charset="0"/>
              </a:defRPr>
            </a:lvl1pPr>
            <a:lvl2pPr marL="171450" indent="0">
              <a:buNone/>
              <a:defRPr lang="nl-NL" sz="1350" dirty="0" smtClean="0"/>
            </a:lvl2pPr>
            <a:lvl3pPr marL="514350" indent="0">
              <a:buNone/>
              <a:defRPr lang="nl-NL" sz="1350" dirty="0" smtClean="0"/>
            </a:lvl3pPr>
            <a:lvl4pPr marL="857250" indent="0">
              <a:buNone/>
              <a:defRPr lang="nl-NL" dirty="0" smtClean="0"/>
            </a:lvl4pPr>
            <a:lvl5pPr marL="1200150" indent="0">
              <a:buNone/>
              <a:defRPr lang="nl-NL" dirty="0"/>
            </a:lvl5pPr>
          </a:lstStyle>
          <a:p>
            <a:pPr lvl="0"/>
            <a:r>
              <a:rPr lang="nl-NL"/>
              <a:t>Tekststijl van het model bewerken</a:t>
            </a:r>
          </a:p>
        </p:txBody>
      </p:sp>
      <p:sp>
        <p:nvSpPr>
          <p:cNvPr id="5" name="Titel 1"/>
          <p:cNvSpPr>
            <a:spLocks noGrp="1"/>
          </p:cNvSpPr>
          <p:nvPr>
            <p:ph type="title"/>
          </p:nvPr>
        </p:nvSpPr>
        <p:spPr>
          <a:xfrm>
            <a:off x="894736" y="347371"/>
            <a:ext cx="8444573" cy="1305899"/>
          </a:xfrm>
        </p:spPr>
        <p:txBody>
          <a:bodyPr>
            <a:normAutofit/>
          </a:bodyPr>
          <a:lstStyle>
            <a:lvl1pPr>
              <a:defRPr sz="1350">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6" name="Tijdelijke aanduiding voor tekst 4"/>
          <p:cNvSpPr>
            <a:spLocks noGrp="1"/>
          </p:cNvSpPr>
          <p:nvPr>
            <p:ph type="body" sz="quarter" idx="14"/>
          </p:nvPr>
        </p:nvSpPr>
        <p:spPr>
          <a:xfrm>
            <a:off x="2" y="4"/>
            <a:ext cx="5023772" cy="347369"/>
          </a:xfrm>
        </p:spPr>
        <p:txBody>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stStyle>
          <a:p>
            <a:pPr lvl="0"/>
            <a:r>
              <a:rPr lang="nl-NL"/>
              <a:t>Tekststijl van het model bewerken</a:t>
            </a:r>
          </a:p>
        </p:txBody>
      </p:sp>
    </p:spTree>
    <p:extLst>
      <p:ext uri="{BB962C8B-B14F-4D97-AF65-F5344CB8AC3E}">
        <p14:creationId xmlns:p14="http://schemas.microsoft.com/office/powerpoint/2010/main" val="316982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0958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p>
        </p:txBody>
      </p:sp>
    </p:spTree>
    <p:extLst>
      <p:ext uri="{BB962C8B-B14F-4D97-AF65-F5344CB8AC3E}">
        <p14:creationId xmlns:p14="http://schemas.microsoft.com/office/powerpoint/2010/main" val="28986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85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00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aflopend beeld">
    <p:spTree>
      <p:nvGrpSpPr>
        <p:cNvPr id="1" name=""/>
        <p:cNvGrpSpPr/>
        <p:nvPr/>
      </p:nvGrpSpPr>
      <p:grpSpPr>
        <a:xfrm>
          <a:off x="0" y="0"/>
          <a:ext cx="0" cy="0"/>
          <a:chOff x="0" y="0"/>
          <a:chExt cx="0" cy="0"/>
        </a:xfrm>
      </p:grpSpPr>
      <p:sp>
        <p:nvSpPr>
          <p:cNvPr id="8" name="Rechthoek 7"/>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75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951FD9-6F07-F54A-8E97-3672483F8130}"/>
              </a:ext>
            </a:extLst>
          </p:cNvPr>
          <p:cNvSpPr>
            <a:spLocks noGrp="1"/>
          </p:cNvSpPr>
          <p:nvPr>
            <p:ph type="dt" sz="half" idx="10"/>
          </p:nvPr>
        </p:nvSpPr>
        <p:spPr/>
        <p:txBody>
          <a:bodyPr/>
          <a:lstStyle/>
          <a:p>
            <a:fld id="{425DFAD7-FBF1-4924-9032-AAD1B35CAA39}" type="datetimeFigureOut">
              <a:rPr lang="nl-NL" smtClean="0"/>
              <a:t>6-12-2024</a:t>
            </a:fld>
            <a:endParaRPr lang="nl-NL"/>
          </a:p>
        </p:txBody>
      </p:sp>
      <p:sp>
        <p:nvSpPr>
          <p:cNvPr id="3" name="Tijdelijke aanduiding voor voettekst 2">
            <a:extLst>
              <a:ext uri="{FF2B5EF4-FFF2-40B4-BE49-F238E27FC236}">
                <a16:creationId xmlns:a16="http://schemas.microsoft.com/office/drawing/2014/main" id="{E48BB2D8-BB38-9E43-916B-C7F58F9CE9A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F309B03-A33C-E541-8A8F-C79DE1C365DC}"/>
              </a:ext>
            </a:extLst>
          </p:cNvPr>
          <p:cNvSpPr>
            <a:spLocks noGrp="1"/>
          </p:cNvSpPr>
          <p:nvPr>
            <p:ph type="sldNum" sz="quarter" idx="12"/>
          </p:nvPr>
        </p:nvSpPr>
        <p:spPr/>
        <p:txBody>
          <a:bodyPr/>
          <a:lstStyle/>
          <a:p>
            <a:fld id="{463F0307-C473-4A97-B94B-B29C39453B6F}" type="slidenum">
              <a:rPr lang="nl-NL" smtClean="0"/>
              <a:t>‹nr.›</a:t>
            </a:fld>
            <a:endParaRPr lang="nl-NL"/>
          </a:p>
        </p:txBody>
      </p:sp>
    </p:spTree>
    <p:extLst>
      <p:ext uri="{BB962C8B-B14F-4D97-AF65-F5344CB8AC3E}">
        <p14:creationId xmlns:p14="http://schemas.microsoft.com/office/powerpoint/2010/main" val="307728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187645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1834749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12876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6" r:id="rId5"/>
    <p:sldLayoutId id="2147483677" r:id="rId6"/>
    <p:sldLayoutId id="2147483679" r:id="rId7"/>
  </p:sldLayoutIdLst>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98108"/>
      </p:ext>
    </p:extLst>
  </p:cSld>
  <p:clrMap bg1="lt1" tx1="dk1" bg2="lt2" tx2="dk2" accent1="accent1" accent2="accent2" accent3="accent3" accent4="accent4" accent5="accent5" accent6="accent6" hlink="hlink" folHlink="folHlink"/>
  <p:sldLayoutIdLst>
    <p:sldLayoutId id="2147483671" r:id="rId1"/>
    <p:sldLayoutId id="2147483680" r:id="rId2"/>
  </p:sldLayoutIdLst>
  <p:hf sldNum="0" hdr="0"/>
  <p:txStyles>
    <p:titleStyle>
      <a:lvl1pPr algn="l" rtl="0" eaLnBrk="1" fontAlgn="base" hangingPunct="1">
        <a:spcBef>
          <a:spcPct val="0"/>
        </a:spcBef>
        <a:spcAft>
          <a:spcPct val="0"/>
        </a:spcAft>
        <a:defRPr sz="3200" b="1" kern="1200">
          <a:solidFill>
            <a:schemeClr val="bg2"/>
          </a:solidFill>
          <a:latin typeface="+mj-lt"/>
          <a:ea typeface="ＭＳ Ｐゴシック" charset="-128"/>
          <a:cs typeface="+mj-cs"/>
        </a:defRPr>
      </a:lvl1pPr>
      <a:lvl2pPr algn="l" rtl="0" eaLnBrk="1" fontAlgn="base" hangingPunct="1">
        <a:spcBef>
          <a:spcPct val="0"/>
        </a:spcBef>
        <a:spcAft>
          <a:spcPct val="0"/>
        </a:spcAft>
        <a:defRPr sz="3200" b="1">
          <a:solidFill>
            <a:schemeClr val="bg2"/>
          </a:solidFill>
          <a:latin typeface="Arial" charset="0"/>
          <a:ea typeface="ＭＳ Ｐゴシック" charset="-128"/>
        </a:defRPr>
      </a:lvl2pPr>
      <a:lvl3pPr algn="l" rtl="0" eaLnBrk="1" fontAlgn="base" hangingPunct="1">
        <a:spcBef>
          <a:spcPct val="0"/>
        </a:spcBef>
        <a:spcAft>
          <a:spcPct val="0"/>
        </a:spcAft>
        <a:defRPr sz="3200" b="1">
          <a:solidFill>
            <a:schemeClr val="bg2"/>
          </a:solidFill>
          <a:latin typeface="Arial" charset="0"/>
          <a:ea typeface="ＭＳ Ｐゴシック" charset="-128"/>
        </a:defRPr>
      </a:lvl3pPr>
      <a:lvl4pPr algn="l" rtl="0" eaLnBrk="1" fontAlgn="base" hangingPunct="1">
        <a:spcBef>
          <a:spcPct val="0"/>
        </a:spcBef>
        <a:spcAft>
          <a:spcPct val="0"/>
        </a:spcAft>
        <a:defRPr sz="3200" b="1">
          <a:solidFill>
            <a:schemeClr val="bg2"/>
          </a:solidFill>
          <a:latin typeface="Arial" charset="0"/>
          <a:ea typeface="ＭＳ Ｐゴシック" charset="-128"/>
        </a:defRPr>
      </a:lvl4pPr>
      <a:lvl5pPr algn="l" rtl="0" eaLnBrk="1" fontAlgn="base" hangingPunct="1">
        <a:spcBef>
          <a:spcPct val="0"/>
        </a:spcBef>
        <a:spcAft>
          <a:spcPct val="0"/>
        </a:spcAft>
        <a:defRPr sz="3200" b="1">
          <a:solidFill>
            <a:schemeClr val="bg2"/>
          </a:solidFill>
          <a:latin typeface="Arial" charset="0"/>
          <a:ea typeface="ＭＳ Ｐゴシック" charset="-128"/>
        </a:defRPr>
      </a:lvl5pPr>
      <a:lvl6pPr marL="457200" algn="l" rtl="0" eaLnBrk="1" fontAlgn="base" hangingPunct="1">
        <a:spcBef>
          <a:spcPct val="0"/>
        </a:spcBef>
        <a:spcAft>
          <a:spcPct val="0"/>
        </a:spcAft>
        <a:defRPr sz="3200" b="1">
          <a:solidFill>
            <a:schemeClr val="bg2"/>
          </a:solidFill>
          <a:latin typeface="Arial" charset="0"/>
          <a:ea typeface="ＭＳ Ｐゴシック" charset="-128"/>
        </a:defRPr>
      </a:lvl6pPr>
      <a:lvl7pPr marL="914400" algn="l" rtl="0" eaLnBrk="1" fontAlgn="base" hangingPunct="1">
        <a:spcBef>
          <a:spcPct val="0"/>
        </a:spcBef>
        <a:spcAft>
          <a:spcPct val="0"/>
        </a:spcAft>
        <a:defRPr sz="3200" b="1">
          <a:solidFill>
            <a:schemeClr val="bg2"/>
          </a:solidFill>
          <a:latin typeface="Arial" charset="0"/>
          <a:ea typeface="ＭＳ Ｐゴシック" charset="-128"/>
        </a:defRPr>
      </a:lvl7pPr>
      <a:lvl8pPr marL="1371600" algn="l" rtl="0" eaLnBrk="1" fontAlgn="base" hangingPunct="1">
        <a:spcBef>
          <a:spcPct val="0"/>
        </a:spcBef>
        <a:spcAft>
          <a:spcPct val="0"/>
        </a:spcAft>
        <a:defRPr sz="3200" b="1">
          <a:solidFill>
            <a:schemeClr val="bg2"/>
          </a:solidFill>
          <a:latin typeface="Arial" charset="0"/>
          <a:ea typeface="ＭＳ Ｐゴシック" charset="-128"/>
        </a:defRPr>
      </a:lvl8pPr>
      <a:lvl9pPr marL="1828800" algn="l" rtl="0" eaLnBrk="1" fontAlgn="base" hangingPunct="1">
        <a:spcBef>
          <a:spcPct val="0"/>
        </a:spcBef>
        <a:spcAft>
          <a:spcPct val="0"/>
        </a:spcAft>
        <a:defRPr sz="3200" b="1">
          <a:solidFill>
            <a:schemeClr val="bg2"/>
          </a:solidFill>
          <a:latin typeface="Arial" charset="0"/>
          <a:ea typeface="ＭＳ Ｐゴシック" charset="-128"/>
        </a:defRPr>
      </a:lvl9pPr>
    </p:titleStyle>
    <p:bodyStyle>
      <a:lvl1pPr marL="265113" indent="-265113" algn="l" rtl="0" eaLnBrk="1" fontAlgn="base" hangingPunct="1">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eaLnBrk="1" fontAlgn="base" hangingPunct="1">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eaLnBrk="1" fontAlgn="base" hangingPunct="1">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eaLnBrk="1" fontAlgn="base" hangingPunct="1">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eaLnBrk="1" fontAlgn="base" hangingPunct="1">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7427418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3" r:id="rId7"/>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vng.nl/artikelen/opa-vergunningplichten-in-het-omgevingsplan-van-rechtsweg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73855" y="2406204"/>
            <a:ext cx="5353512" cy="1235234"/>
          </a:xfrm>
        </p:spPr>
        <p:txBody>
          <a:bodyPr/>
          <a:lstStyle/>
          <a:p>
            <a:r>
              <a:rPr lang="nl-NL" dirty="0" err="1"/>
              <a:t>Bopa</a:t>
            </a:r>
            <a:r>
              <a:rPr lang="nl-NL" dirty="0"/>
              <a:t> – </a:t>
            </a:r>
            <a:r>
              <a:rPr lang="nl-NL" dirty="0" err="1"/>
              <a:t>Lessons</a:t>
            </a:r>
            <a:r>
              <a:rPr lang="nl-NL" dirty="0"/>
              <a:t> </a:t>
            </a:r>
            <a:r>
              <a:rPr lang="nl-NL" dirty="0" err="1"/>
              <a:t>Learned</a:t>
            </a:r>
            <a:br>
              <a:rPr lang="nl-NL" dirty="0"/>
            </a:br>
            <a:br>
              <a:rPr lang="nl-NL" dirty="0"/>
            </a:br>
            <a:br>
              <a:rPr lang="nl-NL" dirty="0"/>
            </a:br>
            <a:br>
              <a:rPr lang="nl-NL" dirty="0"/>
            </a:br>
            <a:r>
              <a:rPr lang="nl-NL" dirty="0"/>
              <a:t>VNG:</a:t>
            </a:r>
            <a:br>
              <a:rPr lang="nl-NL" dirty="0"/>
            </a:br>
            <a:r>
              <a:rPr lang="nl-NL" dirty="0"/>
              <a:t>Melina Schouten &amp; </a:t>
            </a:r>
            <a:br>
              <a:rPr lang="nl-NL" dirty="0"/>
            </a:br>
            <a:r>
              <a:rPr lang="nl-NL" dirty="0"/>
              <a:t>Meryem Tas</a:t>
            </a:r>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28 november 2024</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C6749-655F-4A16-B711-E5E10391C149}"/>
              </a:ext>
            </a:extLst>
          </p:cNvPr>
          <p:cNvSpPr>
            <a:spLocks noGrp="1"/>
          </p:cNvSpPr>
          <p:nvPr>
            <p:ph type="title"/>
          </p:nvPr>
        </p:nvSpPr>
        <p:spPr>
          <a:xfrm>
            <a:off x="793466" y="1144197"/>
            <a:ext cx="10340669" cy="4471512"/>
          </a:xfrm>
        </p:spPr>
        <p:txBody>
          <a:bodyPr/>
          <a:lstStyle/>
          <a:p>
            <a:r>
              <a:rPr lang="nl-NL" dirty="0">
                <a:latin typeface="Calibri"/>
                <a:cs typeface="Calibri"/>
              </a:rPr>
              <a:t>Wat zien we?</a:t>
            </a:r>
            <a:br>
              <a:rPr lang="nl-NL" dirty="0">
                <a:latin typeface="Calibri"/>
                <a:cs typeface="Calibri"/>
              </a:rPr>
            </a:br>
            <a:br>
              <a:rPr lang="nl-NL" sz="2800" dirty="0">
                <a:solidFill>
                  <a:schemeClr val="tx1"/>
                </a:solidFill>
                <a:latin typeface="Calibri"/>
                <a:cs typeface="Calibri"/>
              </a:rPr>
            </a:br>
            <a:r>
              <a:rPr lang="nl-NL" sz="2800" dirty="0">
                <a:solidFill>
                  <a:schemeClr val="tx1"/>
                </a:solidFill>
                <a:latin typeface="Calibri"/>
                <a:cs typeface="Calibri"/>
              </a:rPr>
              <a:t>- Omschrijving? </a:t>
            </a:r>
            <a:br>
              <a:rPr lang="nl-NL" sz="2800" dirty="0">
                <a:solidFill>
                  <a:schemeClr val="tx1"/>
                </a:solidFill>
                <a:latin typeface="Calibri"/>
                <a:cs typeface="Calibri"/>
              </a:rPr>
            </a:br>
            <a:br>
              <a:rPr lang="nl-NL" sz="2800" dirty="0">
                <a:solidFill>
                  <a:schemeClr val="tx1"/>
                </a:solidFill>
                <a:latin typeface="Calibri"/>
                <a:cs typeface="Calibri"/>
              </a:rPr>
            </a:br>
            <a:r>
              <a:rPr lang="nl-NL" sz="2800" dirty="0">
                <a:solidFill>
                  <a:schemeClr val="tx1"/>
                </a:solidFill>
                <a:latin typeface="Calibri"/>
                <a:cs typeface="Calibri"/>
              </a:rPr>
              <a:t>- (Alle) </a:t>
            </a:r>
            <a:r>
              <a:rPr lang="nl-NL" sz="2800" dirty="0" err="1">
                <a:solidFill>
                  <a:schemeClr val="tx1"/>
                </a:solidFill>
                <a:latin typeface="Calibri"/>
                <a:cs typeface="Calibri"/>
              </a:rPr>
              <a:t>bopa’s</a:t>
            </a:r>
            <a:r>
              <a:rPr lang="nl-NL" sz="2800" dirty="0">
                <a:solidFill>
                  <a:schemeClr val="tx1"/>
                </a:solidFill>
                <a:latin typeface="Calibri"/>
                <a:cs typeface="Calibri"/>
              </a:rPr>
              <a:t> in het loket, ook de ‘tijdelijke’ en ‘kleine bouwwerken’ </a:t>
            </a:r>
            <a:br>
              <a:rPr lang="nl-NL" sz="2800" dirty="0">
                <a:solidFill>
                  <a:schemeClr val="tx1"/>
                </a:solidFill>
                <a:latin typeface="Calibri"/>
                <a:cs typeface="Calibri"/>
              </a:rPr>
            </a:br>
            <a:br>
              <a:rPr lang="nl-NL" sz="2800" dirty="0">
                <a:solidFill>
                  <a:schemeClr val="tx1"/>
                </a:solidFill>
                <a:latin typeface="Calibri"/>
                <a:cs typeface="Calibri"/>
              </a:rPr>
            </a:br>
            <a:r>
              <a:rPr lang="nl-NL" sz="2800" dirty="0">
                <a:solidFill>
                  <a:schemeClr val="tx1"/>
                </a:solidFill>
                <a:latin typeface="Calibri"/>
                <a:cs typeface="Calibri"/>
              </a:rPr>
              <a:t>- Bepalen contour van de GML (begrenzing in het loket)</a:t>
            </a:r>
            <a:endParaRPr lang="nl-NL" sz="2800" dirty="0">
              <a:solidFill>
                <a:schemeClr val="tx1"/>
              </a:solidFill>
            </a:endParaRPr>
          </a:p>
        </p:txBody>
      </p:sp>
    </p:spTree>
    <p:extLst>
      <p:ext uri="{BB962C8B-B14F-4D97-AF65-F5344CB8AC3E}">
        <p14:creationId xmlns:p14="http://schemas.microsoft.com/office/powerpoint/2010/main" val="47378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C6749-655F-4A16-B711-E5E10391C149}"/>
              </a:ext>
            </a:extLst>
          </p:cNvPr>
          <p:cNvSpPr>
            <a:spLocks noGrp="1"/>
          </p:cNvSpPr>
          <p:nvPr>
            <p:ph type="title"/>
          </p:nvPr>
        </p:nvSpPr>
        <p:spPr>
          <a:xfrm>
            <a:off x="793466" y="1116489"/>
            <a:ext cx="10340669" cy="720000"/>
          </a:xfrm>
        </p:spPr>
        <p:txBody>
          <a:bodyPr/>
          <a:lstStyle/>
          <a:p>
            <a:r>
              <a:rPr lang="nl-NL" dirty="0">
                <a:latin typeface="Calibri"/>
                <a:cs typeface="Calibri"/>
              </a:rPr>
              <a:t>Omschrijving van de </a:t>
            </a:r>
            <a:r>
              <a:rPr lang="nl-NL" dirty="0" err="1">
                <a:latin typeface="Calibri"/>
                <a:cs typeface="Calibri"/>
              </a:rPr>
              <a:t>bopa</a:t>
            </a:r>
            <a:r>
              <a:rPr lang="nl-NL" dirty="0">
                <a:latin typeface="Calibri"/>
                <a:cs typeface="Calibri"/>
              </a:rPr>
              <a:t>?</a:t>
            </a:r>
            <a:endParaRPr lang="nl-NL" dirty="0"/>
          </a:p>
        </p:txBody>
      </p:sp>
      <p:pic>
        <p:nvPicPr>
          <p:cNvPr id="7" name="Afbeelding 6" descr="Omschrijving BOPA: voorbeeld">
            <a:extLst>
              <a:ext uri="{FF2B5EF4-FFF2-40B4-BE49-F238E27FC236}">
                <a16:creationId xmlns:a16="http://schemas.microsoft.com/office/drawing/2014/main" id="{2A21CEF6-1841-4A79-2F23-DA7A2495215F}"/>
              </a:ext>
            </a:extLst>
          </p:cNvPr>
          <p:cNvPicPr>
            <a:picLocks noChangeAspect="1"/>
          </p:cNvPicPr>
          <p:nvPr/>
        </p:nvPicPr>
        <p:blipFill>
          <a:blip r:embed="rId3"/>
          <a:stretch>
            <a:fillRect/>
          </a:stretch>
        </p:blipFill>
        <p:spPr>
          <a:xfrm>
            <a:off x="333994" y="2161309"/>
            <a:ext cx="5518253" cy="3367321"/>
          </a:xfrm>
          <a:prstGeom prst="rect">
            <a:avLst/>
          </a:prstGeom>
        </p:spPr>
      </p:pic>
      <p:pic>
        <p:nvPicPr>
          <p:cNvPr id="12" name="Afbeelding 11" descr="Omschrijving BOPA: voorbeeld">
            <a:extLst>
              <a:ext uri="{FF2B5EF4-FFF2-40B4-BE49-F238E27FC236}">
                <a16:creationId xmlns:a16="http://schemas.microsoft.com/office/drawing/2014/main" id="{87835ED2-1D46-5DF4-937F-B24750770925}"/>
              </a:ext>
            </a:extLst>
          </p:cNvPr>
          <p:cNvPicPr>
            <a:picLocks noChangeAspect="1"/>
          </p:cNvPicPr>
          <p:nvPr/>
        </p:nvPicPr>
        <p:blipFill>
          <a:blip r:embed="rId4"/>
          <a:stretch>
            <a:fillRect/>
          </a:stretch>
        </p:blipFill>
        <p:spPr>
          <a:xfrm>
            <a:off x="6228235" y="2505709"/>
            <a:ext cx="5290372" cy="2515803"/>
          </a:xfrm>
          <a:prstGeom prst="rect">
            <a:avLst/>
          </a:prstGeom>
        </p:spPr>
      </p:pic>
      <p:sp>
        <p:nvSpPr>
          <p:cNvPr id="4" name="Tijdelijke aanduiding voor inhoud 3">
            <a:extLst>
              <a:ext uri="{FF2B5EF4-FFF2-40B4-BE49-F238E27FC236}">
                <a16:creationId xmlns:a16="http://schemas.microsoft.com/office/drawing/2014/main" id="{46273767-C9BC-2B94-AA5F-5F3402258E4E}"/>
              </a:ext>
            </a:extLst>
          </p:cNvPr>
          <p:cNvSpPr>
            <a:spLocks noGrp="1"/>
          </p:cNvSpPr>
          <p:nvPr>
            <p:ph idx="1"/>
          </p:nvPr>
        </p:nvSpPr>
        <p:spPr>
          <a:xfrm>
            <a:off x="1079500" y="9291271"/>
            <a:ext cx="10033000" cy="4500563"/>
          </a:xfrm>
        </p:spPr>
        <p:txBody>
          <a:bodyPr/>
          <a:lstStyle/>
          <a:p>
            <a:endParaRPr lang="nl-NL"/>
          </a:p>
        </p:txBody>
      </p:sp>
    </p:spTree>
    <p:extLst>
      <p:ext uri="{BB962C8B-B14F-4D97-AF65-F5344CB8AC3E}">
        <p14:creationId xmlns:p14="http://schemas.microsoft.com/office/powerpoint/2010/main" val="110829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C6749-655F-4A16-B711-E5E10391C149}"/>
              </a:ext>
            </a:extLst>
          </p:cNvPr>
          <p:cNvSpPr>
            <a:spLocks noGrp="1"/>
          </p:cNvSpPr>
          <p:nvPr>
            <p:ph type="title"/>
          </p:nvPr>
        </p:nvSpPr>
        <p:spPr>
          <a:xfrm>
            <a:off x="793466" y="1116489"/>
            <a:ext cx="10340669" cy="720000"/>
          </a:xfrm>
        </p:spPr>
        <p:txBody>
          <a:bodyPr/>
          <a:lstStyle/>
          <a:p>
            <a:r>
              <a:rPr lang="nl-NL" dirty="0">
                <a:latin typeface="Calibri"/>
                <a:cs typeface="Calibri"/>
              </a:rPr>
              <a:t>Welke </a:t>
            </a:r>
            <a:r>
              <a:rPr lang="nl-NL" dirty="0" err="1">
                <a:latin typeface="Calibri"/>
                <a:cs typeface="Calibri"/>
              </a:rPr>
              <a:t>bopa’s</a:t>
            </a:r>
            <a:r>
              <a:rPr lang="nl-NL" dirty="0">
                <a:latin typeface="Calibri"/>
                <a:cs typeface="Calibri"/>
              </a:rPr>
              <a:t> in het loket?</a:t>
            </a:r>
            <a:endParaRPr lang="nl-NL" dirty="0"/>
          </a:p>
        </p:txBody>
      </p:sp>
      <p:sp>
        <p:nvSpPr>
          <p:cNvPr id="5" name="Tekstvak 4">
            <a:extLst>
              <a:ext uri="{FF2B5EF4-FFF2-40B4-BE49-F238E27FC236}">
                <a16:creationId xmlns:a16="http://schemas.microsoft.com/office/drawing/2014/main" id="{9A155E69-3634-1AD0-F4AB-BA442208BA30}"/>
              </a:ext>
            </a:extLst>
          </p:cNvPr>
          <p:cNvSpPr txBox="1"/>
          <p:nvPr/>
        </p:nvSpPr>
        <p:spPr>
          <a:xfrm>
            <a:off x="793466" y="2058162"/>
            <a:ext cx="9582239" cy="2585323"/>
          </a:xfrm>
          <a:prstGeom prst="rect">
            <a:avLst/>
          </a:prstGeom>
          <a:noFill/>
        </p:spPr>
        <p:txBody>
          <a:bodyPr wrap="square">
            <a:spAutoFit/>
          </a:bodyPr>
          <a:lstStyle/>
          <a:p>
            <a:pPr algn="l"/>
            <a:r>
              <a:rPr lang="nl-NL" sz="1800" b="0" i="0" dirty="0">
                <a:solidFill>
                  <a:srgbClr val="1A1A1A"/>
                </a:solidFill>
                <a:effectLst/>
                <a:highlight>
                  <a:srgbClr val="FFFFFF"/>
                </a:highlight>
                <a:latin typeface="Avenir"/>
              </a:rPr>
              <a:t>Het gaat om de volgende gevallen: </a:t>
            </a:r>
          </a:p>
          <a:p>
            <a:pPr marL="798513" lvl="1" indent="-342900">
              <a:buFont typeface="Arial" panose="020B0604020202020204" pitchFamily="34" charset="0"/>
              <a:buChar char="•"/>
            </a:pPr>
            <a:r>
              <a:rPr lang="nl-NL" sz="1800" b="0" i="0" dirty="0">
                <a:solidFill>
                  <a:srgbClr val="1A1A1A"/>
                </a:solidFill>
                <a:effectLst/>
                <a:highlight>
                  <a:srgbClr val="FFFFFF"/>
                </a:highlight>
                <a:latin typeface="Avenir"/>
              </a:rPr>
              <a:t>‘een </a:t>
            </a:r>
            <a:r>
              <a:rPr lang="nl-NL" sz="1800" b="1" i="1" dirty="0">
                <a:solidFill>
                  <a:srgbClr val="1A1A1A"/>
                </a:solidFill>
                <a:effectLst/>
                <a:highlight>
                  <a:srgbClr val="FFFFFF"/>
                </a:highlight>
                <a:latin typeface="Avenir"/>
              </a:rPr>
              <a:t>voortdurende </a:t>
            </a:r>
            <a:r>
              <a:rPr lang="nl-NL" sz="1800" b="0" i="0" dirty="0" err="1">
                <a:solidFill>
                  <a:srgbClr val="1A1A1A"/>
                </a:solidFill>
                <a:effectLst/>
                <a:highlight>
                  <a:srgbClr val="FFFFFF"/>
                </a:highlight>
                <a:latin typeface="Avenir"/>
              </a:rPr>
              <a:t>buitenplanse</a:t>
            </a:r>
            <a:r>
              <a:rPr lang="nl-NL" sz="1800" b="0" i="0" dirty="0">
                <a:solidFill>
                  <a:srgbClr val="1A1A1A"/>
                </a:solidFill>
                <a:effectLst/>
                <a:highlight>
                  <a:srgbClr val="FFFFFF"/>
                </a:highlight>
                <a:latin typeface="Avenir"/>
              </a:rPr>
              <a:t> omgevingsplanactiviteit, waaraan geen termijn als bedoeld in artikel 5.36, eerste lid, Omgevingswet is verbonden, die betreft: ​ </a:t>
            </a:r>
          </a:p>
          <a:p>
            <a:pPr marL="1370013" lvl="2" indent="-457200">
              <a:buFont typeface="+mj-lt"/>
              <a:buAutoNum type="arabicPeriod"/>
            </a:pPr>
            <a:r>
              <a:rPr lang="nl-NL" sz="1800" b="0" i="0" dirty="0">
                <a:solidFill>
                  <a:srgbClr val="1A1A1A"/>
                </a:solidFill>
                <a:effectLst/>
                <a:highlight>
                  <a:srgbClr val="FFFFFF"/>
                </a:highlight>
                <a:latin typeface="Avenir"/>
              </a:rPr>
              <a:t>een omgevingsplanactiviteit bestaande uit het in stand houden van: ​ </a:t>
            </a:r>
          </a:p>
          <a:p>
            <a:pPr marL="1827213" lvl="3" indent="-457200">
              <a:buFont typeface="+mj-lt"/>
              <a:buAutoNum type="alphaLcParenR"/>
            </a:pPr>
            <a:r>
              <a:rPr lang="nl-NL" sz="1800" b="0" i="0" dirty="0">
                <a:solidFill>
                  <a:srgbClr val="1A1A1A"/>
                </a:solidFill>
                <a:effectLst/>
                <a:highlight>
                  <a:srgbClr val="FFFFFF"/>
                </a:highlight>
                <a:latin typeface="Avenir"/>
              </a:rPr>
              <a:t>een of meer nieuw te bouwen hoofdgebouwen, en/of ​ </a:t>
            </a:r>
          </a:p>
          <a:p>
            <a:pPr marL="1827213" lvl="3" indent="-457200">
              <a:buFont typeface="+mj-lt"/>
              <a:buAutoNum type="alphaLcParenR"/>
            </a:pPr>
            <a:r>
              <a:rPr lang="nl-NL" sz="1800" b="0" i="0" dirty="0">
                <a:solidFill>
                  <a:srgbClr val="1A1A1A"/>
                </a:solidFill>
                <a:effectLst/>
                <a:highlight>
                  <a:srgbClr val="FFFFFF"/>
                </a:highlight>
                <a:latin typeface="Avenir"/>
              </a:rPr>
              <a:t>een of meer andere bouwwerken buiten de bebouwde kom met een oppervlakte​ van meer dan 150 m2 of een hoogte van meer dan 40 m; en/of ​ </a:t>
            </a:r>
          </a:p>
          <a:p>
            <a:pPr marL="1370013" lvl="2" indent="-457200">
              <a:buFont typeface="+mj-lt"/>
              <a:buAutoNum type="arabicPeriod"/>
            </a:pPr>
            <a:r>
              <a:rPr lang="nl-NL" sz="1800" b="0" i="0" dirty="0">
                <a:solidFill>
                  <a:srgbClr val="1A1A1A"/>
                </a:solidFill>
                <a:effectLst/>
                <a:highlight>
                  <a:srgbClr val="FFFFFF"/>
                </a:highlight>
                <a:latin typeface="Avenir"/>
              </a:rPr>
              <a:t>een omgevingsplanactiviteit, anders dan onder 1, die niet in overeenstemming is met een aan een locatie toegedeelde functie.’ </a:t>
            </a:r>
          </a:p>
        </p:txBody>
      </p:sp>
      <p:sp>
        <p:nvSpPr>
          <p:cNvPr id="4" name="Tijdelijke aanduiding voor inhoud 3">
            <a:extLst>
              <a:ext uri="{FF2B5EF4-FFF2-40B4-BE49-F238E27FC236}">
                <a16:creationId xmlns:a16="http://schemas.microsoft.com/office/drawing/2014/main" id="{2D63F717-6F77-1898-F3AB-3473EDB05C9D}"/>
              </a:ext>
            </a:extLst>
          </p:cNvPr>
          <p:cNvSpPr>
            <a:spLocks noGrp="1"/>
          </p:cNvSpPr>
          <p:nvPr>
            <p:ph idx="1"/>
          </p:nvPr>
        </p:nvSpPr>
        <p:spPr>
          <a:xfrm>
            <a:off x="342705" y="9326440"/>
            <a:ext cx="10033000" cy="4500563"/>
          </a:xfrm>
        </p:spPr>
        <p:txBody>
          <a:bodyPr/>
          <a:lstStyle/>
          <a:p>
            <a:endParaRPr lang="nl-NL"/>
          </a:p>
        </p:txBody>
      </p:sp>
    </p:spTree>
    <p:extLst>
      <p:ext uri="{BB962C8B-B14F-4D97-AF65-F5344CB8AC3E}">
        <p14:creationId xmlns:p14="http://schemas.microsoft.com/office/powerpoint/2010/main" val="355266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C216-3A11-24B0-44F8-9FB4881F4C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533E13-01D6-FF52-D18A-46B874D69551}"/>
              </a:ext>
            </a:extLst>
          </p:cNvPr>
          <p:cNvSpPr>
            <a:spLocks noGrp="1"/>
          </p:cNvSpPr>
          <p:nvPr>
            <p:ph type="title"/>
          </p:nvPr>
        </p:nvSpPr>
        <p:spPr>
          <a:xfrm>
            <a:off x="793466" y="1116489"/>
            <a:ext cx="10340669" cy="720000"/>
          </a:xfrm>
        </p:spPr>
        <p:txBody>
          <a:bodyPr/>
          <a:lstStyle/>
          <a:p>
            <a:r>
              <a:rPr lang="nl-NL" dirty="0">
                <a:latin typeface="Calibri"/>
                <a:cs typeface="Calibri"/>
              </a:rPr>
              <a:t>Alle </a:t>
            </a:r>
            <a:r>
              <a:rPr lang="nl-NL" dirty="0" err="1">
                <a:latin typeface="Calibri"/>
                <a:cs typeface="Calibri"/>
              </a:rPr>
              <a:t>bopa’s</a:t>
            </a:r>
            <a:r>
              <a:rPr lang="nl-NL" dirty="0">
                <a:latin typeface="Calibri"/>
                <a:cs typeface="Calibri"/>
              </a:rPr>
              <a:t> in het loket?</a:t>
            </a:r>
            <a:endParaRPr lang="nl-NL" dirty="0"/>
          </a:p>
        </p:txBody>
      </p:sp>
      <p:sp>
        <p:nvSpPr>
          <p:cNvPr id="3" name="Tijdelijke aanduiding voor inhoud 2" descr="Een afbeelding die de tekst en contour van een bopa laat zien hoe die in het DSO-loket terug te vinden is. ">
            <a:extLst>
              <a:ext uri="{FF2B5EF4-FFF2-40B4-BE49-F238E27FC236}">
                <a16:creationId xmlns:a16="http://schemas.microsoft.com/office/drawing/2014/main" id="{98FA8B6B-48EE-DBC4-5A0F-5CB37024F844}"/>
              </a:ext>
            </a:extLst>
          </p:cNvPr>
          <p:cNvSpPr>
            <a:spLocks noGrp="1"/>
          </p:cNvSpPr>
          <p:nvPr>
            <p:ph idx="1"/>
          </p:nvPr>
        </p:nvSpPr>
        <p:spPr>
          <a:xfrm>
            <a:off x="793466" y="1716173"/>
            <a:ext cx="10473247" cy="4500563"/>
          </a:xfrm>
        </p:spPr>
        <p:txBody>
          <a:bodyPr/>
          <a:lstStyle/>
          <a:p>
            <a:pPr marL="267970" indent="-267970"/>
            <a:endParaRPr lang="nl-NL" sz="1800" b="1" dirty="0">
              <a:latin typeface="Arial"/>
              <a:ea typeface="Verdana"/>
              <a:cs typeface="Arial"/>
            </a:endParaRPr>
          </a:p>
          <a:p>
            <a:pPr marL="267970" indent="-267970">
              <a:buNone/>
            </a:pPr>
            <a:endParaRPr lang="nl-NL" dirty="0"/>
          </a:p>
          <a:p>
            <a:pPr marL="267970" indent="-267970">
              <a:buNone/>
            </a:pPr>
            <a:endParaRPr lang="nl-NL" sz="1600" b="1" dirty="0">
              <a:latin typeface="Verdana"/>
              <a:ea typeface="Verdana"/>
            </a:endParaRPr>
          </a:p>
          <a:p>
            <a:pPr marL="0" indent="0" algn="l">
              <a:buNone/>
            </a:pPr>
            <a:endParaRPr lang="nl-NL" sz="1600" dirty="0">
              <a:ea typeface="Verdana"/>
              <a:cs typeface="Calibri" panose="020F0502020204030204" pitchFamily="34" charset="0"/>
            </a:endParaRPr>
          </a:p>
          <a:p>
            <a:pPr marL="0" indent="0">
              <a:buNone/>
            </a:pPr>
            <a:endParaRPr lang="nl-NL" sz="2000" dirty="0">
              <a:latin typeface="Calibri" panose="020F0502020204030204" pitchFamily="34" charset="0"/>
              <a:ea typeface="Verdana"/>
              <a:cs typeface="Calibri" panose="020F0502020204030204" pitchFamily="34" charset="0"/>
            </a:endParaRPr>
          </a:p>
          <a:p>
            <a:pPr marL="267970" indent="-267970">
              <a:buNone/>
            </a:pPr>
            <a:endParaRPr lang="nl-NL" sz="2000" b="1" dirty="0">
              <a:latin typeface="Calibri" panose="020F0502020204030204" pitchFamily="34" charset="0"/>
              <a:ea typeface="Verdana"/>
              <a:cs typeface="Calibri" panose="020F0502020204030204" pitchFamily="34" charset="0"/>
            </a:endParaRPr>
          </a:p>
          <a:p>
            <a:pPr marL="0" indent="0">
              <a:buNone/>
            </a:pPr>
            <a:endParaRPr lang="nl-NL" sz="2000" dirty="0">
              <a:latin typeface="Calibri" panose="020F0502020204030204" pitchFamily="34" charset="0"/>
              <a:cs typeface="Calibri" panose="020F0502020204030204" pitchFamily="34" charset="0"/>
            </a:endParaRPr>
          </a:p>
          <a:p>
            <a:pPr marL="0" indent="0">
              <a:buNone/>
            </a:pPr>
            <a:endParaRPr lang="nl-NL" sz="2000" dirty="0">
              <a:latin typeface="Calibri" panose="020F0502020204030204" pitchFamily="34" charset="0"/>
              <a:cs typeface="Calibri" panose="020F0502020204030204" pitchFamily="34" charset="0"/>
            </a:endParaRPr>
          </a:p>
        </p:txBody>
      </p:sp>
      <p:pic>
        <p:nvPicPr>
          <p:cNvPr id="6" name="Afbeelding 5" descr="Voorbeeld: bopa vergunning in loket (tekst)">
            <a:extLst>
              <a:ext uri="{FF2B5EF4-FFF2-40B4-BE49-F238E27FC236}">
                <a16:creationId xmlns:a16="http://schemas.microsoft.com/office/drawing/2014/main" id="{D87A7AB6-650A-15A5-77C8-FAAE064B10E0}"/>
              </a:ext>
            </a:extLst>
          </p:cNvPr>
          <p:cNvPicPr>
            <a:picLocks noChangeAspect="1"/>
          </p:cNvPicPr>
          <p:nvPr/>
        </p:nvPicPr>
        <p:blipFill>
          <a:blip r:embed="rId3"/>
          <a:stretch>
            <a:fillRect/>
          </a:stretch>
        </p:blipFill>
        <p:spPr>
          <a:xfrm>
            <a:off x="707879" y="1909550"/>
            <a:ext cx="4163006" cy="3038899"/>
          </a:xfrm>
          <a:prstGeom prst="rect">
            <a:avLst/>
          </a:prstGeom>
        </p:spPr>
      </p:pic>
      <p:pic>
        <p:nvPicPr>
          <p:cNvPr id="8" name="Afbeelding 7" descr="Voorbeeld: bopa vergunning in loket (tekst, vervolg)">
            <a:extLst>
              <a:ext uri="{FF2B5EF4-FFF2-40B4-BE49-F238E27FC236}">
                <a16:creationId xmlns:a16="http://schemas.microsoft.com/office/drawing/2014/main" id="{A42E4C42-2164-8552-90A8-BDF2CADF7D11}"/>
              </a:ext>
            </a:extLst>
          </p:cNvPr>
          <p:cNvPicPr>
            <a:picLocks noChangeAspect="1"/>
          </p:cNvPicPr>
          <p:nvPr/>
        </p:nvPicPr>
        <p:blipFill>
          <a:blip r:embed="rId4"/>
          <a:stretch>
            <a:fillRect/>
          </a:stretch>
        </p:blipFill>
        <p:spPr>
          <a:xfrm>
            <a:off x="2882143" y="5128974"/>
            <a:ext cx="8773749" cy="838317"/>
          </a:xfrm>
          <a:prstGeom prst="rect">
            <a:avLst/>
          </a:prstGeom>
        </p:spPr>
      </p:pic>
      <p:pic>
        <p:nvPicPr>
          <p:cNvPr id="10" name="Afbeelding 9" descr="Voorbeeld: geografische aanduiding op kaart van bopa vergunning">
            <a:extLst>
              <a:ext uri="{FF2B5EF4-FFF2-40B4-BE49-F238E27FC236}">
                <a16:creationId xmlns:a16="http://schemas.microsoft.com/office/drawing/2014/main" id="{B95944C7-3807-C638-6831-98CDFD46F7FF}"/>
              </a:ext>
            </a:extLst>
          </p:cNvPr>
          <p:cNvPicPr>
            <a:picLocks noChangeAspect="1"/>
          </p:cNvPicPr>
          <p:nvPr/>
        </p:nvPicPr>
        <p:blipFill>
          <a:blip r:embed="rId5"/>
          <a:stretch>
            <a:fillRect/>
          </a:stretch>
        </p:blipFill>
        <p:spPr>
          <a:xfrm>
            <a:off x="6177871" y="2017014"/>
            <a:ext cx="4877481" cy="2610214"/>
          </a:xfrm>
          <a:prstGeom prst="rect">
            <a:avLst/>
          </a:prstGeom>
        </p:spPr>
      </p:pic>
    </p:spTree>
    <p:extLst>
      <p:ext uri="{BB962C8B-B14F-4D97-AF65-F5344CB8AC3E}">
        <p14:creationId xmlns:p14="http://schemas.microsoft.com/office/powerpoint/2010/main" val="268467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F1978-E5CC-C461-2525-083330F1A6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C12C32-06C3-DD01-5DFB-DD41BC26230D}"/>
              </a:ext>
            </a:extLst>
          </p:cNvPr>
          <p:cNvSpPr>
            <a:spLocks noGrp="1"/>
          </p:cNvSpPr>
          <p:nvPr>
            <p:ph type="title"/>
          </p:nvPr>
        </p:nvSpPr>
        <p:spPr>
          <a:xfrm>
            <a:off x="793466" y="1116489"/>
            <a:ext cx="10340669" cy="720000"/>
          </a:xfrm>
        </p:spPr>
        <p:txBody>
          <a:bodyPr/>
          <a:lstStyle/>
          <a:p>
            <a:r>
              <a:rPr lang="nl-NL" dirty="0">
                <a:latin typeface="Calibri"/>
                <a:cs typeface="Calibri"/>
              </a:rPr>
              <a:t>Begrenzing in het loket?</a:t>
            </a:r>
            <a:endParaRPr lang="nl-NL" dirty="0"/>
          </a:p>
        </p:txBody>
      </p:sp>
      <p:sp>
        <p:nvSpPr>
          <p:cNvPr id="5" name="Tekstvak 4">
            <a:extLst>
              <a:ext uri="{FF2B5EF4-FFF2-40B4-BE49-F238E27FC236}">
                <a16:creationId xmlns:a16="http://schemas.microsoft.com/office/drawing/2014/main" id="{0BF4B9AE-F7AC-B686-CFB9-E7B6295437E5}"/>
              </a:ext>
            </a:extLst>
          </p:cNvPr>
          <p:cNvSpPr txBox="1"/>
          <p:nvPr/>
        </p:nvSpPr>
        <p:spPr>
          <a:xfrm>
            <a:off x="581933" y="2141289"/>
            <a:ext cx="7445827" cy="2246769"/>
          </a:xfrm>
          <a:prstGeom prst="rect">
            <a:avLst/>
          </a:prstGeom>
          <a:noFill/>
        </p:spPr>
        <p:txBody>
          <a:bodyPr wrap="square">
            <a:spAutoFit/>
          </a:bodyPr>
          <a:lstStyle/>
          <a:p>
            <a:pPr marL="342900" indent="-342900">
              <a:buFont typeface="Arial" panose="020B0604020202020204" pitchFamily="34" charset="0"/>
              <a:buChar char="•"/>
            </a:pPr>
            <a:r>
              <a:rPr lang="nl-NL" sz="2000" dirty="0">
                <a:latin typeface="Aptos" panose="020B0004020202020204" pitchFamily="34" charset="0"/>
              </a:rPr>
              <a:t>Het GML-bestand voorziet in een geografische weergave van de locatie voor de kennisgeving van de BOPA. </a:t>
            </a:r>
          </a:p>
          <a:p>
            <a:pPr marL="342900" indent="-342900">
              <a:buFont typeface="Arial" panose="020B0604020202020204" pitchFamily="34" charset="0"/>
              <a:buChar char="•"/>
            </a:pPr>
            <a:r>
              <a:rPr lang="nl-NL" sz="2000" dirty="0">
                <a:latin typeface="Aptos" panose="020B0004020202020204" pitchFamily="34" charset="0"/>
              </a:rPr>
              <a:t>Deze contour heeft een signaalfunctie en kan afwijken van de juridische locatie van de BOPA. </a:t>
            </a:r>
          </a:p>
          <a:p>
            <a:pPr marL="342900" indent="-342900">
              <a:buFont typeface="Arial" panose="020B0604020202020204" pitchFamily="34" charset="0"/>
              <a:buChar char="•"/>
            </a:pPr>
            <a:r>
              <a:rPr lang="nl-NL" sz="2000" dirty="0">
                <a:latin typeface="Aptos" panose="020B0004020202020204" pitchFamily="34" charset="0"/>
              </a:rPr>
              <a:t>Voor het bepalen van de contour van het GML-bestand bestaat beoordelingsvrijheid voor het bevoegd gezag. </a:t>
            </a:r>
          </a:p>
          <a:p>
            <a:endParaRPr lang="nl-NL" sz="2000" dirty="0">
              <a:latin typeface="Aptos" panose="020B0004020202020204" pitchFamily="34" charset="0"/>
            </a:endParaRPr>
          </a:p>
        </p:txBody>
      </p:sp>
      <p:pic>
        <p:nvPicPr>
          <p:cNvPr id="10" name="Afbeelding 9" descr="Voorbeeld: geografische aanduiding op kaart van bopa vergunning">
            <a:extLst>
              <a:ext uri="{FF2B5EF4-FFF2-40B4-BE49-F238E27FC236}">
                <a16:creationId xmlns:a16="http://schemas.microsoft.com/office/drawing/2014/main" id="{E06E12F3-B81D-3103-3BE8-28594DD25C02}"/>
              </a:ext>
            </a:extLst>
          </p:cNvPr>
          <p:cNvPicPr>
            <a:picLocks noChangeAspect="1"/>
          </p:cNvPicPr>
          <p:nvPr/>
        </p:nvPicPr>
        <p:blipFill>
          <a:blip r:embed="rId3"/>
          <a:stretch>
            <a:fillRect/>
          </a:stretch>
        </p:blipFill>
        <p:spPr>
          <a:xfrm>
            <a:off x="8027760" y="4293939"/>
            <a:ext cx="3741966" cy="2002536"/>
          </a:xfrm>
          <a:prstGeom prst="rect">
            <a:avLst/>
          </a:prstGeom>
        </p:spPr>
      </p:pic>
    </p:spTree>
    <p:extLst>
      <p:ext uri="{BB962C8B-B14F-4D97-AF65-F5344CB8AC3E}">
        <p14:creationId xmlns:p14="http://schemas.microsoft.com/office/powerpoint/2010/main" val="192457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C6749-655F-4A16-B711-E5E10391C149}"/>
              </a:ext>
            </a:extLst>
          </p:cNvPr>
          <p:cNvSpPr>
            <a:spLocks noGrp="1"/>
          </p:cNvSpPr>
          <p:nvPr>
            <p:ph type="title"/>
          </p:nvPr>
        </p:nvSpPr>
        <p:spPr>
          <a:xfrm>
            <a:off x="793466" y="1116489"/>
            <a:ext cx="10340669" cy="720000"/>
          </a:xfrm>
        </p:spPr>
        <p:txBody>
          <a:bodyPr/>
          <a:lstStyle/>
          <a:p>
            <a:r>
              <a:rPr lang="nl-NL" dirty="0">
                <a:latin typeface="Calibri"/>
                <a:cs typeface="Calibri"/>
              </a:rPr>
              <a:t>Verwerking </a:t>
            </a:r>
            <a:r>
              <a:rPr lang="nl-NL" dirty="0" err="1">
                <a:latin typeface="Calibri"/>
                <a:cs typeface="Calibri"/>
              </a:rPr>
              <a:t>bopa’s</a:t>
            </a:r>
            <a:r>
              <a:rPr lang="nl-NL" dirty="0">
                <a:latin typeface="Calibri"/>
                <a:cs typeface="Calibri"/>
              </a:rPr>
              <a:t> in OP</a:t>
            </a:r>
            <a:endParaRPr lang="nl-NL" dirty="0"/>
          </a:p>
        </p:txBody>
      </p:sp>
      <p:sp>
        <p:nvSpPr>
          <p:cNvPr id="3" name="Tijdelijke aanduiding voor inhoud 2" descr="Omschrijving van de gevallen van bopa's die verwerkt moeten worden in het omgevingsplan.">
            <a:extLst>
              <a:ext uri="{FF2B5EF4-FFF2-40B4-BE49-F238E27FC236}">
                <a16:creationId xmlns:a16="http://schemas.microsoft.com/office/drawing/2014/main" id="{E1087F4A-975C-4BE5-A8AA-CC6DC9A208B6}"/>
              </a:ext>
            </a:extLst>
          </p:cNvPr>
          <p:cNvSpPr>
            <a:spLocks noGrp="1"/>
          </p:cNvSpPr>
          <p:nvPr>
            <p:ph idx="1"/>
          </p:nvPr>
        </p:nvSpPr>
        <p:spPr>
          <a:xfrm>
            <a:off x="793466" y="1716173"/>
            <a:ext cx="10473247" cy="4500563"/>
          </a:xfrm>
        </p:spPr>
        <p:txBody>
          <a:bodyPr/>
          <a:lstStyle/>
          <a:p>
            <a:pPr marL="267970" indent="-267970"/>
            <a:endParaRPr lang="nl-NL" sz="1800" b="1">
              <a:latin typeface="Arial"/>
              <a:ea typeface="Verdana"/>
              <a:cs typeface="Arial"/>
            </a:endParaRPr>
          </a:p>
          <a:p>
            <a:pPr marL="267970" indent="-267970">
              <a:buNone/>
            </a:pPr>
            <a:endParaRPr lang="nl-NL"/>
          </a:p>
          <a:p>
            <a:pPr marL="267970" indent="-267970">
              <a:buNone/>
            </a:pPr>
            <a:endParaRPr lang="nl-NL" sz="1600" b="1">
              <a:latin typeface="Verdana"/>
              <a:ea typeface="Verdana"/>
            </a:endParaRPr>
          </a:p>
          <a:p>
            <a:pPr marL="0" indent="0" algn="l">
              <a:buNone/>
            </a:pPr>
            <a:endParaRPr lang="nl-NL" sz="1600">
              <a:ea typeface="Verdana"/>
              <a:cs typeface="Calibri" panose="020F0502020204030204" pitchFamily="34" charset="0"/>
            </a:endParaRPr>
          </a:p>
          <a:p>
            <a:pPr marL="0" indent="0">
              <a:buNone/>
            </a:pPr>
            <a:endParaRPr lang="nl-NL" sz="2000">
              <a:latin typeface="Calibri" panose="020F0502020204030204" pitchFamily="34" charset="0"/>
              <a:ea typeface="Verdana"/>
              <a:cs typeface="Calibri" panose="020F0502020204030204" pitchFamily="34" charset="0"/>
            </a:endParaRPr>
          </a:p>
          <a:p>
            <a:pPr marL="267970" indent="-267970">
              <a:buNone/>
            </a:pPr>
            <a:endParaRPr lang="nl-NL" sz="2000" b="1">
              <a:latin typeface="Calibri" panose="020F0502020204030204" pitchFamily="34" charset="0"/>
              <a:ea typeface="Verdana"/>
              <a:cs typeface="Calibri" panose="020F0502020204030204" pitchFamily="34" charset="0"/>
            </a:endParaRPr>
          </a:p>
          <a:p>
            <a:pPr marL="0" indent="0">
              <a:buNone/>
            </a:pPr>
            <a:endParaRPr lang="nl-NL" sz="2000">
              <a:latin typeface="Calibri" panose="020F0502020204030204" pitchFamily="34" charset="0"/>
              <a:cs typeface="Calibri" panose="020F0502020204030204" pitchFamily="34" charset="0"/>
            </a:endParaRPr>
          </a:p>
          <a:p>
            <a:pPr marL="0" indent="0">
              <a:buNone/>
            </a:pPr>
            <a:endParaRPr lang="nl-NL" sz="2000">
              <a:latin typeface="Calibri" panose="020F0502020204030204" pitchFamily="34" charset="0"/>
              <a:cs typeface="Calibri" panose="020F0502020204030204" pitchFamily="34" charset="0"/>
            </a:endParaRPr>
          </a:p>
        </p:txBody>
      </p:sp>
      <p:sp>
        <p:nvSpPr>
          <p:cNvPr id="5" name="Tekstvak 4">
            <a:extLst>
              <a:ext uri="{FF2B5EF4-FFF2-40B4-BE49-F238E27FC236}">
                <a16:creationId xmlns:a16="http://schemas.microsoft.com/office/drawing/2014/main" id="{906F045D-0F87-B938-116E-3842C78885F4}"/>
              </a:ext>
            </a:extLst>
          </p:cNvPr>
          <p:cNvSpPr txBox="1"/>
          <p:nvPr/>
        </p:nvSpPr>
        <p:spPr>
          <a:xfrm>
            <a:off x="793466" y="1955859"/>
            <a:ext cx="9535450" cy="2862322"/>
          </a:xfrm>
          <a:prstGeom prst="rect">
            <a:avLst/>
          </a:prstGeom>
          <a:noFill/>
        </p:spPr>
        <p:txBody>
          <a:bodyPr wrap="square">
            <a:spAutoFit/>
          </a:bodyPr>
          <a:lstStyle/>
          <a:p>
            <a:r>
              <a:rPr lang="nl-NL" sz="2000" b="1" u="sng" dirty="0" err="1">
                <a:effectLst/>
                <a:latin typeface="Aptos" panose="020B0004020202020204" pitchFamily="34" charset="0"/>
                <a:ea typeface="Aptos" panose="020B0004020202020204" pitchFamily="34" charset="0"/>
                <a:cs typeface="Aptos" panose="020B0004020202020204" pitchFamily="34" charset="0"/>
              </a:rPr>
              <a:t>Bopa’s</a:t>
            </a:r>
            <a:r>
              <a:rPr lang="nl-NL" sz="2000" b="1" u="sng" dirty="0">
                <a:effectLst/>
                <a:latin typeface="Aptos" panose="020B0004020202020204" pitchFamily="34" charset="0"/>
                <a:ea typeface="Aptos" panose="020B0004020202020204" pitchFamily="34" charset="0"/>
                <a:cs typeface="Aptos" panose="020B0004020202020204" pitchFamily="34" charset="0"/>
              </a:rPr>
              <a:t> die verwerkt moeten worden in het omgevingsplan</a:t>
            </a:r>
            <a:endParaRPr lang="nl-NL" sz="2000" dirty="0">
              <a:effectLst/>
              <a:latin typeface="Aptos" panose="020B0004020202020204" pitchFamily="34" charset="0"/>
              <a:ea typeface="Aptos" panose="020B0004020202020204" pitchFamily="34" charset="0"/>
              <a:cs typeface="Aptos" panose="020B0004020202020204" pitchFamily="34" charset="0"/>
            </a:endParaRPr>
          </a:p>
          <a:p>
            <a:r>
              <a:rPr lang="nl-NL" sz="2000" dirty="0">
                <a:effectLst/>
                <a:latin typeface="Aptos" panose="020B0004020202020204" pitchFamily="34" charset="0"/>
                <a:ea typeface="Aptos" panose="020B0004020202020204" pitchFamily="34" charset="0"/>
                <a:cs typeface="Aptos" panose="020B0004020202020204" pitchFamily="34" charset="0"/>
              </a:rPr>
              <a:t>Op grond van artikel 4.17 Ow moeten de volgende </a:t>
            </a:r>
            <a:r>
              <a:rPr lang="nl-NL" sz="2000" dirty="0" err="1">
                <a:effectLst/>
                <a:latin typeface="Aptos" panose="020B0004020202020204" pitchFamily="34" charset="0"/>
                <a:ea typeface="Aptos" panose="020B0004020202020204" pitchFamily="34" charset="0"/>
                <a:cs typeface="Aptos" panose="020B0004020202020204" pitchFamily="34" charset="0"/>
              </a:rPr>
              <a:t>Bopa’s</a:t>
            </a:r>
            <a:r>
              <a:rPr lang="nl-NL" sz="2000" dirty="0">
                <a:effectLst/>
                <a:latin typeface="Aptos" panose="020B0004020202020204" pitchFamily="34" charset="0"/>
                <a:ea typeface="Aptos" panose="020B0004020202020204" pitchFamily="34" charset="0"/>
                <a:cs typeface="Aptos" panose="020B0004020202020204" pitchFamily="34" charset="0"/>
              </a:rPr>
              <a:t> worden verwerkt in het omgevingsplan: </a:t>
            </a:r>
          </a:p>
          <a:p>
            <a:pPr marL="342900" lvl="0" indent="-342900">
              <a:buFont typeface="+mj-lt"/>
              <a:buAutoNum type="alphaLcPeriod"/>
            </a:pPr>
            <a:r>
              <a:rPr lang="nl-NL" sz="2000" dirty="0">
                <a:effectLst/>
                <a:latin typeface="Aptos" panose="020B0004020202020204" pitchFamily="34" charset="0"/>
                <a:ea typeface="Times New Roman" panose="02020603050405020304" pitchFamily="18" charset="0"/>
                <a:cs typeface="Aptos" panose="020B0004020202020204" pitchFamily="34" charset="0"/>
              </a:rPr>
              <a:t>Een omgevingsplanactiviteit bestaande uit het in stand houden van een bouwwerk; </a:t>
            </a:r>
            <a:endParaRPr lang="nl-NL"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lphaLcPeriod"/>
            </a:pPr>
            <a:r>
              <a:rPr lang="nl-NL" sz="2000" dirty="0">
                <a:effectLst/>
                <a:latin typeface="Aptos" panose="020B0004020202020204" pitchFamily="34" charset="0"/>
                <a:ea typeface="Times New Roman" panose="02020603050405020304" pitchFamily="18" charset="0"/>
                <a:cs typeface="Aptos" panose="020B0004020202020204" pitchFamily="34" charset="0"/>
              </a:rPr>
              <a:t>Een omgevingsplanactiviteit, anders dan onder a, die niet in overeenstemming is met een locatie gegeven functie-aanduiding. </a:t>
            </a:r>
            <a:endParaRPr lang="nl-NL" sz="2000" dirty="0">
              <a:effectLst/>
              <a:latin typeface="Aptos" panose="020B0004020202020204" pitchFamily="34" charset="0"/>
              <a:ea typeface="Aptos" panose="020B0004020202020204" pitchFamily="34" charset="0"/>
              <a:cs typeface="Aptos" panose="020B0004020202020204" pitchFamily="34" charset="0"/>
            </a:endParaRPr>
          </a:p>
          <a:p>
            <a:r>
              <a:rPr lang="nl-NL" sz="2000" dirty="0">
                <a:effectLst/>
                <a:latin typeface="Aptos" panose="020B0004020202020204" pitchFamily="34" charset="0"/>
                <a:ea typeface="Aptos" panose="020B0004020202020204" pitchFamily="34" charset="0"/>
                <a:cs typeface="Aptos" panose="020B0004020202020204" pitchFamily="34" charset="0"/>
              </a:rPr>
              <a:t> </a:t>
            </a:r>
          </a:p>
          <a:p>
            <a:r>
              <a:rPr lang="nl-NL" sz="2000" dirty="0" err="1">
                <a:effectLst/>
                <a:latin typeface="Aptos" panose="020B0004020202020204" pitchFamily="34" charset="0"/>
                <a:ea typeface="Aptos" panose="020B0004020202020204" pitchFamily="34" charset="0"/>
                <a:cs typeface="Aptos" panose="020B0004020202020204" pitchFamily="34" charset="0"/>
              </a:rPr>
              <a:t>Bopa’s</a:t>
            </a:r>
            <a:r>
              <a:rPr lang="nl-NL" sz="2000" dirty="0">
                <a:effectLst/>
                <a:latin typeface="Aptos" panose="020B0004020202020204" pitchFamily="34" charset="0"/>
                <a:ea typeface="Aptos" panose="020B0004020202020204" pitchFamily="34" charset="0"/>
                <a:cs typeface="Aptos" panose="020B0004020202020204" pitchFamily="34" charset="0"/>
              </a:rPr>
              <a:t> waaraan een termijn is verbonden hoeven niet verwerkt te worden in het omgevingsplan.</a:t>
            </a:r>
          </a:p>
        </p:txBody>
      </p:sp>
    </p:spTree>
    <p:extLst>
      <p:ext uri="{BB962C8B-B14F-4D97-AF65-F5344CB8AC3E}">
        <p14:creationId xmlns:p14="http://schemas.microsoft.com/office/powerpoint/2010/main" val="380128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22BEB22-554B-E569-A685-7483F4B967B6}"/>
              </a:ext>
            </a:extLst>
          </p:cNvPr>
          <p:cNvSpPr>
            <a:spLocks noGrp="1"/>
          </p:cNvSpPr>
          <p:nvPr>
            <p:ph type="title"/>
          </p:nvPr>
        </p:nvSpPr>
        <p:spPr>
          <a:xfrm>
            <a:off x="1209675" y="2832825"/>
            <a:ext cx="10033200" cy="720000"/>
          </a:xfrm>
        </p:spPr>
        <p:txBody>
          <a:bodyPr/>
          <a:lstStyle/>
          <a:p>
            <a:r>
              <a:rPr lang="nl-NL" dirty="0"/>
              <a:t>Actualiteiten</a:t>
            </a:r>
            <a:r>
              <a:rPr lang="nl-NL" baseline="0" dirty="0"/>
              <a:t> jurisprudentie</a:t>
            </a:r>
            <a:r>
              <a:rPr lang="nl-NL" dirty="0"/>
              <a:t> </a:t>
            </a:r>
          </a:p>
        </p:txBody>
      </p:sp>
    </p:spTree>
    <p:extLst>
      <p:ext uri="{BB962C8B-B14F-4D97-AF65-F5344CB8AC3E}">
        <p14:creationId xmlns:p14="http://schemas.microsoft.com/office/powerpoint/2010/main" val="13953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A2B6-64EA-4E88-089D-9889C831D93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D4E7C7B-D357-97EA-58C2-D86F5EBE2F37}"/>
              </a:ext>
            </a:extLst>
          </p:cNvPr>
          <p:cNvSpPr>
            <a:spLocks noGrp="1"/>
          </p:cNvSpPr>
          <p:nvPr>
            <p:ph type="title"/>
          </p:nvPr>
        </p:nvSpPr>
        <p:spPr>
          <a:xfrm>
            <a:off x="0" y="-624598"/>
            <a:ext cx="10033200" cy="720000"/>
          </a:xfrm>
        </p:spPr>
        <p:txBody>
          <a:bodyPr/>
          <a:lstStyle/>
          <a:p>
            <a:r>
              <a:rPr lang="nl-NL" dirty="0"/>
              <a:t>Jurisprudentie I</a:t>
            </a:r>
          </a:p>
        </p:txBody>
      </p:sp>
      <p:sp>
        <p:nvSpPr>
          <p:cNvPr id="3" name="Tijdelijke aanduiding voor inhoud 2">
            <a:extLst>
              <a:ext uri="{FF2B5EF4-FFF2-40B4-BE49-F238E27FC236}">
                <a16:creationId xmlns:a16="http://schemas.microsoft.com/office/drawing/2014/main" id="{88CA75EC-1DFC-9322-AF34-49CF433306E1}"/>
              </a:ext>
            </a:extLst>
          </p:cNvPr>
          <p:cNvSpPr>
            <a:spLocks noGrp="1"/>
          </p:cNvSpPr>
          <p:nvPr>
            <p:ph idx="1"/>
          </p:nvPr>
        </p:nvSpPr>
        <p:spPr>
          <a:xfrm>
            <a:off x="755528" y="1080000"/>
            <a:ext cx="10492450" cy="2401740"/>
          </a:xfrm>
        </p:spPr>
        <p:txBody>
          <a:bodyPr/>
          <a:lstStyle/>
          <a:p>
            <a:pPr marL="0" indent="0">
              <a:spcBef>
                <a:spcPct val="0"/>
              </a:spcBef>
              <a:buNone/>
            </a:pPr>
            <a:r>
              <a:rPr lang="nl-NL" sz="4800" b="1" dirty="0">
                <a:solidFill>
                  <a:srgbClr val="00A9F3"/>
                </a:solidFill>
                <a:latin typeface="Calibri"/>
                <a:cs typeface="Calibri"/>
              </a:rPr>
              <a:t>Toetsingskader BOPA</a:t>
            </a:r>
          </a:p>
          <a:p>
            <a:pPr marL="0" indent="0">
              <a:spcBef>
                <a:spcPct val="0"/>
              </a:spcBef>
              <a:buNone/>
            </a:pPr>
            <a:endParaRPr lang="nl-NL" sz="2000" b="0" i="0" dirty="0">
              <a:solidFill>
                <a:srgbClr val="002A5E"/>
              </a:solidFill>
              <a:effectLst/>
              <a:latin typeface="Aptos" panose="020B0004020202020204" pitchFamily="34" charset="0"/>
            </a:endParaRPr>
          </a:p>
          <a:p>
            <a:pPr marL="0" indent="0">
              <a:spcBef>
                <a:spcPct val="0"/>
              </a:spcBef>
              <a:buNone/>
            </a:pPr>
            <a:r>
              <a:rPr lang="nl-NL" sz="1800" b="0" i="0" dirty="0">
                <a:effectLst/>
                <a:latin typeface="Aptos" panose="020B0004020202020204" pitchFamily="34" charset="0"/>
              </a:rPr>
              <a:t>De </a:t>
            </a:r>
            <a:r>
              <a:rPr lang="nl-NL" sz="1800" b="0" i="0" dirty="0" err="1">
                <a:effectLst/>
                <a:latin typeface="Aptos" panose="020B0004020202020204" pitchFamily="34" charset="0"/>
              </a:rPr>
              <a:t>Bopa</a:t>
            </a:r>
            <a:r>
              <a:rPr lang="nl-NL" sz="1800" b="0" i="0" dirty="0">
                <a:effectLst/>
                <a:latin typeface="Aptos" panose="020B0004020202020204" pitchFamily="34" charset="0"/>
              </a:rPr>
              <a:t> is verleend voor het realiseren van een sportschool in Grave. Een andere sportschool in Grave heeft bezwaar gemaakt tegen de vergunning en ook een voorlopige voorziening aangevraagd. Een van de grondslagen was gericht op de ‘ladder voor duurzame verstedelijking’.  </a:t>
            </a:r>
          </a:p>
          <a:p>
            <a:pPr marL="0" indent="0">
              <a:spcBef>
                <a:spcPct val="0"/>
              </a:spcBef>
              <a:buNone/>
            </a:pPr>
            <a:endParaRPr lang="nl-NL" sz="1800" dirty="0">
              <a:latin typeface="Aptos" panose="020B0004020202020204" pitchFamily="34" charset="0"/>
            </a:endParaRPr>
          </a:p>
          <a:p>
            <a:pPr>
              <a:spcBef>
                <a:spcPct val="0"/>
              </a:spcBef>
              <a:buFont typeface="Arial" panose="020B0604020202020204" pitchFamily="34" charset="0"/>
              <a:buChar char="•"/>
            </a:pPr>
            <a:r>
              <a:rPr lang="nl-NL" sz="1800" dirty="0">
                <a:latin typeface="Aptos" panose="020B0004020202020204" pitchFamily="34" charset="0"/>
              </a:rPr>
              <a:t>een omgevingsvergunning afwijken kon verleend worden als sprake was van een goede ruimtelijke ordening. Het bevoegd gezag moest zelf beoordelen of sprake was van een goede ruimtelijke ordening.</a:t>
            </a:r>
          </a:p>
          <a:p>
            <a:pPr>
              <a:spcBef>
                <a:spcPct val="0"/>
              </a:spcBef>
              <a:buFont typeface="Arial" panose="020B0604020202020204" pitchFamily="34" charset="0"/>
              <a:buChar char="•"/>
            </a:pPr>
            <a:endParaRPr lang="nl-NL" sz="1800" dirty="0">
              <a:latin typeface="Aptos" panose="020B0004020202020204" pitchFamily="34" charset="0"/>
            </a:endParaRPr>
          </a:p>
          <a:p>
            <a:pPr>
              <a:spcBef>
                <a:spcPct val="0"/>
              </a:spcBef>
              <a:buFont typeface="Arial" panose="020B0604020202020204" pitchFamily="34" charset="0"/>
              <a:buChar char="•"/>
            </a:pPr>
            <a:r>
              <a:rPr lang="nl-NL" sz="1800" dirty="0">
                <a:latin typeface="Aptos" panose="020B0004020202020204" pitchFamily="34" charset="0"/>
              </a:rPr>
              <a:t>Op basis van artikel 8.0b eerste lid onder a van het </a:t>
            </a:r>
            <a:r>
              <a:rPr lang="nl-NL" sz="1800" dirty="0" err="1">
                <a:latin typeface="Aptos" panose="020B0004020202020204" pitchFamily="34" charset="0"/>
              </a:rPr>
              <a:t>Bkl</a:t>
            </a:r>
            <a:r>
              <a:rPr lang="nl-NL" sz="1800" dirty="0">
                <a:latin typeface="Aptos" panose="020B0004020202020204" pitchFamily="34" charset="0"/>
              </a:rPr>
              <a:t> zijn op de beoordeling van een aanvraag om een omgevingsvergunning die betrekking heeft op een </a:t>
            </a:r>
            <a:r>
              <a:rPr lang="nl-NL" sz="1800" dirty="0" err="1">
                <a:latin typeface="Aptos" panose="020B0004020202020204" pitchFamily="34" charset="0"/>
              </a:rPr>
              <a:t>buitenplanse</a:t>
            </a:r>
            <a:r>
              <a:rPr lang="nl-NL" sz="1800" dirty="0">
                <a:latin typeface="Aptos" panose="020B0004020202020204" pitchFamily="34" charset="0"/>
              </a:rPr>
              <a:t> omgevingsplanactiviteit, de regels van hoofdstuk 5 van het </a:t>
            </a:r>
            <a:r>
              <a:rPr lang="nl-NL" sz="1800" dirty="0" err="1">
                <a:latin typeface="Aptos" panose="020B0004020202020204" pitchFamily="34" charset="0"/>
              </a:rPr>
              <a:t>Bkl</a:t>
            </a:r>
            <a:r>
              <a:rPr lang="nl-NL" sz="1800" dirty="0">
                <a:latin typeface="Aptos" panose="020B0004020202020204" pitchFamily="34" charset="0"/>
              </a:rPr>
              <a:t> van overeenkomstige toepassing (lees instructieregels uit </a:t>
            </a:r>
            <a:r>
              <a:rPr lang="nl-NL" sz="1800" dirty="0" err="1">
                <a:latin typeface="Aptos" panose="020B0004020202020204" pitchFamily="34" charset="0"/>
              </a:rPr>
              <a:t>hfst</a:t>
            </a:r>
            <a:r>
              <a:rPr lang="nl-NL" sz="1800" dirty="0">
                <a:latin typeface="Aptos" panose="020B0004020202020204" pitchFamily="34" charset="0"/>
              </a:rPr>
              <a:t>. 5 van het </a:t>
            </a:r>
            <a:r>
              <a:rPr lang="nl-NL" sz="1800" dirty="0" err="1">
                <a:latin typeface="Aptos" panose="020B0004020202020204" pitchFamily="34" charset="0"/>
              </a:rPr>
              <a:t>Bkl</a:t>
            </a:r>
            <a:r>
              <a:rPr lang="nl-NL" sz="1800" dirty="0">
                <a:latin typeface="Aptos" panose="020B0004020202020204" pitchFamily="34" charset="0"/>
              </a:rPr>
              <a:t>). </a:t>
            </a:r>
          </a:p>
          <a:p>
            <a:pPr>
              <a:spcBef>
                <a:spcPct val="0"/>
              </a:spcBef>
              <a:buFont typeface="Arial" panose="020B0604020202020204" pitchFamily="34" charset="0"/>
              <a:buChar char="•"/>
            </a:pPr>
            <a:endParaRPr lang="nl-NL" sz="1800" dirty="0">
              <a:latin typeface="Aptos" panose="020B0004020202020204" pitchFamily="34" charset="0"/>
            </a:endParaRPr>
          </a:p>
          <a:p>
            <a:pPr>
              <a:spcBef>
                <a:spcPct val="0"/>
              </a:spcBef>
              <a:buFont typeface="Arial" panose="020B0604020202020204" pitchFamily="34" charset="0"/>
              <a:buChar char="•"/>
            </a:pPr>
            <a:r>
              <a:rPr lang="nl-NL" sz="1800" dirty="0">
                <a:latin typeface="Aptos" panose="020B0004020202020204" pitchFamily="34" charset="0"/>
              </a:rPr>
              <a:t>Dit vraagt om een actieve(re) beoordeling van het bevoegd gezag. Het college heeft weliswaar beoordelingsruimte of verlening van de omgevingsvergunning in overeenstemming is met een evenwichtige toedeling van functies aan locaties maar het college heeft pas beleidsruimte als is voldaan aan de eisen ingevolge artikel 8.0b, tweede lid van het </a:t>
            </a:r>
            <a:r>
              <a:rPr lang="nl-NL" sz="1800" dirty="0" err="1">
                <a:latin typeface="Aptos" panose="020B0004020202020204" pitchFamily="34" charset="0"/>
              </a:rPr>
              <a:t>Bkl</a:t>
            </a:r>
            <a:r>
              <a:rPr lang="nl-NL" sz="1800" dirty="0">
                <a:latin typeface="Aptos" panose="020B0004020202020204" pitchFamily="34" charset="0"/>
              </a:rPr>
              <a:t>.</a:t>
            </a:r>
          </a:p>
          <a:p>
            <a:pPr marL="0" indent="0">
              <a:spcBef>
                <a:spcPct val="0"/>
              </a:spcBef>
              <a:buNone/>
            </a:pPr>
            <a:endParaRPr lang="nl-NL" sz="1800" dirty="0">
              <a:solidFill>
                <a:srgbClr val="002A5E"/>
              </a:solidFill>
              <a:latin typeface="Aptos" panose="020B0004020202020204" pitchFamily="34" charset="0"/>
            </a:endParaRPr>
          </a:p>
          <a:p>
            <a:pPr marL="0" indent="0">
              <a:spcBef>
                <a:spcPct val="0"/>
              </a:spcBef>
              <a:buNone/>
            </a:pPr>
            <a:endParaRPr lang="nl-NL" sz="2000" dirty="0">
              <a:solidFill>
                <a:srgbClr val="002A5E"/>
              </a:solidFill>
              <a:latin typeface="Aptos" panose="020B0004020202020204" pitchFamily="34" charset="0"/>
            </a:endParaRPr>
          </a:p>
          <a:p>
            <a:pPr marL="0" indent="0">
              <a:spcBef>
                <a:spcPct val="0"/>
              </a:spcBef>
              <a:buNone/>
            </a:pPr>
            <a:endParaRPr lang="nl-NL" sz="2000" dirty="0">
              <a:solidFill>
                <a:srgbClr val="002A5E"/>
              </a:solidFill>
              <a:latin typeface="Aptos" panose="020B0004020202020204" pitchFamily="34" charset="0"/>
            </a:endParaRPr>
          </a:p>
          <a:p>
            <a:pPr marL="0" indent="0">
              <a:spcBef>
                <a:spcPct val="0"/>
              </a:spcBef>
              <a:buNone/>
            </a:pPr>
            <a:endParaRPr lang="nl-NL" sz="2000" b="1" dirty="0">
              <a:solidFill>
                <a:srgbClr val="00A9F3"/>
              </a:solidFill>
              <a:latin typeface="Aptos" panose="020B0004020202020204" pitchFamily="34" charset="0"/>
              <a:cs typeface="Calibri"/>
            </a:endParaRPr>
          </a:p>
        </p:txBody>
      </p:sp>
      <p:sp>
        <p:nvSpPr>
          <p:cNvPr id="5" name="Tekstvak 4">
            <a:extLst>
              <a:ext uri="{FF2B5EF4-FFF2-40B4-BE49-F238E27FC236}">
                <a16:creationId xmlns:a16="http://schemas.microsoft.com/office/drawing/2014/main" id="{B529B5B1-B790-83A0-3DD2-4254E3F51CAA}"/>
              </a:ext>
            </a:extLst>
          </p:cNvPr>
          <p:cNvSpPr txBox="1"/>
          <p:nvPr/>
        </p:nvSpPr>
        <p:spPr>
          <a:xfrm>
            <a:off x="9783618" y="6424044"/>
            <a:ext cx="6100618" cy="338554"/>
          </a:xfrm>
          <a:prstGeom prst="rect">
            <a:avLst/>
          </a:prstGeom>
          <a:noFill/>
        </p:spPr>
        <p:txBody>
          <a:bodyPr wrap="square">
            <a:spAutoFit/>
          </a:bodyPr>
          <a:lstStyle/>
          <a:p>
            <a:r>
              <a:rPr lang="nl-NL" sz="1600" dirty="0"/>
              <a:t>ECLI:NL:RBOBR:2024:5114</a:t>
            </a:r>
          </a:p>
        </p:txBody>
      </p:sp>
    </p:spTree>
    <p:extLst>
      <p:ext uri="{BB962C8B-B14F-4D97-AF65-F5344CB8AC3E}">
        <p14:creationId xmlns:p14="http://schemas.microsoft.com/office/powerpoint/2010/main" val="45419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55576-B01D-ADEA-D152-50FFFBC42F6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53CAD8B-7828-C0CC-9730-8FE290E916E6}"/>
              </a:ext>
            </a:extLst>
          </p:cNvPr>
          <p:cNvSpPr>
            <a:spLocks noGrp="1"/>
          </p:cNvSpPr>
          <p:nvPr>
            <p:ph type="title"/>
          </p:nvPr>
        </p:nvSpPr>
        <p:spPr>
          <a:xfrm>
            <a:off x="0" y="-616515"/>
            <a:ext cx="10033200" cy="720000"/>
          </a:xfrm>
        </p:spPr>
        <p:txBody>
          <a:bodyPr/>
          <a:lstStyle/>
          <a:p>
            <a:r>
              <a:rPr lang="nl-NL" dirty="0"/>
              <a:t>Jurisprudentie II </a:t>
            </a:r>
          </a:p>
        </p:txBody>
      </p:sp>
      <p:sp>
        <p:nvSpPr>
          <p:cNvPr id="3" name="Tijdelijke aanduiding voor inhoud 2">
            <a:extLst>
              <a:ext uri="{FF2B5EF4-FFF2-40B4-BE49-F238E27FC236}">
                <a16:creationId xmlns:a16="http://schemas.microsoft.com/office/drawing/2014/main" id="{74D023F4-A7B4-DEB5-2A52-40EA80E4AEDD}"/>
              </a:ext>
            </a:extLst>
          </p:cNvPr>
          <p:cNvSpPr>
            <a:spLocks noGrp="1"/>
          </p:cNvSpPr>
          <p:nvPr>
            <p:ph idx="1"/>
          </p:nvPr>
        </p:nvSpPr>
        <p:spPr>
          <a:xfrm>
            <a:off x="755528" y="1080000"/>
            <a:ext cx="10492450" cy="2401740"/>
          </a:xfrm>
        </p:spPr>
        <p:txBody>
          <a:bodyPr/>
          <a:lstStyle/>
          <a:p>
            <a:pPr marL="0" indent="0">
              <a:spcBef>
                <a:spcPct val="0"/>
              </a:spcBef>
              <a:buNone/>
            </a:pPr>
            <a:r>
              <a:rPr lang="nl-NL" sz="4800" b="1" dirty="0">
                <a:solidFill>
                  <a:srgbClr val="00A9F3"/>
                </a:solidFill>
                <a:latin typeface="Calibri"/>
                <a:cs typeface="Calibri"/>
              </a:rPr>
              <a:t>Herhaaldelijke toepassing</a:t>
            </a:r>
          </a:p>
          <a:p>
            <a:pPr marL="0" indent="0">
              <a:spcBef>
                <a:spcPct val="0"/>
              </a:spcBef>
              <a:buNone/>
            </a:pPr>
            <a:endParaRPr lang="nl-NL" sz="2000" b="0" i="0" dirty="0">
              <a:solidFill>
                <a:srgbClr val="002A5E"/>
              </a:solidFill>
              <a:effectLst/>
              <a:latin typeface="Aptos" panose="020B0004020202020204" pitchFamily="34" charset="0"/>
            </a:endParaRPr>
          </a:p>
          <a:p>
            <a:pPr marL="0" indent="0">
              <a:spcBef>
                <a:spcPct val="0"/>
              </a:spcBef>
              <a:buNone/>
            </a:pPr>
            <a:r>
              <a:rPr lang="nl-NL" sz="1800" b="0" i="0" dirty="0">
                <a:effectLst/>
                <a:latin typeface="Aptos" panose="020B0004020202020204" pitchFamily="34" charset="0"/>
              </a:rPr>
              <a:t>De </a:t>
            </a:r>
            <a:r>
              <a:rPr lang="nl-NL" sz="1800" b="0" i="0" dirty="0" err="1">
                <a:effectLst/>
                <a:latin typeface="Aptos" panose="020B0004020202020204" pitchFamily="34" charset="0"/>
              </a:rPr>
              <a:t>Bopa</a:t>
            </a:r>
            <a:r>
              <a:rPr lang="nl-NL" sz="1800" b="0" i="0" dirty="0">
                <a:effectLst/>
                <a:latin typeface="Aptos" panose="020B0004020202020204" pitchFamily="34" charset="0"/>
              </a:rPr>
              <a:t> is verleend voor een tijdelijke omgevingsvergunning voor een </a:t>
            </a:r>
            <a:r>
              <a:rPr lang="nl-NL" sz="1800" b="0" i="0" dirty="0" err="1">
                <a:effectLst/>
                <a:latin typeface="Aptos" panose="020B0004020202020204" pitchFamily="34" charset="0"/>
              </a:rPr>
              <a:t>buitenplanse</a:t>
            </a:r>
            <a:r>
              <a:rPr lang="nl-NL" sz="1800" b="0" i="0" dirty="0">
                <a:effectLst/>
                <a:latin typeface="Aptos" panose="020B0004020202020204" pitchFamily="34" charset="0"/>
              </a:rPr>
              <a:t> omgevingsactiviteit voor het evenement ‘Introductieweek Instituut Engineering &amp; Design, Hogeschool Utrecht 2024’.  Verzoekers hebben aangevoerd dat de bevoegdheid om een omgevingsvergunning te verlenen voor activiteiten die afwijken van het omgevingsplan niet is bedoeld om bij regelmaat evenementen op een locatie toe te staan.</a:t>
            </a:r>
          </a:p>
          <a:p>
            <a:pPr marL="0" indent="0">
              <a:spcBef>
                <a:spcPct val="0"/>
              </a:spcBef>
              <a:buNone/>
            </a:pPr>
            <a:endParaRPr lang="nl-NL" sz="1800" dirty="0">
              <a:latin typeface="Aptos" panose="020B0004020202020204" pitchFamily="34" charset="0"/>
            </a:endParaRPr>
          </a:p>
          <a:p>
            <a:pPr>
              <a:spcBef>
                <a:spcPct val="0"/>
              </a:spcBef>
              <a:buFontTx/>
              <a:buChar char="-"/>
            </a:pPr>
            <a:r>
              <a:rPr lang="nl-NL" sz="1800" dirty="0">
                <a:latin typeface="Aptos" panose="020B0004020202020204" pitchFamily="34" charset="0"/>
              </a:rPr>
              <a:t>Omgevingswet staat niet in de weg aan het herhaald toepassen van de bevoegdheid om een omgevingsvergunning te verlenen voor een </a:t>
            </a:r>
            <a:r>
              <a:rPr lang="nl-NL" sz="1800" dirty="0" err="1">
                <a:latin typeface="Aptos" panose="020B0004020202020204" pitchFamily="34" charset="0"/>
              </a:rPr>
              <a:t>buitenplanse</a:t>
            </a:r>
            <a:r>
              <a:rPr lang="nl-NL" sz="1800" dirty="0">
                <a:latin typeface="Aptos" panose="020B0004020202020204" pitchFamily="34" charset="0"/>
              </a:rPr>
              <a:t> omgevingsplanactiviteit op dezelfde locatie. </a:t>
            </a:r>
          </a:p>
          <a:p>
            <a:pPr>
              <a:spcBef>
                <a:spcPct val="0"/>
              </a:spcBef>
              <a:buFontTx/>
              <a:buChar char="-"/>
            </a:pPr>
            <a:r>
              <a:rPr lang="nl-NL" sz="1800" dirty="0">
                <a:latin typeface="Aptos" panose="020B0004020202020204" pitchFamily="34" charset="0"/>
              </a:rPr>
              <a:t>De wet maakt het uitdrukkelijk mogelijk om ook voor tijdelijke afwijkingen van een omgevingsplan een vergunning te verlenen. </a:t>
            </a:r>
          </a:p>
          <a:p>
            <a:pPr>
              <a:spcBef>
                <a:spcPct val="0"/>
              </a:spcBef>
              <a:buFontTx/>
              <a:buChar char="-"/>
            </a:pPr>
            <a:r>
              <a:rPr lang="nl-NL" sz="1800" dirty="0">
                <a:latin typeface="Aptos" panose="020B0004020202020204" pitchFamily="34" charset="0"/>
              </a:rPr>
              <a:t>Er is geen beperking gesteld aan het aantal keren dat hiervan gebruik wordt gemaakt. </a:t>
            </a:r>
          </a:p>
          <a:p>
            <a:pPr>
              <a:spcBef>
                <a:spcPct val="0"/>
              </a:spcBef>
              <a:buFontTx/>
              <a:buChar char="-"/>
            </a:pPr>
            <a:r>
              <a:rPr lang="nl-NL" sz="1800" dirty="0">
                <a:latin typeface="Aptos" panose="020B0004020202020204" pitchFamily="34" charset="0"/>
              </a:rPr>
              <a:t>Wel dient elke keer een afweging te worden gemaakt. Onderdeel van de beoordeling is dan ook hoe vaak op een locatie een evenement wordt georganiseerd. Naarmate er vaker evenementen op dezelfde locatie plaatsvinden, moeten hogere eisen worden gesteld aan de afweging om die evenementen met een afzonderlijke omgevingsvergunning toe te staan. </a:t>
            </a:r>
          </a:p>
          <a:p>
            <a:pPr marL="0" indent="0">
              <a:spcBef>
                <a:spcPct val="0"/>
              </a:spcBef>
              <a:buNone/>
            </a:pPr>
            <a:endParaRPr lang="nl-NL" sz="2000" dirty="0">
              <a:solidFill>
                <a:srgbClr val="002A5E"/>
              </a:solidFill>
              <a:latin typeface="Aptos" panose="020B0004020202020204" pitchFamily="34" charset="0"/>
            </a:endParaRPr>
          </a:p>
          <a:p>
            <a:pPr marL="0" indent="0">
              <a:spcBef>
                <a:spcPct val="0"/>
              </a:spcBef>
              <a:buNone/>
            </a:pPr>
            <a:endParaRPr lang="nl-NL" sz="2000" b="1" dirty="0">
              <a:solidFill>
                <a:srgbClr val="00A9F3"/>
              </a:solidFill>
              <a:latin typeface="Aptos" panose="020B0004020202020204" pitchFamily="34" charset="0"/>
              <a:cs typeface="Calibri"/>
            </a:endParaRPr>
          </a:p>
        </p:txBody>
      </p:sp>
      <p:sp>
        <p:nvSpPr>
          <p:cNvPr id="5" name="Tekstvak 4">
            <a:extLst>
              <a:ext uri="{FF2B5EF4-FFF2-40B4-BE49-F238E27FC236}">
                <a16:creationId xmlns:a16="http://schemas.microsoft.com/office/drawing/2014/main" id="{F93927A6-EA77-6356-BFB0-DE8377A3ED82}"/>
              </a:ext>
            </a:extLst>
          </p:cNvPr>
          <p:cNvSpPr txBox="1"/>
          <p:nvPr/>
        </p:nvSpPr>
        <p:spPr>
          <a:xfrm>
            <a:off x="9469582" y="6433280"/>
            <a:ext cx="6100618" cy="338554"/>
          </a:xfrm>
          <a:prstGeom prst="rect">
            <a:avLst/>
          </a:prstGeom>
          <a:noFill/>
        </p:spPr>
        <p:txBody>
          <a:bodyPr wrap="square">
            <a:spAutoFit/>
          </a:bodyPr>
          <a:lstStyle/>
          <a:p>
            <a:pPr algn="l"/>
            <a:r>
              <a:rPr lang="nl-NL" sz="1600" b="0" i="0" dirty="0">
                <a:effectLst/>
                <a:latin typeface="Aptos" panose="020B0004020202020204" pitchFamily="34" charset="0"/>
              </a:rPr>
              <a:t>ECLI:NL:RBMNE:2024:5244</a:t>
            </a:r>
          </a:p>
        </p:txBody>
      </p:sp>
    </p:spTree>
    <p:extLst>
      <p:ext uri="{BB962C8B-B14F-4D97-AF65-F5344CB8AC3E}">
        <p14:creationId xmlns:p14="http://schemas.microsoft.com/office/powerpoint/2010/main" val="345689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6C8A-86DA-6990-BC9F-25CE691373B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A476F17-1D3C-D7CF-CCC0-7078C2008162}"/>
              </a:ext>
            </a:extLst>
          </p:cNvPr>
          <p:cNvSpPr>
            <a:spLocks noGrp="1"/>
          </p:cNvSpPr>
          <p:nvPr>
            <p:ph type="title"/>
          </p:nvPr>
        </p:nvSpPr>
        <p:spPr>
          <a:xfrm>
            <a:off x="0" y="-633834"/>
            <a:ext cx="10492450" cy="720000"/>
          </a:xfrm>
        </p:spPr>
        <p:txBody>
          <a:bodyPr/>
          <a:lstStyle/>
          <a:p>
            <a:r>
              <a:rPr lang="nl-NL" dirty="0"/>
              <a:t> Jurisprudentie III</a:t>
            </a:r>
          </a:p>
        </p:txBody>
      </p:sp>
      <p:sp>
        <p:nvSpPr>
          <p:cNvPr id="3" name="Tijdelijke aanduiding voor inhoud 2">
            <a:extLst>
              <a:ext uri="{FF2B5EF4-FFF2-40B4-BE49-F238E27FC236}">
                <a16:creationId xmlns:a16="http://schemas.microsoft.com/office/drawing/2014/main" id="{680E135A-651D-5081-C61B-FF355474CEBD}"/>
              </a:ext>
            </a:extLst>
          </p:cNvPr>
          <p:cNvSpPr>
            <a:spLocks noGrp="1"/>
          </p:cNvSpPr>
          <p:nvPr>
            <p:ph idx="1"/>
          </p:nvPr>
        </p:nvSpPr>
        <p:spPr>
          <a:xfrm>
            <a:off x="726953" y="937125"/>
            <a:ext cx="10492450" cy="2401740"/>
          </a:xfrm>
        </p:spPr>
        <p:txBody>
          <a:bodyPr/>
          <a:lstStyle/>
          <a:p>
            <a:pPr marL="0" indent="0">
              <a:spcBef>
                <a:spcPct val="0"/>
              </a:spcBef>
              <a:buNone/>
            </a:pPr>
            <a:r>
              <a:rPr lang="nl-NL" sz="4800" b="1" dirty="0">
                <a:solidFill>
                  <a:srgbClr val="00A9F3"/>
                </a:solidFill>
                <a:latin typeface="Calibri"/>
                <a:cs typeface="Calibri"/>
              </a:rPr>
              <a:t>Participatie</a:t>
            </a:r>
          </a:p>
          <a:p>
            <a:pPr marL="0" indent="0">
              <a:spcBef>
                <a:spcPct val="0"/>
              </a:spcBef>
              <a:buNone/>
            </a:pPr>
            <a:endParaRPr lang="nl-NL" sz="800" b="0" i="0" dirty="0">
              <a:solidFill>
                <a:srgbClr val="002A5E"/>
              </a:solidFill>
              <a:effectLst/>
              <a:latin typeface="Aptos" panose="020B0004020202020204" pitchFamily="34" charset="0"/>
            </a:endParaRPr>
          </a:p>
          <a:p>
            <a:pPr marL="0" indent="0">
              <a:spcBef>
                <a:spcPct val="0"/>
              </a:spcBef>
              <a:buNone/>
            </a:pPr>
            <a:r>
              <a:rPr lang="nl-NL" sz="2000" b="0" i="0" dirty="0">
                <a:effectLst/>
                <a:latin typeface="Aptos" panose="020B0004020202020204" pitchFamily="34" charset="0"/>
              </a:rPr>
              <a:t>De </a:t>
            </a:r>
            <a:r>
              <a:rPr lang="nl-NL" sz="2000" b="0" i="0" dirty="0" err="1">
                <a:effectLst/>
                <a:latin typeface="Aptos" panose="020B0004020202020204" pitchFamily="34" charset="0"/>
              </a:rPr>
              <a:t>Bopa</a:t>
            </a:r>
            <a:r>
              <a:rPr lang="nl-NL" sz="2000" b="0" i="0" dirty="0">
                <a:effectLst/>
                <a:latin typeface="Aptos" panose="020B0004020202020204" pitchFamily="34" charset="0"/>
              </a:rPr>
              <a:t> is verleend voor een expositie en muziekfestival voor: dansen, eten, drinken, kunst bekijken, mensen ontmoeten en fashion. In deze uitspraak wordt ingegaan op wat de verplichte participatie inhoudt. (16.55, lid 7 Omgevingswet). Volgens verzoekster is zij in het geheel uitgesloten van participatie en ook zijn omwonenden niet ingelicht en geraadpleegd.</a:t>
            </a:r>
          </a:p>
          <a:p>
            <a:pPr marL="0" indent="0">
              <a:spcBef>
                <a:spcPct val="0"/>
              </a:spcBef>
              <a:buNone/>
            </a:pPr>
            <a:endParaRPr lang="nl-NL" sz="2000" dirty="0">
              <a:latin typeface="Aptos" panose="020B0004020202020204" pitchFamily="34" charset="0"/>
            </a:endParaRPr>
          </a:p>
          <a:p>
            <a:pPr>
              <a:spcBef>
                <a:spcPct val="0"/>
              </a:spcBef>
              <a:buFontTx/>
              <a:buChar char="-"/>
            </a:pPr>
            <a:r>
              <a:rPr lang="nl-NL" sz="2000" b="0" i="0" dirty="0">
                <a:effectLst/>
                <a:latin typeface="Aptos" panose="020B0004020202020204" pitchFamily="34" charset="0"/>
              </a:rPr>
              <a:t>De gemeenteraad van Amsterdam heeft vastgelegd dat voor </a:t>
            </a:r>
            <a:r>
              <a:rPr lang="nl-NL" sz="2000" b="1" i="0" dirty="0">
                <a:effectLst/>
                <a:latin typeface="Aptos" panose="020B0004020202020204" pitchFamily="34" charset="0"/>
              </a:rPr>
              <a:t>alle omgevingsvergunningen </a:t>
            </a:r>
            <a:r>
              <a:rPr lang="nl-NL" sz="2000" b="0" i="0" dirty="0">
                <a:effectLst/>
                <a:latin typeface="Aptos" panose="020B0004020202020204" pitchFamily="34" charset="0"/>
              </a:rPr>
              <a:t>voor </a:t>
            </a:r>
            <a:r>
              <a:rPr lang="nl-NL" sz="2000" b="0" i="0" dirty="0" err="1">
                <a:effectLst/>
                <a:latin typeface="Aptos" panose="020B0004020202020204" pitchFamily="34" charset="0"/>
              </a:rPr>
              <a:t>buitenplanse</a:t>
            </a:r>
            <a:r>
              <a:rPr lang="nl-NL" sz="2000" b="0" i="0" dirty="0">
                <a:effectLst/>
                <a:latin typeface="Aptos" panose="020B0004020202020204" pitchFamily="34" charset="0"/>
              </a:rPr>
              <a:t> omgevingsplanactiviteiten verplicht aan participatie moet worden gedaan. Volgens verzoekster heeft vergunninghouder onvoldoende aan participatie gedaan. De wetgever heeft echter niet bepaald wanneer er (bij verplichte participatie) sprake is van onvoldoende participatie. Als participatie verplicht is gesteld, moet de participatie wel enige betekenis hebben </a:t>
            </a:r>
          </a:p>
          <a:p>
            <a:pPr>
              <a:spcBef>
                <a:spcPct val="0"/>
              </a:spcBef>
              <a:buFontTx/>
              <a:buChar char="-"/>
            </a:pPr>
            <a:r>
              <a:rPr lang="nl-NL" sz="2000" dirty="0">
                <a:latin typeface="Aptos" panose="020B0004020202020204" pitchFamily="34" charset="0"/>
              </a:rPr>
              <a:t>Aard van het project en de impact op de omgeving wat er in redelijkheid aan participatie gedaan moet worden, het is aan het college om te beoordelen of de initiatiefnemer in redelijkheid heeft kunnen volstaan met de verrichte participatie. </a:t>
            </a:r>
          </a:p>
          <a:p>
            <a:pPr>
              <a:spcBef>
                <a:spcPct val="0"/>
              </a:spcBef>
              <a:buFontTx/>
              <a:buChar char="-"/>
            </a:pPr>
            <a:r>
              <a:rPr lang="nl-NL" sz="2000" dirty="0">
                <a:latin typeface="Aptos" panose="020B0004020202020204" pitchFamily="34" charset="0"/>
              </a:rPr>
              <a:t>De enkele stelling van verzoekster dat zij vindt dat zij is uitgesloten van participatie, maakt niet dat onvoldoende aan participatie is gedaan. Ook wil participatie niet zeggen dat de participant in het gelijk moet worden gesteld.</a:t>
            </a:r>
          </a:p>
          <a:p>
            <a:pPr marL="0" indent="0">
              <a:spcBef>
                <a:spcPct val="0"/>
              </a:spcBef>
              <a:buNone/>
            </a:pPr>
            <a:endParaRPr lang="nl-NL" sz="2000" dirty="0">
              <a:solidFill>
                <a:srgbClr val="002A5E"/>
              </a:solidFill>
              <a:latin typeface="Aptos" panose="020B0004020202020204" pitchFamily="34" charset="0"/>
            </a:endParaRPr>
          </a:p>
          <a:p>
            <a:pPr marL="0" indent="0">
              <a:spcBef>
                <a:spcPct val="0"/>
              </a:spcBef>
              <a:buNone/>
            </a:pPr>
            <a:endParaRPr lang="nl-NL" sz="2000" b="1" dirty="0">
              <a:solidFill>
                <a:srgbClr val="00A9F3"/>
              </a:solidFill>
              <a:latin typeface="Aptos" panose="020B0004020202020204" pitchFamily="34" charset="0"/>
              <a:cs typeface="Calibri"/>
            </a:endParaRPr>
          </a:p>
        </p:txBody>
      </p:sp>
      <p:sp>
        <p:nvSpPr>
          <p:cNvPr id="5" name="Tekstvak 4">
            <a:extLst>
              <a:ext uri="{FF2B5EF4-FFF2-40B4-BE49-F238E27FC236}">
                <a16:creationId xmlns:a16="http://schemas.microsoft.com/office/drawing/2014/main" id="{48FF6FC0-7534-7348-5593-AAF40B4E6427}"/>
              </a:ext>
            </a:extLst>
          </p:cNvPr>
          <p:cNvSpPr txBox="1"/>
          <p:nvPr/>
        </p:nvSpPr>
        <p:spPr>
          <a:xfrm>
            <a:off x="9497291" y="6433280"/>
            <a:ext cx="6100618" cy="338554"/>
          </a:xfrm>
          <a:prstGeom prst="rect">
            <a:avLst/>
          </a:prstGeom>
          <a:noFill/>
        </p:spPr>
        <p:txBody>
          <a:bodyPr wrap="square">
            <a:spAutoFit/>
          </a:bodyPr>
          <a:lstStyle/>
          <a:p>
            <a:pPr algn="l"/>
            <a:r>
              <a:rPr lang="nl-NL" sz="1600" b="0" i="0">
                <a:effectLst/>
                <a:latin typeface="Aptos" panose="020B0004020202020204" pitchFamily="34" charset="0"/>
              </a:rPr>
              <a:t>ECLI:NL:RBAMS:2024:4679</a:t>
            </a:r>
            <a:endParaRPr lang="nl-NL" sz="1600" b="0" i="0" dirty="0">
              <a:effectLst/>
              <a:latin typeface="Aptos" panose="020B0004020202020204" pitchFamily="34" charset="0"/>
            </a:endParaRPr>
          </a:p>
        </p:txBody>
      </p:sp>
    </p:spTree>
    <p:extLst>
      <p:ext uri="{BB962C8B-B14F-4D97-AF65-F5344CB8AC3E}">
        <p14:creationId xmlns:p14="http://schemas.microsoft.com/office/powerpoint/2010/main" val="79949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E19C-4597-EE77-F5BF-909B3F6BF6AF}"/>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Programma</a:t>
            </a:r>
          </a:p>
        </p:txBody>
      </p:sp>
      <p:sp>
        <p:nvSpPr>
          <p:cNvPr id="3" name="Tijdelijke aanduiding voor inhoud 2">
            <a:extLst>
              <a:ext uri="{FF2B5EF4-FFF2-40B4-BE49-F238E27FC236}">
                <a16:creationId xmlns:a16="http://schemas.microsoft.com/office/drawing/2014/main" id="{9E0FEF28-E89E-958C-FD7B-44CD9483F8A4}"/>
              </a:ext>
            </a:extLst>
          </p:cNvPr>
          <p:cNvSpPr>
            <a:spLocks noGrp="1"/>
          </p:cNvSpPr>
          <p:nvPr>
            <p:ph idx="1"/>
          </p:nvPr>
        </p:nvSpPr>
        <p:spPr>
          <a:xfrm>
            <a:off x="1080000" y="1761900"/>
            <a:ext cx="10492450" cy="4538100"/>
          </a:xfrm>
        </p:spPr>
        <p:txBody>
          <a:bodyPr/>
          <a:lstStyle/>
          <a:p>
            <a:pPr marL="267970" indent="-267970"/>
            <a:endParaRPr lang="nl-NL" dirty="0">
              <a:latin typeface="Calibri"/>
              <a:cs typeface="Calibri"/>
            </a:endParaRPr>
          </a:p>
          <a:p>
            <a:pPr marL="267970" indent="-267970"/>
            <a:r>
              <a:rPr lang="nl-NL" dirty="0">
                <a:latin typeface="Calibri"/>
                <a:cs typeface="Calibri"/>
              </a:rPr>
              <a:t>Welkom</a:t>
            </a:r>
          </a:p>
          <a:p>
            <a:pPr marL="267970" indent="-267970"/>
            <a:endParaRPr lang="nl-NL" dirty="0">
              <a:latin typeface="Calibri"/>
              <a:cs typeface="Calibri"/>
            </a:endParaRPr>
          </a:p>
          <a:p>
            <a:pPr marL="267970" indent="-267970"/>
            <a:r>
              <a:rPr lang="nl-NL" dirty="0">
                <a:latin typeface="Calibri"/>
                <a:cs typeface="Calibri"/>
              </a:rPr>
              <a:t>Intro/Stand van zaken</a:t>
            </a:r>
          </a:p>
          <a:p>
            <a:pPr marL="0" indent="0">
              <a:buNone/>
            </a:pPr>
            <a:endParaRPr lang="nl-NL" dirty="0">
              <a:latin typeface="Calibri"/>
              <a:cs typeface="Calibri"/>
            </a:endParaRPr>
          </a:p>
          <a:p>
            <a:pPr marL="267970" indent="-267970"/>
            <a:r>
              <a:rPr lang="nl-NL" dirty="0">
                <a:latin typeface="Calibri"/>
                <a:cs typeface="Calibri"/>
              </a:rPr>
              <a:t>Twee inhoudelijke onderdelen:</a:t>
            </a:r>
          </a:p>
          <a:p>
            <a:pPr marL="267970" indent="-267970"/>
            <a:endParaRPr lang="nl-NL" dirty="0">
              <a:latin typeface="Calibri"/>
              <a:cs typeface="Calibri"/>
            </a:endParaRPr>
          </a:p>
          <a:p>
            <a:pPr marL="539115" lvl="1" indent="-267970"/>
            <a:r>
              <a:rPr lang="nl-NL" dirty="0" err="1">
                <a:latin typeface="Calibri"/>
                <a:cs typeface="Calibri"/>
              </a:rPr>
              <a:t>Bopa</a:t>
            </a:r>
            <a:r>
              <a:rPr lang="nl-NL" dirty="0">
                <a:latin typeface="Calibri"/>
                <a:cs typeface="Calibri"/>
              </a:rPr>
              <a:t> in het loket</a:t>
            </a:r>
          </a:p>
          <a:p>
            <a:pPr marL="539115" lvl="1" indent="-267970"/>
            <a:endParaRPr lang="nl-NL" dirty="0">
              <a:latin typeface="Calibri"/>
              <a:cs typeface="Calibri"/>
            </a:endParaRPr>
          </a:p>
          <a:p>
            <a:pPr marL="539115" lvl="1" indent="-267970"/>
            <a:r>
              <a:rPr lang="nl-NL" dirty="0">
                <a:latin typeface="Calibri"/>
                <a:cs typeface="Calibri"/>
              </a:rPr>
              <a:t>Actualiteiten</a:t>
            </a:r>
          </a:p>
          <a:p>
            <a:pPr marL="267970" indent="-267970"/>
            <a:endParaRPr lang="nl-NL" dirty="0">
              <a:latin typeface="Calibri"/>
              <a:cs typeface="Calibri"/>
            </a:endParaRPr>
          </a:p>
          <a:p>
            <a:pPr marL="267970" indent="-267970"/>
            <a:r>
              <a:rPr lang="nl-NL" dirty="0">
                <a:latin typeface="Calibri"/>
                <a:cs typeface="Calibri"/>
              </a:rPr>
              <a:t>Vragen?</a:t>
            </a:r>
          </a:p>
          <a:p>
            <a:pPr marL="539115" lvl="1" indent="-267970"/>
            <a:endParaRPr lang="nl-NL" dirty="0">
              <a:latin typeface="Calibri"/>
              <a:cs typeface="Calibri"/>
            </a:endParaRPr>
          </a:p>
        </p:txBody>
      </p:sp>
    </p:spTree>
    <p:extLst>
      <p:ext uri="{BB962C8B-B14F-4D97-AF65-F5344CB8AC3E}">
        <p14:creationId xmlns:p14="http://schemas.microsoft.com/office/powerpoint/2010/main" val="135690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78B60-98F2-2974-990E-2E9432B31A9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19CB6D0-B2D0-2DA1-6242-29FB1BA79CFD}"/>
              </a:ext>
            </a:extLst>
          </p:cNvPr>
          <p:cNvSpPr>
            <a:spLocks noGrp="1"/>
          </p:cNvSpPr>
          <p:nvPr>
            <p:ph type="title"/>
          </p:nvPr>
        </p:nvSpPr>
        <p:spPr>
          <a:xfrm>
            <a:off x="1819275" y="3069000"/>
            <a:ext cx="10033200" cy="720000"/>
          </a:xfrm>
        </p:spPr>
        <p:txBody>
          <a:bodyPr/>
          <a:lstStyle/>
          <a:p>
            <a:r>
              <a:rPr lang="nl-NL" dirty="0"/>
              <a:t> Vragen?</a:t>
            </a:r>
          </a:p>
        </p:txBody>
      </p:sp>
    </p:spTree>
    <p:extLst>
      <p:ext uri="{BB962C8B-B14F-4D97-AF65-F5344CB8AC3E}">
        <p14:creationId xmlns:p14="http://schemas.microsoft.com/office/powerpoint/2010/main" val="275162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EE215-46B4-409E-28AF-A471CB94AE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178290-0DD5-F8CD-15A2-3E344C2BAF7D}"/>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Welkom</a:t>
            </a:r>
          </a:p>
        </p:txBody>
      </p:sp>
      <p:pic>
        <p:nvPicPr>
          <p:cNvPr id="4" name="Tijdelijke aanduiding voor inhoud 3" descr="Afbeelding: twee personen die elkaar de hand schudden met het bovenschrift 'Hi!'">
            <a:extLst>
              <a:ext uri="{FF2B5EF4-FFF2-40B4-BE49-F238E27FC236}">
                <a16:creationId xmlns:a16="http://schemas.microsoft.com/office/drawing/2014/main" id="{41066C2C-6BAC-8892-6A0B-D18F03BC47A0}"/>
              </a:ext>
            </a:extLst>
          </p:cNvPr>
          <p:cNvPicPr>
            <a:picLocks noGrp="1" noChangeAspect="1"/>
          </p:cNvPicPr>
          <p:nvPr>
            <p:ph idx="1"/>
          </p:nvPr>
        </p:nvPicPr>
        <p:blipFill>
          <a:blip r:embed="rId2"/>
          <a:stretch>
            <a:fillRect/>
          </a:stretch>
        </p:blipFill>
        <p:spPr>
          <a:xfrm>
            <a:off x="3522725" y="1562100"/>
            <a:ext cx="5146550" cy="4288791"/>
          </a:xfrm>
          <a:prstGeom prst="rect">
            <a:avLst/>
          </a:prstGeom>
        </p:spPr>
      </p:pic>
    </p:spTree>
    <p:extLst>
      <p:ext uri="{BB962C8B-B14F-4D97-AF65-F5344CB8AC3E}">
        <p14:creationId xmlns:p14="http://schemas.microsoft.com/office/powerpoint/2010/main" val="188861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C46D5-DC97-C551-ED36-99394E783EB4}"/>
              </a:ext>
            </a:extLst>
          </p:cNvPr>
          <p:cNvSpPr>
            <a:spLocks noGrp="1"/>
          </p:cNvSpPr>
          <p:nvPr>
            <p:ph type="title"/>
          </p:nvPr>
        </p:nvSpPr>
        <p:spPr>
          <a:xfrm>
            <a:off x="829519" y="2606574"/>
            <a:ext cx="10033200" cy="720000"/>
          </a:xfrm>
        </p:spPr>
        <p:txBody>
          <a:bodyPr/>
          <a:lstStyle/>
          <a:p>
            <a:r>
              <a:rPr lang="nl-NL" dirty="0"/>
              <a:t>Intro / stand van zaken </a:t>
            </a:r>
          </a:p>
        </p:txBody>
      </p:sp>
    </p:spTree>
    <p:extLst>
      <p:ext uri="{BB962C8B-B14F-4D97-AF65-F5344CB8AC3E}">
        <p14:creationId xmlns:p14="http://schemas.microsoft.com/office/powerpoint/2010/main" val="124059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C6749-655F-4A16-B711-E5E10391C149}"/>
              </a:ext>
            </a:extLst>
          </p:cNvPr>
          <p:cNvSpPr>
            <a:spLocks noGrp="1"/>
          </p:cNvSpPr>
          <p:nvPr>
            <p:ph type="title"/>
          </p:nvPr>
        </p:nvSpPr>
        <p:spPr>
          <a:xfrm>
            <a:off x="793466" y="1116489"/>
            <a:ext cx="10340669" cy="720000"/>
          </a:xfrm>
        </p:spPr>
        <p:txBody>
          <a:bodyPr/>
          <a:lstStyle/>
          <a:p>
            <a:r>
              <a:rPr lang="nl-NL">
                <a:latin typeface="Calibri"/>
                <a:cs typeface="Calibri"/>
              </a:rPr>
              <a:t>Vergunningplicht in de wet</a:t>
            </a:r>
            <a:br>
              <a:rPr lang="nl-NL">
                <a:latin typeface="Calibri"/>
                <a:cs typeface="Calibri"/>
              </a:rPr>
            </a:br>
            <a:r>
              <a:rPr lang="nl-NL">
                <a:latin typeface="Calibri"/>
                <a:cs typeface="Calibri"/>
              </a:rPr>
              <a:t> </a:t>
            </a:r>
            <a:endParaRPr lang="nl-NL"/>
          </a:p>
        </p:txBody>
      </p:sp>
      <p:sp>
        <p:nvSpPr>
          <p:cNvPr id="4" name="Tijdelijke aanduiding voor inhoud 3">
            <a:extLst>
              <a:ext uri="{FF2B5EF4-FFF2-40B4-BE49-F238E27FC236}">
                <a16:creationId xmlns:a16="http://schemas.microsoft.com/office/drawing/2014/main" id="{B5AF5F30-4971-5654-1F00-64E14F1E78B6}"/>
              </a:ext>
            </a:extLst>
          </p:cNvPr>
          <p:cNvSpPr txBox="1">
            <a:spLocks/>
          </p:cNvSpPr>
          <p:nvPr/>
        </p:nvSpPr>
        <p:spPr bwMode="auto">
          <a:xfrm>
            <a:off x="793466" y="1836489"/>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0"/>
              </a:spcAft>
              <a:buFont typeface="Arial" charset="0"/>
              <a:buNone/>
            </a:pPr>
            <a:r>
              <a:rPr lang="nl-NL" sz="2000" b="1" kern="100" dirty="0">
                <a:latin typeface="Aptos" panose="020B0004020202020204" pitchFamily="34" charset="0"/>
                <a:ea typeface="Aptos" panose="020B0004020202020204" pitchFamily="34" charset="0"/>
                <a:cs typeface="Times New Roman" panose="02020603050405020304" pitchFamily="18" charset="0"/>
              </a:rPr>
              <a:t>Art. 5.1 lid 1 onder a Ow:</a:t>
            </a:r>
          </a:p>
          <a:p>
            <a:pPr marL="0" indent="0">
              <a:lnSpc>
                <a:spcPct val="100000"/>
              </a:lnSpc>
              <a:spcBef>
                <a:spcPts val="0"/>
              </a:spcBef>
              <a:spcAft>
                <a:spcPts val="0"/>
              </a:spcAft>
              <a:buFont typeface="Arial" charset="0"/>
              <a:buNone/>
            </a:pPr>
            <a:r>
              <a:rPr lang="nl-NL" sz="2000" kern="100" dirty="0">
                <a:latin typeface="Aptos" panose="020B0004020202020204" pitchFamily="34" charset="0"/>
                <a:ea typeface="Aptos" panose="020B0004020202020204" pitchFamily="34" charset="0"/>
                <a:cs typeface="Times New Roman" panose="02020603050405020304" pitchFamily="18" charset="0"/>
              </a:rPr>
              <a:t>"Artikel 5.1 (</a:t>
            </a:r>
            <a:r>
              <a:rPr lang="nl-NL" sz="2000" kern="100" dirty="0" err="1">
                <a:latin typeface="Aptos" panose="020B0004020202020204" pitchFamily="34" charset="0"/>
                <a:ea typeface="Aptos" panose="020B0004020202020204" pitchFamily="34" charset="0"/>
                <a:cs typeface="Times New Roman" panose="02020603050405020304" pitchFamily="18" charset="0"/>
              </a:rPr>
              <a:t>omgevingsvergunningplichtige</a:t>
            </a:r>
            <a:r>
              <a:rPr lang="nl-NL" sz="2000" kern="100" dirty="0">
                <a:latin typeface="Aptos" panose="020B0004020202020204" pitchFamily="34" charset="0"/>
                <a:ea typeface="Aptos" panose="020B0004020202020204" pitchFamily="34" charset="0"/>
                <a:cs typeface="Times New Roman" panose="02020603050405020304" pitchFamily="18" charset="0"/>
              </a:rPr>
              <a:t> activiteiten wet)</a:t>
            </a:r>
          </a:p>
          <a:p>
            <a:pPr marL="0" indent="0">
              <a:lnSpc>
                <a:spcPct val="100000"/>
              </a:lnSpc>
              <a:spcBef>
                <a:spcPts val="0"/>
              </a:spcBef>
              <a:spcAft>
                <a:spcPts val="0"/>
              </a:spcAft>
              <a:buFont typeface="Arial" charset="0"/>
              <a:buNone/>
            </a:pPr>
            <a:r>
              <a:rPr lang="nl-NL" sz="2000" kern="100" dirty="0">
                <a:latin typeface="Aptos" panose="020B0004020202020204" pitchFamily="34" charset="0"/>
                <a:ea typeface="Aptos" panose="020B0004020202020204" pitchFamily="34" charset="0"/>
                <a:cs typeface="Times New Roman" panose="02020603050405020304" pitchFamily="18" charset="0"/>
              </a:rPr>
              <a:t>1.   Het is verboden zonder omgevingsvergunning de volgende activiteiten te verrichten:</a:t>
            </a:r>
          </a:p>
          <a:p>
            <a:pPr marL="0" indent="0">
              <a:lnSpc>
                <a:spcPct val="100000"/>
              </a:lnSpc>
              <a:spcBef>
                <a:spcPts val="0"/>
              </a:spcBef>
              <a:spcAft>
                <a:spcPts val="0"/>
              </a:spcAft>
              <a:buFont typeface="Arial" charset="0"/>
              <a:buNone/>
            </a:pPr>
            <a:r>
              <a:rPr lang="nl-NL" sz="2000" kern="100" dirty="0">
                <a:latin typeface="Aptos"/>
                <a:ea typeface="Aptos" panose="020B0004020202020204" pitchFamily="34" charset="0"/>
                <a:cs typeface="Times New Roman"/>
              </a:rPr>
              <a:t>a.  een </a:t>
            </a:r>
            <a:r>
              <a:rPr lang="nl-NL" sz="2000" u="sng" kern="100" dirty="0">
                <a:latin typeface="Aptos"/>
                <a:ea typeface="Aptos" panose="020B0004020202020204" pitchFamily="34" charset="0"/>
                <a:cs typeface="Times New Roman"/>
              </a:rPr>
              <a:t>omgevingsplanactiviteit</a:t>
            </a:r>
            <a:r>
              <a:rPr lang="nl-NL" sz="2000" kern="100" dirty="0">
                <a:latin typeface="Aptos"/>
                <a:ea typeface="Aptos" panose="020B0004020202020204" pitchFamily="34" charset="0"/>
                <a:cs typeface="Times New Roman"/>
              </a:rPr>
              <a:t>"</a:t>
            </a:r>
          </a:p>
          <a:p>
            <a:pPr marL="0" indent="0">
              <a:lnSpc>
                <a:spcPct val="100000"/>
              </a:lnSpc>
              <a:spcBef>
                <a:spcPts val="0"/>
              </a:spcBef>
              <a:spcAft>
                <a:spcPts val="0"/>
              </a:spcAft>
              <a:buFont typeface="Arial" charset="0"/>
              <a:buNone/>
            </a:pPr>
            <a:endParaRPr lang="nl-NL" sz="20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0"/>
              </a:spcAft>
              <a:buFont typeface="Arial" charset="0"/>
              <a:buNone/>
            </a:pPr>
            <a:r>
              <a:rPr lang="nl-NL" sz="2000" b="1" kern="100" dirty="0">
                <a:latin typeface="Aptos" panose="020B0004020202020204" pitchFamily="34" charset="0"/>
                <a:ea typeface="Aptos" panose="020B0004020202020204" pitchFamily="34" charset="0"/>
                <a:cs typeface="Times New Roman" panose="02020603050405020304" pitchFamily="18" charset="0"/>
              </a:rPr>
              <a:t>Definitie in de bijlage bij de wet:</a:t>
            </a:r>
          </a:p>
          <a:p>
            <a:pPr marL="0" indent="0">
              <a:lnSpc>
                <a:spcPct val="100000"/>
              </a:lnSpc>
              <a:spcBef>
                <a:spcPts val="0"/>
              </a:spcBef>
              <a:spcAft>
                <a:spcPts val="0"/>
              </a:spcAft>
              <a:buFont typeface="Arial" charset="0"/>
              <a:buNone/>
            </a:pPr>
            <a:r>
              <a:rPr lang="nl-NL" sz="2000" kern="100" dirty="0">
                <a:latin typeface="Aptos" panose="020B0004020202020204" pitchFamily="34" charset="0"/>
                <a:ea typeface="Aptos" panose="020B0004020202020204" pitchFamily="34" charset="0"/>
                <a:cs typeface="Times New Roman" panose="02020603050405020304" pitchFamily="18" charset="0"/>
              </a:rPr>
              <a:t>"omgevingsplanactiviteit: activiteit, inhoudende:</a:t>
            </a:r>
          </a:p>
          <a:p>
            <a:pPr marL="342900" indent="-342900">
              <a:lnSpc>
                <a:spcPct val="100000"/>
              </a:lnSpc>
              <a:spcBef>
                <a:spcPts val="0"/>
              </a:spcBef>
              <a:spcAft>
                <a:spcPts val="0"/>
              </a:spcAft>
              <a:buFont typeface="+mj-lt"/>
              <a:buAutoNum type="alphaLcParenR"/>
            </a:pPr>
            <a:r>
              <a:rPr lang="nl-NL" sz="2000" kern="100" dirty="0">
                <a:latin typeface="Aptos" panose="020B0004020202020204" pitchFamily="34" charset="0"/>
                <a:ea typeface="Aptos" panose="020B0004020202020204" pitchFamily="34" charset="0"/>
                <a:cs typeface="Times New Roman" panose="02020603050405020304" pitchFamily="18" charset="0"/>
              </a:rPr>
              <a:t>een activiteit waarvoor in het omgevingsplan is bepaald dat het is verboden deze zonder omgevingsvergunning te verrichten en die niet in strijd is met het omgevingsplan;</a:t>
            </a:r>
          </a:p>
          <a:p>
            <a:pPr marL="342900" indent="-342900">
              <a:lnSpc>
                <a:spcPct val="100000"/>
              </a:lnSpc>
              <a:spcBef>
                <a:spcPts val="0"/>
              </a:spcBef>
              <a:spcAft>
                <a:spcPts val="0"/>
              </a:spcAft>
              <a:buFont typeface="+mj-lt"/>
              <a:buAutoNum type="alphaLcParenR"/>
            </a:pPr>
            <a:r>
              <a:rPr lang="nl-NL" sz="20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een activiteit waarvoor in het omgevingsplan is bepaald dat het is verboden deze zonder omgevingsvergunning te verrichten en die in strijd is met het omgevingsplan, of</a:t>
            </a:r>
          </a:p>
          <a:p>
            <a:pPr marL="342900" indent="-342900">
              <a:lnSpc>
                <a:spcPct val="100000"/>
              </a:lnSpc>
              <a:spcBef>
                <a:spcPts val="0"/>
              </a:spcBef>
              <a:spcAft>
                <a:spcPts val="0"/>
              </a:spcAft>
              <a:buFont typeface="+mj-lt"/>
              <a:buAutoNum type="alphaLcParenR"/>
            </a:pPr>
            <a:r>
              <a:rPr lang="nl-NL" sz="20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een andere activiteit die in strijd is met het omgevingsplan</a:t>
            </a:r>
          </a:p>
          <a:p>
            <a:pPr marL="0" indent="0">
              <a:lnSpc>
                <a:spcPct val="100000"/>
              </a:lnSpc>
              <a:spcBef>
                <a:spcPts val="0"/>
              </a:spcBef>
              <a:spcAft>
                <a:spcPts val="0"/>
              </a:spcAft>
              <a:buNone/>
            </a:pPr>
            <a:endParaRPr lang="nl-NL" sz="20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nl-NL" sz="2000" b="1" kern="100" dirty="0">
                <a:latin typeface="Aptos"/>
                <a:ea typeface="Aptos" panose="020B0004020202020204" pitchFamily="34" charset="0"/>
                <a:cs typeface="Times New Roman"/>
              </a:rPr>
              <a:t>Een </a:t>
            </a:r>
            <a:r>
              <a:rPr lang="nl-NL" sz="2000" b="1" kern="100" dirty="0" err="1">
                <a:latin typeface="Aptos"/>
                <a:ea typeface="Aptos" panose="020B0004020202020204" pitchFamily="34" charset="0"/>
                <a:cs typeface="Times New Roman"/>
              </a:rPr>
              <a:t>bopa</a:t>
            </a:r>
            <a:r>
              <a:rPr lang="nl-NL" sz="2000" b="1" kern="100" dirty="0">
                <a:latin typeface="Aptos"/>
                <a:ea typeface="Aptos" panose="020B0004020202020204" pitchFamily="34" charset="0"/>
                <a:cs typeface="Times New Roman"/>
              </a:rPr>
              <a:t> is dus een (bijzondere vorm) van een opa. Je kan geen ‘</a:t>
            </a:r>
            <a:r>
              <a:rPr lang="nl-NL" sz="2000" b="1" kern="100" dirty="0" err="1">
                <a:latin typeface="Aptos"/>
                <a:ea typeface="Aptos" panose="020B0004020202020204" pitchFamily="34" charset="0"/>
                <a:cs typeface="Times New Roman"/>
              </a:rPr>
              <a:t>bopa</a:t>
            </a:r>
            <a:r>
              <a:rPr lang="nl-NL" sz="2000" b="1" kern="100" dirty="0">
                <a:latin typeface="Aptos"/>
                <a:ea typeface="Aptos" panose="020B0004020202020204" pitchFamily="34" charset="0"/>
                <a:cs typeface="Times New Roman"/>
              </a:rPr>
              <a:t>’ aanvragen.</a:t>
            </a:r>
          </a:p>
          <a:p>
            <a:pPr marL="267970" indent="-267970"/>
            <a:endParaRPr lang="nl-NL" dirty="0"/>
          </a:p>
        </p:txBody>
      </p:sp>
    </p:spTree>
    <p:extLst>
      <p:ext uri="{BB962C8B-B14F-4D97-AF65-F5344CB8AC3E}">
        <p14:creationId xmlns:p14="http://schemas.microsoft.com/office/powerpoint/2010/main" val="394685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C6749-655F-4A16-B711-E5E10391C149}"/>
              </a:ext>
            </a:extLst>
          </p:cNvPr>
          <p:cNvSpPr>
            <a:spLocks noGrp="1"/>
          </p:cNvSpPr>
          <p:nvPr>
            <p:ph type="title"/>
          </p:nvPr>
        </p:nvSpPr>
        <p:spPr>
          <a:xfrm>
            <a:off x="793466" y="1116489"/>
            <a:ext cx="10340669" cy="720000"/>
          </a:xfrm>
        </p:spPr>
        <p:txBody>
          <a:bodyPr/>
          <a:lstStyle/>
          <a:p>
            <a:r>
              <a:rPr lang="nl-NL" dirty="0">
                <a:latin typeface="Calibri"/>
                <a:cs typeface="Calibri"/>
              </a:rPr>
              <a:t>Initiatiefnemer bepaalt reikwijdte aanvraag!</a:t>
            </a:r>
            <a:br>
              <a:rPr lang="nl-NL" dirty="0">
                <a:latin typeface="Calibri"/>
                <a:cs typeface="Calibri"/>
              </a:rPr>
            </a:br>
            <a:r>
              <a:rPr lang="nl-NL" dirty="0">
                <a:latin typeface="Calibri"/>
                <a:cs typeface="Calibri"/>
              </a:rPr>
              <a:t> </a:t>
            </a:r>
            <a:endParaRPr lang="nl-NL" dirty="0"/>
          </a:p>
        </p:txBody>
      </p:sp>
      <p:sp>
        <p:nvSpPr>
          <p:cNvPr id="3" name="Tijdelijke aanduiding voor inhoud 2">
            <a:extLst>
              <a:ext uri="{FF2B5EF4-FFF2-40B4-BE49-F238E27FC236}">
                <a16:creationId xmlns:a16="http://schemas.microsoft.com/office/drawing/2014/main" id="{E1087F4A-975C-4BE5-A8AA-CC6DC9A208B6}"/>
              </a:ext>
            </a:extLst>
          </p:cNvPr>
          <p:cNvSpPr>
            <a:spLocks noGrp="1"/>
          </p:cNvSpPr>
          <p:nvPr>
            <p:ph idx="1"/>
          </p:nvPr>
        </p:nvSpPr>
        <p:spPr>
          <a:xfrm>
            <a:off x="660888" y="1836489"/>
            <a:ext cx="10473247" cy="4500563"/>
          </a:xfrm>
        </p:spPr>
        <p:txBody>
          <a:bodyPr/>
          <a:lstStyle/>
          <a:p>
            <a:pPr marL="0" indent="0">
              <a:buNone/>
            </a:pPr>
            <a:endParaRPr lang="nl-NL" sz="2000" dirty="0">
              <a:latin typeface="Aptos" panose="020B0004020202020204" pitchFamily="34" charset="0"/>
              <a:ea typeface="Verdana"/>
              <a:cs typeface="Arial"/>
            </a:endParaRPr>
          </a:p>
          <a:p>
            <a:pPr marL="267970" indent="-267970"/>
            <a:r>
              <a:rPr lang="nl-NL" sz="2000" dirty="0">
                <a:latin typeface="Aptos" panose="020B0004020202020204" pitchFamily="34" charset="0"/>
                <a:ea typeface="Verdana"/>
                <a:cs typeface="Arial"/>
              </a:rPr>
              <a:t>Initiatiefnemer vraagt één of meerdere omgevingsplanactiviteit(en) aan</a:t>
            </a:r>
            <a:r>
              <a:rPr lang="nl-NL" sz="2000" dirty="0">
                <a:latin typeface="Aptos" panose="020B0004020202020204" pitchFamily="34" charset="0"/>
                <a:ea typeface="Verdana"/>
              </a:rPr>
              <a:t> </a:t>
            </a:r>
            <a:r>
              <a:rPr lang="nl-NL" sz="2000" dirty="0">
                <a:latin typeface="Aptos" panose="020B0004020202020204" pitchFamily="34" charset="0"/>
                <a:ea typeface="Verdana"/>
                <a:cs typeface="Arial"/>
              </a:rPr>
              <a:t>en/of andere activiteiten (bijv. technische bouwactiviteit, </a:t>
            </a:r>
            <a:r>
              <a:rPr lang="nl-NL" sz="2000" dirty="0" err="1">
                <a:latin typeface="Aptos" panose="020B0004020202020204" pitchFamily="34" charset="0"/>
                <a:ea typeface="Verdana"/>
                <a:cs typeface="Arial"/>
              </a:rPr>
              <a:t>mba</a:t>
            </a:r>
            <a:r>
              <a:rPr lang="nl-NL" sz="2000" dirty="0">
                <a:latin typeface="Aptos" panose="020B0004020202020204" pitchFamily="34" charset="0"/>
                <a:ea typeface="Verdana"/>
                <a:cs typeface="Arial"/>
              </a:rPr>
              <a:t>, natuur-activiteiten)</a:t>
            </a:r>
          </a:p>
          <a:p>
            <a:pPr marL="267970" indent="-267970"/>
            <a:endParaRPr lang="nl-NL" sz="2000" dirty="0">
              <a:latin typeface="Aptos" panose="020B0004020202020204" pitchFamily="34" charset="0"/>
              <a:ea typeface="Verdana"/>
              <a:cs typeface="Arial"/>
            </a:endParaRPr>
          </a:p>
          <a:p>
            <a:pPr marL="267970" indent="-267970"/>
            <a:r>
              <a:rPr lang="nl-NL" sz="2000" dirty="0">
                <a:latin typeface="Aptos" panose="020B0004020202020204" pitchFamily="34" charset="0"/>
                <a:ea typeface="Verdana"/>
                <a:cs typeface="Arial"/>
              </a:rPr>
              <a:t>Geen aanvulling van 'andere' activiteiten die niet zijn aangevraagd, alleen aanvulling op de wel ingediende aanvraag </a:t>
            </a:r>
          </a:p>
          <a:p>
            <a:pPr marL="267970" indent="-267970"/>
            <a:endParaRPr lang="nl-NL" sz="2000" dirty="0">
              <a:latin typeface="Aptos" panose="020B0004020202020204" pitchFamily="34" charset="0"/>
              <a:ea typeface="Verdana"/>
              <a:cs typeface="Arial"/>
            </a:endParaRPr>
          </a:p>
          <a:p>
            <a:pPr marL="267970" indent="-267970"/>
            <a:r>
              <a:rPr lang="nl-NL" sz="2000" dirty="0">
                <a:latin typeface="Aptos" panose="020B0004020202020204" pitchFamily="34" charset="0"/>
                <a:ea typeface="Verdana"/>
                <a:cs typeface="Arial"/>
              </a:rPr>
              <a:t>In het omgevingsplan van rechtswege (tijdelijk deel) zitten vanaf 1 januari 2024 (tot het moment dat je dit zelf aanpast door wijzigingen in het omgevingsplan): </a:t>
            </a:r>
            <a:r>
              <a:rPr lang="nl-NL" sz="2000" b="1" dirty="0">
                <a:latin typeface="Aptos" panose="020B0004020202020204" pitchFamily="34" charset="0"/>
                <a:ea typeface="Verdana"/>
                <a:cs typeface="Arial"/>
              </a:rPr>
              <a:t>24 vergunningplichten voor omgevingsplanactiviteiten</a:t>
            </a:r>
            <a:r>
              <a:rPr lang="nl-NL" sz="2000" dirty="0">
                <a:latin typeface="Aptos" panose="020B0004020202020204" pitchFamily="34" charset="0"/>
                <a:ea typeface="Verdana"/>
                <a:cs typeface="Arial"/>
              </a:rPr>
              <a:t> (kortweg: OPA-vergunningplichten)</a:t>
            </a:r>
            <a:r>
              <a:rPr lang="nl-NL" sz="2000" dirty="0">
                <a:latin typeface="Aptos" panose="020B0004020202020204" pitchFamily="34" charset="0"/>
                <a:ea typeface="Verdana"/>
              </a:rPr>
              <a:t> </a:t>
            </a:r>
            <a:r>
              <a:rPr lang="nl-NL" sz="2000" dirty="0">
                <a:latin typeface="Aptos" panose="020B0004020202020204" pitchFamily="34" charset="0"/>
                <a:ea typeface="Verdana"/>
                <a:cs typeface="Arial"/>
              </a:rPr>
              <a:t>(NB: voor sommige </a:t>
            </a:r>
            <a:r>
              <a:rPr lang="nl-NL" sz="2000" dirty="0" err="1">
                <a:latin typeface="Aptos" panose="020B0004020202020204" pitchFamily="34" charset="0"/>
                <a:ea typeface="Verdana"/>
                <a:cs typeface="Arial"/>
              </a:rPr>
              <a:t>OPA's</a:t>
            </a:r>
            <a:r>
              <a:rPr lang="nl-NL" sz="2000" dirty="0">
                <a:latin typeface="Aptos" panose="020B0004020202020204" pitchFamily="34" charset="0"/>
                <a:ea typeface="Verdana"/>
                <a:cs typeface="Arial"/>
              </a:rPr>
              <a:t> staat de vergunningplicht zelf niet in het omgevingsplan)</a:t>
            </a:r>
          </a:p>
          <a:p>
            <a:pPr marL="267970" indent="-267970"/>
            <a:endParaRPr lang="nl-NL" sz="1800" b="1" dirty="0">
              <a:ea typeface="Verdana"/>
            </a:endParaRPr>
          </a:p>
        </p:txBody>
      </p:sp>
      <p:sp>
        <p:nvSpPr>
          <p:cNvPr id="5" name="Tekstvak 4">
            <a:extLst>
              <a:ext uri="{FF2B5EF4-FFF2-40B4-BE49-F238E27FC236}">
                <a16:creationId xmlns:a16="http://schemas.microsoft.com/office/drawing/2014/main" id="{CB08A927-F842-9B2B-98DA-3EF946B74569}"/>
              </a:ext>
            </a:extLst>
          </p:cNvPr>
          <p:cNvSpPr txBox="1"/>
          <p:nvPr/>
        </p:nvSpPr>
        <p:spPr>
          <a:xfrm>
            <a:off x="6677891" y="6145916"/>
            <a:ext cx="6100618" cy="707886"/>
          </a:xfrm>
          <a:prstGeom prst="rect">
            <a:avLst/>
          </a:prstGeom>
          <a:noFill/>
        </p:spPr>
        <p:txBody>
          <a:bodyPr wrap="square">
            <a:spAutoFit/>
          </a:bodyPr>
          <a:lstStyle/>
          <a:p>
            <a:r>
              <a:rPr lang="nl-NL" sz="2000" dirty="0">
                <a:hlinkClick r:id="rId2"/>
              </a:rPr>
              <a:t>OPA-vergunningplichten in het omgevingsplan van rechtswege | VNG</a:t>
            </a:r>
            <a:endParaRPr lang="nl-NL" sz="2000" dirty="0"/>
          </a:p>
        </p:txBody>
      </p:sp>
    </p:spTree>
    <p:extLst>
      <p:ext uri="{BB962C8B-B14F-4D97-AF65-F5344CB8AC3E}">
        <p14:creationId xmlns:p14="http://schemas.microsoft.com/office/powerpoint/2010/main" val="248741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80F6B-C57C-48E7-B566-E24C17A69B65}"/>
              </a:ext>
            </a:extLst>
          </p:cNvPr>
          <p:cNvSpPr>
            <a:spLocks noGrp="1"/>
          </p:cNvSpPr>
          <p:nvPr>
            <p:ph type="title"/>
          </p:nvPr>
        </p:nvSpPr>
        <p:spPr/>
        <p:txBody>
          <a:bodyPr/>
          <a:lstStyle/>
          <a:p>
            <a:r>
              <a:rPr lang="nl-NL"/>
              <a:t>Tips</a:t>
            </a:r>
          </a:p>
        </p:txBody>
      </p:sp>
      <p:sp>
        <p:nvSpPr>
          <p:cNvPr id="5" name="Tijdelijke aanduiding voor inhoud 4">
            <a:extLst>
              <a:ext uri="{FF2B5EF4-FFF2-40B4-BE49-F238E27FC236}">
                <a16:creationId xmlns:a16="http://schemas.microsoft.com/office/drawing/2014/main" id="{68CE7892-22C3-FD4A-D11E-FC6F3B2C3A4F}"/>
              </a:ext>
            </a:extLst>
          </p:cNvPr>
          <p:cNvSpPr>
            <a:spLocks noGrp="1"/>
          </p:cNvSpPr>
          <p:nvPr>
            <p:ph idx="1"/>
          </p:nvPr>
        </p:nvSpPr>
        <p:spPr>
          <a:xfrm>
            <a:off x="1079499" y="1800225"/>
            <a:ext cx="10527145" cy="4500563"/>
          </a:xfrm>
        </p:spPr>
        <p:txBody>
          <a:bodyPr/>
          <a:lstStyle/>
          <a:p>
            <a:pPr marL="267970" indent="-267970">
              <a:lnSpc>
                <a:spcPct val="120000"/>
              </a:lnSpc>
            </a:pPr>
            <a:r>
              <a:rPr lang="nl-NL" sz="2000" dirty="0">
                <a:latin typeface="Arial"/>
                <a:cs typeface="Arial"/>
              </a:rPr>
              <a:t>pak de toelichting op de bruidsschat erbij</a:t>
            </a:r>
            <a:endParaRPr lang="en-US" dirty="0"/>
          </a:p>
          <a:p>
            <a:pPr marL="267970" indent="-267970">
              <a:lnSpc>
                <a:spcPct val="120000"/>
              </a:lnSpc>
              <a:spcBef>
                <a:spcPts val="2500"/>
              </a:spcBef>
            </a:pPr>
            <a:r>
              <a:rPr lang="nl-NL" sz="2000" dirty="0">
                <a:latin typeface="Arial"/>
                <a:cs typeface="Arial"/>
              </a:rPr>
              <a:t>denk en werk stapsgewijs</a:t>
            </a:r>
          </a:p>
          <a:p>
            <a:pPr marL="539115" lvl="1" indent="-267970">
              <a:lnSpc>
                <a:spcPct val="120000"/>
              </a:lnSpc>
            </a:pPr>
            <a:r>
              <a:rPr lang="nl-NL" sz="1800" dirty="0">
                <a:latin typeface="Arial"/>
                <a:cs typeface="Arial"/>
              </a:rPr>
              <a:t>begin met: welke vergunningplicht of -plichten zijn aan de orde?</a:t>
            </a:r>
          </a:p>
          <a:p>
            <a:pPr marL="539115" lvl="1" indent="-267970">
              <a:lnSpc>
                <a:spcPct val="120000"/>
              </a:lnSpc>
            </a:pPr>
            <a:r>
              <a:rPr lang="nl-NL" sz="1800" dirty="0">
                <a:latin typeface="Arial"/>
                <a:cs typeface="Arial"/>
              </a:rPr>
              <a:t>van daaruit </a:t>
            </a:r>
            <a:r>
              <a:rPr lang="nl-NL" sz="1800" u="sng" dirty="0">
                <a:latin typeface="Arial"/>
                <a:cs typeface="Arial"/>
              </a:rPr>
              <a:t>per vergunningplicht</a:t>
            </a:r>
            <a:r>
              <a:rPr lang="nl-NL" sz="1800" dirty="0">
                <a:latin typeface="Arial"/>
                <a:cs typeface="Arial"/>
              </a:rPr>
              <a:t> naar: uitzonderingen?</a:t>
            </a:r>
          </a:p>
          <a:p>
            <a:pPr marL="539115" lvl="1" indent="-267970">
              <a:lnSpc>
                <a:spcPct val="120000"/>
              </a:lnSpc>
            </a:pPr>
            <a:r>
              <a:rPr lang="nl-NL" sz="1800" dirty="0">
                <a:latin typeface="Arial"/>
                <a:cs typeface="Arial"/>
              </a:rPr>
              <a:t>van daaruit </a:t>
            </a:r>
            <a:r>
              <a:rPr lang="nl-NL" sz="1800" u="sng" dirty="0">
                <a:latin typeface="Arial"/>
                <a:cs typeface="Arial"/>
              </a:rPr>
              <a:t>per vergunningplicht</a:t>
            </a:r>
            <a:r>
              <a:rPr lang="nl-NL" sz="1800" dirty="0">
                <a:latin typeface="Arial"/>
                <a:cs typeface="Arial"/>
              </a:rPr>
              <a:t> naar: beoordelingsregels en aanvraagvereisten</a:t>
            </a:r>
          </a:p>
          <a:p>
            <a:pPr marL="0" indent="0">
              <a:lnSpc>
                <a:spcPct val="120000"/>
              </a:lnSpc>
              <a:buNone/>
            </a:pPr>
            <a:endParaRPr lang="nl-NL" dirty="0">
              <a:latin typeface="Arial"/>
              <a:cs typeface="Arial"/>
            </a:endParaRPr>
          </a:p>
        </p:txBody>
      </p:sp>
    </p:spTree>
    <p:extLst>
      <p:ext uri="{BB962C8B-B14F-4D97-AF65-F5344CB8AC3E}">
        <p14:creationId xmlns:p14="http://schemas.microsoft.com/office/powerpoint/2010/main" val="237230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22BEB22-554B-E569-A685-7483F4B967B6}"/>
              </a:ext>
            </a:extLst>
          </p:cNvPr>
          <p:cNvSpPr>
            <a:spLocks noGrp="1"/>
          </p:cNvSpPr>
          <p:nvPr>
            <p:ph type="title"/>
          </p:nvPr>
        </p:nvSpPr>
        <p:spPr>
          <a:xfrm>
            <a:off x="1834020" y="2880450"/>
            <a:ext cx="10033200" cy="720000"/>
          </a:xfrm>
        </p:spPr>
        <p:txBody>
          <a:bodyPr/>
          <a:lstStyle/>
          <a:p>
            <a:r>
              <a:rPr lang="nl-NL" dirty="0" err="1"/>
              <a:t>Bopa</a:t>
            </a:r>
            <a:r>
              <a:rPr lang="nl-NL" dirty="0"/>
              <a:t> in het</a:t>
            </a:r>
            <a:r>
              <a:rPr lang="nl-NL" baseline="0" dirty="0"/>
              <a:t> loket</a:t>
            </a:r>
            <a:r>
              <a:rPr lang="nl-NL" dirty="0"/>
              <a:t> </a:t>
            </a:r>
          </a:p>
        </p:txBody>
      </p:sp>
    </p:spTree>
    <p:extLst>
      <p:ext uri="{BB962C8B-B14F-4D97-AF65-F5344CB8AC3E}">
        <p14:creationId xmlns:p14="http://schemas.microsoft.com/office/powerpoint/2010/main" val="248312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C6749-655F-4A16-B711-E5E10391C149}"/>
              </a:ext>
            </a:extLst>
          </p:cNvPr>
          <p:cNvSpPr>
            <a:spLocks noGrp="1"/>
          </p:cNvSpPr>
          <p:nvPr>
            <p:ph type="title"/>
          </p:nvPr>
        </p:nvSpPr>
        <p:spPr>
          <a:xfrm>
            <a:off x="793466" y="1116489"/>
            <a:ext cx="10340669" cy="720000"/>
          </a:xfrm>
        </p:spPr>
        <p:txBody>
          <a:bodyPr/>
          <a:lstStyle/>
          <a:p>
            <a:r>
              <a:rPr lang="nl-NL" dirty="0">
                <a:latin typeface="Calibri"/>
                <a:cs typeface="Calibri"/>
              </a:rPr>
              <a:t>Achtergrond</a:t>
            </a:r>
            <a:endParaRPr lang="nl-NL" dirty="0"/>
          </a:p>
        </p:txBody>
      </p:sp>
      <p:sp>
        <p:nvSpPr>
          <p:cNvPr id="3" name="Tijdelijke aanduiding voor inhoud 2" descr="Uitleg over verschil tussen publicatie van de kennisgeving voor omgevingsvergunningen en bopa's.">
            <a:extLst>
              <a:ext uri="{FF2B5EF4-FFF2-40B4-BE49-F238E27FC236}">
                <a16:creationId xmlns:a16="http://schemas.microsoft.com/office/drawing/2014/main" id="{E1087F4A-975C-4BE5-A8AA-CC6DC9A208B6}"/>
              </a:ext>
            </a:extLst>
          </p:cNvPr>
          <p:cNvSpPr>
            <a:spLocks noGrp="1"/>
          </p:cNvSpPr>
          <p:nvPr>
            <p:ph idx="1"/>
          </p:nvPr>
        </p:nvSpPr>
        <p:spPr>
          <a:xfrm>
            <a:off x="793466" y="1716173"/>
            <a:ext cx="10473247" cy="4500563"/>
          </a:xfrm>
        </p:spPr>
        <p:txBody>
          <a:bodyPr/>
          <a:lstStyle/>
          <a:p>
            <a:pPr marL="267970" indent="-267970"/>
            <a:endParaRPr lang="nl-NL" sz="1800" b="1">
              <a:latin typeface="Arial"/>
              <a:ea typeface="Verdana"/>
              <a:cs typeface="Arial"/>
            </a:endParaRPr>
          </a:p>
          <a:p>
            <a:pPr marL="267970" indent="-267970">
              <a:buNone/>
            </a:pPr>
            <a:endParaRPr lang="nl-NL"/>
          </a:p>
          <a:p>
            <a:pPr marL="267970" indent="-267970">
              <a:buNone/>
            </a:pPr>
            <a:endParaRPr lang="nl-NL" sz="1600" b="1">
              <a:latin typeface="Verdana"/>
              <a:ea typeface="Verdana"/>
            </a:endParaRPr>
          </a:p>
          <a:p>
            <a:pPr marL="0" indent="0" algn="l">
              <a:buNone/>
            </a:pPr>
            <a:endParaRPr lang="nl-NL" sz="1600">
              <a:ea typeface="Verdana"/>
              <a:cs typeface="Calibri" panose="020F0502020204030204" pitchFamily="34" charset="0"/>
            </a:endParaRPr>
          </a:p>
          <a:p>
            <a:pPr marL="0" indent="0">
              <a:buNone/>
            </a:pPr>
            <a:endParaRPr lang="nl-NL" sz="2000">
              <a:latin typeface="Calibri" panose="020F0502020204030204" pitchFamily="34" charset="0"/>
              <a:ea typeface="Verdana"/>
              <a:cs typeface="Calibri" panose="020F0502020204030204" pitchFamily="34" charset="0"/>
            </a:endParaRPr>
          </a:p>
          <a:p>
            <a:pPr marL="267970" indent="-267970">
              <a:buNone/>
            </a:pPr>
            <a:endParaRPr lang="nl-NL" sz="2000" b="1">
              <a:latin typeface="Calibri" panose="020F0502020204030204" pitchFamily="34" charset="0"/>
              <a:ea typeface="Verdana"/>
              <a:cs typeface="Calibri" panose="020F0502020204030204" pitchFamily="34" charset="0"/>
            </a:endParaRPr>
          </a:p>
          <a:p>
            <a:pPr marL="0" indent="0">
              <a:buNone/>
            </a:pPr>
            <a:endParaRPr lang="nl-NL" sz="2000">
              <a:latin typeface="Calibri" panose="020F0502020204030204" pitchFamily="34" charset="0"/>
              <a:cs typeface="Calibri" panose="020F0502020204030204" pitchFamily="34" charset="0"/>
            </a:endParaRPr>
          </a:p>
          <a:p>
            <a:pPr marL="0" indent="0">
              <a:buNone/>
            </a:pPr>
            <a:endParaRPr lang="nl-NL" sz="2000">
              <a:latin typeface="Calibri" panose="020F0502020204030204" pitchFamily="34" charset="0"/>
              <a:cs typeface="Calibri" panose="020F0502020204030204" pitchFamily="34" charset="0"/>
            </a:endParaRPr>
          </a:p>
        </p:txBody>
      </p:sp>
      <p:sp>
        <p:nvSpPr>
          <p:cNvPr id="5" name="Tekstvak 4">
            <a:extLst>
              <a:ext uri="{FF2B5EF4-FFF2-40B4-BE49-F238E27FC236}">
                <a16:creationId xmlns:a16="http://schemas.microsoft.com/office/drawing/2014/main" id="{BF76192E-A08A-0CCF-92AB-0327773F7274}"/>
              </a:ext>
            </a:extLst>
          </p:cNvPr>
          <p:cNvSpPr txBox="1"/>
          <p:nvPr/>
        </p:nvSpPr>
        <p:spPr>
          <a:xfrm>
            <a:off x="413004" y="1716173"/>
            <a:ext cx="11365992" cy="5016758"/>
          </a:xfrm>
          <a:prstGeom prst="rect">
            <a:avLst/>
          </a:prstGeom>
          <a:noFill/>
        </p:spPr>
        <p:txBody>
          <a:bodyPr wrap="square">
            <a:spAutoFit/>
          </a:bodyPr>
          <a:lstStyle/>
          <a:p>
            <a:pPr marL="342900" indent="-342900" algn="l">
              <a:buFont typeface="Arial" panose="020B0604020202020204" pitchFamily="34" charset="0"/>
              <a:buChar char="•"/>
            </a:pPr>
            <a:r>
              <a:rPr lang="nl-NL" sz="2000" b="0" i="0" dirty="0">
                <a:solidFill>
                  <a:srgbClr val="1A1A1A"/>
                </a:solidFill>
                <a:effectLst/>
                <a:highlight>
                  <a:srgbClr val="FFFFFF"/>
                </a:highlight>
                <a:latin typeface="Aptos" panose="020B0004020202020204" pitchFamily="34" charset="0"/>
              </a:rPr>
              <a:t>Van alle omgevingsvergunningen (dus ook alle </a:t>
            </a:r>
            <a:r>
              <a:rPr lang="nl-NL" sz="2000" b="0" i="0" dirty="0" err="1">
                <a:solidFill>
                  <a:srgbClr val="1A1A1A"/>
                </a:solidFill>
                <a:effectLst/>
                <a:highlight>
                  <a:srgbClr val="FFFFFF"/>
                </a:highlight>
                <a:latin typeface="Aptos" panose="020B0004020202020204" pitchFamily="34" charset="0"/>
              </a:rPr>
              <a:t>bopa’s</a:t>
            </a:r>
            <a:r>
              <a:rPr lang="nl-NL" sz="2000" b="0" i="0" dirty="0">
                <a:solidFill>
                  <a:srgbClr val="1A1A1A"/>
                </a:solidFill>
                <a:effectLst/>
                <a:highlight>
                  <a:srgbClr val="FFFFFF"/>
                </a:highlight>
                <a:latin typeface="Aptos" panose="020B0004020202020204" pitchFamily="34" charset="0"/>
              </a:rPr>
              <a:t>) kennisgeving publiceren in het gemeenteblad. </a:t>
            </a:r>
          </a:p>
          <a:p>
            <a:pPr marL="342900" indent="-342900" algn="l">
              <a:buFont typeface="Arial" panose="020B0604020202020204" pitchFamily="34" charset="0"/>
              <a:buChar char="•"/>
            </a:pPr>
            <a:endParaRPr lang="nl-NL" sz="2000" b="0" i="0" dirty="0">
              <a:solidFill>
                <a:srgbClr val="1A1A1A"/>
              </a:solidFill>
              <a:effectLst/>
              <a:highlight>
                <a:srgbClr val="FFFFFF"/>
              </a:highlight>
              <a:latin typeface="Aptos" panose="020B0004020202020204" pitchFamily="34" charset="0"/>
            </a:endParaRPr>
          </a:p>
          <a:p>
            <a:pPr marL="342900" indent="-342900" algn="l">
              <a:buFont typeface="Arial" panose="020B0604020202020204" pitchFamily="34" charset="0"/>
              <a:buChar char="•"/>
            </a:pPr>
            <a:r>
              <a:rPr lang="nl-NL" sz="2000" b="0" i="0" dirty="0">
                <a:solidFill>
                  <a:srgbClr val="1A1A1A"/>
                </a:solidFill>
                <a:effectLst/>
                <a:highlight>
                  <a:srgbClr val="FFFFFF"/>
                </a:highlight>
                <a:latin typeface="Aptos" panose="020B0004020202020204" pitchFamily="34" charset="0"/>
              </a:rPr>
              <a:t>Voor bepaalde </a:t>
            </a:r>
            <a:r>
              <a:rPr lang="nl-NL" sz="2000" b="0" i="0" dirty="0" err="1">
                <a:solidFill>
                  <a:srgbClr val="1A1A1A"/>
                </a:solidFill>
                <a:effectLst/>
                <a:highlight>
                  <a:srgbClr val="FFFFFF"/>
                </a:highlight>
                <a:latin typeface="Aptos" panose="020B0004020202020204" pitchFamily="34" charset="0"/>
              </a:rPr>
              <a:t>bopa’s</a:t>
            </a:r>
            <a:r>
              <a:rPr lang="nl-NL" sz="2000" b="0" i="0" dirty="0">
                <a:solidFill>
                  <a:srgbClr val="1A1A1A"/>
                </a:solidFill>
                <a:effectLst/>
                <a:highlight>
                  <a:srgbClr val="FFFFFF"/>
                </a:highlight>
                <a:latin typeface="Aptos" panose="020B0004020202020204" pitchFamily="34" charset="0"/>
              </a:rPr>
              <a:t> geldt dat de kennisgeving óók zichtbaar moet zijn in het Omgevingsloket</a:t>
            </a:r>
            <a:r>
              <a:rPr lang="nl-NL" sz="2000" dirty="0">
                <a:solidFill>
                  <a:srgbClr val="1A1A1A"/>
                </a:solidFill>
                <a:highlight>
                  <a:srgbClr val="FFFFFF"/>
                </a:highlight>
                <a:latin typeface="Aptos" panose="020B0004020202020204" pitchFamily="34" charset="0"/>
              </a:rPr>
              <a:t> </a:t>
            </a:r>
          </a:p>
          <a:p>
            <a:pPr marL="342900" indent="-342900" algn="l">
              <a:buFont typeface="Arial" panose="020B0604020202020204" pitchFamily="34" charset="0"/>
              <a:buChar char="•"/>
            </a:pPr>
            <a:endParaRPr lang="nl-NL" sz="2000" b="0" i="0" dirty="0">
              <a:solidFill>
                <a:srgbClr val="1A1A1A"/>
              </a:solidFill>
              <a:effectLst/>
              <a:highlight>
                <a:srgbClr val="FFFFFF"/>
              </a:highlight>
              <a:latin typeface="Aptos" panose="020B0004020202020204" pitchFamily="34" charset="0"/>
            </a:endParaRPr>
          </a:p>
          <a:p>
            <a:pPr marL="342900" indent="-342900" algn="l">
              <a:buFont typeface="Arial" panose="020B0604020202020204" pitchFamily="34" charset="0"/>
              <a:buChar char="•"/>
            </a:pPr>
            <a:r>
              <a:rPr lang="nl-NL" sz="2000" b="0" i="0" dirty="0">
                <a:solidFill>
                  <a:srgbClr val="1A1A1A"/>
                </a:solidFill>
                <a:effectLst/>
                <a:highlight>
                  <a:srgbClr val="FFFFFF"/>
                </a:highlight>
                <a:latin typeface="Aptos" panose="020B0004020202020204" pitchFamily="34" charset="0"/>
              </a:rPr>
              <a:t>Het gaat om de volgende gevallen: </a:t>
            </a:r>
          </a:p>
          <a:p>
            <a:pPr marL="798513" lvl="1" indent="-342900">
              <a:buFont typeface="Arial" panose="020B0604020202020204" pitchFamily="34" charset="0"/>
              <a:buChar char="•"/>
            </a:pPr>
            <a:r>
              <a:rPr lang="nl-NL" sz="2000" b="0" i="0" dirty="0">
                <a:solidFill>
                  <a:srgbClr val="1A1A1A"/>
                </a:solidFill>
                <a:effectLst/>
                <a:highlight>
                  <a:srgbClr val="FFFFFF"/>
                </a:highlight>
                <a:latin typeface="Aptos" panose="020B0004020202020204" pitchFamily="34" charset="0"/>
              </a:rPr>
              <a:t>‘een </a:t>
            </a:r>
            <a:r>
              <a:rPr lang="nl-NL" sz="2000" b="0" i="1" dirty="0">
                <a:solidFill>
                  <a:srgbClr val="1A1A1A"/>
                </a:solidFill>
                <a:effectLst/>
                <a:highlight>
                  <a:srgbClr val="FFFFFF"/>
                </a:highlight>
                <a:latin typeface="Aptos" panose="020B0004020202020204" pitchFamily="34" charset="0"/>
              </a:rPr>
              <a:t>voortdurende </a:t>
            </a:r>
            <a:r>
              <a:rPr lang="nl-NL" sz="2000" b="0" i="0" dirty="0" err="1">
                <a:solidFill>
                  <a:srgbClr val="1A1A1A"/>
                </a:solidFill>
                <a:effectLst/>
                <a:highlight>
                  <a:srgbClr val="FFFFFF"/>
                </a:highlight>
                <a:latin typeface="Aptos" panose="020B0004020202020204" pitchFamily="34" charset="0"/>
              </a:rPr>
              <a:t>buitenplanse</a:t>
            </a:r>
            <a:r>
              <a:rPr lang="nl-NL" sz="2000" b="0" i="0" dirty="0">
                <a:solidFill>
                  <a:srgbClr val="1A1A1A"/>
                </a:solidFill>
                <a:effectLst/>
                <a:highlight>
                  <a:srgbClr val="FFFFFF"/>
                </a:highlight>
                <a:latin typeface="Aptos" panose="020B0004020202020204" pitchFamily="34" charset="0"/>
              </a:rPr>
              <a:t> omgevingsplanactiviteit, waaraan geen termijn als bedoeld in artikel 5.36, eerste lid, Omgevingswet is verbonden, die betreft: ​ </a:t>
            </a:r>
          </a:p>
          <a:p>
            <a:pPr marL="1370013" lvl="2" indent="-457200">
              <a:buFont typeface="+mj-lt"/>
              <a:buAutoNum type="arabicPeriod"/>
            </a:pPr>
            <a:r>
              <a:rPr lang="nl-NL" sz="2000" b="0" i="0" dirty="0">
                <a:solidFill>
                  <a:srgbClr val="1A1A1A"/>
                </a:solidFill>
                <a:effectLst/>
                <a:highlight>
                  <a:srgbClr val="FFFFFF"/>
                </a:highlight>
                <a:latin typeface="Aptos" panose="020B0004020202020204" pitchFamily="34" charset="0"/>
              </a:rPr>
              <a:t>een omgevingsplanactiviteit bestaande uit het in stand houden van: ​ </a:t>
            </a:r>
          </a:p>
          <a:p>
            <a:pPr marL="1827213" lvl="3" indent="-457200">
              <a:buFont typeface="+mj-lt"/>
              <a:buAutoNum type="alphaLcParenR"/>
            </a:pPr>
            <a:r>
              <a:rPr lang="nl-NL" sz="2000" b="0" i="0" dirty="0">
                <a:solidFill>
                  <a:srgbClr val="1A1A1A"/>
                </a:solidFill>
                <a:effectLst/>
                <a:highlight>
                  <a:srgbClr val="FFFFFF"/>
                </a:highlight>
                <a:latin typeface="Aptos" panose="020B0004020202020204" pitchFamily="34" charset="0"/>
              </a:rPr>
              <a:t>een of meer nieuw te bouwen hoofdgebouwen, en/of ​ </a:t>
            </a:r>
          </a:p>
          <a:p>
            <a:pPr marL="1827213" lvl="3" indent="-457200">
              <a:buFont typeface="+mj-lt"/>
              <a:buAutoNum type="alphaLcParenR"/>
            </a:pPr>
            <a:r>
              <a:rPr lang="nl-NL" sz="2000" b="0" i="0" dirty="0">
                <a:solidFill>
                  <a:srgbClr val="1A1A1A"/>
                </a:solidFill>
                <a:effectLst/>
                <a:highlight>
                  <a:srgbClr val="FFFFFF"/>
                </a:highlight>
                <a:latin typeface="Aptos" panose="020B0004020202020204" pitchFamily="34" charset="0"/>
              </a:rPr>
              <a:t>een of meer andere bouwwerken buiten de bebouwde kom met een oppervlakte​ van meer dan 150 m2 of een hoogte van meer dan 40 m; en/of ​ </a:t>
            </a:r>
          </a:p>
          <a:p>
            <a:pPr marL="1370013" lvl="2" indent="-457200">
              <a:buFont typeface="+mj-lt"/>
              <a:buAutoNum type="arabicPeriod"/>
            </a:pPr>
            <a:r>
              <a:rPr lang="nl-NL" sz="2000" b="0" i="0" dirty="0">
                <a:solidFill>
                  <a:srgbClr val="1A1A1A"/>
                </a:solidFill>
                <a:effectLst/>
                <a:highlight>
                  <a:srgbClr val="FFFFFF"/>
                </a:highlight>
                <a:latin typeface="Aptos" panose="020B0004020202020204" pitchFamily="34" charset="0"/>
              </a:rPr>
              <a:t>een omgevingsplanactiviteit, anders dan onder 1, die niet in overeenstemming is met een aan een locatie toegedeelde functie.’ </a:t>
            </a:r>
          </a:p>
          <a:p>
            <a:pPr lvl="2" indent="0"/>
            <a:endParaRPr lang="nl-NL" sz="2000" b="0" i="0" dirty="0">
              <a:solidFill>
                <a:srgbClr val="1A1A1A"/>
              </a:solidFill>
              <a:effectLst/>
              <a:highlight>
                <a:srgbClr val="FFFFFF"/>
              </a:highlight>
              <a:latin typeface="Aptos" panose="020B0004020202020204" pitchFamily="34" charset="0"/>
            </a:endParaRPr>
          </a:p>
          <a:p>
            <a:pPr algn="l"/>
            <a:r>
              <a:rPr lang="nl-NL" sz="2000" b="0" i="0" dirty="0">
                <a:solidFill>
                  <a:srgbClr val="1A1A1A"/>
                </a:solidFill>
                <a:effectLst/>
                <a:highlight>
                  <a:srgbClr val="FFFFFF"/>
                </a:highlight>
                <a:latin typeface="Aptos" panose="020B0004020202020204" pitchFamily="34" charset="0"/>
              </a:rPr>
              <a:t>					Let op: de verplichting geldt alleen de verleende vergunning!</a:t>
            </a:r>
          </a:p>
        </p:txBody>
      </p:sp>
    </p:spTree>
    <p:extLst>
      <p:ext uri="{BB962C8B-B14F-4D97-AF65-F5344CB8AC3E}">
        <p14:creationId xmlns:p14="http://schemas.microsoft.com/office/powerpoint/2010/main" val="844533830"/>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g van de Omgevingswet-omgevingsplan transformatiegebied" id="{4ABB0455-9E1D-4F38-A3B3-4D760F8D56C9}" vid="{95B501EA-2C09-484F-A688-2567B370EBBA}"/>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g van de Omgevingswet-omgevingsplan transformatiegebied" id="{4ABB0455-9E1D-4F38-A3B3-4D760F8D56C9}" vid="{23D38461-2B6F-4586-BE53-BEA68F6E5A0E}"/>
    </a:ext>
  </a:extLst>
</a:theme>
</file>

<file path=ppt/theme/theme3.xml><?xml version="1.0" encoding="utf-8"?>
<a:theme xmlns:a="http://schemas.openxmlformats.org/drawingml/2006/main" name="VNG_Basis - kopie">
  <a:themeElements>
    <a:clrScheme name="Aangepast 4">
      <a:dk1>
        <a:srgbClr val="000000"/>
      </a:dk1>
      <a:lt1>
        <a:srgbClr val="FFFFFF"/>
      </a:lt1>
      <a:dk2>
        <a:srgbClr val="017BC6"/>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4F5935245FBC46BB0845B5E877183A" ma:contentTypeVersion="23" ma:contentTypeDescription="Een nieuw document maken." ma:contentTypeScope="" ma:versionID="134e3f5213c542354813c8389073ce9c">
  <xsd:schema xmlns:xsd="http://www.w3.org/2001/XMLSchema" xmlns:xs="http://www.w3.org/2001/XMLSchema" xmlns:p="http://schemas.microsoft.com/office/2006/metadata/properties" xmlns:ns2="eb476aeb-cfc0-4d64-93e5-927642e1f979" xmlns:ns3="73ddae55-80d5-40da-8705-548d45c223e6" targetNamespace="http://schemas.microsoft.com/office/2006/metadata/properties" ma:root="true" ma:fieldsID="6002a317006c72da96bf9340d2a7be25" ns2:_="" ns3:_="">
    <xsd:import namespace="eb476aeb-cfc0-4d64-93e5-927642e1f979"/>
    <xsd:import namespace="73ddae55-80d5-40da-8705-548d45c223e6"/>
    <xsd:element name="properties">
      <xsd:complexType>
        <xsd:sequence>
          <xsd:element name="documentManagement">
            <xsd:complexType>
              <xsd:all>
                <xsd:element ref="ns2:MediaServiceMetadata" minOccurs="0"/>
                <xsd:element ref="ns2:MediaServiceFastMetadata" minOccurs="0"/>
                <xsd:element ref="ns2:Trefwoorden" minOccurs="0"/>
                <xsd:element ref="ns2:MediaServiceAutoTags" minOccurs="0"/>
                <xsd:element ref="ns2:MediaServiceOCR" minOccurs="0"/>
                <xsd:element ref="ns2:MediaServiceDateTaken" minOccurs="0"/>
                <xsd:element ref="ns2:MediaServiceLocation" minOccurs="0"/>
                <xsd:element ref="ns2:Toelichting" minOccurs="0"/>
                <xsd:element ref="ns2:Kanaalnaam_x0020_Teams" minOccurs="0"/>
                <xsd:element ref="ns2:_Flow_SignoffStatu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Archiveren_x003f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76aeb-cfc0-4d64-93e5-927642e1f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refwoorden" ma:index="10" nillable="true" ma:displayName="Trefwoorden" ma:internalName="Trefwoorden">
      <xsd:simpleType>
        <xsd:restriction base="dms:Text">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Toelichting" ma:index="15" nillable="true" ma:displayName="Toelichting" ma:description="Deze link leidt naar de uitwerking op gemmaonline van de bedrijfsprocessen voor de omgevingswet." ma:format="Dropdown" ma:internalName="Toelichting">
      <xsd:simpleType>
        <xsd:restriction base="dms:Note">
          <xsd:maxLength value="255"/>
        </xsd:restriction>
      </xsd:simpleType>
    </xsd:element>
    <xsd:element name="Kanaalnaam_x0020_Teams" ma:index="16" nillable="true" ma:displayName="Naam in Teams" ma:description="De naam van het overeenkomstige kanaal of map in Teams, indien deze afwijkt van de mapnaam in SharePoint" ma:format="Dropdown" ma:internalName="Kanaalnaam_x0020_Teams">
      <xsd:simpleType>
        <xsd:restriction base="dms:Text">
          <xsd:maxLength value="255"/>
        </xsd:restriction>
      </xsd:simpleType>
    </xsd:element>
    <xsd:element name="_Flow_SignoffStatus" ma:index="17" nillable="true" ma:displayName="Afmeldingsstatus" ma:internalName="Afmeldingsstatus">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Archiveren_x003f_" ma:index="29" nillable="true" ma:displayName="Archiveren?" ma:default="1" ma:description="Moet het document bewaard blijven in het archief? " ma:format="Dropdown" ma:internalName="Archiveren_x003f_">
      <xsd:simpleType>
        <xsd:restriction base="dms:Boolea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ddae55-80d5-40da-8705-548d45c223e6"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element name="TaxCatchAll" ma:index="27" nillable="true" ma:displayName="Taxonomy Catch All Column" ma:hidden="true" ma:list="{aee3667c-f990-46ac-b8f5-51dfe1e36943}" ma:internalName="TaxCatchAll" ma:showField="CatchAllData" ma:web="73ddae55-80d5-40da-8705-548d45c223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476aeb-cfc0-4d64-93e5-927642e1f979">
      <Terms xmlns="http://schemas.microsoft.com/office/infopath/2007/PartnerControls"/>
    </lcf76f155ced4ddcb4097134ff3c332f>
    <TaxCatchAll xmlns="73ddae55-80d5-40da-8705-548d45c223e6" xsi:nil="true"/>
    <Trefwoorden xmlns="eb476aeb-cfc0-4d64-93e5-927642e1f979" xsi:nil="true"/>
    <Kanaalnaam_x0020_Teams xmlns="eb476aeb-cfc0-4d64-93e5-927642e1f979" xsi:nil="true"/>
    <Toelichting xmlns="eb476aeb-cfc0-4d64-93e5-927642e1f979" xsi:nil="true"/>
    <_Flow_SignoffStatus xmlns="eb476aeb-cfc0-4d64-93e5-927642e1f979" xsi:nil="true"/>
    <SharedWithUsers xmlns="73ddae55-80d5-40da-8705-548d45c223e6">
      <UserInfo>
        <DisplayName>Meryem Tas</DisplayName>
        <AccountId>508</AccountId>
        <AccountType/>
      </UserInfo>
      <UserInfo>
        <DisplayName>Nico Statius Muller</DisplayName>
        <AccountId>60</AccountId>
        <AccountType/>
      </UserInfo>
      <UserInfo>
        <DisplayName>Niek Pluijmert</DisplayName>
        <AccountId>606</AccountId>
        <AccountType/>
      </UserInfo>
      <UserInfo>
        <DisplayName>Broeder, mr. J.J. den (Hans)</DisplayName>
        <AccountId>935</AccountId>
        <AccountType/>
      </UserInfo>
      <UserInfo>
        <DisplayName>Sandra Anzion</DisplayName>
        <AccountId>62</AccountId>
        <AccountType/>
      </UserInfo>
      <UserInfo>
        <DisplayName>Tom Bischops</DisplayName>
        <AccountId>173</AccountId>
        <AccountType/>
      </UserInfo>
      <UserInfo>
        <DisplayName>Jens van Oers</DisplayName>
        <AccountId>900</AccountId>
        <AccountType/>
      </UserInfo>
      <UserInfo>
        <DisplayName>Luuk Jansen</DisplayName>
        <AccountId>547</AccountId>
        <AccountType/>
      </UserInfo>
      <UserInfo>
        <DisplayName>Nino Lobel</DisplayName>
        <AccountId>906</AccountId>
        <AccountType/>
      </UserInfo>
      <UserInfo>
        <DisplayName>Mireille de Heer</DisplayName>
        <AccountId>573</AccountId>
        <AccountType/>
      </UserInfo>
      <UserInfo>
        <DisplayName>Melina Schouten</DisplayName>
        <AccountId>763</AccountId>
        <AccountType/>
      </UserInfo>
      <UserInfo>
        <DisplayName>Patricia Palmen</DisplayName>
        <AccountId>124</AccountId>
        <AccountType/>
      </UserInfo>
      <UserInfo>
        <DisplayName>Wim van Oekel</DisplayName>
        <AccountId>174</AccountId>
        <AccountType/>
      </UserInfo>
      <UserInfo>
        <DisplayName>Josien Dragt</DisplayName>
        <AccountId>757</AccountId>
        <AccountType/>
      </UserInfo>
    </SharedWithUsers>
    <Archiveren_x003f_ xmlns="eb476aeb-cfc0-4d64-93e5-927642e1f979">true</Archiveren_x003f_>
  </documentManagement>
</p:properties>
</file>

<file path=customXml/itemProps1.xml><?xml version="1.0" encoding="utf-8"?>
<ds:datastoreItem xmlns:ds="http://schemas.openxmlformats.org/officeDocument/2006/customXml" ds:itemID="{93C56802-0830-47FC-8CA8-B1D6718D2F67}">
  <ds:schemaRefs>
    <ds:schemaRef ds:uri="73ddae55-80d5-40da-8705-548d45c223e6"/>
    <ds:schemaRef ds:uri="eb476aeb-cfc0-4d64-93e5-927642e1f9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66F619-A1AE-4493-AC10-6AFBDFB5AE33}">
  <ds:schemaRefs>
    <ds:schemaRef ds:uri="http://schemas.microsoft.com/sharepoint/v3/contenttype/forms"/>
  </ds:schemaRefs>
</ds:datastoreItem>
</file>

<file path=customXml/itemProps3.xml><?xml version="1.0" encoding="utf-8"?>
<ds:datastoreItem xmlns:ds="http://schemas.openxmlformats.org/officeDocument/2006/customXml" ds:itemID="{5485AD7B-3414-4D34-8615-F302091CB184}">
  <ds:schemaRefs>
    <ds:schemaRef ds:uri="http://schemas.microsoft.com/office/2006/documentManagement/types"/>
    <ds:schemaRef ds:uri="http://www.w3.org/XML/1998/namespace"/>
    <ds:schemaRef ds:uri="http://schemas.microsoft.com/office/infopath/2007/PartnerControls"/>
    <ds:schemaRef ds:uri="73ddae55-80d5-40da-8705-548d45c223e6"/>
    <ds:schemaRef ds:uri="http://schemas.microsoft.com/office/2006/metadata/properties"/>
    <ds:schemaRef ds:uri="http://purl.org/dc/dcmitype/"/>
    <ds:schemaRef ds:uri="http://purl.org/dc/elements/1.1/"/>
    <ds:schemaRef ds:uri="eb476aeb-cfc0-4d64-93e5-927642e1f979"/>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Dag van de Omgevingswet-omgevingsplan transformatiegebied</Template>
  <TotalTime>142</TotalTime>
  <Words>1435</Words>
  <Application>Microsoft Office PowerPoint</Application>
  <PresentationFormat>Breedbeeld</PresentationFormat>
  <Paragraphs>140</Paragraphs>
  <Slides>20</Slides>
  <Notes>7</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20</vt:i4>
      </vt:variant>
    </vt:vector>
  </HeadingPairs>
  <TitlesOfParts>
    <vt:vector size="28" baseType="lpstr">
      <vt:lpstr>Aptos</vt:lpstr>
      <vt:lpstr>Arial</vt:lpstr>
      <vt:lpstr>Avenir</vt:lpstr>
      <vt:lpstr>Calibri</vt:lpstr>
      <vt:lpstr>Verdana</vt:lpstr>
      <vt:lpstr>VNG_Basis - kopie</vt:lpstr>
      <vt:lpstr>VNG Titels</vt:lpstr>
      <vt:lpstr>VNG_Basis - kopie</vt:lpstr>
      <vt:lpstr>Bopa – Lessons Learned    VNG: Melina Schouten &amp;  Meryem Tas</vt:lpstr>
      <vt:lpstr>Programma</vt:lpstr>
      <vt:lpstr>Welkom</vt:lpstr>
      <vt:lpstr>Intro / stand van zaken </vt:lpstr>
      <vt:lpstr>Vergunningplicht in de wet  </vt:lpstr>
      <vt:lpstr>Initiatiefnemer bepaalt reikwijdte aanvraag!  </vt:lpstr>
      <vt:lpstr>Tips</vt:lpstr>
      <vt:lpstr>Bopa in het loket </vt:lpstr>
      <vt:lpstr>Achtergrond</vt:lpstr>
      <vt:lpstr>Wat zien we?  - Omschrijving?   - (Alle) bopa’s in het loket, ook de ‘tijdelijke’ en ‘kleine bouwwerken’   - Bepalen contour van de GML (begrenzing in het loket)</vt:lpstr>
      <vt:lpstr>Omschrijving van de bopa?</vt:lpstr>
      <vt:lpstr>Welke bopa’s in het loket?</vt:lpstr>
      <vt:lpstr>Alle bopa’s in het loket?</vt:lpstr>
      <vt:lpstr>Begrenzing in het loket?</vt:lpstr>
      <vt:lpstr>Verwerking bopa’s in OP</vt:lpstr>
      <vt:lpstr>Actualiteiten jurisprudentie </vt:lpstr>
      <vt:lpstr>Jurisprudentie I</vt:lpstr>
      <vt:lpstr>Jurisprudentie II </vt:lpstr>
      <vt:lpstr> Jurisprudentie III</vt:lpstr>
      <vt:lpstr>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Aniek Derksen</dc:creator>
  <cp:lastModifiedBy>Jonkers, Henk (RWS WVL)</cp:lastModifiedBy>
  <cp:revision>3</cp:revision>
  <dcterms:created xsi:type="dcterms:W3CDTF">2021-11-18T12:53:54Z</dcterms:created>
  <dcterms:modified xsi:type="dcterms:W3CDTF">2024-12-06T13:55:06Z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0x010100914F5935245FBC46BB0845B5E877183A</vt:lpwstr>
  </property>
  <property fmtid="{D5CDD505-2E9C-101B-9397-08002B2CF9AE}" pid="3" name="MediaServiceImageTags">
    <vt:lpwstr/>
  </property>
</Properties>
</file>