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39"/>
  </p:notesMasterIdLst>
  <p:handoutMasterIdLst>
    <p:handoutMasterId r:id="rId40"/>
  </p:handoutMasterIdLst>
  <p:sldIdLst>
    <p:sldId id="291" r:id="rId5"/>
    <p:sldId id="278" r:id="rId6"/>
    <p:sldId id="280" r:id="rId7"/>
    <p:sldId id="304" r:id="rId8"/>
    <p:sldId id="310" r:id="rId9"/>
    <p:sldId id="299" r:id="rId10"/>
    <p:sldId id="312" r:id="rId11"/>
    <p:sldId id="316" r:id="rId12"/>
    <p:sldId id="317" r:id="rId13"/>
    <p:sldId id="334" r:id="rId14"/>
    <p:sldId id="337" r:id="rId15"/>
    <p:sldId id="320" r:id="rId16"/>
    <p:sldId id="324" r:id="rId17"/>
    <p:sldId id="321" r:id="rId18"/>
    <p:sldId id="323" r:id="rId19"/>
    <p:sldId id="325" r:id="rId20"/>
    <p:sldId id="326" r:id="rId21"/>
    <p:sldId id="335" r:id="rId22"/>
    <p:sldId id="333" r:id="rId23"/>
    <p:sldId id="329" r:id="rId24"/>
    <p:sldId id="328" r:id="rId25"/>
    <p:sldId id="327" r:id="rId26"/>
    <p:sldId id="332" r:id="rId27"/>
    <p:sldId id="331" r:id="rId28"/>
    <p:sldId id="322" r:id="rId29"/>
    <p:sldId id="301" r:id="rId30"/>
    <p:sldId id="300" r:id="rId31"/>
    <p:sldId id="303" r:id="rId32"/>
    <p:sldId id="309" r:id="rId33"/>
    <p:sldId id="319" r:id="rId34"/>
    <p:sldId id="318" r:id="rId35"/>
    <p:sldId id="302" r:id="rId36"/>
    <p:sldId id="297" r:id="rId37"/>
    <p:sldId id="336" r:id="rId38"/>
  </p:sldIdLst>
  <p:sldSz cx="12192000" cy="6858000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da van Dijk | MvR Consulting" initials="YvD|MC" lastIdx="1" clrIdx="0">
    <p:extLst>
      <p:ext uri="{19B8F6BF-5375-455C-9EA6-DF929625EA0E}">
        <p15:presenceInfo xmlns:p15="http://schemas.microsoft.com/office/powerpoint/2012/main" userId="S-1-5-21-677593286-4287717489-949167735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8B4A6A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6737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2430" y="78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-1561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78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91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32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nl-NL" b="1" dirty="0"/>
              <a:t>Vraagstelling</a:t>
            </a:r>
            <a:r>
              <a:rPr lang="nl-NL" dirty="0"/>
              <a:t>: B1-taalniveau, 1 ding per vraag, alleen uitvragen wat uitkomst check </a:t>
            </a:r>
            <a:r>
              <a:rPr lang="nl-NL" dirty="0" err="1"/>
              <a:t>beinvloedt</a:t>
            </a:r>
            <a:r>
              <a:rPr lang="nl-NL" dirty="0"/>
              <a:t>, discriminerende vraag eerst (bijv. eerst ‘gaat u lozen’, daarna pas over ‘waar gaat u lozen’. Naam van activiteit noemen, kern van de vraag in de vraag (niet in toelichting), geen vragen van andere bestuursorganen.</a:t>
            </a:r>
            <a:endParaRPr lang="en-US" dirty="0"/>
          </a:p>
          <a:p>
            <a:pPr marL="171450" indent="-171450">
              <a:buChar char="•"/>
            </a:pPr>
            <a:r>
              <a:rPr lang="nl-NL" b="1" dirty="0"/>
              <a:t>Toelichting</a:t>
            </a:r>
            <a:r>
              <a:rPr lang="nl-NL" dirty="0"/>
              <a:t>: B1-taalniveau, ondersteunend aan vraag/antwoord, afbeeldingen/video’s, wel contactgegevens, alleen relevante informatie.</a:t>
            </a:r>
            <a:endParaRPr lang="en-US" dirty="0"/>
          </a:p>
          <a:p>
            <a:pPr marL="171450" indent="-171450">
              <a:buChar char="•"/>
            </a:pPr>
            <a:r>
              <a:rPr lang="nl-NL" b="1" dirty="0"/>
              <a:t>Vragengroep</a:t>
            </a:r>
            <a:r>
              <a:rPr lang="nl-NL" dirty="0"/>
              <a:t>: let op prioritering via regelbeheersoftware, naamgeving, gebruik vragengroepen om vragen te bundelen.</a:t>
            </a:r>
            <a:endParaRPr lang="en-US" dirty="0"/>
          </a:p>
          <a:p>
            <a:pPr marL="171450" indent="-171450">
              <a:buChar char="•"/>
            </a:pPr>
            <a:r>
              <a:rPr lang="nl-NL" b="1" dirty="0"/>
              <a:t>Werkzaamheden</a:t>
            </a:r>
            <a:r>
              <a:rPr lang="nl-NL" dirty="0"/>
              <a:t>: let op goede koppeling van activiteit aan werkzaamheid, gebruik kruisjesmatrix ter inspiratie, gebruik Stelselcatalogus voor duiding </a:t>
            </a:r>
            <a:r>
              <a:rPr lang="nl-NL" dirty="0" err="1"/>
              <a:t>wzh</a:t>
            </a:r>
            <a:r>
              <a:rPr lang="nl-NL" dirty="0"/>
              <a:t>, gebruik impliciet antwoord om alleen relevante vragen voor gekozen </a:t>
            </a:r>
            <a:r>
              <a:rPr lang="nl-NL" dirty="0" err="1"/>
              <a:t>wzh</a:t>
            </a:r>
            <a:r>
              <a:rPr lang="nl-NL" dirty="0"/>
              <a:t> te tonen.</a:t>
            </a:r>
            <a:endParaRPr lang="en-US" dirty="0"/>
          </a:p>
          <a:p>
            <a:pPr marL="171450" indent="-171450">
              <a:buChar char="•"/>
            </a:pPr>
            <a:r>
              <a:rPr lang="nl-NL" b="1" dirty="0"/>
              <a:t>Locaties</a:t>
            </a:r>
            <a:r>
              <a:rPr lang="nl-NL" dirty="0"/>
              <a:t>: gebruik </a:t>
            </a:r>
            <a:r>
              <a:rPr lang="nl-NL" dirty="0" err="1"/>
              <a:t>geo</a:t>
            </a:r>
            <a:r>
              <a:rPr lang="nl-NL" dirty="0"/>
              <a:t>-vragen, benoem het </a:t>
            </a:r>
            <a:r>
              <a:rPr lang="nl-NL" dirty="0" err="1"/>
              <a:t>geo</a:t>
            </a:r>
            <a:r>
              <a:rPr lang="nl-NL" dirty="0"/>
              <a:t>-gebied in de vraag.</a:t>
            </a:r>
            <a:endParaRPr lang="en-US" dirty="0"/>
          </a:p>
          <a:p>
            <a:pPr marL="171450" indent="-171450">
              <a:buChar char="•"/>
            </a:pPr>
            <a:r>
              <a:rPr lang="nl-NL" b="1" dirty="0"/>
              <a:t>Taaltips</a:t>
            </a:r>
            <a:r>
              <a:rPr lang="nl-NL" dirty="0"/>
              <a:t>: sluit aan bij naamgeving werkzaamheid, gebruik ‘u’ als aanspreekvorm, consistent hoofdlettergebruik, geen nummering van vragen, B1-taalniveau, m2 i.p.v. vierkante meter.</a:t>
            </a:r>
            <a:endParaRPr lang="en-US" dirty="0"/>
          </a:p>
          <a:p>
            <a:pPr marL="171450" indent="-171450">
              <a:buChar char="•"/>
            </a:pPr>
            <a:r>
              <a:rPr lang="nl-NL" b="1"/>
              <a:t>Toegankelijkheid</a:t>
            </a:r>
            <a:r>
              <a:rPr lang="nl-NL"/>
              <a:t>: WCAG/digitale inclusie, juiste links in bijv. toelichtingen, duiding geven aan </a:t>
            </a:r>
            <a:r>
              <a:rPr lang="nl-NL" err="1"/>
              <a:t>geo</a:t>
            </a:r>
            <a:r>
              <a:rPr lang="nl-NL"/>
              <a:t>-gebieden bij </a:t>
            </a:r>
            <a:r>
              <a:rPr lang="nl-NL" err="1"/>
              <a:t>geo</a:t>
            </a:r>
            <a:r>
              <a:rPr lang="nl-NL"/>
              <a:t>-vragen.</a:t>
            </a:r>
            <a:endParaRPr lang="en-US"/>
          </a:p>
          <a:p>
            <a:pPr marL="171450" indent="-171450">
              <a:buChar char="•"/>
            </a:pPr>
            <a:r>
              <a:rPr lang="nl-NL" b="1"/>
              <a:t>Samenwerken in regio</a:t>
            </a:r>
            <a:r>
              <a:rPr lang="nl-NL"/>
              <a:t>: voor afstemming interbestuurlijke </a:t>
            </a:r>
            <a:r>
              <a:rPr lang="nl-NL" err="1"/>
              <a:t>Vergunningcheck</a:t>
            </a:r>
            <a:r>
              <a:rPr lang="nl-NL"/>
              <a:t>, bijv. op gebruik zelfde woorden</a:t>
            </a:r>
            <a:endParaRPr lang="en-US"/>
          </a:p>
          <a:p>
            <a:pPr marL="171450" indent="-171450">
              <a:buChar char="•"/>
            </a:pPr>
            <a:r>
              <a:rPr lang="nl-NL" b="1" dirty="0"/>
              <a:t>Testen</a:t>
            </a:r>
            <a:r>
              <a:rPr lang="nl-NL" dirty="0"/>
              <a:t>: doorloop de toepasbare regel in het Omgevingsloket, gaan we nu verder op 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4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Test de </a:t>
            </a:r>
            <a:r>
              <a:rPr lang="en-US" dirty="0" err="1">
                <a:cs typeface="Calibri"/>
              </a:rPr>
              <a:t>toepasbare</a:t>
            </a:r>
            <a:r>
              <a:rPr lang="en-US" dirty="0">
                <a:cs typeface="Calibri"/>
              </a:rPr>
              <a:t> regels </a:t>
            </a:r>
            <a:r>
              <a:rPr lang="en-US" dirty="0" err="1">
                <a:cs typeface="Calibri"/>
              </a:rPr>
              <a:t>eerst</a:t>
            </a:r>
            <a:r>
              <a:rPr lang="en-US" dirty="0">
                <a:cs typeface="Calibri"/>
              </a:rPr>
              <a:t> op de pre-</a:t>
            </a:r>
            <a:r>
              <a:rPr lang="en-US" dirty="0" err="1">
                <a:cs typeface="Calibri"/>
              </a:rPr>
              <a:t>omgeving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02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98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Zet</a:t>
            </a:r>
            <a:r>
              <a:rPr lang="en-US" dirty="0">
                <a:cs typeface="Calibri"/>
              </a:rPr>
              <a:t> de kern van de </a:t>
            </a:r>
            <a:r>
              <a:rPr lang="en-US" dirty="0" err="1">
                <a:cs typeface="Calibri"/>
              </a:rPr>
              <a:t>vraag</a:t>
            </a:r>
            <a:r>
              <a:rPr lang="en-US" dirty="0">
                <a:cs typeface="Calibri"/>
              </a:rPr>
              <a:t> in de </a:t>
            </a:r>
            <a:r>
              <a:rPr lang="en-US" dirty="0" err="1">
                <a:cs typeface="Calibri"/>
              </a:rPr>
              <a:t>vraag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zelf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24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820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866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08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83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856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Zorg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antwoorden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aansluiten</a:t>
            </a:r>
            <a:r>
              <a:rPr lang="en-US" dirty="0">
                <a:cs typeface="Calibri"/>
              </a:rPr>
              <a:t> op de </a:t>
            </a:r>
            <a:r>
              <a:rPr lang="en-US" dirty="0" err="1">
                <a:cs typeface="Calibri"/>
              </a:rPr>
              <a:t>afbeelding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toelichting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25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Neem </a:t>
            </a:r>
            <a:r>
              <a:rPr lang="en-US" dirty="0" err="1">
                <a:cs typeface="Calibri"/>
              </a:rPr>
              <a:t>alleen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relevante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informatie</a:t>
            </a:r>
            <a:r>
              <a:rPr lang="en-US" dirty="0">
                <a:cs typeface="Calibri"/>
              </a:rPr>
              <a:t> in de </a:t>
            </a:r>
            <a:r>
              <a:rPr lang="en-US" dirty="0" err="1">
                <a:cs typeface="Calibri"/>
              </a:rPr>
              <a:t>toelichting</a:t>
            </a:r>
            <a:r>
              <a:rPr lang="en-US" dirty="0">
                <a:cs typeface="Calibri"/>
              </a:rPr>
              <a:t>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61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143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Wat is "in gevaar"? 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Neem geen beoordelingsregels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73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Gebruik van afbeeldingen kan de vraag verduidelijken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Voegt de afbeelding nuttige informatie toe?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Voldoet de afbeelding aan de eisen van WCAG?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Zie richtlijnen schrijfwijzer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endParaRPr lang="nl-NL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Wat is "op onaanvaardbare wijze"?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82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515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353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746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75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65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648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014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598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207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5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Exploratief onderzoek: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Verkennend onderzoek via open vragen en opdrachten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Doel: meer ontdekken over gedrag en behoefte van gebruikers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Concepttesten:</a:t>
            </a: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Nieuwe oplossingsrichtingen testen met schetsen of klikmodel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Doel: sluit het ontworpen idee aan op de gebruikersbehoefte?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Content testen: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Begrijpelijke taal is één van de belangrijkste factoren bij gebruiksvriendelijkheid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Testen in het Omgevingsloket (productie)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Content van de bestuursorganen in de </a:t>
            </a:r>
            <a:r>
              <a:rPr lang="nl-NL" dirty="0" err="1"/>
              <a:t>Vergunningcheck</a:t>
            </a:r>
            <a:r>
              <a:rPr lang="nl-NL" dirty="0"/>
              <a:t>, Aanvragen, </a:t>
            </a:r>
            <a:br>
              <a:rPr lang="nl-NL" dirty="0">
                <a:cs typeface="Calibri"/>
              </a:rPr>
            </a:br>
            <a:r>
              <a:rPr lang="nl-NL" dirty="0"/>
              <a:t>Maatregelen op maat, Regels op de kaart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Toegankelijkheidstesten: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Doel: voldoen aan de eisen van WCAG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>
              <a:cs typeface="Calibri"/>
            </a:endParaRPr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Korte termijn reden: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Testen op gebruikersvriendelijkheid (en die verbeteren)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Middellange termijn: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Bewustwording gebruikersvriendelijkheid op gang brengen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b="1" dirty="0"/>
              <a:t>Lange termijn: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/>
              <a:t>Cultuuromslag waarbij gebruikersvriendelijkheid een vereiste is</a:t>
            </a:r>
            <a:endParaRPr lang="en-US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71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26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was de </a:t>
            </a:r>
            <a:r>
              <a:rPr lang="en-US" dirty="0" err="1">
                <a:cs typeface="Calibri"/>
              </a:rPr>
              <a:t>analyse</a:t>
            </a:r>
            <a:r>
              <a:rPr lang="en-US" dirty="0">
                <a:cs typeface="Calibri"/>
              </a:rPr>
              <a:t> van de Helpdesk-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, interviews met KCC-</a:t>
            </a:r>
            <a:r>
              <a:rPr lang="en-US" dirty="0" err="1">
                <a:cs typeface="Calibri"/>
              </a:rPr>
              <a:t>mederwerkers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cijfesr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piwik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15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dirty="0">
                <a:cs typeface="Calibri"/>
              </a:rPr>
              <a:t>Bevindingen uit de analyses voordat we met de overheden samen gingen analyseren:</a:t>
            </a:r>
          </a:p>
          <a:p>
            <a:pPr marL="173990"/>
            <a:r>
              <a:rPr lang="en-US" dirty="0"/>
              <a:t>•</a:t>
            </a:r>
            <a:r>
              <a:rPr lang="en-US" b="1" dirty="0"/>
              <a:t>(on)</a:t>
            </a:r>
            <a:r>
              <a:rPr lang="en-US" b="1" dirty="0" err="1"/>
              <a:t>Begrijpelijkheid</a:t>
            </a:r>
            <a:r>
              <a:rPr lang="en-US" b="1" dirty="0"/>
              <a:t> </a:t>
            </a:r>
            <a:r>
              <a:rPr lang="en-US" b="1" dirty="0" err="1"/>
              <a:t>beleid</a:t>
            </a:r>
            <a:r>
              <a:rPr lang="en-US" b="1" dirty="0"/>
              <a:t> </a:t>
            </a:r>
            <a:r>
              <a:rPr lang="en-US" b="1" dirty="0" err="1"/>
              <a:t>en</a:t>
            </a:r>
            <a:r>
              <a:rPr lang="en-US" b="1" dirty="0"/>
              <a:t> wet- </a:t>
            </a:r>
            <a:r>
              <a:rPr lang="en-US" b="1" dirty="0" err="1"/>
              <a:t>en</a:t>
            </a:r>
            <a:r>
              <a:rPr lang="en-US" b="1" dirty="0"/>
              <a:t> </a:t>
            </a:r>
            <a:r>
              <a:rPr lang="en-US" b="1" dirty="0" err="1"/>
              <a:t>regelgeving</a:t>
            </a:r>
            <a:r>
              <a:rPr lang="en-US" b="1" dirty="0"/>
              <a:t>: </a:t>
            </a:r>
            <a:r>
              <a:rPr lang="en-US" dirty="0" err="1"/>
              <a:t>toelichting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uitleg</a:t>
            </a:r>
            <a:r>
              <a:rPr lang="en-US" dirty="0"/>
              <a:t> </a:t>
            </a:r>
            <a:r>
              <a:rPr lang="en-US" dirty="0" err="1"/>
              <a:t>kan</a:t>
            </a:r>
            <a:r>
              <a:rPr lang="en-US" dirty="0"/>
              <a:t> </a:t>
            </a:r>
            <a:r>
              <a:rPr lang="en-US" dirty="0" err="1"/>
              <a:t>beter</a:t>
            </a:r>
            <a:r>
              <a:rPr lang="en-US" dirty="0"/>
              <a:t>, jargon, </a:t>
            </a:r>
            <a:r>
              <a:rPr lang="en-US" dirty="0" err="1"/>
              <a:t>moeilijke</a:t>
            </a:r>
            <a:r>
              <a:rPr lang="en-US" dirty="0"/>
              <a:t> </a:t>
            </a:r>
            <a:r>
              <a:rPr lang="en-US" dirty="0" err="1"/>
              <a:t>begrippen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soms</a:t>
            </a:r>
            <a:r>
              <a:rPr lang="en-US" dirty="0"/>
              <a:t> </a:t>
            </a:r>
            <a:r>
              <a:rPr lang="en-US" dirty="0" err="1"/>
              <a:t>niet</a:t>
            </a:r>
            <a:r>
              <a:rPr lang="en-US" dirty="0"/>
              <a:t> </a:t>
            </a:r>
            <a:r>
              <a:rPr lang="en-US" dirty="0" err="1"/>
              <a:t>specifiek</a:t>
            </a:r>
            <a:r>
              <a:rPr lang="en-US" dirty="0"/>
              <a:t> </a:t>
            </a:r>
            <a:r>
              <a:rPr lang="en-US" dirty="0" err="1"/>
              <a:t>genoeg</a:t>
            </a:r>
            <a:r>
              <a:rPr lang="en-US" dirty="0"/>
              <a:t> </a:t>
            </a:r>
            <a:r>
              <a:rPr lang="en-US" dirty="0" err="1"/>
              <a:t>voor</a:t>
            </a:r>
            <a:r>
              <a:rPr lang="en-US" dirty="0"/>
              <a:t> de </a:t>
            </a:r>
            <a:r>
              <a:rPr lang="en-US" dirty="0" err="1"/>
              <a:t>werkzaamheid</a:t>
            </a:r>
            <a:r>
              <a:rPr lang="en-US" dirty="0"/>
              <a:t> die </a:t>
            </a:r>
            <a:r>
              <a:rPr lang="en-US" dirty="0" err="1"/>
              <a:t>een</a:t>
            </a:r>
            <a:r>
              <a:rPr lang="en-US" dirty="0"/>
              <a:t> burger </a:t>
            </a:r>
            <a:r>
              <a:rPr lang="en-US" dirty="0" err="1"/>
              <a:t>wil</a:t>
            </a:r>
            <a:r>
              <a:rPr lang="en-US" dirty="0"/>
              <a:t> </a:t>
            </a:r>
            <a:r>
              <a:rPr lang="en-US" dirty="0" err="1"/>
              <a:t>gaan</a:t>
            </a:r>
            <a:r>
              <a:rPr lang="en-US" dirty="0"/>
              <a:t> </a:t>
            </a:r>
            <a:r>
              <a:rPr lang="en-US" dirty="0" err="1"/>
              <a:t>doen</a:t>
            </a:r>
            <a:r>
              <a:rPr lang="en-US" dirty="0"/>
              <a:t>. </a:t>
            </a:r>
            <a:endParaRPr lang="nl-NL" dirty="0"/>
          </a:p>
          <a:p>
            <a:pPr marL="859790"/>
            <a:r>
              <a:rPr lang="en-US" dirty="0" err="1"/>
              <a:t>o</a:t>
            </a:r>
            <a:r>
              <a:rPr lang="en-US" i="1" dirty="0" err="1"/>
              <a:t>Gevolg</a:t>
            </a:r>
            <a:r>
              <a:rPr lang="en-US" i="1" dirty="0"/>
              <a:t> in </a:t>
            </a:r>
            <a:r>
              <a:rPr lang="en-US" i="1" dirty="0" err="1"/>
              <a:t>loket</a:t>
            </a:r>
            <a:r>
              <a:rPr lang="en-US" i="1" dirty="0"/>
              <a:t>: </a:t>
            </a:r>
            <a:r>
              <a:rPr lang="en-US" i="1" dirty="0" err="1"/>
              <a:t>onbegrijpelijke</a:t>
            </a:r>
            <a:r>
              <a:rPr lang="en-US" i="1" dirty="0"/>
              <a:t>, </a:t>
            </a:r>
            <a:r>
              <a:rPr lang="en-US" i="1" dirty="0" err="1"/>
              <a:t>niet</a:t>
            </a:r>
            <a:r>
              <a:rPr lang="en-US" i="1" dirty="0"/>
              <a:t> </a:t>
            </a:r>
            <a:r>
              <a:rPr lang="en-US" i="1" dirty="0" err="1"/>
              <a:t>relevante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onweetbare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aan</a:t>
            </a:r>
            <a:r>
              <a:rPr lang="en-US" i="1" dirty="0"/>
              <a:t> </a:t>
            </a:r>
            <a:r>
              <a:rPr lang="en-US" i="1" dirty="0" err="1"/>
              <a:t>gebruiker</a:t>
            </a:r>
            <a:r>
              <a:rPr lang="en-US" i="1" dirty="0"/>
              <a:t>, </a:t>
            </a:r>
            <a:r>
              <a:rPr lang="en-US" i="1" dirty="0" err="1"/>
              <a:t>beoordeliingscriteria</a:t>
            </a:r>
            <a:r>
              <a:rPr lang="en-US" i="1" dirty="0"/>
              <a:t>. </a:t>
            </a:r>
            <a:endParaRPr lang="nl-NL" dirty="0"/>
          </a:p>
          <a:p>
            <a:pPr marL="173990"/>
            <a:r>
              <a:rPr lang="en-US" dirty="0"/>
              <a:t>•</a:t>
            </a:r>
            <a:endParaRPr lang="nl-NL" dirty="0"/>
          </a:p>
          <a:p>
            <a:pPr marL="173990"/>
            <a:r>
              <a:rPr lang="en-US" dirty="0"/>
              <a:t>•</a:t>
            </a:r>
            <a:r>
              <a:rPr lang="en-US" b="1" dirty="0"/>
              <a:t>Heel </a:t>
            </a:r>
            <a:r>
              <a:rPr lang="en-US" b="1" dirty="0" err="1"/>
              <a:t>veel</a:t>
            </a:r>
            <a:r>
              <a:rPr lang="en-US" b="1" dirty="0"/>
              <a:t> </a:t>
            </a:r>
            <a:r>
              <a:rPr lang="en-US" b="1" dirty="0" err="1"/>
              <a:t>beleid</a:t>
            </a:r>
            <a:r>
              <a:rPr lang="en-US" b="1" dirty="0"/>
              <a:t>, wet- </a:t>
            </a:r>
            <a:r>
              <a:rPr lang="en-US" b="1" dirty="0" err="1"/>
              <a:t>en</a:t>
            </a:r>
            <a:r>
              <a:rPr lang="en-US" b="1" dirty="0"/>
              <a:t> </a:t>
            </a:r>
            <a:r>
              <a:rPr lang="en-US" b="1" dirty="0" err="1"/>
              <a:t>regelgeving</a:t>
            </a:r>
            <a:r>
              <a:rPr lang="en-US" b="1" dirty="0"/>
              <a:t>: </a:t>
            </a:r>
            <a:r>
              <a:rPr lang="en-US" dirty="0" err="1"/>
              <a:t>alles</a:t>
            </a:r>
            <a:r>
              <a:rPr lang="en-US" dirty="0"/>
              <a:t> zit </a:t>
            </a:r>
            <a:r>
              <a:rPr lang="en-US" dirty="0" err="1"/>
              <a:t>er</a:t>
            </a:r>
            <a:r>
              <a:rPr lang="en-US" dirty="0"/>
              <a:t> in - </a:t>
            </a:r>
            <a:r>
              <a:rPr lang="en-US" dirty="0" err="1"/>
              <a:t>ook</a:t>
            </a:r>
            <a:r>
              <a:rPr lang="en-US" dirty="0"/>
              <a:t> de </a:t>
            </a:r>
            <a:r>
              <a:rPr lang="en-US" dirty="0" err="1"/>
              <a:t>algemene</a:t>
            </a:r>
            <a:r>
              <a:rPr lang="en-US" dirty="0"/>
              <a:t> </a:t>
            </a:r>
            <a:r>
              <a:rPr lang="en-US" dirty="0" err="1"/>
              <a:t>regelgeving</a:t>
            </a:r>
            <a:r>
              <a:rPr lang="en-US" dirty="0"/>
              <a:t> - </a:t>
            </a:r>
            <a:r>
              <a:rPr lang="en-US" dirty="0" err="1"/>
              <a:t>en</a:t>
            </a:r>
            <a:r>
              <a:rPr lang="en-US" dirty="0"/>
              <a:t> het </a:t>
            </a:r>
            <a:r>
              <a:rPr lang="en-US" dirty="0" err="1"/>
              <a:t>totaal</a:t>
            </a:r>
            <a:r>
              <a:rPr lang="en-US" dirty="0"/>
              <a:t> </a:t>
            </a:r>
            <a:r>
              <a:rPr lang="en-US" dirty="0" err="1"/>
              <a:t>toont</a:t>
            </a:r>
            <a:r>
              <a:rPr lang="en-US" dirty="0"/>
              <a:t> </a:t>
            </a:r>
            <a:r>
              <a:rPr lang="en-US" dirty="0" err="1"/>
              <a:t>als</a:t>
            </a:r>
            <a:r>
              <a:rPr lang="en-US" dirty="0"/>
              <a:t> heel </a:t>
            </a:r>
            <a:r>
              <a:rPr lang="en-US" dirty="0" err="1"/>
              <a:t>veel</a:t>
            </a:r>
            <a:r>
              <a:rPr lang="en-US" dirty="0"/>
              <a:t>.   </a:t>
            </a:r>
            <a:endParaRPr lang="nl-NL" dirty="0"/>
          </a:p>
          <a:p>
            <a:pPr marL="859790"/>
            <a:r>
              <a:rPr lang="en-US" dirty="0" err="1"/>
              <a:t>o</a:t>
            </a:r>
            <a:r>
              <a:rPr lang="en-US" i="1" dirty="0" err="1"/>
              <a:t>Gevolg</a:t>
            </a:r>
            <a:r>
              <a:rPr lang="en-US" i="1" dirty="0"/>
              <a:t> in </a:t>
            </a:r>
            <a:r>
              <a:rPr lang="en-US" i="1" dirty="0" err="1"/>
              <a:t>loket</a:t>
            </a:r>
            <a:r>
              <a:rPr lang="en-US" i="1" dirty="0"/>
              <a:t>: heel </a:t>
            </a:r>
            <a:r>
              <a:rPr lang="en-US" i="1" dirty="0" err="1"/>
              <a:t>veel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aan</a:t>
            </a:r>
            <a:r>
              <a:rPr lang="en-US" i="1" dirty="0"/>
              <a:t> </a:t>
            </a:r>
            <a:r>
              <a:rPr lang="en-US" i="1" dirty="0" err="1"/>
              <a:t>gebruiker</a:t>
            </a:r>
            <a:r>
              <a:rPr lang="en-US" i="1" dirty="0"/>
              <a:t> </a:t>
            </a:r>
            <a:r>
              <a:rPr lang="en-US" i="1" dirty="0" err="1"/>
              <a:t>vanuit</a:t>
            </a:r>
            <a:r>
              <a:rPr lang="en-US" i="1" dirty="0"/>
              <a:t> </a:t>
            </a:r>
            <a:r>
              <a:rPr lang="en-US" i="1" dirty="0" err="1"/>
              <a:t>alle</a:t>
            </a:r>
            <a:r>
              <a:rPr lang="en-US" i="1" dirty="0"/>
              <a:t> </a:t>
            </a:r>
            <a:r>
              <a:rPr lang="en-US" i="1" dirty="0" err="1"/>
              <a:t>overheden</a:t>
            </a:r>
            <a:r>
              <a:rPr lang="en-US" i="1" dirty="0"/>
              <a:t>, </a:t>
            </a:r>
            <a:r>
              <a:rPr lang="en-US" i="1" dirty="0" err="1"/>
              <a:t>dubbele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ervaren</a:t>
            </a:r>
            <a:r>
              <a:rPr lang="en-US" i="1" dirty="0"/>
              <a:t> </a:t>
            </a:r>
            <a:r>
              <a:rPr lang="en-US" i="1" dirty="0" err="1"/>
              <a:t>regeldruk</a:t>
            </a:r>
            <a:r>
              <a:rPr lang="en-US" i="1" dirty="0"/>
              <a:t> </a:t>
            </a:r>
            <a:r>
              <a:rPr lang="en-US" i="1" dirty="0" err="1"/>
              <a:t>niet</a:t>
            </a:r>
            <a:r>
              <a:rPr lang="en-US" i="1" dirty="0"/>
              <a:t> </a:t>
            </a:r>
            <a:r>
              <a:rPr lang="en-US" i="1" dirty="0" err="1"/>
              <a:t>verminderd</a:t>
            </a:r>
            <a:r>
              <a:rPr lang="en-US" i="1" dirty="0"/>
              <a:t>. </a:t>
            </a:r>
            <a:r>
              <a:rPr lang="en-US" i="1" dirty="0" err="1"/>
              <a:t>Veel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bij</a:t>
            </a:r>
            <a:r>
              <a:rPr lang="en-US" i="1" dirty="0"/>
              <a:t> IPLO </a:t>
            </a:r>
            <a:r>
              <a:rPr lang="en-US" i="1" dirty="0" err="1"/>
              <a:t>en</a:t>
            </a:r>
            <a:r>
              <a:rPr lang="en-US" i="1" dirty="0"/>
              <a:t> KCC.</a:t>
            </a:r>
            <a:endParaRPr lang="nl-NL" dirty="0"/>
          </a:p>
          <a:p>
            <a:pPr marL="173990"/>
            <a:r>
              <a:rPr lang="en-US" dirty="0"/>
              <a:t>•</a:t>
            </a:r>
            <a:endParaRPr lang="nl-NL" dirty="0"/>
          </a:p>
          <a:p>
            <a:pPr marL="173990"/>
            <a:r>
              <a:rPr lang="en-US" dirty="0"/>
              <a:t>•</a:t>
            </a:r>
            <a:r>
              <a:rPr lang="en-US" b="1" dirty="0" err="1"/>
              <a:t>Nog</a:t>
            </a:r>
            <a:r>
              <a:rPr lang="en-US" b="1" dirty="0"/>
              <a:t> (</a:t>
            </a:r>
            <a:r>
              <a:rPr lang="en-US" b="1" dirty="0" err="1"/>
              <a:t>regionale</a:t>
            </a:r>
            <a:r>
              <a:rPr lang="en-US" b="1" dirty="0"/>
              <a:t>) </a:t>
            </a:r>
            <a:r>
              <a:rPr lang="en-US" b="1" dirty="0" err="1"/>
              <a:t>afstemming</a:t>
            </a:r>
            <a:r>
              <a:rPr lang="en-US" b="1" dirty="0"/>
              <a:t> </a:t>
            </a:r>
            <a:r>
              <a:rPr lang="en-US" b="1" dirty="0" err="1"/>
              <a:t>nodig</a:t>
            </a:r>
            <a:r>
              <a:rPr lang="en-US" b="1" dirty="0"/>
              <a:t> </a:t>
            </a:r>
            <a:r>
              <a:rPr lang="en-US" b="1" dirty="0" err="1"/>
              <a:t>tussen</a:t>
            </a:r>
            <a:r>
              <a:rPr lang="en-US" b="1" dirty="0"/>
              <a:t> </a:t>
            </a:r>
            <a:r>
              <a:rPr lang="en-US" b="1" dirty="0" err="1"/>
              <a:t>overheden</a:t>
            </a:r>
            <a:r>
              <a:rPr lang="en-US" b="1" dirty="0"/>
              <a:t> over </a:t>
            </a:r>
            <a:r>
              <a:rPr lang="en-US" b="1" dirty="0" err="1"/>
              <a:t>beleid</a:t>
            </a:r>
            <a:r>
              <a:rPr lang="en-US" b="1" dirty="0"/>
              <a:t>, wet- </a:t>
            </a:r>
            <a:r>
              <a:rPr lang="en-US" b="1" dirty="0" err="1"/>
              <a:t>en</a:t>
            </a:r>
            <a:r>
              <a:rPr lang="en-US" b="1" dirty="0"/>
              <a:t> </a:t>
            </a:r>
            <a:r>
              <a:rPr lang="en-US" b="1" dirty="0" err="1"/>
              <a:t>regelgeving</a:t>
            </a:r>
            <a:r>
              <a:rPr lang="en-US" b="1" dirty="0"/>
              <a:t>: </a:t>
            </a:r>
            <a:r>
              <a:rPr lang="en-US" dirty="0" err="1"/>
              <a:t>alle</a:t>
            </a:r>
            <a:r>
              <a:rPr lang="en-US" dirty="0"/>
              <a:t> </a:t>
            </a:r>
            <a:r>
              <a:rPr lang="en-US" dirty="0" err="1"/>
              <a:t>bevoegde</a:t>
            </a:r>
            <a:r>
              <a:rPr lang="en-US" dirty="0"/>
              <a:t> </a:t>
            </a:r>
            <a:r>
              <a:rPr lang="en-US" dirty="0" err="1"/>
              <a:t>gezagen</a:t>
            </a:r>
            <a:r>
              <a:rPr lang="en-US" dirty="0"/>
              <a:t> </a:t>
            </a:r>
            <a:r>
              <a:rPr lang="en-US" dirty="0" err="1"/>
              <a:t>hebben</a:t>
            </a:r>
            <a:r>
              <a:rPr lang="en-US" dirty="0"/>
              <a:t> </a:t>
            </a:r>
            <a:r>
              <a:rPr lang="en-US" dirty="0" err="1"/>
              <a:t>hun</a:t>
            </a:r>
            <a:r>
              <a:rPr lang="en-US" dirty="0"/>
              <a:t> regels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plannen</a:t>
            </a:r>
            <a:r>
              <a:rPr lang="en-US" dirty="0"/>
              <a:t> </a:t>
            </a:r>
            <a:r>
              <a:rPr lang="en-US" dirty="0" err="1"/>
              <a:t>ontsloten</a:t>
            </a:r>
            <a:r>
              <a:rPr lang="en-US" dirty="0"/>
              <a:t> maar </a:t>
            </a:r>
            <a:r>
              <a:rPr lang="en-US" dirty="0" err="1"/>
              <a:t>integraal</a:t>
            </a:r>
            <a:r>
              <a:rPr lang="en-US" dirty="0"/>
              <a:t> </a:t>
            </a:r>
            <a:r>
              <a:rPr lang="en-US" dirty="0" err="1"/>
              <a:t>kijken</a:t>
            </a:r>
            <a:r>
              <a:rPr lang="en-US" dirty="0"/>
              <a:t>, </a:t>
            </a:r>
            <a:r>
              <a:rPr lang="en-US" dirty="0" err="1"/>
              <a:t>samenwerken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afstemmen</a:t>
            </a:r>
            <a:r>
              <a:rPr lang="en-US" dirty="0"/>
              <a:t> </a:t>
            </a:r>
            <a:r>
              <a:rPr lang="en-US" dirty="0" err="1"/>
              <a:t>begint</a:t>
            </a:r>
            <a:r>
              <a:rPr lang="en-US" dirty="0"/>
              <a:t> pas. Jong </a:t>
            </a:r>
            <a:r>
              <a:rPr lang="en-US" dirty="0" err="1"/>
              <a:t>vakgebied</a:t>
            </a:r>
            <a:r>
              <a:rPr lang="en-US" dirty="0"/>
              <a:t>.</a:t>
            </a:r>
            <a:endParaRPr lang="nl-NL" dirty="0"/>
          </a:p>
          <a:p>
            <a:pPr marL="859790"/>
            <a:r>
              <a:rPr lang="en-US" dirty="0"/>
              <a:t>o </a:t>
            </a:r>
            <a:r>
              <a:rPr lang="en-US" i="1" dirty="0" err="1"/>
              <a:t>Gevolg</a:t>
            </a:r>
            <a:r>
              <a:rPr lang="en-US" i="1" dirty="0"/>
              <a:t> in </a:t>
            </a:r>
            <a:r>
              <a:rPr lang="en-US" i="1" dirty="0" err="1"/>
              <a:t>loket</a:t>
            </a:r>
            <a:r>
              <a:rPr lang="en-US" i="1" dirty="0"/>
              <a:t> heel </a:t>
            </a:r>
            <a:r>
              <a:rPr lang="en-US" i="1" dirty="0" err="1"/>
              <a:t>veel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aan</a:t>
            </a:r>
            <a:r>
              <a:rPr lang="en-US" i="1" dirty="0"/>
              <a:t> </a:t>
            </a:r>
            <a:r>
              <a:rPr lang="en-US" i="1" dirty="0" err="1"/>
              <a:t>gebruiker</a:t>
            </a:r>
            <a:r>
              <a:rPr lang="en-US" i="1" dirty="0"/>
              <a:t> </a:t>
            </a:r>
            <a:r>
              <a:rPr lang="en-US" i="1" dirty="0" err="1"/>
              <a:t>vanuit</a:t>
            </a:r>
            <a:r>
              <a:rPr lang="en-US" i="1" dirty="0"/>
              <a:t> </a:t>
            </a:r>
            <a:r>
              <a:rPr lang="en-US" i="1" dirty="0" err="1"/>
              <a:t>alle</a:t>
            </a:r>
            <a:r>
              <a:rPr lang="en-US" i="1" dirty="0"/>
              <a:t> </a:t>
            </a:r>
            <a:r>
              <a:rPr lang="en-US" i="1" dirty="0" err="1"/>
              <a:t>overheden</a:t>
            </a:r>
            <a:r>
              <a:rPr lang="en-US" i="1" dirty="0"/>
              <a:t>, </a:t>
            </a:r>
            <a:r>
              <a:rPr lang="en-US" i="1" dirty="0" err="1"/>
              <a:t>dubbele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ervaren</a:t>
            </a:r>
            <a:r>
              <a:rPr lang="en-US" i="1" dirty="0"/>
              <a:t> </a:t>
            </a:r>
            <a:r>
              <a:rPr lang="en-US" i="1" dirty="0" err="1"/>
              <a:t>regeldruk</a:t>
            </a:r>
            <a:r>
              <a:rPr lang="en-US" i="1" dirty="0"/>
              <a:t> </a:t>
            </a:r>
            <a:r>
              <a:rPr lang="en-US" i="1" dirty="0" err="1"/>
              <a:t>niet</a:t>
            </a:r>
            <a:r>
              <a:rPr lang="en-US" i="1" dirty="0"/>
              <a:t> </a:t>
            </a:r>
            <a:r>
              <a:rPr lang="en-US" i="1" dirty="0" err="1"/>
              <a:t>verminderd</a:t>
            </a:r>
            <a:r>
              <a:rPr lang="en-US" i="1" dirty="0"/>
              <a:t>.</a:t>
            </a:r>
            <a:endParaRPr lang="nl-NL" dirty="0"/>
          </a:p>
          <a:p>
            <a:pPr marL="283210"/>
            <a:r>
              <a:rPr lang="en-US" dirty="0"/>
              <a:t>•</a:t>
            </a:r>
            <a:endParaRPr lang="nl-NL" dirty="0"/>
          </a:p>
          <a:p>
            <a:pPr marL="173990"/>
            <a:r>
              <a:rPr lang="en-US" dirty="0"/>
              <a:t>•</a:t>
            </a:r>
            <a:r>
              <a:rPr lang="en-US" b="1" dirty="0" err="1"/>
              <a:t>Nog</a:t>
            </a:r>
            <a:r>
              <a:rPr lang="en-US" b="1" dirty="0"/>
              <a:t> </a:t>
            </a:r>
            <a:r>
              <a:rPr lang="en-US" b="1" dirty="0" err="1"/>
              <a:t>niet</a:t>
            </a:r>
            <a:r>
              <a:rPr lang="en-US" b="1" dirty="0"/>
              <a:t> </a:t>
            </a:r>
            <a:r>
              <a:rPr lang="en-US" b="1" dirty="0" err="1"/>
              <a:t>genoeg</a:t>
            </a:r>
            <a:r>
              <a:rPr lang="en-US" b="1" dirty="0"/>
              <a:t> </a:t>
            </a:r>
            <a:r>
              <a:rPr lang="en-US" b="1" dirty="0" err="1"/>
              <a:t>specifieke</a:t>
            </a:r>
            <a:r>
              <a:rPr lang="en-US" b="1" dirty="0"/>
              <a:t> geo/</a:t>
            </a:r>
            <a:r>
              <a:rPr lang="en-US" b="1" dirty="0" err="1"/>
              <a:t>werkingsgebieden</a:t>
            </a:r>
            <a:r>
              <a:rPr lang="en-US" b="1" dirty="0"/>
              <a:t> </a:t>
            </a:r>
            <a:r>
              <a:rPr lang="en-US" b="1" dirty="0" err="1"/>
              <a:t>toegevoegd</a:t>
            </a:r>
            <a:r>
              <a:rPr lang="en-US" b="1" dirty="0"/>
              <a:t>:  </a:t>
            </a:r>
            <a:r>
              <a:rPr lang="en-US" dirty="0" err="1"/>
              <a:t>Algemene</a:t>
            </a:r>
            <a:r>
              <a:rPr lang="en-US" dirty="0"/>
              <a:t> regels die </a:t>
            </a:r>
            <a:r>
              <a:rPr lang="en-US" dirty="0" err="1"/>
              <a:t>altijd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overal</a:t>
            </a:r>
            <a:r>
              <a:rPr lang="en-US" dirty="0"/>
              <a:t> </a:t>
            </a:r>
            <a:r>
              <a:rPr lang="en-US" dirty="0" err="1"/>
              <a:t>gelden</a:t>
            </a:r>
            <a:r>
              <a:rPr lang="en-US" dirty="0"/>
              <a:t>, hele </a:t>
            </a:r>
            <a:r>
              <a:rPr lang="en-US" dirty="0" err="1"/>
              <a:t>ambtsgebieden</a:t>
            </a:r>
            <a:r>
              <a:rPr lang="en-US" dirty="0"/>
              <a:t> </a:t>
            </a:r>
            <a:r>
              <a:rPr lang="en-US" dirty="0" err="1"/>
              <a:t>aangewezen</a:t>
            </a:r>
            <a:r>
              <a:rPr lang="en-US" dirty="0"/>
              <a:t>.</a:t>
            </a:r>
            <a:endParaRPr lang="nl-NL" dirty="0"/>
          </a:p>
          <a:p>
            <a:pPr marL="859790"/>
            <a:r>
              <a:rPr lang="en-US" dirty="0" err="1"/>
              <a:t>o</a:t>
            </a:r>
            <a:r>
              <a:rPr lang="en-US" i="1" dirty="0" err="1"/>
              <a:t>Gevolg</a:t>
            </a:r>
            <a:r>
              <a:rPr lang="en-US" i="1" dirty="0"/>
              <a:t> in </a:t>
            </a:r>
            <a:r>
              <a:rPr lang="en-US" i="1" dirty="0" err="1"/>
              <a:t>loket</a:t>
            </a:r>
            <a:r>
              <a:rPr lang="en-US" i="1" dirty="0"/>
              <a:t>: heel </a:t>
            </a:r>
            <a:r>
              <a:rPr lang="en-US" i="1" dirty="0" err="1"/>
              <a:t>veel</a:t>
            </a:r>
            <a:r>
              <a:rPr lang="en-US" i="1" dirty="0"/>
              <a:t> </a:t>
            </a:r>
            <a:r>
              <a:rPr lang="en-US" i="1" dirty="0" err="1"/>
              <a:t>vragen</a:t>
            </a:r>
            <a:r>
              <a:rPr lang="en-US" i="1" dirty="0"/>
              <a:t> </a:t>
            </a:r>
            <a:r>
              <a:rPr lang="en-US" i="1" dirty="0" err="1"/>
              <a:t>aan</a:t>
            </a:r>
            <a:r>
              <a:rPr lang="en-US" i="1" dirty="0"/>
              <a:t> </a:t>
            </a:r>
            <a:r>
              <a:rPr lang="en-US" i="1" dirty="0" err="1"/>
              <a:t>gebruiker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niet</a:t>
            </a:r>
            <a:r>
              <a:rPr lang="en-US" i="1" dirty="0"/>
              <a:t> van </a:t>
            </a:r>
            <a:r>
              <a:rPr lang="en-US" i="1" dirty="0" err="1"/>
              <a:t>toepassing</a:t>
            </a:r>
            <a:r>
              <a:rPr lang="en-US" i="1" dirty="0"/>
              <a:t> op </a:t>
            </a:r>
            <a:r>
              <a:rPr lang="en-US" i="1" dirty="0" err="1"/>
              <a:t>initiatief</a:t>
            </a:r>
            <a:r>
              <a:rPr lang="en-US" i="1" dirty="0"/>
              <a:t>  </a:t>
            </a:r>
            <a:endParaRPr lang="nl-NL" dirty="0"/>
          </a:p>
          <a:p>
            <a:pPr marL="173990"/>
            <a:r>
              <a:rPr lang="en-US" dirty="0"/>
              <a:t>•</a:t>
            </a:r>
            <a:endParaRPr lang="nl-NL" dirty="0"/>
          </a:p>
          <a:p>
            <a:pPr marL="173990"/>
            <a:r>
              <a:rPr lang="en-US" dirty="0"/>
              <a:t>•</a:t>
            </a:r>
            <a:r>
              <a:rPr lang="en-US" b="1" dirty="0" err="1"/>
              <a:t>Ondersteunende</a:t>
            </a:r>
            <a:r>
              <a:rPr lang="en-US" b="1" dirty="0"/>
              <a:t> </a:t>
            </a:r>
            <a:r>
              <a:rPr lang="en-US" b="1" dirty="0" err="1"/>
              <a:t>en</a:t>
            </a:r>
            <a:r>
              <a:rPr lang="en-US" b="1" dirty="0"/>
              <a:t> </a:t>
            </a:r>
            <a:r>
              <a:rPr lang="en-US" b="1" dirty="0" err="1"/>
              <a:t>beschikbare</a:t>
            </a:r>
            <a:r>
              <a:rPr lang="en-US" b="1" dirty="0"/>
              <a:t> </a:t>
            </a:r>
            <a:r>
              <a:rPr lang="en-US" b="1" dirty="0" err="1"/>
              <a:t>informatie</a:t>
            </a:r>
            <a:r>
              <a:rPr lang="en-US" b="1" dirty="0"/>
              <a:t> </a:t>
            </a:r>
            <a:r>
              <a:rPr lang="en-US" b="1" dirty="0" err="1"/>
              <a:t>mondjesmaat</a:t>
            </a:r>
            <a:r>
              <a:rPr lang="en-US" b="1" dirty="0"/>
              <a:t> </a:t>
            </a:r>
            <a:r>
              <a:rPr lang="en-US" b="1" dirty="0" err="1"/>
              <a:t>ontsloten</a:t>
            </a:r>
            <a:r>
              <a:rPr lang="en-US" b="1" dirty="0"/>
              <a:t> of </a:t>
            </a:r>
            <a:r>
              <a:rPr lang="en-US" b="1" dirty="0" err="1"/>
              <a:t>niet</a:t>
            </a:r>
            <a:r>
              <a:rPr lang="en-US" b="1" dirty="0"/>
              <a:t> </a:t>
            </a:r>
            <a:r>
              <a:rPr lang="en-US" b="1" dirty="0" err="1"/>
              <a:t>ondersteunend</a:t>
            </a:r>
            <a:r>
              <a:rPr lang="en-US" b="1" dirty="0"/>
              <a:t> </a:t>
            </a:r>
            <a:r>
              <a:rPr lang="en-US" b="1" dirty="0" err="1"/>
              <a:t>aan</a:t>
            </a:r>
            <a:r>
              <a:rPr lang="en-US" b="1" dirty="0"/>
              <a:t> </a:t>
            </a:r>
            <a:r>
              <a:rPr lang="en-US" b="1" dirty="0" err="1"/>
              <a:t>gebruikersvriendelijkheid</a:t>
            </a:r>
            <a:r>
              <a:rPr lang="en-US" b="1" dirty="0"/>
              <a:t>: </a:t>
            </a:r>
            <a:r>
              <a:rPr lang="en-US" dirty="0" err="1"/>
              <a:t>doorverwijzingen</a:t>
            </a:r>
            <a:r>
              <a:rPr lang="en-US" dirty="0"/>
              <a:t> van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naar</a:t>
            </a:r>
            <a:r>
              <a:rPr lang="en-US" dirty="0"/>
              <a:t> </a:t>
            </a:r>
            <a:r>
              <a:rPr lang="en-US" dirty="0" err="1"/>
              <a:t>andere</a:t>
            </a:r>
            <a:r>
              <a:rPr lang="en-US" dirty="0"/>
              <a:t> websites &amp; </a:t>
            </a:r>
            <a:r>
              <a:rPr lang="en-US" dirty="0" err="1"/>
              <a:t>digitale</a:t>
            </a:r>
            <a:r>
              <a:rPr lang="en-US" dirty="0"/>
              <a:t> </a:t>
            </a:r>
            <a:r>
              <a:rPr lang="en-US" dirty="0" err="1"/>
              <a:t>voorzieningen</a:t>
            </a:r>
            <a:r>
              <a:rPr lang="en-US" dirty="0"/>
              <a:t>, </a:t>
            </a:r>
            <a:r>
              <a:rPr lang="en-US" dirty="0" err="1"/>
              <a:t>verwijzing</a:t>
            </a:r>
            <a:r>
              <a:rPr lang="en-US" dirty="0"/>
              <a:t> </a:t>
            </a:r>
            <a:r>
              <a:rPr lang="en-US" dirty="0" err="1"/>
              <a:t>naar</a:t>
            </a:r>
            <a:r>
              <a:rPr lang="en-US" dirty="0"/>
              <a:t> </a:t>
            </a:r>
            <a:r>
              <a:rPr lang="en-US" dirty="0" err="1"/>
              <a:t>bevoegd</a:t>
            </a:r>
            <a:r>
              <a:rPr lang="en-US" dirty="0"/>
              <a:t> </a:t>
            </a:r>
            <a:r>
              <a:rPr lang="en-US" dirty="0" err="1"/>
              <a:t>gezag</a:t>
            </a:r>
            <a:r>
              <a:rPr lang="en-US" dirty="0"/>
              <a:t> </a:t>
            </a:r>
            <a:r>
              <a:rPr lang="en-US" dirty="0" err="1"/>
              <a:t>zonder</a:t>
            </a:r>
            <a:r>
              <a:rPr lang="en-US" dirty="0"/>
              <a:t> </a:t>
            </a:r>
            <a:r>
              <a:rPr lang="en-US" dirty="0" err="1"/>
              <a:t>contactgegevens</a:t>
            </a:r>
            <a:r>
              <a:rPr lang="en-US" dirty="0"/>
              <a:t>, </a:t>
            </a:r>
            <a:r>
              <a:rPr lang="en-US" dirty="0" err="1"/>
              <a:t>uitbouw</a:t>
            </a:r>
            <a:r>
              <a:rPr lang="en-US" dirty="0"/>
              <a:t> </a:t>
            </a:r>
            <a:r>
              <a:rPr lang="en-US" dirty="0" err="1"/>
              <a:t>komt</a:t>
            </a:r>
            <a:r>
              <a:rPr lang="en-US" dirty="0"/>
              <a:t> </a:t>
            </a:r>
            <a:r>
              <a:rPr lang="en-US" dirty="0" err="1"/>
              <a:t>nog</a:t>
            </a:r>
            <a:r>
              <a:rPr lang="en-US" dirty="0"/>
              <a:t>.</a:t>
            </a:r>
            <a:endParaRPr lang="nl-NL" dirty="0"/>
          </a:p>
          <a:p>
            <a:pPr marL="859790"/>
            <a:r>
              <a:rPr lang="en-US" dirty="0" err="1"/>
              <a:t>o</a:t>
            </a:r>
            <a:r>
              <a:rPr lang="en-US" i="1" dirty="0" err="1"/>
              <a:t>Gevolg</a:t>
            </a:r>
            <a:r>
              <a:rPr lang="en-US" i="1" dirty="0"/>
              <a:t> in </a:t>
            </a:r>
            <a:r>
              <a:rPr lang="en-US" i="1" dirty="0" err="1"/>
              <a:t>loket</a:t>
            </a:r>
            <a:r>
              <a:rPr lang="en-US" i="1" dirty="0"/>
              <a:t>: </a:t>
            </a:r>
            <a:r>
              <a:rPr lang="en-US" i="1" dirty="0" err="1"/>
              <a:t>gebruikers</a:t>
            </a:r>
            <a:r>
              <a:rPr lang="en-US" i="1" dirty="0"/>
              <a:t> </a:t>
            </a:r>
            <a:r>
              <a:rPr lang="en-US" i="1" dirty="0" err="1"/>
              <a:t>moeten</a:t>
            </a:r>
            <a:r>
              <a:rPr lang="en-US" i="1" dirty="0"/>
              <a:t> </a:t>
            </a:r>
            <a:r>
              <a:rPr lang="en-US" i="1" dirty="0" err="1"/>
              <a:t>zelf</a:t>
            </a:r>
            <a:r>
              <a:rPr lang="en-US" i="1" dirty="0"/>
              <a:t> </a:t>
            </a:r>
            <a:r>
              <a:rPr lang="en-US" i="1" dirty="0" err="1"/>
              <a:t>zoeken</a:t>
            </a:r>
            <a:r>
              <a:rPr lang="en-US" i="1" dirty="0"/>
              <a:t> </a:t>
            </a:r>
            <a:r>
              <a:rPr lang="en-US" i="1" dirty="0" err="1"/>
              <a:t>waar</a:t>
            </a:r>
            <a:r>
              <a:rPr lang="en-US" i="1" dirty="0"/>
              <a:t> ze </a:t>
            </a:r>
            <a:r>
              <a:rPr lang="en-US" i="1" dirty="0" err="1"/>
              <a:t>terecht</a:t>
            </a:r>
            <a:r>
              <a:rPr lang="en-US" i="1" dirty="0"/>
              <a:t> </a:t>
            </a:r>
            <a:r>
              <a:rPr lang="en-US" i="1" dirty="0" err="1"/>
              <a:t>kunnen</a:t>
            </a:r>
            <a:r>
              <a:rPr lang="en-US" i="1" dirty="0"/>
              <a:t>, </a:t>
            </a:r>
            <a:r>
              <a:rPr lang="en-US" i="1" dirty="0" err="1"/>
              <a:t>moeten</a:t>
            </a:r>
            <a:r>
              <a:rPr lang="en-US" i="1" dirty="0"/>
              <a:t> </a:t>
            </a:r>
            <a:r>
              <a:rPr lang="en-US" i="1" dirty="0" err="1"/>
              <a:t>nog</a:t>
            </a:r>
            <a:r>
              <a:rPr lang="en-US" i="1" dirty="0"/>
              <a:t> </a:t>
            </a:r>
            <a:r>
              <a:rPr lang="en-US" i="1" dirty="0" err="1"/>
              <a:t>zelf</a:t>
            </a:r>
            <a:r>
              <a:rPr lang="en-US" i="1" dirty="0"/>
              <a:t> </a:t>
            </a:r>
            <a:r>
              <a:rPr lang="en-US" i="1" dirty="0" err="1"/>
              <a:t>speurwerk</a:t>
            </a:r>
            <a:r>
              <a:rPr lang="en-US" i="1" dirty="0"/>
              <a:t> </a:t>
            </a:r>
            <a:r>
              <a:rPr lang="en-US" i="1" dirty="0" err="1"/>
              <a:t>doen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krijgen</a:t>
            </a:r>
            <a:r>
              <a:rPr lang="en-US" i="1" dirty="0"/>
              <a:t> </a:t>
            </a:r>
            <a:r>
              <a:rPr lang="en-US" i="1" dirty="0" err="1"/>
              <a:t>geen</a:t>
            </a:r>
            <a:r>
              <a:rPr lang="en-US" i="1" dirty="0"/>
              <a:t> of </a:t>
            </a:r>
            <a:r>
              <a:rPr lang="en-US" i="1" dirty="0" err="1"/>
              <a:t>onvoldoende</a:t>
            </a:r>
            <a:r>
              <a:rPr lang="en-US" i="1" dirty="0"/>
              <a:t> </a:t>
            </a:r>
            <a:r>
              <a:rPr lang="en-US" i="1" dirty="0" err="1"/>
              <a:t>snel</a:t>
            </a:r>
            <a:r>
              <a:rPr lang="en-US" i="1" dirty="0"/>
              <a:t> </a:t>
            </a:r>
            <a:r>
              <a:rPr lang="en-US" i="1" dirty="0" err="1"/>
              <a:t>zekerheid</a:t>
            </a:r>
            <a:r>
              <a:rPr lang="en-US" i="1" dirty="0"/>
              <a:t>.     </a:t>
            </a:r>
            <a:endParaRPr lang="nl-NL" dirty="0"/>
          </a:p>
          <a:p>
            <a:pPr marL="173990"/>
            <a:r>
              <a:rPr lang="en-US" dirty="0"/>
              <a:t>o</a:t>
            </a:r>
            <a:endParaRPr lang="nl-NL" dirty="0"/>
          </a:p>
          <a:p>
            <a:pPr marL="173990"/>
            <a:r>
              <a:rPr lang="en-US" dirty="0"/>
              <a:t>•</a:t>
            </a:r>
            <a:r>
              <a:rPr lang="en-US" b="1" dirty="0" err="1"/>
              <a:t>Onzekerheid</a:t>
            </a:r>
            <a:r>
              <a:rPr lang="en-US" b="1" dirty="0"/>
              <a:t> of </a:t>
            </a:r>
            <a:r>
              <a:rPr lang="en-US" b="1" dirty="0" err="1"/>
              <a:t>initiatief</a:t>
            </a:r>
            <a:r>
              <a:rPr lang="en-US" b="1" dirty="0"/>
              <a:t> </a:t>
            </a:r>
            <a:r>
              <a:rPr lang="en-US" b="1" dirty="0" err="1"/>
              <a:t>wel</a:t>
            </a:r>
            <a:r>
              <a:rPr lang="en-US" b="1" dirty="0"/>
              <a:t> of </a:t>
            </a:r>
            <a:r>
              <a:rPr lang="en-US" b="1" dirty="0" err="1"/>
              <a:t>niet</a:t>
            </a:r>
            <a:r>
              <a:rPr lang="en-US" b="1" dirty="0"/>
              <a:t> mag</a:t>
            </a:r>
            <a:r>
              <a:rPr lang="en-US" dirty="0"/>
              <a:t>: BG </a:t>
            </a:r>
            <a:r>
              <a:rPr lang="en-US" dirty="0" err="1"/>
              <a:t>vraagt</a:t>
            </a:r>
            <a:r>
              <a:rPr lang="en-US" dirty="0"/>
              <a:t> </a:t>
            </a:r>
            <a:r>
              <a:rPr lang="en-US" dirty="0" err="1"/>
              <a:t>eerst</a:t>
            </a:r>
            <a:r>
              <a:rPr lang="en-US" dirty="0"/>
              <a:t> </a:t>
            </a:r>
            <a:r>
              <a:rPr lang="en-US" dirty="0" err="1"/>
              <a:t>juridisch</a:t>
            </a:r>
            <a:r>
              <a:rPr lang="en-US" dirty="0"/>
              <a:t> </a:t>
            </a:r>
            <a:r>
              <a:rPr lang="en-US" dirty="0" err="1"/>
              <a:t>juist</a:t>
            </a:r>
            <a:r>
              <a:rPr lang="en-US" dirty="0"/>
              <a:t> </a:t>
            </a:r>
            <a:r>
              <a:rPr lang="en-US" dirty="0" err="1"/>
              <a:t>alles</a:t>
            </a:r>
            <a:r>
              <a:rPr lang="en-US" dirty="0"/>
              <a:t> </a:t>
            </a:r>
            <a:r>
              <a:rPr lang="en-US" dirty="0" err="1"/>
              <a:t>uit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geeft</a:t>
            </a:r>
            <a:r>
              <a:rPr lang="en-US" dirty="0"/>
              <a:t> dan pas </a:t>
            </a:r>
            <a:r>
              <a:rPr lang="en-US" dirty="0" err="1"/>
              <a:t>zekerheid</a:t>
            </a:r>
            <a:r>
              <a:rPr lang="en-US" dirty="0"/>
              <a:t> </a:t>
            </a:r>
            <a:endParaRPr lang="nl-NL" dirty="0"/>
          </a:p>
          <a:p>
            <a:pPr marL="859790"/>
            <a:r>
              <a:rPr lang="en-US"/>
              <a:t>o</a:t>
            </a:r>
            <a:r>
              <a:rPr lang="en-US" i="1"/>
              <a:t>Gevolg in loket: gebruiker weet nog steeds niet of iets wel/niet mag</a:t>
            </a:r>
            <a:r>
              <a:rPr lang="en-US"/>
              <a:t>. </a:t>
            </a:r>
            <a:endParaRPr lang="nl-NL"/>
          </a:p>
          <a:p>
            <a:pPr marL="859790"/>
            <a:r>
              <a:rPr lang="en-US"/>
              <a:t>o</a:t>
            </a:r>
            <a:endParaRPr lang="nl-NL"/>
          </a:p>
          <a:p>
            <a:pPr marL="173990"/>
            <a:r>
              <a:rPr lang="en-US"/>
              <a:t>•</a:t>
            </a:r>
            <a:r>
              <a:rPr lang="en-US" b="1"/>
              <a:t>Geen onderscheid tussen gebruikers in loket: </a:t>
            </a:r>
            <a:r>
              <a:rPr lang="en-US"/>
              <a:t>Overheden, professionele grootgebruikers en incidenteel aanvragende burgers worden op eenzelfde wijze bediend.</a:t>
            </a:r>
            <a:endParaRPr lang="nl-NL"/>
          </a:p>
          <a:p>
            <a:pPr marL="1197610"/>
            <a:r>
              <a:rPr lang="en-US"/>
              <a:t>o</a:t>
            </a:r>
            <a:r>
              <a:rPr lang="en-US" i="1"/>
              <a:t>Gevolg in het loket: incidentele gebruikers met kleine initiatieven in of rondom hun huis krijgen heel veel en vaak onnodige vragen. </a:t>
            </a:r>
            <a:endParaRPr lang="nl-NL"/>
          </a:p>
          <a:p>
            <a:pPr marL="173990"/>
            <a:r>
              <a:rPr lang="en-US"/>
              <a:t>•</a:t>
            </a:r>
            <a:r>
              <a:rPr lang="en-US" b="1"/>
              <a:t>Overige zaken: </a:t>
            </a:r>
            <a:r>
              <a:rPr lang="en-US"/>
              <a:t>zoals slordigheden, onvoldoende aandacht in implementatietraject, niet ingevulde velden, gecontracteerde leverancier/adviseur biedt te weinig ondersteuning. </a:t>
            </a:r>
            <a:endParaRPr lang="nl-NL"/>
          </a:p>
          <a:p>
            <a:pPr marL="511810"/>
            <a:r>
              <a:rPr lang="en-US" dirty="0" err="1"/>
              <a:t>o</a:t>
            </a:r>
            <a:r>
              <a:rPr lang="en-US" i="1" dirty="0" err="1"/>
              <a:t>Gevolg</a:t>
            </a:r>
            <a:r>
              <a:rPr lang="en-US" i="1" dirty="0"/>
              <a:t> in het </a:t>
            </a:r>
            <a:r>
              <a:rPr lang="en-US" i="1" dirty="0" err="1"/>
              <a:t>loket</a:t>
            </a:r>
            <a:r>
              <a:rPr lang="en-US" i="1" dirty="0"/>
              <a:t>: </a:t>
            </a:r>
            <a:r>
              <a:rPr lang="en-US" i="1" dirty="0" err="1"/>
              <a:t>verkeerde</a:t>
            </a:r>
            <a:r>
              <a:rPr lang="en-US" i="1" dirty="0"/>
              <a:t> </a:t>
            </a:r>
            <a:r>
              <a:rPr lang="en-US" i="1" dirty="0" err="1"/>
              <a:t>doorverwijzingen</a:t>
            </a:r>
            <a:r>
              <a:rPr lang="en-US" i="1" dirty="0"/>
              <a:t>, </a:t>
            </a:r>
            <a:r>
              <a:rPr lang="en-US" i="1" dirty="0" err="1"/>
              <a:t>taalfouten</a:t>
            </a:r>
            <a:r>
              <a:rPr lang="en-US" i="1" dirty="0"/>
              <a:t>, </a:t>
            </a:r>
            <a:r>
              <a:rPr lang="en-US" i="1" dirty="0" err="1"/>
              <a:t>ontbrekende</a:t>
            </a:r>
            <a:r>
              <a:rPr lang="en-US" i="1" dirty="0"/>
              <a:t> </a:t>
            </a:r>
            <a:r>
              <a:rPr lang="en-US" i="1" dirty="0" err="1"/>
              <a:t>toelichtingen</a:t>
            </a:r>
            <a:r>
              <a:rPr lang="en-US" i="1" dirty="0"/>
              <a:t> </a:t>
            </a:r>
            <a:r>
              <a:rPr lang="en-US" i="1" dirty="0" err="1"/>
              <a:t>en</a:t>
            </a:r>
            <a:r>
              <a:rPr lang="en-US" i="1" dirty="0"/>
              <a:t> </a:t>
            </a:r>
            <a:r>
              <a:rPr lang="en-US" i="1" dirty="0" err="1"/>
              <a:t>contactgegevens</a:t>
            </a:r>
            <a:r>
              <a:rPr lang="en-US" i="1" dirty="0"/>
              <a:t>,</a:t>
            </a: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>
              <a:cs typeface="Calibri"/>
            </a:endParaRPr>
          </a:p>
          <a:p>
            <a:pPr>
              <a:lnSpc>
                <a:spcPts val="2400"/>
              </a:lnSpc>
              <a:spcBef>
                <a:spcPct val="20000"/>
              </a:spcBef>
            </a:pPr>
            <a:endParaRPr lang="nl-NL" dirty="0"/>
          </a:p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/>
              <a:t>Analyse-teams</a:t>
            </a:r>
            <a:endParaRPr lang="en-US">
              <a:cs typeface="Calibri"/>
            </a:endParaRP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Team(</a:t>
            </a:r>
            <a:r>
              <a:rPr lang="nl-NL" dirty="0" err="1"/>
              <a:t>pje</a:t>
            </a:r>
            <a:r>
              <a:rPr lang="nl-NL" dirty="0"/>
              <a:t>) samenstellen van regelanalist(en) overheden en TR-expert(s) van het programma</a:t>
            </a:r>
            <a:endParaRPr lang="nl-NL" dirty="0">
              <a:cs typeface="Calibri"/>
            </a:endParaRP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Samen een casus bepalen voor een werkzaamheid waarmee de organisatie aan de slag wil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 err="1"/>
              <a:t>Vergunningcheck</a:t>
            </a:r>
            <a:r>
              <a:rPr lang="nl-NL" dirty="0"/>
              <a:t> doorlopen en </a:t>
            </a:r>
            <a:r>
              <a:rPr lang="nl-NL" dirty="0" err="1"/>
              <a:t>opmerkelijkheden</a:t>
            </a:r>
            <a:r>
              <a:rPr lang="nl-NL" dirty="0"/>
              <a:t> noteren (het liefst ook met verbetersuggestie)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(Bij voorkeur interdepartementaal; je kijkt naar je eigen regels en naar die van anderen)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Opmerkingen/verbeterpunten met elkaar delen 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Samen goede oplossing bedenken</a:t>
            </a:r>
            <a:endParaRPr lang="en-US" dirty="0"/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buChar char="•"/>
            </a:pPr>
            <a:r>
              <a:rPr lang="nl-NL" dirty="0"/>
              <a:t>Oplossing delen met de rest van het land (via </a:t>
            </a:r>
            <a:r>
              <a:rPr lang="nl-NL" dirty="0" err="1"/>
              <a:t>Pleio</a:t>
            </a:r>
            <a:r>
              <a:rPr lang="nl-NL" dirty="0"/>
              <a:t>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34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72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35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28/11/24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telselcatalogus.omgevingswet.overheid.nl/home" TargetMode="External"/><Relationship Id="rId3" Type="http://schemas.openxmlformats.org/officeDocument/2006/relationships/hyperlink" Target="https://iplo.nl/digitaal-stelsel/ontwikkeling-planning-beheer/digitale-inclusie/gebruikersvriendelijkheid-omgevingsloket/" TargetMode="External"/><Relationship Id="rId7" Type="http://schemas.openxmlformats.org/officeDocument/2006/relationships/hyperlink" Target="https://app.powerbi.com/view?r=eyJrIjoiZDVjMmE5MTktZWY3OC00NzkzLTlhM2ItZDYzMDBjYjEyMWZkIiwidCI6IjZjMzNkMzMxLTMwMDYtNDQ0YS05MWNmLTkwN2U2MjYzYjk5YyIsImMiOjh9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plo.nl/digitaal-stelsel/toepasbare-regels-maken-aanleveren/toepasbare-regels-testen-omgevingsloket/&#8203;" TargetMode="External"/><Relationship Id="rId11" Type="http://schemas.openxmlformats.org/officeDocument/2006/relationships/hyperlink" Target="https://vng.nl/artikelen/vragenboom-warmtepomp" TargetMode="External"/><Relationship Id="rId5" Type="http://schemas.openxmlformats.org/officeDocument/2006/relationships/hyperlink" Target="https://iplo.nl/digitaal-stelsel/toepasbare-regels-maken-aanleveren/" TargetMode="External"/><Relationship Id="rId10" Type="http://schemas.openxmlformats.org/officeDocument/2006/relationships/hyperlink" Target="https://dsocommunity.pleio.nl/groups/view/355041b7-2137-4d56-9d9b-e3940e8d7245/community-regelanalisten" TargetMode="External"/><Relationship Id="rId4" Type="http://schemas.openxmlformats.org/officeDocument/2006/relationships/hyperlink" Target="https://iplo.nl/digitaal-stelsel/ontwikkeling-planning-beheer/digitale-inclusie/begrijpelijkheid/" TargetMode="External"/><Relationship Id="rId9" Type="http://schemas.openxmlformats.org/officeDocument/2006/relationships/hyperlink" Target="NUL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gebruikersvriendelijk Omgevingsloket – hoe bereiken wij dit met elkaar?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28 november 2024</a:t>
            </a:r>
          </a:p>
          <a:p>
            <a:r>
              <a:rPr lang="nl-NL" dirty="0" err="1"/>
              <a:t>Yanda</a:t>
            </a:r>
            <a:r>
              <a:rPr lang="nl-NL" dirty="0"/>
              <a:t> van Dijk (ADS)</a:t>
            </a:r>
            <a:r>
              <a:rPr lang="nl-NL" dirty="0">
                <a:ea typeface="Verdana"/>
              </a:rPr>
              <a:t> </a:t>
            </a:r>
            <a:r>
              <a:rPr lang="nl-NL" dirty="0"/>
              <a:t>en </a:t>
            </a:r>
            <a:r>
              <a:rPr lang="nl-NL" dirty="0" err="1"/>
              <a:t>Florien</a:t>
            </a:r>
            <a:r>
              <a:rPr lang="nl-NL" dirty="0"/>
              <a:t> de Jong (Rijkswaterstaat) </a:t>
            </a:r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504E-C6E7-49C2-8DB2-A414107E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ea typeface="Verdana"/>
              </a:rPr>
              <a:t>Voorstel voor 'Graven'</a:t>
            </a:r>
            <a:endParaRPr lang="nl-NL" dirty="0"/>
          </a:p>
        </p:txBody>
      </p:sp>
      <p:pic>
        <p:nvPicPr>
          <p:cNvPr id="9" name="Afbeelding 9" descr="Schermprint van voorstel van de nieuwe vragen voor Graven in bodem of waterbodem">
            <a:extLst>
              <a:ext uri="{FF2B5EF4-FFF2-40B4-BE49-F238E27FC236}">
                <a16:creationId xmlns:a16="http://schemas.microsoft.com/office/drawing/2014/main" id="{29C8DA7C-6F93-4A41-9B54-185357E5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9" y="2163768"/>
            <a:ext cx="5952391" cy="3286761"/>
          </a:xfrm>
          <a:prstGeom prst="rect">
            <a:avLst/>
          </a:prstGeom>
          <a:ln>
            <a:solidFill>
              <a:srgbClr val="39870C"/>
            </a:solidFill>
          </a:ln>
        </p:spPr>
      </p:pic>
      <p:pic>
        <p:nvPicPr>
          <p:cNvPr id="7" name="Afbeelding 7" descr="Schermprint van voorstel van de nieuwe vragen voor Graven in bodem of waterbodem; dit is de vervolgvraag">
            <a:extLst>
              <a:ext uri="{FF2B5EF4-FFF2-40B4-BE49-F238E27FC236}">
                <a16:creationId xmlns:a16="http://schemas.microsoft.com/office/drawing/2014/main" id="{C07EC126-70DC-400C-B8A8-E5B6D7BB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592" y="2163768"/>
            <a:ext cx="5952392" cy="3277097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2AB825-8223-4415-88B0-23D2D17A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44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7DB1A-2347-4A36-B261-0BA44F8A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Warmtepomp van gemeente Coevorden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C3493B-60F8-45F6-8295-FA8E7064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2BCE67-C4FD-4738-B7E1-309924FF0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5" descr="Schermprint van het artikel over de warmtepomp van Coevorden">
            <a:extLst>
              <a:ext uri="{FF2B5EF4-FFF2-40B4-BE49-F238E27FC236}">
                <a16:creationId xmlns:a16="http://schemas.microsoft.com/office/drawing/2014/main" id="{656FA6EA-7B15-4DE1-8E7A-27D984A5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0" y="1687579"/>
            <a:ext cx="5963728" cy="4532387"/>
          </a:xfrm>
          <a:prstGeom prst="rect">
            <a:avLst/>
          </a:prstGeom>
          <a:ln>
            <a:solidFill>
              <a:srgbClr val="39870C"/>
            </a:solidFill>
          </a:ln>
        </p:spPr>
      </p:pic>
    </p:spTree>
    <p:extLst>
      <p:ext uri="{BB962C8B-B14F-4D97-AF65-F5344CB8AC3E}">
        <p14:creationId xmlns:p14="http://schemas.microsoft.com/office/powerpoint/2010/main" val="419903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0F974-D9DF-423F-9975-1428F247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Een aantal voorbeelden uit de analyses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7749A7D-4A56-4434-A9A0-736DA3F5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26781C-14F2-47D9-BAFF-31A47207C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27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18200-4274-4211-BD28-196C879C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Voorbeelden - 1</a:t>
            </a:r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254CBC97-4F5B-447C-87CC-4AB56EE439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3" y="2068358"/>
            <a:ext cx="5715000" cy="1085850"/>
          </a:xfrm>
          <a:prstGeom prst="rect">
            <a:avLst/>
          </a:prstGeom>
          <a:ln>
            <a:solidFill>
              <a:srgbClr val="39870C"/>
            </a:solidFill>
          </a:ln>
        </p:spPr>
      </p:pic>
      <p:pic>
        <p:nvPicPr>
          <p:cNvPr id="7" name="Afbeelding 7" descr="Schermprint uit het Omgevingsloket">
            <a:extLst>
              <a:ext uri="{FF2B5EF4-FFF2-40B4-BE49-F238E27FC236}">
                <a16:creationId xmlns:a16="http://schemas.microsoft.com/office/drawing/2014/main" id="{DA1D2FC2-22B0-415C-A5DD-EEA15DB29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" y="4792201"/>
            <a:ext cx="5648325" cy="809625"/>
          </a:xfrm>
          <a:prstGeom prst="rect">
            <a:avLst/>
          </a:prstGeom>
          <a:ln>
            <a:solidFill>
              <a:srgbClr val="39870C"/>
            </a:solidFill>
          </a:ln>
        </p:spPr>
      </p:pic>
      <p:pic>
        <p:nvPicPr>
          <p:cNvPr id="9" name="Afbeelding 9" descr="Schermprint uit het Omgevingsloket">
            <a:extLst>
              <a:ext uri="{FF2B5EF4-FFF2-40B4-BE49-F238E27FC236}">
                <a16:creationId xmlns:a16="http://schemas.microsoft.com/office/drawing/2014/main" id="{40E9D030-593B-4205-989E-CCB1A3864C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1392"/>
          <a:stretch/>
        </p:blipFill>
        <p:spPr>
          <a:xfrm>
            <a:off x="6428569" y="2068358"/>
            <a:ext cx="5162297" cy="3452236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13BFEA-1334-4145-B3F9-B207287E5C79}"/>
              </a:ext>
            </a:extLst>
          </p:cNvPr>
          <p:cNvSpPr txBox="1"/>
          <p:nvPr/>
        </p:nvSpPr>
        <p:spPr>
          <a:xfrm>
            <a:off x="7075947" y="6047657"/>
            <a:ext cx="50701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Tip: Controleer je regels in productie!</a:t>
            </a:r>
            <a:endParaRPr lang="nl-NL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820393-7FC9-4180-BA39-C553E52C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EB850-B323-447E-8C42-7C778EF3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Voorbeelden - 2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882B64-49C7-4ADF-BB2E-037E7F5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Groep 7" descr="Schermprint uit het Omgevingsloket">
            <a:extLst>
              <a:ext uri="{FF2B5EF4-FFF2-40B4-BE49-F238E27FC236}">
                <a16:creationId xmlns:a16="http://schemas.microsoft.com/office/drawing/2014/main" id="{F7083ED5-483F-EC60-C68A-BA4ED7FE26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14192" y="2000864"/>
            <a:ext cx="9469676" cy="2308089"/>
            <a:chOff x="814192" y="2000864"/>
            <a:chExt cx="9469676" cy="2308089"/>
          </a:xfrm>
        </p:grpSpPr>
        <p:pic>
          <p:nvPicPr>
            <p:cNvPr id="5" name="Afbeelding 5">
              <a:extLst>
                <a:ext uri="{FF2B5EF4-FFF2-40B4-BE49-F238E27FC236}">
                  <a16:creationId xmlns:a16="http://schemas.microsoft.com/office/drawing/2014/main" id="{22FBCB27-ABFC-443C-B0D9-01BD7AAFF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02" t="4149" r="1778" b="3508"/>
            <a:stretch/>
          </p:blipFill>
          <p:spPr>
            <a:xfrm>
              <a:off x="814192" y="2000864"/>
              <a:ext cx="9469676" cy="2308089"/>
            </a:xfrm>
            <a:prstGeom prst="rect">
              <a:avLst/>
            </a:prstGeom>
            <a:ln>
              <a:solidFill>
                <a:srgbClr val="39870C"/>
              </a:solidFill>
            </a:ln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4C7A89A-AFC6-47C1-89B0-DB78154EC859}"/>
                </a:ext>
              </a:extLst>
            </p:cNvPr>
            <p:cNvSpPr/>
            <p:nvPr/>
          </p:nvSpPr>
          <p:spPr>
            <a:xfrm>
              <a:off x="5892799" y="2000864"/>
              <a:ext cx="1700980" cy="349046"/>
            </a:xfrm>
            <a:prstGeom prst="rect">
              <a:avLst/>
            </a:prstGeom>
            <a:solidFill>
              <a:srgbClr val="8B4A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D3EC4257-A046-44A7-A342-1160FA431876}"/>
              </a:ext>
            </a:extLst>
          </p:cNvPr>
          <p:cNvSpPr txBox="1"/>
          <p:nvPr/>
        </p:nvSpPr>
        <p:spPr>
          <a:xfrm>
            <a:off x="6199238" y="5170948"/>
            <a:ext cx="50701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Tip: vraag eerst óf iemand afvalwater gaat lozen</a:t>
            </a:r>
            <a:endParaRPr lang="nl-NL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831F4-F290-4D14-BB32-8EF49AB0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Voorbeelden - 3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B2E226-5FC8-4D6B-9131-84A00874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Groep 6" descr="Schermprint uit het Omgevingsloket">
            <a:extLst>
              <a:ext uri="{FF2B5EF4-FFF2-40B4-BE49-F238E27FC236}">
                <a16:creationId xmlns:a16="http://schemas.microsoft.com/office/drawing/2014/main" id="{4E4A60D5-9E1D-12BE-4B95-ECCEC94DC5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5477" y="1151574"/>
            <a:ext cx="5952392" cy="5123484"/>
            <a:chOff x="445477" y="973497"/>
            <a:chExt cx="5952392" cy="5123484"/>
          </a:xfrm>
        </p:grpSpPr>
        <p:pic>
          <p:nvPicPr>
            <p:cNvPr id="5" name="Afbeelding 5">
              <a:extLst>
                <a:ext uri="{FF2B5EF4-FFF2-40B4-BE49-F238E27FC236}">
                  <a16:creationId xmlns:a16="http://schemas.microsoft.com/office/drawing/2014/main" id="{E1865E01-3151-43D5-B38D-8017E5416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477" y="973497"/>
              <a:ext cx="5952392" cy="5123484"/>
            </a:xfrm>
            <a:prstGeom prst="rect">
              <a:avLst/>
            </a:prstGeom>
            <a:ln>
              <a:solidFill>
                <a:srgbClr val="39870C"/>
              </a:solidFill>
            </a:ln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5855346-93BF-4D0A-8321-FAD516335D4E}"/>
                </a:ext>
              </a:extLst>
            </p:cNvPr>
            <p:cNvSpPr/>
            <p:nvPr/>
          </p:nvSpPr>
          <p:spPr>
            <a:xfrm>
              <a:off x="2369573" y="3713316"/>
              <a:ext cx="824271" cy="283498"/>
            </a:xfrm>
            <a:prstGeom prst="rect">
              <a:avLst/>
            </a:prstGeom>
            <a:solidFill>
              <a:srgbClr val="8B4A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4EAEE67-7D2E-48F0-925B-E4A93FE4E7D0}"/>
                </a:ext>
              </a:extLst>
            </p:cNvPr>
            <p:cNvSpPr/>
            <p:nvPr/>
          </p:nvSpPr>
          <p:spPr>
            <a:xfrm>
              <a:off x="1702506" y="5311529"/>
              <a:ext cx="1406013" cy="234337"/>
            </a:xfrm>
            <a:prstGeom prst="rect">
              <a:avLst/>
            </a:prstGeom>
            <a:solidFill>
              <a:srgbClr val="8B4A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13B31B35-AF15-4333-864C-2915C5D2D573}"/>
              </a:ext>
            </a:extLst>
          </p:cNvPr>
          <p:cNvSpPr txBox="1"/>
          <p:nvPr/>
        </p:nvSpPr>
        <p:spPr>
          <a:xfrm>
            <a:off x="7046452" y="6043561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zet de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kern van de vraag in de vraag zelf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6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85280-D4B2-40B4-9099-554E8CEB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Voorbeelden - 4 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B66D69-AD70-4386-B4D7-198EEA0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E6AAF17C-540A-4066-8ED1-567BF1208D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" y="1038050"/>
            <a:ext cx="8370276" cy="4781899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A2B3667-7A63-4769-8B0A-9EED8E9FCFD3}"/>
              </a:ext>
            </a:extLst>
          </p:cNvPr>
          <p:cNvSpPr txBox="1"/>
          <p:nvPr/>
        </p:nvSpPr>
        <p:spPr>
          <a:xfrm>
            <a:off x="6170515" y="5858820"/>
            <a:ext cx="60960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gebruik B1 taalniveau. </a:t>
            </a:r>
            <a:endParaRPr lang="nl-NL"/>
          </a:p>
          <a:p>
            <a:r>
              <a:rPr lang="nl-NL" dirty="0">
                <a:solidFill>
                  <a:srgbClr val="C00000"/>
                </a:solidFill>
                <a:cs typeface="Calibri"/>
              </a:rPr>
              <a:t>Zet de antwoorden in aparte vragen of als antwoordopties</a:t>
            </a:r>
          </a:p>
        </p:txBody>
      </p:sp>
    </p:spTree>
    <p:extLst>
      <p:ext uri="{BB962C8B-B14F-4D97-AF65-F5344CB8AC3E}">
        <p14:creationId xmlns:p14="http://schemas.microsoft.com/office/powerpoint/2010/main" val="38587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ACD4-998D-45E9-B64A-6EBCBBEA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Voorbeelden - 5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7F58B7-3739-481A-AAC0-18851314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436E950A-BCA1-467A-8D49-3AF228767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169391"/>
            <a:ext cx="10208973" cy="2149168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BE43B59-C79E-4274-87AE-21A1CA5EA7E9}"/>
              </a:ext>
            </a:extLst>
          </p:cNvPr>
          <p:cNvSpPr txBox="1"/>
          <p:nvPr/>
        </p:nvSpPr>
        <p:spPr>
          <a:xfrm>
            <a:off x="6948129" y="587969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Geef in de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toelichting extra 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2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40AB4-1B14-4790-BAE8-7FA94472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- 6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00381C-20A7-4F17-894E-ADE8799F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Schermprint uit het Omgevingsloket">
            <a:extLst>
              <a:ext uri="{FF2B5EF4-FFF2-40B4-BE49-F238E27FC236}">
                <a16:creationId xmlns:a16="http://schemas.microsoft.com/office/drawing/2014/main" id="{BFDE420F-9317-463A-A186-FB7A795882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1169391"/>
            <a:ext cx="7074060" cy="3908205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7BEE38F-C8AC-447B-8501-312C909ACB44}"/>
              </a:ext>
            </a:extLst>
          </p:cNvPr>
          <p:cNvSpPr txBox="1"/>
          <p:nvPr/>
        </p:nvSpPr>
        <p:spPr>
          <a:xfrm>
            <a:off x="5697299" y="5793425"/>
            <a:ext cx="60960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Geef in de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toelichting extra informatie; </a:t>
            </a:r>
            <a:br>
              <a:rPr lang="nl-NL" dirty="0">
                <a:solidFill>
                  <a:srgbClr val="C00000"/>
                </a:solidFill>
                <a:cs typeface="Calibri"/>
              </a:rPr>
            </a:br>
            <a:r>
              <a:rPr lang="nl-NL" dirty="0">
                <a:solidFill>
                  <a:srgbClr val="C00000"/>
                </a:solidFill>
                <a:cs typeface="Calibri"/>
              </a:rPr>
              <a:t>wat is bijvoorbeeld een bouwwerk, geen gebouw?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03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6A6E-79CB-4620-856F-89EE8A5E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- 7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E8B7DF-BF82-481F-99D1-0CD1EDA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Groep 6" descr="Schermprint uit het Omgevingsloket">
            <a:extLst>
              <a:ext uri="{FF2B5EF4-FFF2-40B4-BE49-F238E27FC236}">
                <a16:creationId xmlns:a16="http://schemas.microsoft.com/office/drawing/2014/main" id="{E0180E99-1EC7-24CE-4CDA-F77349A47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7369" y="1141207"/>
            <a:ext cx="9448194" cy="3133934"/>
            <a:chOff x="447369" y="1141207"/>
            <a:chExt cx="9448194" cy="3133934"/>
          </a:xfrm>
        </p:grpSpPr>
        <p:pic>
          <p:nvPicPr>
            <p:cNvPr id="5" name="Afbeelding 5">
              <a:extLst>
                <a:ext uri="{FF2B5EF4-FFF2-40B4-BE49-F238E27FC236}">
                  <a16:creationId xmlns:a16="http://schemas.microsoft.com/office/drawing/2014/main" id="{BD8B8BA0-E084-491C-BB56-DEAC7031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369" y="1141207"/>
              <a:ext cx="9448194" cy="3133934"/>
            </a:xfrm>
            <a:prstGeom prst="rect">
              <a:avLst/>
            </a:prstGeom>
            <a:ln>
              <a:solidFill>
                <a:srgbClr val="39870C"/>
              </a:solidFill>
            </a:ln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C4919FC-383A-4945-A403-449DE5964F57}"/>
                </a:ext>
              </a:extLst>
            </p:cNvPr>
            <p:cNvSpPr/>
            <p:nvPr/>
          </p:nvSpPr>
          <p:spPr>
            <a:xfrm>
              <a:off x="5987441" y="1415275"/>
              <a:ext cx="1027134" cy="330593"/>
            </a:xfrm>
            <a:prstGeom prst="rect">
              <a:avLst/>
            </a:prstGeom>
            <a:solidFill>
              <a:srgbClr val="8B4A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1DCE0E1A-0326-47D3-8774-11983017D40B}"/>
              </a:ext>
            </a:extLst>
          </p:cNvPr>
          <p:cNvSpPr txBox="1"/>
          <p:nvPr/>
        </p:nvSpPr>
        <p:spPr>
          <a:xfrm>
            <a:off x="7357806" y="6113283"/>
            <a:ext cx="447135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gebruik 'u' in plaats van 'je'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2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5" y="2399214"/>
            <a:ext cx="5171671" cy="31719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doen we vanuit het programma?</a:t>
            </a:r>
            <a:br>
              <a:rPr lang="nl-NL" dirty="0">
                <a:ea typeface="Verdana"/>
              </a:rPr>
            </a:br>
            <a:r>
              <a:rPr lang="nl-NL" dirty="0"/>
              <a:t>- Gebruikerstesten</a:t>
            </a:r>
            <a:br>
              <a:rPr lang="nl-NL" dirty="0">
                <a:ea typeface="Verdana"/>
              </a:rPr>
            </a:br>
            <a:r>
              <a:rPr lang="nl-NL" dirty="0"/>
              <a:t>- Beschikbare data</a:t>
            </a:r>
            <a:br>
              <a:rPr lang="nl-NL" dirty="0">
                <a:ea typeface="Verdana"/>
              </a:rPr>
            </a:br>
            <a:r>
              <a:rPr lang="nl-NL" dirty="0"/>
              <a:t>- Werken aan werkzaamheden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- Analyse van de content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- Voorbeelden</a:t>
            </a:r>
            <a:br>
              <a:rPr lang="nl-NL" dirty="0">
                <a:ea typeface="Verdana"/>
              </a:rPr>
            </a:br>
            <a:br>
              <a:rPr lang="nl-NL" dirty="0">
                <a:ea typeface="Verdana"/>
              </a:rPr>
            </a:br>
            <a:endParaRPr lang="nl-NL" dirty="0">
              <a:ea typeface="Verdana"/>
            </a:endParaRPr>
          </a:p>
          <a:p>
            <a:r>
              <a:rPr lang="nl-NL" dirty="0"/>
              <a:t>Wat kun je zelf doen?</a:t>
            </a:r>
            <a:r>
              <a:rPr lang="nl-NL" dirty="0">
                <a:ea typeface="Verdana"/>
              </a:rPr>
              <a:t> 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- Zelfanalyse</a:t>
            </a:r>
            <a:br>
              <a:rPr lang="nl-NL" dirty="0">
                <a:ea typeface="Verdana"/>
              </a:rPr>
            </a:br>
            <a:r>
              <a:rPr lang="nl-NL" dirty="0"/>
              <a:t>- Gebruikerstest</a:t>
            </a:r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pPr marL="0" indent="0">
              <a:buNone/>
            </a:pPr>
            <a:endParaRPr lang="nl-NL" dirty="0">
              <a:ea typeface="Verdana"/>
            </a:endParaRPr>
          </a:p>
        </p:txBody>
      </p:sp>
      <p:pic>
        <p:nvPicPr>
          <p:cNvPr id="2" name="Afbeelding 2" descr="homepage van het Omgevingsloket">
            <a:extLst>
              <a:ext uri="{FF2B5EF4-FFF2-40B4-BE49-F238E27FC236}">
                <a16:creationId xmlns:a16="http://schemas.microsoft.com/office/drawing/2014/main" id="{B8DA0056-AEA4-4CF4-94C8-1FAE654D1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30" b="-150"/>
          <a:stretch/>
        </p:blipFill>
        <p:spPr>
          <a:xfrm>
            <a:off x="0" y="865007"/>
            <a:ext cx="6154186" cy="5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41B93-3DA3-4D99-921E-3657B486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Voorbeelden – 8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98078B-BF15-4BD6-946C-08D5FEB3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2DEF4B82-3E5E-470C-8368-12A9D5A78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4" y="174977"/>
            <a:ext cx="6815393" cy="6254113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4B721A-BA76-4814-9657-F463A7AE32B3}"/>
              </a:ext>
            </a:extLst>
          </p:cNvPr>
          <p:cNvSpPr txBox="1"/>
          <p:nvPr/>
        </p:nvSpPr>
        <p:spPr>
          <a:xfrm>
            <a:off x="7346830" y="5646978"/>
            <a:ext cx="4845170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zorg dat de woorden in de toelichting overeenkomen met de antwoorden</a:t>
            </a:r>
            <a:r>
              <a:rPr lang="nl-NL" dirty="0">
                <a:cs typeface="Calibri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3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9DDBE-4BA7-4CB1-8331-A43274D0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Voorbeelden – 9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6C340-560C-4616-8A7D-E10CE57B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CC12830C-D420-45F9-BA06-0E0EE0032E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6" y="1169391"/>
            <a:ext cx="11043264" cy="4199545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F3C631-479D-4096-9B24-671BDD8B8B58}"/>
              </a:ext>
            </a:extLst>
          </p:cNvPr>
          <p:cNvSpPr txBox="1"/>
          <p:nvPr/>
        </p:nvSpPr>
        <p:spPr>
          <a:xfrm>
            <a:off x="6825226" y="6002594"/>
            <a:ext cx="536275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plaats geen overbodige informatie in de toelichting</a:t>
            </a:r>
          </a:p>
        </p:txBody>
      </p:sp>
    </p:spTree>
    <p:extLst>
      <p:ext uri="{BB962C8B-B14F-4D97-AF65-F5344CB8AC3E}">
        <p14:creationId xmlns:p14="http://schemas.microsoft.com/office/powerpoint/2010/main" val="16962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FDBE-8A76-4858-884B-F55BDC80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- 10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1C81A3-B944-4137-80E2-A66205C9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06CC66D8-C48E-4B60-B8BC-F251A5E5E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" y="1090502"/>
            <a:ext cx="10436469" cy="4017569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C3E27C5-A729-4082-8F35-2CEE1012BC7E}"/>
              </a:ext>
            </a:extLst>
          </p:cNvPr>
          <p:cNvSpPr txBox="1"/>
          <p:nvPr/>
        </p:nvSpPr>
        <p:spPr>
          <a:xfrm>
            <a:off x="7300452" y="6117303"/>
            <a:ext cx="471577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</a:t>
            </a:r>
            <a:r>
              <a:rPr lang="nl-NL" dirty="0">
                <a:solidFill>
                  <a:srgbClr val="C00000"/>
                </a:solidFill>
                <a:cs typeface="Calibri"/>
              </a:rPr>
              <a:t>: stel alleen vragen over de eigen organisatie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82952-BE49-4F82-AF68-A3D6F2C4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- 11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C4A78D-9785-462E-8320-00068CE5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A8C598D8-AD06-4668-AF26-A2D67B7D65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23" y="102711"/>
            <a:ext cx="5832167" cy="644773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53EDA7-8CF0-4AED-BFE2-FB765916E0AF}"/>
              </a:ext>
            </a:extLst>
          </p:cNvPr>
          <p:cNvSpPr txBox="1"/>
          <p:nvPr/>
        </p:nvSpPr>
        <p:spPr>
          <a:xfrm>
            <a:off x="7071032" y="6010787"/>
            <a:ext cx="51183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</a:t>
            </a:r>
            <a:r>
              <a:rPr lang="nl-NL" dirty="0">
                <a:solidFill>
                  <a:srgbClr val="C00000"/>
                </a:solidFill>
                <a:cs typeface="Calibri"/>
              </a:rPr>
              <a:t>neem geen beoordelingsregels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9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BD2B2-4C5B-4150-8878-DEBCAD5D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- 12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A0C811-FFE8-4936-8C4D-DF39A4E9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E92C23B3-0239-4A92-9CFC-CEA6AD01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9" y="903011"/>
            <a:ext cx="7462683" cy="5791036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9AE1C5-C87E-4775-BA44-38063B772663}"/>
              </a:ext>
            </a:extLst>
          </p:cNvPr>
          <p:cNvSpPr txBox="1"/>
          <p:nvPr/>
        </p:nvSpPr>
        <p:spPr>
          <a:xfrm>
            <a:off x="8257087" y="5786934"/>
            <a:ext cx="39393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Tip: gebruik van foto's en video's zijn fijn! Maar zorg voor duidelijke foto's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8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BF616-3DC8-4C1C-A050-935705BC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Boom kappen in Heerenveen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1F2F88-182F-439A-8ABF-410D53B8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54FF84-AFAD-4E10-B484-B46659AC9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</p:txBody>
      </p:sp>
      <p:pic>
        <p:nvPicPr>
          <p:cNvPr id="5" name="Afbeelding 5" descr="Schermprint uit het Omgevingsloket">
            <a:extLst>
              <a:ext uri="{FF2B5EF4-FFF2-40B4-BE49-F238E27FC236}">
                <a16:creationId xmlns:a16="http://schemas.microsoft.com/office/drawing/2014/main" id="{EDE79BBF-E109-4968-8977-D34AFEA8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64" y="1732959"/>
            <a:ext cx="6955766" cy="50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3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kun je zelf doen?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EBA90E-58D5-4A61-84A9-D6FF45BD022A}"/>
              </a:ext>
            </a:extLst>
          </p:cNvPr>
          <p:cNvSpPr txBox="1"/>
          <p:nvPr/>
        </p:nvSpPr>
        <p:spPr>
          <a:xfrm>
            <a:off x="758722" y="2278625"/>
            <a:ext cx="6225458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Kijk eens kritisch naar je eigen regels!</a:t>
            </a:r>
            <a:endParaRPr lang="nl-NL"/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Stap 1: Zelfanalyse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Stap 2: Gebruikerstest</a:t>
            </a:r>
            <a:b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</a:br>
            <a:endParaRPr lang="nl-NL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4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Stap 1: Zelfanalyse – hoe?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1856431"/>
            <a:ext cx="10954904" cy="4696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nl-NL" dirty="0"/>
              <a:t>Kies een onderwerp/werkzaamheid waarmee je aan de slag wilt</a:t>
            </a:r>
            <a:r>
              <a:rPr lang="nl-NL" dirty="0">
                <a:ea typeface="Verdana"/>
              </a:rPr>
              <a:t>.</a:t>
            </a:r>
            <a:br>
              <a:rPr lang="nl-NL" dirty="0">
                <a:ea typeface="Verdana"/>
              </a:rPr>
            </a:br>
            <a:endParaRPr lang="nl-NL" dirty="0">
              <a:ea typeface="Verdana"/>
            </a:endParaRPr>
          </a:p>
          <a:p>
            <a:pPr marL="342900" indent="-342900">
              <a:buAutoNum type="arabicPeriod"/>
            </a:pPr>
            <a:r>
              <a:rPr lang="nl-NL" dirty="0">
                <a:ea typeface="Verdana"/>
              </a:rPr>
              <a:t>Kies een goede locatie.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Onderzoek welke organisaties vragen stellen (hun activiteiten gekoppeld hebben) en op welke locaties. Gebruik hierbij de kruismatrix en registratie-toepasbare-regels (RTR)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(wel/niet bij water, binnen/buiten de bebouwde kom, ....)</a:t>
            </a:r>
            <a:br>
              <a:rPr lang="nl-NL" dirty="0">
                <a:ea typeface="Verdana"/>
              </a:rPr>
            </a:br>
            <a:endParaRPr lang="nl-NL" dirty="0">
              <a:ea typeface="Verdana"/>
            </a:endParaRPr>
          </a:p>
          <a:p>
            <a:pPr marL="342900" indent="-342900">
              <a:buAutoNum type="arabicPeriod"/>
            </a:pPr>
            <a:r>
              <a:rPr lang="nl-NL" dirty="0"/>
              <a:t>Bekijk de </a:t>
            </a:r>
            <a:r>
              <a:rPr lang="nl-NL" dirty="0" err="1"/>
              <a:t>Vergunningcheck</a:t>
            </a:r>
            <a:r>
              <a:rPr lang="nl-NL" dirty="0"/>
              <a:t> en noteer wat je opvalt. Vraag hulp aan collega's om ook te kijken. </a:t>
            </a:r>
            <a:r>
              <a:rPr lang="nl-NL" dirty="0">
                <a:ea typeface="Verdana"/>
              </a:rPr>
              <a:t>Kijk ook naar de relatie met de website.</a:t>
            </a:r>
            <a:br>
              <a:rPr lang="nl-NL" dirty="0">
                <a:ea typeface="Verdana"/>
              </a:rPr>
            </a:br>
            <a:endParaRPr lang="nl-NL" dirty="0">
              <a:ea typeface="Verdana"/>
            </a:endParaRPr>
          </a:p>
          <a:p>
            <a:pPr marL="342900" indent="-342900">
              <a:buAutoNum type="arabicPeriod"/>
            </a:pPr>
            <a:r>
              <a:rPr lang="nl-NL" dirty="0">
                <a:ea typeface="Verdana"/>
              </a:rPr>
              <a:t>Verzamel alle feedback en maak een actielijst.</a:t>
            </a:r>
          </a:p>
          <a:p>
            <a:pPr marL="342900" indent="-342900">
              <a:buAutoNum type="arabicPeriod"/>
            </a:pPr>
            <a:endParaRPr lang="nl-NL" dirty="0">
              <a:ea typeface="Verdana"/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nl-NL" dirty="0">
                <a:ea typeface="Verdana"/>
              </a:rPr>
              <a:t>Deel de resultaten met de andere overheidslagen; geef concrete verbetervoorstellen.</a:t>
            </a:r>
            <a:endParaRPr lang="en-US" dirty="0">
              <a:ea typeface="Verdana"/>
            </a:endParaRPr>
          </a:p>
          <a:p>
            <a:pPr marL="342900" indent="-342900">
              <a:buAutoNum type="arabicPeriod"/>
            </a:pPr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4339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Zelfanalyse – waar let je op?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399214"/>
            <a:ext cx="10954904" cy="33174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Zijn de vragen, antwoorden en toelichtingen begrijpelijk?</a:t>
            </a:r>
          </a:p>
          <a:p>
            <a:r>
              <a:rPr lang="nl-NL" dirty="0"/>
              <a:t>Zijn de antwoordopties volledig?</a:t>
            </a:r>
          </a:p>
          <a:p>
            <a:r>
              <a:rPr lang="nl-NL" dirty="0">
                <a:ea typeface="Verdana"/>
              </a:rPr>
              <a:t>Zijn de vragen relevant voor de casus die je onderzoekt?</a:t>
            </a:r>
            <a:endParaRPr lang="nl-NL" dirty="0"/>
          </a:p>
          <a:p>
            <a:r>
              <a:rPr lang="nl-NL" dirty="0"/>
              <a:t>Klopt de logica? Krijg je de juiste uitkomst? </a:t>
            </a:r>
            <a:endParaRPr lang="nl-NL" dirty="0">
              <a:ea typeface="Verdana"/>
            </a:endParaRPr>
          </a:p>
          <a:p>
            <a:r>
              <a:rPr lang="nl-NL" dirty="0"/>
              <a:t>Is de vraagvolgorde logisch?</a:t>
            </a:r>
            <a:endParaRPr lang="nl-NL" dirty="0">
              <a:ea typeface="Verdana"/>
            </a:endParaRPr>
          </a:p>
          <a:p>
            <a:r>
              <a:rPr lang="nl-NL" dirty="0"/>
              <a:t>Staan de juiste formulieren klaar?</a:t>
            </a:r>
          </a:p>
          <a:p>
            <a:r>
              <a:rPr lang="nl-NL" dirty="0"/>
              <a:t>Zijn de vragen (toepasbare regels) gebaseerd op eigen regelgeving?</a:t>
            </a:r>
            <a:endParaRPr lang="nl-NL" dirty="0">
              <a:ea typeface="Verdana"/>
            </a:endParaRPr>
          </a:p>
          <a:p>
            <a:r>
              <a:rPr lang="nl-NL" dirty="0"/>
              <a:t>Werken de links in de toelichtingen?</a:t>
            </a:r>
          </a:p>
          <a:p>
            <a:r>
              <a:rPr lang="nl-NL" dirty="0">
                <a:ea typeface="Verdana"/>
              </a:rPr>
              <a:t>Hoe is de relatie tussen de website en het Omgevingsloket?</a:t>
            </a:r>
          </a:p>
        </p:txBody>
      </p:sp>
    </p:spTree>
    <p:extLst>
      <p:ext uri="{BB962C8B-B14F-4D97-AF65-F5344CB8AC3E}">
        <p14:creationId xmlns:p14="http://schemas.microsoft.com/office/powerpoint/2010/main" val="560662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F9B88-F8B5-4DDC-9F92-BD2F23E6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Stap 2: Gebruikerstest 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3B0BC1-6D16-4002-B32E-A8BB9623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4305E9-6D90-48C1-9184-74D920297B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25991"/>
            <a:ext cx="11411275" cy="4291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Start zo vroeg mogelijk met testen en test iedere vraag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Test realistische situaties met een goede locatie en doorloop de hele </a:t>
            </a:r>
            <a:r>
              <a:rPr lang="nl-NL" sz="1800" dirty="0" err="1">
                <a:ea typeface="Verdana"/>
              </a:rPr>
              <a:t>Vergunningcheck</a:t>
            </a:r>
            <a:r>
              <a:rPr lang="nl-NL" sz="1800" dirty="0">
                <a:ea typeface="Verdana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Test niet alleen de vragen in het loket, maar de hele klantreis: vooral </a:t>
            </a:r>
            <a:br>
              <a:rPr lang="nl-NL" sz="1800" dirty="0">
                <a:ea typeface="Verdana"/>
              </a:rPr>
            </a:br>
            <a:r>
              <a:rPr lang="nl-NL" sz="1800" dirty="0">
                <a:ea typeface="Verdana"/>
              </a:rPr>
              <a:t>ook de relatie tussen bv de website en het loket</a:t>
            </a:r>
            <a:endParaRPr lang="en-US" sz="1800"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Test de vragen en de site, test </a:t>
            </a:r>
            <a:r>
              <a:rPr lang="nl-NL" sz="1800" u="sng" dirty="0">
                <a:ea typeface="Verdana"/>
              </a:rPr>
              <a:t>niet</a:t>
            </a:r>
            <a:r>
              <a:rPr lang="nl-NL" sz="1800" dirty="0">
                <a:ea typeface="Verdana"/>
              </a:rPr>
              <a:t> de gebruiker!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Probeer niet (bij) te sturen, maar vraag naar het waarom of </a:t>
            </a:r>
            <a:br>
              <a:rPr lang="nl-NL" sz="1800" dirty="0">
                <a:ea typeface="Verdana"/>
              </a:rPr>
            </a:br>
            <a:r>
              <a:rPr lang="nl-NL" sz="1800" dirty="0">
                <a:ea typeface="Verdana"/>
              </a:rPr>
              <a:t>'wat denk je'?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Begeleid de test met 2 personen; de een begeleidt, de ander </a:t>
            </a:r>
            <a:br>
              <a:rPr lang="nl-NL" sz="1800" dirty="0">
                <a:ea typeface="Verdana"/>
              </a:rPr>
            </a:br>
            <a:r>
              <a:rPr lang="nl-NL" sz="1800" dirty="0">
                <a:ea typeface="Verdana"/>
              </a:rPr>
              <a:t>observeert. Of neem de test op via bv Teams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Collega's zijn geen goede testers, ze weten te veel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Besef: fouten zijn goud!! </a:t>
            </a: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  <a:p>
            <a:endParaRPr lang="nl-NL" dirty="0">
              <a:ea typeface="Verdana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0C9CECE-1C20-E4D6-52FA-B24F3D7B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44894" y="3506183"/>
            <a:ext cx="3157959" cy="3157959"/>
            <a:chOff x="8944894" y="3506183"/>
            <a:chExt cx="3157959" cy="3157959"/>
          </a:xfrm>
        </p:grpSpPr>
        <p:pic>
          <p:nvPicPr>
            <p:cNvPr id="5" name="Afbeelding 5">
              <a:extLst>
                <a:ext uri="{FF2B5EF4-FFF2-40B4-BE49-F238E27FC236}">
                  <a16:creationId xmlns:a16="http://schemas.microsoft.com/office/drawing/2014/main" id="{44ABDFE5-ABF4-4A4C-B773-BD866DF32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4894" y="3506183"/>
              <a:ext cx="3157959" cy="3157959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AB4C5A80-4F73-405F-B1C9-099CA9554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228881" y="4459147"/>
              <a:ext cx="2511706" cy="1323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sz="2000" i="1" dirty="0">
                  <a:solidFill>
                    <a:srgbClr val="366092"/>
                  </a:solidFill>
                  <a:latin typeface="Comic Sans MS"/>
                </a:rPr>
                <a:t>Doel van een test</a:t>
              </a:r>
              <a:r>
                <a:rPr lang="nl-NL" sz="2000" i="1" dirty="0">
                  <a:solidFill>
                    <a:srgbClr val="366092"/>
                  </a:solidFill>
                  <a:latin typeface="Comic Sans MS"/>
                  <a:cs typeface="Calibri"/>
                </a:rPr>
                <a:t>:</a:t>
              </a:r>
              <a:endParaRPr lang="nl-NL" sz="2000" dirty="0">
                <a:cs typeface="Calibri"/>
              </a:endParaRPr>
            </a:p>
            <a:p>
              <a:pPr algn="ctr"/>
              <a:r>
                <a:rPr lang="nl-NL" sz="2000" i="1" dirty="0">
                  <a:solidFill>
                    <a:srgbClr val="366092"/>
                  </a:solidFill>
                  <a:latin typeface="Comic Sans MS"/>
                  <a:cs typeface="Calibri"/>
                </a:rPr>
                <a:t>verbeter de vragen</a:t>
              </a:r>
            </a:p>
            <a:p>
              <a:pPr algn="ctr"/>
              <a:r>
                <a:rPr lang="nl-NL" sz="2000" i="1" dirty="0">
                  <a:solidFill>
                    <a:srgbClr val="366092"/>
                  </a:solidFill>
                  <a:latin typeface="Comic Sans MS"/>
                  <a:cs typeface="Calibri"/>
                </a:rPr>
                <a:t>niet de gebruiker</a:t>
              </a:r>
            </a:p>
            <a:p>
              <a:pPr algn="ctr"/>
              <a:endParaRPr lang="nl-NL" sz="2000" i="1" dirty="0">
                <a:solidFill>
                  <a:srgbClr val="366092"/>
                </a:solidFill>
                <a:latin typeface="Comic Sans MS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1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doen we vanuit het programma?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58722" y="2278626"/>
            <a:ext cx="6225458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</a:rPr>
              <a:t>Gebruikerstesten</a:t>
            </a: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</a:rPr>
              <a:t>Beschikbare data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</a:rPr>
              <a:t>Werken aan werkzaamheden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</a:rPr>
              <a:t>Analyse van de content</a:t>
            </a:r>
            <a:endParaRPr lang="nl-NL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Voorbeelden</a:t>
            </a:r>
          </a:p>
          <a:p>
            <a:br>
              <a:rPr lang="nl-NL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</a:br>
            <a:endParaRPr lang="nl-NL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36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599C1-C3B7-2125-EC1A-9FB95556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9" y="1267696"/>
            <a:ext cx="10972800" cy="663123"/>
          </a:xfrm>
        </p:spPr>
        <p:txBody>
          <a:bodyPr/>
          <a:lstStyle/>
          <a:p>
            <a:r>
              <a:rPr lang="nl-NL" dirty="0">
                <a:ea typeface="Verdana"/>
              </a:rPr>
              <a:t>Gouden tips</a:t>
            </a:r>
            <a:endParaRPr lang="nl-NL" dirty="0"/>
          </a:p>
        </p:txBody>
      </p:sp>
      <p:sp>
        <p:nvSpPr>
          <p:cNvPr id="6" name="Google Shape;168;p5">
            <a:extLst>
              <a:ext uri="{FF2B5EF4-FFF2-40B4-BE49-F238E27FC236}">
                <a16:creationId xmlns:a16="http://schemas.microsoft.com/office/drawing/2014/main" id="{BDB527AA-B356-4620-8DC3-31DB07011AAD}"/>
              </a:ext>
            </a:extLst>
          </p:cNvPr>
          <p:cNvSpPr txBox="1">
            <a:spLocks noGrp="1"/>
          </p:cNvSpPr>
          <p:nvPr/>
        </p:nvSpPr>
        <p:spPr>
          <a:xfrm>
            <a:off x="549846" y="1789358"/>
            <a:ext cx="10964333" cy="43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rgbClr val="275937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27593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rgbClr val="275937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27593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rgbClr val="275937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27593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rgbClr val="275937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27593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nl-NL" sz="3800" dirty="0"/>
              <a:t>Ga ook aan de slag want het levert enorm veel op!! </a:t>
            </a:r>
          </a:p>
          <a:p>
            <a:pPr marL="285750" indent="-285750">
              <a:spcBef>
                <a:spcPts val="0"/>
              </a:spcBef>
            </a:pPr>
            <a:r>
              <a:rPr lang="nl-NL" sz="3800" dirty="0"/>
              <a:t>Maar: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Kleine stapjes:</a:t>
            </a:r>
          </a:p>
          <a:p>
            <a:pPr marL="14859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>
                <a:solidFill>
                  <a:schemeClr val="tx1"/>
                </a:solidFill>
              </a:rPr>
              <a:t>Begin met 1 casus</a:t>
            </a:r>
          </a:p>
          <a:p>
            <a:pPr marL="14859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>
                <a:solidFill>
                  <a:schemeClr val="tx1"/>
                </a:solidFill>
              </a:rPr>
              <a:t>Bij doorvoeren verbeteringen: niet alles kan tegelijk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Stel je kwetsbaar op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Betrek collega’s: </a:t>
            </a:r>
            <a:r>
              <a:rPr lang="nl-NL" sz="3800" dirty="0">
                <a:solidFill>
                  <a:schemeClr val="tx1"/>
                </a:solidFill>
              </a:rPr>
              <a:t>vergunningverlening, beleid/juristen, KCC, communicatie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Doe eerst zelfanalyse, daarna gebruikerstest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Vraag familie of vrienden om een test te doen.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Beter 3 makkelijke vragen dan 1 hele moeilijke.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800" dirty="0"/>
              <a:t>De klantreis is breder dan alleen de </a:t>
            </a:r>
            <a:r>
              <a:rPr lang="nl-NL" sz="3800" dirty="0" err="1"/>
              <a:t>Vergunningcheck</a:t>
            </a:r>
            <a:r>
              <a:rPr lang="nl-NL" sz="3800" dirty="0"/>
              <a:t>. </a:t>
            </a:r>
          </a:p>
          <a:p>
            <a:pPr marL="285750" indent="-285750">
              <a:spcBef>
                <a:spcPts val="0"/>
              </a:spcBef>
            </a:pPr>
            <a:endParaRPr lang="nl-NL" sz="3800" dirty="0"/>
          </a:p>
          <a:p>
            <a:pPr marL="285750" indent="-285750">
              <a:spcBef>
                <a:spcPts val="0"/>
              </a:spcBef>
            </a:pPr>
            <a:endParaRPr lang="nl-NL" sz="2600" dirty="0"/>
          </a:p>
          <a:p>
            <a:pPr marL="0" indent="0">
              <a:spcBef>
                <a:spcPts val="0"/>
              </a:spcBef>
              <a:buNone/>
            </a:pPr>
            <a:endParaRPr lang="nl-NL" i="1" dirty="0"/>
          </a:p>
          <a:p>
            <a:pPr marL="0" indent="0">
              <a:spcBef>
                <a:spcPts val="0"/>
              </a:spcBef>
              <a:buNone/>
            </a:pPr>
            <a:endParaRPr lang="nl-NL" i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nl-NL" i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nl-NL" i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nl-NL" i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nl-NL" i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27DBAB-C556-41B7-9509-54E851358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342" y="1349061"/>
            <a:ext cx="1972612" cy="2625707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9C206E-E55E-45CA-8483-90EC5422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78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26EF9-469C-421D-A8D5-DC86FCD2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Filmpje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D9D932-DBC8-443E-A2C4-AF665B51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CE6D8A-EC39-4118-AC97-E2821606A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63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links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3393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Verdana"/>
                <a:hlinkClick r:id="rId3"/>
              </a:rPr>
              <a:t>Gebruikersvriendelijkheid in het Omgevingsloket</a:t>
            </a:r>
            <a:endParaRPr lang="nl-NL" dirty="0">
              <a:hlinkClick r:id="rId3"/>
            </a:endParaRPr>
          </a:p>
          <a:p>
            <a:r>
              <a:rPr lang="nl-NL" dirty="0">
                <a:ea typeface="Verdana"/>
                <a:hlinkClick r:id="rId4"/>
              </a:rPr>
              <a:t>Begrijpelijkheid van het Omgevingsloket</a:t>
            </a:r>
            <a:endParaRPr lang="nl-NL" dirty="0">
              <a:hlinkClick r:id="rId4"/>
            </a:endParaRPr>
          </a:p>
          <a:p>
            <a:r>
              <a:rPr lang="nl-NL" dirty="0">
                <a:ea typeface="Verdana"/>
                <a:hlinkClick r:id="rId5"/>
              </a:rPr>
              <a:t>Toepasbare regels maken</a:t>
            </a:r>
            <a:endParaRPr lang="nl-NL" dirty="0">
              <a:hlinkClick r:id="rId5"/>
            </a:endParaRPr>
          </a:p>
          <a:p>
            <a:r>
              <a:rPr lang="nl-NL" dirty="0">
                <a:hlinkClick r:id="rId6"/>
              </a:rPr>
              <a:t>Testen toepasbare regels</a:t>
            </a:r>
            <a:endParaRPr lang="nl-NL">
              <a:ea typeface="Verdana"/>
            </a:endParaRPr>
          </a:p>
          <a:p>
            <a:r>
              <a:rPr lang="nl-NL" dirty="0">
                <a:hlinkClick r:id="rId7"/>
              </a:rPr>
              <a:t>Kruisjesmatrix productie</a:t>
            </a:r>
            <a:endParaRPr lang="nl-NL"/>
          </a:p>
          <a:p>
            <a:r>
              <a:rPr lang="nl-NL" dirty="0">
                <a:hlinkClick r:id="rId8"/>
              </a:rPr>
              <a:t>Stelselcatalogus</a:t>
            </a:r>
            <a:endParaRPr lang="nl-NL">
              <a:ea typeface="Verdana"/>
            </a:endParaRPr>
          </a:p>
          <a:p>
            <a:pPr marL="342900" indent="-342900"/>
            <a:r>
              <a:rPr lang="nl-NL" dirty="0">
                <a:hlinkClick r:id="rId9" invalidUrl="http://"/>
              </a:rPr>
              <a:t>Schrijfwijzer</a:t>
            </a:r>
            <a:r>
              <a:rPr lang="nl-NL" dirty="0">
                <a:ea typeface="Verdana"/>
              </a:rPr>
              <a:t>  </a:t>
            </a:r>
            <a:endParaRPr lang="nl-NL">
              <a:ea typeface="Verdana"/>
            </a:endParaRPr>
          </a:p>
          <a:p>
            <a:pPr marL="342900" indent="-342900"/>
            <a:r>
              <a:rPr lang="nl-NL" dirty="0">
                <a:ea typeface="Verdana"/>
                <a:hlinkClick r:id="rId10"/>
              </a:rPr>
              <a:t>Community van regelanalisten op Pleio</a:t>
            </a:r>
          </a:p>
          <a:p>
            <a:pPr marL="342900" indent="-342900"/>
            <a:r>
              <a:rPr lang="nl-NL" dirty="0">
                <a:ea typeface="Verdana"/>
                <a:hlinkClick r:id="rId11"/>
              </a:rPr>
              <a:t>Coevorden: toepasbare regels voor warmtepomp</a:t>
            </a:r>
          </a:p>
        </p:txBody>
      </p:sp>
    </p:spTree>
    <p:extLst>
      <p:ext uri="{BB962C8B-B14F-4D97-AF65-F5344CB8AC3E}">
        <p14:creationId xmlns:p14="http://schemas.microsoft.com/office/powerpoint/2010/main" val="422193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Versie 1.0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04734" y="4662158"/>
            <a:ext cx="5353512" cy="1235234"/>
          </a:xfrm>
        </p:spPr>
        <p:txBody>
          <a:bodyPr>
            <a:normAutofit/>
          </a:bodyPr>
          <a:lstStyle/>
          <a:p>
            <a:r>
              <a:rPr lang="nl-NL" sz="1800" dirty="0"/>
              <a:t>Blijf op de hoogte van het IPLO-nieuws via onze nieuwsbrief. Abonneer u via www.iplo.nl/nieuwsbrief</a:t>
            </a: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33E43-E1B1-4559-B3BD-941B0048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D1F32D-F276-4BAE-9A31-AE51484D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A231115B-844D-49E3-82D6-E033918F3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2" y="148626"/>
            <a:ext cx="11657162" cy="65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49213-182B-4726-B528-4FF03A11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Gebruikerstesten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2DECA7-60ED-475A-90CB-7107D2A0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900952-7DCD-41D8-8040-F7A047C866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800" dirty="0">
                <a:ea typeface="Verdana"/>
              </a:rPr>
              <a:t>Doelen van een gebruikerstest:</a:t>
            </a:r>
            <a:endParaRPr lang="en-US" sz="1800">
              <a:ea typeface="Verdana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nl-NL" sz="1800" dirty="0">
                <a:ea typeface="Verdana"/>
              </a:rPr>
              <a:t>Problemen identificeren</a:t>
            </a:r>
            <a:endParaRPr lang="en-US" sz="1800">
              <a:ea typeface="Verdana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nl-NL" sz="1800" dirty="0">
                <a:ea typeface="Verdana"/>
              </a:rPr>
              <a:t>Verbetermogelijkheden ontdekken</a:t>
            </a:r>
            <a:endParaRPr lang="en-US" sz="1800">
              <a:ea typeface="Verdana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nl-NL" sz="1800" dirty="0">
                <a:ea typeface="Verdana"/>
              </a:rPr>
              <a:t>Werkwijze, gedrag en voorkeuren begrijpen</a:t>
            </a:r>
            <a:endParaRPr lang="en-US" sz="1800">
              <a:ea typeface="Verdana"/>
            </a:endParaRPr>
          </a:p>
          <a:p>
            <a:endParaRPr lang="nl-NL" sz="1800" dirty="0">
              <a:ea typeface="Verdana"/>
            </a:endParaRPr>
          </a:p>
          <a:p>
            <a:r>
              <a:rPr lang="nl-NL" sz="1800" dirty="0">
                <a:ea typeface="Verdana"/>
              </a:rPr>
              <a:t>Soorten gebruikerstesten: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Exploratief (verkennend) onderzoek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Concepttesten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Contenttesten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Toegankelijkheidstesten</a:t>
            </a:r>
          </a:p>
          <a:p>
            <a:endParaRPr lang="nl-NL" sz="1800" dirty="0">
              <a:ea typeface="Verdana"/>
            </a:endParaRPr>
          </a:p>
          <a:p>
            <a:endParaRPr lang="nl-NL" sz="1800" dirty="0">
              <a:ea typeface="Verdan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002105" y="1814781"/>
            <a:ext cx="3944816" cy="13111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l-NL" dirty="0">
                <a:latin typeface="Verdana"/>
                <a:ea typeface="Verdana"/>
              </a:rPr>
              <a:t>Methoden:</a:t>
            </a:r>
            <a:endParaRPr lang="en-US" dirty="0">
              <a:latin typeface="Verdana"/>
              <a:ea typeface="Verdana"/>
            </a:endParaRPr>
          </a:p>
          <a:p>
            <a:pPr marL="285750" indent="-285750">
              <a:spcBef>
                <a:spcPct val="20000"/>
              </a:spcBef>
              <a:buChar char="•"/>
            </a:pPr>
            <a:r>
              <a:rPr lang="nl-NL" dirty="0">
                <a:latin typeface="Verdana"/>
                <a:ea typeface="Verdana"/>
              </a:rPr>
              <a:t>Interviews</a:t>
            </a:r>
            <a:endParaRPr lang="en-US">
              <a:latin typeface="Verdana"/>
              <a:ea typeface="Verdana"/>
            </a:endParaRPr>
          </a:p>
          <a:p>
            <a:pPr marL="285750" indent="-285750">
              <a:spcBef>
                <a:spcPct val="20000"/>
              </a:spcBef>
              <a:buChar char="•"/>
            </a:pPr>
            <a:r>
              <a:rPr lang="nl-NL" dirty="0">
                <a:latin typeface="Verdana"/>
                <a:ea typeface="Verdana"/>
              </a:rPr>
              <a:t>Opdracht met een klikmodel of werkende software</a:t>
            </a:r>
            <a:endParaRPr lang="en-US">
              <a:latin typeface="Verdana"/>
              <a:ea typeface="Verdana"/>
              <a:cs typeface="Calibri"/>
            </a:endParaRPr>
          </a:p>
        </p:txBody>
      </p:sp>
      <p:pic>
        <p:nvPicPr>
          <p:cNvPr id="7" name="Afbeeldi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62" y="4167023"/>
            <a:ext cx="3852440" cy="2539411"/>
          </a:xfrm>
          <a:prstGeom prst="rect">
            <a:avLst/>
          </a:prstGeom>
        </p:spPr>
      </p:pic>
      <p:pic>
        <p:nvPicPr>
          <p:cNvPr id="9" name="Afbeelding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617"/>
          <a:stretch/>
        </p:blipFill>
        <p:spPr>
          <a:xfrm>
            <a:off x="9097163" y="3469610"/>
            <a:ext cx="2942610" cy="24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FBAEC-C77F-49B1-A2C9-3821D7AE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Beschikbare data groeit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79969E-36A8-40E4-91E2-BF8C4919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96F4A6-98AF-405A-9165-38B2FEBE9C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5" descr="Overzicht van aantallen en percentages bezoeken aan de verschillende pagina's van de Vergunningcheck. De getallen zijn niet interessant. Is bedoeld als voorbeeld. ">
            <a:extLst>
              <a:ext uri="{FF2B5EF4-FFF2-40B4-BE49-F238E27FC236}">
                <a16:creationId xmlns:a16="http://schemas.microsoft.com/office/drawing/2014/main" id="{3D650075-99A2-4DAE-9A50-6C85F011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4" y="1839113"/>
            <a:ext cx="8048262" cy="3208711"/>
          </a:xfrm>
          <a:prstGeom prst="rect">
            <a:avLst/>
          </a:prstGeom>
          <a:ln>
            <a:solidFill>
              <a:srgbClr val="39870C"/>
            </a:solidFill>
          </a:ln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6A867A23-D6B8-4D1B-8A01-189ADF1B1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780" y="214489"/>
            <a:ext cx="3640237" cy="3747551"/>
          </a:xfrm>
          <a:prstGeom prst="rect">
            <a:avLst/>
          </a:prstGeom>
          <a:ln>
            <a:solidFill>
              <a:srgbClr val="39870C"/>
            </a:solidFill>
          </a:ln>
        </p:spPr>
      </p:pic>
      <p:pic>
        <p:nvPicPr>
          <p:cNvPr id="9" name="Afbeelding 9" descr="Overzicht welke trefwoorden veel ingetypt worden. Bv Schuur 36185 keer. De cijfers zijn illustratief">
            <a:extLst>
              <a:ext uri="{FF2B5EF4-FFF2-40B4-BE49-F238E27FC236}">
                <a16:creationId xmlns:a16="http://schemas.microsoft.com/office/drawing/2014/main" id="{F4B5F217-6964-4FAE-988D-8DC2ED91B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05" y="3283641"/>
            <a:ext cx="4093579" cy="32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Werkgroep "Werken aan werkzaamheden</a:t>
            </a:r>
            <a:r>
              <a:rPr lang="nl-NL" dirty="0">
                <a:ea typeface="Verdana"/>
              </a:rPr>
              <a:t>"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42323" y="2018122"/>
            <a:ext cx="11301315" cy="19745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Verbeteren gebruikerszekerheid bij het kiezen van de goede werkzaamheid.</a:t>
            </a:r>
            <a:endParaRPr lang="nl-NL" dirty="0">
              <a:solidFill>
                <a:srgbClr val="000000"/>
              </a:solidFill>
              <a:ea typeface="Verdana"/>
            </a:endParaRPr>
          </a:p>
          <a:p>
            <a:r>
              <a:rPr lang="nl-NL" dirty="0">
                <a:solidFill>
                  <a:srgbClr val="000000"/>
                </a:solidFill>
              </a:rPr>
              <a:t>Focus op incidentele gebruiker voor initiatieven in en rondom huis en tuin.</a:t>
            </a:r>
            <a:endParaRPr lang="nl-NL" dirty="0">
              <a:solidFill>
                <a:srgbClr val="000000"/>
              </a:solidFill>
              <a:ea typeface="Verdana"/>
            </a:endParaRPr>
          </a:p>
          <a:p>
            <a:r>
              <a:rPr lang="nl-NL" dirty="0">
                <a:solidFill>
                  <a:srgbClr val="000000"/>
                </a:solidFill>
              </a:rPr>
              <a:t>Geen of minimale impact lokaal bevoegd gezag.</a:t>
            </a:r>
            <a:endParaRPr lang="nl-NL" dirty="0">
              <a:solidFill>
                <a:srgbClr val="000000"/>
              </a:solidFill>
              <a:ea typeface="Verdana"/>
            </a:endParaRPr>
          </a:p>
          <a:p>
            <a:endParaRPr lang="nl-NL" dirty="0">
              <a:solidFill>
                <a:srgbClr val="000000"/>
              </a:solidFill>
              <a:ea typeface="Verdana"/>
            </a:endParaRPr>
          </a:p>
          <a:p>
            <a:r>
              <a:rPr lang="nl-NL" dirty="0">
                <a:solidFill>
                  <a:srgbClr val="000000"/>
                </a:solidFill>
              </a:rPr>
              <a:t>Onderzocht wordt: aanpassing zoeksuggestie, informatie uit locatie gebruiken, specifiekere werkzaamheden aanbieden, extra informatie geven.</a:t>
            </a:r>
            <a:endParaRPr lang="nl-NL" dirty="0">
              <a:solidFill>
                <a:srgbClr val="000000"/>
              </a:solidFill>
              <a:ea typeface="Verdana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03AA6D85-E8D2-43EE-8E95-A193F4819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1" y="4493871"/>
            <a:ext cx="5540414" cy="20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30122-9E39-46D0-8A25-BD9FE349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Analyses op content – wat doen we?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C125C1-EF2A-4B9B-B425-38EBB0B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6B519-C157-4A72-9A49-F31D9A6A1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ea typeface="Verdana"/>
              </a:rPr>
              <a:t>Vanuit programma ‘Verbeteren gebruikersvriendelijkheid’ analyses uitgevoerd. </a:t>
            </a:r>
            <a:br>
              <a:rPr lang="nl-NL" sz="1800" dirty="0">
                <a:ea typeface="Verdana"/>
              </a:rPr>
            </a:br>
            <a:r>
              <a:rPr lang="nl-NL" sz="1800" dirty="0">
                <a:ea typeface="Verdana"/>
              </a:rPr>
              <a:t>Daarna vraag aan koepels: </a:t>
            </a:r>
            <a:endParaRPr lang="en-US" sz="1800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i="1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i="1" dirty="0">
                <a:ea typeface="Verdana"/>
              </a:rPr>
              <a:t>Hoe kunnen we, met hulp van deze analyses, de gebruikersvriendelijkheid van de checks verbeteren? </a:t>
            </a:r>
            <a:endParaRPr lang="en-US" sz="1800" dirty="0">
              <a:ea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endParaRPr lang="nl-NL" sz="1800" dirty="0">
              <a:ea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endParaRPr lang="nl-NL" sz="1800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ea typeface="Verdana"/>
              </a:rPr>
              <a:t>Resultaat: diverse analyses met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Provincies Gelderland (graven) en Overijssel (kabels en leidingen, boom kappen en uitrit)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Waterschappen HDSR (aanbouw, uitbouw.... en bouwwerk slopen), WDOD (aanbouw, uitbouw...) 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Verdana"/>
              </a:rPr>
              <a:t>Gemeenten Rijssen-Holten (hekwerk), Coevorden (bodemenergiesysteem), Den Haag + werkgroep van 10 gemeenten</a:t>
            </a:r>
          </a:p>
        </p:txBody>
      </p:sp>
    </p:spTree>
    <p:extLst>
      <p:ext uri="{BB962C8B-B14F-4D97-AF65-F5344CB8AC3E}">
        <p14:creationId xmlns:p14="http://schemas.microsoft.com/office/powerpoint/2010/main" val="183804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 uit analyse: duidelijke </a:t>
            </a:r>
            <a:r>
              <a:rPr lang="nl-NL" dirty="0" err="1">
                <a:ea typeface="Verdana"/>
              </a:rPr>
              <a:t>geo</a:t>
            </a:r>
            <a:r>
              <a:rPr lang="nl-NL" dirty="0">
                <a:ea typeface="Verdana"/>
              </a:rPr>
              <a:t>-vraag</a:t>
            </a:r>
            <a:endParaRPr lang="nl-NL" dirty="0"/>
          </a:p>
        </p:txBody>
      </p:sp>
      <p:pic>
        <p:nvPicPr>
          <p:cNvPr id="5" name="Afbeelding 5" descr="Voorbeeld van een geo-vraag in het Omgevingslok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22" y="1969256"/>
            <a:ext cx="4767006" cy="4091164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D1D06B-BBFF-42DA-A1F7-A82ECFE0A091}"/>
              </a:ext>
            </a:extLst>
          </p:cNvPr>
          <p:cNvSpPr txBox="1"/>
          <p:nvPr/>
        </p:nvSpPr>
        <p:spPr>
          <a:xfrm>
            <a:off x="511834" y="6198078"/>
            <a:ext cx="399403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/>
              <a:t>Aanpassingen in het Omgevingsloket</a:t>
            </a:r>
          </a:p>
        </p:txBody>
      </p:sp>
      <p:pic>
        <p:nvPicPr>
          <p:cNvPr id="7" name="Afbeelding 7" descr="Afdruk van een blog op Pleio over het formuleren van een geo-vra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93" y="1832774"/>
            <a:ext cx="5004619" cy="4241224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0B2669-6B21-41D5-B823-F08B0195D822}"/>
              </a:ext>
            </a:extLst>
          </p:cNvPr>
          <p:cNvSpPr txBox="1"/>
          <p:nvPr/>
        </p:nvSpPr>
        <p:spPr>
          <a:xfrm>
            <a:off x="6837872" y="6140570"/>
            <a:ext cx="423844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/>
              <a:t>Blog op community van Regelanalisten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78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504E-C6E7-49C2-8DB2-A414107E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ea typeface="Verdana"/>
              </a:rPr>
              <a:t>Voorbeeld uit analyse: 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moeilijke vragen bij 'Graven'</a:t>
            </a: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(huidige situatie)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2AB825-8223-4415-88B0-23D2D17A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5" descr="Schermprint van de vragen van de werkzaamheid Graven in bodem of waterbodem">
            <a:extLst>
              <a:ext uri="{FF2B5EF4-FFF2-40B4-BE49-F238E27FC236}">
                <a16:creationId xmlns:a16="http://schemas.microsoft.com/office/drawing/2014/main" id="{F9E80137-2192-4809-8D76-268C3EB7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19" y="108978"/>
            <a:ext cx="4988231" cy="6599074"/>
          </a:xfrm>
          <a:prstGeom prst="rect">
            <a:avLst/>
          </a:prstGeom>
          <a:ln>
            <a:solidFill>
              <a:srgbClr val="39870C"/>
            </a:solidFill>
          </a:ln>
        </p:spPr>
      </p:pic>
    </p:spTree>
    <p:extLst>
      <p:ext uri="{BB962C8B-B14F-4D97-AF65-F5344CB8AC3E}">
        <p14:creationId xmlns:p14="http://schemas.microsoft.com/office/powerpoint/2010/main" val="1586929624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9368ceb2540f6c53c490f14308d851dd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795804774d631eabc6830a8278a355b9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Props1.xml><?xml version="1.0" encoding="utf-8"?>
<ds:datastoreItem xmlns:ds="http://schemas.openxmlformats.org/officeDocument/2006/customXml" ds:itemID="{021963F9-19CF-4449-8E96-BB6F1FD11D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2B154-7AAE-40E9-B806-BD93DB22D5AF}"/>
</file>

<file path=customXml/itemProps3.xml><?xml version="1.0" encoding="utf-8"?>
<ds:datastoreItem xmlns:ds="http://schemas.openxmlformats.org/officeDocument/2006/customXml" ds:itemID="{B08BEF72-FAE2-4A5C-89B3-80672433656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494</TotalTime>
  <Words>1962</Words>
  <Application>Microsoft Office PowerPoint</Application>
  <PresentationFormat>Breedbeeld</PresentationFormat>
  <Paragraphs>258</Paragraphs>
  <Slides>34</Slides>
  <Notes>34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Verdana</vt:lpstr>
      <vt:lpstr>Aangepast ontwerp</vt:lpstr>
      <vt:lpstr>Een gebruikersvriendelijk Omgevingsloket – hoe bereiken wij dit met elkaar? </vt:lpstr>
      <vt:lpstr>Inhoud</vt:lpstr>
      <vt:lpstr>Wat doen we vanuit het programma?</vt:lpstr>
      <vt:lpstr>Gebruikerstesten</vt:lpstr>
      <vt:lpstr>Beschikbare data groeit</vt:lpstr>
      <vt:lpstr>Werkgroep "Werken aan werkzaamheden"</vt:lpstr>
      <vt:lpstr>Analyses op content – wat doen we?</vt:lpstr>
      <vt:lpstr>Voorbeeld uit analyse: duidelijke geo-vraag</vt:lpstr>
      <vt:lpstr>Voorbeeld uit analyse:  moeilijke vragen bij 'Graven' (huidige situatie)</vt:lpstr>
      <vt:lpstr>Voorstel voor 'Graven'</vt:lpstr>
      <vt:lpstr>Warmtepomp van gemeente Coevorden</vt:lpstr>
      <vt:lpstr>Een aantal voorbeelden uit de analyses</vt:lpstr>
      <vt:lpstr>Voorbeelden - 1</vt:lpstr>
      <vt:lpstr>Voorbeelden - 2</vt:lpstr>
      <vt:lpstr>Voorbeelden - 3</vt:lpstr>
      <vt:lpstr>Voorbeelden - 4 </vt:lpstr>
      <vt:lpstr>Voorbeelden - 5</vt:lpstr>
      <vt:lpstr>Voorbeelden - 6</vt:lpstr>
      <vt:lpstr>Voorbeelden - 7</vt:lpstr>
      <vt:lpstr>Voorbeelden – 8 </vt:lpstr>
      <vt:lpstr>Voorbeelden – 9 </vt:lpstr>
      <vt:lpstr>Voorbeelden - 10</vt:lpstr>
      <vt:lpstr>Voorbeelden - 11</vt:lpstr>
      <vt:lpstr>Voorbeelden - 12</vt:lpstr>
      <vt:lpstr>Boom kappen in Heerenveen</vt:lpstr>
      <vt:lpstr>Wat kun je zelf doen?</vt:lpstr>
      <vt:lpstr>Stap 1: Zelfanalyse – hoe?</vt:lpstr>
      <vt:lpstr>Zelfanalyse – waar let je op?</vt:lpstr>
      <vt:lpstr>Stap 2: Gebruikerstest </vt:lpstr>
      <vt:lpstr>Gouden tips</vt:lpstr>
      <vt:lpstr>Filmpje</vt:lpstr>
      <vt:lpstr>Handige links</vt:lpstr>
      <vt:lpstr>Blijf op de hoogte van het IPLO-nieuws via onze nieuwsbrief. Abonneer u via www.iplo.nl/nieuwsbrief</vt:lpstr>
      <vt:lpstr>Evaluatie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Jong, Florien de (RWS WVL)</cp:lastModifiedBy>
  <cp:revision>42</cp:revision>
  <cp:lastPrinted>2024-11-26T13:34:12Z</cp:lastPrinted>
  <dcterms:created xsi:type="dcterms:W3CDTF">2023-08-22T12:47:17Z</dcterms:created>
  <dcterms:modified xsi:type="dcterms:W3CDTF">2024-11-28T09:56:15Z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0x010100D2208B78A68CCF4BAC9050708B3FB8B6</vt:lpwstr>
  </property>
</Properties>
</file>