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8" r:id="rId1"/>
    <p:sldMasterId id="2147483648" r:id="rId2"/>
  </p:sldMasterIdLst>
  <p:notesMasterIdLst>
    <p:notesMasterId r:id="rId27"/>
  </p:notesMasterIdLst>
  <p:handoutMasterIdLst>
    <p:handoutMasterId r:id="rId28"/>
  </p:handoutMasterIdLst>
  <p:sldIdLst>
    <p:sldId id="291" r:id="rId3"/>
    <p:sldId id="278" r:id="rId4"/>
    <p:sldId id="298" r:id="rId5"/>
    <p:sldId id="539" r:id="rId6"/>
    <p:sldId id="540" r:id="rId7"/>
    <p:sldId id="541" r:id="rId8"/>
    <p:sldId id="542" r:id="rId9"/>
    <p:sldId id="501" r:id="rId10"/>
    <p:sldId id="270" r:id="rId11"/>
    <p:sldId id="471" r:id="rId12"/>
    <p:sldId id="544" r:id="rId13"/>
    <p:sldId id="321" r:id="rId14"/>
    <p:sldId id="548" r:id="rId15"/>
    <p:sldId id="550" r:id="rId16"/>
    <p:sldId id="546" r:id="rId17"/>
    <p:sldId id="547" r:id="rId18"/>
    <p:sldId id="549" r:id="rId19"/>
    <p:sldId id="551" r:id="rId20"/>
    <p:sldId id="316" r:id="rId21"/>
    <p:sldId id="317" r:id="rId22"/>
    <p:sldId id="312" r:id="rId23"/>
    <p:sldId id="313" r:id="rId24"/>
    <p:sldId id="322" r:id="rId25"/>
    <p:sldId id="318" r:id="rId26"/>
  </p:sldIdLst>
  <p:sldSz cx="12192000" cy="6858000"/>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3" userDrawn="1">
          <p15:clr>
            <a:srgbClr val="A4A3A4"/>
          </p15:clr>
        </p15:guide>
        <p15:guide id="2" orient="horz" pos="1141" userDrawn="1">
          <p15:clr>
            <a:srgbClr val="A4A3A4"/>
          </p15:clr>
        </p15:guide>
        <p15:guide id="3" orient="horz" pos="2286" userDrawn="1">
          <p15:clr>
            <a:srgbClr val="A4A3A4"/>
          </p15:clr>
        </p15:guide>
        <p15:guide id="4" pos="3856" userDrawn="1">
          <p15:clr>
            <a:srgbClr val="A4A3A4"/>
          </p15:clr>
        </p15:guide>
        <p15:guide id="5" pos="3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7000"/>
    <a:srgbClr val="275937"/>
    <a:srgbClr val="2B5781"/>
    <a:srgbClr val="3987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63317" autoAdjust="0"/>
  </p:normalViewPr>
  <p:slideViewPr>
    <p:cSldViewPr snapToGrid="0" snapToObjects="1" showGuides="1">
      <p:cViewPr varScale="1">
        <p:scale>
          <a:sx n="70" d="100"/>
          <a:sy n="70" d="100"/>
        </p:scale>
        <p:origin x="2154" y="78"/>
      </p:cViewPr>
      <p:guideLst>
        <p:guide orient="horz" pos="3863"/>
        <p:guide orient="horz" pos="1141"/>
        <p:guide orient="horz" pos="2286"/>
        <p:guide pos="3856"/>
        <p:guide pos="372"/>
      </p:guideLst>
    </p:cSldViewPr>
  </p:slideViewPr>
  <p:outlineViewPr>
    <p:cViewPr>
      <p:scale>
        <a:sx n="33" d="100"/>
        <a:sy n="33" d="100"/>
      </p:scale>
      <p:origin x="0" y="-10116"/>
    </p:cViewPr>
  </p:outlineViewPr>
  <p:notesTextViewPr>
    <p:cViewPr>
      <p:scale>
        <a:sx n="100" d="100"/>
        <a:sy n="100" d="100"/>
      </p:scale>
      <p:origin x="0" y="0"/>
    </p:cViewPr>
  </p:notesTextViewPr>
  <p:notesViewPr>
    <p:cSldViewPr snapToGrid="0" snapToObjects="1" showGuides="1">
      <p:cViewPr varScale="1">
        <p:scale>
          <a:sx n="151" d="100"/>
          <a:sy n="151" d="100"/>
        </p:scale>
        <p:origin x="4792"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44E2DF-BC08-4B17-896D-07B0EC1457F6}" type="doc">
      <dgm:prSet loTypeId="urn:microsoft.com/office/officeart/2005/8/layout/chevron2" loCatId="process" qsTypeId="urn:microsoft.com/office/officeart/2005/8/quickstyle/simple1" qsCatId="simple" csTypeId="urn:microsoft.com/office/officeart/2005/8/colors/accent6_4" csCatId="accent6" phldr="1"/>
      <dgm:spPr/>
      <dgm:t>
        <a:bodyPr/>
        <a:lstStyle/>
        <a:p>
          <a:endParaRPr lang="nl-NL"/>
        </a:p>
      </dgm:t>
    </dgm:pt>
    <dgm:pt modelId="{052F6FE8-8EB4-464C-887F-F05E5C8F9B53}">
      <dgm:prSet phldrT="[Tekst]"/>
      <dgm:spPr>
        <a:solidFill>
          <a:srgbClr val="E17000"/>
        </a:solidFill>
        <a:ln>
          <a:solidFill>
            <a:srgbClr val="E17000"/>
          </a:solidFill>
        </a:ln>
      </dgm:spPr>
      <dgm:t>
        <a:bodyPr/>
        <a:lstStyle/>
        <a:p>
          <a:r>
            <a:rPr lang="nl-NL" dirty="0"/>
            <a:t>Stap 1</a:t>
          </a:r>
        </a:p>
      </dgm:t>
    </dgm:pt>
    <dgm:pt modelId="{33EE2074-C0A9-46D6-B129-D660D4A46748}" type="parTrans" cxnId="{744FC38F-5DE0-45F4-B496-D48D239DFB9E}">
      <dgm:prSet/>
      <dgm:spPr/>
      <dgm:t>
        <a:bodyPr/>
        <a:lstStyle/>
        <a:p>
          <a:endParaRPr lang="nl-NL"/>
        </a:p>
      </dgm:t>
    </dgm:pt>
    <dgm:pt modelId="{4F91BC41-6A03-4CA1-80E2-021A1FC59636}" type="sibTrans" cxnId="{744FC38F-5DE0-45F4-B496-D48D239DFB9E}">
      <dgm:prSet/>
      <dgm:spPr/>
      <dgm:t>
        <a:bodyPr/>
        <a:lstStyle/>
        <a:p>
          <a:endParaRPr lang="nl-NL"/>
        </a:p>
      </dgm:t>
    </dgm:pt>
    <dgm:pt modelId="{4AF80E8B-3A24-4DAF-ABD0-F03CF5BC0C13}">
      <dgm:prSet phldrT="[Tekst]"/>
      <dgm:spPr>
        <a:ln>
          <a:solidFill>
            <a:srgbClr val="E17000"/>
          </a:solidFill>
        </a:ln>
      </dgm:spPr>
      <dgm:t>
        <a:bodyPr/>
        <a:lstStyle/>
        <a:p>
          <a:r>
            <a:rPr lang="nl-NL" dirty="0"/>
            <a:t>Mededeling initiatiefnemer aan bevoegd gezag</a:t>
          </a:r>
        </a:p>
      </dgm:t>
    </dgm:pt>
    <dgm:pt modelId="{12997964-7925-4E7B-93DC-68D18CC087F8}" type="parTrans" cxnId="{04AA3501-7A14-4144-B091-5F0DAE53DA87}">
      <dgm:prSet/>
      <dgm:spPr/>
      <dgm:t>
        <a:bodyPr/>
        <a:lstStyle/>
        <a:p>
          <a:endParaRPr lang="nl-NL"/>
        </a:p>
      </dgm:t>
    </dgm:pt>
    <dgm:pt modelId="{BD736A5A-C2C0-48A0-B96C-11A2A98763BB}" type="sibTrans" cxnId="{04AA3501-7A14-4144-B091-5F0DAE53DA87}">
      <dgm:prSet/>
      <dgm:spPr/>
      <dgm:t>
        <a:bodyPr/>
        <a:lstStyle/>
        <a:p>
          <a:endParaRPr lang="nl-NL"/>
        </a:p>
      </dgm:t>
    </dgm:pt>
    <dgm:pt modelId="{7CC4AA1A-BB16-4932-A89A-27A63ACE5AA6}">
      <dgm:prSet phldrT="[Tekst]"/>
      <dgm:spPr>
        <a:ln>
          <a:solidFill>
            <a:srgbClr val="E17000"/>
          </a:solidFill>
        </a:ln>
      </dgm:spPr>
      <dgm:t>
        <a:bodyPr/>
        <a:lstStyle/>
        <a:p>
          <a:r>
            <a:rPr lang="nl-NL" dirty="0"/>
            <a:t>Vormvrij</a:t>
          </a:r>
        </a:p>
      </dgm:t>
    </dgm:pt>
    <dgm:pt modelId="{CDEFEC91-E327-4BA7-87AE-D07B12309DF7}" type="parTrans" cxnId="{599E98B4-F911-4038-81EB-FEA61BD7C480}">
      <dgm:prSet/>
      <dgm:spPr/>
      <dgm:t>
        <a:bodyPr/>
        <a:lstStyle/>
        <a:p>
          <a:endParaRPr lang="nl-NL"/>
        </a:p>
      </dgm:t>
    </dgm:pt>
    <dgm:pt modelId="{6542D592-9E71-4BC6-9739-3629F21F5EF4}" type="sibTrans" cxnId="{599E98B4-F911-4038-81EB-FEA61BD7C480}">
      <dgm:prSet/>
      <dgm:spPr/>
      <dgm:t>
        <a:bodyPr/>
        <a:lstStyle/>
        <a:p>
          <a:endParaRPr lang="nl-NL"/>
        </a:p>
      </dgm:t>
    </dgm:pt>
    <dgm:pt modelId="{D1FF86B0-A71D-4E73-9F12-2635BF3D5BA7}">
      <dgm:prSet phldrT="[Tekst]"/>
      <dgm:spPr>
        <a:solidFill>
          <a:srgbClr val="E17000"/>
        </a:solidFill>
        <a:ln>
          <a:solidFill>
            <a:srgbClr val="E17000"/>
          </a:solidFill>
        </a:ln>
      </dgm:spPr>
      <dgm:t>
        <a:bodyPr/>
        <a:lstStyle/>
        <a:p>
          <a:r>
            <a:rPr lang="nl-NL" dirty="0"/>
            <a:t>Stap 2</a:t>
          </a:r>
        </a:p>
      </dgm:t>
    </dgm:pt>
    <dgm:pt modelId="{87BBF2EC-7746-4463-975B-3A3CFA545742}" type="parTrans" cxnId="{CF18AB2D-A790-4E64-BEF6-10805122D8C6}">
      <dgm:prSet/>
      <dgm:spPr/>
      <dgm:t>
        <a:bodyPr/>
        <a:lstStyle/>
        <a:p>
          <a:endParaRPr lang="nl-NL"/>
        </a:p>
      </dgm:t>
    </dgm:pt>
    <dgm:pt modelId="{4EEF6841-9696-49D9-B2A7-A77290C33338}" type="sibTrans" cxnId="{CF18AB2D-A790-4E64-BEF6-10805122D8C6}">
      <dgm:prSet/>
      <dgm:spPr/>
      <dgm:t>
        <a:bodyPr/>
        <a:lstStyle/>
        <a:p>
          <a:endParaRPr lang="nl-NL"/>
        </a:p>
      </dgm:t>
    </dgm:pt>
    <dgm:pt modelId="{F91109BC-1045-4785-B4F7-9E68BB281AB0}">
      <dgm:prSet phldrT="[Tekst]"/>
      <dgm:spPr>
        <a:ln>
          <a:solidFill>
            <a:srgbClr val="E17000"/>
          </a:solidFill>
        </a:ln>
      </dgm:spPr>
      <dgm:t>
        <a:bodyPr/>
        <a:lstStyle/>
        <a:p>
          <a:r>
            <a:rPr lang="nl-NL" dirty="0"/>
            <a:t>mer-beoordelingsbeslissing door bevoegd gezag</a:t>
          </a:r>
        </a:p>
      </dgm:t>
    </dgm:pt>
    <dgm:pt modelId="{12E47B4C-157D-4B85-BDA0-B45F800E80FD}" type="parTrans" cxnId="{99948D41-6D65-4419-8ADB-FDFD657059BD}">
      <dgm:prSet/>
      <dgm:spPr/>
      <dgm:t>
        <a:bodyPr/>
        <a:lstStyle/>
        <a:p>
          <a:endParaRPr lang="nl-NL"/>
        </a:p>
      </dgm:t>
    </dgm:pt>
    <dgm:pt modelId="{A166152B-7468-4BDD-9B6B-F64C6BBEE94F}" type="sibTrans" cxnId="{99948D41-6D65-4419-8ADB-FDFD657059BD}">
      <dgm:prSet/>
      <dgm:spPr/>
      <dgm:t>
        <a:bodyPr/>
        <a:lstStyle/>
        <a:p>
          <a:endParaRPr lang="nl-NL"/>
        </a:p>
      </dgm:t>
    </dgm:pt>
    <dgm:pt modelId="{B008901B-6018-41DC-B088-1D1D6AD22BE6}">
      <dgm:prSet phldrT="[Tekst]"/>
      <dgm:spPr>
        <a:ln>
          <a:solidFill>
            <a:srgbClr val="E17000"/>
          </a:solidFill>
        </a:ln>
      </dgm:spPr>
      <dgm:t>
        <a:bodyPr/>
        <a:lstStyle/>
        <a:p>
          <a:r>
            <a:rPr lang="nl-NL" dirty="0"/>
            <a:t>Binnen 6 weken</a:t>
          </a:r>
        </a:p>
      </dgm:t>
    </dgm:pt>
    <dgm:pt modelId="{607D202D-A6F4-403D-961A-6380BC96A9E6}" type="parTrans" cxnId="{C0D26F3E-FDC3-4708-BA20-D79611FEA78D}">
      <dgm:prSet/>
      <dgm:spPr/>
      <dgm:t>
        <a:bodyPr/>
        <a:lstStyle/>
        <a:p>
          <a:endParaRPr lang="nl-NL"/>
        </a:p>
      </dgm:t>
    </dgm:pt>
    <dgm:pt modelId="{4039A261-2729-466F-9694-5CC54670EC15}" type="sibTrans" cxnId="{C0D26F3E-FDC3-4708-BA20-D79611FEA78D}">
      <dgm:prSet/>
      <dgm:spPr/>
      <dgm:t>
        <a:bodyPr/>
        <a:lstStyle/>
        <a:p>
          <a:endParaRPr lang="nl-NL"/>
        </a:p>
      </dgm:t>
    </dgm:pt>
    <dgm:pt modelId="{B1377156-E1ED-4EF1-898E-F887CD9933F0}">
      <dgm:prSet phldrT="[Tekst]"/>
      <dgm:spPr>
        <a:solidFill>
          <a:srgbClr val="E17000"/>
        </a:solidFill>
        <a:ln>
          <a:solidFill>
            <a:srgbClr val="E17000"/>
          </a:solidFill>
        </a:ln>
      </dgm:spPr>
      <dgm:t>
        <a:bodyPr/>
        <a:lstStyle/>
        <a:p>
          <a:r>
            <a:rPr lang="nl-NL" dirty="0"/>
            <a:t>Stap 3</a:t>
          </a:r>
        </a:p>
      </dgm:t>
    </dgm:pt>
    <dgm:pt modelId="{326C17A3-D9F0-49DF-BD6A-09493A30701C}" type="parTrans" cxnId="{D369ED14-8DC8-4053-BEE9-3482839DF785}">
      <dgm:prSet/>
      <dgm:spPr/>
      <dgm:t>
        <a:bodyPr/>
        <a:lstStyle/>
        <a:p>
          <a:endParaRPr lang="nl-NL"/>
        </a:p>
      </dgm:t>
    </dgm:pt>
    <dgm:pt modelId="{A567B331-3A19-4145-A5BC-D458837CBFAF}" type="sibTrans" cxnId="{D369ED14-8DC8-4053-BEE9-3482839DF785}">
      <dgm:prSet/>
      <dgm:spPr/>
      <dgm:t>
        <a:bodyPr/>
        <a:lstStyle/>
        <a:p>
          <a:endParaRPr lang="nl-NL"/>
        </a:p>
      </dgm:t>
    </dgm:pt>
    <dgm:pt modelId="{F2CB2CBC-3651-4D3F-9A3D-7AC784BDC14D}">
      <dgm:prSet phldrT="[Tekst]"/>
      <dgm:spPr>
        <a:ln>
          <a:solidFill>
            <a:srgbClr val="E17000"/>
          </a:solidFill>
        </a:ln>
      </dgm:spPr>
      <dgm:t>
        <a:bodyPr/>
        <a:lstStyle/>
        <a:p>
          <a:r>
            <a:rPr lang="nl-NL" dirty="0"/>
            <a:t>Publiceren mer-beoordelingsbeslissing bij ontwerpbesluit</a:t>
          </a:r>
        </a:p>
      </dgm:t>
    </dgm:pt>
    <dgm:pt modelId="{AA9537BD-E21A-4E7C-A895-281A4FDA3E79}" type="parTrans" cxnId="{250AFBBC-D25F-4687-841F-0391604823D7}">
      <dgm:prSet/>
      <dgm:spPr/>
      <dgm:t>
        <a:bodyPr/>
        <a:lstStyle/>
        <a:p>
          <a:endParaRPr lang="nl-NL"/>
        </a:p>
      </dgm:t>
    </dgm:pt>
    <dgm:pt modelId="{3F98A2A2-DF6B-4284-A825-658D0925101B}" type="sibTrans" cxnId="{250AFBBC-D25F-4687-841F-0391604823D7}">
      <dgm:prSet/>
      <dgm:spPr/>
      <dgm:t>
        <a:bodyPr/>
        <a:lstStyle/>
        <a:p>
          <a:endParaRPr lang="nl-NL"/>
        </a:p>
      </dgm:t>
    </dgm:pt>
    <dgm:pt modelId="{085302C4-1DCC-433C-AF1C-DDDE42873E19}">
      <dgm:prSet phldrT="[Tekst]"/>
      <dgm:spPr>
        <a:ln>
          <a:solidFill>
            <a:srgbClr val="E17000"/>
          </a:solidFill>
        </a:ln>
      </dgm:spPr>
      <dgm:t>
        <a:bodyPr/>
        <a:lstStyle/>
        <a:p>
          <a:r>
            <a:rPr lang="nl-NL" dirty="0"/>
            <a:t>Bezwaar en beroep</a:t>
          </a:r>
        </a:p>
      </dgm:t>
    </dgm:pt>
    <dgm:pt modelId="{C7502267-5C4E-422F-A7E0-D76E662F614F}" type="parTrans" cxnId="{61AE0B0C-F9D0-4B47-9EB9-EDBB066660DF}">
      <dgm:prSet/>
      <dgm:spPr/>
      <dgm:t>
        <a:bodyPr/>
        <a:lstStyle/>
        <a:p>
          <a:endParaRPr lang="nl-NL"/>
        </a:p>
      </dgm:t>
    </dgm:pt>
    <dgm:pt modelId="{D47C3DCA-47D7-4350-876A-A9476A7A782D}" type="sibTrans" cxnId="{61AE0B0C-F9D0-4B47-9EB9-EDBB066660DF}">
      <dgm:prSet/>
      <dgm:spPr/>
      <dgm:t>
        <a:bodyPr/>
        <a:lstStyle/>
        <a:p>
          <a:endParaRPr lang="nl-NL"/>
        </a:p>
      </dgm:t>
    </dgm:pt>
    <dgm:pt modelId="{57C663EE-3443-455D-94D4-4DB7ADF7C2F6}" type="pres">
      <dgm:prSet presAssocID="{AF44E2DF-BC08-4B17-896D-07B0EC1457F6}" presName="linearFlow" presStyleCnt="0">
        <dgm:presLayoutVars>
          <dgm:dir/>
          <dgm:animLvl val="lvl"/>
          <dgm:resizeHandles val="exact"/>
        </dgm:presLayoutVars>
      </dgm:prSet>
      <dgm:spPr/>
    </dgm:pt>
    <dgm:pt modelId="{C367A219-15EE-40C2-9867-7F0C9200ECB4}" type="pres">
      <dgm:prSet presAssocID="{052F6FE8-8EB4-464C-887F-F05E5C8F9B53}" presName="composite" presStyleCnt="0"/>
      <dgm:spPr/>
    </dgm:pt>
    <dgm:pt modelId="{5E524D24-EFEC-478B-927A-6D0760446C4D}" type="pres">
      <dgm:prSet presAssocID="{052F6FE8-8EB4-464C-887F-F05E5C8F9B53}" presName="parentText" presStyleLbl="alignNode1" presStyleIdx="0" presStyleCnt="3" custLinFactNeighborX="0" custLinFactNeighborY="-10129">
        <dgm:presLayoutVars>
          <dgm:chMax val="1"/>
          <dgm:bulletEnabled val="1"/>
        </dgm:presLayoutVars>
      </dgm:prSet>
      <dgm:spPr/>
    </dgm:pt>
    <dgm:pt modelId="{F8C9B141-0D46-4D62-8B50-05BC0AFBF748}" type="pres">
      <dgm:prSet presAssocID="{052F6FE8-8EB4-464C-887F-F05E5C8F9B53}" presName="descendantText" presStyleLbl="alignAcc1" presStyleIdx="0" presStyleCnt="3">
        <dgm:presLayoutVars>
          <dgm:bulletEnabled val="1"/>
        </dgm:presLayoutVars>
      </dgm:prSet>
      <dgm:spPr/>
    </dgm:pt>
    <dgm:pt modelId="{33F05F03-B44C-4A19-B9D9-9207ADE7DF54}" type="pres">
      <dgm:prSet presAssocID="{4F91BC41-6A03-4CA1-80E2-021A1FC59636}" presName="sp" presStyleCnt="0"/>
      <dgm:spPr/>
    </dgm:pt>
    <dgm:pt modelId="{C893CAF1-629A-4825-B8BA-6709EC2C1F6B}" type="pres">
      <dgm:prSet presAssocID="{D1FF86B0-A71D-4E73-9F12-2635BF3D5BA7}" presName="composite" presStyleCnt="0"/>
      <dgm:spPr/>
    </dgm:pt>
    <dgm:pt modelId="{C0E2493D-53B1-4C76-9F18-F5851CE26426}" type="pres">
      <dgm:prSet presAssocID="{D1FF86B0-A71D-4E73-9F12-2635BF3D5BA7}" presName="parentText" presStyleLbl="alignNode1" presStyleIdx="1" presStyleCnt="3">
        <dgm:presLayoutVars>
          <dgm:chMax val="1"/>
          <dgm:bulletEnabled val="1"/>
        </dgm:presLayoutVars>
      </dgm:prSet>
      <dgm:spPr/>
    </dgm:pt>
    <dgm:pt modelId="{A9641716-181F-4851-8980-C2AB862307C9}" type="pres">
      <dgm:prSet presAssocID="{D1FF86B0-A71D-4E73-9F12-2635BF3D5BA7}" presName="descendantText" presStyleLbl="alignAcc1" presStyleIdx="1" presStyleCnt="3">
        <dgm:presLayoutVars>
          <dgm:bulletEnabled val="1"/>
        </dgm:presLayoutVars>
      </dgm:prSet>
      <dgm:spPr/>
    </dgm:pt>
    <dgm:pt modelId="{231E0112-FABD-4DAA-B764-1CAD0FAC4FEB}" type="pres">
      <dgm:prSet presAssocID="{4EEF6841-9696-49D9-B2A7-A77290C33338}" presName="sp" presStyleCnt="0"/>
      <dgm:spPr/>
    </dgm:pt>
    <dgm:pt modelId="{4556B958-238F-4E5D-8D7A-3F1DBA72A361}" type="pres">
      <dgm:prSet presAssocID="{B1377156-E1ED-4EF1-898E-F887CD9933F0}" presName="composite" presStyleCnt="0"/>
      <dgm:spPr/>
    </dgm:pt>
    <dgm:pt modelId="{4897C2E9-980D-40A3-A5AE-7A58ED2A6AC8}" type="pres">
      <dgm:prSet presAssocID="{B1377156-E1ED-4EF1-898E-F887CD9933F0}" presName="parentText" presStyleLbl="alignNode1" presStyleIdx="2" presStyleCnt="3">
        <dgm:presLayoutVars>
          <dgm:chMax val="1"/>
          <dgm:bulletEnabled val="1"/>
        </dgm:presLayoutVars>
      </dgm:prSet>
      <dgm:spPr/>
    </dgm:pt>
    <dgm:pt modelId="{F7107F60-0E9C-4841-9546-851DA44A12F9}" type="pres">
      <dgm:prSet presAssocID="{B1377156-E1ED-4EF1-898E-F887CD9933F0}" presName="descendantText" presStyleLbl="alignAcc1" presStyleIdx="2" presStyleCnt="3">
        <dgm:presLayoutVars>
          <dgm:bulletEnabled val="1"/>
        </dgm:presLayoutVars>
      </dgm:prSet>
      <dgm:spPr/>
    </dgm:pt>
  </dgm:ptLst>
  <dgm:cxnLst>
    <dgm:cxn modelId="{04AA3501-7A14-4144-B091-5F0DAE53DA87}" srcId="{052F6FE8-8EB4-464C-887F-F05E5C8F9B53}" destId="{4AF80E8B-3A24-4DAF-ABD0-F03CF5BC0C13}" srcOrd="0" destOrd="0" parTransId="{12997964-7925-4E7B-93DC-68D18CC087F8}" sibTransId="{BD736A5A-C2C0-48A0-B96C-11A2A98763BB}"/>
    <dgm:cxn modelId="{61AE0B0C-F9D0-4B47-9EB9-EDBB066660DF}" srcId="{B1377156-E1ED-4EF1-898E-F887CD9933F0}" destId="{085302C4-1DCC-433C-AF1C-DDDE42873E19}" srcOrd="1" destOrd="0" parTransId="{C7502267-5C4E-422F-A7E0-D76E662F614F}" sibTransId="{D47C3DCA-47D7-4350-876A-A9476A7A782D}"/>
    <dgm:cxn modelId="{D369ED14-8DC8-4053-BEE9-3482839DF785}" srcId="{AF44E2DF-BC08-4B17-896D-07B0EC1457F6}" destId="{B1377156-E1ED-4EF1-898E-F887CD9933F0}" srcOrd="2" destOrd="0" parTransId="{326C17A3-D9F0-49DF-BD6A-09493A30701C}" sibTransId="{A567B331-3A19-4145-A5BC-D458837CBFAF}"/>
    <dgm:cxn modelId="{CF18AB2D-A790-4E64-BEF6-10805122D8C6}" srcId="{AF44E2DF-BC08-4B17-896D-07B0EC1457F6}" destId="{D1FF86B0-A71D-4E73-9F12-2635BF3D5BA7}" srcOrd="1" destOrd="0" parTransId="{87BBF2EC-7746-4463-975B-3A3CFA545742}" sibTransId="{4EEF6841-9696-49D9-B2A7-A77290C33338}"/>
    <dgm:cxn modelId="{C0D26F3E-FDC3-4708-BA20-D79611FEA78D}" srcId="{D1FF86B0-A71D-4E73-9F12-2635BF3D5BA7}" destId="{B008901B-6018-41DC-B088-1D1D6AD22BE6}" srcOrd="1" destOrd="0" parTransId="{607D202D-A6F4-403D-961A-6380BC96A9E6}" sibTransId="{4039A261-2729-466F-9694-5CC54670EC15}"/>
    <dgm:cxn modelId="{99948D41-6D65-4419-8ADB-FDFD657059BD}" srcId="{D1FF86B0-A71D-4E73-9F12-2635BF3D5BA7}" destId="{F91109BC-1045-4785-B4F7-9E68BB281AB0}" srcOrd="0" destOrd="0" parTransId="{12E47B4C-157D-4B85-BDA0-B45F800E80FD}" sibTransId="{A166152B-7468-4BDD-9B6B-F64C6BBEE94F}"/>
    <dgm:cxn modelId="{4A65AD51-CF70-40C6-9EFF-D014203C5691}" type="presOf" srcId="{F91109BC-1045-4785-B4F7-9E68BB281AB0}" destId="{A9641716-181F-4851-8980-C2AB862307C9}" srcOrd="0" destOrd="0" presId="urn:microsoft.com/office/officeart/2005/8/layout/chevron2"/>
    <dgm:cxn modelId="{D76E0073-5ED3-4CD0-B406-35FF874FCA73}" type="presOf" srcId="{F2CB2CBC-3651-4D3F-9A3D-7AC784BDC14D}" destId="{F7107F60-0E9C-4841-9546-851DA44A12F9}" srcOrd="0" destOrd="0" presId="urn:microsoft.com/office/officeart/2005/8/layout/chevron2"/>
    <dgm:cxn modelId="{D52EAB86-1EE2-4AB4-8ECF-3EF08EC59C4E}" type="presOf" srcId="{4AF80E8B-3A24-4DAF-ABD0-F03CF5BC0C13}" destId="{F8C9B141-0D46-4D62-8B50-05BC0AFBF748}" srcOrd="0" destOrd="0" presId="urn:microsoft.com/office/officeart/2005/8/layout/chevron2"/>
    <dgm:cxn modelId="{49FAD78C-EFB4-4B33-8C4D-7D5C7EE5812F}" type="presOf" srcId="{7CC4AA1A-BB16-4932-A89A-27A63ACE5AA6}" destId="{F8C9B141-0D46-4D62-8B50-05BC0AFBF748}" srcOrd="0" destOrd="1" presId="urn:microsoft.com/office/officeart/2005/8/layout/chevron2"/>
    <dgm:cxn modelId="{744FC38F-5DE0-45F4-B496-D48D239DFB9E}" srcId="{AF44E2DF-BC08-4B17-896D-07B0EC1457F6}" destId="{052F6FE8-8EB4-464C-887F-F05E5C8F9B53}" srcOrd="0" destOrd="0" parTransId="{33EE2074-C0A9-46D6-B129-D660D4A46748}" sibTransId="{4F91BC41-6A03-4CA1-80E2-021A1FC59636}"/>
    <dgm:cxn modelId="{6434B4A0-F621-42E6-B330-3F132F0DD394}" type="presOf" srcId="{B008901B-6018-41DC-B088-1D1D6AD22BE6}" destId="{A9641716-181F-4851-8980-C2AB862307C9}" srcOrd="0" destOrd="1" presId="urn:microsoft.com/office/officeart/2005/8/layout/chevron2"/>
    <dgm:cxn modelId="{7D1392AA-BF5A-4346-A333-EDD0AF0AC976}" type="presOf" srcId="{085302C4-1DCC-433C-AF1C-DDDE42873E19}" destId="{F7107F60-0E9C-4841-9546-851DA44A12F9}" srcOrd="0" destOrd="1" presId="urn:microsoft.com/office/officeart/2005/8/layout/chevron2"/>
    <dgm:cxn modelId="{59DA5DAF-892D-4BBB-8298-DBF46A1B9E65}" type="presOf" srcId="{052F6FE8-8EB4-464C-887F-F05E5C8F9B53}" destId="{5E524D24-EFEC-478B-927A-6D0760446C4D}" srcOrd="0" destOrd="0" presId="urn:microsoft.com/office/officeart/2005/8/layout/chevron2"/>
    <dgm:cxn modelId="{599E98B4-F911-4038-81EB-FEA61BD7C480}" srcId="{052F6FE8-8EB4-464C-887F-F05E5C8F9B53}" destId="{7CC4AA1A-BB16-4932-A89A-27A63ACE5AA6}" srcOrd="1" destOrd="0" parTransId="{CDEFEC91-E327-4BA7-87AE-D07B12309DF7}" sibTransId="{6542D592-9E71-4BC6-9739-3629F21F5EF4}"/>
    <dgm:cxn modelId="{250AFBBC-D25F-4687-841F-0391604823D7}" srcId="{B1377156-E1ED-4EF1-898E-F887CD9933F0}" destId="{F2CB2CBC-3651-4D3F-9A3D-7AC784BDC14D}" srcOrd="0" destOrd="0" parTransId="{AA9537BD-E21A-4E7C-A895-281A4FDA3E79}" sibTransId="{3F98A2A2-DF6B-4284-A825-658D0925101B}"/>
    <dgm:cxn modelId="{355B50D5-DF30-42ED-B7B2-A9E586BD7F60}" type="presOf" srcId="{AF44E2DF-BC08-4B17-896D-07B0EC1457F6}" destId="{57C663EE-3443-455D-94D4-4DB7ADF7C2F6}" srcOrd="0" destOrd="0" presId="urn:microsoft.com/office/officeart/2005/8/layout/chevron2"/>
    <dgm:cxn modelId="{383B67D6-E9AD-4B7E-B5F9-A398E09941F7}" type="presOf" srcId="{B1377156-E1ED-4EF1-898E-F887CD9933F0}" destId="{4897C2E9-980D-40A3-A5AE-7A58ED2A6AC8}" srcOrd="0" destOrd="0" presId="urn:microsoft.com/office/officeart/2005/8/layout/chevron2"/>
    <dgm:cxn modelId="{FB0E2BE9-37BB-4045-A9B7-C2D7D41AACE5}" type="presOf" srcId="{D1FF86B0-A71D-4E73-9F12-2635BF3D5BA7}" destId="{C0E2493D-53B1-4C76-9F18-F5851CE26426}" srcOrd="0" destOrd="0" presId="urn:microsoft.com/office/officeart/2005/8/layout/chevron2"/>
    <dgm:cxn modelId="{54FCA02F-A52A-4811-B389-2041401C211B}" type="presParOf" srcId="{57C663EE-3443-455D-94D4-4DB7ADF7C2F6}" destId="{C367A219-15EE-40C2-9867-7F0C9200ECB4}" srcOrd="0" destOrd="0" presId="urn:microsoft.com/office/officeart/2005/8/layout/chevron2"/>
    <dgm:cxn modelId="{75DEAE32-E1A7-49B1-B803-FF220F4B1070}" type="presParOf" srcId="{C367A219-15EE-40C2-9867-7F0C9200ECB4}" destId="{5E524D24-EFEC-478B-927A-6D0760446C4D}" srcOrd="0" destOrd="0" presId="urn:microsoft.com/office/officeart/2005/8/layout/chevron2"/>
    <dgm:cxn modelId="{EAF69D7C-94D9-4747-AD74-DAA48E919AF5}" type="presParOf" srcId="{C367A219-15EE-40C2-9867-7F0C9200ECB4}" destId="{F8C9B141-0D46-4D62-8B50-05BC0AFBF748}" srcOrd="1" destOrd="0" presId="urn:microsoft.com/office/officeart/2005/8/layout/chevron2"/>
    <dgm:cxn modelId="{4BADAB7E-FEB8-4A70-A62A-DBBD5ECFBAC0}" type="presParOf" srcId="{57C663EE-3443-455D-94D4-4DB7ADF7C2F6}" destId="{33F05F03-B44C-4A19-B9D9-9207ADE7DF54}" srcOrd="1" destOrd="0" presId="urn:microsoft.com/office/officeart/2005/8/layout/chevron2"/>
    <dgm:cxn modelId="{4BA65716-6539-47F5-8A9F-7ED80FB55BF0}" type="presParOf" srcId="{57C663EE-3443-455D-94D4-4DB7ADF7C2F6}" destId="{C893CAF1-629A-4825-B8BA-6709EC2C1F6B}" srcOrd="2" destOrd="0" presId="urn:microsoft.com/office/officeart/2005/8/layout/chevron2"/>
    <dgm:cxn modelId="{4F7CFFD6-38FC-4841-8962-1D8CD37F8E99}" type="presParOf" srcId="{C893CAF1-629A-4825-B8BA-6709EC2C1F6B}" destId="{C0E2493D-53B1-4C76-9F18-F5851CE26426}" srcOrd="0" destOrd="0" presId="urn:microsoft.com/office/officeart/2005/8/layout/chevron2"/>
    <dgm:cxn modelId="{760BCA5A-78C2-4AFC-B734-18106AE83970}" type="presParOf" srcId="{C893CAF1-629A-4825-B8BA-6709EC2C1F6B}" destId="{A9641716-181F-4851-8980-C2AB862307C9}" srcOrd="1" destOrd="0" presId="urn:microsoft.com/office/officeart/2005/8/layout/chevron2"/>
    <dgm:cxn modelId="{0981EB52-0591-4B15-9253-3F5379B1AD83}" type="presParOf" srcId="{57C663EE-3443-455D-94D4-4DB7ADF7C2F6}" destId="{231E0112-FABD-4DAA-B764-1CAD0FAC4FEB}" srcOrd="3" destOrd="0" presId="urn:microsoft.com/office/officeart/2005/8/layout/chevron2"/>
    <dgm:cxn modelId="{EF33CA0B-4930-46D0-8262-1AFA41862B8F}" type="presParOf" srcId="{57C663EE-3443-455D-94D4-4DB7ADF7C2F6}" destId="{4556B958-238F-4E5D-8D7A-3F1DBA72A361}" srcOrd="4" destOrd="0" presId="urn:microsoft.com/office/officeart/2005/8/layout/chevron2"/>
    <dgm:cxn modelId="{87E667A8-8BEC-43BA-93CD-693707A149D8}" type="presParOf" srcId="{4556B958-238F-4E5D-8D7A-3F1DBA72A361}" destId="{4897C2E9-980D-40A3-A5AE-7A58ED2A6AC8}" srcOrd="0" destOrd="0" presId="urn:microsoft.com/office/officeart/2005/8/layout/chevron2"/>
    <dgm:cxn modelId="{78034AAC-5286-40BE-A855-93EC15D73A41}" type="presParOf" srcId="{4556B958-238F-4E5D-8D7A-3F1DBA72A361}" destId="{F7107F60-0E9C-4841-9546-851DA44A12F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524D24-EFEC-478B-927A-6D0760446C4D}">
      <dsp:nvSpPr>
        <dsp:cNvPr id="0" name=""/>
        <dsp:cNvSpPr/>
      </dsp:nvSpPr>
      <dsp:spPr>
        <a:xfrm rot="5400000">
          <a:off x="-211592" y="211592"/>
          <a:ext cx="1410619" cy="987433"/>
        </a:xfrm>
        <a:prstGeom prst="chevron">
          <a:avLst/>
        </a:prstGeom>
        <a:solidFill>
          <a:srgbClr val="E17000"/>
        </a:solidFill>
        <a:ln w="25400" cap="flat" cmpd="sng" algn="ctr">
          <a:solidFill>
            <a:srgbClr val="E17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nl-NL" sz="2700" kern="1200" dirty="0"/>
            <a:t>Stap 1</a:t>
          </a:r>
        </a:p>
      </dsp:txBody>
      <dsp:txXfrm rot="-5400000">
        <a:off x="2" y="493716"/>
        <a:ext cx="987433" cy="423186"/>
      </dsp:txXfrm>
    </dsp:sp>
    <dsp:sp modelId="{F8C9B141-0D46-4D62-8B50-05BC0AFBF748}">
      <dsp:nvSpPr>
        <dsp:cNvPr id="0" name=""/>
        <dsp:cNvSpPr/>
      </dsp:nvSpPr>
      <dsp:spPr>
        <a:xfrm rot="5400000">
          <a:off x="3753682" y="-2764639"/>
          <a:ext cx="916902" cy="6449400"/>
        </a:xfrm>
        <a:prstGeom prst="round2SameRect">
          <a:avLst/>
        </a:prstGeom>
        <a:solidFill>
          <a:schemeClr val="lt1">
            <a:alpha val="90000"/>
            <a:hueOff val="0"/>
            <a:satOff val="0"/>
            <a:lumOff val="0"/>
            <a:alphaOff val="0"/>
          </a:schemeClr>
        </a:solidFill>
        <a:ln w="25400" cap="flat" cmpd="sng" algn="ctr">
          <a:solidFill>
            <a:srgbClr val="E17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nl-NL" sz="2000" kern="1200" dirty="0"/>
            <a:t>Mededeling initiatiefnemer aan bevoegd gezag</a:t>
          </a:r>
        </a:p>
        <a:p>
          <a:pPr marL="228600" lvl="1" indent="-228600" algn="l" defTabSz="889000">
            <a:lnSpc>
              <a:spcPct val="90000"/>
            </a:lnSpc>
            <a:spcBef>
              <a:spcPct val="0"/>
            </a:spcBef>
            <a:spcAft>
              <a:spcPct val="15000"/>
            </a:spcAft>
            <a:buChar char="•"/>
          </a:pPr>
          <a:r>
            <a:rPr lang="nl-NL" sz="2000" kern="1200" dirty="0"/>
            <a:t>Vormvrij</a:t>
          </a:r>
        </a:p>
      </dsp:txBody>
      <dsp:txXfrm rot="-5400000">
        <a:off x="987434" y="46368"/>
        <a:ext cx="6404641" cy="827384"/>
      </dsp:txXfrm>
    </dsp:sp>
    <dsp:sp modelId="{C0E2493D-53B1-4C76-9F18-F5851CE26426}">
      <dsp:nvSpPr>
        <dsp:cNvPr id="0" name=""/>
        <dsp:cNvSpPr/>
      </dsp:nvSpPr>
      <dsp:spPr>
        <a:xfrm rot="5400000">
          <a:off x="-211592" y="1427126"/>
          <a:ext cx="1410619" cy="987433"/>
        </a:xfrm>
        <a:prstGeom prst="chevron">
          <a:avLst/>
        </a:prstGeom>
        <a:solidFill>
          <a:srgbClr val="E17000"/>
        </a:solidFill>
        <a:ln w="25400" cap="flat" cmpd="sng" algn="ctr">
          <a:solidFill>
            <a:srgbClr val="E17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nl-NL" sz="2700" kern="1200" dirty="0"/>
            <a:t>Stap 2</a:t>
          </a:r>
        </a:p>
      </dsp:txBody>
      <dsp:txXfrm rot="-5400000">
        <a:off x="2" y="1709250"/>
        <a:ext cx="987433" cy="423186"/>
      </dsp:txXfrm>
    </dsp:sp>
    <dsp:sp modelId="{A9641716-181F-4851-8980-C2AB862307C9}">
      <dsp:nvSpPr>
        <dsp:cNvPr id="0" name=""/>
        <dsp:cNvSpPr/>
      </dsp:nvSpPr>
      <dsp:spPr>
        <a:xfrm rot="5400000">
          <a:off x="3753682" y="-1550715"/>
          <a:ext cx="916902" cy="6449400"/>
        </a:xfrm>
        <a:prstGeom prst="round2SameRect">
          <a:avLst/>
        </a:prstGeom>
        <a:solidFill>
          <a:schemeClr val="lt1">
            <a:alpha val="90000"/>
            <a:hueOff val="0"/>
            <a:satOff val="0"/>
            <a:lumOff val="0"/>
            <a:alphaOff val="0"/>
          </a:schemeClr>
        </a:solidFill>
        <a:ln w="25400" cap="flat" cmpd="sng" algn="ctr">
          <a:solidFill>
            <a:srgbClr val="E17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nl-NL" sz="2000" kern="1200" dirty="0"/>
            <a:t>mer-beoordelingsbeslissing door bevoegd gezag</a:t>
          </a:r>
        </a:p>
        <a:p>
          <a:pPr marL="228600" lvl="1" indent="-228600" algn="l" defTabSz="889000">
            <a:lnSpc>
              <a:spcPct val="90000"/>
            </a:lnSpc>
            <a:spcBef>
              <a:spcPct val="0"/>
            </a:spcBef>
            <a:spcAft>
              <a:spcPct val="15000"/>
            </a:spcAft>
            <a:buChar char="•"/>
          </a:pPr>
          <a:r>
            <a:rPr lang="nl-NL" sz="2000" kern="1200" dirty="0"/>
            <a:t>Binnen 6 weken</a:t>
          </a:r>
        </a:p>
      </dsp:txBody>
      <dsp:txXfrm rot="-5400000">
        <a:off x="987434" y="1260292"/>
        <a:ext cx="6404641" cy="827384"/>
      </dsp:txXfrm>
    </dsp:sp>
    <dsp:sp modelId="{4897C2E9-980D-40A3-A5AE-7A58ED2A6AC8}">
      <dsp:nvSpPr>
        <dsp:cNvPr id="0" name=""/>
        <dsp:cNvSpPr/>
      </dsp:nvSpPr>
      <dsp:spPr>
        <a:xfrm rot="5400000">
          <a:off x="-211592" y="2641050"/>
          <a:ext cx="1410619" cy="987433"/>
        </a:xfrm>
        <a:prstGeom prst="chevron">
          <a:avLst/>
        </a:prstGeom>
        <a:solidFill>
          <a:srgbClr val="E17000"/>
        </a:solidFill>
        <a:ln w="25400" cap="flat" cmpd="sng" algn="ctr">
          <a:solidFill>
            <a:srgbClr val="E17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nl-NL" sz="2700" kern="1200" dirty="0"/>
            <a:t>Stap 3</a:t>
          </a:r>
        </a:p>
      </dsp:txBody>
      <dsp:txXfrm rot="-5400000">
        <a:off x="2" y="2923174"/>
        <a:ext cx="987433" cy="423186"/>
      </dsp:txXfrm>
    </dsp:sp>
    <dsp:sp modelId="{F7107F60-0E9C-4841-9546-851DA44A12F9}">
      <dsp:nvSpPr>
        <dsp:cNvPr id="0" name=""/>
        <dsp:cNvSpPr/>
      </dsp:nvSpPr>
      <dsp:spPr>
        <a:xfrm rot="5400000">
          <a:off x="3753682" y="-336791"/>
          <a:ext cx="916902" cy="6449400"/>
        </a:xfrm>
        <a:prstGeom prst="round2SameRect">
          <a:avLst/>
        </a:prstGeom>
        <a:solidFill>
          <a:schemeClr val="lt1">
            <a:alpha val="90000"/>
            <a:hueOff val="0"/>
            <a:satOff val="0"/>
            <a:lumOff val="0"/>
            <a:alphaOff val="0"/>
          </a:schemeClr>
        </a:solidFill>
        <a:ln w="25400" cap="flat" cmpd="sng" algn="ctr">
          <a:solidFill>
            <a:srgbClr val="E17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nl-NL" sz="2000" kern="1200" dirty="0"/>
            <a:t>Publiceren mer-beoordelingsbeslissing bij ontwerpbesluit</a:t>
          </a:r>
        </a:p>
        <a:p>
          <a:pPr marL="228600" lvl="1" indent="-228600" algn="l" defTabSz="889000">
            <a:lnSpc>
              <a:spcPct val="90000"/>
            </a:lnSpc>
            <a:spcBef>
              <a:spcPct val="0"/>
            </a:spcBef>
            <a:spcAft>
              <a:spcPct val="15000"/>
            </a:spcAft>
            <a:buChar char="•"/>
          </a:pPr>
          <a:r>
            <a:rPr lang="nl-NL" sz="2000" kern="1200" dirty="0"/>
            <a:t>Bezwaar en beroep</a:t>
          </a:r>
        </a:p>
      </dsp:txBody>
      <dsp:txXfrm rot="-5400000">
        <a:off x="987434" y="2474216"/>
        <a:ext cx="6404641" cy="82738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C8DB60-9960-7E4E-BA4A-B29DFB46F3EE}" type="datetime1">
              <a:rPr lang="nl-NL" smtClean="0"/>
              <a:t>3-12-2024</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70EAE8-FB6A-B847-B804-B8BC08416A0C}" type="slidenum">
              <a:rPr lang="nl-NL" smtClean="0"/>
              <a:t>‹nr.›</a:t>
            </a:fld>
            <a:endParaRPr lang="nl-NL"/>
          </a:p>
        </p:txBody>
      </p:sp>
    </p:spTree>
    <p:extLst>
      <p:ext uri="{BB962C8B-B14F-4D97-AF65-F5344CB8AC3E}">
        <p14:creationId xmlns:p14="http://schemas.microsoft.com/office/powerpoint/2010/main" val="19243355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443F22-96A7-2946-9F02-228CB8E4306F}" type="datetime1">
              <a:rPr lang="nl-NL" smtClean="0"/>
              <a:t>3-12-2024</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86D882-3718-4F40-87D5-7C3050DB7ED2}" type="slidenum">
              <a:rPr lang="nl-NL" smtClean="0"/>
              <a:t>‹nr.›</a:t>
            </a:fld>
            <a:endParaRPr lang="nl-NL"/>
          </a:p>
        </p:txBody>
      </p:sp>
    </p:spTree>
    <p:extLst>
      <p:ext uri="{BB962C8B-B14F-4D97-AF65-F5344CB8AC3E}">
        <p14:creationId xmlns:p14="http://schemas.microsoft.com/office/powerpoint/2010/main" val="22798587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etten.overheid.nl/jci1.3:c:BWBR0041278&amp;hoofdstuk=11&amp;afdeling=11.2&amp;artikel=11.6&amp;z=2024-01-01&amp;g=2024-01-0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t>Senior adviseur mer bij RWS, sinds medio 2023. Wat doe ik in die functie? Grofweg vier dingen:</a:t>
            </a:r>
          </a:p>
          <a:p>
            <a:pPr marL="342900" lvl="0" indent="-342900">
              <a:buFont typeface="Arial" panose="020B0604020202020204" pitchFamily="34" charset="0"/>
              <a:buChar char="•"/>
            </a:pPr>
            <a:r>
              <a:rPr lang="nl-NL" sz="1200" dirty="0"/>
              <a:t>Cursussen en workshops geven over MER</a:t>
            </a:r>
          </a:p>
          <a:p>
            <a:pPr marL="342900" lvl="0" indent="-342900">
              <a:buFont typeface="Arial" panose="020B0604020202020204" pitchFamily="34" charset="0"/>
              <a:buChar char="•"/>
            </a:pPr>
            <a:r>
              <a:rPr lang="nl-NL" sz="1200" dirty="0"/>
              <a:t>RWS-collega’s die werken aan mer-plichtige plannen of vergunningen adviseren over juiste toepassing van mer</a:t>
            </a:r>
          </a:p>
          <a:p>
            <a:pPr marL="342900" lvl="0" indent="-342900">
              <a:buFont typeface="Arial" panose="020B0604020202020204" pitchFamily="34" charset="0"/>
              <a:buChar char="•"/>
            </a:pPr>
            <a:r>
              <a:rPr lang="nl-NL" sz="1200" dirty="0"/>
              <a:t>IPLO helpdesk vragen over mer beantwoorden</a:t>
            </a:r>
          </a:p>
          <a:p>
            <a:pPr marL="342900" lvl="0" indent="-342900">
              <a:buFont typeface="Arial" panose="020B0604020202020204" pitchFamily="34" charset="0"/>
              <a:buChar char="•"/>
            </a:pPr>
            <a:r>
              <a:rPr lang="nl-NL" sz="1200" dirty="0"/>
              <a:t>Adviseren collega’s van </a:t>
            </a:r>
            <a:r>
              <a:rPr lang="nl-NL" sz="1200" dirty="0" err="1"/>
              <a:t>IenW</a:t>
            </a:r>
            <a:r>
              <a:rPr lang="nl-NL" sz="1200" dirty="0"/>
              <a:t>/VRO/KGG over het MER bij bv het Nationaal Milieu Programma, de Nota Ruimte en Waterstofnetwerk Groningen.</a:t>
            </a:r>
          </a:p>
          <a:p>
            <a:pPr marL="0" lvl="0" indent="0">
              <a:buFont typeface="Arial" panose="020B0604020202020204" pitchFamily="34" charset="0"/>
              <a:buNone/>
            </a:pPr>
            <a:r>
              <a:rPr lang="nl-NL" sz="1200" dirty="0"/>
              <a:t>In een team van 5 collega’s bij WVL, landelijke kennisafdeling van Rijkswaterstaat.</a:t>
            </a:r>
          </a:p>
          <a:p>
            <a:pPr marL="0" lvl="0" indent="0">
              <a:buFont typeface="Arial" panose="020B0604020202020204" pitchFamily="34" charset="0"/>
              <a:buNone/>
            </a:pPr>
            <a:r>
              <a:rPr lang="nl-NL" sz="1200" dirty="0"/>
              <a:t>Hiervoor heb ik 13,5 jaar bij adviesbureau TAUW milieueffectrapporten en mer-beoordelingen geschreven. Bijvoorbeeld het MER voor de uitbreiding van Paleis ‘t Loo, dijkversterkingsproject Meanderende Maas in Brabant en het </a:t>
            </a:r>
            <a:r>
              <a:rPr lang="nl-NL" sz="1200" dirty="0" err="1"/>
              <a:t>Tennet-energienetuitbreidingsproject</a:t>
            </a:r>
            <a:r>
              <a:rPr lang="nl-NL" sz="1200" dirty="0"/>
              <a:t> </a:t>
            </a:r>
            <a:r>
              <a:rPr lang="nl-NL" sz="1200" dirty="0" err="1"/>
              <a:t>Noord-West</a:t>
            </a:r>
            <a:r>
              <a:rPr lang="nl-NL" sz="1200" dirty="0"/>
              <a:t> 380 kV, Eemshaven Oudeschip-Vierverlaten (EOS-VVL).</a:t>
            </a:r>
          </a:p>
          <a:p>
            <a:pPr marL="0" lvl="0" indent="0">
              <a:buFont typeface="Arial" panose="020B0604020202020204" pitchFamily="34" charset="0"/>
              <a:buNone/>
            </a:pPr>
            <a:endParaRPr lang="nl-NL" sz="1200" dirty="0"/>
          </a:p>
          <a:p>
            <a:pPr marL="0" lvl="0" indent="0">
              <a:buFont typeface="Arial" panose="020B0604020202020204" pitchFamily="34" charset="0"/>
              <a:buNone/>
            </a:pPr>
            <a:r>
              <a:rPr lang="nl-NL" sz="1200" dirty="0"/>
              <a:t>Maar ik ben ook benieuwd wie jullie zijn en bij welke organisaties jullie werken en wat jullie verwachtingen zijn.</a:t>
            </a:r>
          </a:p>
          <a:p>
            <a:pPr marL="571500" lvl="0" indent="-571500">
              <a:buFont typeface="Arial" panose="020B0604020202020204" pitchFamily="34" charset="0"/>
              <a:buChar char="•"/>
            </a:pPr>
            <a:r>
              <a:rPr lang="nl-NL" sz="1200" dirty="0"/>
              <a:t>Wie is er van een omgevingsdienst? Iemand kiezen om te vragen wat zijn/haar verwachtingen zijn</a:t>
            </a:r>
          </a:p>
          <a:p>
            <a:pPr marL="571500" lvl="0" indent="-571500">
              <a:buFont typeface="Arial" panose="020B0604020202020204" pitchFamily="34" charset="0"/>
              <a:buChar char="•"/>
            </a:pPr>
            <a:r>
              <a:rPr lang="nl-NL" sz="1200" dirty="0"/>
              <a:t>Wie is er van een gemeente of provincie?</a:t>
            </a:r>
          </a:p>
          <a:p>
            <a:pPr marL="571500" lvl="0" indent="-571500">
              <a:buFont typeface="Arial" panose="020B0604020202020204" pitchFamily="34" charset="0"/>
              <a:buChar char="•"/>
            </a:pPr>
            <a:r>
              <a:rPr lang="nl-NL" sz="1200" dirty="0"/>
              <a:t>Wie is er van een adviesbureau?</a:t>
            </a:r>
          </a:p>
          <a:p>
            <a:pPr marL="571500" lvl="0" indent="-571500">
              <a:buFont typeface="Arial" panose="020B0604020202020204" pitchFamily="34" charset="0"/>
              <a:buChar char="•"/>
            </a:pPr>
            <a:r>
              <a:rPr lang="nl-NL" sz="1200" dirty="0"/>
              <a:t>Wie heeft zijn vinger nog niet opgestoken?</a:t>
            </a:r>
          </a:p>
          <a:p>
            <a:pPr marL="571500" lvl="0" indent="-571500">
              <a:buFont typeface="Arial" panose="020B0604020202020204" pitchFamily="34" charset="0"/>
              <a:buChar char="•"/>
            </a:pPr>
            <a:endParaRPr lang="nl-NL" sz="3600" dirty="0"/>
          </a:p>
          <a:p>
            <a:pPr marL="0" lvl="0" indent="0">
              <a:buFont typeface="Arial" panose="020B0604020202020204" pitchFamily="34" charset="0"/>
              <a:buNone/>
            </a:pPr>
            <a:endParaRPr lang="nl-NL" sz="2400" dirty="0"/>
          </a:p>
          <a:p>
            <a:endParaRPr lang="nl-NL" dirty="0"/>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1</a:t>
            </a:fld>
            <a:endParaRPr lang="nl-NL"/>
          </a:p>
        </p:txBody>
      </p:sp>
    </p:spTree>
    <p:extLst>
      <p:ext uri="{BB962C8B-B14F-4D97-AF65-F5344CB8AC3E}">
        <p14:creationId xmlns:p14="http://schemas.microsoft.com/office/powerpoint/2010/main" val="4286506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333333"/>
                </a:solidFill>
                <a:effectLst/>
                <a:latin typeface="Asap"/>
              </a:rPr>
              <a:t>Een mededeling moet een beschrijving bevatten van:</a:t>
            </a:r>
          </a:p>
          <a:p>
            <a:pPr algn="l">
              <a:buFont typeface="Arial" panose="020B0604020202020204" pitchFamily="34" charset="0"/>
              <a:buChar char="•"/>
            </a:pPr>
            <a:r>
              <a:rPr lang="nl-NL" b="0" i="0" dirty="0">
                <a:solidFill>
                  <a:srgbClr val="333333"/>
                </a:solidFill>
                <a:effectLst/>
                <a:latin typeface="Asap"/>
              </a:rPr>
              <a:t>het project: de fysieke kenmerken en de locatie</a:t>
            </a:r>
          </a:p>
          <a:p>
            <a:pPr algn="l">
              <a:buFont typeface="Arial" panose="020B0604020202020204" pitchFamily="34" charset="0"/>
              <a:buChar char="•"/>
            </a:pPr>
            <a:r>
              <a:rPr lang="nl-NL" b="0" i="0" dirty="0">
                <a:solidFill>
                  <a:srgbClr val="333333"/>
                </a:solidFill>
                <a:effectLst/>
                <a:latin typeface="Asap"/>
              </a:rPr>
              <a:t>de mogelijk aanzienlijke milieueffecten van het project</a:t>
            </a:r>
          </a:p>
          <a:p>
            <a:pPr algn="l">
              <a:buFont typeface="Arial" panose="020B0604020202020204" pitchFamily="34" charset="0"/>
              <a:buChar char="•"/>
            </a:pPr>
            <a:r>
              <a:rPr lang="nl-NL" b="0" i="0" dirty="0">
                <a:solidFill>
                  <a:srgbClr val="333333"/>
                </a:solidFill>
                <a:effectLst/>
                <a:latin typeface="Asap"/>
              </a:rPr>
              <a:t>wanneer die informatie beschikbaar is: de mogelijk aanzienlijke effecten door verwachte residuen, emissies en productie van afvalstoffen en het gebruik van natuurlijke hulpbronnen</a:t>
            </a:r>
          </a:p>
          <a:p>
            <a:pPr algn="l">
              <a:buFont typeface="Arial" panose="020B0604020202020204" pitchFamily="34" charset="0"/>
              <a:buChar char="•"/>
            </a:pPr>
            <a:endParaRPr lang="nl-NL" b="0" i="0" dirty="0">
              <a:solidFill>
                <a:srgbClr val="333333"/>
              </a:solidFill>
              <a:effectLst/>
              <a:latin typeface="Asap"/>
            </a:endParaRPr>
          </a:p>
          <a:p>
            <a:pPr algn="l">
              <a:buFont typeface="Arial" panose="020B0604020202020204" pitchFamily="34" charset="0"/>
              <a:buNone/>
            </a:pPr>
            <a:r>
              <a:rPr lang="nl-NL" b="0" i="0" dirty="0">
                <a:solidFill>
                  <a:srgbClr val="333333"/>
                </a:solidFill>
                <a:effectLst/>
                <a:latin typeface="Asap"/>
              </a:rPr>
              <a:t>Hierna geef ik per stap nadere toelichting.</a:t>
            </a:r>
          </a:p>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10</a:t>
            </a:fld>
            <a:endParaRPr lang="nl-NL"/>
          </a:p>
        </p:txBody>
      </p:sp>
    </p:spTree>
    <p:extLst>
      <p:ext uri="{BB962C8B-B14F-4D97-AF65-F5344CB8AC3E}">
        <p14:creationId xmlns:p14="http://schemas.microsoft.com/office/powerpoint/2010/main" val="2671699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Inhoudseisen ga ik op volgende sheet op in</a:t>
            </a:r>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11</a:t>
            </a:fld>
            <a:endParaRPr lang="nl-NL"/>
          </a:p>
        </p:txBody>
      </p:sp>
    </p:spTree>
    <p:extLst>
      <p:ext uri="{BB962C8B-B14F-4D97-AF65-F5344CB8AC3E}">
        <p14:creationId xmlns:p14="http://schemas.microsoft.com/office/powerpoint/2010/main" val="384963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latin typeface="Verdana" panose="020B0604030504040204" pitchFamily="34" charset="0"/>
                <a:ea typeface="Verdana" panose="020B0604030504040204" pitchFamily="34" charset="0"/>
              </a:rPr>
              <a:t>In de mer-beoordeling mogen </a:t>
            </a:r>
            <a:r>
              <a:rPr lang="nl-NL" sz="1200" b="0" i="0" dirty="0">
                <a:solidFill>
                  <a:srgbClr val="333333"/>
                </a:solidFill>
                <a:effectLst/>
                <a:latin typeface="Verdana" panose="020B0604030504040204" pitchFamily="34" charset="0"/>
                <a:ea typeface="Verdana" panose="020B0604030504040204" pitchFamily="34" charset="0"/>
              </a:rPr>
              <a:t>voorgenomen maatregelen worden meegenomen om mogelijk aanzienlijke milieueffecten te vermijden of te voorkomen</a:t>
            </a:r>
            <a:endParaRPr lang="nl-NL" dirty="0"/>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12</a:t>
            </a:fld>
            <a:endParaRPr lang="nl-NL"/>
          </a:p>
        </p:txBody>
      </p:sp>
    </p:spTree>
    <p:extLst>
      <p:ext uri="{BB962C8B-B14F-4D97-AF65-F5344CB8AC3E}">
        <p14:creationId xmlns:p14="http://schemas.microsoft.com/office/powerpoint/2010/main" val="3813667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13</a:t>
            </a:fld>
            <a:endParaRPr lang="nl-NL"/>
          </a:p>
        </p:txBody>
      </p:sp>
    </p:spTree>
    <p:extLst>
      <p:ext uri="{BB962C8B-B14F-4D97-AF65-F5344CB8AC3E}">
        <p14:creationId xmlns:p14="http://schemas.microsoft.com/office/powerpoint/2010/main" val="1536887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14</a:t>
            </a:fld>
            <a:endParaRPr lang="nl-NL"/>
          </a:p>
        </p:txBody>
      </p:sp>
    </p:spTree>
    <p:extLst>
      <p:ext uri="{BB962C8B-B14F-4D97-AF65-F5344CB8AC3E}">
        <p14:creationId xmlns:p14="http://schemas.microsoft.com/office/powerpoint/2010/main" val="193064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15</a:t>
            </a:fld>
            <a:endParaRPr lang="nl-NL"/>
          </a:p>
        </p:txBody>
      </p:sp>
    </p:spTree>
    <p:extLst>
      <p:ext uri="{BB962C8B-B14F-4D97-AF65-F5344CB8AC3E}">
        <p14:creationId xmlns:p14="http://schemas.microsoft.com/office/powerpoint/2010/main" val="3553809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16</a:t>
            </a:fld>
            <a:endParaRPr lang="nl-NL"/>
          </a:p>
        </p:txBody>
      </p:sp>
    </p:spTree>
    <p:extLst>
      <p:ext uri="{BB962C8B-B14F-4D97-AF65-F5344CB8AC3E}">
        <p14:creationId xmlns:p14="http://schemas.microsoft.com/office/powerpoint/2010/main" val="3661678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17</a:t>
            </a:fld>
            <a:endParaRPr lang="nl-NL"/>
          </a:p>
        </p:txBody>
      </p:sp>
    </p:spTree>
    <p:extLst>
      <p:ext uri="{BB962C8B-B14F-4D97-AF65-F5344CB8AC3E}">
        <p14:creationId xmlns:p14="http://schemas.microsoft.com/office/powerpoint/2010/main" val="4151444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18</a:t>
            </a:fld>
            <a:endParaRPr lang="nl-NL"/>
          </a:p>
        </p:txBody>
      </p:sp>
    </p:spTree>
    <p:extLst>
      <p:ext uri="{BB962C8B-B14F-4D97-AF65-F5344CB8AC3E}">
        <p14:creationId xmlns:p14="http://schemas.microsoft.com/office/powerpoint/2010/main" val="1539596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t>Onder de Wet Milieubeheer / het Besluit mer moest er dan een vormvrije mer-beoordeling worden gedaan, is dat nog steeds zo?</a:t>
            </a:r>
            <a:endParaRPr lang="nl-NL" dirty="0"/>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19</a:t>
            </a:fld>
            <a:endParaRPr lang="nl-NL"/>
          </a:p>
        </p:txBody>
      </p:sp>
    </p:spTree>
    <p:extLst>
      <p:ext uri="{BB962C8B-B14F-4D97-AF65-F5344CB8AC3E}">
        <p14:creationId xmlns:p14="http://schemas.microsoft.com/office/powerpoint/2010/main" val="3362432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2</a:t>
            </a:fld>
            <a:endParaRPr lang="nl-NL"/>
          </a:p>
        </p:txBody>
      </p:sp>
    </p:spTree>
    <p:extLst>
      <p:ext uri="{BB962C8B-B14F-4D97-AF65-F5344CB8AC3E}">
        <p14:creationId xmlns:p14="http://schemas.microsoft.com/office/powerpoint/2010/main" val="3666875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20</a:t>
            </a:fld>
            <a:endParaRPr lang="nl-NL"/>
          </a:p>
        </p:txBody>
      </p:sp>
    </p:spTree>
    <p:extLst>
      <p:ext uri="{BB962C8B-B14F-4D97-AF65-F5344CB8AC3E}">
        <p14:creationId xmlns:p14="http://schemas.microsoft.com/office/powerpoint/2010/main" val="2189260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21</a:t>
            </a:fld>
            <a:endParaRPr lang="nl-NL"/>
          </a:p>
        </p:txBody>
      </p:sp>
    </p:spTree>
    <p:extLst>
      <p:ext uri="{BB962C8B-B14F-4D97-AF65-F5344CB8AC3E}">
        <p14:creationId xmlns:p14="http://schemas.microsoft.com/office/powerpoint/2010/main" val="2473394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22</a:t>
            </a:fld>
            <a:endParaRPr lang="nl-NL"/>
          </a:p>
        </p:txBody>
      </p:sp>
    </p:spTree>
    <p:extLst>
      <p:ext uri="{BB962C8B-B14F-4D97-AF65-F5344CB8AC3E}">
        <p14:creationId xmlns:p14="http://schemas.microsoft.com/office/powerpoint/2010/main" val="41241920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23</a:t>
            </a:fld>
            <a:endParaRPr lang="nl-NL"/>
          </a:p>
        </p:txBody>
      </p:sp>
    </p:spTree>
    <p:extLst>
      <p:ext uri="{BB962C8B-B14F-4D97-AF65-F5344CB8AC3E}">
        <p14:creationId xmlns:p14="http://schemas.microsoft.com/office/powerpoint/2010/main" val="26488445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24</a:t>
            </a:fld>
            <a:endParaRPr lang="nl-NL"/>
          </a:p>
        </p:txBody>
      </p:sp>
    </p:spTree>
    <p:extLst>
      <p:ext uri="{BB962C8B-B14F-4D97-AF65-F5344CB8AC3E}">
        <p14:creationId xmlns:p14="http://schemas.microsoft.com/office/powerpoint/2010/main" val="1313364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3</a:t>
            </a:fld>
            <a:endParaRPr lang="nl-NL"/>
          </a:p>
        </p:txBody>
      </p:sp>
    </p:spTree>
    <p:extLst>
      <p:ext uri="{BB962C8B-B14F-4D97-AF65-F5344CB8AC3E}">
        <p14:creationId xmlns:p14="http://schemas.microsoft.com/office/powerpoint/2010/main" val="2702687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dirty="0"/>
              <a:t>Uiteraard vanwege de wettelijke verplichting, kom ik in de volgende sheet op terug. In de kern wordt een MER opgesteld om het milieubelang volwaardig te kunnen betrekken in de besluitvorming over plannen of activiteiten met mogelijk aanzienlijke milieugevolgen. </a:t>
            </a:r>
          </a:p>
          <a:p>
            <a:endParaRPr lang="nl-NL" baseline="0" dirty="0"/>
          </a:p>
          <a:p>
            <a:endParaRPr lang="nl-NL"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a:t>Dus niet: milieueffecten voorkomen, maar wel transparant inzichtelijk maken, zodat … volwaardig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G</a:t>
            </a:r>
            <a:r>
              <a:rPr lang="en-US" dirty="0" err="1"/>
              <a:t>een</a:t>
            </a:r>
            <a:r>
              <a:rPr lang="en-US" baseline="0" dirty="0"/>
              <a:t> </a:t>
            </a:r>
            <a:r>
              <a:rPr lang="en-US" baseline="0" dirty="0" err="1"/>
              <a:t>harde</a:t>
            </a:r>
            <a:r>
              <a:rPr lang="en-US" baseline="0" dirty="0"/>
              <a:t> ja/nee of </a:t>
            </a:r>
            <a:r>
              <a:rPr lang="en-US" baseline="0" dirty="0" err="1"/>
              <a:t>een</a:t>
            </a:r>
            <a:r>
              <a:rPr lang="en-US" baseline="0" dirty="0"/>
              <a:t> project door mag </a:t>
            </a:r>
            <a:r>
              <a:rPr lang="en-US" baseline="0" dirty="0" err="1"/>
              <a:t>gaan</a:t>
            </a:r>
            <a:r>
              <a:rPr lang="en-US" baseline="0" dirty="0"/>
              <a:t>. </a:t>
            </a:r>
            <a:r>
              <a:rPr lang="en-US" baseline="0" dirty="0" err="1"/>
              <a:t>Belangenafweging</a:t>
            </a:r>
            <a:r>
              <a:rPr lang="en-US"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aseline="0"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4</a:t>
            </a:fld>
            <a:endParaRPr lang="nl-NL"/>
          </a:p>
        </p:txBody>
      </p:sp>
    </p:spTree>
    <p:extLst>
      <p:ext uri="{BB962C8B-B14F-4D97-AF65-F5344CB8AC3E}">
        <p14:creationId xmlns:p14="http://schemas.microsoft.com/office/powerpoint/2010/main" val="3282871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685800">
              <a:spcBef>
                <a:spcPts val="900"/>
              </a:spcBef>
              <a:defRPr/>
            </a:pPr>
            <a:r>
              <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rPr>
              <a:t>Mer altijd gekoppeld aan een besluit: </a:t>
            </a:r>
          </a:p>
          <a:p>
            <a:pPr marL="742950" lvl="1" indent="-285750" defTabSz="685800">
              <a:spcBef>
                <a:spcPts val="900"/>
              </a:spcBef>
              <a:buFont typeface="Arial" panose="020B0604020202020204" pitchFamily="34" charset="0"/>
              <a:buChar char="•"/>
              <a:defRPr/>
            </a:pPr>
            <a:r>
              <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rPr>
              <a:t>Plan/programma </a:t>
            </a:r>
            <a:r>
              <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a:t>
            </a:r>
            <a:r>
              <a:rPr lang="nl-NL" sz="2000" dirty="0" err="1">
                <a:solidFill>
                  <a:schemeClr val="tx1"/>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planmer</a:t>
            </a:r>
            <a:r>
              <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rPr>
              <a:t>; of </a:t>
            </a:r>
          </a:p>
          <a:p>
            <a:pPr marL="742950" lvl="1" indent="-285750" defTabSz="685800">
              <a:spcBef>
                <a:spcPts val="900"/>
              </a:spcBef>
              <a:buFont typeface="Arial" panose="020B0604020202020204" pitchFamily="34" charset="0"/>
              <a:buChar char="•"/>
              <a:defRPr/>
            </a:pPr>
            <a:r>
              <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rPr>
              <a:t>Project </a:t>
            </a:r>
            <a:r>
              <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a:t>
            </a:r>
            <a:r>
              <a:rPr lang="nl-NL" sz="2000" dirty="0" err="1">
                <a:solidFill>
                  <a:schemeClr val="tx1"/>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projectmer</a:t>
            </a:r>
            <a:r>
              <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rPr>
              <a:t>.</a:t>
            </a:r>
          </a:p>
          <a:p>
            <a:pPr marL="285750" indent="-285750" defTabSz="685800">
              <a:spcBef>
                <a:spcPts val="900"/>
              </a:spcBef>
              <a:buFont typeface="Arial" panose="020B0604020202020204" pitchFamily="34" charset="0"/>
              <a:buChar char="•"/>
              <a:defRPr/>
            </a:pPr>
            <a:endPar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defTabSz="685800">
              <a:spcBef>
                <a:spcPts val="900"/>
              </a:spcBef>
              <a:defRPr/>
            </a:pPr>
            <a:r>
              <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rPr>
              <a:t>Mer is </a:t>
            </a:r>
            <a:r>
              <a:rPr lang="nl-NL" sz="2000" u="sng" dirty="0">
                <a:solidFill>
                  <a:schemeClr val="tx1"/>
                </a:solidFill>
                <a:latin typeface="Verdana" panose="020B0604030504040204" pitchFamily="34" charset="0"/>
                <a:ea typeface="Verdana" panose="020B0604030504040204" pitchFamily="34" charset="0"/>
                <a:cs typeface="Verdana" panose="020B0604030504040204" pitchFamily="34" charset="0"/>
              </a:rPr>
              <a:t>zelf geen besluit </a:t>
            </a:r>
            <a:r>
              <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a:t>
            </a:r>
            <a:r>
              <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rPr>
              <a:t>hulpmiddel om milieugevolgen in beeld te krijgen</a:t>
            </a:r>
          </a:p>
          <a:p>
            <a:pPr defTabSz="685800">
              <a:spcBef>
                <a:spcPts val="900"/>
              </a:spcBef>
              <a:defRPr/>
            </a:pPr>
            <a:endPar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rPr>
              <a:t>Wettelijke basis: Europese regelgeving &amp; vastgelegd in Nederlandse wet- en regelgeving: </a:t>
            </a:r>
          </a:p>
          <a:p>
            <a:pPr marL="285750" indent="-285750">
              <a:buFont typeface="Arial" panose="020B0604020202020204" pitchFamily="34" charset="0"/>
              <a:buChar char="•"/>
            </a:pPr>
            <a:r>
              <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rPr>
              <a:t>Omgevingswet &amp; Omgevingsbesluit</a:t>
            </a:r>
          </a:p>
          <a:p>
            <a:endParaRPr lang="nl-NL" dirty="0"/>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5</a:t>
            </a:fld>
            <a:endParaRPr lang="nl-NL"/>
          </a:p>
        </p:txBody>
      </p:sp>
    </p:spTree>
    <p:extLst>
      <p:ext uri="{BB962C8B-B14F-4D97-AF65-F5344CB8AC3E}">
        <p14:creationId xmlns:p14="http://schemas.microsoft.com/office/powerpoint/2010/main" val="1226378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Een project-milieueffectrapport is een milieueffectrapport (MER) dat een initiatiefnemer opstelt, zodat het bevoegd gezag een besluit kan nemen. Met het besluit beslist het bevoegd gezag over een project, zoals een omgevingsvergunning. De procedure die daarbij hoort noemen we de project-milieueffectrapportage (mer). </a:t>
            </a:r>
          </a:p>
          <a:p>
            <a:endParaRPr lang="nl-NL" sz="1200" b="0" i="0" kern="1200" baseline="0" dirty="0">
              <a:solidFill>
                <a:schemeClr val="tx1"/>
              </a:solidFill>
              <a:effectLst/>
              <a:latin typeface="+mn-lt"/>
              <a:ea typeface="+mn-ea"/>
              <a:cs typeface="+mn-cs"/>
            </a:endParaRPr>
          </a:p>
          <a:p>
            <a:r>
              <a:rPr lang="nl-NL" sz="1200" b="0" i="0" kern="1200" dirty="0">
                <a:solidFill>
                  <a:schemeClr val="tx1"/>
                </a:solidFill>
                <a:effectLst/>
                <a:latin typeface="+mn-lt"/>
                <a:ea typeface="+mn-ea"/>
                <a:cs typeface="+mn-cs"/>
              </a:rPr>
              <a:t>Een plan-milieueffectrapport is een milieueffectrapport (MER) bij een vast te stellen plan of programma. De procedure die hierbij hoort, noemen we plan-milieueffectrapportage (mer). In een aantal situaties is het mogelijk om een </a:t>
            </a:r>
            <a:r>
              <a:rPr lang="nl-NL" sz="1200" b="0" i="0" kern="1200" dirty="0" err="1">
                <a:solidFill>
                  <a:schemeClr val="tx1"/>
                </a:solidFill>
                <a:effectLst/>
                <a:latin typeface="+mn-lt"/>
                <a:ea typeface="+mn-ea"/>
                <a:cs typeface="+mn-cs"/>
              </a:rPr>
              <a:t>plan-mer</a:t>
            </a:r>
            <a:r>
              <a:rPr lang="nl-NL" sz="1200" b="0" i="0" kern="1200" dirty="0">
                <a:solidFill>
                  <a:schemeClr val="tx1"/>
                </a:solidFill>
                <a:effectLst/>
                <a:latin typeface="+mn-lt"/>
                <a:ea typeface="+mn-ea"/>
                <a:cs typeface="+mn-cs"/>
              </a:rPr>
              <a:t>-beoordeling te doen. </a:t>
            </a:r>
            <a:endParaRPr lang="en-US" baseline="0" dirty="0"/>
          </a:p>
          <a:p>
            <a:endParaRPr lang="en-US" baseline="0" dirty="0"/>
          </a:p>
          <a:p>
            <a:r>
              <a:rPr lang="en-US" baseline="0" dirty="0" err="1"/>
              <a:t>Plan-mer-beoordeling</a:t>
            </a:r>
            <a:r>
              <a:rPr lang="en-US" baseline="0" dirty="0"/>
              <a:t> is </a:t>
            </a:r>
            <a:r>
              <a:rPr lang="en-US" baseline="0" dirty="0" err="1"/>
              <a:t>nieuw</a:t>
            </a:r>
            <a:r>
              <a:rPr lang="en-US" baseline="0" dirty="0"/>
              <a:t>, maar </a:t>
            </a:r>
            <a:r>
              <a:rPr lang="en-US" baseline="0" dirty="0" err="1"/>
              <a:t>mocht</a:t>
            </a:r>
            <a:r>
              <a:rPr lang="en-US" baseline="0" dirty="0"/>
              <a:t> </a:t>
            </a:r>
            <a:r>
              <a:rPr lang="en-US" baseline="0" dirty="0" err="1"/>
              <a:t>eerst</a:t>
            </a:r>
            <a:r>
              <a:rPr lang="en-US" baseline="0" dirty="0"/>
              <a:t> in </a:t>
            </a:r>
            <a:r>
              <a:rPr lang="en-US" baseline="0" dirty="0" err="1"/>
              <a:t>sommige</a:t>
            </a:r>
            <a:r>
              <a:rPr lang="en-US" baseline="0" dirty="0"/>
              <a:t> </a:t>
            </a:r>
            <a:r>
              <a:rPr lang="en-US" baseline="0" dirty="0" err="1"/>
              <a:t>gevallen</a:t>
            </a:r>
            <a:r>
              <a:rPr lang="en-US" baseline="0" dirty="0"/>
              <a:t> </a:t>
            </a:r>
            <a:r>
              <a:rPr lang="en-US" baseline="0" dirty="0" err="1"/>
              <a:t>ook</a:t>
            </a:r>
            <a:r>
              <a:rPr lang="en-US" baseline="0" dirty="0"/>
              <a:t> al. </a:t>
            </a:r>
          </a:p>
          <a:p>
            <a:r>
              <a:rPr lang="en-US" baseline="0" dirty="0" err="1"/>
              <a:t>Voorbeelden</a:t>
            </a:r>
            <a:r>
              <a:rPr lang="en-US" baseline="0" dirty="0"/>
              <a:t> </a:t>
            </a:r>
            <a:r>
              <a:rPr lang="en-US" baseline="0" dirty="0" err="1"/>
              <a:t>projecten</a:t>
            </a:r>
            <a:r>
              <a:rPr lang="en-US" baseline="0" dirty="0"/>
              <a:t>: </a:t>
            </a:r>
            <a:r>
              <a:rPr lang="en-US" baseline="0" dirty="0" err="1"/>
              <a:t>projectbesluit</a:t>
            </a:r>
            <a:r>
              <a:rPr lang="en-US" baseline="0" dirty="0"/>
              <a:t>, </a:t>
            </a:r>
            <a:r>
              <a:rPr lang="en-US" baseline="0" dirty="0" err="1"/>
              <a:t>omgevingsplan</a:t>
            </a:r>
            <a:r>
              <a:rPr lang="en-US" baseline="0" dirty="0"/>
              <a:t>, </a:t>
            </a:r>
            <a:r>
              <a:rPr lang="en-US" baseline="0" dirty="0" err="1"/>
              <a:t>omgevingsvergunning</a:t>
            </a:r>
            <a:endParaRPr lang="en-US" baseline="0" dirty="0"/>
          </a:p>
          <a:p>
            <a:r>
              <a:rPr lang="en-US" baseline="0" dirty="0" err="1"/>
              <a:t>Voorbeelden</a:t>
            </a:r>
            <a:r>
              <a:rPr lang="en-US" baseline="0" dirty="0"/>
              <a:t> </a:t>
            </a:r>
            <a:r>
              <a:rPr lang="en-US" baseline="0" dirty="0" err="1"/>
              <a:t>plannen</a:t>
            </a:r>
            <a:r>
              <a:rPr lang="en-US" baseline="0" dirty="0"/>
              <a:t> en </a:t>
            </a:r>
            <a:r>
              <a:rPr lang="en-US" baseline="0" dirty="0" err="1"/>
              <a:t>programma’s</a:t>
            </a:r>
            <a:r>
              <a:rPr lang="en-US" baseline="0" dirty="0"/>
              <a:t>: </a:t>
            </a:r>
            <a:r>
              <a:rPr lang="en-US" baseline="0" dirty="0" err="1"/>
              <a:t>omgevingsvisie</a:t>
            </a:r>
            <a:r>
              <a:rPr lang="en-US" baseline="0" dirty="0"/>
              <a:t>, </a:t>
            </a:r>
            <a:r>
              <a:rPr lang="en-US" baseline="0" dirty="0" err="1"/>
              <a:t>nationale</a:t>
            </a:r>
            <a:r>
              <a:rPr lang="en-US" baseline="0" dirty="0"/>
              <a:t> of provincial </a:t>
            </a:r>
            <a:r>
              <a:rPr lang="en-US" baseline="0" dirty="0" err="1"/>
              <a:t>programma’s</a:t>
            </a:r>
            <a:endParaRPr lang="en-US" baseline="0" dirty="0"/>
          </a:p>
          <a:p>
            <a:endParaRPr lang="en-US" baseline="0" dirty="0"/>
          </a:p>
          <a:p>
            <a:r>
              <a:rPr lang="en-US" baseline="0" dirty="0" err="1"/>
              <a:t>Vandaag</a:t>
            </a:r>
            <a:r>
              <a:rPr lang="en-US" baseline="0" dirty="0"/>
              <a:t> </a:t>
            </a:r>
            <a:r>
              <a:rPr lang="en-US" baseline="0" dirty="0" err="1"/>
              <a:t>vooral</a:t>
            </a:r>
            <a:r>
              <a:rPr lang="en-US" baseline="0" dirty="0"/>
              <a:t> over </a:t>
            </a:r>
            <a:r>
              <a:rPr lang="en-US" baseline="0" dirty="0" err="1"/>
              <a:t>projectmer-beoordeling</a:t>
            </a:r>
            <a:r>
              <a:rPr lang="en-US" baseline="0" dirty="0"/>
              <a:t>. </a:t>
            </a:r>
            <a:r>
              <a:rPr lang="en-US" baseline="0" dirty="0" err="1"/>
              <a:t>Daar</a:t>
            </a:r>
            <a:r>
              <a:rPr lang="en-US" baseline="0" dirty="0"/>
              <a:t> </a:t>
            </a:r>
            <a:r>
              <a:rPr lang="en-US" baseline="0" dirty="0" err="1"/>
              <a:t>zullen</a:t>
            </a:r>
            <a:r>
              <a:rPr lang="en-US" baseline="0" dirty="0"/>
              <a:t> </a:t>
            </a:r>
            <a:r>
              <a:rPr lang="en-US" baseline="0" dirty="0" err="1"/>
              <a:t>jullie</a:t>
            </a:r>
            <a:r>
              <a:rPr lang="en-US" baseline="0" dirty="0"/>
              <a:t> </a:t>
            </a:r>
            <a:r>
              <a:rPr lang="en-US" baseline="0" dirty="0" err="1"/>
              <a:t>vooral</a:t>
            </a:r>
            <a:r>
              <a:rPr lang="en-US" baseline="0" dirty="0"/>
              <a:t> mee te </a:t>
            </a:r>
            <a:r>
              <a:rPr lang="en-US" baseline="0" dirty="0" err="1"/>
              <a:t>maken</a:t>
            </a:r>
            <a:r>
              <a:rPr lang="en-US" baseline="0" dirty="0"/>
              <a:t> </a:t>
            </a:r>
            <a:r>
              <a:rPr lang="en-US" baseline="0" dirty="0" err="1"/>
              <a:t>hebben</a:t>
            </a:r>
            <a:r>
              <a:rPr lang="en-US" baseline="0" dirty="0"/>
              <a:t>.</a:t>
            </a:r>
            <a:endParaRPr lang="nl-NL" dirty="0"/>
          </a:p>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6</a:t>
            </a:fld>
            <a:endParaRPr lang="nl-NL"/>
          </a:p>
        </p:txBody>
      </p:sp>
    </p:spTree>
    <p:extLst>
      <p:ext uri="{BB962C8B-B14F-4D97-AF65-F5344CB8AC3E}">
        <p14:creationId xmlns:p14="http://schemas.microsoft.com/office/powerpoint/2010/main" val="943913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33333"/>
                </a:solidFill>
                <a:effectLst/>
                <a:latin typeface="Asap"/>
              </a:rPr>
              <a:t>Let op: burgers en andere belanghebbenden hebben geen formele rol in de mer-beoordelingsprocedure. Maar wel in de procedure van het besluit dat nodig is voor het project waar de mer-beoordeling bij hoort</a:t>
            </a:r>
            <a:endParaRPr lang="nl-NL" dirty="0"/>
          </a:p>
        </p:txBody>
      </p:sp>
      <p:sp>
        <p:nvSpPr>
          <p:cNvPr id="4" name="Tijdelijke aanduiding voor dianummer 3"/>
          <p:cNvSpPr>
            <a:spLocks noGrp="1"/>
          </p:cNvSpPr>
          <p:nvPr>
            <p:ph type="sldNum" sz="quarter" idx="5"/>
          </p:nvPr>
        </p:nvSpPr>
        <p:spPr/>
        <p:txBody>
          <a:bodyPr/>
          <a:lstStyle/>
          <a:p>
            <a:fld id="{D986D882-3718-4F40-87D5-7C3050DB7ED2}" type="slidenum">
              <a:rPr lang="nl-NL" smtClean="0"/>
              <a:t>7</a:t>
            </a:fld>
            <a:endParaRPr lang="nl-NL"/>
          </a:p>
        </p:txBody>
      </p:sp>
    </p:spTree>
    <p:extLst>
      <p:ext uri="{BB962C8B-B14F-4D97-AF65-F5344CB8AC3E}">
        <p14:creationId xmlns:p14="http://schemas.microsoft.com/office/powerpoint/2010/main" val="3344123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 papier Bijlage V uitdelen</a:t>
            </a:r>
          </a:p>
          <a:p>
            <a:r>
              <a:rPr lang="nl-NL" dirty="0"/>
              <a:t>In Bijlage</a:t>
            </a:r>
            <a:r>
              <a:rPr lang="nl-NL" baseline="0" dirty="0"/>
              <a:t> V bij het Omgevingsbesluit staat bij </a:t>
            </a:r>
            <a:r>
              <a:rPr lang="nl-NL" dirty="0"/>
              <a:t>welke projecten een milieueffectrapport moet worden gemaakt of een mer-beoordeling moet worden gedaan. </a:t>
            </a:r>
          </a:p>
          <a:p>
            <a:pPr marL="401400"/>
            <a:r>
              <a:rPr lang="nl-NL" sz="2000" dirty="0"/>
              <a:t>Circa 100 categorieën</a:t>
            </a:r>
          </a:p>
          <a:p>
            <a:pPr marL="401400"/>
            <a:r>
              <a:rPr lang="nl-NL" sz="2000" dirty="0"/>
              <a:t>Thematisch gerangschikt, voorbeelden:</a:t>
            </a:r>
          </a:p>
          <a:p>
            <a:pPr marL="800100" lvl="1"/>
            <a:r>
              <a:rPr lang="nl-NL" sz="2000" dirty="0"/>
              <a:t>A: Landbouw, bosbouw en aquacultuur</a:t>
            </a:r>
          </a:p>
          <a:p>
            <a:pPr marL="800100" lvl="1"/>
            <a:r>
              <a:rPr lang="nl-NL" sz="2000" dirty="0"/>
              <a:t>C: Energie-industrie </a:t>
            </a:r>
          </a:p>
          <a:p>
            <a:pPr marL="800100" lvl="1"/>
            <a:r>
              <a:rPr lang="nl-NL" sz="2000" dirty="0"/>
              <a:t>J: Infrastructuur en ruimte</a:t>
            </a:r>
          </a:p>
          <a:p>
            <a:pPr marL="800100" lvl="1"/>
            <a:r>
              <a:rPr lang="nl-NL" sz="2000" dirty="0"/>
              <a:t>K: Waterbeheer</a:t>
            </a:r>
          </a:p>
          <a:p>
            <a:endParaRPr lang="nl-NL" dirty="0"/>
          </a:p>
          <a:p>
            <a:r>
              <a:rPr lang="nl-NL" sz="1200" b="0" i="0" kern="1200" dirty="0">
                <a:solidFill>
                  <a:schemeClr val="tx1"/>
                </a:solidFill>
                <a:effectLst/>
                <a:latin typeface="+mn-lt"/>
                <a:ea typeface="+mn-ea"/>
                <a:cs typeface="+mn-cs"/>
              </a:rPr>
              <a:t>In de vierde kolom staan, in samenhang met </a:t>
            </a:r>
            <a:r>
              <a:rPr lang="nl-NL" sz="1200" b="0" i="0" u="sng" kern="1200" dirty="0">
                <a:solidFill>
                  <a:schemeClr val="tx1"/>
                </a:solidFill>
                <a:effectLst/>
                <a:latin typeface="+mn-lt"/>
                <a:ea typeface="+mn-ea"/>
                <a:cs typeface="+mn-cs"/>
                <a:hlinkClick r:id="rId3"/>
              </a:rPr>
              <a:t>artikel 11.6, derde lid(verwijst naar een andere website)</a:t>
            </a:r>
            <a:r>
              <a:rPr lang="nl-NL" sz="1200" b="0" i="0" kern="1200" dirty="0">
                <a:solidFill>
                  <a:schemeClr val="tx1"/>
                </a:solidFill>
                <a:effectLst/>
                <a:latin typeface="+mn-lt"/>
                <a:ea typeface="+mn-ea"/>
                <a:cs typeface="+mn-cs"/>
              </a:rPr>
              <a:t> van het Omgevingsbesluit, de besluiten waarvoor de mer-verplichtingen gelden. Dit zijn besluiten zoals:</a:t>
            </a:r>
          </a:p>
          <a:p>
            <a:pPr marL="171450" indent="-171450">
              <a:buFont typeface="Arial" panose="020B0604020202020204" pitchFamily="34" charset="0"/>
              <a:buChar char="•"/>
            </a:pPr>
            <a:r>
              <a:rPr lang="nl-NL" sz="1200" b="0" i="0" kern="1200" dirty="0">
                <a:solidFill>
                  <a:schemeClr val="tx1"/>
                </a:solidFill>
                <a:effectLst/>
                <a:latin typeface="+mn-lt"/>
                <a:ea typeface="+mn-ea"/>
                <a:cs typeface="+mn-cs"/>
              </a:rPr>
              <a:t>een omgevingsvergunning</a:t>
            </a:r>
          </a:p>
          <a:p>
            <a:pPr marL="171450" indent="-171450">
              <a:buFont typeface="Arial" panose="020B0604020202020204" pitchFamily="34" charset="0"/>
              <a:buChar char="•"/>
            </a:pPr>
            <a:r>
              <a:rPr lang="nl-NL" sz="1200" b="0" i="0" kern="1200" dirty="0">
                <a:solidFill>
                  <a:schemeClr val="tx1"/>
                </a:solidFill>
                <a:effectLst/>
                <a:latin typeface="+mn-lt"/>
                <a:ea typeface="+mn-ea"/>
                <a:cs typeface="+mn-cs"/>
              </a:rPr>
              <a:t>een projectbesluit</a:t>
            </a:r>
          </a:p>
          <a:p>
            <a:pPr marL="171450" indent="-171450">
              <a:buFont typeface="Arial" panose="020B0604020202020204" pitchFamily="34" charset="0"/>
              <a:buChar char="•"/>
            </a:pPr>
            <a:r>
              <a:rPr lang="nl-NL" sz="1200" b="0" i="0" kern="1200" dirty="0">
                <a:solidFill>
                  <a:schemeClr val="tx1"/>
                </a:solidFill>
                <a:effectLst/>
                <a:latin typeface="+mn-lt"/>
                <a:ea typeface="+mn-ea"/>
                <a:cs typeface="+mn-cs"/>
              </a:rPr>
              <a:t>het omgevingsplan (soms)</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01649-886C-4324-AD4C-E61C88D477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9334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is een uitsnede van Bijlage V. </a:t>
            </a:r>
          </a:p>
          <a:p>
            <a:pPr marL="515700" indent="-457200">
              <a:buFont typeface="+mj-lt"/>
              <a:buAutoNum type="arabicPeriod"/>
            </a:pPr>
            <a:r>
              <a:rPr lang="nl-NL" sz="2000" dirty="0"/>
              <a:t>Voldoet het project aan de omschrijving in kolom 1</a:t>
            </a:r>
          </a:p>
          <a:p>
            <a:pPr marL="515700" indent="-457200">
              <a:buFont typeface="+mj-lt"/>
              <a:buAutoNum type="arabicPeriod"/>
            </a:pPr>
            <a:r>
              <a:rPr lang="nl-NL" sz="2000" dirty="0"/>
              <a:t>Staat het besluit in kolom 4</a:t>
            </a:r>
          </a:p>
          <a:p>
            <a:pPr marL="515700" indent="-457200">
              <a:buFont typeface="+mj-lt"/>
              <a:buAutoNum type="arabicPeriod"/>
            </a:pPr>
            <a:r>
              <a:rPr lang="nl-NL" sz="2000" dirty="0"/>
              <a:t>mer of een mer-beoordeling?:</a:t>
            </a:r>
          </a:p>
          <a:p>
            <a:pPr marL="914400" lvl="1" indent="-457200">
              <a:buFont typeface="+mj-lt"/>
              <a:buAutoNum type="alphaLcPeriod"/>
            </a:pPr>
            <a:r>
              <a:rPr lang="nl-NL" sz="2000" dirty="0"/>
              <a:t>Als uw project voldoet aan de voorwaarden van kolom 2, dan is er een project-mer-plicht.</a:t>
            </a:r>
          </a:p>
          <a:p>
            <a:pPr marL="914400" lvl="1" indent="-457200">
              <a:buFont typeface="+mj-lt"/>
              <a:buAutoNum type="alphaLcPeriod"/>
            </a:pPr>
            <a:r>
              <a:rPr lang="nl-NL" sz="2000" dirty="0"/>
              <a:t>Als uw project voldoet aan de voorwaarden in kolom 3, dan is er een project-mer-beoordelingsplicht.</a:t>
            </a:r>
          </a:p>
          <a:p>
            <a:endParaRPr lang="nl-NL" dirty="0"/>
          </a:p>
          <a:p>
            <a:endParaRPr lang="en-US" sz="1200" b="0" i="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9</a:t>
            </a:fld>
            <a:endParaRPr lang="nl-NL"/>
          </a:p>
        </p:txBody>
      </p:sp>
    </p:spTree>
    <p:extLst>
      <p:ext uri="{BB962C8B-B14F-4D97-AF65-F5344CB8AC3E}">
        <p14:creationId xmlns:p14="http://schemas.microsoft.com/office/powerpoint/2010/main" val="25707521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el">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26CAFB3-B952-5E41-8366-D28F5BBD163D}"/>
              </a:ext>
            </a:extLst>
          </p:cNvPr>
          <p:cNvSpPr/>
          <p:nvPr userDrawn="1"/>
        </p:nvSpPr>
        <p:spPr>
          <a:xfrm>
            <a:off x="251" y="892799"/>
            <a:ext cx="12208683" cy="5609601"/>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7" name="Afbeelding 6">
            <a:extLst>
              <a:ext uri="{FF2B5EF4-FFF2-40B4-BE49-F238E27FC236}">
                <a16:creationId xmlns:a16="http://schemas.microsoft.com/office/drawing/2014/main" id="{10E62FF2-996E-EE4F-8AD3-63F8BA2B3C9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419752537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3612BFF-8B8D-A445-BE85-25A4D5787366}"/>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Tekststijl van het model bewerken</a:t>
            </a:r>
          </a:p>
        </p:txBody>
      </p:sp>
    </p:spTree>
    <p:extLst>
      <p:ext uri="{BB962C8B-B14F-4D97-AF65-F5344CB8AC3E}">
        <p14:creationId xmlns:p14="http://schemas.microsoft.com/office/powerpoint/2010/main" val="221993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9F7C79B-7513-0040-807E-BCD64B44B92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590551" y="1811338"/>
            <a:ext cx="59383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Tekststijl van het model bewerken</a:t>
            </a:r>
          </a:p>
        </p:txBody>
      </p:sp>
      <p:sp>
        <p:nvSpPr>
          <p:cNvPr id="7" name="Tijdelijke aanduiding voor afbeelding 6"/>
          <p:cNvSpPr>
            <a:spLocks noGrp="1"/>
          </p:cNvSpPr>
          <p:nvPr>
            <p:ph type="pic" sz="quarter" idx="13"/>
          </p:nvPr>
        </p:nvSpPr>
        <p:spPr>
          <a:xfrm>
            <a:off x="6915151" y="1811338"/>
            <a:ext cx="4658783" cy="4300538"/>
          </a:xfrm>
        </p:spPr>
        <p:txBody>
          <a:bodyPr/>
          <a:lstStyle/>
          <a:p>
            <a:r>
              <a:rPr lang="nl-NL"/>
              <a:t>Klik op het pictogram als u een afbeelding wilt toevoegen</a:t>
            </a:r>
            <a:endParaRPr lang="nl-NL" dirty="0"/>
          </a:p>
        </p:txBody>
      </p:sp>
    </p:spTree>
    <p:extLst>
      <p:ext uri="{BB962C8B-B14F-4D97-AF65-F5344CB8AC3E}">
        <p14:creationId xmlns:p14="http://schemas.microsoft.com/office/powerpoint/2010/main" val="2181187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059EE069-E041-7D4E-AF5F-769655BE0B20}"/>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19"/>
            <a:ext cx="12192000" cy="148604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9600" y="1811338"/>
            <a:ext cx="10964333"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404677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8CC9E27-A66F-9947-B318-08B7BF55BA15}"/>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601133" y="4078830"/>
            <a:ext cx="5187672" cy="205368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1133" y="1811339"/>
            <a:ext cx="109728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816870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B9C7D7F-C5E1-0140-BB57-0FBAD6675830}"/>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6390192" y="1805083"/>
            <a:ext cx="5187672" cy="205368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9600" y="1811339"/>
            <a:ext cx="5262747"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2165758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3BE2A5B-4D60-474A-9000-DB2D4E891825}"/>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a:xfrm>
            <a:off x="601133" y="1169391"/>
            <a:ext cx="4981736" cy="663123"/>
          </a:xfrm>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609600" y="2182862"/>
            <a:ext cx="4973269"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afbeelding 6"/>
          <p:cNvSpPr>
            <a:spLocks noGrp="1"/>
          </p:cNvSpPr>
          <p:nvPr>
            <p:ph type="pic" sz="quarter" idx="14"/>
          </p:nvPr>
        </p:nvSpPr>
        <p:spPr>
          <a:xfrm>
            <a:off x="6089652" y="1160463"/>
            <a:ext cx="5646689" cy="4972051"/>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1818760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2C612CF5-18B5-914F-B3E0-D3BD0CF3F51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9" name="Tijdelijke aanduiding voor afbeelding 8"/>
          <p:cNvSpPr>
            <a:spLocks noGrp="1"/>
          </p:cNvSpPr>
          <p:nvPr>
            <p:ph type="pic" sz="quarter" idx="13"/>
          </p:nvPr>
        </p:nvSpPr>
        <p:spPr>
          <a:xfrm>
            <a:off x="1926167" y="1168400"/>
            <a:ext cx="8326197" cy="4159250"/>
          </a:xfrm>
        </p:spPr>
        <p:txBody>
          <a:bodyPr>
            <a:normAutofit/>
          </a:bodyPr>
          <a:lstStyle>
            <a:lvl1pPr>
              <a:defRPr sz="1400"/>
            </a:lvl1pPr>
          </a:lstStyle>
          <a:p>
            <a:r>
              <a:rPr lang="nl-NL"/>
              <a:t>Klik op het pictogram als u een afbeelding wilt toevoegen</a:t>
            </a:r>
            <a:endParaRPr lang="nl-NL" dirty="0"/>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Tekststijl van het model bewerken</a:t>
            </a:r>
          </a:p>
        </p:txBody>
      </p:sp>
    </p:spTree>
    <p:extLst>
      <p:ext uri="{BB962C8B-B14F-4D97-AF65-F5344CB8AC3E}">
        <p14:creationId xmlns:p14="http://schemas.microsoft.com/office/powerpoint/2010/main" val="1078953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1D9D6F7E-172C-1F44-81E6-052D9B58844C}"/>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9" name="Tijdelijke aanduiding voor afbeelding 8"/>
          <p:cNvSpPr>
            <a:spLocks noGrp="1"/>
          </p:cNvSpPr>
          <p:nvPr>
            <p:ph type="pic" sz="quarter" idx="13"/>
          </p:nvPr>
        </p:nvSpPr>
        <p:spPr>
          <a:xfrm>
            <a:off x="1926166" y="1168400"/>
            <a:ext cx="3892743" cy="4159250"/>
          </a:xfrm>
        </p:spPr>
        <p:txBody>
          <a:bodyPr>
            <a:normAutofit/>
          </a:bodyPr>
          <a:lstStyle>
            <a:lvl1pPr>
              <a:defRPr sz="1400"/>
            </a:lvl1pPr>
          </a:lstStyle>
          <a:p>
            <a:r>
              <a:rPr lang="nl-NL"/>
              <a:t>Klik op het pictogram als u een afbeelding wilt toevoegen</a:t>
            </a:r>
            <a:endParaRPr lang="nl-NL" dirty="0"/>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Tekststijl van het model bewerken</a:t>
            </a:r>
          </a:p>
        </p:txBody>
      </p:sp>
      <p:sp>
        <p:nvSpPr>
          <p:cNvPr id="8" name="Tijdelijke aanduiding voor afbeelding 8"/>
          <p:cNvSpPr>
            <a:spLocks noGrp="1"/>
          </p:cNvSpPr>
          <p:nvPr>
            <p:ph type="pic" sz="quarter" idx="14"/>
          </p:nvPr>
        </p:nvSpPr>
        <p:spPr>
          <a:xfrm>
            <a:off x="6342303" y="1160463"/>
            <a:ext cx="3910061" cy="4159250"/>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3665215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de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Tekststijl van het model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BE770F96-3C80-EF44-950D-D974353140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53896270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Tekststijl van het model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3" name="Tijdelijke aanduiding voor afbeelding 12">
            <a:extLst>
              <a:ext uri="{FF2B5EF4-FFF2-40B4-BE49-F238E27FC236}">
                <a16:creationId xmlns:a16="http://schemas.microsoft.com/office/drawing/2014/main" id="{E2861002-9B37-3648-AC12-62C3BB3C1FD0}"/>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pic>
        <p:nvPicPr>
          <p:cNvPr id="11" name="Afbeelding 10">
            <a:extLst>
              <a:ext uri="{FF2B5EF4-FFF2-40B4-BE49-F238E27FC236}">
                <a16:creationId xmlns:a16="http://schemas.microsoft.com/office/drawing/2014/main" id="{B9945B71-DBE8-C64D-A8FF-A06662931AE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32919526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el">
    <p:bg>
      <p:bgPr>
        <a:solidFill>
          <a:schemeClr val="bg1"/>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CAF4B903-1467-C34F-9567-8E31016B8910}"/>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7" name="Afbeelding 6">
            <a:extLst>
              <a:ext uri="{FF2B5EF4-FFF2-40B4-BE49-F238E27FC236}">
                <a16:creationId xmlns:a16="http://schemas.microsoft.com/office/drawing/2014/main" id="{10E62FF2-996E-EE4F-8AD3-63F8BA2B3C9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pic>
        <p:nvPicPr>
          <p:cNvPr id="8" name="Afbeelding 7">
            <a:extLst>
              <a:ext uri="{FF2B5EF4-FFF2-40B4-BE49-F238E27FC236}">
                <a16:creationId xmlns:a16="http://schemas.microsoft.com/office/drawing/2014/main" id="{22DC3BBA-D385-EF47-B9A6-F185736EA7F7}"/>
              </a:ext>
            </a:extLst>
          </p:cNvPr>
          <p:cNvPicPr>
            <a:picLocks noChangeAspect="1"/>
          </p:cNvPicPr>
          <p:nvPr userDrawn="1"/>
        </p:nvPicPr>
        <p:blipFill rotWithShape="1">
          <a:blip r:embed="rId3"/>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2293492965"/>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Tekststijl van het model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33105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1" spcCol="468000"/>
          <a:lstStyle/>
          <a:p>
            <a:pPr lvl="0"/>
            <a:r>
              <a:rPr lang="nl-NL"/>
              <a:t>Tekststijl van het model bewerken</a:t>
            </a:r>
          </a:p>
        </p:txBody>
      </p:sp>
      <p:sp>
        <p:nvSpPr>
          <p:cNvPr id="2" name="Titel 1"/>
          <p:cNvSpPr>
            <a:spLocks noGrp="1"/>
          </p:cNvSpPr>
          <p:nvPr>
            <p:ph type="title"/>
          </p:nvPr>
        </p:nvSpPr>
        <p:spPr/>
        <p:txBody>
          <a:bodyPr/>
          <a:lstStyle/>
          <a:p>
            <a:r>
              <a:rPr lang="nl-NL"/>
              <a:t>Klik om de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75965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Afbeelding horizontaal geel">
    <p:bg>
      <p:bgPr>
        <a:solidFill>
          <a:schemeClr val="accent2"/>
        </a:solidFill>
        <a:effectLst/>
      </p:bgPr>
    </p:bg>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E40B2573-7117-47DC-A1FC-56A832A1E9D3}"/>
              </a:ext>
            </a:extLst>
          </p:cNvPr>
          <p:cNvSpPr>
            <a:spLocks noGrp="1"/>
          </p:cNvSpPr>
          <p:nvPr>
            <p:ph type="pic" sz="quarter" idx="10" hasCustomPrompt="1"/>
          </p:nvPr>
        </p:nvSpPr>
        <p:spPr>
          <a:xfrm>
            <a:off x="0" y="3429000"/>
            <a:ext cx="12192000" cy="3429000"/>
          </a:xfrm>
          <a:solidFill>
            <a:schemeClr val="tx1">
              <a:lumMod val="85000"/>
            </a:schemeClr>
          </a:solidFill>
        </p:spPr>
        <p:txBody>
          <a:bodyPr tIns="1080000" anchor="t" anchorCtr="1"/>
          <a:lstStyle>
            <a:lvl1pPr marL="0" marR="0" indent="0" algn="l" defTabSz="914400" rtl="0" eaLnBrk="1" fontAlgn="auto" latinLnBrk="0" hangingPunct="1">
              <a:lnSpc>
                <a:spcPct val="90000"/>
              </a:lnSpc>
              <a:spcBef>
                <a:spcPts val="1200"/>
              </a:spcBef>
              <a:spcAft>
                <a:spcPts val="0"/>
              </a:spcAft>
              <a:buClrTx/>
              <a:buSzPct val="100000"/>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200"/>
              </a:spcBef>
              <a:spcAft>
                <a:spcPts val="0"/>
              </a:spcAft>
              <a:buClrTx/>
              <a:buSzPct val="100000"/>
              <a:buFont typeface="Arial" panose="020B0604020202020204" pitchFamily="34" charset="0"/>
              <a:buNone/>
              <a:tabLst/>
              <a:defRPr/>
            </a:pPr>
            <a:r>
              <a:rPr lang="nl-NL" dirty="0"/>
              <a:t>Klik op het pictogram om een afbeelding in te voegen</a:t>
            </a:r>
          </a:p>
        </p:txBody>
      </p:sp>
      <p:sp>
        <p:nvSpPr>
          <p:cNvPr id="6" name="Tijdelijke aanduiding voor dianummer 5">
            <a:extLst>
              <a:ext uri="{FF2B5EF4-FFF2-40B4-BE49-F238E27FC236}">
                <a16:creationId xmlns:a16="http://schemas.microsoft.com/office/drawing/2014/main" id="{C27AD964-7CC1-4105-95CD-B7149718814C}"/>
              </a:ext>
            </a:extLst>
          </p:cNvPr>
          <p:cNvSpPr>
            <a:spLocks noGrp="1"/>
          </p:cNvSpPr>
          <p:nvPr>
            <p:ph type="sldNum" sz="quarter" idx="11"/>
          </p:nvPr>
        </p:nvSpPr>
        <p:spPr/>
        <p:txBody>
          <a:bodyPr/>
          <a:lstStyle>
            <a:lvl1pPr>
              <a:defRPr>
                <a:solidFill>
                  <a:schemeClr val="bg1"/>
                </a:solidFill>
              </a:defRPr>
            </a:lvl1pPr>
          </a:lstStyle>
          <a:p>
            <a:fld id="{6C93B359-CF0D-4389-949E-16A33FCBB3EC}" type="slidenum">
              <a:rPr lang="nl-NL" smtClean="0"/>
              <a:pPr/>
              <a:t>‹nr.›</a:t>
            </a:fld>
            <a:endParaRPr lang="nl-NL" dirty="0"/>
          </a:p>
        </p:txBody>
      </p:sp>
      <p:sp>
        <p:nvSpPr>
          <p:cNvPr id="7" name="Titel 6">
            <a:extLst>
              <a:ext uri="{FF2B5EF4-FFF2-40B4-BE49-F238E27FC236}">
                <a16:creationId xmlns:a16="http://schemas.microsoft.com/office/drawing/2014/main" id="{4A879FCC-B15B-43B0-94C1-EA709F51A48D}"/>
              </a:ext>
            </a:extLst>
          </p:cNvPr>
          <p:cNvSpPr>
            <a:spLocks noGrp="1"/>
          </p:cNvSpPr>
          <p:nvPr>
            <p:ph type="title" hasCustomPrompt="1"/>
          </p:nvPr>
        </p:nvSpPr>
        <p:spPr/>
        <p:txBody>
          <a:bodyPr/>
          <a:lstStyle>
            <a:lvl1pPr>
              <a:defRPr>
                <a:solidFill>
                  <a:schemeClr val="bg1"/>
                </a:solidFill>
              </a:defRPr>
            </a:lvl1pPr>
          </a:lstStyle>
          <a:p>
            <a:r>
              <a:rPr lang="nl-NL" dirty="0"/>
              <a:t>Klik om een titel in te voegen</a:t>
            </a:r>
          </a:p>
        </p:txBody>
      </p:sp>
    </p:spTree>
    <p:extLst>
      <p:ext uri="{BB962C8B-B14F-4D97-AF65-F5344CB8AC3E}">
        <p14:creationId xmlns:p14="http://schemas.microsoft.com/office/powerpoint/2010/main" val="673028556"/>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53CF5F-D004-2F47-07F9-86D95D8084D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9F963E5-D7C7-F84D-9502-E496A3CC9C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9F94BA9-FDC5-D987-08DC-6ED7C6F6D472}"/>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C8C56ABC-EB5D-8486-5505-D5275F8C7A6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F764F35-00B3-0F90-5EBA-410B4D4E4D8F}"/>
              </a:ext>
            </a:extLst>
          </p:cNvPr>
          <p:cNvSpPr>
            <a:spLocks noGrp="1"/>
          </p:cNvSpPr>
          <p:nvPr>
            <p:ph type="sldNum" sz="quarter" idx="12"/>
          </p:nvPr>
        </p:nvSpPr>
        <p:spPr/>
        <p:txBody>
          <a:bodyPr/>
          <a:lstStyle/>
          <a:p>
            <a:fld id="{D040959A-7B3B-4D4D-ADCD-0FC0CAC10F5E}" type="slidenum">
              <a:rPr lang="nl-NL" smtClean="0"/>
              <a:t>‹nr.›</a:t>
            </a:fld>
            <a:endParaRPr lang="nl-NL"/>
          </a:p>
        </p:txBody>
      </p:sp>
    </p:spTree>
    <p:extLst>
      <p:ext uri="{BB962C8B-B14F-4D97-AF65-F5344CB8AC3E}">
        <p14:creationId xmlns:p14="http://schemas.microsoft.com/office/powerpoint/2010/main" val="658559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7CBC099-CCD2-3C47-AD87-7F5EFB280463}"/>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pic>
        <p:nvPicPr>
          <p:cNvPr id="13" name="Afbeelding 12">
            <a:extLst>
              <a:ext uri="{FF2B5EF4-FFF2-40B4-BE49-F238E27FC236}">
                <a16:creationId xmlns:a16="http://schemas.microsoft.com/office/drawing/2014/main" id="{E77F28CE-3807-4F4B-962D-474278733B72}"/>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8463921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Hoofdstuk + afb ">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3E99B19B-C344-0D42-81F4-64B43FAE8D5D}"/>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6" name="Afbeelding 5">
            <a:extLst>
              <a:ext uri="{FF2B5EF4-FFF2-40B4-BE49-F238E27FC236}">
                <a16:creationId xmlns:a16="http://schemas.microsoft.com/office/drawing/2014/main" id="{D4AF8A1A-4A3E-584A-A9A1-B9AF37AAC0C2}"/>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11" name="Afbeelding 10">
            <a:extLst>
              <a:ext uri="{FF2B5EF4-FFF2-40B4-BE49-F238E27FC236}">
                <a16:creationId xmlns:a16="http://schemas.microsoft.com/office/drawing/2014/main" id="{4AE6D71D-11A7-9F49-9E1B-C6D812DC6BF3}"/>
              </a:ext>
            </a:extLst>
          </p:cNvPr>
          <p:cNvPicPr>
            <a:picLocks noChangeAspect="1"/>
          </p:cNvPicPr>
          <p:nvPr userDrawn="1"/>
        </p:nvPicPr>
        <p:blipFill rotWithShape="1">
          <a:blip r:embed="rId3"/>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2562051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9" name="Afbeelding 8">
            <a:extLst>
              <a:ext uri="{FF2B5EF4-FFF2-40B4-BE49-F238E27FC236}">
                <a16:creationId xmlns:a16="http://schemas.microsoft.com/office/drawing/2014/main" id="{1EF75599-F1CF-3C43-89DE-9AFFD388489D}"/>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1014724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356144" y="1171764"/>
            <a:ext cx="5353512"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8" name="Afbeelding 7">
            <a:extLst>
              <a:ext uri="{FF2B5EF4-FFF2-40B4-BE49-F238E27FC236}">
                <a16:creationId xmlns:a16="http://schemas.microsoft.com/office/drawing/2014/main" id="{F6A851FF-3974-124A-B209-6F99BD08377F}"/>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438273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sp>
        <p:nvSpPr>
          <p:cNvPr id="10" name="Rechthoek 9"/>
          <p:cNvSpPr/>
          <p:nvPr userDrawn="1"/>
        </p:nvSpPr>
        <p:spPr>
          <a:xfrm>
            <a:off x="-8342" y="6499852"/>
            <a:ext cx="12208683"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Tree>
    <p:extLst>
      <p:ext uri="{BB962C8B-B14F-4D97-AF65-F5344CB8AC3E}">
        <p14:creationId xmlns:p14="http://schemas.microsoft.com/office/powerpoint/2010/main" val="2259134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sp>
        <p:nvSpPr>
          <p:cNvPr id="13" name="Rechthoek 12"/>
          <p:cNvSpPr/>
          <p:nvPr userDrawn="1"/>
        </p:nvSpPr>
        <p:spPr>
          <a:xfrm>
            <a:off x="0" y="6506109"/>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7" name="Rechthoek 6">
            <a:extLst>
              <a:ext uri="{FF2B5EF4-FFF2-40B4-BE49-F238E27FC236}">
                <a16:creationId xmlns:a16="http://schemas.microsoft.com/office/drawing/2014/main" id="{E18E1D89-AC64-E14C-A351-0097B0BA1A06}"/>
              </a:ext>
            </a:extLst>
          </p:cNvPr>
          <p:cNvSpPr/>
          <p:nvPr userDrawn="1"/>
        </p:nvSpPr>
        <p:spPr>
          <a:xfrm>
            <a:off x="251" y="892799"/>
            <a:ext cx="12208683" cy="5609601"/>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Tree>
    <p:extLst>
      <p:ext uri="{BB962C8B-B14F-4D97-AF65-F5344CB8AC3E}">
        <p14:creationId xmlns:p14="http://schemas.microsoft.com/office/powerpoint/2010/main" val="2793127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D71E858-B10F-3F46-9281-6B6F1FFFB29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373372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1133" y="1169391"/>
            <a:ext cx="10972800" cy="663123"/>
          </a:xfrm>
          <a:prstGeom prst="rect">
            <a:avLst/>
          </a:prstGeom>
        </p:spPr>
        <p:txBody>
          <a:bodyPr vert="horz" lIns="91440" tIns="45720" rIns="91440" bIns="45720" rtlCol="0" anchor="t">
            <a:normAutofit/>
          </a:bodyPr>
          <a:lstStyle/>
          <a:p>
            <a:r>
              <a:rPr lang="nl-NL" dirty="0"/>
              <a:t>Titelstijl van model bewerken</a:t>
            </a:r>
          </a:p>
        </p:txBody>
      </p:sp>
      <p:sp>
        <p:nvSpPr>
          <p:cNvPr id="3" name="Tijdelijke aanduiding voor tekst 2"/>
          <p:cNvSpPr>
            <a:spLocks noGrp="1"/>
          </p:cNvSpPr>
          <p:nvPr>
            <p:ph type="body" idx="1"/>
          </p:nvPr>
        </p:nvSpPr>
        <p:spPr>
          <a:xfrm>
            <a:off x="601133" y="1733121"/>
            <a:ext cx="11057212" cy="4016515"/>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8891540" y="6506109"/>
            <a:ext cx="28448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endParaRPr lang="nl-NL" dirty="0"/>
          </a:p>
        </p:txBody>
      </p:sp>
      <p:sp>
        <p:nvSpPr>
          <p:cNvPr id="11" name="Tijdelijke aanduiding voor voettekst 10"/>
          <p:cNvSpPr>
            <a:spLocks noGrp="1"/>
          </p:cNvSpPr>
          <p:nvPr>
            <p:ph type="ftr" sz="quarter" idx="3"/>
          </p:nvPr>
        </p:nvSpPr>
        <p:spPr>
          <a:xfrm>
            <a:off x="609600" y="6513085"/>
            <a:ext cx="38608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pic>
        <p:nvPicPr>
          <p:cNvPr id="5" name="Afbeelding 4">
            <a:extLst>
              <a:ext uri="{FF2B5EF4-FFF2-40B4-BE49-F238E27FC236}">
                <a16:creationId xmlns:a16="http://schemas.microsoft.com/office/drawing/2014/main" id="{45804278-0ED3-524C-8B87-AC1FCEE79A0D}"/>
              </a:ext>
            </a:extLst>
          </p:cNvPr>
          <p:cNvPicPr>
            <a:picLocks noChangeAspect="1"/>
          </p:cNvPicPr>
          <p:nvPr userDrawn="1"/>
        </p:nvPicPr>
        <p:blipFill>
          <a:blip r:embed="rId24"/>
          <a:stretch>
            <a:fillRect/>
          </a:stretch>
        </p:blipFill>
        <p:spPr>
          <a:xfrm>
            <a:off x="415288" y="73590"/>
            <a:ext cx="2709572" cy="788994"/>
          </a:xfrm>
          <a:prstGeom prst="rect">
            <a:avLst/>
          </a:prstGeom>
        </p:spPr>
      </p:pic>
    </p:spTree>
    <p:extLst>
      <p:ext uri="{BB962C8B-B14F-4D97-AF65-F5344CB8AC3E}">
        <p14:creationId xmlns:p14="http://schemas.microsoft.com/office/powerpoint/2010/main" val="4142678147"/>
      </p:ext>
    </p:extLst>
  </p:cSld>
  <p:clrMap bg1="lt1" tx1="dk1" bg2="lt2" tx2="dk2" accent1="accent1" accent2="accent2" accent3="accent3" accent4="accent4" accent5="accent5" accent6="accent6" hlink="hlink" folHlink="folHlink"/>
  <p:sldLayoutIdLst>
    <p:sldLayoutId id="2147483708" r:id="rId1"/>
    <p:sldLayoutId id="2147483710" r:id="rId2"/>
    <p:sldLayoutId id="2147483709" r:id="rId3"/>
    <p:sldLayoutId id="2147483711" r:id="rId4"/>
    <p:sldLayoutId id="2147483697" r:id="rId5"/>
    <p:sldLayoutId id="2147483700" r:id="rId6"/>
    <p:sldLayoutId id="2147483701" r:id="rId7"/>
    <p:sldLayoutId id="2147483702" r:id="rId8"/>
    <p:sldLayoutId id="2147483690" r:id="rId9"/>
    <p:sldLayoutId id="2147483695" r:id="rId10"/>
    <p:sldLayoutId id="2147483704" r:id="rId11"/>
    <p:sldLayoutId id="2147483691" r:id="rId12"/>
    <p:sldLayoutId id="2147483705" r:id="rId13"/>
    <p:sldLayoutId id="2147483706" r:id="rId14"/>
    <p:sldLayoutId id="2147483692" r:id="rId15"/>
    <p:sldLayoutId id="2147483693" r:id="rId16"/>
    <p:sldLayoutId id="2147483694" r:id="rId17"/>
    <p:sldLayoutId id="2147483712" r:id="rId18"/>
    <p:sldLayoutId id="2147483713" r:id="rId19"/>
    <p:sldLayoutId id="2147483714" r:id="rId20"/>
    <p:sldLayoutId id="2147483715" r:id="rId21"/>
    <p:sldLayoutId id="2147483716" r:id="rId22"/>
  </p:sldLayoutIdLst>
  <p:hf sldNum="0" hdr="0" dt="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B8295B3-BEF9-02A7-7F07-750613FE70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AA2AB29-2EFF-CF8D-C00A-90E9690776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E14426F-2CA4-DB85-7AEF-E57F35256E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nl-NL"/>
          </a:p>
        </p:txBody>
      </p:sp>
      <p:sp>
        <p:nvSpPr>
          <p:cNvPr id="5" name="Tijdelijke aanduiding voor voettekst 4">
            <a:extLst>
              <a:ext uri="{FF2B5EF4-FFF2-40B4-BE49-F238E27FC236}">
                <a16:creationId xmlns:a16="http://schemas.microsoft.com/office/drawing/2014/main" id="{8EEB881F-F686-CF57-EF55-CF5A60182A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E8FB3D7B-D85B-7A5B-0740-EFD8A5D5A8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040959A-7B3B-4D4D-ADCD-0FC0CAC10F5E}" type="slidenum">
              <a:rPr lang="nl-NL" smtClean="0"/>
              <a:t>‹nr.›</a:t>
            </a:fld>
            <a:endParaRPr lang="nl-NL"/>
          </a:p>
        </p:txBody>
      </p:sp>
    </p:spTree>
    <p:extLst>
      <p:ext uri="{BB962C8B-B14F-4D97-AF65-F5344CB8AC3E}">
        <p14:creationId xmlns:p14="http://schemas.microsoft.com/office/powerpoint/2010/main" val="1505904660"/>
      </p:ext>
    </p:extLst>
  </p:cSld>
  <p:clrMap bg1="lt1" tx1="dk1" bg2="lt2" tx2="dk2" accent1="accent1" accent2="accent2" accent3="accent3" accent4="accent4" accent5="accent5" accent6="accent6" hlink="hlink" folHlink="folHlink"/>
  <p:sldLayoutIdLst>
    <p:sldLayoutId id="2147483649"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hyperlink" Target="https://iplo.nl/regelgeving/instrumenten/milieueffectrapportage/project-mer-beoordeling/"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www.rovid.nl/bzk/ro/2021/bzk-ro-20211027-idm5ib65n-bron.mp4"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etten.overheid.nl/jci1.3:c:BWBR0041278&amp;hoofdstuk=11&amp;afdeling=11.2&amp;artikel=11.10&amp;z=2024-01-01&amp;g=2024-01-01"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wetten.overheid.nl/jci1.3:c:BWBR0041278&amp;hoofdstuk=11&amp;afdeling=11.2&amp;artikel=11.11&amp;z=2024-01-01&amp;g=2024-01-01"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eur-lex.europa.eu/eli/dir/2011/92"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hyperlink" Target="https://iplo.nl/regelgeving/instrumenten/milieueffectrapportage/project-mer-beoordeling/"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iplo.nl/thema/praktijksituaties/veehouderijen/mestbehandeling-milieueffectrapportage/"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iplo.nl/regelgeving/instrumenten/milieueffectrapportage/wettelijk-advies-minister-infrastructuur/" TargetMode="External"/><Relationship Id="rId7" Type="http://schemas.openxmlformats.org/officeDocument/2006/relationships/hyperlink" Target="https://www.linkedin.com/groups/3666293/" TargetMode="External"/><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hyperlink" Target="https://www.magazinesrijkswaterstaat.nl/mer-nieuws" TargetMode="External"/><Relationship Id="rId5" Type="http://schemas.openxmlformats.org/officeDocument/2006/relationships/hyperlink" Target="https://leerplatformmirt.nl/" TargetMode="External"/><Relationship Id="rId10" Type="http://schemas.openxmlformats.org/officeDocument/2006/relationships/image" Target="../media/image15.png"/><Relationship Id="rId4" Type="http://schemas.openxmlformats.org/officeDocument/2006/relationships/hyperlink" Target="https://iplo.nl/regelgeving/instrumenten/milieueffectrapportage/start-mer-scan/" TargetMode="External"/><Relationship Id="rId9"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23.xml"/><Relationship Id="rId5" Type="http://schemas.openxmlformats.org/officeDocument/2006/relationships/hyperlink" Target="http://www.iplo.nl/nieuwsbrief" TargetMode="Externa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wetten.overheid.nl/BWBR0037885/2024-01-01#Hoofdstuk16_Afdeling16.4"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hyperlink" Target="https://wetten.overheid.nl/BWBR0041278/2024-07-01#BijlageV" TargetMode="External"/><Relationship Id="rId4" Type="http://schemas.openxmlformats.org/officeDocument/2006/relationships/hyperlink" Target="https://wetten.overheid.nl/BWBR0041278/2024-07-01#Hoofdstuk1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590550" y="1171764"/>
            <a:ext cx="10954905" cy="1235234"/>
          </a:xfrm>
        </p:spPr>
        <p:txBody>
          <a:bodyPr anchor="t">
            <a:normAutofit/>
          </a:bodyPr>
          <a:lstStyle/>
          <a:p>
            <a:pPr>
              <a:lnSpc>
                <a:spcPct val="90000"/>
              </a:lnSpc>
            </a:pPr>
            <a:r>
              <a:rPr lang="nl-NL" sz="2000" dirty="0"/>
              <a:t>Milieueffectrapportage: mer(-beoordeling) bij projecten en vergunningen</a:t>
            </a:r>
          </a:p>
        </p:txBody>
      </p:sp>
      <p:sp>
        <p:nvSpPr>
          <p:cNvPr id="4" name="Tijdelijke aanduiding voor tekst 3">
            <a:extLst>
              <a:ext uri="{FF2B5EF4-FFF2-40B4-BE49-F238E27FC236}">
                <a16:creationId xmlns:a16="http://schemas.microsoft.com/office/drawing/2014/main" id="{ACA56F21-D6D6-7E41-BB94-C0B4E84965CB}"/>
              </a:ext>
            </a:extLst>
          </p:cNvPr>
          <p:cNvSpPr>
            <a:spLocks noGrp="1"/>
          </p:cNvSpPr>
          <p:nvPr>
            <p:ph type="subTitle" idx="1"/>
          </p:nvPr>
        </p:nvSpPr>
        <p:spPr>
          <a:xfrm>
            <a:off x="590550" y="1878847"/>
            <a:ext cx="10954904" cy="1550153"/>
          </a:xfrm>
        </p:spPr>
        <p:txBody>
          <a:bodyPr>
            <a:normAutofit/>
          </a:bodyPr>
          <a:lstStyle/>
          <a:p>
            <a:r>
              <a:rPr lang="nl-NL" dirty="0"/>
              <a:t>Spreker: Maartje van Ravesteijn</a:t>
            </a:r>
            <a:endParaRPr lang="nl-NL" b="1" dirty="0"/>
          </a:p>
        </p:txBody>
      </p:sp>
    </p:spTree>
    <p:extLst>
      <p:ext uri="{BB962C8B-B14F-4D97-AF65-F5344CB8AC3E}">
        <p14:creationId xmlns:p14="http://schemas.microsoft.com/office/powerpoint/2010/main" val="615856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9FCD19E-31C4-6EA0-B774-86821B211063}"/>
              </a:ext>
            </a:extLst>
          </p:cNvPr>
          <p:cNvSpPr>
            <a:spLocks noGrp="1"/>
          </p:cNvSpPr>
          <p:nvPr>
            <p:ph type="title"/>
          </p:nvPr>
        </p:nvSpPr>
        <p:spPr/>
        <p:txBody>
          <a:bodyPr/>
          <a:lstStyle/>
          <a:p>
            <a:r>
              <a:rPr lang="nl-NL" dirty="0"/>
              <a:t>Procedure </a:t>
            </a:r>
            <a:r>
              <a:rPr lang="nl-NL" dirty="0" err="1"/>
              <a:t>projectmer</a:t>
            </a:r>
            <a:r>
              <a:rPr lang="nl-NL" dirty="0"/>
              <a:t>-beoordeling Omgevingswet</a:t>
            </a:r>
          </a:p>
        </p:txBody>
      </p:sp>
      <p:sp>
        <p:nvSpPr>
          <p:cNvPr id="4" name="Tijdelijke aanduiding voor dianummer 3"/>
          <p:cNvSpPr>
            <a:spLocks noGrp="1"/>
          </p:cNvSpPr>
          <p:nvPr>
            <p:ph type="sldNum" sz="quarter" idx="4294967295"/>
          </p:nvPr>
        </p:nvSpPr>
        <p:spPr>
          <a:xfrm>
            <a:off x="0" y="0"/>
            <a:ext cx="0" cy="0"/>
          </a:xfrm>
        </p:spPr>
        <p:txBody>
          <a:bodyPr/>
          <a:lstStyle/>
          <a:p>
            <a:fld id="{6C93B359-CF0D-4389-949E-16A33FCBB3EC}" type="slidenum">
              <a:rPr lang="nl-NL" smtClean="0"/>
              <a:t>10</a:t>
            </a:fld>
            <a:endParaRPr lang="nl-NL" dirty="0"/>
          </a:p>
        </p:txBody>
      </p:sp>
      <p:graphicFrame>
        <p:nvGraphicFramePr>
          <p:cNvPr id="11" name="Diagram 10" descr="Dit is een schema met:&#10;Stap 1: Mededeling initiatiefnemer aan bevoegd gezag. Deze stap is vormvrij&#10;Stap 2: mer-beoordelingsbeslissing door bevoegd gezag&gt; Dit moet binnen 6 weken.&#10;Stap 3: Publiceren mer-beoordelingsbeslissing bij ontwerpbesluit. Hierop is bezwaar en beroep mogelijk."/>
          <p:cNvGraphicFramePr/>
          <p:nvPr>
            <p:extLst>
              <p:ext uri="{D42A27DB-BD31-4B8C-83A1-F6EECF244321}">
                <p14:modId xmlns:p14="http://schemas.microsoft.com/office/powerpoint/2010/main" val="3493374013"/>
              </p:ext>
            </p:extLst>
          </p:nvPr>
        </p:nvGraphicFramePr>
        <p:xfrm>
          <a:off x="670897" y="2154652"/>
          <a:ext cx="7436834" cy="3841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kstvak 1"/>
          <p:cNvSpPr txBox="1"/>
          <p:nvPr/>
        </p:nvSpPr>
        <p:spPr>
          <a:xfrm>
            <a:off x="8708858" y="3323443"/>
            <a:ext cx="2751437" cy="2308324"/>
          </a:xfrm>
          <a:prstGeom prst="rect">
            <a:avLst/>
          </a:prstGeom>
          <a:noFill/>
        </p:spPr>
        <p:txBody>
          <a:bodyPr wrap="square" rtlCol="0">
            <a:spAutoFit/>
          </a:bodyPr>
          <a:lstStyle/>
          <a:p>
            <a:r>
              <a:rPr lang="nl-NL" u="sng" dirty="0">
                <a:solidFill>
                  <a:srgbClr val="275937"/>
                </a:solidFill>
              </a:rPr>
              <a:t>Meer weten</a:t>
            </a:r>
            <a:r>
              <a:rPr lang="nl-NL" dirty="0">
                <a:solidFill>
                  <a:srgbClr val="275937"/>
                </a:solidFill>
              </a:rPr>
              <a:t>: kijk op: </a:t>
            </a:r>
          </a:p>
          <a:p>
            <a:r>
              <a:rPr lang="nl-NL" dirty="0">
                <a:hlinkClick r:id="rId8"/>
              </a:rPr>
              <a:t>Project-mer-beoordeling | Informatiepunt Leefomgeving (iplo.nl)</a:t>
            </a:r>
            <a:endParaRPr lang="nl-NL" dirty="0">
              <a:solidFill>
                <a:schemeClr val="bg1"/>
              </a:solidFill>
            </a:endParaRPr>
          </a:p>
          <a:p>
            <a:endParaRPr lang="nl-NL" dirty="0">
              <a:solidFill>
                <a:schemeClr val="bg1"/>
              </a:solidFill>
            </a:endParaRPr>
          </a:p>
          <a:p>
            <a:r>
              <a:rPr lang="nl-NL" dirty="0" err="1">
                <a:solidFill>
                  <a:schemeClr val="bg1"/>
                </a:solidFill>
                <a:hlinkClick r:id="rId9"/>
              </a:rPr>
              <a:t>webcollege</a:t>
            </a:r>
            <a:r>
              <a:rPr lang="nl-NL" dirty="0">
                <a:solidFill>
                  <a:schemeClr val="bg1"/>
                </a:solidFill>
                <a:hlinkClick r:id="rId9"/>
              </a:rPr>
              <a:t> mer beoordeling</a:t>
            </a:r>
            <a:endParaRPr lang="nl-NL" dirty="0">
              <a:solidFill>
                <a:schemeClr val="bg1"/>
              </a:solidFill>
            </a:endParaRPr>
          </a:p>
          <a:p>
            <a:endParaRPr lang="nl-NL" dirty="0"/>
          </a:p>
        </p:txBody>
      </p:sp>
    </p:spTree>
    <p:extLst>
      <p:ext uri="{BB962C8B-B14F-4D97-AF65-F5344CB8AC3E}">
        <p14:creationId xmlns:p14="http://schemas.microsoft.com/office/powerpoint/2010/main" val="3971948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99D97E-3CF0-89F7-3E0E-AE4029288320}"/>
              </a:ext>
            </a:extLst>
          </p:cNvPr>
          <p:cNvSpPr>
            <a:spLocks noGrp="1"/>
          </p:cNvSpPr>
          <p:nvPr>
            <p:ph type="title"/>
          </p:nvPr>
        </p:nvSpPr>
        <p:spPr>
          <a:xfrm>
            <a:off x="609600" y="837829"/>
            <a:ext cx="10972800" cy="663123"/>
          </a:xfrm>
        </p:spPr>
        <p:txBody>
          <a:bodyPr>
            <a:normAutofit fontScale="90000"/>
          </a:bodyPr>
          <a:lstStyle/>
          <a:p>
            <a:r>
              <a:rPr lang="nl-NL" dirty="0"/>
              <a:t>Stap 1: Mededeling van initiatiefnemer aan bevoegd gezag</a:t>
            </a:r>
            <a:br>
              <a:rPr lang="nl-NL" dirty="0"/>
            </a:br>
            <a:endParaRPr lang="nl-NL" dirty="0"/>
          </a:p>
        </p:txBody>
      </p:sp>
      <p:sp>
        <p:nvSpPr>
          <p:cNvPr id="3" name="Tijdelijke aanduiding voor voettekst 2">
            <a:extLst>
              <a:ext uri="{FF2B5EF4-FFF2-40B4-BE49-F238E27FC236}">
                <a16:creationId xmlns:a16="http://schemas.microsoft.com/office/drawing/2014/main" id="{148B9E02-3552-97AA-847B-ED17F1C9CCCE}"/>
              </a:ext>
            </a:extLst>
          </p:cNvPr>
          <p:cNvSpPr>
            <a:spLocks noGrp="1"/>
          </p:cNvSpPr>
          <p:nvPr>
            <p:ph type="ftr" sz="quarter" idx="11"/>
          </p:nvPr>
        </p:nvSpPr>
        <p:spPr/>
        <p:txBody>
          <a:bodyPr/>
          <a:lstStyle/>
          <a:p>
            <a:endParaRPr lang="nl-NL" dirty="0"/>
          </a:p>
        </p:txBody>
      </p:sp>
      <p:sp>
        <p:nvSpPr>
          <p:cNvPr id="4" name="Tijdelijke aanduiding voor tekst 3">
            <a:extLst>
              <a:ext uri="{FF2B5EF4-FFF2-40B4-BE49-F238E27FC236}">
                <a16:creationId xmlns:a16="http://schemas.microsoft.com/office/drawing/2014/main" id="{C224CD8D-45E9-56FB-262B-66A78DB99995}"/>
              </a:ext>
            </a:extLst>
          </p:cNvPr>
          <p:cNvSpPr>
            <a:spLocks noGrp="1"/>
          </p:cNvSpPr>
          <p:nvPr>
            <p:ph type="body" sz="quarter" idx="12"/>
          </p:nvPr>
        </p:nvSpPr>
        <p:spPr>
          <a:xfrm>
            <a:off x="601134" y="1705259"/>
            <a:ext cx="9285816" cy="3590641"/>
          </a:xfrm>
        </p:spPr>
        <p:txBody>
          <a:bodyPr>
            <a:noAutofit/>
          </a:bodyPr>
          <a:lstStyle/>
          <a:p>
            <a:pPr marL="342900" indent="-342900">
              <a:buFont typeface="Wingdings" panose="05000000000000000000" pitchFamily="2" charset="2"/>
              <a:buChar char="Ø"/>
            </a:pPr>
            <a:r>
              <a:rPr lang="nl-NL" sz="2000" dirty="0">
                <a:latin typeface="Verdana" panose="020B0604030504040204" pitchFamily="34" charset="0"/>
                <a:ea typeface="Verdana" panose="020B0604030504040204" pitchFamily="34" charset="0"/>
              </a:rPr>
              <a:t>Schriftelijke mededeling</a:t>
            </a:r>
          </a:p>
          <a:p>
            <a:pPr marL="342900" indent="-342900">
              <a:buFont typeface="Wingdings" panose="05000000000000000000" pitchFamily="2" charset="2"/>
              <a:buChar char="Ø"/>
            </a:pPr>
            <a:endParaRPr lang="nl-NL" sz="2000" dirty="0">
              <a:latin typeface="Verdana" panose="020B0604030504040204" pitchFamily="34" charset="0"/>
              <a:ea typeface="Verdana" panose="020B0604030504040204" pitchFamily="34" charset="0"/>
            </a:endParaRPr>
          </a:p>
          <a:p>
            <a:pPr marL="342900" indent="-342900">
              <a:buFont typeface="Wingdings" panose="05000000000000000000" pitchFamily="2" charset="2"/>
              <a:buChar char="Ø"/>
            </a:pPr>
            <a:r>
              <a:rPr lang="nl-NL" sz="2000" dirty="0">
                <a:latin typeface="Verdana" panose="020B0604030504040204" pitchFamily="34" charset="0"/>
                <a:ea typeface="Verdana" panose="020B0604030504040204" pitchFamily="34" charset="0"/>
              </a:rPr>
              <a:t>Verder vormvrij, in praktijk </a:t>
            </a:r>
            <a:r>
              <a:rPr lang="nl-NL" sz="2000" u="sng" dirty="0">
                <a:latin typeface="Verdana" panose="020B0604030504040204" pitchFamily="34" charset="0"/>
                <a:ea typeface="Verdana" panose="020B0604030504040204" pitchFamily="34" charset="0"/>
              </a:rPr>
              <a:t>vaak een aanmeldnotitie</a:t>
            </a:r>
          </a:p>
          <a:p>
            <a:pPr marL="342900" indent="-342900">
              <a:buFont typeface="Wingdings" panose="05000000000000000000" pitchFamily="2" charset="2"/>
              <a:buChar char="Ø"/>
            </a:pPr>
            <a:endParaRPr lang="nl-NL" sz="2000" u="sng" dirty="0">
              <a:latin typeface="Verdana" panose="020B0604030504040204" pitchFamily="34" charset="0"/>
              <a:ea typeface="Verdana" panose="020B0604030504040204" pitchFamily="34" charset="0"/>
            </a:endParaRPr>
          </a:p>
          <a:p>
            <a:pPr marL="342900" indent="-342900">
              <a:buFont typeface="Wingdings" panose="05000000000000000000" pitchFamily="2" charset="2"/>
              <a:buChar char="Ø"/>
            </a:pPr>
            <a:r>
              <a:rPr lang="nl-NL" sz="2000" dirty="0">
                <a:latin typeface="Verdana" panose="020B0604030504040204" pitchFamily="34" charset="0"/>
                <a:ea typeface="Verdana" panose="020B0604030504040204" pitchFamily="34" charset="0"/>
              </a:rPr>
              <a:t>Wel eisen aan inhoud  (zie volgende sheet)</a:t>
            </a:r>
          </a:p>
          <a:p>
            <a:pPr marL="342900" indent="-342900">
              <a:buFont typeface="Wingdings" panose="05000000000000000000" pitchFamily="2" charset="2"/>
              <a:buChar char="Ø"/>
            </a:pPr>
            <a:endParaRPr lang="nl-NL" sz="2000" dirty="0">
              <a:latin typeface="Verdana" panose="020B0604030504040204" pitchFamily="34" charset="0"/>
              <a:ea typeface="Verdana" panose="020B0604030504040204" pitchFamily="34" charset="0"/>
            </a:endParaRPr>
          </a:p>
          <a:p>
            <a:pPr marL="342900" indent="-342900">
              <a:buFont typeface="Wingdings" panose="05000000000000000000" pitchFamily="2" charset="2"/>
              <a:buChar char="Ø"/>
            </a:pPr>
            <a:r>
              <a:rPr lang="nl-NL" sz="2000" dirty="0">
                <a:latin typeface="Verdana" panose="020B0604030504040204" pitchFamily="34" charset="0"/>
                <a:ea typeface="Verdana" panose="020B0604030504040204" pitchFamily="34" charset="0"/>
              </a:rPr>
              <a:t>Mededeling mag voorafgaand aan aanvraag maar ook tegelijk</a:t>
            </a:r>
          </a:p>
          <a:p>
            <a:endParaRPr lang="nl-NL" sz="2000" dirty="0">
              <a:latin typeface="Verdana" panose="020B0604030504040204" pitchFamily="34" charset="0"/>
              <a:ea typeface="Verdana" panose="020B0604030504040204" pitchFamily="34" charset="0"/>
            </a:endParaRPr>
          </a:p>
          <a:p>
            <a:r>
              <a:rPr lang="nl-NL" sz="2000" dirty="0">
                <a:latin typeface="Verdana" panose="020B0604030504040204" pitchFamily="34" charset="0"/>
                <a:ea typeface="Verdana" panose="020B0604030504040204" pitchFamily="34" charset="0"/>
              </a:rPr>
              <a:t>Zie: </a:t>
            </a:r>
            <a:r>
              <a:rPr lang="nl-NL" sz="2000" b="0" i="0" dirty="0">
                <a:solidFill>
                  <a:srgbClr val="333333"/>
                </a:solidFill>
                <a:effectLst/>
                <a:latin typeface="Verdana" panose="020B0604030504040204" pitchFamily="34" charset="0"/>
                <a:ea typeface="Verdana" panose="020B0604030504040204" pitchFamily="34" charset="0"/>
              </a:rPr>
              <a:t>Omgevingsbesluit </a:t>
            </a:r>
            <a:r>
              <a:rPr lang="nl-NL" sz="2000" b="0" i="0" u="sng" dirty="0">
                <a:solidFill>
                  <a:srgbClr val="39870C"/>
                </a:solidFill>
                <a:effectLst/>
                <a:latin typeface="Verdana" panose="020B0604030504040204" pitchFamily="34" charset="0"/>
                <a:ea typeface="Verdana" panose="020B0604030504040204" pitchFamily="34" charset="0"/>
                <a:hlinkClick r:id="rId3"/>
              </a:rPr>
              <a:t>artikel 11.10</a:t>
            </a:r>
            <a:endParaRPr lang="nl-NL" sz="2000" b="0" i="0" u="sng" dirty="0">
              <a:solidFill>
                <a:srgbClr val="39870C"/>
              </a:solidFill>
              <a:effectLst/>
              <a:latin typeface="Verdana" panose="020B0604030504040204" pitchFamily="34" charset="0"/>
              <a:ea typeface="Verdana" panose="020B0604030504040204" pitchFamily="34" charset="0"/>
            </a:endParaRPr>
          </a:p>
          <a:p>
            <a:br>
              <a:rPr lang="nl-NL" sz="2000" dirty="0">
                <a:latin typeface="Verdana" panose="020B0604030504040204" pitchFamily="34" charset="0"/>
                <a:ea typeface="Verdana" panose="020B0604030504040204" pitchFamily="34" charset="0"/>
              </a:rPr>
            </a:br>
            <a:endParaRPr lang="nl-NL"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457377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D25185B-5507-4FAE-8567-9FCAE9519058}"/>
              </a:ext>
            </a:extLst>
          </p:cNvPr>
          <p:cNvSpPr>
            <a:spLocks noGrp="1"/>
          </p:cNvSpPr>
          <p:nvPr>
            <p:ph type="title"/>
          </p:nvPr>
        </p:nvSpPr>
        <p:spPr/>
        <p:txBody>
          <a:bodyPr vert="horz" lIns="91440" tIns="45720" rIns="91440" bIns="45720" rtlCol="0" anchor="t">
            <a:normAutofit/>
          </a:bodyPr>
          <a:lstStyle/>
          <a:p>
            <a:r>
              <a:rPr lang="nl-NL" b="1" i="0" kern="1200" dirty="0">
                <a:latin typeface="Verdana"/>
                <a:ea typeface="+mj-ea"/>
                <a:cs typeface="Verdana"/>
              </a:rPr>
              <a:t>Wat moet er in de mededeling van de IN staan?</a:t>
            </a:r>
          </a:p>
        </p:txBody>
      </p:sp>
      <p:sp>
        <p:nvSpPr>
          <p:cNvPr id="11" name="Footer Placeholder 2">
            <a:extLst>
              <a:ext uri="{FF2B5EF4-FFF2-40B4-BE49-F238E27FC236}">
                <a16:creationId xmlns:a16="http://schemas.microsoft.com/office/drawing/2014/main" id="{A59624E7-8C59-E2FF-89BE-099ED71E8F0D}"/>
              </a:ext>
            </a:extLst>
          </p:cNvPr>
          <p:cNvSpPr>
            <a:spLocks noGrp="1"/>
          </p:cNvSpPr>
          <p:nvPr>
            <p:ph type="ftr" sz="quarter" idx="11"/>
          </p:nvPr>
        </p:nvSpPr>
        <p:spPr/>
        <p:txBody>
          <a:bodyPr/>
          <a:lstStyle/>
          <a:p>
            <a:endParaRPr lang="nl-NL"/>
          </a:p>
        </p:txBody>
      </p:sp>
      <p:sp>
        <p:nvSpPr>
          <p:cNvPr id="7" name="Tijdelijke aanduiding voor tekst 6">
            <a:extLst>
              <a:ext uri="{FF2B5EF4-FFF2-40B4-BE49-F238E27FC236}">
                <a16:creationId xmlns:a16="http://schemas.microsoft.com/office/drawing/2014/main" id="{F5AB64D4-34FC-C898-D0DA-93E7460D305C}"/>
              </a:ext>
            </a:extLst>
          </p:cNvPr>
          <p:cNvSpPr>
            <a:spLocks noGrp="1"/>
          </p:cNvSpPr>
          <p:nvPr>
            <p:ph type="body" sz="quarter" idx="12"/>
          </p:nvPr>
        </p:nvSpPr>
        <p:spPr>
          <a:xfrm>
            <a:off x="601134" y="1811338"/>
            <a:ext cx="11122293" cy="4575814"/>
          </a:xfrm>
        </p:spPr>
        <p:txBody>
          <a:bodyPr>
            <a:normAutofit/>
          </a:bodyPr>
          <a:lstStyle/>
          <a:p>
            <a:r>
              <a:rPr lang="nl-NL" sz="2000" dirty="0"/>
              <a:t>In elk geval, een beschrijving van:</a:t>
            </a:r>
          </a:p>
          <a:p>
            <a:pPr marL="342900" indent="-342900">
              <a:buFont typeface="Wingdings" panose="05000000000000000000" pitchFamily="2" charset="2"/>
              <a:buChar char="ü"/>
            </a:pPr>
            <a:r>
              <a:rPr lang="nl-NL" sz="2000" dirty="0"/>
              <a:t>de </a:t>
            </a:r>
            <a:r>
              <a:rPr lang="nl-NL" sz="2000" u="sng" dirty="0"/>
              <a:t>kenmerken van het project</a:t>
            </a:r>
            <a:r>
              <a:rPr lang="nl-NL" sz="2000" dirty="0"/>
              <a:t>, te weten; </a:t>
            </a:r>
          </a:p>
          <a:p>
            <a:pPr marL="800100" lvl="1" indent="-342900">
              <a:buFont typeface="Arial" panose="020B0604020202020204" pitchFamily="34" charset="0"/>
              <a:buChar char="•"/>
            </a:pPr>
            <a:r>
              <a:rPr lang="nl-NL" sz="2000" dirty="0"/>
              <a:t>de fysieke kenmerken van het gehele project en, als dat van toepassing is, van de sloopactiviteiten;</a:t>
            </a:r>
          </a:p>
          <a:p>
            <a:pPr marL="800100" lvl="1" indent="-342900">
              <a:buFont typeface="Arial" panose="020B0604020202020204" pitchFamily="34" charset="0"/>
              <a:buChar char="•"/>
            </a:pPr>
            <a:r>
              <a:rPr lang="nl-NL" sz="2000" dirty="0"/>
              <a:t>de </a:t>
            </a:r>
            <a:r>
              <a:rPr lang="nl-NL" sz="2000" u="sng" dirty="0"/>
              <a:t>locatie</a:t>
            </a:r>
            <a:r>
              <a:rPr lang="nl-NL" sz="2000" dirty="0"/>
              <a:t> van het project, met bijzondere aandacht voor de kwetsbaarheid van het milieu in de gebieden waarop het project van invloed kan zijn;</a:t>
            </a:r>
          </a:p>
          <a:p>
            <a:pPr marL="342900" indent="-342900">
              <a:buFont typeface="Wingdings" panose="05000000000000000000" pitchFamily="2" charset="2"/>
              <a:buChar char="ü"/>
            </a:pPr>
            <a:r>
              <a:rPr lang="nl-NL" sz="2000" dirty="0"/>
              <a:t>de mogelijk aanzienlijke </a:t>
            </a:r>
            <a:r>
              <a:rPr lang="nl-NL" sz="2000" u="sng" dirty="0"/>
              <a:t>milieueffecten</a:t>
            </a:r>
            <a:r>
              <a:rPr lang="nl-NL" sz="2000" dirty="0"/>
              <a:t> van het project; en</a:t>
            </a:r>
          </a:p>
          <a:p>
            <a:pPr marL="342900" indent="-342900">
              <a:buFont typeface="Wingdings" panose="05000000000000000000" pitchFamily="2" charset="2"/>
              <a:buChar char="ü"/>
            </a:pPr>
            <a:r>
              <a:rPr lang="nl-NL" sz="2000" dirty="0"/>
              <a:t>de mogelijk aanzienlijke milieueffecten van het project als gevolg van:</a:t>
            </a:r>
          </a:p>
          <a:p>
            <a:pPr marL="800100" lvl="1" indent="-342900">
              <a:buFont typeface="Arial" panose="020B0604020202020204" pitchFamily="34" charset="0"/>
              <a:buChar char="•"/>
            </a:pPr>
            <a:r>
              <a:rPr lang="nl-NL" sz="2000" dirty="0"/>
              <a:t>de verwachte residuen en emissies en de productie van afvalstoffen; en</a:t>
            </a:r>
          </a:p>
          <a:p>
            <a:pPr marL="800100" lvl="1" indent="-342900">
              <a:buFont typeface="Arial" panose="020B0604020202020204" pitchFamily="34" charset="0"/>
              <a:buChar char="•"/>
            </a:pPr>
            <a:r>
              <a:rPr lang="nl-NL" sz="2000" dirty="0"/>
              <a:t>het gebruik van natuurlijke bronnen, waaronder bodem, land, water en biodiversiteit.</a:t>
            </a:r>
          </a:p>
          <a:p>
            <a:pPr marL="285750" indent="-285750">
              <a:buFont typeface="Wingdings" panose="05000000000000000000" pitchFamily="2" charset="2"/>
              <a:buChar char="Ø"/>
            </a:pPr>
            <a:r>
              <a:rPr lang="nl-NL" sz="2000" dirty="0">
                <a:latin typeface="Verdana" panose="020B0604030504040204" pitchFamily="34" charset="0"/>
                <a:ea typeface="Verdana" panose="020B0604030504040204" pitchFamily="34" charset="0"/>
              </a:rPr>
              <a:t>N.B. Mag inclusief mitigerende</a:t>
            </a:r>
            <a:r>
              <a:rPr lang="nl-NL" sz="2000" b="0" i="0" dirty="0">
                <a:solidFill>
                  <a:srgbClr val="333333"/>
                </a:solidFill>
                <a:effectLst/>
                <a:latin typeface="Verdana" panose="020B0604030504040204" pitchFamily="34" charset="0"/>
                <a:ea typeface="Verdana" panose="020B0604030504040204" pitchFamily="34" charset="0"/>
              </a:rPr>
              <a:t> maatregelen! Mits ook opgenomen in besluit.</a:t>
            </a:r>
            <a:endParaRPr lang="nl-NL" sz="2000" dirty="0">
              <a:latin typeface="Verdana" panose="020B0604030504040204" pitchFamily="34" charset="0"/>
              <a:ea typeface="Verdana" panose="020B0604030504040204" pitchFamily="34" charset="0"/>
            </a:endParaRPr>
          </a:p>
        </p:txBody>
      </p:sp>
      <p:sp>
        <p:nvSpPr>
          <p:cNvPr id="5" name="Tekstvak 4" descr="In elk geval, een beschrijving van:&#10;de kenmerken van het project, te weten; &#10;de fysieke kenmerken van het gehele project en, als dat van toepassing is, van de sloopactiviteiten;&#10;de locatie van het project, met bijzondere aandacht voor de kwetsbaarheid van het milieu in de gebieden waarop het project van invloed kan zijn;&#10;de mogelijk aanzienlijke milieueffecten van het project; en&#10;de mogelijk aanzienlijke milieueffecten van het project als gevolg van:&#10;de verwachte residuen en emissies en de productie van afvalstoffen; en&#10;het gebruik van natuurlijke bronnen, waaronder bodem, land, water en biodiversiteit.&#10;N.B. Mag inclusief mitigerende maatregelen! Mits ook opgenomen in besluit.&#10;">
            <a:extLst>
              <a:ext uri="{FF2B5EF4-FFF2-40B4-BE49-F238E27FC236}">
                <a16:creationId xmlns:a16="http://schemas.microsoft.com/office/drawing/2014/main" id="{04AD2759-A205-1AB6-446F-9F1D5AF2C4C8}"/>
              </a:ext>
            </a:extLst>
          </p:cNvPr>
          <p:cNvSpPr txBox="1"/>
          <p:nvPr/>
        </p:nvSpPr>
        <p:spPr>
          <a:xfrm>
            <a:off x="601134" y="1811338"/>
            <a:ext cx="10964333" cy="4305685"/>
          </a:xfrm>
          <a:prstGeom prst="rect">
            <a:avLst/>
          </a:prstGeom>
        </p:spPr>
        <p:txBody>
          <a:bodyPr vert="horz" lIns="91440" tIns="45720" rIns="91440" bIns="45720" rtlCol="0">
            <a:normAutofit/>
          </a:bodyPr>
          <a:lstStyle/>
          <a:p>
            <a:pPr>
              <a:lnSpc>
                <a:spcPts val="2400"/>
              </a:lnSpc>
              <a:spcBef>
                <a:spcPct val="20000"/>
              </a:spcBef>
            </a:pPr>
            <a:endParaRPr lang="nl-NL" sz="1600" b="0" i="0" kern="1200" dirty="0">
              <a:latin typeface="Verdana"/>
              <a:ea typeface="+mn-ea"/>
              <a:cs typeface="Verdana"/>
            </a:endParaRPr>
          </a:p>
        </p:txBody>
      </p:sp>
    </p:spTree>
    <p:extLst>
      <p:ext uri="{BB962C8B-B14F-4D97-AF65-F5344CB8AC3E}">
        <p14:creationId xmlns:p14="http://schemas.microsoft.com/office/powerpoint/2010/main" val="1490764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E2C67B-DBA8-2212-3A61-E1ACE56B61C7}"/>
              </a:ext>
            </a:extLst>
          </p:cNvPr>
          <p:cNvSpPr>
            <a:spLocks noGrp="1"/>
          </p:cNvSpPr>
          <p:nvPr>
            <p:ph type="title"/>
          </p:nvPr>
        </p:nvSpPr>
        <p:spPr>
          <a:xfrm>
            <a:off x="2928261" y="184594"/>
            <a:ext cx="8958939" cy="1969594"/>
          </a:xfrm>
        </p:spPr>
        <p:txBody>
          <a:bodyPr>
            <a:normAutofit/>
          </a:bodyPr>
          <a:lstStyle/>
          <a:p>
            <a:r>
              <a:rPr lang="nl-NL" dirty="0"/>
              <a:t>Voorbeeld inhoudsopgave aanmeldnotitie</a:t>
            </a:r>
          </a:p>
        </p:txBody>
      </p:sp>
      <p:sp>
        <p:nvSpPr>
          <p:cNvPr id="3" name="Tijdelijke aanduiding voor voettekst 2">
            <a:extLst>
              <a:ext uri="{FF2B5EF4-FFF2-40B4-BE49-F238E27FC236}">
                <a16:creationId xmlns:a16="http://schemas.microsoft.com/office/drawing/2014/main" id="{BC47FDBE-54F8-FD11-247D-3B4C1F7486E8}"/>
              </a:ext>
            </a:extLst>
          </p:cNvPr>
          <p:cNvSpPr>
            <a:spLocks noGrp="1"/>
          </p:cNvSpPr>
          <p:nvPr>
            <p:ph type="ftr" sz="quarter" idx="11"/>
          </p:nvPr>
        </p:nvSpPr>
        <p:spPr/>
        <p:txBody>
          <a:bodyPr/>
          <a:lstStyle/>
          <a:p>
            <a:endParaRPr lang="nl-NL" dirty="0"/>
          </a:p>
        </p:txBody>
      </p:sp>
      <p:pic>
        <p:nvPicPr>
          <p:cNvPr id="6" name="Afbeelding 5" descr="De afbeelding laat een voorbeeld van een inhoudsopgave van een aanmeldnotitie zien.">
            <a:extLst>
              <a:ext uri="{FF2B5EF4-FFF2-40B4-BE49-F238E27FC236}">
                <a16:creationId xmlns:a16="http://schemas.microsoft.com/office/drawing/2014/main" id="{48CAAEA2-048B-F4A7-238E-17519D30A9D3}"/>
              </a:ext>
            </a:extLst>
          </p:cNvPr>
          <p:cNvPicPr>
            <a:picLocks noChangeAspect="1"/>
          </p:cNvPicPr>
          <p:nvPr/>
        </p:nvPicPr>
        <p:blipFill>
          <a:blip r:embed="rId3"/>
          <a:stretch>
            <a:fillRect/>
          </a:stretch>
        </p:blipFill>
        <p:spPr>
          <a:xfrm>
            <a:off x="2224764" y="854265"/>
            <a:ext cx="7038975" cy="5429250"/>
          </a:xfrm>
          <a:prstGeom prst="rect">
            <a:avLst/>
          </a:prstGeom>
        </p:spPr>
      </p:pic>
    </p:spTree>
    <p:extLst>
      <p:ext uri="{BB962C8B-B14F-4D97-AF65-F5344CB8AC3E}">
        <p14:creationId xmlns:p14="http://schemas.microsoft.com/office/powerpoint/2010/main" val="4222975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DF82A0-B352-3B68-9EBD-24C1538D7C68}"/>
              </a:ext>
            </a:extLst>
          </p:cNvPr>
          <p:cNvSpPr>
            <a:spLocks noGrp="1"/>
          </p:cNvSpPr>
          <p:nvPr>
            <p:ph type="title"/>
          </p:nvPr>
        </p:nvSpPr>
        <p:spPr/>
        <p:txBody>
          <a:bodyPr>
            <a:normAutofit fontScale="90000"/>
          </a:bodyPr>
          <a:lstStyle/>
          <a:p>
            <a:r>
              <a:rPr lang="nl-NL" sz="2800" b="1" dirty="0">
                <a:latin typeface="Verdana" panose="020B0604030504040204" pitchFamily="34" charset="0"/>
                <a:ea typeface="Verdana" panose="020B0604030504040204" pitchFamily="34" charset="0"/>
              </a:rPr>
              <a:t>Stap 2: Beslissing bevoegd gezag wel/geen mer</a:t>
            </a:r>
            <a:br>
              <a:rPr lang="nl-NL" sz="2800" b="1" dirty="0">
                <a:latin typeface="Verdana" panose="020B0604030504040204" pitchFamily="34" charset="0"/>
                <a:ea typeface="Verdana" panose="020B0604030504040204" pitchFamily="34" charset="0"/>
              </a:rPr>
            </a:br>
            <a:endParaRPr lang="nl-NL" dirty="0"/>
          </a:p>
        </p:txBody>
      </p:sp>
      <p:sp>
        <p:nvSpPr>
          <p:cNvPr id="3" name="Tijdelijke aanduiding voor voettekst 2">
            <a:extLst>
              <a:ext uri="{FF2B5EF4-FFF2-40B4-BE49-F238E27FC236}">
                <a16:creationId xmlns:a16="http://schemas.microsoft.com/office/drawing/2014/main" id="{44937697-D806-B1D1-1D31-4EB51CEFBC44}"/>
              </a:ext>
            </a:extLst>
          </p:cNvPr>
          <p:cNvSpPr>
            <a:spLocks noGrp="1"/>
          </p:cNvSpPr>
          <p:nvPr>
            <p:ph type="ftr" sz="quarter" idx="11"/>
          </p:nvPr>
        </p:nvSpPr>
        <p:spPr/>
        <p:txBody>
          <a:bodyPr/>
          <a:lstStyle/>
          <a:p>
            <a:endParaRPr lang="nl-NL" dirty="0"/>
          </a:p>
        </p:txBody>
      </p:sp>
      <p:sp>
        <p:nvSpPr>
          <p:cNvPr id="4" name="Tijdelijke aanduiding voor tekst 3">
            <a:extLst>
              <a:ext uri="{FF2B5EF4-FFF2-40B4-BE49-F238E27FC236}">
                <a16:creationId xmlns:a16="http://schemas.microsoft.com/office/drawing/2014/main" id="{74AB4FA9-9FEE-6CF6-FAAD-BDDD8256FACE}"/>
              </a:ext>
            </a:extLst>
          </p:cNvPr>
          <p:cNvSpPr>
            <a:spLocks noGrp="1"/>
          </p:cNvSpPr>
          <p:nvPr>
            <p:ph type="body" sz="quarter" idx="12"/>
          </p:nvPr>
        </p:nvSpPr>
        <p:spPr/>
        <p:txBody>
          <a:bodyPr>
            <a:normAutofit/>
          </a:bodyPr>
          <a:lstStyle/>
          <a:p>
            <a:pPr marL="342900" indent="-342900">
              <a:buFont typeface="Wingdings" panose="05000000000000000000" pitchFamily="2" charset="2"/>
              <a:buChar char="Ø"/>
            </a:pPr>
            <a:r>
              <a:rPr lang="nl-NL" sz="2000" dirty="0">
                <a:latin typeface="Verdana" panose="020B0604030504040204" pitchFamily="34" charset="0"/>
                <a:ea typeface="Verdana" panose="020B0604030504040204" pitchFamily="34" charset="0"/>
              </a:rPr>
              <a:t>Wordt ook wel </a:t>
            </a:r>
            <a:r>
              <a:rPr lang="nl-NL" sz="2000" u="sng" dirty="0">
                <a:latin typeface="Verdana" panose="020B0604030504040204" pitchFamily="34" charset="0"/>
                <a:ea typeface="Verdana" panose="020B0604030504040204" pitchFamily="34" charset="0"/>
              </a:rPr>
              <a:t>mer-beoordelingsbeslissing</a:t>
            </a:r>
            <a:r>
              <a:rPr lang="nl-NL" sz="2000" dirty="0">
                <a:latin typeface="Verdana" panose="020B0604030504040204" pitchFamily="34" charset="0"/>
                <a:ea typeface="Verdana" panose="020B0604030504040204" pitchFamily="34" charset="0"/>
              </a:rPr>
              <a:t> genoemd</a:t>
            </a:r>
          </a:p>
          <a:p>
            <a:pPr marL="342900" indent="-342900">
              <a:buFont typeface="Wingdings" panose="05000000000000000000" pitchFamily="2" charset="2"/>
              <a:buChar char="Ø"/>
            </a:pPr>
            <a:r>
              <a:rPr lang="nl-NL" sz="2000" dirty="0">
                <a:latin typeface="Verdana" panose="020B0604030504040204" pitchFamily="34" charset="0"/>
                <a:ea typeface="Verdana" panose="020B0604030504040204" pitchFamily="34" charset="0"/>
              </a:rPr>
              <a:t>Moet binnen 6 weken na ontvangst van de mededeling</a:t>
            </a:r>
          </a:p>
          <a:p>
            <a:pPr marL="342900" indent="-342900">
              <a:buFont typeface="Wingdings" panose="05000000000000000000" pitchFamily="2" charset="2"/>
              <a:buChar char="Ø"/>
            </a:pPr>
            <a:endParaRPr lang="nl-NL" sz="2000" dirty="0">
              <a:latin typeface="Verdana" panose="020B0604030504040204" pitchFamily="34" charset="0"/>
              <a:ea typeface="Verdana" panose="020B0604030504040204" pitchFamily="34" charset="0"/>
            </a:endParaRPr>
          </a:p>
          <a:p>
            <a:pPr marL="342900" indent="-342900">
              <a:buFont typeface="Wingdings" panose="05000000000000000000" pitchFamily="2" charset="2"/>
              <a:buChar char="Ø"/>
            </a:pPr>
            <a:r>
              <a:rPr lang="nl-NL" sz="2000" dirty="0">
                <a:latin typeface="Verdana" panose="020B0604030504040204" pitchFamily="34" charset="0"/>
                <a:ea typeface="Verdana" panose="020B0604030504040204" pitchFamily="34" charset="0"/>
              </a:rPr>
              <a:t>Welk orgaan neemt de beslissing?</a:t>
            </a:r>
          </a:p>
          <a:p>
            <a:pPr marL="800100" lvl="1" indent="-342900">
              <a:buFont typeface="Courier New" panose="02070309020205020404" pitchFamily="49" charset="0"/>
              <a:buChar char="o"/>
            </a:pPr>
            <a:r>
              <a:rPr lang="nl-NL" sz="2000" dirty="0">
                <a:latin typeface="Verdana" panose="020B0604030504040204" pitchFamily="34" charset="0"/>
                <a:ea typeface="Verdana" panose="020B0604030504040204" pitchFamily="34" charset="0"/>
              </a:rPr>
              <a:t>Vertegenwoordigend bestuursorgaan bv gemeenteraad of provinciale staten;</a:t>
            </a:r>
          </a:p>
          <a:p>
            <a:pPr marL="800100" lvl="1" indent="-342900">
              <a:buFont typeface="Courier New" panose="02070309020205020404" pitchFamily="49" charset="0"/>
              <a:buChar char="o"/>
            </a:pPr>
            <a:r>
              <a:rPr lang="nl-NL" sz="2000" dirty="0">
                <a:latin typeface="Verdana" panose="020B0604030504040204" pitchFamily="34" charset="0"/>
                <a:ea typeface="Verdana" panose="020B0604030504040204" pitchFamily="34" charset="0"/>
              </a:rPr>
              <a:t>Tenzij gemandateerd. Onder de Omgevingswet moet het uitvoerende bestuursorgaan formeel gemandateerd zijn door het bevoegd gezag (vertegenwoordigend bestuursorgaan) om de mer-beoordelingsbeslissing te nemen. 	</a:t>
            </a:r>
          </a:p>
          <a:p>
            <a:pPr marL="800100" lvl="1" indent="-342900">
              <a:buFont typeface="Courier New" panose="02070309020205020404" pitchFamily="49" charset="0"/>
              <a:buChar char="o"/>
            </a:pPr>
            <a:endParaRPr lang="nl-NL" sz="2000" dirty="0">
              <a:latin typeface="Verdana" panose="020B0604030504040204" pitchFamily="34" charset="0"/>
              <a:ea typeface="Verdana" panose="020B0604030504040204" pitchFamily="34" charset="0"/>
            </a:endParaRPr>
          </a:p>
          <a:p>
            <a:r>
              <a:rPr lang="nl-NL" sz="2000" dirty="0">
                <a:latin typeface="Verdana" panose="020B0604030504040204" pitchFamily="34" charset="0"/>
                <a:ea typeface="Verdana" panose="020B0604030504040204" pitchFamily="34" charset="0"/>
              </a:rPr>
              <a:t>Zie:</a:t>
            </a:r>
            <a:r>
              <a:rPr lang="nl-NL" sz="2000" b="0" i="0" dirty="0">
                <a:solidFill>
                  <a:srgbClr val="333333"/>
                </a:solidFill>
                <a:effectLst/>
                <a:latin typeface="Verdana" panose="020B0604030504040204" pitchFamily="34" charset="0"/>
                <a:ea typeface="Verdana" panose="020B0604030504040204" pitchFamily="34" charset="0"/>
              </a:rPr>
              <a:t> </a:t>
            </a:r>
            <a:r>
              <a:rPr lang="nl-NL" sz="2000" b="0" i="0" u="sng" dirty="0">
                <a:solidFill>
                  <a:srgbClr val="39870C"/>
                </a:solidFill>
                <a:effectLst/>
                <a:latin typeface="Verdana" panose="020B0604030504040204" pitchFamily="34" charset="0"/>
                <a:ea typeface="Verdana" panose="020B0604030504040204" pitchFamily="34" charset="0"/>
                <a:hlinkClick r:id="rId3"/>
              </a:rPr>
              <a:t>artikel 11.11</a:t>
            </a:r>
            <a:r>
              <a:rPr lang="nl-NL" sz="2000" b="0" i="0" dirty="0">
                <a:solidFill>
                  <a:srgbClr val="333333"/>
                </a:solidFill>
                <a:effectLst/>
                <a:latin typeface="Verdana" panose="020B0604030504040204" pitchFamily="34" charset="0"/>
                <a:ea typeface="Verdana" panose="020B0604030504040204" pitchFamily="34" charset="0"/>
              </a:rPr>
              <a:t>, lid 2, van het Omgevingsbesluit.</a:t>
            </a:r>
            <a:endParaRPr lang="nl-NL" sz="2000" dirty="0">
              <a:latin typeface="Verdana" panose="020B0604030504040204" pitchFamily="34" charset="0"/>
              <a:ea typeface="Verdana" panose="020B0604030504040204" pitchFamily="34" charset="0"/>
            </a:endParaRPr>
          </a:p>
          <a:p>
            <a:endParaRPr lang="nl-NL" dirty="0"/>
          </a:p>
        </p:txBody>
      </p:sp>
    </p:spTree>
    <p:extLst>
      <p:ext uri="{BB962C8B-B14F-4D97-AF65-F5344CB8AC3E}">
        <p14:creationId xmlns:p14="http://schemas.microsoft.com/office/powerpoint/2010/main" val="3610068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D25185B-5507-4FAE-8567-9FCAE9519058}"/>
              </a:ext>
            </a:extLst>
          </p:cNvPr>
          <p:cNvSpPr>
            <a:spLocks noGrp="1"/>
          </p:cNvSpPr>
          <p:nvPr>
            <p:ph type="title"/>
          </p:nvPr>
        </p:nvSpPr>
        <p:spPr/>
        <p:txBody>
          <a:bodyPr vert="horz" lIns="91440" tIns="45720" rIns="91440" bIns="45720" rtlCol="0" anchor="t">
            <a:normAutofit/>
          </a:bodyPr>
          <a:lstStyle/>
          <a:p>
            <a:r>
              <a:rPr lang="nl-NL" b="1" i="0" kern="1200" dirty="0">
                <a:latin typeface="Verdana"/>
                <a:ea typeface="+mj-ea"/>
                <a:cs typeface="Verdana"/>
              </a:rPr>
              <a:t>Criteria mer-beoordeling voor BG</a:t>
            </a:r>
          </a:p>
        </p:txBody>
      </p:sp>
      <p:sp>
        <p:nvSpPr>
          <p:cNvPr id="11" name="Footer Placeholder 2">
            <a:extLst>
              <a:ext uri="{FF2B5EF4-FFF2-40B4-BE49-F238E27FC236}">
                <a16:creationId xmlns:a16="http://schemas.microsoft.com/office/drawing/2014/main" id="{A59624E7-8C59-E2FF-89BE-099ED71E8F0D}"/>
              </a:ext>
            </a:extLst>
          </p:cNvPr>
          <p:cNvSpPr>
            <a:spLocks noGrp="1"/>
          </p:cNvSpPr>
          <p:nvPr>
            <p:ph type="ftr" sz="quarter" idx="11"/>
          </p:nvPr>
        </p:nvSpPr>
        <p:spPr/>
        <p:txBody>
          <a:bodyPr/>
          <a:lstStyle/>
          <a:p>
            <a:endParaRPr lang="nl-NL"/>
          </a:p>
        </p:txBody>
      </p:sp>
      <p:sp>
        <p:nvSpPr>
          <p:cNvPr id="5" name="Tekstvak 4" descr="In dit tekstvak staan de criteria voor de mer-beoordeling vh bevoegd gezag, namelijk:&#10;de kenmerken van het project&#10;de plaats van het project&#10;de kenmerken van de potentiële effecten&#10;&#10;Bron: Bijlage III van de Europese mer-richtlijn (2011/92/EU)&#10;&#10;Meer informatie: Project-mer-beoordeling | Informatiepunt Leefomgeving &#10;&#10;">
            <a:extLst>
              <a:ext uri="{FF2B5EF4-FFF2-40B4-BE49-F238E27FC236}">
                <a16:creationId xmlns:a16="http://schemas.microsoft.com/office/drawing/2014/main" id="{04AD2759-A205-1AB6-446F-9F1D5AF2C4C8}"/>
              </a:ext>
            </a:extLst>
          </p:cNvPr>
          <p:cNvSpPr txBox="1"/>
          <p:nvPr/>
        </p:nvSpPr>
        <p:spPr>
          <a:xfrm>
            <a:off x="601134" y="1811338"/>
            <a:ext cx="10964333" cy="4305685"/>
          </a:xfrm>
          <a:prstGeom prst="rect">
            <a:avLst/>
          </a:prstGeom>
        </p:spPr>
        <p:txBody>
          <a:bodyPr vert="horz" lIns="91440" tIns="45720" rIns="91440" bIns="45720" rtlCol="0">
            <a:normAutofit/>
          </a:bodyPr>
          <a:lstStyle/>
          <a:p>
            <a:pPr>
              <a:lnSpc>
                <a:spcPts val="2400"/>
              </a:lnSpc>
              <a:spcBef>
                <a:spcPct val="20000"/>
              </a:spcBef>
            </a:pPr>
            <a:endParaRPr lang="nl-NL" sz="1600" b="0" i="0" kern="1200" dirty="0">
              <a:latin typeface="Verdana"/>
              <a:ea typeface="+mn-ea"/>
              <a:cs typeface="Verdana"/>
            </a:endParaRPr>
          </a:p>
        </p:txBody>
      </p:sp>
      <p:sp>
        <p:nvSpPr>
          <p:cNvPr id="2" name="Tekstvak 1">
            <a:extLst>
              <a:ext uri="{FF2B5EF4-FFF2-40B4-BE49-F238E27FC236}">
                <a16:creationId xmlns:a16="http://schemas.microsoft.com/office/drawing/2014/main" id="{52702222-C327-0176-409B-C9F726D9DB1E}"/>
              </a:ext>
            </a:extLst>
          </p:cNvPr>
          <p:cNvSpPr txBox="1"/>
          <p:nvPr/>
        </p:nvSpPr>
        <p:spPr>
          <a:xfrm>
            <a:off x="592668" y="1870614"/>
            <a:ext cx="10753725" cy="2369880"/>
          </a:xfrm>
          <a:prstGeom prst="rect">
            <a:avLst/>
          </a:prstGeom>
          <a:noFill/>
        </p:spPr>
        <p:txBody>
          <a:bodyPr wrap="square" rtlCol="0">
            <a:spAutoFit/>
          </a:bodyPr>
          <a:lstStyle/>
          <a:p>
            <a:pPr marL="457200" indent="-457200">
              <a:buFont typeface="+mj-lt"/>
              <a:buAutoNum type="arabicPeriod"/>
            </a:pPr>
            <a:r>
              <a:rPr lang="nl-NL" sz="1800" dirty="0">
                <a:latin typeface="Verdana" panose="020B0604030504040204" pitchFamily="34" charset="0"/>
                <a:ea typeface="Verdana" panose="020B0604030504040204" pitchFamily="34" charset="0"/>
              </a:rPr>
              <a:t>de kenmerken van het project</a:t>
            </a:r>
          </a:p>
          <a:p>
            <a:pPr marL="457200" indent="-457200">
              <a:buFont typeface="+mj-lt"/>
              <a:buAutoNum type="arabicPeriod"/>
            </a:pPr>
            <a:r>
              <a:rPr lang="nl-NL" sz="1800" dirty="0">
                <a:latin typeface="Verdana" panose="020B0604030504040204" pitchFamily="34" charset="0"/>
                <a:ea typeface="Verdana" panose="020B0604030504040204" pitchFamily="34" charset="0"/>
              </a:rPr>
              <a:t>de plaats van het project</a:t>
            </a:r>
          </a:p>
          <a:p>
            <a:pPr marL="457200" indent="-457200">
              <a:buFont typeface="+mj-lt"/>
              <a:buAutoNum type="arabicPeriod"/>
            </a:pPr>
            <a:r>
              <a:rPr lang="nl-NL" sz="1800" dirty="0">
                <a:latin typeface="Verdana" panose="020B0604030504040204" pitchFamily="34" charset="0"/>
                <a:ea typeface="Verdana" panose="020B0604030504040204" pitchFamily="34" charset="0"/>
              </a:rPr>
              <a:t>de kenmerken van de potentiële effecten</a:t>
            </a:r>
          </a:p>
          <a:p>
            <a:pPr marL="457200" indent="-457200">
              <a:buFont typeface="+mj-lt"/>
              <a:buAutoNum type="arabicPeriod"/>
            </a:pPr>
            <a:endParaRPr lang="nl-NL" sz="1800" dirty="0">
              <a:latin typeface="Verdana" panose="020B0604030504040204" pitchFamily="34" charset="0"/>
              <a:ea typeface="Verdana" panose="020B0604030504040204" pitchFamily="34" charset="0"/>
            </a:endParaRPr>
          </a:p>
          <a:p>
            <a:r>
              <a:rPr lang="nl-NL" sz="1800" u="sng" dirty="0">
                <a:latin typeface="Verdana" panose="020B0604030504040204" pitchFamily="34" charset="0"/>
                <a:ea typeface="Verdana" panose="020B0604030504040204" pitchFamily="34" charset="0"/>
              </a:rPr>
              <a:t>Bron</a:t>
            </a:r>
            <a:r>
              <a:rPr lang="nl-NL" sz="1800" dirty="0">
                <a:latin typeface="Verdana" panose="020B0604030504040204" pitchFamily="34" charset="0"/>
                <a:ea typeface="Verdana" panose="020B0604030504040204" pitchFamily="34" charset="0"/>
              </a:rPr>
              <a:t>: Bijlage III van de </a:t>
            </a:r>
            <a:r>
              <a:rPr lang="nl-NL" sz="2000" dirty="0">
                <a:solidFill>
                  <a:srgbClr val="2B5781"/>
                </a:solidFill>
                <a:hlinkClick r:id="rId3">
                  <a:extLst>
                    <a:ext uri="{A12FA001-AC4F-418D-AE19-62706E023703}">
                      <ahyp:hlinkClr xmlns:ahyp="http://schemas.microsoft.com/office/drawing/2018/hyperlinkcolor" val="tx"/>
                    </a:ext>
                  </a:extLst>
                </a:hlinkClick>
              </a:rPr>
              <a:t>Europese mer-richtlijn</a:t>
            </a:r>
            <a:r>
              <a:rPr lang="nl-NL" sz="2000" dirty="0">
                <a:solidFill>
                  <a:srgbClr val="2B5781"/>
                </a:solidFill>
              </a:rPr>
              <a:t> </a:t>
            </a:r>
            <a:r>
              <a:rPr lang="nl-NL" sz="2000" dirty="0"/>
              <a:t>(</a:t>
            </a:r>
            <a:r>
              <a:rPr lang="nl-NL" sz="1800" dirty="0">
                <a:latin typeface="Verdana" panose="020B0604030504040204" pitchFamily="34" charset="0"/>
                <a:ea typeface="Verdana" panose="020B0604030504040204" pitchFamily="34" charset="0"/>
              </a:rPr>
              <a:t>2011/92/EU)</a:t>
            </a:r>
          </a:p>
          <a:p>
            <a:endParaRPr lang="nl-NL" sz="1800" dirty="0">
              <a:latin typeface="Verdana" panose="020B0604030504040204" pitchFamily="34" charset="0"/>
              <a:ea typeface="Verdana" panose="020B0604030504040204" pitchFamily="34" charset="0"/>
            </a:endParaRPr>
          </a:p>
          <a:p>
            <a:r>
              <a:rPr lang="nl-NL" sz="1800" u="sng" dirty="0">
                <a:latin typeface="Verdana" panose="020B0604030504040204" pitchFamily="34" charset="0"/>
                <a:ea typeface="Verdana" panose="020B0604030504040204" pitchFamily="34" charset="0"/>
              </a:rPr>
              <a:t>Meer informatie</a:t>
            </a:r>
            <a:r>
              <a:rPr lang="nl-NL" sz="1800" dirty="0">
                <a:latin typeface="Verdana" panose="020B0604030504040204" pitchFamily="34" charset="0"/>
                <a:ea typeface="Verdana" panose="020B0604030504040204" pitchFamily="34" charset="0"/>
              </a:rPr>
              <a:t>: </a:t>
            </a:r>
            <a:r>
              <a:rPr lang="nl-NL" sz="2000" dirty="0">
                <a:solidFill>
                  <a:srgbClr val="2B5781"/>
                </a:solidFill>
                <a:hlinkClick r:id="rId4">
                  <a:extLst>
                    <a:ext uri="{A12FA001-AC4F-418D-AE19-62706E023703}">
                      <ahyp:hlinkClr xmlns:ahyp="http://schemas.microsoft.com/office/drawing/2018/hyperlinkcolor" val="tx"/>
                    </a:ext>
                  </a:extLst>
                </a:hlinkClick>
              </a:rPr>
              <a:t>Project-mer-beoordeling | Informatiepunt Leefomgeving</a:t>
            </a:r>
            <a:r>
              <a:rPr lang="nl-NL" sz="2000" dirty="0">
                <a:solidFill>
                  <a:srgbClr val="2B5781"/>
                </a:solidFill>
              </a:rPr>
              <a:t> </a:t>
            </a:r>
            <a:endParaRPr lang="nl-NL" sz="1800" dirty="0">
              <a:solidFill>
                <a:srgbClr val="2B5781"/>
              </a:solidFill>
              <a:latin typeface="Verdana" panose="020B0604030504040204" pitchFamily="34" charset="0"/>
              <a:ea typeface="Verdana" panose="020B0604030504040204" pitchFamily="34" charset="0"/>
            </a:endParaRPr>
          </a:p>
          <a:p>
            <a:endParaRPr lang="nl-NL" dirty="0"/>
          </a:p>
        </p:txBody>
      </p:sp>
    </p:spTree>
    <p:extLst>
      <p:ext uri="{BB962C8B-B14F-4D97-AF65-F5344CB8AC3E}">
        <p14:creationId xmlns:p14="http://schemas.microsoft.com/office/powerpoint/2010/main" val="418191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AF02BB-5E13-70CC-D738-55E97D8F19C8}"/>
              </a:ext>
            </a:extLst>
          </p:cNvPr>
          <p:cNvSpPr>
            <a:spLocks noGrp="1"/>
          </p:cNvSpPr>
          <p:nvPr>
            <p:ph type="title"/>
          </p:nvPr>
        </p:nvSpPr>
        <p:spPr/>
        <p:txBody>
          <a:bodyPr>
            <a:normAutofit/>
          </a:bodyPr>
          <a:lstStyle/>
          <a:p>
            <a:r>
              <a:rPr lang="nl-NL" sz="2500" dirty="0"/>
              <a:t>Stap 3: Publiceren mer-beoordelingsbeslissing</a:t>
            </a:r>
          </a:p>
        </p:txBody>
      </p:sp>
      <p:sp>
        <p:nvSpPr>
          <p:cNvPr id="3" name="Tijdelijke aanduiding voor voettekst 2">
            <a:extLst>
              <a:ext uri="{FF2B5EF4-FFF2-40B4-BE49-F238E27FC236}">
                <a16:creationId xmlns:a16="http://schemas.microsoft.com/office/drawing/2014/main" id="{1ADA3222-8124-E9DF-7111-2035A75E5362}"/>
              </a:ext>
            </a:extLst>
          </p:cNvPr>
          <p:cNvSpPr>
            <a:spLocks noGrp="1"/>
          </p:cNvSpPr>
          <p:nvPr>
            <p:ph type="ftr" sz="quarter" idx="11"/>
          </p:nvPr>
        </p:nvSpPr>
        <p:spPr/>
        <p:txBody>
          <a:bodyPr/>
          <a:lstStyle/>
          <a:p>
            <a:endParaRPr lang="nl-NL" dirty="0"/>
          </a:p>
        </p:txBody>
      </p:sp>
      <p:sp>
        <p:nvSpPr>
          <p:cNvPr id="4" name="Tijdelijke aanduiding voor tekst 3">
            <a:extLst>
              <a:ext uri="{FF2B5EF4-FFF2-40B4-BE49-F238E27FC236}">
                <a16:creationId xmlns:a16="http://schemas.microsoft.com/office/drawing/2014/main" id="{69AC75D5-7E34-D26D-87EF-A73F9C86D2FE}"/>
              </a:ext>
            </a:extLst>
          </p:cNvPr>
          <p:cNvSpPr>
            <a:spLocks noGrp="1"/>
          </p:cNvSpPr>
          <p:nvPr>
            <p:ph type="body" sz="quarter" idx="12"/>
          </p:nvPr>
        </p:nvSpPr>
        <p:spPr/>
        <p:txBody>
          <a:bodyPr>
            <a:normAutofit/>
          </a:bodyPr>
          <a:lstStyle/>
          <a:p>
            <a:pPr marL="342900" indent="-342900">
              <a:buFont typeface="Wingdings" panose="05000000000000000000" pitchFamily="2" charset="2"/>
              <a:buChar char="Ø"/>
            </a:pPr>
            <a:r>
              <a:rPr lang="nl-NL" sz="2000" dirty="0"/>
              <a:t>De mer-beoordelingsbeslissing kan tegelijk worden genomen met de vaststelling van het </a:t>
            </a:r>
            <a:r>
              <a:rPr lang="nl-NL" sz="2000" dirty="0" err="1"/>
              <a:t>ontwerp-plan</a:t>
            </a:r>
            <a:r>
              <a:rPr lang="nl-NL" sz="2000" dirty="0"/>
              <a:t> of programma, of het </a:t>
            </a:r>
            <a:r>
              <a:rPr lang="nl-NL" sz="2000" dirty="0" err="1"/>
              <a:t>ontwerp-besluit</a:t>
            </a:r>
            <a:r>
              <a:rPr lang="nl-NL" sz="2000" dirty="0"/>
              <a:t> in de vergadering van het uitvoerende bestuursorgaan. De mer-beoordelingsbeslissing wordt vervolgens met de motivering opgenomen in het </a:t>
            </a:r>
            <a:r>
              <a:rPr lang="nl-NL" sz="2000" dirty="0" err="1"/>
              <a:t>ontwerp-plan</a:t>
            </a:r>
            <a:r>
              <a:rPr lang="nl-NL" sz="2000" dirty="0"/>
              <a:t> of programma, of het </a:t>
            </a:r>
            <a:r>
              <a:rPr lang="nl-NL" sz="2000" dirty="0" err="1"/>
              <a:t>ontwerp-besluit</a:t>
            </a:r>
            <a:r>
              <a:rPr lang="nl-NL" sz="2000" dirty="0"/>
              <a:t>.</a:t>
            </a:r>
          </a:p>
          <a:p>
            <a:pPr marL="342900" indent="-342900">
              <a:buFont typeface="Wingdings" panose="05000000000000000000" pitchFamily="2" charset="2"/>
              <a:buChar char="Ø"/>
            </a:pPr>
            <a:endParaRPr lang="nl-NL" sz="2000" dirty="0"/>
          </a:p>
          <a:p>
            <a:pPr marL="342900" indent="-342900">
              <a:buFont typeface="Wingdings" panose="05000000000000000000" pitchFamily="2" charset="2"/>
              <a:buChar char="Ø"/>
            </a:pPr>
            <a:r>
              <a:rPr lang="nl-NL" sz="2000" dirty="0"/>
              <a:t>Motivering van de beslissing waarbij in is gegaan op criteria van Bijlage III mer richtlijn; N.B. als er in de mer-beoordeling mitigerende maatregelen zijn genoemd, dan moeten die maatregelen en het tijdstip waarop ze zijn uitgevoerd worden beschreven. Ook moet de uitvoering ervan als voorschrift bij het besluit over het project/de aanvraag worden gevoegd</a:t>
            </a:r>
          </a:p>
        </p:txBody>
      </p:sp>
    </p:spTree>
    <p:extLst>
      <p:ext uri="{BB962C8B-B14F-4D97-AF65-F5344CB8AC3E}">
        <p14:creationId xmlns:p14="http://schemas.microsoft.com/office/powerpoint/2010/main" val="2102743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6CC686-689B-F522-01A2-358946E30595}"/>
              </a:ext>
            </a:extLst>
          </p:cNvPr>
          <p:cNvSpPr>
            <a:spLocks noGrp="1"/>
          </p:cNvSpPr>
          <p:nvPr>
            <p:ph type="title"/>
          </p:nvPr>
        </p:nvSpPr>
        <p:spPr>
          <a:xfrm>
            <a:off x="2858635" y="353195"/>
            <a:ext cx="8147083" cy="747391"/>
          </a:xfrm>
        </p:spPr>
        <p:txBody>
          <a:bodyPr>
            <a:normAutofit/>
          </a:bodyPr>
          <a:lstStyle/>
          <a:p>
            <a:r>
              <a:rPr lang="nl-NL" dirty="0"/>
              <a:t>Voorbeeld mer-beoordelingsbeslissing</a:t>
            </a:r>
          </a:p>
        </p:txBody>
      </p:sp>
      <p:sp>
        <p:nvSpPr>
          <p:cNvPr id="3" name="Tijdelijke aanduiding voor voettekst 2">
            <a:extLst>
              <a:ext uri="{FF2B5EF4-FFF2-40B4-BE49-F238E27FC236}">
                <a16:creationId xmlns:a16="http://schemas.microsoft.com/office/drawing/2014/main" id="{DDEB14F1-DB63-3E64-F16D-F30A70B2F914}"/>
              </a:ext>
            </a:extLst>
          </p:cNvPr>
          <p:cNvSpPr>
            <a:spLocks noGrp="1"/>
          </p:cNvSpPr>
          <p:nvPr>
            <p:ph type="ftr" sz="quarter" idx="11"/>
          </p:nvPr>
        </p:nvSpPr>
        <p:spPr/>
        <p:txBody>
          <a:bodyPr/>
          <a:lstStyle/>
          <a:p>
            <a:endParaRPr lang="nl-NL" dirty="0"/>
          </a:p>
        </p:txBody>
      </p:sp>
      <p:pic>
        <p:nvPicPr>
          <p:cNvPr id="6" name="Afbeelding 5" descr="De afbeelding toont een voorbeeld van een mer-beoordelingsbeslissing van Waterschap De Dommel">
            <a:extLst>
              <a:ext uri="{FF2B5EF4-FFF2-40B4-BE49-F238E27FC236}">
                <a16:creationId xmlns:a16="http://schemas.microsoft.com/office/drawing/2014/main" id="{B9E17CE9-020B-8506-B646-3783D63E6ECE}"/>
              </a:ext>
            </a:extLst>
          </p:cNvPr>
          <p:cNvPicPr>
            <a:picLocks noChangeAspect="1"/>
          </p:cNvPicPr>
          <p:nvPr/>
        </p:nvPicPr>
        <p:blipFill>
          <a:blip r:embed="rId3"/>
          <a:srcRect l="15430" t="15323" b="33533"/>
          <a:stretch/>
        </p:blipFill>
        <p:spPr>
          <a:xfrm>
            <a:off x="2702650" y="1100586"/>
            <a:ext cx="7960801" cy="5047513"/>
          </a:xfrm>
          <a:prstGeom prst="rect">
            <a:avLst/>
          </a:prstGeom>
        </p:spPr>
      </p:pic>
    </p:spTree>
    <p:extLst>
      <p:ext uri="{BB962C8B-B14F-4D97-AF65-F5344CB8AC3E}">
        <p14:creationId xmlns:p14="http://schemas.microsoft.com/office/powerpoint/2010/main" val="4000789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normAutofit/>
          </a:bodyPr>
          <a:lstStyle/>
          <a:p>
            <a:r>
              <a:rPr lang="nl-NL" spc="-10" dirty="0"/>
              <a:t>Vragen in de helpdesk</a:t>
            </a:r>
            <a:endParaRPr lang="nl-NL" dirty="0"/>
          </a:p>
        </p:txBody>
      </p:sp>
      <p:sp>
        <p:nvSpPr>
          <p:cNvPr id="2" name="Tijdelijke aanduiding voor voettekst 1">
            <a:extLst>
              <a:ext uri="{FF2B5EF4-FFF2-40B4-BE49-F238E27FC236}">
                <a16:creationId xmlns:a16="http://schemas.microsoft.com/office/drawing/2014/main" id="{91D65D93-7F17-2141-B37D-F72BE3CBDD35}"/>
              </a:ext>
            </a:extLst>
          </p:cNvPr>
          <p:cNvSpPr>
            <a:spLocks noGrp="1"/>
          </p:cNvSpPr>
          <p:nvPr>
            <p:ph type="ftr" sz="quarter" idx="11"/>
          </p:nvPr>
        </p:nvSpPr>
        <p:spPr/>
        <p:txBody>
          <a:bodyPr/>
          <a:lstStyle/>
          <a:p>
            <a:endParaRPr lang="nl-NL" dirty="0"/>
          </a:p>
        </p:txBody>
      </p:sp>
      <p:sp>
        <p:nvSpPr>
          <p:cNvPr id="8" name="Tijdelijke aanduiding voor tekst 7"/>
          <p:cNvSpPr>
            <a:spLocks noGrp="1"/>
          </p:cNvSpPr>
          <p:nvPr>
            <p:ph type="body" sz="quarter" idx="12"/>
          </p:nvPr>
        </p:nvSpPr>
        <p:spPr/>
        <p:txBody>
          <a:bodyPr>
            <a:noAutofit/>
          </a:bodyPr>
          <a:lstStyle/>
          <a:p>
            <a:pPr marL="12700" marR="5080">
              <a:lnSpc>
                <a:spcPct val="118100"/>
              </a:lnSpc>
              <a:spcBef>
                <a:spcPts val="95"/>
              </a:spcBef>
            </a:pPr>
            <a:endParaRPr lang="nl-NL"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355600" marR="5080" indent="-342900">
              <a:lnSpc>
                <a:spcPct val="118100"/>
              </a:lnSpc>
              <a:spcBef>
                <a:spcPts val="95"/>
              </a:spcBef>
              <a:buFontTx/>
              <a:buChar char="-"/>
            </a:pPr>
            <a:r>
              <a:rPr lang="nl-NL" sz="2000" dirty="0">
                <a:latin typeface="Verdana" panose="020B0604030504040204" pitchFamily="34" charset="0"/>
                <a:ea typeface="Verdana" panose="020B0604030504040204" pitchFamily="34" charset="0"/>
                <a:cs typeface="Verdana" panose="020B0604030504040204" pitchFamily="34" charset="0"/>
              </a:rPr>
              <a:t>Vraag: valt het wel of niet onder een categorie in bijlage V? </a:t>
            </a:r>
          </a:p>
          <a:p>
            <a:pPr marL="469900" marR="5080" lvl="3" indent="-457200">
              <a:lnSpc>
                <a:spcPct val="118100"/>
              </a:lnSpc>
              <a:spcBef>
                <a:spcPts val="95"/>
              </a:spcBef>
              <a:buFont typeface="Arial" panose="020B0604020202020204" pitchFamily="34" charset="0"/>
              <a:buChar char="•"/>
            </a:pPr>
            <a:r>
              <a:rPr lang="nl-NL" sz="2000" dirty="0">
                <a:latin typeface="Verdana" panose="020B0604030504040204" pitchFamily="34" charset="0"/>
                <a:ea typeface="Verdana" panose="020B0604030504040204" pitchFamily="34" charset="0"/>
                <a:cs typeface="Verdana" panose="020B0604030504040204" pitchFamily="34" charset="0"/>
              </a:rPr>
              <a:t>Geldt een mer plicht  (kolom 2), </a:t>
            </a:r>
          </a:p>
          <a:p>
            <a:pPr marL="469900" marR="5080" lvl="3" indent="-457200">
              <a:lnSpc>
                <a:spcPct val="118100"/>
              </a:lnSpc>
              <a:spcBef>
                <a:spcPts val="95"/>
              </a:spcBef>
              <a:buFont typeface="Arial" panose="020B0604020202020204" pitchFamily="34" charset="0"/>
              <a:buChar char="•"/>
            </a:pPr>
            <a:r>
              <a:rPr lang="nl-NL" sz="2000" dirty="0">
                <a:latin typeface="Verdana" panose="020B0604030504040204" pitchFamily="34" charset="0"/>
                <a:ea typeface="Verdana" panose="020B0604030504040204" pitchFamily="34" charset="0"/>
                <a:cs typeface="Verdana" panose="020B0604030504040204" pitchFamily="34" charset="0"/>
              </a:rPr>
              <a:t>Is er een mer beoordelingsplicht (kolom 3)</a:t>
            </a:r>
          </a:p>
          <a:p>
            <a:pPr marL="12700" marR="5080">
              <a:lnSpc>
                <a:spcPct val="118100"/>
              </a:lnSpc>
              <a:spcBef>
                <a:spcPts val="95"/>
              </a:spcBef>
            </a:pPr>
            <a:endParaRPr lang="nl-NL" sz="2000" dirty="0">
              <a:solidFill>
                <a:schemeClr val="tx1"/>
              </a:solidFill>
              <a:latin typeface="Asap"/>
              <a:cs typeface="Asap"/>
            </a:endParaRPr>
          </a:p>
        </p:txBody>
      </p:sp>
      <p:sp>
        <p:nvSpPr>
          <p:cNvPr id="4" name="Tijdelijke aanduiding voor afbeelding 3">
            <a:extLst>
              <a:ext uri="{FF2B5EF4-FFF2-40B4-BE49-F238E27FC236}">
                <a16:creationId xmlns:a16="http://schemas.microsoft.com/office/drawing/2014/main" id="{476BD0CF-A274-9A17-1432-3F344AEC56FA}"/>
              </a:ext>
              <a:ext uri="{C183D7F6-B498-43B3-948B-1728B52AA6E4}">
                <adec:decorative xmlns:adec="http://schemas.microsoft.com/office/drawing/2017/decorative" val="1"/>
              </a:ext>
            </a:extLst>
          </p:cNvPr>
          <p:cNvSpPr>
            <a:spLocks noGrp="1"/>
          </p:cNvSpPr>
          <p:nvPr>
            <p:ph type="pic" sz="quarter" idx="13"/>
          </p:nvPr>
        </p:nvSpPr>
        <p:spPr/>
        <p:txBody>
          <a:bodyPr/>
          <a:lstStyle/>
          <a:p>
            <a:endParaRPr lang="nl-NL"/>
          </a:p>
        </p:txBody>
      </p:sp>
      <p:pic>
        <p:nvPicPr>
          <p:cNvPr id="9" name="Afbeelding 8">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924819" y="818908"/>
            <a:ext cx="4047700" cy="4979260"/>
          </a:xfrm>
          <a:prstGeom prst="rect">
            <a:avLst/>
          </a:prstGeom>
        </p:spPr>
      </p:pic>
    </p:spTree>
    <p:extLst>
      <p:ext uri="{BB962C8B-B14F-4D97-AF65-F5344CB8AC3E}">
        <p14:creationId xmlns:p14="http://schemas.microsoft.com/office/powerpoint/2010/main" val="2199507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70BD1D4-19F9-E94D-61B1-15A2C577DC89}"/>
              </a:ext>
            </a:extLst>
          </p:cNvPr>
          <p:cNvSpPr>
            <a:spLocks noGrp="1"/>
          </p:cNvSpPr>
          <p:nvPr>
            <p:ph type="title"/>
          </p:nvPr>
        </p:nvSpPr>
        <p:spPr/>
        <p:txBody>
          <a:bodyPr/>
          <a:lstStyle/>
          <a:p>
            <a:r>
              <a:rPr lang="nl-NL" dirty="0"/>
              <a:t>Vraag 1</a:t>
            </a:r>
          </a:p>
        </p:txBody>
      </p:sp>
      <p:sp>
        <p:nvSpPr>
          <p:cNvPr id="2" name="Tijdelijke aanduiding voor voettekst 1">
            <a:extLst>
              <a:ext uri="{FF2B5EF4-FFF2-40B4-BE49-F238E27FC236}">
                <a16:creationId xmlns:a16="http://schemas.microsoft.com/office/drawing/2014/main" id="{4A836729-8140-C815-7841-5864F3D11529}"/>
              </a:ext>
            </a:extLst>
          </p:cNvPr>
          <p:cNvSpPr>
            <a:spLocks noGrp="1"/>
          </p:cNvSpPr>
          <p:nvPr>
            <p:ph type="ftr" sz="quarter" idx="11"/>
          </p:nvPr>
        </p:nvSpPr>
        <p:spPr/>
        <p:txBody>
          <a:bodyPr/>
          <a:lstStyle/>
          <a:p>
            <a:endParaRPr lang="nl-NL" dirty="0"/>
          </a:p>
        </p:txBody>
      </p:sp>
      <p:sp>
        <p:nvSpPr>
          <p:cNvPr id="5" name="Tijdelijke aanduiding voor tekst 4">
            <a:extLst>
              <a:ext uri="{FF2B5EF4-FFF2-40B4-BE49-F238E27FC236}">
                <a16:creationId xmlns:a16="http://schemas.microsoft.com/office/drawing/2014/main" id="{BA9953FA-FE1E-70D2-BFBF-79750F89C85D}"/>
              </a:ext>
            </a:extLst>
          </p:cNvPr>
          <p:cNvSpPr>
            <a:spLocks noGrp="1"/>
          </p:cNvSpPr>
          <p:nvPr>
            <p:ph type="body" sz="quarter" idx="12"/>
          </p:nvPr>
        </p:nvSpPr>
        <p:spPr/>
        <p:txBody>
          <a:bodyPr>
            <a:normAutofit/>
          </a:bodyPr>
          <a:lstStyle/>
          <a:p>
            <a:r>
              <a:rPr lang="nl-NL" sz="2000"/>
              <a:t>Zijn er mer-verplichtingen bij een bemalingsproject van minder dan 1,5 miljoen m3 per jaar? Vormvrije mer-beoordeling voorheen en nu onder Ow?</a:t>
            </a:r>
            <a:endParaRPr lang="nl-NL" sz="2000" dirty="0"/>
          </a:p>
        </p:txBody>
      </p:sp>
      <p:pic>
        <p:nvPicPr>
          <p:cNvPr id="9" name="Tijdelijke aanduiding voor afbeelding 6">
            <a:extLst>
              <a:ext uri="{FF2B5EF4-FFF2-40B4-BE49-F238E27FC236}">
                <a16:creationId xmlns:a16="http://schemas.microsoft.com/office/drawing/2014/main" id="{26032F5F-4E53-A19C-7E6A-7C14B5DB7195}"/>
              </a:ext>
              <a:ext uri="{C183D7F6-B498-43B3-948B-1728B52AA6E4}">
                <adec:decorative xmlns:adec="http://schemas.microsoft.com/office/drawing/2017/decorative" val="1"/>
              </a:ext>
            </a:extLst>
          </p:cNvPr>
          <p:cNvPicPr>
            <a:picLocks noGrp="1" noChangeAspect="1"/>
          </p:cNvPicPr>
          <p:nvPr>
            <p:ph type="pic" sz="quarter" idx="13"/>
          </p:nvPr>
        </p:nvPicPr>
        <p:blipFill>
          <a:blip r:embed="rId3"/>
          <a:srcRect l="15579" r="15579"/>
          <a:stretch/>
        </p:blipFill>
        <p:spPr>
          <a:xfrm>
            <a:off x="6915151" y="1811338"/>
            <a:ext cx="4658783" cy="4300538"/>
          </a:xfrm>
          <a:prstGeom prst="rect">
            <a:avLst/>
          </a:prstGeom>
        </p:spPr>
      </p:pic>
    </p:spTree>
    <p:extLst>
      <p:ext uri="{BB962C8B-B14F-4D97-AF65-F5344CB8AC3E}">
        <p14:creationId xmlns:p14="http://schemas.microsoft.com/office/powerpoint/2010/main" val="3462222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5008729" y="1308242"/>
            <a:ext cx="5353512" cy="1235234"/>
          </a:xfrm>
        </p:spPr>
        <p:txBody>
          <a:bodyPr anchor="t">
            <a:normAutofit/>
          </a:bodyPr>
          <a:lstStyle/>
          <a:p>
            <a:r>
              <a:rPr lang="nl-NL" dirty="0"/>
              <a:t>Inhoud</a:t>
            </a:r>
          </a:p>
        </p:txBody>
      </p:sp>
      <p:sp>
        <p:nvSpPr>
          <p:cNvPr id="5" name="Ondertitel 4"/>
          <p:cNvSpPr>
            <a:spLocks noGrp="1"/>
          </p:cNvSpPr>
          <p:nvPr>
            <p:ph type="subTitle" idx="1"/>
          </p:nvPr>
        </p:nvSpPr>
        <p:spPr>
          <a:xfrm>
            <a:off x="5008729" y="2543476"/>
            <a:ext cx="6519088" cy="1550153"/>
          </a:xfrm>
        </p:spPr>
        <p:txBody>
          <a:bodyPr>
            <a:normAutofit/>
          </a:bodyPr>
          <a:lstStyle/>
          <a:p>
            <a:pPr marL="527050" marR="5080" indent="-514350">
              <a:spcBef>
                <a:spcPts val="95"/>
              </a:spcBef>
              <a:buFont typeface="+mj-lt"/>
              <a:buAutoNum type="arabicPeriod"/>
            </a:pPr>
            <a:r>
              <a:rPr lang="nl-NL" dirty="0"/>
              <a:t>Wat is mer en wat heb ik er aan?</a:t>
            </a:r>
          </a:p>
          <a:p>
            <a:pPr marL="527050" marR="5080" indent="-514350">
              <a:spcBef>
                <a:spcPts val="95"/>
              </a:spcBef>
              <a:buFont typeface="+mj-lt"/>
              <a:buAutoNum type="arabicPeriod"/>
            </a:pPr>
            <a:r>
              <a:rPr lang="nl-NL" dirty="0"/>
              <a:t>Mer-beoordeling; wat, waarom, wanneer, hoe</a:t>
            </a:r>
          </a:p>
          <a:p>
            <a:pPr marL="527050" marR="5080" indent="-514350">
              <a:spcBef>
                <a:spcPts val="95"/>
              </a:spcBef>
              <a:buFont typeface="+mj-lt"/>
              <a:buAutoNum type="arabicPeriod"/>
            </a:pPr>
            <a:r>
              <a:rPr lang="nl-NL" spc="-10" dirty="0"/>
              <a:t>Praktijkvoorbeelden vanuit IPLO Helpdesk</a:t>
            </a:r>
          </a:p>
          <a:p>
            <a:endParaRPr lang="nl-NL" b="1" dirty="0"/>
          </a:p>
        </p:txBody>
      </p:sp>
    </p:spTree>
    <p:extLst>
      <p:ext uri="{BB962C8B-B14F-4D97-AF65-F5344CB8AC3E}">
        <p14:creationId xmlns:p14="http://schemas.microsoft.com/office/powerpoint/2010/main" val="2812081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F8DA7905-2313-EE76-97E5-F4A73B183AD5}"/>
              </a:ext>
            </a:extLst>
          </p:cNvPr>
          <p:cNvSpPr>
            <a:spLocks noGrp="1"/>
          </p:cNvSpPr>
          <p:nvPr>
            <p:ph idx="1"/>
          </p:nvPr>
        </p:nvSpPr>
        <p:spPr/>
        <p:txBody>
          <a:bodyPr>
            <a:normAutofit/>
          </a:bodyPr>
          <a:lstStyle/>
          <a:p>
            <a:r>
              <a:rPr lang="nl-NL" sz="2000" dirty="0"/>
              <a:t>Kijk in bijlage V van het Ob, in dit geval naar: </a:t>
            </a:r>
          </a:p>
          <a:p>
            <a:r>
              <a:rPr lang="nl-NL" sz="2000" u="sng" dirty="0"/>
              <a:t>Categorie K1</a:t>
            </a:r>
            <a:r>
              <a:rPr lang="nl-NL" sz="2000" dirty="0"/>
              <a:t>: Werkzaamheden voor het onttrekken of kunstmatig aanvullen van grondwater. Bij een hoeveelheid water van </a:t>
            </a:r>
            <a:r>
              <a:rPr lang="nl-NL" sz="2000" u="sng" dirty="0"/>
              <a:t>10.000.000 m3 </a:t>
            </a:r>
            <a:r>
              <a:rPr lang="nl-NL" sz="2000" dirty="0"/>
              <a:t>of meer per jaar moet direct een mer gemaakt worden. </a:t>
            </a:r>
          </a:p>
          <a:p>
            <a:endParaRPr lang="nl-NL" sz="2000" dirty="0"/>
          </a:p>
          <a:p>
            <a:r>
              <a:rPr lang="nl-NL" sz="2000" u="sng" dirty="0"/>
              <a:t>Onder deze grens moet een mer-beoordeling </a:t>
            </a:r>
            <a:r>
              <a:rPr lang="nl-NL" sz="2000" dirty="0"/>
              <a:t>gemaakt worden bij </a:t>
            </a:r>
            <a:r>
              <a:rPr lang="nl-NL" sz="2000" u="sng" dirty="0"/>
              <a:t>elke oprichting, wijziging of uitbreiding</a:t>
            </a:r>
            <a:r>
              <a:rPr lang="nl-NL" sz="2000" dirty="0"/>
              <a:t>. </a:t>
            </a:r>
          </a:p>
          <a:p>
            <a:r>
              <a:rPr lang="nl-NL" sz="2000" dirty="0"/>
              <a:t>De vormvrije mer-beoordeling is verdwenen in de Omgevingswet, er is nog maar één procedure voor een mer-beoordeling.</a:t>
            </a:r>
          </a:p>
        </p:txBody>
      </p:sp>
      <p:sp>
        <p:nvSpPr>
          <p:cNvPr id="4" name="Titel 3">
            <a:extLst>
              <a:ext uri="{FF2B5EF4-FFF2-40B4-BE49-F238E27FC236}">
                <a16:creationId xmlns:a16="http://schemas.microsoft.com/office/drawing/2014/main" id="{35EE2A64-033C-D8D2-BE40-6D6C663CE442}"/>
              </a:ext>
            </a:extLst>
          </p:cNvPr>
          <p:cNvSpPr>
            <a:spLocks noGrp="1"/>
          </p:cNvSpPr>
          <p:nvPr>
            <p:ph type="title"/>
          </p:nvPr>
        </p:nvSpPr>
        <p:spPr/>
        <p:txBody>
          <a:bodyPr/>
          <a:lstStyle/>
          <a:p>
            <a:r>
              <a:rPr lang="nl-NL" dirty="0"/>
              <a:t>Antwoord 1</a:t>
            </a:r>
          </a:p>
        </p:txBody>
      </p:sp>
      <p:sp>
        <p:nvSpPr>
          <p:cNvPr id="2" name="Tijdelijke aanduiding voor voettekst 1">
            <a:extLst>
              <a:ext uri="{FF2B5EF4-FFF2-40B4-BE49-F238E27FC236}">
                <a16:creationId xmlns:a16="http://schemas.microsoft.com/office/drawing/2014/main" id="{8D613357-84E8-0D26-A76D-BE53D6E786FF}"/>
              </a:ext>
            </a:extLst>
          </p:cNvPr>
          <p:cNvSpPr>
            <a:spLocks noGrp="1"/>
          </p:cNvSpPr>
          <p:nvPr>
            <p:ph type="ftr" sz="quarter" idx="11"/>
          </p:nvPr>
        </p:nvSpPr>
        <p:spPr/>
        <p:txBody>
          <a:bodyPr/>
          <a:lstStyle/>
          <a:p>
            <a:endParaRPr lang="nl-NL" dirty="0"/>
          </a:p>
        </p:txBody>
      </p:sp>
    </p:spTree>
    <p:extLst>
      <p:ext uri="{BB962C8B-B14F-4D97-AF65-F5344CB8AC3E}">
        <p14:creationId xmlns:p14="http://schemas.microsoft.com/office/powerpoint/2010/main" val="2435732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spc="-10" dirty="0"/>
              <a:t>Vraag 2</a:t>
            </a:r>
            <a:endParaRPr lang="nl-NL" dirty="0"/>
          </a:p>
        </p:txBody>
      </p:sp>
      <p:sp>
        <p:nvSpPr>
          <p:cNvPr id="5" name="Rechthoek 4"/>
          <p:cNvSpPr/>
          <p:nvPr/>
        </p:nvSpPr>
        <p:spPr>
          <a:xfrm>
            <a:off x="601132" y="1840782"/>
            <a:ext cx="10714567" cy="400110"/>
          </a:xfrm>
          <a:prstGeom prst="rect">
            <a:avLst/>
          </a:prstGeom>
        </p:spPr>
        <p:txBody>
          <a:bodyPr wrap="square">
            <a:spAutoFit/>
          </a:bodyPr>
          <a:lstStyle/>
          <a:p>
            <a:pPr lvl="0" defTabSz="914400">
              <a:lnSpc>
                <a:spcPct val="100000"/>
              </a:lnSpc>
            </a:pPr>
            <a:r>
              <a:rPr lang="nl-NL" sz="2000" dirty="0">
                <a:latin typeface="Verdana" panose="020B0604030504040204" pitchFamily="34" charset="0"/>
                <a:ea typeface="Verdana" panose="020B0604030504040204" pitchFamily="34" charset="0"/>
                <a:cs typeface="Verdana" panose="020B0604030504040204" pitchFamily="34" charset="0"/>
              </a:rPr>
              <a:t>Is een co-</a:t>
            </a:r>
            <a:r>
              <a:rPr lang="nl-NL" sz="2000" dirty="0" err="1">
                <a:latin typeface="Verdana" panose="020B0604030504040204" pitchFamily="34" charset="0"/>
                <a:ea typeface="Verdana" panose="020B0604030504040204" pitchFamily="34" charset="0"/>
                <a:cs typeface="Verdana" panose="020B0604030504040204" pitchFamily="34" charset="0"/>
              </a:rPr>
              <a:t>vergister</a:t>
            </a:r>
            <a:r>
              <a:rPr lang="nl-NL" sz="2000" dirty="0">
                <a:latin typeface="Verdana" panose="020B0604030504040204" pitchFamily="34" charset="0"/>
                <a:ea typeface="Verdana" panose="020B0604030504040204" pitchFamily="34" charset="0"/>
                <a:cs typeface="Verdana" panose="020B0604030504040204" pitchFamily="34" charset="0"/>
              </a:rPr>
              <a:t> / co-vergistingsinstallatie ook mer-plichtig?</a:t>
            </a:r>
          </a:p>
        </p:txBody>
      </p:sp>
      <p:pic>
        <p:nvPicPr>
          <p:cNvPr id="3" name="Afbeelding 2" descr="Afbeelding met tekst, Lettertype, schermopname, lijn"/>
          <p:cNvPicPr>
            <a:picLocks noChangeAspect="1"/>
          </p:cNvPicPr>
          <p:nvPr/>
        </p:nvPicPr>
        <p:blipFill>
          <a:blip r:embed="rId3"/>
          <a:stretch>
            <a:fillRect/>
          </a:stretch>
        </p:blipFill>
        <p:spPr>
          <a:xfrm>
            <a:off x="332600" y="2543573"/>
            <a:ext cx="11526800" cy="2073536"/>
          </a:xfrm>
          <a:prstGeom prst="rect">
            <a:avLst/>
          </a:prstGeom>
        </p:spPr>
      </p:pic>
    </p:spTree>
    <p:extLst>
      <p:ext uri="{BB962C8B-B14F-4D97-AF65-F5344CB8AC3E}">
        <p14:creationId xmlns:p14="http://schemas.microsoft.com/office/powerpoint/2010/main" val="2348956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spc="-10" dirty="0"/>
              <a:t>Vraag 2 antwoord</a:t>
            </a:r>
            <a:endParaRPr lang="nl-NL" dirty="0"/>
          </a:p>
        </p:txBody>
      </p:sp>
      <p:sp>
        <p:nvSpPr>
          <p:cNvPr id="2" name="Tijdelijke aanduiding voor voettekst 1">
            <a:extLst>
              <a:ext uri="{FF2B5EF4-FFF2-40B4-BE49-F238E27FC236}">
                <a16:creationId xmlns:a16="http://schemas.microsoft.com/office/drawing/2014/main" id="{91D65D93-7F17-2141-B37D-F72BE3CBDD35}"/>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nl-NL" dirty="0"/>
          </a:p>
        </p:txBody>
      </p:sp>
      <p:sp>
        <p:nvSpPr>
          <p:cNvPr id="4" name="Rechthoek 3"/>
          <p:cNvSpPr/>
          <p:nvPr/>
        </p:nvSpPr>
        <p:spPr>
          <a:xfrm>
            <a:off x="609600" y="1616442"/>
            <a:ext cx="10714567" cy="5016758"/>
          </a:xfrm>
          <a:prstGeom prst="rect">
            <a:avLst/>
          </a:prstGeom>
        </p:spPr>
        <p:txBody>
          <a:bodyPr wrap="square">
            <a:spAutoFit/>
          </a:bodyPr>
          <a:lstStyle/>
          <a:p>
            <a:r>
              <a:rPr lang="nl-NL" sz="2000" dirty="0">
                <a:latin typeface="Verdana" panose="020B0604030504040204" pitchFamily="34" charset="0"/>
                <a:ea typeface="Verdana" panose="020B0604030504040204" pitchFamily="34" charset="0"/>
                <a:cs typeface="Verdana" panose="020B0604030504040204" pitchFamily="34" charset="0"/>
              </a:rPr>
              <a:t>Een co-vergistingsinstallatie kan op basis van </a:t>
            </a:r>
            <a:r>
              <a:rPr lang="nl-NL" sz="2000" dirty="0">
                <a:solidFill>
                  <a:srgbClr val="E17000"/>
                </a:solidFill>
                <a:latin typeface="Verdana" panose="020B0604030504040204" pitchFamily="34" charset="0"/>
                <a:ea typeface="Verdana" panose="020B0604030504040204" pitchFamily="34" charset="0"/>
                <a:cs typeface="Verdana" panose="020B0604030504040204" pitchFamily="34" charset="0"/>
              </a:rPr>
              <a:t>drie categorieën uit bijlage V </a:t>
            </a:r>
            <a:r>
              <a:rPr lang="nl-NL" sz="2000" dirty="0">
                <a:latin typeface="Verdana" panose="020B0604030504040204" pitchFamily="34" charset="0"/>
                <a:ea typeface="Verdana" panose="020B0604030504040204" pitchFamily="34" charset="0"/>
                <a:cs typeface="Verdana" panose="020B0604030504040204" pitchFamily="34" charset="0"/>
              </a:rPr>
              <a:t>van het Omgevingsbesluit mer(</a:t>
            </a:r>
            <a:r>
              <a:rPr lang="nl-NL" sz="2000" dirty="0" err="1">
                <a:latin typeface="Verdana" panose="020B0604030504040204" pitchFamily="34" charset="0"/>
                <a:ea typeface="Verdana" panose="020B0604030504040204" pitchFamily="34" charset="0"/>
                <a:cs typeface="Verdana" panose="020B0604030504040204" pitchFamily="34" charset="0"/>
              </a:rPr>
              <a:t>beoordelings</a:t>
            </a:r>
            <a:r>
              <a:rPr lang="nl-NL" sz="2000" dirty="0">
                <a:latin typeface="Verdana" panose="020B0604030504040204" pitchFamily="34" charset="0"/>
                <a:ea typeface="Verdana" panose="020B0604030504040204" pitchFamily="34" charset="0"/>
                <a:cs typeface="Verdana" panose="020B0604030504040204" pitchFamily="34" charset="0"/>
              </a:rPr>
              <a:t>)plichtig zijn. Naar die drie categorieën dient gekeken te worden bij het bepalen van de mer-(</a:t>
            </a:r>
            <a:r>
              <a:rPr lang="nl-NL" sz="2000" dirty="0" err="1">
                <a:latin typeface="Verdana" panose="020B0604030504040204" pitchFamily="34" charset="0"/>
                <a:ea typeface="Verdana" panose="020B0604030504040204" pitchFamily="34" charset="0"/>
                <a:cs typeface="Verdana" panose="020B0604030504040204" pitchFamily="34" charset="0"/>
              </a:rPr>
              <a:t>beoordelings</a:t>
            </a:r>
            <a:r>
              <a:rPr lang="nl-NL" sz="2000" dirty="0">
                <a:latin typeface="Verdana" panose="020B0604030504040204" pitchFamily="34" charset="0"/>
                <a:ea typeface="Verdana" panose="020B0604030504040204" pitchFamily="34" charset="0"/>
                <a:cs typeface="Verdana" panose="020B0604030504040204" pitchFamily="34" charset="0"/>
              </a:rPr>
              <a:t>)plicht. </a:t>
            </a:r>
          </a:p>
          <a:p>
            <a:endParaRPr lang="nl" sz="2000" dirty="0">
              <a:latin typeface="Verdana" panose="020B0604030504040204" pitchFamily="34" charset="0"/>
              <a:ea typeface="Verdana" panose="020B0604030504040204" pitchFamily="34" charset="0"/>
              <a:cs typeface="Verdana" panose="020B0604030504040204" pitchFamily="34" charset="0"/>
            </a:endParaRPr>
          </a:p>
          <a:p>
            <a:r>
              <a:rPr lang="nl-NL" sz="2000" dirty="0">
                <a:solidFill>
                  <a:srgbClr val="E17000"/>
                </a:solidFill>
                <a:latin typeface="Verdana" panose="020B0604030504040204" pitchFamily="34" charset="0"/>
                <a:ea typeface="Verdana" panose="020B0604030504040204" pitchFamily="34" charset="0"/>
                <a:cs typeface="Verdana" panose="020B0604030504040204" pitchFamily="34" charset="0"/>
              </a:rPr>
              <a:t>Categorie L2 </a:t>
            </a:r>
            <a:r>
              <a:rPr lang="nl-NL" sz="2000" dirty="0">
                <a:latin typeface="Verdana" panose="020B0604030504040204" pitchFamily="34" charset="0"/>
                <a:ea typeface="Verdana" panose="020B0604030504040204" pitchFamily="34" charset="0"/>
                <a:cs typeface="Verdana" panose="020B0604030504040204" pitchFamily="34" charset="0"/>
              </a:rPr>
              <a:t>is van toepassing op een co-</a:t>
            </a:r>
            <a:r>
              <a:rPr lang="nl-NL" sz="2000" dirty="0" err="1">
                <a:latin typeface="Verdana" panose="020B0604030504040204" pitchFamily="34" charset="0"/>
                <a:ea typeface="Verdana" panose="020B0604030504040204" pitchFamily="34" charset="0"/>
                <a:cs typeface="Verdana" panose="020B0604030504040204" pitchFamily="34" charset="0"/>
              </a:rPr>
              <a:t>vergister</a:t>
            </a:r>
            <a:r>
              <a:rPr lang="nl-NL" sz="2000" dirty="0">
                <a:latin typeface="Verdana" panose="020B0604030504040204" pitchFamily="34" charset="0"/>
                <a:ea typeface="Verdana" panose="020B0604030504040204" pitchFamily="34" charset="0"/>
                <a:cs typeface="Verdana" panose="020B0604030504040204" pitchFamily="34" charset="0"/>
              </a:rPr>
              <a:t>. Het wordt gezien als een afvalverwerkingsinstallatie en valt daarmee in de categorie L2 'verwijdering van niet gevaarlijke afvalstoffen'.  Uit jurisprudentie (Europese hof en de RvS) blijkt dat het begrip 'afvalverwerking' breed moet worden opgevat. Onder ‘verwijdering van afvalstoffen’ vallen ook handelingen met nuttige toepassing, zoals vergisting. </a:t>
            </a:r>
          </a:p>
          <a:p>
            <a:endParaRPr lang="nl" sz="2000" dirty="0">
              <a:latin typeface="Verdana" panose="020B0604030504040204" pitchFamily="34" charset="0"/>
              <a:ea typeface="Verdana" panose="020B0604030504040204" pitchFamily="34" charset="0"/>
              <a:cs typeface="Verdana" panose="020B0604030504040204" pitchFamily="34" charset="0"/>
            </a:endParaRPr>
          </a:p>
          <a:p>
            <a:r>
              <a:rPr lang="nl-NL" sz="2000" dirty="0">
                <a:latin typeface="Verdana" panose="020B0604030504040204" pitchFamily="34" charset="0"/>
                <a:ea typeface="Verdana" panose="020B0604030504040204" pitchFamily="34" charset="0"/>
                <a:cs typeface="Verdana" panose="020B0604030504040204" pitchFamily="34" charset="0"/>
              </a:rPr>
              <a:t>Ook kan mestbehandeling onderdeel zijn van de installatie voor de veehouderij en dan binnen </a:t>
            </a:r>
            <a:r>
              <a:rPr lang="nl-NL" sz="2000" dirty="0">
                <a:solidFill>
                  <a:srgbClr val="E17000"/>
                </a:solidFill>
                <a:latin typeface="Verdana" panose="020B0604030504040204" pitchFamily="34" charset="0"/>
                <a:ea typeface="Verdana" panose="020B0604030504040204" pitchFamily="34" charset="0"/>
                <a:cs typeface="Verdana" panose="020B0604030504040204" pitchFamily="34" charset="0"/>
              </a:rPr>
              <a:t>categorie A1 </a:t>
            </a:r>
            <a:r>
              <a:rPr lang="nl-NL" sz="2000" dirty="0">
                <a:latin typeface="Verdana" panose="020B0604030504040204" pitchFamily="34" charset="0"/>
                <a:ea typeface="Verdana" panose="020B0604030504040204" pitchFamily="34" charset="0"/>
                <a:cs typeface="Verdana" panose="020B0604030504040204" pitchFamily="34" charset="0"/>
              </a:rPr>
              <a:t>vallen. Namelijk wanneer het behandelen van mest  functioneel ondersteunend is aan de </a:t>
            </a:r>
            <a:r>
              <a:rPr lang="nl-NL" sz="2000" dirty="0" err="1">
                <a:latin typeface="Verdana" panose="020B0604030504040204" pitchFamily="34" charset="0"/>
                <a:ea typeface="Verdana" panose="020B0604030504040204" pitchFamily="34" charset="0"/>
                <a:cs typeface="Verdana" panose="020B0604030504040204" pitchFamily="34" charset="0"/>
              </a:rPr>
              <a:t>vergunningplichtige</a:t>
            </a:r>
            <a:r>
              <a:rPr lang="nl-NL" sz="2000" dirty="0">
                <a:latin typeface="Verdana" panose="020B0604030504040204" pitchFamily="34" charset="0"/>
                <a:ea typeface="Verdana" panose="020B0604030504040204" pitchFamily="34" charset="0"/>
                <a:cs typeface="Verdana" panose="020B0604030504040204" pitchFamily="34" charset="0"/>
              </a:rPr>
              <a:t> andere milieubelastende installatie voor het houden van dieren.</a:t>
            </a:r>
          </a:p>
          <a:p>
            <a:r>
              <a:rPr lang="nl-NL" sz="2000" dirty="0">
                <a:latin typeface="Verdana" panose="020B0604030504040204" pitchFamily="34" charset="0"/>
                <a:ea typeface="Verdana" panose="020B0604030504040204" pitchFamily="34" charset="0"/>
                <a:cs typeface="Verdana" panose="020B0604030504040204" pitchFamily="34" charset="0"/>
              </a:rPr>
              <a:t>Daarnaast kan </a:t>
            </a:r>
            <a:r>
              <a:rPr lang="nl-NL" sz="2000" dirty="0">
                <a:solidFill>
                  <a:srgbClr val="E17000"/>
                </a:solidFill>
                <a:latin typeface="Verdana" panose="020B0604030504040204" pitchFamily="34" charset="0"/>
                <a:ea typeface="Verdana" panose="020B0604030504040204" pitchFamily="34" charset="0"/>
                <a:cs typeface="Verdana" panose="020B0604030504040204" pitchFamily="34" charset="0"/>
              </a:rPr>
              <a:t>categorie F3 </a:t>
            </a:r>
            <a:r>
              <a:rPr lang="nl-NL" sz="2000" dirty="0">
                <a:latin typeface="Verdana" panose="020B0604030504040204" pitchFamily="34" charset="0"/>
                <a:ea typeface="Verdana" panose="020B0604030504040204" pitchFamily="34" charset="0"/>
                <a:cs typeface="Verdana" panose="020B0604030504040204" pitchFamily="34" charset="0"/>
              </a:rPr>
              <a:t>van toepassing zijn, mits de installatie aan de vereisten voor een chemische installatie voldoet. </a:t>
            </a:r>
          </a:p>
        </p:txBody>
      </p:sp>
      <p:sp>
        <p:nvSpPr>
          <p:cNvPr id="3" name="Tekstvak 2">
            <a:extLst>
              <a:ext uri="{C183D7F6-B498-43B3-948B-1728B52AA6E4}">
                <adec:decorative xmlns:adec="http://schemas.microsoft.com/office/drawing/2017/decorative" val="1"/>
              </a:ext>
            </a:extLst>
          </p:cNvPr>
          <p:cNvSpPr txBox="1"/>
          <p:nvPr/>
        </p:nvSpPr>
        <p:spPr>
          <a:xfrm>
            <a:off x="5145024" y="584616"/>
            <a:ext cx="6705600" cy="584775"/>
          </a:xfrm>
          <a:prstGeom prst="rect">
            <a:avLst/>
          </a:prstGeom>
          <a:solidFill>
            <a:srgbClr val="E17000"/>
          </a:solidFill>
        </p:spPr>
        <p:txBody>
          <a:bodyPr wrap="square" rtlCol="0">
            <a:spAutoFit/>
          </a:bodyPr>
          <a:lstStyle/>
          <a:p>
            <a:r>
              <a:rPr lang="nl-NL" sz="1600" dirty="0">
                <a:latin typeface="Verdana" panose="020B0604030504040204" pitchFamily="34" charset="0"/>
                <a:ea typeface="Verdana" panose="020B0604030504040204" pitchFamily="34" charset="0"/>
              </a:rPr>
              <a:t>Meer info, zie: </a:t>
            </a:r>
            <a:r>
              <a:rPr lang="nl-NL" sz="1600" dirty="0">
                <a:latin typeface="Verdana" panose="020B0604030504040204" pitchFamily="34" charset="0"/>
                <a:ea typeface="Verdana" panose="020B0604030504040204" pitchFamily="34" charset="0"/>
                <a:hlinkClick r:id="rId3"/>
              </a:rPr>
              <a:t>Mestbehandeling en milieueffectrapportage (mer) | Informatiepunt Leefomgeving (iplo.nl)</a:t>
            </a:r>
            <a:endParaRPr lang="nl-NL"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74247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76D81B3-1816-40B6-89F3-9CBA7E0E1E6B}"/>
              </a:ext>
            </a:extLst>
          </p:cNvPr>
          <p:cNvSpPr>
            <a:spLocks noGrp="1"/>
          </p:cNvSpPr>
          <p:nvPr>
            <p:ph type="title"/>
          </p:nvPr>
        </p:nvSpPr>
        <p:spPr/>
        <p:txBody>
          <a:bodyPr/>
          <a:lstStyle/>
          <a:p>
            <a:r>
              <a:rPr lang="nl-NL" dirty="0"/>
              <a:t>Meer weten:</a:t>
            </a:r>
          </a:p>
        </p:txBody>
      </p:sp>
      <p:sp>
        <p:nvSpPr>
          <p:cNvPr id="2" name="Tijdelijke aanduiding voor voettekst 1">
            <a:extLst>
              <a:ext uri="{FF2B5EF4-FFF2-40B4-BE49-F238E27FC236}">
                <a16:creationId xmlns:a16="http://schemas.microsoft.com/office/drawing/2014/main" id="{2FB8AA1C-50D7-ECC8-F24C-FAE3CC3DF63D}"/>
              </a:ext>
            </a:extLst>
          </p:cNvPr>
          <p:cNvSpPr>
            <a:spLocks noGrp="1"/>
          </p:cNvSpPr>
          <p:nvPr>
            <p:ph type="ftr" sz="quarter" idx="11"/>
          </p:nvPr>
        </p:nvSpPr>
        <p:spPr/>
        <p:txBody>
          <a:bodyPr/>
          <a:lstStyle/>
          <a:p>
            <a:endParaRPr lang="nl-NL" dirty="0"/>
          </a:p>
        </p:txBody>
      </p:sp>
      <p:sp>
        <p:nvSpPr>
          <p:cNvPr id="5" name="Tijdelijke aanduiding voor tekst 4">
            <a:extLst>
              <a:ext uri="{FF2B5EF4-FFF2-40B4-BE49-F238E27FC236}">
                <a16:creationId xmlns:a16="http://schemas.microsoft.com/office/drawing/2014/main" id="{2C2E1B92-E4FD-4A04-8845-7B6226307B64}"/>
              </a:ext>
            </a:extLst>
          </p:cNvPr>
          <p:cNvSpPr>
            <a:spLocks noGrp="1"/>
          </p:cNvSpPr>
          <p:nvPr>
            <p:ph type="body" sz="quarter" idx="13"/>
          </p:nvPr>
        </p:nvSpPr>
        <p:spPr>
          <a:xfrm>
            <a:off x="516903" y="2035679"/>
            <a:ext cx="4481015" cy="3904199"/>
          </a:xfrm>
        </p:spPr>
        <p:txBody>
          <a:bodyPr>
            <a:normAutofit/>
          </a:bodyPr>
          <a:lstStyle/>
          <a:p>
            <a:pPr marL="285750" indent="-285750">
              <a:buFontTx/>
              <a:buChar char="-"/>
            </a:pPr>
            <a:r>
              <a:rPr lang="en-US" sz="2400" dirty="0">
                <a:hlinkClick r:id="rId3">
                  <a:extLst>
                    <a:ext uri="{A12FA001-AC4F-418D-AE19-62706E023703}">
                      <ahyp:hlinkClr xmlns:ahyp="http://schemas.microsoft.com/office/drawing/2018/hyperlinkcolor" val="tx"/>
                    </a:ext>
                  </a:extLst>
                </a:hlinkClick>
              </a:rPr>
              <a:t>IPLO (</a:t>
            </a:r>
            <a:r>
              <a:rPr lang="en-US" sz="2400" dirty="0" err="1">
                <a:hlinkClick r:id="rId3">
                  <a:extLst>
                    <a:ext uri="{A12FA001-AC4F-418D-AE19-62706E023703}">
                      <ahyp:hlinkClr xmlns:ahyp="http://schemas.microsoft.com/office/drawing/2018/hyperlinkcolor" val="tx"/>
                    </a:ext>
                  </a:extLst>
                </a:hlinkClick>
              </a:rPr>
              <a:t>Omgevingswet</a:t>
            </a:r>
            <a:r>
              <a:rPr lang="en-US" sz="2400" dirty="0">
                <a:hlinkClick r:id="rId3">
                  <a:extLst>
                    <a:ext uri="{A12FA001-AC4F-418D-AE19-62706E023703}">
                      <ahyp:hlinkClr xmlns:ahyp="http://schemas.microsoft.com/office/drawing/2018/hyperlinkcolor" val="tx"/>
                    </a:ext>
                  </a:extLst>
                </a:hlinkClick>
              </a:rPr>
              <a:t>)</a:t>
            </a:r>
            <a:endParaRPr lang="en-US" sz="2400" dirty="0"/>
          </a:p>
          <a:p>
            <a:pPr marL="285750" indent="-285750">
              <a:buFontTx/>
              <a:buChar char="-"/>
            </a:pPr>
            <a:r>
              <a:rPr lang="en-US" sz="2400" dirty="0">
                <a:hlinkClick r:id="rId4">
                  <a:extLst>
                    <a:ext uri="{A12FA001-AC4F-418D-AE19-62706E023703}">
                      <ahyp:hlinkClr xmlns:ahyp="http://schemas.microsoft.com/office/drawing/2018/hyperlinkcolor" val="tx"/>
                    </a:ext>
                  </a:extLst>
                </a:hlinkClick>
              </a:rPr>
              <a:t>Mer-scan</a:t>
            </a:r>
            <a:endParaRPr lang="en-US" sz="2400" dirty="0"/>
          </a:p>
          <a:p>
            <a:pPr marL="285750" indent="-285750">
              <a:buFontTx/>
              <a:buChar char="-"/>
            </a:pPr>
            <a:r>
              <a:rPr lang="nl-NL" sz="2400" dirty="0">
                <a:hlinkClick r:id="rId5">
                  <a:extLst>
                    <a:ext uri="{A12FA001-AC4F-418D-AE19-62706E023703}">
                      <ahyp:hlinkClr xmlns:ahyp="http://schemas.microsoft.com/office/drawing/2018/hyperlinkcolor" val="tx"/>
                    </a:ext>
                  </a:extLst>
                </a:hlinkClick>
              </a:rPr>
              <a:t>Leerplatform MIRT</a:t>
            </a:r>
            <a:endParaRPr lang="nl-NL" sz="2400" dirty="0"/>
          </a:p>
          <a:p>
            <a:pPr marL="285750" indent="-285750">
              <a:buFontTx/>
              <a:buChar char="-"/>
            </a:pPr>
            <a:r>
              <a:rPr lang="nl-NL" sz="2400" dirty="0">
                <a:hlinkClick r:id="rId6">
                  <a:extLst>
                    <a:ext uri="{A12FA001-AC4F-418D-AE19-62706E023703}">
                      <ahyp:hlinkClr xmlns:ahyp="http://schemas.microsoft.com/office/drawing/2018/hyperlinkcolor" val="tx"/>
                    </a:ext>
                  </a:extLst>
                </a:hlinkClick>
              </a:rPr>
              <a:t>Mer-nieuws</a:t>
            </a:r>
            <a:endParaRPr lang="nl-NL" sz="2400" dirty="0"/>
          </a:p>
          <a:p>
            <a:pPr marL="285750" indent="-285750">
              <a:buFontTx/>
              <a:buChar char="-"/>
            </a:pPr>
            <a:r>
              <a:rPr lang="nl-NL" sz="2400" dirty="0">
                <a:hlinkClick r:id="rId7">
                  <a:extLst>
                    <a:ext uri="{A12FA001-AC4F-418D-AE19-62706E023703}">
                      <ahyp:hlinkClr xmlns:ahyp="http://schemas.microsoft.com/office/drawing/2018/hyperlinkcolor" val="tx"/>
                    </a:ext>
                  </a:extLst>
                </a:hlinkClick>
              </a:rPr>
              <a:t>LinkedIn groep</a:t>
            </a:r>
            <a:r>
              <a:rPr lang="nl-NL" sz="2400" dirty="0"/>
              <a:t> mer</a:t>
            </a:r>
          </a:p>
          <a:p>
            <a:pPr marL="285750" indent="-285750">
              <a:buFontTx/>
              <a:buChar char="-"/>
            </a:pPr>
            <a:r>
              <a:rPr lang="nl-NL" sz="2400" dirty="0" err="1"/>
              <a:t>Merco</a:t>
            </a:r>
            <a:r>
              <a:rPr lang="nl-NL" sz="2400" dirty="0"/>
              <a:t>-overleg</a:t>
            </a:r>
          </a:p>
          <a:p>
            <a:pPr marL="285750" indent="-285750">
              <a:buFontTx/>
              <a:buChar char="-"/>
            </a:pPr>
            <a:endParaRPr lang="nl-NL" dirty="0"/>
          </a:p>
          <a:p>
            <a:pPr marL="285750" indent="-285750">
              <a:buFontTx/>
              <a:buChar char="-"/>
            </a:pPr>
            <a:endParaRPr lang="nl-NL" dirty="0"/>
          </a:p>
          <a:p>
            <a:pPr marL="285750" indent="-285750">
              <a:buFontTx/>
              <a:buChar char="-"/>
            </a:pPr>
            <a:endParaRPr lang="nl-NL" dirty="0"/>
          </a:p>
        </p:txBody>
      </p:sp>
      <p:pic>
        <p:nvPicPr>
          <p:cNvPr id="6" name="Afbeelding 5">
            <a:extLs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4823115" y="1832514"/>
            <a:ext cx="5290684" cy="3739467"/>
          </a:xfrm>
          <a:prstGeom prst="rect">
            <a:avLst/>
          </a:prstGeom>
        </p:spPr>
      </p:pic>
      <p:pic>
        <p:nvPicPr>
          <p:cNvPr id="8" name="Afbeelding 7">
            <a:extLst>
              <a:ext uri="{FF2B5EF4-FFF2-40B4-BE49-F238E27FC236}">
                <a16:creationId xmlns:a16="http://schemas.microsoft.com/office/drawing/2014/main" id="{7B90C050-6AA5-5A52-AF34-AF2F8306C03A}"/>
              </a:ext>
              <a:ext uri="{C183D7F6-B498-43B3-948B-1728B52AA6E4}">
                <adec:decorative xmlns:adec="http://schemas.microsoft.com/office/drawing/2017/decorative" val="1"/>
              </a:ext>
            </a:extLst>
          </p:cNvPr>
          <p:cNvPicPr>
            <a:picLocks noChangeAspect="1"/>
          </p:cNvPicPr>
          <p:nvPr/>
        </p:nvPicPr>
        <p:blipFill rotWithShape="1">
          <a:blip r:embed="rId9"/>
          <a:srcRect l="10850"/>
          <a:stretch/>
        </p:blipFill>
        <p:spPr>
          <a:xfrm>
            <a:off x="7240841" y="103650"/>
            <a:ext cx="4633834" cy="3445271"/>
          </a:xfrm>
          <a:prstGeom prst="rect">
            <a:avLst/>
          </a:prstGeom>
        </p:spPr>
      </p:pic>
      <p:pic>
        <p:nvPicPr>
          <p:cNvPr id="12" name="Afbeelding 11">
            <a:extLst>
              <a:ext uri="{FF2B5EF4-FFF2-40B4-BE49-F238E27FC236}">
                <a16:creationId xmlns:a16="http://schemas.microsoft.com/office/drawing/2014/main" id="{38EF0F9B-CA89-0BB0-B9BF-C5A01727C250}"/>
              </a:ext>
              <a:ext uri="{C183D7F6-B498-43B3-948B-1728B52AA6E4}">
                <adec:decorative xmlns:adec="http://schemas.microsoft.com/office/drawing/2017/decorative" val="1"/>
              </a:ext>
            </a:extLst>
          </p:cNvPr>
          <p:cNvPicPr>
            <a:picLocks noChangeAspect="1"/>
          </p:cNvPicPr>
          <p:nvPr/>
        </p:nvPicPr>
        <p:blipFill rotWithShape="1">
          <a:blip r:embed="rId10"/>
          <a:srcRect r="35934"/>
          <a:stretch/>
        </p:blipFill>
        <p:spPr>
          <a:xfrm>
            <a:off x="8505173" y="3381062"/>
            <a:ext cx="3369501" cy="3445271"/>
          </a:xfrm>
          <a:prstGeom prst="rect">
            <a:avLst/>
          </a:prstGeom>
        </p:spPr>
      </p:pic>
    </p:spTree>
    <p:extLst>
      <p:ext uri="{BB962C8B-B14F-4D97-AF65-F5344CB8AC3E}">
        <p14:creationId xmlns:p14="http://schemas.microsoft.com/office/powerpoint/2010/main" val="2642462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C5811F-C4B1-E6DA-A9F5-1439D159D704}"/>
              </a:ext>
            </a:extLst>
          </p:cNvPr>
          <p:cNvSpPr>
            <a:spLocks noGrp="1"/>
          </p:cNvSpPr>
          <p:nvPr>
            <p:ph type="ctrTitle"/>
          </p:nvPr>
        </p:nvSpPr>
        <p:spPr>
          <a:xfrm>
            <a:off x="844492" y="747893"/>
            <a:ext cx="9144000" cy="1395937"/>
          </a:xfrm>
        </p:spPr>
        <p:txBody>
          <a:bodyPr/>
          <a:lstStyle/>
          <a:p>
            <a:r>
              <a:rPr lang="nl-NL" dirty="0"/>
              <a:t>Het beste van de </a:t>
            </a:r>
            <a:r>
              <a:rPr lang="nl-NL" dirty="0" err="1"/>
              <a:t>Schakeldag</a:t>
            </a:r>
            <a:endParaRPr lang="nl-NL" dirty="0"/>
          </a:p>
        </p:txBody>
      </p:sp>
      <p:sp>
        <p:nvSpPr>
          <p:cNvPr id="3" name="Ondertitel 2">
            <a:extLst>
              <a:ext uri="{FF2B5EF4-FFF2-40B4-BE49-F238E27FC236}">
                <a16:creationId xmlns:a16="http://schemas.microsoft.com/office/drawing/2014/main" id="{FF03A6F9-903B-0BBE-EB5C-60315A9E1940}"/>
              </a:ext>
            </a:extLst>
          </p:cNvPr>
          <p:cNvSpPr>
            <a:spLocks noGrp="1"/>
          </p:cNvSpPr>
          <p:nvPr>
            <p:ph type="subTitle" idx="1"/>
          </p:nvPr>
        </p:nvSpPr>
        <p:spPr>
          <a:xfrm>
            <a:off x="262127" y="3813969"/>
            <a:ext cx="7393731" cy="2013089"/>
          </a:xfrm>
        </p:spPr>
        <p:txBody>
          <a:bodyPr>
            <a:normAutofit/>
          </a:bodyPr>
          <a:lstStyle/>
          <a:p>
            <a:r>
              <a:rPr lang="nl-NL" dirty="0"/>
              <a:t>Scan de QR-code om deze sessie te beoordelen.</a:t>
            </a:r>
            <a:br>
              <a:rPr lang="nl-NL" dirty="0"/>
            </a:br>
            <a:br>
              <a:rPr lang="nl-NL" dirty="0"/>
            </a:br>
            <a:r>
              <a:rPr lang="nl-NL" dirty="0"/>
              <a:t>Sessie: 1.3 Milieueffectrapportage: mer(-beoordeling) bij projecten en vergunningen</a:t>
            </a:r>
            <a:br>
              <a:rPr lang="nl-NL" dirty="0"/>
            </a:br>
            <a:endParaRPr lang="nl-NL" dirty="0">
              <a:solidFill>
                <a:srgbClr val="FF0000"/>
              </a:solidFill>
            </a:endParaRPr>
          </a:p>
        </p:txBody>
      </p:sp>
      <p:pic>
        <p:nvPicPr>
          <p:cNvPr id="5" name="Afbeelding 4" descr="Afbeelding met tekst, schermopname, Lettertype">
            <a:extLst>
              <a:ext uri="{FF2B5EF4-FFF2-40B4-BE49-F238E27FC236}">
                <a16:creationId xmlns:a16="http://schemas.microsoft.com/office/drawing/2014/main" id="{27B479FE-D06D-B5B4-9B23-A8B9B4EEA5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25"/>
            <a:ext cx="12192000" cy="3175000"/>
          </a:xfrm>
          <a:prstGeom prst="rect">
            <a:avLst/>
          </a:prstGeom>
        </p:spPr>
      </p:pic>
      <p:pic>
        <p:nvPicPr>
          <p:cNvPr id="7" name="Afbeelding 6" descr="Afbeelding met patroon, Graphics, pixel, ontwerp">
            <a:extLst>
              <a:ext uri="{FF2B5EF4-FFF2-40B4-BE49-F238E27FC236}">
                <a16:creationId xmlns:a16="http://schemas.microsoft.com/office/drawing/2014/main" id="{8A616A3E-DA2C-669A-1E41-B1111F1734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7124" y="3165475"/>
            <a:ext cx="3844925" cy="3844925"/>
          </a:xfrm>
          <a:prstGeom prst="rect">
            <a:avLst/>
          </a:prstGeom>
        </p:spPr>
      </p:pic>
      <p:sp>
        <p:nvSpPr>
          <p:cNvPr id="4" name="Tekstvak 3">
            <a:extLst>
              <a:ext uri="{FF2B5EF4-FFF2-40B4-BE49-F238E27FC236}">
                <a16:creationId xmlns:a16="http://schemas.microsoft.com/office/drawing/2014/main" id="{1D5A73D9-115F-0F83-1027-39A5D9CE92D9}"/>
              </a:ext>
            </a:extLst>
          </p:cNvPr>
          <p:cNvSpPr txBox="1"/>
          <p:nvPr/>
        </p:nvSpPr>
        <p:spPr>
          <a:xfrm>
            <a:off x="587009" y="5926107"/>
            <a:ext cx="6441320" cy="707886"/>
          </a:xfrm>
          <a:prstGeom prst="rect">
            <a:avLst/>
          </a:prstGeom>
          <a:noFill/>
        </p:spPr>
        <p:txBody>
          <a:bodyPr wrap="square" rtlCol="0">
            <a:spAutoFit/>
          </a:bodyPr>
          <a:lstStyle/>
          <a:p>
            <a:r>
              <a:rPr lang="nl-NL" sz="2000" dirty="0"/>
              <a:t>Blijf op de hoogte van het IPLO Nieuws via onze nieuwsbrief. Abonneer u via </a:t>
            </a:r>
            <a:r>
              <a:rPr lang="nl-NL" sz="2000" dirty="0">
                <a:hlinkClick r:id="rId5"/>
              </a:rPr>
              <a:t>www.iplo.nl/nieuwsbrief</a:t>
            </a:r>
            <a:r>
              <a:rPr lang="nl-NL" sz="2000" dirty="0"/>
              <a:t> </a:t>
            </a:r>
          </a:p>
        </p:txBody>
      </p:sp>
      <p:sp>
        <p:nvSpPr>
          <p:cNvPr id="8" name="Tekstvak 7">
            <a:extLst>
              <a:ext uri="{FF2B5EF4-FFF2-40B4-BE49-F238E27FC236}">
                <a16:creationId xmlns:a16="http://schemas.microsoft.com/office/drawing/2014/main" id="{AEAE2A7F-FCCA-DE46-3CC3-1FA1A2A8AD39}"/>
              </a:ext>
            </a:extLst>
          </p:cNvPr>
          <p:cNvSpPr txBox="1"/>
          <p:nvPr/>
        </p:nvSpPr>
        <p:spPr>
          <a:xfrm>
            <a:off x="3048712" y="2769238"/>
            <a:ext cx="6097424" cy="1460528"/>
          </a:xfrm>
          <a:prstGeom prst="rect">
            <a:avLst/>
          </a:prstGeom>
          <a:noFill/>
        </p:spPr>
        <p:txBody>
          <a:bodyPr wrap="square">
            <a:spAutoFit/>
          </a:bodyPr>
          <a:lstStyle/>
          <a:p>
            <a:pPr marL="342900" indent="-342900" defTabSz="457200">
              <a:lnSpc>
                <a:spcPts val="2400"/>
              </a:lnSpc>
              <a:spcBef>
                <a:spcPct val="20000"/>
              </a:spcBef>
              <a:buSzPct val="100000"/>
              <a:buFont typeface="Verdana" panose="020B0604030504040204" pitchFamily="34" charset="0"/>
              <a:buChar char="–"/>
            </a:pPr>
            <a:r>
              <a:rPr lang="nl-NL" sz="1800" dirty="0">
                <a:latin typeface="Verdana"/>
              </a:rPr>
              <a:t>Plan-mer</a:t>
            </a:r>
          </a:p>
          <a:p>
            <a:pPr marL="342900" indent="-342900" defTabSz="457200">
              <a:lnSpc>
                <a:spcPts val="2400"/>
              </a:lnSpc>
              <a:spcBef>
                <a:spcPct val="20000"/>
              </a:spcBef>
              <a:buSzPct val="100000"/>
              <a:buFont typeface="Verdana" panose="020B0604030504040204" pitchFamily="34" charset="0"/>
              <a:buChar char="–"/>
            </a:pPr>
            <a:r>
              <a:rPr lang="nl-NL" sz="1800" dirty="0" err="1">
                <a:latin typeface="Verdana"/>
              </a:rPr>
              <a:t>Planmer</a:t>
            </a:r>
            <a:r>
              <a:rPr lang="nl-NL" sz="1800" dirty="0">
                <a:latin typeface="Verdana"/>
              </a:rPr>
              <a:t>-beoordeling</a:t>
            </a:r>
          </a:p>
          <a:p>
            <a:pPr marL="342900" indent="-342900" defTabSz="457200">
              <a:lnSpc>
                <a:spcPts val="2400"/>
              </a:lnSpc>
              <a:spcBef>
                <a:spcPct val="20000"/>
              </a:spcBef>
              <a:buSzPct val="100000"/>
              <a:buFont typeface="Verdana" panose="020B0604030504040204" pitchFamily="34" charset="0"/>
              <a:buChar char="–"/>
            </a:pPr>
            <a:r>
              <a:rPr lang="nl-NL" sz="1800" dirty="0">
                <a:latin typeface="Verdana"/>
              </a:rPr>
              <a:t>Project-mer</a:t>
            </a:r>
          </a:p>
          <a:p>
            <a:pPr marL="342900" indent="-342900" defTabSz="457200">
              <a:lnSpc>
                <a:spcPts val="2400"/>
              </a:lnSpc>
              <a:spcBef>
                <a:spcPct val="20000"/>
              </a:spcBef>
              <a:buSzPct val="100000"/>
              <a:buFont typeface="Verdana" panose="020B0604030504040204" pitchFamily="34" charset="0"/>
              <a:buChar char="–"/>
            </a:pPr>
            <a:r>
              <a:rPr lang="nl-NL" sz="1800" dirty="0" err="1">
                <a:latin typeface="Verdana"/>
              </a:rPr>
              <a:t>Projectmer</a:t>
            </a:r>
            <a:r>
              <a:rPr lang="nl-NL" sz="1800" dirty="0">
                <a:latin typeface="Verdana"/>
              </a:rPr>
              <a:t>-beoordeling</a:t>
            </a:r>
          </a:p>
        </p:txBody>
      </p:sp>
    </p:spTree>
    <p:extLst>
      <p:ext uri="{BB962C8B-B14F-4D97-AF65-F5344CB8AC3E}">
        <p14:creationId xmlns:p14="http://schemas.microsoft.com/office/powerpoint/2010/main" val="2025099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st, schermopname, diagram"/>
          <p:cNvPicPr>
            <a:picLocks noChangeAspect="1"/>
          </p:cNvPicPr>
          <p:nvPr/>
        </p:nvPicPr>
        <p:blipFill>
          <a:blip r:embed="rId3"/>
          <a:stretch>
            <a:fillRect/>
          </a:stretch>
        </p:blipFill>
        <p:spPr>
          <a:xfrm>
            <a:off x="6545873" y="1692322"/>
            <a:ext cx="5646127" cy="4698525"/>
          </a:xfrm>
          <a:prstGeom prst="rect">
            <a:avLst/>
          </a:prstGeom>
        </p:spPr>
      </p:pic>
      <p:sp>
        <p:nvSpPr>
          <p:cNvPr id="8" name="Tijdelijke aanduiding voor tekst 7"/>
          <p:cNvSpPr>
            <a:spLocks noGrp="1"/>
          </p:cNvSpPr>
          <p:nvPr>
            <p:ph type="body" sz="quarter" idx="13"/>
          </p:nvPr>
        </p:nvSpPr>
        <p:spPr>
          <a:xfrm>
            <a:off x="638630" y="1802831"/>
            <a:ext cx="6035125" cy="4588015"/>
          </a:xfrm>
        </p:spPr>
        <p:txBody>
          <a:bodyPr>
            <a:noAutofit/>
          </a:bodyPr>
          <a:lstStyle/>
          <a:p>
            <a:pPr defTabSz="685800">
              <a:spcBef>
                <a:spcPts val="900"/>
              </a:spcBef>
              <a:defRPr/>
            </a:pPr>
            <a:r>
              <a:rPr lang="nl-NL" sz="2000" b="1" dirty="0">
                <a:solidFill>
                  <a:schemeClr val="tx1"/>
                </a:solidFill>
                <a:latin typeface="Verdana" panose="020B0604030504040204" pitchFamily="34" charset="0"/>
                <a:ea typeface="Verdana" panose="020B0604030504040204" pitchFamily="34" charset="0"/>
                <a:cs typeface="Verdana" panose="020B0604030504040204" pitchFamily="34" charset="0"/>
              </a:rPr>
              <a:t>milieueffectrapportage</a:t>
            </a:r>
          </a:p>
          <a:p>
            <a:pPr marL="285750" indent="-285750">
              <a:buFont typeface="Arial" panose="020B0604020202020204" pitchFamily="34" charset="0"/>
              <a:buChar char="•"/>
            </a:pPr>
            <a:r>
              <a:rPr lang="nl-NL" sz="2000" dirty="0"/>
              <a:t>Instrument </a:t>
            </a:r>
            <a:r>
              <a:rPr lang="nl-NL" sz="2000" dirty="0" err="1"/>
              <a:t>tbv</a:t>
            </a:r>
            <a:r>
              <a:rPr lang="nl-NL" sz="2000" dirty="0"/>
              <a:t> milieubelang in de besluitvorming over plannen of activiteiten met mogelijk aanzienlijke milieugevolgen.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De mer (</a:t>
            </a:r>
            <a:r>
              <a:rPr lang="en-US" sz="2000" dirty="0" err="1"/>
              <a:t>voorheen</a:t>
            </a:r>
            <a:r>
              <a:rPr lang="en-US" sz="2000" dirty="0"/>
              <a:t> </a:t>
            </a:r>
            <a:r>
              <a:rPr lang="en-US" sz="2000" dirty="0" err="1"/>
              <a:t>m.e.r</a:t>
            </a:r>
            <a:r>
              <a:rPr lang="en-US" sz="2000" dirty="0"/>
              <a:t>.) = </a:t>
            </a:r>
            <a:r>
              <a:rPr lang="en-US" sz="2000" dirty="0" err="1"/>
              <a:t>milieueffectrapportage</a:t>
            </a:r>
            <a:r>
              <a:rPr lang="en-US" sz="2000" dirty="0"/>
              <a:t>, </a:t>
            </a:r>
            <a:br>
              <a:rPr lang="en-US" sz="2000" dirty="0"/>
            </a:br>
            <a:r>
              <a:rPr lang="en-US" sz="2000" dirty="0"/>
              <a:t>de procedure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nl-NL" sz="2000" dirty="0"/>
              <a:t>Het MER = het milieueffectrapport, het rapport</a:t>
            </a:r>
          </a:p>
          <a:p>
            <a:endParaRPr lang="nl-NL" sz="2000" dirty="0"/>
          </a:p>
        </p:txBody>
      </p:sp>
      <p:sp>
        <p:nvSpPr>
          <p:cNvPr id="7" name="Titel 6"/>
          <p:cNvSpPr>
            <a:spLocks noGrp="1"/>
          </p:cNvSpPr>
          <p:nvPr>
            <p:ph type="title"/>
          </p:nvPr>
        </p:nvSpPr>
        <p:spPr/>
        <p:txBody>
          <a:bodyPr/>
          <a:lstStyle/>
          <a:p>
            <a:r>
              <a:rPr lang="nl-NL" spc="-10" dirty="0"/>
              <a:t>Wat is dat ook alweer, </a:t>
            </a:r>
            <a:r>
              <a:rPr lang="nl-NL" spc="-10" dirty="0">
                <a:solidFill>
                  <a:schemeClr val="accent3">
                    <a:lumMod val="50000"/>
                  </a:schemeClr>
                </a:solidFill>
              </a:rPr>
              <a:t>de</a:t>
            </a:r>
            <a:r>
              <a:rPr lang="nl-NL" spc="-10" dirty="0"/>
              <a:t> mer?</a:t>
            </a:r>
            <a:endParaRPr lang="nl-NL" dirty="0"/>
          </a:p>
        </p:txBody>
      </p:sp>
      <p:sp>
        <p:nvSpPr>
          <p:cNvPr id="2" name="Tijdelijke aanduiding voor voettekst 1">
            <a:extLst>
              <a:ext uri="{FF2B5EF4-FFF2-40B4-BE49-F238E27FC236}">
                <a16:creationId xmlns:a16="http://schemas.microsoft.com/office/drawing/2014/main" id="{A994CF9D-1661-BA1D-8B61-015CF05C5CC6}"/>
              </a:ext>
            </a:extLst>
          </p:cNvPr>
          <p:cNvSpPr>
            <a:spLocks noGrp="1"/>
          </p:cNvSpPr>
          <p:nvPr>
            <p:ph type="ftr" sz="quarter" idx="11"/>
          </p:nvPr>
        </p:nvSpPr>
        <p:spPr/>
        <p:txBody>
          <a:bodyPr/>
          <a:lstStyle/>
          <a:p>
            <a:endParaRPr lang="nl-NL" dirty="0"/>
          </a:p>
        </p:txBody>
      </p:sp>
    </p:spTree>
    <p:extLst>
      <p:ext uri="{BB962C8B-B14F-4D97-AF65-F5344CB8AC3E}">
        <p14:creationId xmlns:p14="http://schemas.microsoft.com/office/powerpoint/2010/main" val="319248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B6AE81E-7866-4DF6-8478-0408DDEFCD57}"/>
              </a:ext>
            </a:extLst>
          </p:cNvPr>
          <p:cNvSpPr>
            <a:spLocks noGrp="1"/>
          </p:cNvSpPr>
          <p:nvPr>
            <p:ph type="title"/>
          </p:nvPr>
        </p:nvSpPr>
        <p:spPr>
          <a:noFill/>
        </p:spPr>
        <p:txBody>
          <a:bodyPr>
            <a:normAutofit/>
          </a:bodyPr>
          <a:lstStyle/>
          <a:p>
            <a:r>
              <a:rPr lang="nl-NL" dirty="0"/>
              <a:t>Waarom maak je een MER? </a:t>
            </a:r>
          </a:p>
        </p:txBody>
      </p:sp>
      <p:sp>
        <p:nvSpPr>
          <p:cNvPr id="2" name="Tijdelijke aanduiding voor tekst 1">
            <a:extLst>
              <a:ext uri="{FF2B5EF4-FFF2-40B4-BE49-F238E27FC236}">
                <a16:creationId xmlns:a16="http://schemas.microsoft.com/office/drawing/2014/main" id="{EF3D0F40-F47B-7400-ECC3-9DF0DDA93956}"/>
              </a:ext>
            </a:extLst>
          </p:cNvPr>
          <p:cNvSpPr>
            <a:spLocks noGrp="1"/>
          </p:cNvSpPr>
          <p:nvPr>
            <p:ph type="body" sz="quarter" idx="12"/>
          </p:nvPr>
        </p:nvSpPr>
        <p:spPr/>
        <p:txBody>
          <a:bodyPr>
            <a:normAutofit/>
          </a:bodyPr>
          <a:lstStyle/>
          <a:p>
            <a:pPr marL="0" indent="0">
              <a:buFontTx/>
              <a:buNone/>
            </a:pPr>
            <a:r>
              <a:rPr lang="nl-NL" sz="2000" dirty="0"/>
              <a:t>Wettelijke verplichting, maar ook hulpmiddel voor:</a:t>
            </a:r>
          </a:p>
          <a:p>
            <a:pPr marL="342900" indent="-342900">
              <a:buFont typeface="Arial" panose="020B0604020202020204" pitchFamily="34" charset="0"/>
              <a:buChar char="•"/>
            </a:pPr>
            <a:r>
              <a:rPr lang="nl-NL" sz="2000" dirty="0"/>
              <a:t>Alternatievenonderzoek</a:t>
            </a:r>
          </a:p>
          <a:p>
            <a:pPr marL="342900" indent="-342900">
              <a:buFont typeface="Arial" panose="020B0604020202020204" pitchFamily="34" charset="0"/>
              <a:buChar char="•"/>
            </a:pPr>
            <a:r>
              <a:rPr lang="nl-NL" sz="2000" dirty="0"/>
              <a:t>Milieueffecten vroegtijdig in beeld</a:t>
            </a:r>
          </a:p>
          <a:p>
            <a:pPr marL="342900" indent="-342900">
              <a:buFont typeface="Arial" panose="020B0604020202020204" pitchFamily="34" charset="0"/>
              <a:buChar char="•"/>
            </a:pPr>
            <a:r>
              <a:rPr lang="nl-NL" sz="2000" dirty="0"/>
              <a:t>Inzicht in maatregelen om effecten te verminderen of voorkomen</a:t>
            </a:r>
          </a:p>
          <a:p>
            <a:pPr marL="342900" indent="-342900">
              <a:buFont typeface="Arial" panose="020B0604020202020204" pitchFamily="34" charset="0"/>
              <a:buChar char="•"/>
            </a:pPr>
            <a:r>
              <a:rPr lang="nl-NL" sz="2000" dirty="0"/>
              <a:t>Transparante belangenafweging</a:t>
            </a:r>
          </a:p>
          <a:p>
            <a:pPr marL="342900" indent="-342900">
              <a:buFont typeface="Arial" panose="020B0604020202020204" pitchFamily="34" charset="0"/>
              <a:buChar char="•"/>
            </a:pPr>
            <a:r>
              <a:rPr lang="nl-NL" sz="2000" dirty="0"/>
              <a:t>Communicatie en participatie</a:t>
            </a:r>
          </a:p>
          <a:p>
            <a:endParaRPr lang="nl-NL" sz="2000" dirty="0"/>
          </a:p>
        </p:txBody>
      </p:sp>
      <p:sp>
        <p:nvSpPr>
          <p:cNvPr id="3" name="Tijdelijke aanduiding voor voettekst 2">
            <a:extLst>
              <a:ext uri="{FF2B5EF4-FFF2-40B4-BE49-F238E27FC236}">
                <a16:creationId xmlns:a16="http://schemas.microsoft.com/office/drawing/2014/main" id="{ACEAA924-265D-7F63-780B-DCB86BF75D92}"/>
              </a:ext>
            </a:extLst>
          </p:cNvPr>
          <p:cNvSpPr>
            <a:spLocks noGrp="1"/>
          </p:cNvSpPr>
          <p:nvPr>
            <p:ph type="ftr" sz="quarter" idx="11"/>
          </p:nvPr>
        </p:nvSpPr>
        <p:spPr/>
        <p:txBody>
          <a:bodyPr/>
          <a:lstStyle/>
          <a:p>
            <a:endParaRPr lang="nl-NL" dirty="0"/>
          </a:p>
        </p:txBody>
      </p:sp>
    </p:spTree>
    <p:extLst>
      <p:ext uri="{BB962C8B-B14F-4D97-AF65-F5344CB8AC3E}">
        <p14:creationId xmlns:p14="http://schemas.microsoft.com/office/powerpoint/2010/main" val="2511474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nchor="b">
            <a:normAutofit/>
          </a:bodyPr>
          <a:lstStyle/>
          <a:p>
            <a:r>
              <a:rPr lang="nl-NL" sz="3100" spc="-10"/>
              <a:t>Milieueffectrapportage en de wet</a:t>
            </a:r>
            <a:endParaRPr lang="nl-NL" sz="3100" dirty="0"/>
          </a:p>
        </p:txBody>
      </p:sp>
      <p:sp>
        <p:nvSpPr>
          <p:cNvPr id="20" name="Footer Placeholder 4">
            <a:extLst>
              <a:ext uri="{FF2B5EF4-FFF2-40B4-BE49-F238E27FC236}">
                <a16:creationId xmlns:a16="http://schemas.microsoft.com/office/drawing/2014/main" id="{1F8C95CC-0337-2B51-7D9B-5D4DBB116792}"/>
              </a:ext>
            </a:extLst>
          </p:cNvPr>
          <p:cNvSpPr>
            <a:spLocks noGrp="1"/>
          </p:cNvSpPr>
          <p:nvPr>
            <p:ph type="ftr" sz="quarter" idx="11"/>
          </p:nvPr>
        </p:nvSpPr>
        <p:spPr/>
        <p:txBody>
          <a:bodyPr/>
          <a:lstStyle/>
          <a:p>
            <a:endParaRPr lang="nl-NL"/>
          </a:p>
        </p:txBody>
      </p:sp>
      <p:sp>
        <p:nvSpPr>
          <p:cNvPr id="8" name="Tijdelijke aanduiding voor tekst 7"/>
          <p:cNvSpPr>
            <a:spLocks noGrp="1"/>
          </p:cNvSpPr>
          <p:nvPr>
            <p:ph type="body" sz="quarter" idx="12"/>
          </p:nvPr>
        </p:nvSpPr>
        <p:spPr/>
        <p:txBody>
          <a:bodyPr>
            <a:normAutofit fontScale="25000" lnSpcReduction="20000"/>
          </a:bodyPr>
          <a:lstStyle/>
          <a:p>
            <a:pPr marL="12700" marR="5080">
              <a:spcBef>
                <a:spcPts val="95"/>
              </a:spcBef>
            </a:pPr>
            <a:endParaRPr lang="nl-NL" sz="1900"/>
          </a:p>
          <a:p>
            <a:pPr marL="12700" marR="5080">
              <a:spcBef>
                <a:spcPts val="95"/>
              </a:spcBef>
            </a:pPr>
            <a:r>
              <a:rPr lang="nl-NL" sz="8000"/>
              <a:t>Regels voor milieueffectrapportage</a:t>
            </a:r>
          </a:p>
          <a:p>
            <a:pPr marL="12700" marR="5080">
              <a:spcBef>
                <a:spcPts val="95"/>
              </a:spcBef>
            </a:pPr>
            <a:endParaRPr lang="nl-NL" sz="8000"/>
          </a:p>
          <a:p>
            <a:pPr marL="469900" marR="5080" indent="-457200">
              <a:spcBef>
                <a:spcPts val="95"/>
              </a:spcBef>
              <a:buFontTx/>
              <a:buChar char="-"/>
            </a:pPr>
            <a:r>
              <a:rPr lang="nl-NL" sz="8000">
                <a:hlinkClick r:id="rId3">
                  <a:extLst>
                    <a:ext uri="{A12FA001-AC4F-418D-AE19-62706E023703}">
                      <ahyp:hlinkClr xmlns:ahyp="http://schemas.microsoft.com/office/drawing/2018/hyperlinkcolor" val="tx"/>
                    </a:ext>
                  </a:extLst>
                </a:hlinkClick>
              </a:rPr>
              <a:t>Afdeling 16.4 </a:t>
            </a:r>
            <a:r>
              <a:rPr lang="nl-NL" sz="8000"/>
              <a:t>van de Omgevingswet (Ow)</a:t>
            </a:r>
          </a:p>
          <a:p>
            <a:pPr marL="469900" marR="5080" indent="-457200">
              <a:spcBef>
                <a:spcPts val="95"/>
              </a:spcBef>
              <a:buFontTx/>
              <a:buChar char="-"/>
            </a:pPr>
            <a:endParaRPr lang="nl-NL" sz="8000"/>
          </a:p>
          <a:p>
            <a:pPr marL="469900" marR="5080" indent="-457200">
              <a:spcBef>
                <a:spcPts val="95"/>
              </a:spcBef>
              <a:buFontTx/>
              <a:buChar char="-"/>
            </a:pPr>
            <a:r>
              <a:rPr lang="nl-NL" sz="8000"/>
              <a:t>De uitwerking: </a:t>
            </a:r>
            <a:r>
              <a:rPr lang="nl-NL" sz="8000">
                <a:hlinkClick r:id="rId4">
                  <a:extLst>
                    <a:ext uri="{A12FA001-AC4F-418D-AE19-62706E023703}">
                      <ahyp:hlinkClr xmlns:ahyp="http://schemas.microsoft.com/office/drawing/2018/hyperlinkcolor" val="tx"/>
                    </a:ext>
                  </a:extLst>
                </a:hlinkClick>
              </a:rPr>
              <a:t>hoofdstuk 11</a:t>
            </a:r>
            <a:r>
              <a:rPr lang="nl-NL" sz="8000"/>
              <a:t> van het Omgevingsbesluit (Ob)</a:t>
            </a:r>
          </a:p>
          <a:p>
            <a:pPr marL="469900" marR="5080" indent="-457200">
              <a:spcBef>
                <a:spcPts val="95"/>
              </a:spcBef>
              <a:buFontTx/>
              <a:buChar char="-"/>
            </a:pPr>
            <a:endParaRPr lang="nl-NL" sz="8000"/>
          </a:p>
          <a:p>
            <a:pPr marL="469900" marR="5080" indent="-457200">
              <a:spcBef>
                <a:spcPts val="95"/>
              </a:spcBef>
              <a:buFontTx/>
              <a:buChar char="-"/>
            </a:pPr>
            <a:r>
              <a:rPr lang="nl-NL" sz="8000">
                <a:hlinkClick r:id="rId5">
                  <a:extLst>
                    <a:ext uri="{A12FA001-AC4F-418D-AE19-62706E023703}">
                      <ahyp:hlinkClr xmlns:ahyp="http://schemas.microsoft.com/office/drawing/2018/hyperlinkcolor" val="tx"/>
                    </a:ext>
                  </a:extLst>
                </a:hlinkClick>
              </a:rPr>
              <a:t>Bijlage V Omgevingsbesluit</a:t>
            </a:r>
            <a:r>
              <a:rPr lang="nl-NL" sz="8000"/>
              <a:t>: lijst mer-plichtige en mer-beoordelingsplichtige activiteiten </a:t>
            </a:r>
          </a:p>
          <a:p>
            <a:pPr marL="0" indent="0">
              <a:spcBef>
                <a:spcPct val="0"/>
              </a:spcBef>
              <a:spcAft>
                <a:spcPts val="0"/>
              </a:spcAft>
              <a:buNone/>
            </a:pPr>
            <a:br>
              <a:rPr lang="nl-NL" sz="1900"/>
            </a:br>
            <a:endParaRPr lang="nl-NL" sz="1900" dirty="0"/>
          </a:p>
        </p:txBody>
      </p:sp>
      <p:pic>
        <p:nvPicPr>
          <p:cNvPr id="3" name="Tijdelijke aanduiding voor afbeelding 2" descr="Afbeelding van de Omgevingswet met een laptop op een boek met titel Omgevingswet: één digitaal loket voor informatie en aanvragen">
            <a:extLst>
              <a:ext uri="{FF2B5EF4-FFF2-40B4-BE49-F238E27FC236}">
                <a16:creationId xmlns:a16="http://schemas.microsoft.com/office/drawing/2014/main" id="{BA712474-C2B9-6DA6-8FB0-4AF3C15D760B}"/>
              </a:ext>
            </a:extLst>
          </p:cNvPr>
          <p:cNvPicPr>
            <a:picLocks noGrp="1" noChangeAspect="1"/>
          </p:cNvPicPr>
          <p:nvPr>
            <p:ph type="pic" sz="quarter" idx="13"/>
          </p:nvPr>
        </p:nvPicPr>
        <p:blipFill>
          <a:blip r:embed="rId6"/>
          <a:srcRect l="19117" r="19117"/>
          <a:stretch/>
        </p:blipFill>
        <p:spPr>
          <a:xfrm>
            <a:off x="6915150" y="1811338"/>
            <a:ext cx="4659313" cy="4300537"/>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pic>
    </p:spTree>
    <p:extLst>
      <p:ext uri="{BB962C8B-B14F-4D97-AF65-F5344CB8AC3E}">
        <p14:creationId xmlns:p14="http://schemas.microsoft.com/office/powerpoint/2010/main" val="1907131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B6AE81E-7866-4DF6-8478-0408DDEFCD57}"/>
              </a:ext>
            </a:extLst>
          </p:cNvPr>
          <p:cNvSpPr>
            <a:spLocks noGrp="1"/>
          </p:cNvSpPr>
          <p:nvPr>
            <p:ph type="title"/>
          </p:nvPr>
        </p:nvSpPr>
        <p:spPr>
          <a:xfrm>
            <a:off x="601133" y="1169391"/>
            <a:ext cx="4981736" cy="663123"/>
          </a:xfrm>
        </p:spPr>
        <p:txBody>
          <a:bodyPr vert="horz" lIns="91440" tIns="45720" rIns="91440" bIns="45720" rtlCol="0" anchor="t" anchorCtr="0">
            <a:normAutofit/>
          </a:bodyPr>
          <a:lstStyle/>
          <a:p>
            <a:r>
              <a:rPr lang="nl-NL" sz="2600" b="1" i="0" kern="1200" baseline="0" dirty="0">
                <a:latin typeface="Verdana"/>
                <a:ea typeface="+mj-ea"/>
                <a:cs typeface="Verdana"/>
              </a:rPr>
              <a:t>Welke typen mer zijn er?</a:t>
            </a:r>
          </a:p>
        </p:txBody>
      </p:sp>
      <p:sp>
        <p:nvSpPr>
          <p:cNvPr id="6" name="Tijdelijke aanduiding voor inhoud 1">
            <a:extLst>
              <a:ext uri="{FF2B5EF4-FFF2-40B4-BE49-F238E27FC236}">
                <a16:creationId xmlns:a16="http://schemas.microsoft.com/office/drawing/2014/main" id="{3DB29120-A0DF-4AD8-BC6F-B496612CE1EE}"/>
              </a:ext>
              <a:ext uri="{C183D7F6-B498-43B3-948B-1728B52AA6E4}">
                <adec:decorative xmlns:adec="http://schemas.microsoft.com/office/drawing/2017/decorative" val="1"/>
              </a:ext>
            </a:extLst>
          </p:cNvPr>
          <p:cNvSpPr txBox="1">
            <a:spLocks/>
          </p:cNvSpPr>
          <p:nvPr/>
        </p:nvSpPr>
        <p:spPr>
          <a:xfrm>
            <a:off x="609600" y="2182862"/>
            <a:ext cx="4973269" cy="2743200"/>
          </a:xfrm>
          <a:prstGeom prst="rect">
            <a:avLst/>
          </a:prstGeom>
        </p:spPr>
        <p:txBody>
          <a:bodyPr vert="horz" lIns="91440" tIns="45720" rIns="91440" bIns="45720" rtlCol="0" anchorCtr="0">
            <a:normAutofit/>
          </a:bodyPr>
          <a:lstStyle>
            <a:lvl1pPr marL="316800" indent="-316800" algn="l" defTabSz="914400" rtl="0" eaLnBrk="1" latinLnBrk="0" hangingPunct="1">
              <a:lnSpc>
                <a:spcPct val="90000"/>
              </a:lnSpc>
              <a:spcBef>
                <a:spcPts val="1200"/>
              </a:spcBef>
              <a:buClrTx/>
              <a:buSzPct val="100000"/>
              <a:buFont typeface="Arial" panose="020B060402020202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Tx/>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Tx/>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Tx/>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tx2"/>
              </a:buClr>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Clr>
                <a:schemeClr val="tx1">
                  <a:lumMod val="50000"/>
                  <a:lumOff val="50000"/>
                </a:schemeClr>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Clr>
                <a:schemeClr val="bg1"/>
              </a:buClr>
              <a:buSzPct val="25000"/>
              <a:buFont typeface="Verdana" panose="020B0604030504040204" pitchFamily="34" charset="0"/>
              <a:buChar char="'"/>
              <a:defRPr sz="1200" b="1" i="0" kern="1200">
                <a:solidFill>
                  <a:schemeClr val="accent1"/>
                </a:solidFill>
                <a:latin typeface="+mn-lt"/>
                <a:ea typeface="+mn-ea"/>
                <a:cs typeface="+mn-cs"/>
              </a:defRPr>
            </a:lvl7pPr>
            <a:lvl8pPr marL="72000" indent="-72000" algn="l" defTabSz="914400" rtl="0" eaLnBrk="1" latinLnBrk="0" hangingPunct="1">
              <a:lnSpc>
                <a:spcPct val="90000"/>
              </a:lnSpc>
              <a:spcBef>
                <a:spcPts val="600"/>
              </a:spcBef>
              <a:buClr>
                <a:schemeClr val="bg1"/>
              </a:buClr>
              <a:buSzPct val="25000"/>
              <a:buFont typeface="Verdana" panose="020B0604030504040204" pitchFamily="34" charset="0"/>
              <a:buChar char="'"/>
              <a:defRPr sz="1200" i="0" kern="1200">
                <a:solidFill>
                  <a:schemeClr val="tx1">
                    <a:lumMod val="50000"/>
                    <a:lumOff val="50000"/>
                  </a:schemeClr>
                </a:solidFill>
                <a:latin typeface="+mn-lt"/>
                <a:ea typeface="+mn-ea"/>
                <a:cs typeface="+mn-cs"/>
              </a:defRPr>
            </a:lvl8pPr>
            <a:lvl9pPr marL="216000" indent="-144000" algn="l" defTabSz="914400" rtl="0" eaLnBrk="1" latinLnBrk="0" hangingPunct="1">
              <a:lnSpc>
                <a:spcPct val="90000"/>
              </a:lnSpc>
              <a:spcBef>
                <a:spcPts val="600"/>
              </a:spcBef>
              <a:buClr>
                <a:schemeClr val="tx1">
                  <a:lumMod val="50000"/>
                  <a:lumOff val="50000"/>
                </a:schemeClr>
              </a:buClr>
              <a:buFont typeface="Verdana" panose="020B0604030504040204" pitchFamily="34" charset="0"/>
              <a:buChar char="–"/>
              <a:defRPr sz="1200" i="0" kern="1200">
                <a:solidFill>
                  <a:schemeClr val="tx1">
                    <a:lumMod val="50000"/>
                    <a:lumOff val="50000"/>
                  </a:schemeClr>
                </a:solidFill>
                <a:latin typeface="+mn-lt"/>
                <a:ea typeface="+mn-ea"/>
                <a:cs typeface="+mn-cs"/>
              </a:defRPr>
            </a:lvl9pPr>
          </a:lstStyle>
          <a:p>
            <a:pPr defTabSz="457200">
              <a:lnSpc>
                <a:spcPts val="2400"/>
              </a:lnSpc>
              <a:spcBef>
                <a:spcPct val="20000"/>
              </a:spcBef>
              <a:buClr>
                <a:schemeClr val="bg1"/>
              </a:buClr>
              <a:buSzPct val="80000"/>
            </a:pPr>
            <a:endParaRPr lang="nl-NL" sz="1600" dirty="0">
              <a:latin typeface="Verdana"/>
            </a:endParaRPr>
          </a:p>
          <a:p>
            <a:pPr defTabSz="457200">
              <a:lnSpc>
                <a:spcPts val="2400"/>
              </a:lnSpc>
              <a:spcBef>
                <a:spcPct val="20000"/>
              </a:spcBef>
              <a:buClr>
                <a:schemeClr val="bg1"/>
              </a:buClr>
              <a:buSzPct val="80000"/>
            </a:pPr>
            <a:endParaRPr lang="nl-NL" sz="1600" dirty="0">
              <a:latin typeface="Verdana"/>
            </a:endParaRPr>
          </a:p>
          <a:p>
            <a:pPr defTabSz="457200">
              <a:lnSpc>
                <a:spcPts val="2400"/>
              </a:lnSpc>
              <a:spcBef>
                <a:spcPct val="20000"/>
              </a:spcBef>
              <a:buClr>
                <a:schemeClr val="bg1"/>
              </a:buClr>
              <a:buSzPct val="80000"/>
            </a:pPr>
            <a:endParaRPr lang="nl-NL" sz="1600" dirty="0">
              <a:latin typeface="Verdana"/>
            </a:endParaRPr>
          </a:p>
        </p:txBody>
      </p:sp>
      <p:sp>
        <p:nvSpPr>
          <p:cNvPr id="12" name="Tekstvak 11" descr="Typen mer zijn:&#10;Plan-mer&#10;Planmer-beoordeling&#10;Project-mer&#10;Projectmer-beoordeling&#10;">
            <a:extLst>
              <a:ext uri="{FF2B5EF4-FFF2-40B4-BE49-F238E27FC236}">
                <a16:creationId xmlns:a16="http://schemas.microsoft.com/office/drawing/2014/main" id="{9CDA3D99-D4B9-0448-5F3D-25D6A2D258B4}"/>
              </a:ext>
            </a:extLst>
          </p:cNvPr>
          <p:cNvSpPr txBox="1"/>
          <p:nvPr/>
        </p:nvSpPr>
        <p:spPr>
          <a:xfrm>
            <a:off x="455659" y="1992573"/>
            <a:ext cx="4981736" cy="1785104"/>
          </a:xfrm>
          <a:prstGeom prst="rect">
            <a:avLst/>
          </a:prstGeom>
          <a:noFill/>
        </p:spPr>
        <p:txBody>
          <a:bodyPr wrap="square" rtlCol="0">
            <a:spAutoFit/>
          </a:bodyPr>
          <a:lstStyle/>
          <a:p>
            <a:pPr marL="342900" indent="-342900" defTabSz="457200">
              <a:lnSpc>
                <a:spcPts val="2400"/>
              </a:lnSpc>
              <a:spcBef>
                <a:spcPct val="20000"/>
              </a:spcBef>
              <a:buSzPct val="100000"/>
              <a:buFont typeface="Verdana" panose="020B0604030504040204" pitchFamily="34" charset="0"/>
              <a:buChar char="–"/>
            </a:pPr>
            <a:r>
              <a:rPr lang="nl-NL" sz="2000" dirty="0">
                <a:latin typeface="Verdana"/>
              </a:rPr>
              <a:t>Plan-mer</a:t>
            </a:r>
          </a:p>
          <a:p>
            <a:pPr marL="342900" indent="-342900" defTabSz="457200">
              <a:lnSpc>
                <a:spcPts val="2400"/>
              </a:lnSpc>
              <a:spcBef>
                <a:spcPct val="20000"/>
              </a:spcBef>
              <a:buSzPct val="100000"/>
              <a:buFont typeface="Verdana" panose="020B0604030504040204" pitchFamily="34" charset="0"/>
              <a:buChar char="–"/>
            </a:pPr>
            <a:r>
              <a:rPr lang="nl-NL" sz="2000" dirty="0" err="1">
                <a:latin typeface="Verdana"/>
              </a:rPr>
              <a:t>Planmer</a:t>
            </a:r>
            <a:r>
              <a:rPr lang="nl-NL" sz="2000" dirty="0">
                <a:latin typeface="Verdana"/>
              </a:rPr>
              <a:t>-beoordeling</a:t>
            </a:r>
          </a:p>
          <a:p>
            <a:pPr marL="342900" indent="-342900" defTabSz="457200">
              <a:lnSpc>
                <a:spcPts val="2400"/>
              </a:lnSpc>
              <a:spcBef>
                <a:spcPct val="20000"/>
              </a:spcBef>
              <a:buSzPct val="100000"/>
              <a:buFont typeface="Verdana" panose="020B0604030504040204" pitchFamily="34" charset="0"/>
              <a:buChar char="–"/>
            </a:pPr>
            <a:r>
              <a:rPr lang="nl-NL" sz="2000" dirty="0">
                <a:latin typeface="Verdana"/>
              </a:rPr>
              <a:t>Project-mer</a:t>
            </a:r>
          </a:p>
          <a:p>
            <a:pPr marL="342900" indent="-342900" defTabSz="457200">
              <a:lnSpc>
                <a:spcPts val="2400"/>
              </a:lnSpc>
              <a:spcBef>
                <a:spcPct val="20000"/>
              </a:spcBef>
              <a:buSzPct val="100000"/>
              <a:buFont typeface="Verdana" panose="020B0604030504040204" pitchFamily="34" charset="0"/>
              <a:buChar char="–"/>
            </a:pPr>
            <a:r>
              <a:rPr lang="nl-NL" sz="2000" dirty="0" err="1">
                <a:latin typeface="Verdana"/>
              </a:rPr>
              <a:t>Projectmer</a:t>
            </a:r>
            <a:r>
              <a:rPr lang="nl-NL" sz="2000" dirty="0">
                <a:latin typeface="Verdana"/>
              </a:rPr>
              <a:t>-beoordeling</a:t>
            </a:r>
          </a:p>
          <a:p>
            <a:pPr marL="285750" indent="-285750">
              <a:buSzPct val="100000"/>
              <a:buFont typeface="Verdana" panose="020B0604030504040204" pitchFamily="34" charset="0"/>
              <a:buChar char="–"/>
            </a:pPr>
            <a:endParaRPr lang="nl-NL" dirty="0"/>
          </a:p>
        </p:txBody>
      </p:sp>
      <p:pic>
        <p:nvPicPr>
          <p:cNvPr id="23" name="Afbeelding 22" descr="Figuur waarop de 4 typen mer zijn te zien: &#10;- planmer (Ow, art. 16.34)&#10;- planmer-beoordeling (Ow, art. 16.36)&#10;- projectmer (Ow, Bijlage V)&#10;- projectmer-beoordeling (Ow, bijlage V)">
            <a:extLst>
              <a:ext uri="{FF2B5EF4-FFF2-40B4-BE49-F238E27FC236}">
                <a16:creationId xmlns:a16="http://schemas.microsoft.com/office/drawing/2014/main" id="{38E6FC4F-19B7-FC9C-4B4C-BDE372215188}"/>
              </a:ext>
            </a:extLst>
          </p:cNvPr>
          <p:cNvPicPr>
            <a:picLocks noChangeAspect="1"/>
          </p:cNvPicPr>
          <p:nvPr/>
        </p:nvPicPr>
        <p:blipFill rotWithShape="1">
          <a:blip r:embed="rId3"/>
          <a:srcRect l="8258" r="16458"/>
          <a:stretch/>
        </p:blipFill>
        <p:spPr>
          <a:xfrm>
            <a:off x="6089652" y="1452588"/>
            <a:ext cx="5646689" cy="4387801"/>
          </a:xfrm>
          <a:prstGeom prst="rect">
            <a:avLst/>
          </a:prstGeom>
          <a:noFill/>
        </p:spPr>
      </p:pic>
    </p:spTree>
    <p:extLst>
      <p:ext uri="{BB962C8B-B14F-4D97-AF65-F5344CB8AC3E}">
        <p14:creationId xmlns:p14="http://schemas.microsoft.com/office/powerpoint/2010/main" val="3934001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3AE5A16-F7DB-7BAB-8E57-1DDE1CF2DB66}"/>
              </a:ext>
            </a:extLst>
          </p:cNvPr>
          <p:cNvSpPr>
            <a:spLocks noGrp="1"/>
          </p:cNvSpPr>
          <p:nvPr>
            <p:ph type="title"/>
          </p:nvPr>
        </p:nvSpPr>
        <p:spPr/>
        <p:txBody>
          <a:bodyPr/>
          <a:lstStyle/>
          <a:p>
            <a:r>
              <a:rPr lang="nl-NL" dirty="0"/>
              <a:t>Wat is een mer-beoordeling?</a:t>
            </a:r>
          </a:p>
        </p:txBody>
      </p:sp>
      <p:sp>
        <p:nvSpPr>
          <p:cNvPr id="3" name="Tijdelijke aanduiding voor voettekst 2">
            <a:extLst>
              <a:ext uri="{FF2B5EF4-FFF2-40B4-BE49-F238E27FC236}">
                <a16:creationId xmlns:a16="http://schemas.microsoft.com/office/drawing/2014/main" id="{A1E3F8FB-5C66-0BD5-4A9A-17D2BDEAA2D8}"/>
              </a:ext>
            </a:extLst>
          </p:cNvPr>
          <p:cNvSpPr>
            <a:spLocks noGrp="1"/>
          </p:cNvSpPr>
          <p:nvPr>
            <p:ph type="ftr" sz="quarter" idx="11"/>
          </p:nvPr>
        </p:nvSpPr>
        <p:spPr/>
        <p:txBody>
          <a:bodyPr/>
          <a:lstStyle/>
          <a:p>
            <a:endParaRPr lang="nl-NL" dirty="0"/>
          </a:p>
        </p:txBody>
      </p:sp>
      <p:sp>
        <p:nvSpPr>
          <p:cNvPr id="7" name="Tijdelijke aanduiding voor tekst 6">
            <a:extLst>
              <a:ext uri="{FF2B5EF4-FFF2-40B4-BE49-F238E27FC236}">
                <a16:creationId xmlns:a16="http://schemas.microsoft.com/office/drawing/2014/main" id="{2F6CF525-D14D-9597-1714-26DB692F8EE9}"/>
              </a:ext>
            </a:extLst>
          </p:cNvPr>
          <p:cNvSpPr>
            <a:spLocks noGrp="1"/>
          </p:cNvSpPr>
          <p:nvPr>
            <p:ph type="body" sz="quarter" idx="12"/>
          </p:nvPr>
        </p:nvSpPr>
        <p:spPr/>
        <p:txBody>
          <a:bodyPr>
            <a:normAutofit/>
          </a:bodyPr>
          <a:lstStyle/>
          <a:p>
            <a:r>
              <a:rPr lang="nl-NL" sz="2000" dirty="0"/>
              <a:t>Toetsing door bevoegd gezag of voornemen aanzienlijke milieueffecten heeft. </a:t>
            </a:r>
          </a:p>
          <a:p>
            <a:endParaRPr lang="nl-NL" sz="2000" dirty="0"/>
          </a:p>
          <a:p>
            <a:r>
              <a:rPr lang="nl-NL" sz="2000" dirty="0"/>
              <a:t>Twee mogelijke uitkomsten:</a:t>
            </a:r>
          </a:p>
          <a:p>
            <a:pPr marL="742950" lvl="1" indent="-285750">
              <a:buFont typeface="Arial" panose="020B0604020202020204" pitchFamily="34" charset="0"/>
              <a:buChar char="•"/>
            </a:pPr>
            <a:r>
              <a:rPr lang="nl-NL" sz="2000" dirty="0"/>
              <a:t>Aanzienlijke milieueffecten zijn niet uitgesloten </a:t>
            </a:r>
            <a:r>
              <a:rPr lang="nl-NL" sz="2000" dirty="0">
                <a:sym typeface="Wingdings" panose="05000000000000000000" pitchFamily="2" charset="2"/>
              </a:rPr>
              <a:t> MER</a:t>
            </a:r>
            <a:endParaRPr lang="nl-NL" sz="2000" dirty="0"/>
          </a:p>
          <a:p>
            <a:pPr marL="742950" lvl="1" indent="-285750">
              <a:buFont typeface="Arial" panose="020B0604020202020204" pitchFamily="34" charset="0"/>
              <a:buChar char="•"/>
            </a:pPr>
            <a:r>
              <a:rPr lang="nl-NL" sz="2000" dirty="0"/>
              <a:t>Aanzienlijke milieueffecten zijn uitgesloten </a:t>
            </a:r>
            <a:r>
              <a:rPr lang="nl-NL" sz="2000" dirty="0">
                <a:sym typeface="Wingdings" panose="05000000000000000000" pitchFamily="2" charset="2"/>
              </a:rPr>
              <a:t> geen MER</a:t>
            </a:r>
          </a:p>
          <a:p>
            <a:pPr marL="742950" lvl="1" indent="-285750">
              <a:buFont typeface="Arial" panose="020B0604020202020204" pitchFamily="34" charset="0"/>
              <a:buChar char="•"/>
            </a:pPr>
            <a:endParaRPr lang="nl-NL" sz="2000" dirty="0">
              <a:sym typeface="Wingdings" panose="05000000000000000000" pitchFamily="2" charset="2"/>
            </a:endParaRPr>
          </a:p>
          <a:p>
            <a:pPr algn="l"/>
            <a:r>
              <a:rPr lang="nl-NL" sz="2000" b="0" i="0" dirty="0">
                <a:solidFill>
                  <a:srgbClr val="333333"/>
                </a:solidFill>
                <a:effectLst/>
                <a:latin typeface="Verdana" panose="020B0604030504040204" pitchFamily="34" charset="0"/>
                <a:ea typeface="Verdana" panose="020B0604030504040204" pitchFamily="34" charset="0"/>
              </a:rPr>
              <a:t>Formele rollen in procedure:</a:t>
            </a:r>
          </a:p>
          <a:p>
            <a:pPr marL="342900" indent="-342900" algn="l">
              <a:buFont typeface="Arial" panose="020B0604020202020204" pitchFamily="34" charset="0"/>
              <a:buChar char="•"/>
            </a:pPr>
            <a:r>
              <a:rPr lang="nl-NL" sz="2000" b="0" i="0" dirty="0">
                <a:solidFill>
                  <a:srgbClr val="333333"/>
                </a:solidFill>
                <a:effectLst/>
                <a:latin typeface="Verdana" panose="020B0604030504040204" pitchFamily="34" charset="0"/>
                <a:ea typeface="Verdana" panose="020B0604030504040204" pitchFamily="34" charset="0"/>
              </a:rPr>
              <a:t>De initiatiefnemer: een publieke of private partij die een project wil uitvoeren.</a:t>
            </a:r>
          </a:p>
          <a:p>
            <a:pPr marL="342900" indent="-342900" algn="l">
              <a:buFont typeface="Arial" panose="020B0604020202020204" pitchFamily="34" charset="0"/>
              <a:buChar char="•"/>
            </a:pPr>
            <a:r>
              <a:rPr lang="nl-NL" sz="2000" b="0" i="0" dirty="0">
                <a:solidFill>
                  <a:srgbClr val="333333"/>
                </a:solidFill>
                <a:effectLst/>
                <a:latin typeface="Verdana" panose="020B0604030504040204" pitchFamily="34" charset="0"/>
                <a:ea typeface="Verdana" panose="020B0604030504040204" pitchFamily="34" charset="0"/>
              </a:rPr>
              <a:t>Het bevoegd gezag: het bestuursorgaan dat bevoegd is tot het vaststellen van het besluit dat nodig is voor het betreffende project.</a:t>
            </a:r>
          </a:p>
          <a:p>
            <a:endParaRPr lang="nl-NL" sz="2000" dirty="0">
              <a:sym typeface="Wingdings" panose="05000000000000000000" pitchFamily="2" charset="2"/>
            </a:endParaRPr>
          </a:p>
          <a:p>
            <a:pPr marL="742950" lvl="1" indent="-285750">
              <a:buFont typeface="Arial" panose="020B0604020202020204" pitchFamily="34" charset="0"/>
              <a:buChar char="•"/>
            </a:pPr>
            <a:endParaRPr lang="nl-NL" sz="2000" dirty="0">
              <a:sym typeface="Wingdings" panose="05000000000000000000" pitchFamily="2" charset="2"/>
            </a:endParaRPr>
          </a:p>
          <a:p>
            <a:pPr marL="742950" lvl="1" indent="-285750">
              <a:buFont typeface="Arial" panose="020B0604020202020204" pitchFamily="34" charset="0"/>
              <a:buChar char="•"/>
            </a:pPr>
            <a:endParaRPr lang="nl-NL" sz="2000" dirty="0"/>
          </a:p>
        </p:txBody>
      </p:sp>
    </p:spTree>
    <p:extLst>
      <p:ext uri="{BB962C8B-B14F-4D97-AF65-F5344CB8AC3E}">
        <p14:creationId xmlns:p14="http://schemas.microsoft.com/office/powerpoint/2010/main" val="848827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Wanneer project-mer(</a:t>
            </a:r>
            <a:r>
              <a:rPr lang="nl-NL" dirty="0" err="1"/>
              <a:t>beoordelings</a:t>
            </a:r>
            <a:r>
              <a:rPr lang="nl-NL" dirty="0"/>
              <a:t>)-plicht?</a:t>
            </a:r>
          </a:p>
        </p:txBody>
      </p:sp>
      <p:sp>
        <p:nvSpPr>
          <p:cNvPr id="3" name="Tijdelijke aanduiding voor inhoud 2"/>
          <p:cNvSpPr>
            <a:spLocks noGrp="1"/>
          </p:cNvSpPr>
          <p:nvPr>
            <p:ph idx="1"/>
          </p:nvPr>
        </p:nvSpPr>
        <p:spPr>
          <a:xfrm>
            <a:off x="624000" y="1795849"/>
            <a:ext cx="11568000" cy="4414151"/>
          </a:xfrm>
        </p:spPr>
        <p:txBody>
          <a:bodyPr/>
          <a:lstStyle/>
          <a:p>
            <a:pPr marL="58500" indent="0">
              <a:buNone/>
            </a:pPr>
            <a:r>
              <a:rPr lang="nl-NL" sz="2000" b="1" dirty="0">
                <a:solidFill>
                  <a:srgbClr val="E17000"/>
                </a:solidFill>
                <a:latin typeface="Verdana" panose="020B0604030504040204" pitchFamily="34" charset="0"/>
                <a:ea typeface="Verdana" panose="020B0604030504040204" pitchFamily="34" charset="0"/>
                <a:cs typeface="+mj-cs"/>
              </a:rPr>
              <a:t>Bijlage V - Omgevingsbesluit</a:t>
            </a:r>
          </a:p>
          <a:p>
            <a:pPr marL="515700" indent="-457200">
              <a:buFont typeface="+mj-lt"/>
              <a:buAutoNum type="arabicPeriod"/>
            </a:pPr>
            <a:r>
              <a:rPr lang="nl-NL" sz="2000" dirty="0"/>
              <a:t>Voldoet het project aan de omschrijving in kolom 1</a:t>
            </a:r>
          </a:p>
          <a:p>
            <a:pPr marL="515700" indent="-457200">
              <a:buFont typeface="+mj-lt"/>
              <a:buAutoNum type="arabicPeriod"/>
            </a:pPr>
            <a:r>
              <a:rPr lang="nl-NL" sz="2000" dirty="0"/>
              <a:t>Staat het besluit in kolom 4</a:t>
            </a:r>
          </a:p>
          <a:p>
            <a:pPr marL="515700" indent="-457200">
              <a:buFont typeface="+mj-lt"/>
              <a:buAutoNum type="arabicPeriod"/>
            </a:pPr>
            <a:r>
              <a:rPr lang="nl-NL" sz="2000" dirty="0"/>
              <a:t>mer of een mer-beoordeling?:</a:t>
            </a:r>
          </a:p>
          <a:p>
            <a:pPr marL="914400" lvl="1" indent="-457200">
              <a:buFont typeface="+mj-lt"/>
              <a:buAutoNum type="alphaLcPeriod"/>
            </a:pPr>
            <a:r>
              <a:rPr lang="nl-NL" sz="2000" dirty="0"/>
              <a:t>Als uw project voldoet aan de voorwaarden van kolom 2, dan is er een project-mer-plicht.</a:t>
            </a:r>
          </a:p>
          <a:p>
            <a:pPr marL="914400" lvl="1" indent="-457200">
              <a:buFont typeface="+mj-lt"/>
              <a:buAutoNum type="alphaLcPeriod"/>
            </a:pPr>
            <a:r>
              <a:rPr lang="nl-NL" sz="2000" dirty="0"/>
              <a:t>Als uw project voldoet aan de voorwaarden in kolom 3, dan is er een project-mer-beoordelingsplicht.</a:t>
            </a:r>
          </a:p>
        </p:txBody>
      </p:sp>
      <p:graphicFrame>
        <p:nvGraphicFramePr>
          <p:cNvPr id="4" name="Tabel 3"/>
          <p:cNvGraphicFramePr>
            <a:graphicFrameLocks noGrp="1"/>
          </p:cNvGraphicFramePr>
          <p:nvPr>
            <p:extLst>
              <p:ext uri="{D42A27DB-BD31-4B8C-83A1-F6EECF244321}">
                <p14:modId xmlns:p14="http://schemas.microsoft.com/office/powerpoint/2010/main" val="1718132391"/>
              </p:ext>
            </p:extLst>
          </p:nvPr>
        </p:nvGraphicFramePr>
        <p:xfrm>
          <a:off x="933059" y="4632856"/>
          <a:ext cx="10894141" cy="1577144"/>
        </p:xfrm>
        <a:graphic>
          <a:graphicData uri="http://schemas.openxmlformats.org/drawingml/2006/table">
            <a:tbl>
              <a:tblPr firstRow="1" firstCol="1" bandRow="1">
                <a:tableStyleId>{5C22544A-7EE6-4342-B048-85BDC9FD1C3A}</a:tableStyleId>
              </a:tblPr>
              <a:tblGrid>
                <a:gridCol w="1081548">
                  <a:extLst>
                    <a:ext uri="{9D8B030D-6E8A-4147-A177-3AD203B41FA5}">
                      <a16:colId xmlns:a16="http://schemas.microsoft.com/office/drawing/2014/main" val="1591751941"/>
                    </a:ext>
                  </a:extLst>
                </a:gridCol>
                <a:gridCol w="1268361">
                  <a:extLst>
                    <a:ext uri="{9D8B030D-6E8A-4147-A177-3AD203B41FA5}">
                      <a16:colId xmlns:a16="http://schemas.microsoft.com/office/drawing/2014/main" val="4016977799"/>
                    </a:ext>
                  </a:extLst>
                </a:gridCol>
                <a:gridCol w="2762864">
                  <a:extLst>
                    <a:ext uri="{9D8B030D-6E8A-4147-A177-3AD203B41FA5}">
                      <a16:colId xmlns:a16="http://schemas.microsoft.com/office/drawing/2014/main" val="1228915245"/>
                    </a:ext>
                  </a:extLst>
                </a:gridCol>
                <a:gridCol w="2841523">
                  <a:extLst>
                    <a:ext uri="{9D8B030D-6E8A-4147-A177-3AD203B41FA5}">
                      <a16:colId xmlns:a16="http://schemas.microsoft.com/office/drawing/2014/main" val="3880245654"/>
                    </a:ext>
                  </a:extLst>
                </a:gridCol>
                <a:gridCol w="2939845">
                  <a:extLst>
                    <a:ext uri="{9D8B030D-6E8A-4147-A177-3AD203B41FA5}">
                      <a16:colId xmlns:a16="http://schemas.microsoft.com/office/drawing/2014/main" val="859077466"/>
                    </a:ext>
                  </a:extLst>
                </a:gridCol>
              </a:tblGrid>
              <a:tr h="211886">
                <a:tc>
                  <a:txBody>
                    <a:bodyPr/>
                    <a:lstStyle/>
                    <a:p>
                      <a:pPr lvl="0" algn="ctr">
                        <a:spcAft>
                          <a:spcPts val="0"/>
                        </a:spcAft>
                      </a:pPr>
                      <a:endParaRPr lang="nl-NL" sz="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txBody>
                  <a:tcPr marL="16273" marR="16273" marT="8136" marB="8136" anchor="b">
                    <a:solidFill>
                      <a:srgbClr val="E17000"/>
                    </a:solidFill>
                  </a:tcPr>
                </a:tc>
                <a:tc>
                  <a:txBody>
                    <a:bodyPr/>
                    <a:lstStyle/>
                    <a:p>
                      <a:pPr lvl="0" algn="ctr">
                        <a:spcAft>
                          <a:spcPts val="0"/>
                        </a:spcAft>
                      </a:pPr>
                      <a:r>
                        <a:rPr lang="nl-NL" sz="1200" dirty="0">
                          <a:solidFill>
                            <a:schemeClr val="tx1"/>
                          </a:solidFill>
                          <a:effectLst/>
                        </a:rPr>
                        <a:t>Kolom 1</a:t>
                      </a:r>
                      <a:endParaRPr lang="nl-NL" sz="1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16273" marR="16273" marT="8136" marB="8136" anchor="b">
                    <a:solidFill>
                      <a:srgbClr val="E17000"/>
                    </a:solidFill>
                  </a:tcPr>
                </a:tc>
                <a:tc>
                  <a:txBody>
                    <a:bodyPr/>
                    <a:lstStyle/>
                    <a:p>
                      <a:pPr marL="0" algn="ctr" defTabSz="914400" rtl="0" eaLnBrk="1" latinLnBrk="0" hangingPunct="1">
                        <a:spcAft>
                          <a:spcPts val="0"/>
                        </a:spcAft>
                      </a:pPr>
                      <a:r>
                        <a:rPr lang="nl-NL" sz="1200" b="1" kern="1200" dirty="0">
                          <a:solidFill>
                            <a:schemeClr val="tx1"/>
                          </a:solidFill>
                          <a:effectLst/>
                          <a:latin typeface="+mn-lt"/>
                          <a:ea typeface="+mn-ea"/>
                          <a:cs typeface="+mn-cs"/>
                        </a:rPr>
                        <a:t>Kolom 2</a:t>
                      </a:r>
                    </a:p>
                  </a:txBody>
                  <a:tcPr marL="16273" marR="16273" marT="8136" marB="8136" anchor="b">
                    <a:solidFill>
                      <a:srgbClr val="E17000"/>
                    </a:solidFill>
                  </a:tcPr>
                </a:tc>
                <a:tc>
                  <a:txBody>
                    <a:bodyPr/>
                    <a:lstStyle/>
                    <a:p>
                      <a:pPr algn="ctr">
                        <a:spcAft>
                          <a:spcPts val="0"/>
                        </a:spcAft>
                      </a:pPr>
                      <a:r>
                        <a:rPr lang="nl-NL" sz="1200" dirty="0">
                          <a:solidFill>
                            <a:schemeClr val="tx1"/>
                          </a:solidFill>
                          <a:effectLst/>
                        </a:rPr>
                        <a:t>Kolom 3</a:t>
                      </a:r>
                      <a:endParaRPr lang="nl-NL" sz="1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8136" marR="8136" marT="8136" marB="8136">
                    <a:solidFill>
                      <a:srgbClr val="E17000"/>
                    </a:solidFill>
                  </a:tcPr>
                </a:tc>
                <a:tc>
                  <a:txBody>
                    <a:bodyPr/>
                    <a:lstStyle/>
                    <a:p>
                      <a:pPr algn="ctr">
                        <a:spcAft>
                          <a:spcPts val="0"/>
                        </a:spcAft>
                      </a:pPr>
                      <a:r>
                        <a:rPr lang="nl-NL" sz="1200" dirty="0">
                          <a:solidFill>
                            <a:schemeClr val="tx1"/>
                          </a:solidFill>
                          <a:effectLst/>
                        </a:rPr>
                        <a:t>Kolom 4</a:t>
                      </a:r>
                      <a:endParaRPr lang="nl-NL" sz="1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16273" marR="16273" marT="8136" marB="8136" anchor="b">
                    <a:solidFill>
                      <a:srgbClr val="E17000"/>
                    </a:solidFill>
                  </a:tcPr>
                </a:tc>
                <a:extLst>
                  <a:ext uri="{0D108BD9-81ED-4DB2-BD59-A6C34878D82A}">
                    <a16:rowId xmlns:a16="http://schemas.microsoft.com/office/drawing/2014/main" val="3001338419"/>
                  </a:ext>
                </a:extLst>
              </a:tr>
              <a:tr h="983226">
                <a:tc>
                  <a:txBody>
                    <a:bodyPr/>
                    <a:lstStyle/>
                    <a:p>
                      <a:pPr algn="l">
                        <a:spcAft>
                          <a:spcPts val="0"/>
                        </a:spcAft>
                      </a:pPr>
                      <a:endParaRPr lang="nl-NL" sz="12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16273" marR="16273" marT="8136" marB="8136">
                    <a:noFill/>
                  </a:tcPr>
                </a:tc>
                <a:tc>
                  <a:txBody>
                    <a:bodyPr/>
                    <a:lstStyle/>
                    <a:p>
                      <a:pPr algn="l">
                        <a:spcAft>
                          <a:spcPts val="0"/>
                        </a:spcAft>
                      </a:pPr>
                      <a:endParaRPr lang="nl-NL" sz="1200" b="1" dirty="0">
                        <a:solidFill>
                          <a:schemeClr val="tx1"/>
                        </a:solidFill>
                        <a:effectLst/>
                      </a:endParaRPr>
                    </a:p>
                    <a:p>
                      <a:pPr algn="l">
                        <a:spcAft>
                          <a:spcPts val="0"/>
                        </a:spcAft>
                      </a:pPr>
                      <a:r>
                        <a:rPr lang="nl-NL" sz="1200" b="1" dirty="0">
                          <a:solidFill>
                            <a:schemeClr val="tx1"/>
                          </a:solidFill>
                          <a:effectLst/>
                        </a:rPr>
                        <a:t>Projecten</a:t>
                      </a:r>
                      <a:endParaRPr lang="nl-NL" sz="12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16273" marR="16273" marT="8136" marB="8136">
                    <a:noFill/>
                  </a:tcPr>
                </a:tc>
                <a:tc>
                  <a:txBody>
                    <a:bodyPr/>
                    <a:lstStyle/>
                    <a:p>
                      <a:pPr algn="l">
                        <a:spcAft>
                          <a:spcPts val="0"/>
                        </a:spcAft>
                      </a:pPr>
                      <a:endParaRPr lang="nl-NL" sz="1200" b="1" dirty="0">
                        <a:solidFill>
                          <a:schemeClr val="tx1"/>
                        </a:solidFill>
                        <a:effectLst/>
                      </a:endParaRPr>
                    </a:p>
                    <a:p>
                      <a:pPr algn="l">
                        <a:spcAft>
                          <a:spcPts val="0"/>
                        </a:spcAft>
                      </a:pPr>
                      <a:r>
                        <a:rPr lang="nl-NL" sz="1200" b="1" kern="1200" dirty="0">
                          <a:solidFill>
                            <a:schemeClr val="tx1"/>
                          </a:solidFill>
                          <a:effectLst/>
                          <a:latin typeface="+mn-lt"/>
                          <a:ea typeface="+mn-ea"/>
                          <a:cs typeface="+mn-cs"/>
                        </a:rPr>
                        <a:t>Gevallen waarin de </a:t>
                      </a:r>
                      <a:r>
                        <a:rPr lang="nl-NL" sz="1200" b="1" kern="1200" dirty="0" err="1">
                          <a:solidFill>
                            <a:schemeClr val="tx1"/>
                          </a:solidFill>
                          <a:effectLst/>
                          <a:latin typeface="+mn-lt"/>
                          <a:ea typeface="+mn-ea"/>
                          <a:cs typeface="+mn-cs"/>
                        </a:rPr>
                        <a:t>mer</a:t>
                      </a:r>
                      <a:r>
                        <a:rPr lang="nl-NL" sz="1200" b="1" kern="1200" dirty="0">
                          <a:solidFill>
                            <a:schemeClr val="tx1"/>
                          </a:solidFill>
                          <a:effectLst/>
                          <a:latin typeface="+mn-lt"/>
                          <a:ea typeface="+mn-ea"/>
                          <a:cs typeface="+mn-cs"/>
                        </a:rPr>
                        <a:t>-plicht geldt (artikel 16.43, eerste lid, aanhef en onder a, van de wet)</a:t>
                      </a:r>
                    </a:p>
                  </a:txBody>
                  <a:tcPr marL="16273" marR="16273" marT="8136" marB="8136">
                    <a:noFill/>
                  </a:tcPr>
                </a:tc>
                <a:tc>
                  <a:txBody>
                    <a:bodyPr/>
                    <a:lstStyle/>
                    <a:p>
                      <a:pPr algn="l">
                        <a:spcAft>
                          <a:spcPts val="0"/>
                        </a:spcAft>
                      </a:pPr>
                      <a:endParaRPr lang="nl-NL" sz="1200" b="1" dirty="0">
                        <a:solidFill>
                          <a:schemeClr val="tx1"/>
                        </a:solidFill>
                        <a:effectLst/>
                      </a:endParaRPr>
                    </a:p>
                    <a:p>
                      <a:pPr algn="l">
                        <a:spcAft>
                          <a:spcPts val="0"/>
                        </a:spcAft>
                      </a:pPr>
                      <a:r>
                        <a:rPr lang="nl-NL" sz="1200" b="1" kern="1200" dirty="0">
                          <a:solidFill>
                            <a:schemeClr val="tx1"/>
                          </a:solidFill>
                          <a:effectLst/>
                          <a:latin typeface="+mn-lt"/>
                          <a:ea typeface="+mn-ea"/>
                          <a:cs typeface="+mn-cs"/>
                        </a:rPr>
                        <a:t>Gevallen waarin de mer-beoordelingsplicht geldt (artikel 16.43, eerste lid, aanhef en onder b, van de wet)</a:t>
                      </a:r>
                      <a:endParaRPr lang="nl-NL" sz="12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8136" marR="8136" marT="8136" marB="8136">
                    <a:noFill/>
                  </a:tcPr>
                </a:tc>
                <a:tc>
                  <a:txBody>
                    <a:bodyPr/>
                    <a:lstStyle/>
                    <a:p>
                      <a:pPr algn="l">
                        <a:spcAft>
                          <a:spcPts val="0"/>
                        </a:spcAft>
                      </a:pPr>
                      <a:endParaRPr lang="nl-NL" sz="1200" b="1" dirty="0">
                        <a:solidFill>
                          <a:schemeClr val="tx1"/>
                        </a:solidFill>
                        <a:effectLst/>
                      </a:endParaRPr>
                    </a:p>
                    <a:p>
                      <a:pPr algn="l">
                        <a:spcAft>
                          <a:spcPts val="0"/>
                        </a:spcAft>
                      </a:pPr>
                      <a:r>
                        <a:rPr lang="nl-NL" sz="1200" b="1" kern="1200" dirty="0">
                          <a:solidFill>
                            <a:schemeClr val="tx1"/>
                          </a:solidFill>
                          <a:effectLst/>
                          <a:latin typeface="+mn-lt"/>
                          <a:ea typeface="+mn-ea"/>
                          <a:cs typeface="+mn-cs"/>
                        </a:rPr>
                        <a:t>Besluiten als bedoeld in artikel 11.6, derde lid, onder c, van dit besluit</a:t>
                      </a:r>
                    </a:p>
                  </a:txBody>
                  <a:tcPr marL="16273" marR="16273" marT="8136" marB="8136">
                    <a:noFill/>
                  </a:tcPr>
                </a:tc>
                <a:extLst>
                  <a:ext uri="{0D108BD9-81ED-4DB2-BD59-A6C34878D82A}">
                    <a16:rowId xmlns:a16="http://schemas.microsoft.com/office/drawing/2014/main" val="1395241385"/>
                  </a:ext>
                </a:extLst>
              </a:tr>
              <a:tr h="344129">
                <a:tc>
                  <a:txBody>
                    <a:bodyPr/>
                    <a:lstStyle/>
                    <a:p>
                      <a:pPr marL="0" indent="0" algn="l">
                        <a:spcAft>
                          <a:spcPts val="0"/>
                        </a:spcAft>
                        <a:buNone/>
                      </a:pPr>
                      <a:r>
                        <a:rPr lang="nl-NL" sz="1200" b="1"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categorie</a:t>
                      </a:r>
                    </a:p>
                  </a:txBody>
                  <a:tcPr marL="16273" marR="16273" marT="8136" marB="8136">
                    <a:noFill/>
                  </a:tcPr>
                </a:tc>
                <a:tc>
                  <a:txBody>
                    <a:bodyPr/>
                    <a:lstStyle/>
                    <a:p>
                      <a:pPr algn="l">
                        <a:spcAft>
                          <a:spcPts val="0"/>
                        </a:spcAft>
                      </a:pPr>
                      <a:r>
                        <a:rPr lang="nl-NL" sz="1200" b="0" dirty="0">
                          <a:solidFill>
                            <a:schemeClr val="tx1"/>
                          </a:solidFill>
                          <a:effectLst/>
                        </a:rPr>
                        <a:t>Omschrijving</a:t>
                      </a:r>
                      <a:endParaRPr lang="nl-NL" sz="1200" b="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16273" marR="16273" marT="8136" marB="8136">
                    <a:noFill/>
                  </a:tcPr>
                </a:tc>
                <a:tc>
                  <a:txBody>
                    <a:bodyPr/>
                    <a:lstStyle/>
                    <a:p>
                      <a:pPr algn="l" fontAlgn="t"/>
                      <a:r>
                        <a:rPr lang="nl-NL" sz="1200" b="0" dirty="0">
                          <a:solidFill>
                            <a:schemeClr val="tx1"/>
                          </a:solidFill>
                          <a:effectLst/>
                        </a:rPr>
                        <a:t>Drempelwaarde</a:t>
                      </a:r>
                    </a:p>
                    <a:p>
                      <a:pPr algn="l">
                        <a:spcAft>
                          <a:spcPts val="0"/>
                        </a:spcAft>
                      </a:pPr>
                      <a:endParaRPr lang="nl-NL" sz="1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16273" marR="16273" marT="8136" marB="8136">
                    <a:noFill/>
                  </a:tcPr>
                </a:tc>
                <a:tc>
                  <a:txBody>
                    <a:bodyPr/>
                    <a:lstStyle/>
                    <a:p>
                      <a:pPr algn="l">
                        <a:spcAft>
                          <a:spcPts val="0"/>
                        </a:spcAft>
                      </a:pPr>
                      <a:r>
                        <a:rPr lang="nl-NL" sz="1200" dirty="0">
                          <a:solidFill>
                            <a:schemeClr val="tx1"/>
                          </a:solidFill>
                          <a:effectLst/>
                        </a:rPr>
                        <a:t>Aanleg, wijziging of uitbreiding.</a:t>
                      </a:r>
                      <a:endParaRPr lang="nl-NL" sz="1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8136" marR="8136" marT="8136" marB="8136">
                    <a:noFill/>
                  </a:tcPr>
                </a:tc>
                <a:tc>
                  <a:txBody>
                    <a:bodyPr/>
                    <a:lstStyle/>
                    <a:p>
                      <a:pPr algn="l">
                        <a:spcAft>
                          <a:spcPts val="0"/>
                        </a:spcAft>
                      </a:pPr>
                      <a:r>
                        <a:rPr lang="nl-NL" sz="1200" dirty="0">
                          <a:solidFill>
                            <a:schemeClr val="tx1"/>
                          </a:solidFill>
                          <a:effectLst/>
                        </a:rPr>
                        <a:t>Besluit</a:t>
                      </a:r>
                    </a:p>
                    <a:p>
                      <a:pPr algn="l">
                        <a:spcAft>
                          <a:spcPts val="0"/>
                        </a:spcAft>
                      </a:pPr>
                      <a:endParaRPr lang="nl-NL" sz="1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16273" marR="16273" marT="8136" marB="8136">
                    <a:noFill/>
                  </a:tcPr>
                </a:tc>
                <a:extLst>
                  <a:ext uri="{0D108BD9-81ED-4DB2-BD59-A6C34878D82A}">
                    <a16:rowId xmlns:a16="http://schemas.microsoft.com/office/drawing/2014/main" val="814710174"/>
                  </a:ext>
                </a:extLst>
              </a:tr>
            </a:tbl>
          </a:graphicData>
        </a:graphic>
      </p:graphicFrame>
    </p:spTree>
    <p:extLst>
      <p:ext uri="{BB962C8B-B14F-4D97-AF65-F5344CB8AC3E}">
        <p14:creationId xmlns:p14="http://schemas.microsoft.com/office/powerpoint/2010/main" val="3117297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948881"/>
            <a:ext cx="8325427" cy="519333"/>
          </a:xfrm>
        </p:spPr>
        <p:txBody>
          <a:bodyPr anchor="b">
            <a:normAutofit/>
          </a:bodyPr>
          <a:lstStyle/>
          <a:p>
            <a:r>
              <a:rPr lang="en-US" dirty="0" err="1"/>
              <a:t>Bijlage</a:t>
            </a:r>
            <a:r>
              <a:rPr lang="en-US" dirty="0"/>
              <a:t> V, </a:t>
            </a:r>
            <a:r>
              <a:rPr lang="en-US" dirty="0" err="1"/>
              <a:t>Omgevingsbesluit</a:t>
            </a:r>
            <a:endParaRPr lang="nl-NL" dirty="0"/>
          </a:p>
        </p:txBody>
      </p:sp>
      <p:sp>
        <p:nvSpPr>
          <p:cNvPr id="13" name="Footer Placeholder 4">
            <a:extLst>
              <a:ext uri="{FF2B5EF4-FFF2-40B4-BE49-F238E27FC236}">
                <a16:creationId xmlns:a16="http://schemas.microsoft.com/office/drawing/2014/main" id="{CA70BDCC-9C81-CC6E-DA5F-E733CBD6F8AD}"/>
              </a:ext>
            </a:extLst>
          </p:cNvPr>
          <p:cNvSpPr>
            <a:spLocks noGrp="1"/>
          </p:cNvSpPr>
          <p:nvPr>
            <p:ph type="ftr" sz="quarter" idx="11"/>
          </p:nvPr>
        </p:nvSpPr>
        <p:spPr/>
        <p:txBody>
          <a:bodyPr/>
          <a:lstStyle/>
          <a:p>
            <a:endParaRPr lang="nl-NL"/>
          </a:p>
        </p:txBody>
      </p:sp>
      <p:sp>
        <p:nvSpPr>
          <p:cNvPr id="15" name="Slide Number Placeholder 5">
            <a:extLst>
              <a:ext uri="{FF2B5EF4-FFF2-40B4-BE49-F238E27FC236}">
                <a16:creationId xmlns:a16="http://schemas.microsoft.com/office/drawing/2014/main" id="{96035D56-20BB-AA00-C10D-B6D71DD95118}"/>
              </a:ext>
            </a:extLst>
          </p:cNvPr>
          <p:cNvSpPr>
            <a:spLocks noGrp="1"/>
          </p:cNvSpPr>
          <p:nvPr>
            <p:ph type="sldNum" sz="quarter" idx="4294967295"/>
          </p:nvPr>
        </p:nvSpPr>
        <p:spPr>
          <a:xfrm>
            <a:off x="9138244" y="8698821"/>
            <a:ext cx="5005387" cy="322262"/>
          </a:xfrm>
        </p:spPr>
        <p:txBody>
          <a:bodyPr/>
          <a:lstStyle/>
          <a:p>
            <a:pPr>
              <a:spcAft>
                <a:spcPts val="600"/>
              </a:spcAft>
            </a:pPr>
            <a:endParaRPr lang="nl-NL" dirty="0"/>
          </a:p>
        </p:txBody>
      </p:sp>
      <p:graphicFrame>
        <p:nvGraphicFramePr>
          <p:cNvPr id="6" name="Tabel 5"/>
          <p:cNvGraphicFramePr>
            <a:graphicFrameLocks noGrp="1"/>
          </p:cNvGraphicFramePr>
          <p:nvPr>
            <p:extLst>
              <p:ext uri="{D42A27DB-BD31-4B8C-83A1-F6EECF244321}">
                <p14:modId xmlns:p14="http://schemas.microsoft.com/office/powerpoint/2010/main" val="3567355730"/>
              </p:ext>
            </p:extLst>
          </p:nvPr>
        </p:nvGraphicFramePr>
        <p:xfrm>
          <a:off x="609600" y="1623855"/>
          <a:ext cx="11440069" cy="4700251"/>
        </p:xfrm>
        <a:graphic>
          <a:graphicData uri="http://schemas.openxmlformats.org/drawingml/2006/table">
            <a:tbl>
              <a:tblPr firstRow="1" bandRow="1">
                <a:noFill/>
                <a:tableStyleId>{5C22544A-7EE6-4342-B048-85BDC9FD1C3A}</a:tableStyleId>
              </a:tblPr>
              <a:tblGrid>
                <a:gridCol w="2145944">
                  <a:extLst>
                    <a:ext uri="{9D8B030D-6E8A-4147-A177-3AD203B41FA5}">
                      <a16:colId xmlns:a16="http://schemas.microsoft.com/office/drawing/2014/main" val="472997830"/>
                    </a:ext>
                  </a:extLst>
                </a:gridCol>
                <a:gridCol w="2361063">
                  <a:extLst>
                    <a:ext uri="{9D8B030D-6E8A-4147-A177-3AD203B41FA5}">
                      <a16:colId xmlns:a16="http://schemas.microsoft.com/office/drawing/2014/main" val="3301687750"/>
                    </a:ext>
                  </a:extLst>
                </a:gridCol>
                <a:gridCol w="3671248">
                  <a:extLst>
                    <a:ext uri="{9D8B030D-6E8A-4147-A177-3AD203B41FA5}">
                      <a16:colId xmlns:a16="http://schemas.microsoft.com/office/drawing/2014/main" val="577116532"/>
                    </a:ext>
                  </a:extLst>
                </a:gridCol>
                <a:gridCol w="3261814">
                  <a:extLst>
                    <a:ext uri="{9D8B030D-6E8A-4147-A177-3AD203B41FA5}">
                      <a16:colId xmlns:a16="http://schemas.microsoft.com/office/drawing/2014/main" val="3225871827"/>
                    </a:ext>
                  </a:extLst>
                </a:gridCol>
              </a:tblGrid>
              <a:tr h="463899">
                <a:tc>
                  <a:txBody>
                    <a:bodyPr/>
                    <a:lstStyle/>
                    <a:p>
                      <a:r>
                        <a:rPr lang="en-US" sz="1400" b="1" cap="none" spc="0" err="1">
                          <a:solidFill>
                            <a:schemeClr val="bg1"/>
                          </a:solidFill>
                          <a:latin typeface="Verdana" panose="020B0604030504040204" pitchFamily="34" charset="0"/>
                          <a:ea typeface="Verdana" panose="020B0604030504040204" pitchFamily="34" charset="0"/>
                        </a:rPr>
                        <a:t>Kolom</a:t>
                      </a:r>
                      <a:r>
                        <a:rPr lang="en-US" sz="1400" b="1" cap="none" spc="0">
                          <a:solidFill>
                            <a:schemeClr val="bg1"/>
                          </a:solidFill>
                          <a:latin typeface="Verdana" panose="020B0604030504040204" pitchFamily="34" charset="0"/>
                          <a:ea typeface="Verdana" panose="020B0604030504040204" pitchFamily="34" charset="0"/>
                        </a:rPr>
                        <a:t> 1</a:t>
                      </a:r>
                      <a:endParaRPr lang="nl-NL" sz="1400" b="1" cap="none" spc="0">
                        <a:solidFill>
                          <a:schemeClr val="bg1"/>
                        </a:solidFill>
                        <a:latin typeface="Verdana" panose="020B0604030504040204" pitchFamily="34" charset="0"/>
                        <a:ea typeface="Verdana" panose="020B0604030504040204" pitchFamily="34" charset="0"/>
                      </a:endParaRPr>
                    </a:p>
                  </a:txBody>
                  <a:tcPr marL="57016" marR="40725" marT="81451" marB="81451" anchor="ctr">
                    <a:lnL w="12700" cmpd="sng">
                      <a:noFill/>
                    </a:lnL>
                    <a:lnR w="12700" cmpd="sng">
                      <a:noFill/>
                    </a:lnR>
                    <a:lnT w="19050" cap="flat" cmpd="sng" algn="ctr">
                      <a:noFill/>
                      <a:prstDash val="solid"/>
                    </a:lnT>
                    <a:lnB w="38100" cmpd="sng">
                      <a:noFill/>
                    </a:lnB>
                    <a:solidFill>
                      <a:schemeClr val="tx1"/>
                    </a:solidFill>
                  </a:tcPr>
                </a:tc>
                <a:tc>
                  <a:txBody>
                    <a:bodyPr/>
                    <a:lstStyle/>
                    <a:p>
                      <a:r>
                        <a:rPr lang="en-US" sz="1400" b="1" cap="none" spc="0" dirty="0">
                          <a:solidFill>
                            <a:schemeClr val="bg1"/>
                          </a:solidFill>
                          <a:latin typeface="Verdana" panose="020B0604030504040204" pitchFamily="34" charset="0"/>
                          <a:ea typeface="Verdana" panose="020B0604030504040204" pitchFamily="34" charset="0"/>
                        </a:rPr>
                        <a:t>Kolom 2</a:t>
                      </a:r>
                      <a:endParaRPr lang="nl-NL" sz="1400" b="1" cap="none" spc="0" dirty="0">
                        <a:solidFill>
                          <a:schemeClr val="bg1"/>
                        </a:solidFill>
                        <a:latin typeface="Verdana" panose="020B0604030504040204" pitchFamily="34" charset="0"/>
                        <a:ea typeface="Verdana" panose="020B0604030504040204" pitchFamily="34" charset="0"/>
                      </a:endParaRPr>
                    </a:p>
                  </a:txBody>
                  <a:tcPr marL="57016" marR="40725" marT="81451" marB="81451" anchor="ctr">
                    <a:lnL w="12700" cmpd="sng">
                      <a:noFill/>
                    </a:lnL>
                    <a:lnR w="12700" cmpd="sng">
                      <a:noFill/>
                    </a:lnR>
                    <a:lnT w="19050" cap="flat" cmpd="sng" algn="ctr">
                      <a:noFill/>
                      <a:prstDash val="solid"/>
                    </a:lnT>
                    <a:lnB w="38100" cmpd="sng">
                      <a:noFill/>
                    </a:lnB>
                    <a:solidFill>
                      <a:schemeClr val="tx1"/>
                    </a:solidFill>
                  </a:tcPr>
                </a:tc>
                <a:tc>
                  <a:txBody>
                    <a:bodyPr/>
                    <a:lstStyle/>
                    <a:p>
                      <a:r>
                        <a:rPr lang="en-US" sz="1400" b="1" cap="none" spc="0" err="1">
                          <a:solidFill>
                            <a:schemeClr val="bg1"/>
                          </a:solidFill>
                          <a:latin typeface="Verdana" panose="020B0604030504040204" pitchFamily="34" charset="0"/>
                          <a:ea typeface="Verdana" panose="020B0604030504040204" pitchFamily="34" charset="0"/>
                        </a:rPr>
                        <a:t>Kolom</a:t>
                      </a:r>
                      <a:r>
                        <a:rPr lang="en-US" sz="1400" b="1" cap="none" spc="0">
                          <a:solidFill>
                            <a:schemeClr val="bg1"/>
                          </a:solidFill>
                          <a:latin typeface="Verdana" panose="020B0604030504040204" pitchFamily="34" charset="0"/>
                          <a:ea typeface="Verdana" panose="020B0604030504040204" pitchFamily="34" charset="0"/>
                        </a:rPr>
                        <a:t> 3</a:t>
                      </a:r>
                      <a:endParaRPr lang="nl-NL" sz="1400" b="1" cap="none" spc="0">
                        <a:solidFill>
                          <a:schemeClr val="bg1"/>
                        </a:solidFill>
                        <a:latin typeface="Verdana" panose="020B0604030504040204" pitchFamily="34" charset="0"/>
                        <a:ea typeface="Verdana" panose="020B0604030504040204" pitchFamily="34" charset="0"/>
                      </a:endParaRPr>
                    </a:p>
                  </a:txBody>
                  <a:tcPr marL="57016" marR="40725" marT="81451" marB="81451" anchor="ctr">
                    <a:lnL w="12700" cmpd="sng">
                      <a:noFill/>
                    </a:lnL>
                    <a:lnR w="12700" cmpd="sng">
                      <a:noFill/>
                    </a:lnR>
                    <a:lnT w="19050" cap="flat" cmpd="sng" algn="ctr">
                      <a:noFill/>
                      <a:prstDash val="solid"/>
                    </a:lnT>
                    <a:lnB w="38100" cmpd="sng">
                      <a:noFill/>
                    </a:lnB>
                    <a:solidFill>
                      <a:schemeClr val="tx1"/>
                    </a:solidFill>
                  </a:tcPr>
                </a:tc>
                <a:tc>
                  <a:txBody>
                    <a:bodyPr/>
                    <a:lstStyle/>
                    <a:p>
                      <a:r>
                        <a:rPr lang="en-US" sz="1400" b="1" cap="none" spc="0" err="1">
                          <a:solidFill>
                            <a:schemeClr val="bg1"/>
                          </a:solidFill>
                          <a:latin typeface="Verdana" panose="020B0604030504040204" pitchFamily="34" charset="0"/>
                          <a:ea typeface="Verdana" panose="020B0604030504040204" pitchFamily="34" charset="0"/>
                        </a:rPr>
                        <a:t>Kolom</a:t>
                      </a:r>
                      <a:r>
                        <a:rPr lang="en-US" sz="1400" b="1" cap="none" spc="0">
                          <a:solidFill>
                            <a:schemeClr val="bg1"/>
                          </a:solidFill>
                          <a:latin typeface="Verdana" panose="020B0604030504040204" pitchFamily="34" charset="0"/>
                          <a:ea typeface="Verdana" panose="020B0604030504040204" pitchFamily="34" charset="0"/>
                        </a:rPr>
                        <a:t> 4</a:t>
                      </a:r>
                      <a:endParaRPr lang="nl-NL" sz="1400" b="1" cap="none" spc="0">
                        <a:solidFill>
                          <a:schemeClr val="bg1"/>
                        </a:solidFill>
                        <a:latin typeface="Verdana" panose="020B0604030504040204" pitchFamily="34" charset="0"/>
                        <a:ea typeface="Verdana" panose="020B0604030504040204" pitchFamily="34" charset="0"/>
                      </a:endParaRPr>
                    </a:p>
                  </a:txBody>
                  <a:tcPr marL="57016" marR="40725" marT="81451" marB="81451"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2904903947"/>
                  </a:ext>
                </a:extLst>
              </a:tr>
              <a:tr h="578240">
                <a:tc>
                  <a:txBody>
                    <a:bodyPr/>
                    <a:lstStyle/>
                    <a:p>
                      <a:r>
                        <a:rPr lang="en-US" sz="1400" b="1" cap="none" spc="0" dirty="0" err="1">
                          <a:solidFill>
                            <a:schemeClr val="tx1"/>
                          </a:solidFill>
                          <a:latin typeface="Verdana" panose="020B0604030504040204" pitchFamily="34" charset="0"/>
                          <a:ea typeface="Verdana" panose="020B0604030504040204" pitchFamily="34" charset="0"/>
                        </a:rPr>
                        <a:t>Projecten</a:t>
                      </a:r>
                      <a:endParaRPr lang="nl-NL" sz="1400" b="1" cap="none" spc="0" dirty="0">
                        <a:solidFill>
                          <a:schemeClr val="tx1"/>
                        </a:solidFill>
                        <a:latin typeface="Verdana" panose="020B0604030504040204" pitchFamily="34" charset="0"/>
                        <a:ea typeface="Verdana" panose="020B0604030504040204" pitchFamily="34" charset="0"/>
                      </a:endParaRPr>
                    </a:p>
                  </a:txBody>
                  <a:tcPr marL="57016" marR="40725" marT="40725" marB="81451">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r>
                        <a:rPr lang="en-US" sz="1400" b="1" cap="none" spc="0" err="1">
                          <a:solidFill>
                            <a:schemeClr val="tx1"/>
                          </a:solidFill>
                          <a:latin typeface="Verdana" panose="020B0604030504040204" pitchFamily="34" charset="0"/>
                          <a:ea typeface="Verdana" panose="020B0604030504040204" pitchFamily="34" charset="0"/>
                        </a:rPr>
                        <a:t>Gevallen</a:t>
                      </a:r>
                      <a:r>
                        <a:rPr lang="en-US" sz="1400" b="1" cap="none" spc="0">
                          <a:solidFill>
                            <a:schemeClr val="tx1"/>
                          </a:solidFill>
                          <a:latin typeface="Verdana" panose="020B0604030504040204" pitchFamily="34" charset="0"/>
                          <a:ea typeface="Verdana" panose="020B0604030504040204" pitchFamily="34" charset="0"/>
                        </a:rPr>
                        <a:t> </a:t>
                      </a:r>
                      <a:r>
                        <a:rPr lang="en-US" sz="1400" b="1" cap="none" spc="0" err="1">
                          <a:solidFill>
                            <a:schemeClr val="tx1"/>
                          </a:solidFill>
                          <a:latin typeface="Verdana" panose="020B0604030504040204" pitchFamily="34" charset="0"/>
                          <a:ea typeface="Verdana" panose="020B0604030504040204" pitchFamily="34" charset="0"/>
                        </a:rPr>
                        <a:t>waarin</a:t>
                      </a:r>
                      <a:r>
                        <a:rPr lang="en-US" sz="1400" b="1" cap="none" spc="0">
                          <a:solidFill>
                            <a:schemeClr val="tx1"/>
                          </a:solidFill>
                          <a:latin typeface="Verdana" panose="020B0604030504040204" pitchFamily="34" charset="0"/>
                          <a:ea typeface="Verdana" panose="020B0604030504040204" pitchFamily="34" charset="0"/>
                        </a:rPr>
                        <a:t> de </a:t>
                      </a:r>
                      <a:r>
                        <a:rPr lang="en-US" sz="1400" b="1" cap="none" spc="0" err="1">
                          <a:solidFill>
                            <a:schemeClr val="tx1"/>
                          </a:solidFill>
                          <a:latin typeface="Verdana" panose="020B0604030504040204" pitchFamily="34" charset="0"/>
                          <a:ea typeface="Verdana" panose="020B0604030504040204" pitchFamily="34" charset="0"/>
                        </a:rPr>
                        <a:t>mer-plicht</a:t>
                      </a:r>
                      <a:r>
                        <a:rPr lang="en-US" sz="1400" b="1" cap="none" spc="0">
                          <a:solidFill>
                            <a:schemeClr val="tx1"/>
                          </a:solidFill>
                          <a:latin typeface="Verdana" panose="020B0604030504040204" pitchFamily="34" charset="0"/>
                          <a:ea typeface="Verdana" panose="020B0604030504040204" pitchFamily="34" charset="0"/>
                        </a:rPr>
                        <a:t> </a:t>
                      </a:r>
                      <a:r>
                        <a:rPr lang="en-US" sz="1400" b="1" cap="none" spc="0" err="1">
                          <a:solidFill>
                            <a:schemeClr val="tx1"/>
                          </a:solidFill>
                          <a:latin typeface="Verdana" panose="020B0604030504040204" pitchFamily="34" charset="0"/>
                          <a:ea typeface="Verdana" panose="020B0604030504040204" pitchFamily="34" charset="0"/>
                        </a:rPr>
                        <a:t>geldt</a:t>
                      </a:r>
                      <a:endParaRPr lang="nl-NL" sz="1400" b="1" cap="none" spc="0">
                        <a:solidFill>
                          <a:schemeClr val="tx1"/>
                        </a:solidFill>
                        <a:latin typeface="Verdana" panose="020B0604030504040204" pitchFamily="34" charset="0"/>
                        <a:ea typeface="Verdana" panose="020B0604030504040204" pitchFamily="34" charset="0"/>
                      </a:endParaRPr>
                    </a:p>
                  </a:txBody>
                  <a:tcPr marL="57016" marR="40725" marT="40725" marB="81451">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r>
                        <a:rPr lang="en-US" sz="1400" b="1" cap="none" spc="0" err="1">
                          <a:solidFill>
                            <a:schemeClr val="tx1"/>
                          </a:solidFill>
                          <a:latin typeface="Verdana" panose="020B0604030504040204" pitchFamily="34" charset="0"/>
                          <a:ea typeface="Verdana" panose="020B0604030504040204" pitchFamily="34" charset="0"/>
                        </a:rPr>
                        <a:t>Gevallen</a:t>
                      </a:r>
                      <a:r>
                        <a:rPr lang="en-US" sz="1400" b="1" cap="none" spc="0">
                          <a:solidFill>
                            <a:schemeClr val="tx1"/>
                          </a:solidFill>
                          <a:latin typeface="Verdana" panose="020B0604030504040204" pitchFamily="34" charset="0"/>
                          <a:ea typeface="Verdana" panose="020B0604030504040204" pitchFamily="34" charset="0"/>
                        </a:rPr>
                        <a:t> </a:t>
                      </a:r>
                      <a:r>
                        <a:rPr lang="en-US" sz="1400" b="1" cap="none" spc="0" err="1">
                          <a:solidFill>
                            <a:schemeClr val="tx1"/>
                          </a:solidFill>
                          <a:latin typeface="Verdana" panose="020B0604030504040204" pitchFamily="34" charset="0"/>
                          <a:ea typeface="Verdana" panose="020B0604030504040204" pitchFamily="34" charset="0"/>
                        </a:rPr>
                        <a:t>waarin</a:t>
                      </a:r>
                      <a:r>
                        <a:rPr lang="en-US" sz="1400" b="1" cap="none" spc="0">
                          <a:solidFill>
                            <a:schemeClr val="tx1"/>
                          </a:solidFill>
                          <a:latin typeface="Verdana" panose="020B0604030504040204" pitchFamily="34" charset="0"/>
                          <a:ea typeface="Verdana" panose="020B0604030504040204" pitchFamily="34" charset="0"/>
                        </a:rPr>
                        <a:t> de </a:t>
                      </a:r>
                      <a:r>
                        <a:rPr lang="en-US" sz="1400" b="1" cap="none" spc="0" err="1">
                          <a:solidFill>
                            <a:schemeClr val="tx1"/>
                          </a:solidFill>
                          <a:latin typeface="Verdana" panose="020B0604030504040204" pitchFamily="34" charset="0"/>
                          <a:ea typeface="Verdana" panose="020B0604030504040204" pitchFamily="34" charset="0"/>
                        </a:rPr>
                        <a:t>mer-beoordelingsplicht</a:t>
                      </a:r>
                      <a:r>
                        <a:rPr lang="en-US" sz="1400" b="1" cap="none" spc="0">
                          <a:solidFill>
                            <a:schemeClr val="tx1"/>
                          </a:solidFill>
                          <a:latin typeface="Verdana" panose="020B0604030504040204" pitchFamily="34" charset="0"/>
                          <a:ea typeface="Verdana" panose="020B0604030504040204" pitchFamily="34" charset="0"/>
                        </a:rPr>
                        <a:t> </a:t>
                      </a:r>
                      <a:r>
                        <a:rPr lang="en-US" sz="1400" b="1" cap="none" spc="0" err="1">
                          <a:solidFill>
                            <a:schemeClr val="tx1"/>
                          </a:solidFill>
                          <a:latin typeface="Verdana" panose="020B0604030504040204" pitchFamily="34" charset="0"/>
                          <a:ea typeface="Verdana" panose="020B0604030504040204" pitchFamily="34" charset="0"/>
                        </a:rPr>
                        <a:t>geldt</a:t>
                      </a:r>
                      <a:endParaRPr lang="nl-NL" sz="1400" b="1" cap="none" spc="0">
                        <a:solidFill>
                          <a:schemeClr val="tx1"/>
                        </a:solidFill>
                        <a:latin typeface="Verdana" panose="020B0604030504040204" pitchFamily="34" charset="0"/>
                        <a:ea typeface="Verdana" panose="020B0604030504040204" pitchFamily="34" charset="0"/>
                      </a:endParaRPr>
                    </a:p>
                  </a:txBody>
                  <a:tcPr marL="57016" marR="40725" marT="40725" marB="81451">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r>
                        <a:rPr lang="en-US" sz="1400" b="1" cap="none" spc="0" err="1">
                          <a:solidFill>
                            <a:schemeClr val="tx1"/>
                          </a:solidFill>
                          <a:latin typeface="Verdana" panose="020B0604030504040204" pitchFamily="34" charset="0"/>
                          <a:ea typeface="Verdana" panose="020B0604030504040204" pitchFamily="34" charset="0"/>
                        </a:rPr>
                        <a:t>Besluit</a:t>
                      </a:r>
                      <a:endParaRPr lang="nl-NL" sz="1400" b="1" cap="none" spc="0">
                        <a:solidFill>
                          <a:schemeClr val="tx1"/>
                        </a:solidFill>
                        <a:latin typeface="Verdana" panose="020B0604030504040204" pitchFamily="34" charset="0"/>
                        <a:ea typeface="Verdana" panose="020B0604030504040204" pitchFamily="34" charset="0"/>
                      </a:endParaRPr>
                    </a:p>
                  </a:txBody>
                  <a:tcPr marL="57016" marR="40725" marT="40725" marB="81451">
                    <a:lnL w="12700" cmpd="sng">
                      <a:noFill/>
                      <a:prstDash val="solid"/>
                    </a:lnL>
                    <a:lnR w="12700" cmpd="sng">
                      <a:noFill/>
                      <a:prstDash val="solid"/>
                    </a:lnR>
                    <a:lnT w="38100" cmpd="sng">
                      <a:noFill/>
                    </a:lnT>
                    <a:lnB w="12700" cap="flat" cmpd="sng" algn="ctr">
                      <a:solidFill>
                        <a:schemeClr val="tx1"/>
                      </a:solidFill>
                      <a:prstDash val="solid"/>
                    </a:lnB>
                    <a:noFill/>
                  </a:tcPr>
                </a:tc>
                <a:extLst>
                  <a:ext uri="{0D108BD9-81ED-4DB2-BD59-A6C34878D82A}">
                    <a16:rowId xmlns:a16="http://schemas.microsoft.com/office/drawing/2014/main" val="1991796109"/>
                  </a:ext>
                </a:extLst>
              </a:tr>
              <a:tr h="1441982">
                <a:tc>
                  <a:txBody>
                    <a:bodyPr/>
                    <a:lstStyle/>
                    <a:p>
                      <a:r>
                        <a:rPr lang="nl-NL" sz="1400" cap="none" spc="0" dirty="0">
                          <a:solidFill>
                            <a:schemeClr val="tx1"/>
                          </a:solidFill>
                          <a:latin typeface="Verdana" panose="020B0604030504040204" pitchFamily="34" charset="0"/>
                          <a:ea typeface="Verdana" panose="020B0604030504040204" pitchFamily="34" charset="0"/>
                        </a:rPr>
                        <a:t>K4 Werken voor </a:t>
                      </a:r>
                    </a:p>
                    <a:p>
                      <a:r>
                        <a:rPr lang="nl-NL" sz="1400" cap="none" spc="0" dirty="0">
                          <a:solidFill>
                            <a:schemeClr val="tx1"/>
                          </a:solidFill>
                          <a:latin typeface="Verdana" panose="020B0604030504040204" pitchFamily="34" charset="0"/>
                          <a:ea typeface="Verdana" panose="020B0604030504040204" pitchFamily="34" charset="0"/>
                        </a:rPr>
                        <a:t>kanalisering en </a:t>
                      </a:r>
                    </a:p>
                    <a:p>
                      <a:r>
                        <a:rPr lang="nl-NL" sz="1400" cap="none" spc="0" dirty="0">
                          <a:solidFill>
                            <a:schemeClr val="tx1"/>
                          </a:solidFill>
                          <a:latin typeface="Verdana" panose="020B0604030504040204" pitchFamily="34" charset="0"/>
                          <a:ea typeface="Verdana" panose="020B0604030504040204" pitchFamily="34" charset="0"/>
                        </a:rPr>
                        <a:t>werken ter beperking </a:t>
                      </a:r>
                    </a:p>
                    <a:p>
                      <a:r>
                        <a:rPr lang="nl-NL" sz="1400" cap="none" spc="0" dirty="0">
                          <a:solidFill>
                            <a:schemeClr val="tx1"/>
                          </a:solidFill>
                          <a:latin typeface="Verdana" panose="020B0604030504040204" pitchFamily="34" charset="0"/>
                          <a:ea typeface="Verdana" panose="020B0604030504040204" pitchFamily="34" charset="0"/>
                        </a:rPr>
                        <a:t>van overstromingen</a:t>
                      </a:r>
                    </a:p>
                  </a:txBody>
                  <a:tcPr marL="57016" marR="40725" marT="40725" marB="81451">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r>
                        <a:rPr lang="en-US" sz="1400" cap="none" spc="0" dirty="0">
                          <a:solidFill>
                            <a:schemeClr val="tx1"/>
                          </a:solidFill>
                          <a:latin typeface="Verdana" panose="020B0604030504040204" pitchFamily="34" charset="0"/>
                          <a:ea typeface="Verdana" panose="020B0604030504040204" pitchFamily="34" charset="0"/>
                        </a:rPr>
                        <a:t>N.v.t.</a:t>
                      </a:r>
                      <a:endParaRPr lang="nl-NL" sz="1400" cap="none" spc="0" dirty="0">
                        <a:solidFill>
                          <a:schemeClr val="tx1"/>
                        </a:solidFill>
                        <a:latin typeface="Verdana" panose="020B0604030504040204" pitchFamily="34" charset="0"/>
                        <a:ea typeface="Verdana" panose="020B0604030504040204" pitchFamily="34" charset="0"/>
                      </a:endParaRPr>
                    </a:p>
                  </a:txBody>
                  <a:tcPr marL="57016" marR="40725" marT="40725" marB="81451">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r>
                        <a:rPr lang="en-US" sz="1400" cap="none" spc="0" dirty="0" err="1">
                          <a:solidFill>
                            <a:schemeClr val="tx1"/>
                          </a:solidFill>
                          <a:latin typeface="Verdana" panose="020B0604030504040204" pitchFamily="34" charset="0"/>
                          <a:ea typeface="Verdana" panose="020B0604030504040204" pitchFamily="34" charset="0"/>
                        </a:rPr>
                        <a:t>Aanleg</a:t>
                      </a:r>
                      <a:r>
                        <a:rPr lang="en-US" sz="1400" cap="none" spc="0" dirty="0">
                          <a:solidFill>
                            <a:schemeClr val="tx1"/>
                          </a:solidFill>
                          <a:latin typeface="Verdana" panose="020B0604030504040204" pitchFamily="34" charset="0"/>
                          <a:ea typeface="Verdana" panose="020B0604030504040204" pitchFamily="34" charset="0"/>
                        </a:rPr>
                        <a:t>, </a:t>
                      </a:r>
                      <a:r>
                        <a:rPr lang="en-US" sz="1400" cap="none" spc="0" dirty="0" err="1">
                          <a:solidFill>
                            <a:schemeClr val="tx1"/>
                          </a:solidFill>
                          <a:latin typeface="Verdana" panose="020B0604030504040204" pitchFamily="34" charset="0"/>
                          <a:ea typeface="Verdana" panose="020B0604030504040204" pitchFamily="34" charset="0"/>
                        </a:rPr>
                        <a:t>wijziging</a:t>
                      </a:r>
                      <a:r>
                        <a:rPr lang="en-US" sz="1400" cap="none" spc="0" dirty="0">
                          <a:solidFill>
                            <a:schemeClr val="tx1"/>
                          </a:solidFill>
                          <a:latin typeface="Verdana" panose="020B0604030504040204" pitchFamily="34" charset="0"/>
                          <a:ea typeface="Verdana" panose="020B0604030504040204" pitchFamily="34" charset="0"/>
                        </a:rPr>
                        <a:t> of </a:t>
                      </a:r>
                      <a:r>
                        <a:rPr lang="en-US" sz="1400" cap="none" spc="0" dirty="0" err="1">
                          <a:solidFill>
                            <a:schemeClr val="tx1"/>
                          </a:solidFill>
                          <a:latin typeface="Verdana" panose="020B0604030504040204" pitchFamily="34" charset="0"/>
                          <a:ea typeface="Verdana" panose="020B0604030504040204" pitchFamily="34" charset="0"/>
                        </a:rPr>
                        <a:t>uitbreiding</a:t>
                      </a:r>
                      <a:endParaRPr lang="nl-NL" sz="1400" cap="none" spc="0" dirty="0">
                        <a:solidFill>
                          <a:schemeClr val="tx1"/>
                        </a:solidFill>
                        <a:latin typeface="Verdana" panose="020B0604030504040204" pitchFamily="34" charset="0"/>
                        <a:ea typeface="Verdana" panose="020B0604030504040204" pitchFamily="34" charset="0"/>
                      </a:endParaRPr>
                    </a:p>
                  </a:txBody>
                  <a:tcPr marL="57016" marR="40725" marT="40725" marB="81451">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r>
                        <a:rPr lang="nl-NL" sz="1400" cap="none" spc="0" dirty="0">
                          <a:solidFill>
                            <a:schemeClr val="tx1"/>
                          </a:solidFill>
                          <a:latin typeface="Verdana" panose="020B0604030504040204" pitchFamily="34" charset="0"/>
                          <a:ea typeface="Verdana" panose="020B0604030504040204" pitchFamily="34" charset="0"/>
                        </a:rPr>
                        <a:t>De omgevingsvergunning </a:t>
                      </a:r>
                    </a:p>
                    <a:p>
                      <a:r>
                        <a:rPr lang="nl-NL" sz="1400" cap="none" spc="0" dirty="0">
                          <a:solidFill>
                            <a:schemeClr val="tx1"/>
                          </a:solidFill>
                          <a:latin typeface="Verdana" panose="020B0604030504040204" pitchFamily="34" charset="0"/>
                          <a:ea typeface="Verdana" panose="020B0604030504040204" pitchFamily="34" charset="0"/>
                        </a:rPr>
                        <a:t>voor een wateractiviteit </a:t>
                      </a:r>
                    </a:p>
                    <a:p>
                      <a:r>
                        <a:rPr lang="nl-NL" sz="1400" cap="none" spc="0" dirty="0">
                          <a:solidFill>
                            <a:schemeClr val="tx1"/>
                          </a:solidFill>
                          <a:latin typeface="Verdana" panose="020B0604030504040204" pitchFamily="34" charset="0"/>
                          <a:ea typeface="Verdana" panose="020B0604030504040204" pitchFamily="34" charset="0"/>
                        </a:rPr>
                        <a:t>of de goedkeuring van </a:t>
                      </a:r>
                    </a:p>
                    <a:p>
                      <a:r>
                        <a:rPr lang="nl-NL" sz="1400" cap="none" spc="0" dirty="0">
                          <a:solidFill>
                            <a:schemeClr val="tx1"/>
                          </a:solidFill>
                          <a:latin typeface="Verdana" panose="020B0604030504040204" pitchFamily="34" charset="0"/>
                          <a:ea typeface="Verdana" panose="020B0604030504040204" pitchFamily="34" charset="0"/>
                        </a:rPr>
                        <a:t>gedeputeerde staten op </a:t>
                      </a:r>
                    </a:p>
                    <a:p>
                      <a:r>
                        <a:rPr lang="nl-NL" sz="1400" cap="none" spc="0" dirty="0">
                          <a:solidFill>
                            <a:schemeClr val="tx1"/>
                          </a:solidFill>
                          <a:latin typeface="Verdana" panose="020B0604030504040204" pitchFamily="34" charset="0"/>
                          <a:ea typeface="Verdana" panose="020B0604030504040204" pitchFamily="34" charset="0"/>
                        </a:rPr>
                        <a:t>grond van artikel 16.72 </a:t>
                      </a:r>
                    </a:p>
                    <a:p>
                      <a:r>
                        <a:rPr lang="nl-NL" sz="1400" cap="none" spc="0" dirty="0">
                          <a:solidFill>
                            <a:schemeClr val="tx1"/>
                          </a:solidFill>
                          <a:latin typeface="Verdana" panose="020B0604030504040204" pitchFamily="34" charset="0"/>
                          <a:ea typeface="Verdana" panose="020B0604030504040204" pitchFamily="34" charset="0"/>
                        </a:rPr>
                        <a:t>van de wet</a:t>
                      </a:r>
                    </a:p>
                    <a:p>
                      <a:endParaRPr lang="nl-NL" sz="1400" cap="none" spc="0" dirty="0">
                        <a:solidFill>
                          <a:schemeClr val="tx1"/>
                        </a:solidFill>
                        <a:latin typeface="Verdana" panose="020B0604030504040204" pitchFamily="34" charset="0"/>
                        <a:ea typeface="Verdana" panose="020B0604030504040204" pitchFamily="34" charset="0"/>
                      </a:endParaRPr>
                    </a:p>
                  </a:txBody>
                  <a:tcPr marL="57016" marR="40725" marT="40725" marB="81451">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294142773"/>
                  </a:ext>
                </a:extLst>
              </a:tr>
              <a:tr h="1950333">
                <a:tc>
                  <a:txBody>
                    <a:bodyPr/>
                    <a:lstStyle/>
                    <a:p>
                      <a:r>
                        <a:rPr lang="en-US" sz="1400" cap="none" spc="0" dirty="0">
                          <a:solidFill>
                            <a:schemeClr val="tx1"/>
                          </a:solidFill>
                          <a:latin typeface="Verdana" panose="020B0604030504040204" pitchFamily="34" charset="0"/>
                          <a:ea typeface="Verdana" panose="020B0604030504040204" pitchFamily="34" charset="0"/>
                        </a:rPr>
                        <a:t>L1 </a:t>
                      </a:r>
                      <a:r>
                        <a:rPr lang="nl-NL" sz="1400" cap="none" spc="0" dirty="0">
                          <a:solidFill>
                            <a:schemeClr val="tx1"/>
                          </a:solidFill>
                          <a:latin typeface="Verdana" panose="020B0604030504040204" pitchFamily="34" charset="0"/>
                          <a:ea typeface="Verdana" panose="020B0604030504040204" pitchFamily="34" charset="0"/>
                        </a:rPr>
                        <a:t>Installaties voor de </a:t>
                      </a:r>
                    </a:p>
                    <a:p>
                      <a:r>
                        <a:rPr lang="nl-NL" sz="1400" cap="none" spc="0" dirty="0">
                          <a:solidFill>
                            <a:schemeClr val="tx1"/>
                          </a:solidFill>
                          <a:latin typeface="Verdana" panose="020B0604030504040204" pitchFamily="34" charset="0"/>
                          <a:ea typeface="Verdana" panose="020B0604030504040204" pitchFamily="34" charset="0"/>
                        </a:rPr>
                        <a:t>verwijdering van </a:t>
                      </a:r>
                    </a:p>
                    <a:p>
                      <a:r>
                        <a:rPr lang="nl-NL" sz="1400" cap="none" spc="0" dirty="0">
                          <a:solidFill>
                            <a:schemeClr val="tx1"/>
                          </a:solidFill>
                          <a:latin typeface="Verdana" panose="020B0604030504040204" pitchFamily="34" charset="0"/>
                          <a:ea typeface="Verdana" panose="020B0604030504040204" pitchFamily="34" charset="0"/>
                        </a:rPr>
                        <a:t>gevaarlijke </a:t>
                      </a:r>
                    </a:p>
                    <a:p>
                      <a:r>
                        <a:rPr lang="nl-NL" sz="1400" cap="none" spc="0" dirty="0">
                          <a:solidFill>
                            <a:schemeClr val="tx1"/>
                          </a:solidFill>
                          <a:latin typeface="Verdana" panose="020B0604030504040204" pitchFamily="34" charset="0"/>
                          <a:ea typeface="Verdana" panose="020B0604030504040204" pitchFamily="34" charset="0"/>
                        </a:rPr>
                        <a:t>afvalstoffen</a:t>
                      </a:r>
                    </a:p>
                    <a:p>
                      <a:endParaRPr lang="nl-NL" sz="1400" cap="none" spc="0" dirty="0">
                        <a:solidFill>
                          <a:schemeClr val="tx1"/>
                        </a:solidFill>
                        <a:latin typeface="Verdana" panose="020B0604030504040204" pitchFamily="34" charset="0"/>
                        <a:ea typeface="Verdana" panose="020B0604030504040204" pitchFamily="34" charset="0"/>
                      </a:endParaRPr>
                    </a:p>
                  </a:txBody>
                  <a:tcPr marL="57016" marR="40725" marT="40725" marB="81451">
                    <a:lnL w="12700" cmpd="sng">
                      <a:noFill/>
                      <a:prstDash val="solid"/>
                    </a:lnL>
                    <a:lnR w="12700" cmpd="sng">
                      <a:noFill/>
                      <a:prstDash val="solid"/>
                    </a:lnR>
                    <a:lnT w="12700" cmpd="sng">
                      <a:noFill/>
                      <a:prstDash val="solid"/>
                    </a:lnT>
                    <a:lnB w="12700" cmpd="sng">
                      <a:noFill/>
                      <a:prstDash val="solid"/>
                    </a:lnB>
                    <a:noFill/>
                  </a:tcPr>
                </a:tc>
                <a:tc>
                  <a:txBody>
                    <a:bodyPr/>
                    <a:lstStyle/>
                    <a:p>
                      <a:r>
                        <a:rPr lang="en-US" sz="1400" cap="none" spc="0" dirty="0">
                          <a:solidFill>
                            <a:schemeClr val="tx1"/>
                          </a:solidFill>
                          <a:latin typeface="Verdana" panose="020B0604030504040204" pitchFamily="34" charset="0"/>
                          <a:ea typeface="Verdana" panose="020B0604030504040204" pitchFamily="34" charset="0"/>
                        </a:rPr>
                        <a:t>O</a:t>
                      </a:r>
                      <a:r>
                        <a:rPr lang="nl-NL" sz="1400" cap="none" spc="0" dirty="0" err="1">
                          <a:solidFill>
                            <a:schemeClr val="tx1"/>
                          </a:solidFill>
                          <a:latin typeface="Verdana" panose="020B0604030504040204" pitchFamily="34" charset="0"/>
                          <a:ea typeface="Verdana" panose="020B0604030504040204" pitchFamily="34" charset="0"/>
                        </a:rPr>
                        <a:t>prichting</a:t>
                      </a:r>
                      <a:r>
                        <a:rPr lang="nl-NL" sz="1400" cap="none" spc="0" dirty="0">
                          <a:solidFill>
                            <a:schemeClr val="tx1"/>
                          </a:solidFill>
                          <a:latin typeface="Verdana" panose="020B0604030504040204" pitchFamily="34" charset="0"/>
                          <a:ea typeface="Verdana" panose="020B0604030504040204" pitchFamily="34" charset="0"/>
                        </a:rPr>
                        <a:t> van een </a:t>
                      </a:r>
                    </a:p>
                    <a:p>
                      <a:r>
                        <a:rPr lang="nl-NL" sz="1400" cap="none" spc="0" dirty="0">
                          <a:solidFill>
                            <a:schemeClr val="tx1"/>
                          </a:solidFill>
                          <a:latin typeface="Verdana" panose="020B0604030504040204" pitchFamily="34" charset="0"/>
                          <a:ea typeface="Verdana" panose="020B0604030504040204" pitchFamily="34" charset="0"/>
                        </a:rPr>
                        <a:t>installatie voor de </a:t>
                      </a:r>
                    </a:p>
                    <a:p>
                      <a:r>
                        <a:rPr lang="nl-NL" sz="1400" cap="none" spc="0" dirty="0">
                          <a:solidFill>
                            <a:schemeClr val="tx1"/>
                          </a:solidFill>
                          <a:latin typeface="Verdana" panose="020B0604030504040204" pitchFamily="34" charset="0"/>
                          <a:ea typeface="Verdana" panose="020B0604030504040204" pitchFamily="34" charset="0"/>
                        </a:rPr>
                        <a:t>verbranding, de chemische </a:t>
                      </a:r>
                    </a:p>
                    <a:p>
                      <a:r>
                        <a:rPr lang="nl-NL" sz="1400" cap="none" spc="0" dirty="0">
                          <a:solidFill>
                            <a:schemeClr val="tx1"/>
                          </a:solidFill>
                          <a:latin typeface="Verdana" panose="020B0604030504040204" pitchFamily="34" charset="0"/>
                          <a:ea typeface="Verdana" panose="020B0604030504040204" pitchFamily="34" charset="0"/>
                        </a:rPr>
                        <a:t>behandeling, het storten of het in de diepe ondergrond </a:t>
                      </a:r>
                    </a:p>
                    <a:p>
                      <a:r>
                        <a:rPr lang="nl-NL" sz="1400" cap="none" spc="0" dirty="0">
                          <a:solidFill>
                            <a:schemeClr val="tx1"/>
                          </a:solidFill>
                          <a:latin typeface="Verdana" panose="020B0604030504040204" pitchFamily="34" charset="0"/>
                          <a:ea typeface="Verdana" panose="020B0604030504040204" pitchFamily="34" charset="0"/>
                        </a:rPr>
                        <a:t>brengen</a:t>
                      </a:r>
                    </a:p>
                    <a:p>
                      <a:endParaRPr lang="nl-NL" sz="1400" cap="none" spc="0" dirty="0">
                        <a:solidFill>
                          <a:schemeClr val="tx1"/>
                        </a:solidFill>
                        <a:latin typeface="Verdana" panose="020B0604030504040204" pitchFamily="34" charset="0"/>
                        <a:ea typeface="Verdana" panose="020B0604030504040204" pitchFamily="34" charset="0"/>
                      </a:endParaRPr>
                    </a:p>
                  </a:txBody>
                  <a:tcPr marL="57016" marR="40725" marT="40725" marB="81451">
                    <a:lnL w="12700" cmpd="sng">
                      <a:noFill/>
                      <a:prstDash val="solid"/>
                    </a:lnL>
                    <a:lnR w="12700" cmpd="sng">
                      <a:noFill/>
                      <a:prstDash val="solid"/>
                    </a:lnR>
                    <a:lnT w="12700" cmpd="sng">
                      <a:noFill/>
                      <a:prstDash val="solid"/>
                    </a:lnT>
                    <a:lnB w="12700" cmpd="sng">
                      <a:noFill/>
                      <a:prstDash val="solid"/>
                    </a:lnB>
                    <a:noFill/>
                  </a:tcPr>
                </a:tc>
                <a:tc>
                  <a:txBody>
                    <a:bodyPr/>
                    <a:lstStyle/>
                    <a:p>
                      <a:r>
                        <a:rPr lang="nl-NL" sz="1400" cap="none" spc="0" dirty="0">
                          <a:solidFill>
                            <a:schemeClr val="tx1"/>
                          </a:solidFill>
                          <a:latin typeface="Verdana" panose="020B0604030504040204" pitchFamily="34" charset="0"/>
                          <a:ea typeface="Verdana" panose="020B0604030504040204" pitchFamily="34" charset="0"/>
                        </a:rPr>
                        <a:t>Als sprake is van:</a:t>
                      </a:r>
                    </a:p>
                    <a:p>
                      <a:r>
                        <a:rPr lang="nl-NL" sz="1400" cap="none" spc="0" dirty="0">
                          <a:solidFill>
                            <a:schemeClr val="tx1"/>
                          </a:solidFill>
                          <a:latin typeface="Verdana" panose="020B0604030504040204" pitchFamily="34" charset="0"/>
                          <a:ea typeface="Verdana" panose="020B0604030504040204" pitchFamily="34" charset="0"/>
                        </a:rPr>
                        <a:t>1. een wijziging of uitbreiding van een </a:t>
                      </a:r>
                    </a:p>
                    <a:p>
                      <a:r>
                        <a:rPr lang="nl-NL" sz="1400" cap="none" spc="0" dirty="0">
                          <a:solidFill>
                            <a:schemeClr val="tx1"/>
                          </a:solidFill>
                          <a:latin typeface="Verdana" panose="020B0604030504040204" pitchFamily="34" charset="0"/>
                          <a:ea typeface="Verdana" panose="020B0604030504040204" pitchFamily="34" charset="0"/>
                        </a:rPr>
                        <a:t>installatie voor de verbranding, de </a:t>
                      </a:r>
                    </a:p>
                    <a:p>
                      <a:r>
                        <a:rPr lang="nl-NL" sz="1400" cap="none" spc="0" dirty="0">
                          <a:solidFill>
                            <a:schemeClr val="tx1"/>
                          </a:solidFill>
                          <a:latin typeface="Verdana" panose="020B0604030504040204" pitchFamily="34" charset="0"/>
                          <a:ea typeface="Verdana" panose="020B0604030504040204" pitchFamily="34" charset="0"/>
                        </a:rPr>
                        <a:t>chemische behandeling, het storten of het in de diepe ondergrond brengen; of</a:t>
                      </a:r>
                    </a:p>
                    <a:p>
                      <a:r>
                        <a:rPr lang="nl-NL" sz="1400" cap="none" spc="0" dirty="0">
                          <a:solidFill>
                            <a:schemeClr val="tx1"/>
                          </a:solidFill>
                          <a:latin typeface="Verdana" panose="020B0604030504040204" pitchFamily="34" charset="0"/>
                          <a:ea typeface="Verdana" panose="020B0604030504040204" pitchFamily="34" charset="0"/>
                        </a:rPr>
                        <a:t>2. oprichting, wijziging of uitbreiding van een installatie anders dan genoemd onder 1</a:t>
                      </a:r>
                    </a:p>
                  </a:txBody>
                  <a:tcPr marL="57016" marR="40725" marT="40725" marB="81451">
                    <a:lnL w="12700" cmpd="sng">
                      <a:noFill/>
                      <a:prstDash val="solid"/>
                    </a:lnL>
                    <a:lnR w="12700" cmpd="sng">
                      <a:noFill/>
                      <a:prstDash val="solid"/>
                    </a:lnR>
                    <a:lnT w="12700" cmpd="sng">
                      <a:noFill/>
                      <a:prstDash val="solid"/>
                    </a:lnT>
                    <a:lnB w="12700" cmpd="sng">
                      <a:noFill/>
                      <a:prstDash val="solid"/>
                    </a:lnB>
                    <a:noFill/>
                  </a:tcPr>
                </a:tc>
                <a:tc>
                  <a:txBody>
                    <a:bodyPr/>
                    <a:lstStyle/>
                    <a:p>
                      <a:r>
                        <a:rPr lang="nl-NL" sz="1400" cap="none" spc="0" dirty="0">
                          <a:solidFill>
                            <a:schemeClr val="tx1"/>
                          </a:solidFill>
                          <a:latin typeface="Verdana" panose="020B0604030504040204" pitchFamily="34" charset="0"/>
                          <a:ea typeface="Verdana" panose="020B0604030504040204" pitchFamily="34" charset="0"/>
                        </a:rPr>
                        <a:t>De omgevingsvergunning voor een </a:t>
                      </a:r>
                    </a:p>
                    <a:p>
                      <a:r>
                        <a:rPr lang="nl-NL" sz="1400" cap="none" spc="0" dirty="0">
                          <a:solidFill>
                            <a:schemeClr val="tx1"/>
                          </a:solidFill>
                          <a:latin typeface="Verdana" panose="020B0604030504040204" pitchFamily="34" charset="0"/>
                          <a:ea typeface="Verdana" panose="020B0604030504040204" pitchFamily="34" charset="0"/>
                        </a:rPr>
                        <a:t>milieubelastende activiteit</a:t>
                      </a:r>
                    </a:p>
                    <a:p>
                      <a:endParaRPr lang="nl-NL" sz="1400" cap="none" spc="0" dirty="0">
                        <a:solidFill>
                          <a:schemeClr val="tx1"/>
                        </a:solidFill>
                        <a:latin typeface="Verdana" panose="020B0604030504040204" pitchFamily="34" charset="0"/>
                        <a:ea typeface="Verdana" panose="020B0604030504040204" pitchFamily="34" charset="0"/>
                      </a:endParaRPr>
                    </a:p>
                  </a:txBody>
                  <a:tcPr marL="57016" marR="40725" marT="40725" marB="81451">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701141522"/>
                  </a:ext>
                </a:extLst>
              </a:tr>
            </a:tbl>
          </a:graphicData>
        </a:graphic>
      </p:graphicFrame>
    </p:spTree>
    <p:extLst>
      <p:ext uri="{BB962C8B-B14F-4D97-AF65-F5344CB8AC3E}">
        <p14:creationId xmlns:p14="http://schemas.microsoft.com/office/powerpoint/2010/main" val="1988727818"/>
      </p:ext>
    </p:extLst>
  </p:cSld>
  <p:clrMapOvr>
    <a:masterClrMapping/>
  </p:clrMapOvr>
</p:sld>
</file>

<file path=ppt/theme/theme1.xml><?xml version="1.0" encoding="utf-8"?>
<a:theme xmlns:a="http://schemas.openxmlformats.org/drawingml/2006/main" name="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e1" id="{5A996074-B84D-6F42-8143-CCA715446DCD}" vid="{F9227270-10CD-5D40-98F1-7AA12FF94A7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190470-01 IPLO presentatie-aangepast-klein.DEF</Template>
  <TotalTime>1356</TotalTime>
  <Words>2168</Words>
  <Application>Microsoft Office PowerPoint</Application>
  <PresentationFormat>Breedbeeld</PresentationFormat>
  <Paragraphs>295</Paragraphs>
  <Slides>24</Slides>
  <Notes>24</Notes>
  <HiddenSlides>0</HiddenSlides>
  <MMClips>0</MMClips>
  <ScaleCrop>false</ScaleCrop>
  <HeadingPairs>
    <vt:vector size="6" baseType="variant">
      <vt:variant>
        <vt:lpstr>Gebruikte lettertypen</vt:lpstr>
      </vt:variant>
      <vt:variant>
        <vt:i4>8</vt:i4>
      </vt:variant>
      <vt:variant>
        <vt:lpstr>Thema</vt:lpstr>
      </vt:variant>
      <vt:variant>
        <vt:i4>2</vt:i4>
      </vt:variant>
      <vt:variant>
        <vt:lpstr>Diatitels</vt:lpstr>
      </vt:variant>
      <vt:variant>
        <vt:i4>24</vt:i4>
      </vt:variant>
    </vt:vector>
  </HeadingPairs>
  <TitlesOfParts>
    <vt:vector size="34" baseType="lpstr">
      <vt:lpstr>Aptos</vt:lpstr>
      <vt:lpstr>Aptos Display</vt:lpstr>
      <vt:lpstr>Arial</vt:lpstr>
      <vt:lpstr>Asap</vt:lpstr>
      <vt:lpstr>Calibri</vt:lpstr>
      <vt:lpstr>Courier New</vt:lpstr>
      <vt:lpstr>Verdana</vt:lpstr>
      <vt:lpstr>Wingdings</vt:lpstr>
      <vt:lpstr>Aangepast ontwerp</vt:lpstr>
      <vt:lpstr>Kantoorthema</vt:lpstr>
      <vt:lpstr>Milieueffectrapportage: mer(-beoordeling) bij projecten en vergunningen</vt:lpstr>
      <vt:lpstr>Inhoud</vt:lpstr>
      <vt:lpstr>Wat is dat ook alweer, de mer?</vt:lpstr>
      <vt:lpstr>Waarom maak je een MER? </vt:lpstr>
      <vt:lpstr>Milieueffectrapportage en de wet</vt:lpstr>
      <vt:lpstr>Welke typen mer zijn er?</vt:lpstr>
      <vt:lpstr>Wat is een mer-beoordeling?</vt:lpstr>
      <vt:lpstr>Wanneer project-mer(beoordelings)-plicht?</vt:lpstr>
      <vt:lpstr>Bijlage V, Omgevingsbesluit</vt:lpstr>
      <vt:lpstr>Procedure projectmer-beoordeling Omgevingswet</vt:lpstr>
      <vt:lpstr>Stap 1: Mededeling van initiatiefnemer aan bevoegd gezag </vt:lpstr>
      <vt:lpstr>Wat moet er in de mededeling van de IN staan?</vt:lpstr>
      <vt:lpstr>Voorbeeld inhoudsopgave aanmeldnotitie</vt:lpstr>
      <vt:lpstr>Stap 2: Beslissing bevoegd gezag wel/geen mer </vt:lpstr>
      <vt:lpstr>Criteria mer-beoordeling voor BG</vt:lpstr>
      <vt:lpstr>Stap 3: Publiceren mer-beoordelingsbeslissing</vt:lpstr>
      <vt:lpstr>Voorbeeld mer-beoordelingsbeslissing</vt:lpstr>
      <vt:lpstr>Vragen in de helpdesk</vt:lpstr>
      <vt:lpstr>Vraag 1</vt:lpstr>
      <vt:lpstr>Antwoord 1</vt:lpstr>
      <vt:lpstr>Vraag 2</vt:lpstr>
      <vt:lpstr>Vraag 2 antwoord</vt:lpstr>
      <vt:lpstr>Meer weten:</vt:lpstr>
      <vt:lpstr>Het beste van de Schakeldag</vt:lpstr>
    </vt:vector>
  </TitlesOfParts>
  <Company>Rijkswaterstaat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Namara, Nuance (WVL)</dc:creator>
  <cp:lastModifiedBy>Jonkers, Henk (RWS WVL)</cp:lastModifiedBy>
  <cp:revision>99</cp:revision>
  <dcterms:created xsi:type="dcterms:W3CDTF">2023-08-22T12:47:17Z</dcterms:created>
  <dcterms:modified xsi:type="dcterms:W3CDTF">2024-12-03T12:59:38Z</dcterms:modified>
</cp:coreProperties>
</file>