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26"/>
  </p:notesMasterIdLst>
  <p:handoutMasterIdLst>
    <p:handoutMasterId r:id="rId27"/>
  </p:handoutMasterIdLst>
  <p:sldIdLst>
    <p:sldId id="291" r:id="rId2"/>
    <p:sldId id="315" r:id="rId3"/>
    <p:sldId id="357" r:id="rId4"/>
    <p:sldId id="358" r:id="rId5"/>
    <p:sldId id="343" r:id="rId6"/>
    <p:sldId id="360" r:id="rId7"/>
    <p:sldId id="319" r:id="rId8"/>
    <p:sldId id="359" r:id="rId9"/>
    <p:sldId id="365" r:id="rId10"/>
    <p:sldId id="361" r:id="rId11"/>
    <p:sldId id="362" r:id="rId12"/>
    <p:sldId id="363" r:id="rId13"/>
    <p:sldId id="364" r:id="rId14"/>
    <p:sldId id="366" r:id="rId15"/>
    <p:sldId id="367" r:id="rId16"/>
    <p:sldId id="368" r:id="rId17"/>
    <p:sldId id="377" r:id="rId18"/>
    <p:sldId id="370" r:id="rId19"/>
    <p:sldId id="371" r:id="rId20"/>
    <p:sldId id="372" r:id="rId21"/>
    <p:sldId id="373" r:id="rId22"/>
    <p:sldId id="374" r:id="rId23"/>
    <p:sldId id="376" r:id="rId24"/>
    <p:sldId id="375" r:id="rId25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70C"/>
    <a:srgbClr val="2B5781"/>
    <a:srgbClr val="275937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6347" autoAdjust="0"/>
  </p:normalViewPr>
  <p:slideViewPr>
    <p:cSldViewPr snapToGrid="0" snapToObjects="1" showGuides="1">
      <p:cViewPr varScale="1">
        <p:scale>
          <a:sx n="96" d="100"/>
          <a:sy n="96" d="100"/>
        </p:scale>
        <p:origin x="354" y="90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4-12-2024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4-12-2024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12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meldingen vragen de gegevens uit hoofdstuk 4:</a:t>
            </a:r>
          </a:p>
          <a:p>
            <a:pPr marL="171450" indent="-171450">
              <a:buFontTx/>
              <a:buChar char="-"/>
            </a:pPr>
            <a:r>
              <a:rPr lang="nl-NL" dirty="0"/>
              <a:t>Voedingsmiddelen: locaties geuremissiepunten en overzicht spreiding lozing in vuilwaterriool</a:t>
            </a:r>
          </a:p>
          <a:p>
            <a:pPr marL="171450" indent="-171450">
              <a:buFontTx/>
              <a:buChar char="-"/>
            </a:pPr>
            <a:r>
              <a:rPr lang="nl-NL" dirty="0"/>
              <a:t>Opslaan goederen: geen documenten</a:t>
            </a:r>
          </a:p>
          <a:p>
            <a:pPr marL="171450" indent="-171450">
              <a:buFontTx/>
              <a:buChar char="-"/>
            </a:pPr>
            <a:r>
              <a:rPr lang="nl-NL" dirty="0"/>
              <a:t>Opslaan GS: Coördinaten GS gegevens per opslagplaats</a:t>
            </a:r>
          </a:p>
          <a:p>
            <a:pPr marL="171450" indent="-171450">
              <a:buFontTx/>
              <a:buChar char="-"/>
            </a:pPr>
            <a:r>
              <a:rPr lang="nl-NL" dirty="0"/>
              <a:t>Stookinstallatie: Gegevens (vermogen, soort en brandstof, 500 uur)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0" indent="0">
              <a:buFontTx/>
              <a:buNone/>
            </a:pPr>
            <a:r>
              <a:rPr lang="nl-NL" dirty="0"/>
              <a:t>De informatieplichten vragen:</a:t>
            </a:r>
          </a:p>
          <a:p>
            <a:pPr marL="171450" indent="-171450">
              <a:buFontTx/>
              <a:buChar char="-"/>
            </a:pPr>
            <a:r>
              <a:rPr lang="nl-NL" dirty="0"/>
              <a:t>Voedingsmiddelen: begrenzing locatie activiteiten </a:t>
            </a:r>
          </a:p>
          <a:p>
            <a:pPr marL="171450" indent="-171450">
              <a:buFontTx/>
              <a:buChar char="-"/>
            </a:pPr>
            <a:r>
              <a:rPr lang="nl-NL" dirty="0"/>
              <a:t>Geluid veroorzaakt door activiteiten (gemeente): omschrijving aard omvang, start, tekeningen (22.61a) en geluidsonderzoek (22.60 Bruidsschat)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Opslaan van goederen: kaart bodembedreigende locaties par. 5.2.1 (eindonderzoek)</a:t>
            </a:r>
          </a:p>
          <a:p>
            <a:pPr marL="171450" indent="-171450">
              <a:buFontTx/>
              <a:buChar char="-"/>
            </a:pPr>
            <a:r>
              <a:rPr lang="nl-NL" dirty="0"/>
              <a:t>Opslaan GS: kaart bodembedreigende locaties uit par. 5.2.1 (eindonderzoek)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55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Hoeft in principe niets bij het opstarten van de activiteit te zitten.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09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22.48: op verzoek van bevoegd gezag verstrekken gegevens</a:t>
            </a:r>
          </a:p>
          <a:p>
            <a:endParaRPr lang="nl-NL" dirty="0"/>
          </a:p>
          <a:p>
            <a:r>
              <a:rPr lang="nl-NL" dirty="0"/>
              <a:t>Als ik meer dan 4 vrachtwagens in de nacht aangeef, moet er een geluidsonderzoek bij. </a:t>
            </a:r>
          </a:p>
          <a:p>
            <a:endParaRPr lang="nl-NL" dirty="0"/>
          </a:p>
          <a:p>
            <a:r>
              <a:rPr lang="nl-NL" dirty="0"/>
              <a:t>Mogelijkheid maatwerk is algemeen 22.45.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13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22.210: nieuwe geurhinder</a:t>
            </a:r>
          </a:p>
          <a:p>
            <a:endParaRPr lang="nl-NL" dirty="0"/>
          </a:p>
          <a:p>
            <a:r>
              <a:rPr lang="nl-NL" dirty="0"/>
              <a:t>22.48: op verzoek van bevoegd gezag verstrekken gegevens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978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22.48: op verzoek van bevoegd gezag verstrekken gegevens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22.45 maatwerk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20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Staat in par. 4.28 Bal.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50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4/12/24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mgevingswet.overheid.nl/checken?session=caeac1a4-8306-43f3-ae11-c6a885078aa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3C729-562D-324C-AB0E-3201E01FD9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Milieuregels bij vestiging nieuw bedrijf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5F6D6C-E739-EE49-8C5C-0A4423122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beste</a:t>
            </a:r>
            <a:r>
              <a:rPr lang="en-US" dirty="0"/>
              <a:t> van de </a:t>
            </a:r>
            <a:r>
              <a:rPr lang="en-US" dirty="0" err="1"/>
              <a:t>Schakeldag</a:t>
            </a:r>
            <a:r>
              <a:rPr lang="en-US" dirty="0"/>
              <a:t> 28 </a:t>
            </a:r>
            <a:r>
              <a:rPr lang="en-US" dirty="0" err="1"/>
              <a:t>november</a:t>
            </a:r>
            <a:r>
              <a:rPr lang="en-US" dirty="0"/>
              <a:t> 2024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Edwin Voogd </a:t>
            </a:r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448AE0-2384-0006-7DF0-2BB5FEEB2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78" y="1780729"/>
            <a:ext cx="7117734" cy="46322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32C11F-B318-A0EF-E99B-4F7D36D42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Vergunningcheck</a:t>
            </a:r>
            <a:r>
              <a:rPr lang="nl-NL" dirty="0"/>
              <a:t> werkzaamheden kiezen</a:t>
            </a:r>
          </a:p>
        </p:txBody>
      </p:sp>
    </p:spTree>
    <p:extLst>
      <p:ext uri="{BB962C8B-B14F-4D97-AF65-F5344CB8AC3E}">
        <p14:creationId xmlns:p14="http://schemas.microsoft.com/office/powerpoint/2010/main" val="126407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734A0D-3424-8B9C-3943-4BB319B76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06" y="1353311"/>
            <a:ext cx="8019278" cy="51597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42B556-24CB-448A-7B34-50710973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469" y="988187"/>
            <a:ext cx="10972800" cy="3651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nl-NL" dirty="0" err="1"/>
              <a:t>Vergunningchek</a:t>
            </a:r>
            <a:r>
              <a:rPr lang="nl-NL" dirty="0"/>
              <a:t> aanvullende werkzaamheden</a:t>
            </a:r>
          </a:p>
        </p:txBody>
      </p:sp>
    </p:spTree>
    <p:extLst>
      <p:ext uri="{BB962C8B-B14F-4D97-AF65-F5344CB8AC3E}">
        <p14:creationId xmlns:p14="http://schemas.microsoft.com/office/powerpoint/2010/main" val="262685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F6C2AC-13BC-3C53-C165-7075A0BCE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95" y="1930052"/>
            <a:ext cx="6751309" cy="46113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5CCC04-D121-9904-CBCE-487668B79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Vergunningcheck</a:t>
            </a:r>
            <a:r>
              <a:rPr lang="nl-NL" dirty="0"/>
              <a:t> werkzaamheden verfijnen</a:t>
            </a:r>
          </a:p>
        </p:txBody>
      </p:sp>
    </p:spTree>
    <p:extLst>
      <p:ext uri="{BB962C8B-B14F-4D97-AF65-F5344CB8AC3E}">
        <p14:creationId xmlns:p14="http://schemas.microsoft.com/office/powerpoint/2010/main" val="384033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AD759A-A839-1166-DC30-A42DFD24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54" y="1832514"/>
            <a:ext cx="3877607" cy="46805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126790-CA6B-A938-2DAA-1DEEA0D14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Vergunningcheck</a:t>
            </a:r>
            <a:r>
              <a:rPr lang="nl-NL" dirty="0"/>
              <a:t> resultaten</a:t>
            </a:r>
          </a:p>
        </p:txBody>
      </p:sp>
    </p:spTree>
    <p:extLst>
      <p:ext uri="{BB962C8B-B14F-4D97-AF65-F5344CB8AC3E}">
        <p14:creationId xmlns:p14="http://schemas.microsoft.com/office/powerpoint/2010/main" val="149400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Bodem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Bal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bodembescherming</a:t>
            </a:r>
            <a:r>
              <a:rPr lang="en-US" dirty="0"/>
              <a:t>, </a:t>
            </a:r>
            <a:r>
              <a:rPr lang="en-US" dirty="0" err="1"/>
              <a:t>eindsituatieonderzoek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opruimplicht</a:t>
            </a:r>
            <a:endParaRPr lang="en-US" dirty="0"/>
          </a:p>
          <a:p>
            <a:r>
              <a:rPr lang="en-US" dirty="0" err="1"/>
              <a:t>Informatieplichten</a:t>
            </a:r>
            <a:r>
              <a:rPr lang="en-US" dirty="0"/>
              <a:t> via </a:t>
            </a:r>
            <a:r>
              <a:rPr lang="en-US" dirty="0" err="1"/>
              <a:t>paragraaf</a:t>
            </a:r>
            <a:r>
              <a:rPr lang="en-US" dirty="0"/>
              <a:t> 5.2.1 Bal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bodembedreigende</a:t>
            </a:r>
            <a:r>
              <a:rPr lang="en-US" dirty="0"/>
              <a:t> </a:t>
            </a:r>
            <a:r>
              <a:rPr lang="en-US" dirty="0" err="1"/>
              <a:t>activiteiten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Aandachtspunt</a:t>
            </a:r>
            <a:r>
              <a:rPr lang="en-US" dirty="0"/>
              <a:t>: </a:t>
            </a:r>
            <a:r>
              <a:rPr lang="en-US" dirty="0" err="1"/>
              <a:t>Nulsituatie</a:t>
            </a:r>
            <a:endParaRPr lang="en-US" dirty="0"/>
          </a:p>
          <a:p>
            <a:r>
              <a:rPr lang="en-US" dirty="0" err="1"/>
              <a:t>Nulsituatieonderzoek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verplicht</a:t>
            </a:r>
            <a:endParaRPr lang="en-US" dirty="0"/>
          </a:p>
          <a:p>
            <a:r>
              <a:rPr lang="en-US" dirty="0"/>
              <a:t>Eigen </a:t>
            </a:r>
            <a:r>
              <a:rPr lang="en-US" dirty="0" err="1"/>
              <a:t>verantwoordelijkheid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locatie</a:t>
            </a:r>
            <a:endParaRPr lang="en-US" dirty="0"/>
          </a:p>
          <a:p>
            <a:r>
              <a:rPr lang="nl-NL" dirty="0"/>
              <a:t>Beschikbare informatie: </a:t>
            </a:r>
            <a:r>
              <a:rPr lang="nl-NL" dirty="0" err="1"/>
              <a:t>Wbb</a:t>
            </a:r>
            <a:r>
              <a:rPr lang="nl-NL" dirty="0"/>
              <a:t>-beschikkingen, bodemkwaliteitskaart</a:t>
            </a:r>
          </a:p>
        </p:txBody>
      </p:sp>
    </p:spTree>
    <p:extLst>
      <p:ext uri="{BB962C8B-B14F-4D97-AF65-F5344CB8AC3E}">
        <p14:creationId xmlns:p14="http://schemas.microsoft.com/office/powerpoint/2010/main" val="149681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Energie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Bal (par. 5.4.1)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verplichting</a:t>
            </a:r>
            <a:r>
              <a:rPr lang="en-US" dirty="0"/>
              <a:t> </a:t>
            </a:r>
            <a:r>
              <a:rPr lang="en-US" dirty="0" err="1"/>
              <a:t>treffen</a:t>
            </a:r>
            <a:r>
              <a:rPr lang="en-US" dirty="0"/>
              <a:t> </a:t>
            </a:r>
            <a:r>
              <a:rPr lang="en-US" dirty="0" err="1"/>
              <a:t>rendabele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vierjaarlijkse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onderzoeksplicht</a:t>
            </a:r>
            <a:endParaRPr lang="en-US" dirty="0"/>
          </a:p>
          <a:p>
            <a:r>
              <a:rPr lang="en-US" dirty="0" err="1"/>
              <a:t>Eerstvolgende</a:t>
            </a:r>
            <a:r>
              <a:rPr lang="en-US" dirty="0"/>
              <a:t> datum is 1 </a:t>
            </a:r>
            <a:r>
              <a:rPr lang="en-US" dirty="0" err="1"/>
              <a:t>december</a:t>
            </a:r>
            <a:r>
              <a:rPr lang="en-US" dirty="0"/>
              <a:t> 2027</a:t>
            </a:r>
          </a:p>
          <a:p>
            <a:endParaRPr lang="en-US" dirty="0"/>
          </a:p>
          <a:p>
            <a:r>
              <a:rPr lang="en-US" dirty="0" err="1"/>
              <a:t>Aandachtspunt</a:t>
            </a:r>
            <a:r>
              <a:rPr lang="en-US" dirty="0"/>
              <a:t>: </a:t>
            </a:r>
            <a:r>
              <a:rPr lang="en-US" dirty="0" err="1"/>
              <a:t>oprichting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oprichting</a:t>
            </a:r>
            <a:r>
              <a:rPr lang="en-US" dirty="0"/>
              <a:t> </a:t>
            </a:r>
            <a:r>
              <a:rPr lang="en-US" dirty="0" err="1"/>
              <a:t>meteen</a:t>
            </a:r>
            <a:r>
              <a:rPr lang="en-US" dirty="0"/>
              <a:t> </a:t>
            </a:r>
            <a:r>
              <a:rPr lang="en-US" dirty="0" err="1"/>
              <a:t>rendabele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nemen</a:t>
            </a:r>
            <a:endParaRPr lang="en-US" dirty="0"/>
          </a:p>
          <a:p>
            <a:r>
              <a:rPr lang="en-US" dirty="0" err="1"/>
              <a:t>Opvragen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over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treffen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oprichting</a:t>
            </a:r>
            <a:r>
              <a:rPr lang="en-US" dirty="0"/>
              <a:t> (</a:t>
            </a:r>
            <a:r>
              <a:rPr lang="en-US" dirty="0" err="1"/>
              <a:t>kan</a:t>
            </a:r>
            <a:r>
              <a:rPr lang="en-US" dirty="0"/>
              <a:t> via </a:t>
            </a:r>
            <a:r>
              <a:rPr lang="en-US" dirty="0" err="1"/>
              <a:t>lijst</a:t>
            </a:r>
            <a:r>
              <a:rPr lang="en-US" dirty="0"/>
              <a:t> </a:t>
            </a:r>
            <a:r>
              <a:rPr lang="en-US" dirty="0" err="1"/>
              <a:t>erkende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)</a:t>
            </a:r>
          </a:p>
          <a:p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maatwerkvoorschrift</a:t>
            </a:r>
            <a:r>
              <a:rPr lang="en-US" dirty="0"/>
              <a:t> om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vragen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658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Externe</a:t>
            </a:r>
            <a:r>
              <a:rPr lang="en-US" dirty="0"/>
              <a:t> </a:t>
            </a:r>
            <a:r>
              <a:rPr lang="en-US" dirty="0" err="1"/>
              <a:t>veiligheid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Bal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opslaan</a:t>
            </a:r>
            <a:r>
              <a:rPr lang="en-US" dirty="0"/>
              <a:t> </a:t>
            </a:r>
            <a:r>
              <a:rPr lang="en-US" dirty="0" err="1"/>
              <a:t>gevaarlijke</a:t>
            </a:r>
            <a:r>
              <a:rPr lang="en-US" dirty="0"/>
              <a:t> </a:t>
            </a:r>
            <a:r>
              <a:rPr lang="en-US" dirty="0" err="1"/>
              <a:t>stoffen</a:t>
            </a:r>
            <a:r>
              <a:rPr lang="en-US" dirty="0"/>
              <a:t> in </a:t>
            </a:r>
            <a:r>
              <a:rPr lang="en-US" dirty="0" err="1"/>
              <a:t>verpakking</a:t>
            </a:r>
            <a:r>
              <a:rPr lang="en-US" dirty="0"/>
              <a:t> (met </a:t>
            </a:r>
            <a:r>
              <a:rPr lang="en-US" dirty="0" err="1"/>
              <a:t>meldingsplicht</a:t>
            </a:r>
            <a:r>
              <a:rPr lang="en-US" dirty="0"/>
              <a:t>)</a:t>
            </a:r>
          </a:p>
          <a:p>
            <a:r>
              <a:rPr lang="en-US" dirty="0" err="1"/>
              <a:t>Beoordeling</a:t>
            </a:r>
            <a:r>
              <a:rPr lang="en-US" dirty="0"/>
              <a:t> </a:t>
            </a:r>
            <a:r>
              <a:rPr lang="en-US" dirty="0" err="1"/>
              <a:t>ammoniak</a:t>
            </a:r>
            <a:r>
              <a:rPr lang="en-US" dirty="0"/>
              <a:t> </a:t>
            </a:r>
            <a:r>
              <a:rPr lang="en-US" dirty="0" err="1"/>
              <a:t>koelinstallatie</a:t>
            </a:r>
            <a:r>
              <a:rPr lang="en-US" dirty="0"/>
              <a:t> </a:t>
            </a:r>
            <a:r>
              <a:rPr lang="en-US" dirty="0" err="1"/>
              <a:t>loopt</a:t>
            </a:r>
            <a:r>
              <a:rPr lang="en-US" dirty="0"/>
              <a:t> via </a:t>
            </a:r>
            <a:r>
              <a:rPr lang="en-US" dirty="0" err="1"/>
              <a:t>omgevingsvergunning</a:t>
            </a:r>
            <a:endParaRPr lang="en-US" dirty="0"/>
          </a:p>
          <a:p>
            <a:r>
              <a:rPr lang="en-US" dirty="0" err="1"/>
              <a:t>Bkl</a:t>
            </a:r>
            <a:r>
              <a:rPr lang="en-US" dirty="0"/>
              <a:t> (art. 8.10)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 met PGS 13</a:t>
            </a:r>
          </a:p>
          <a:p>
            <a:endParaRPr lang="en-US" dirty="0"/>
          </a:p>
          <a:p>
            <a:r>
              <a:rPr lang="en-US" dirty="0" err="1"/>
              <a:t>Aandachtspunt</a:t>
            </a:r>
            <a:r>
              <a:rPr lang="en-US" dirty="0"/>
              <a:t>: </a:t>
            </a:r>
            <a:r>
              <a:rPr lang="en-US" dirty="0" err="1"/>
              <a:t>Veiligheidsafstanden</a:t>
            </a:r>
            <a:r>
              <a:rPr lang="en-US" dirty="0"/>
              <a:t> </a:t>
            </a:r>
          </a:p>
          <a:p>
            <a:r>
              <a:rPr lang="en-US" dirty="0" err="1"/>
              <a:t>Bkl</a:t>
            </a:r>
            <a:r>
              <a:rPr lang="en-US" dirty="0"/>
              <a:t> </a:t>
            </a:r>
            <a:r>
              <a:rPr lang="en-US" dirty="0" err="1"/>
              <a:t>bijlage</a:t>
            </a:r>
            <a:r>
              <a:rPr lang="en-US" dirty="0"/>
              <a:t> VII </a:t>
            </a:r>
            <a:r>
              <a:rPr lang="en-US" dirty="0" err="1"/>
              <a:t>categorie</a:t>
            </a:r>
            <a:r>
              <a:rPr lang="en-US" dirty="0"/>
              <a:t> B1: </a:t>
            </a:r>
            <a:r>
              <a:rPr lang="en-US" dirty="0" err="1"/>
              <a:t>Afhankelijk</a:t>
            </a:r>
            <a:r>
              <a:rPr lang="en-US" dirty="0"/>
              <a:t> van </a:t>
            </a:r>
            <a:r>
              <a:rPr lang="en-US" dirty="0" err="1"/>
              <a:t>uitvoering</a:t>
            </a:r>
            <a:r>
              <a:rPr lang="en-US" dirty="0"/>
              <a:t> 30 m of 65 m</a:t>
            </a:r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vergunning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in </a:t>
            </a:r>
            <a:r>
              <a:rPr lang="en-US" dirty="0" err="1"/>
              <a:t>omgevingsplan</a:t>
            </a:r>
            <a:r>
              <a:rPr lang="en-US" dirty="0"/>
              <a:t> </a:t>
            </a:r>
            <a:r>
              <a:rPr lang="en-US" dirty="0" err="1"/>
              <a:t>afstand</a:t>
            </a:r>
            <a:r>
              <a:rPr lang="en-US" dirty="0"/>
              <a:t> in </a:t>
            </a:r>
            <a:r>
              <a:rPr lang="en-US" dirty="0" err="1"/>
              <a:t>acht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nl-NL" dirty="0"/>
              <a:t>kwetsbare en zeer kwetsbare gebouwen en kwetsbare locaties</a:t>
            </a:r>
          </a:p>
          <a:p>
            <a:r>
              <a:rPr lang="en-US" dirty="0" err="1"/>
              <a:t>Beleidsuitgangspunt</a:t>
            </a:r>
            <a:r>
              <a:rPr lang="en-US" dirty="0"/>
              <a:t>: </a:t>
            </a:r>
            <a:r>
              <a:rPr lang="en-US" dirty="0" err="1"/>
              <a:t>afstand</a:t>
            </a:r>
            <a:r>
              <a:rPr lang="en-US" dirty="0"/>
              <a:t> zo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grens</a:t>
            </a:r>
            <a:r>
              <a:rPr lang="en-US" dirty="0"/>
              <a:t> </a:t>
            </a:r>
            <a:r>
              <a:rPr lang="en-US" dirty="0" err="1"/>
              <a:t>locatie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869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Bron</a:t>
            </a:r>
            <a:r>
              <a:rPr lang="en-US" dirty="0"/>
              <a:t>: Atlas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leefomgeving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F0AD245-0D26-865F-C824-249EC631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8" y="1832513"/>
            <a:ext cx="4376156" cy="45016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6F971D-0749-5DAF-420A-88E16193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Externe veiligheid ATLAS leefomgeving</a:t>
            </a:r>
          </a:p>
        </p:txBody>
      </p:sp>
    </p:spTree>
    <p:extLst>
      <p:ext uri="{BB962C8B-B14F-4D97-AF65-F5344CB8AC3E}">
        <p14:creationId xmlns:p14="http://schemas.microsoft.com/office/powerpoint/2010/main" val="80845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Geluid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Bruidsschat</a:t>
            </a:r>
            <a:r>
              <a:rPr lang="en-US" dirty="0"/>
              <a:t>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geluidnorm</a:t>
            </a:r>
            <a:r>
              <a:rPr lang="en-US" dirty="0"/>
              <a:t> op </a:t>
            </a:r>
            <a:r>
              <a:rPr lang="en-US" dirty="0" err="1"/>
              <a:t>geluidgevoelige</a:t>
            </a:r>
            <a:r>
              <a:rPr lang="en-US" dirty="0"/>
              <a:t> </a:t>
            </a:r>
            <a:r>
              <a:rPr lang="en-US" dirty="0" err="1"/>
              <a:t>gebouwen</a:t>
            </a:r>
            <a:r>
              <a:rPr lang="en-US" dirty="0"/>
              <a:t>: </a:t>
            </a:r>
            <a:r>
              <a:rPr lang="en-US" dirty="0" err="1"/>
              <a:t>activiteit</a:t>
            </a:r>
            <a:r>
              <a:rPr lang="en-US" dirty="0"/>
              <a:t> op </a:t>
            </a:r>
            <a:r>
              <a:rPr lang="en-US" dirty="0" err="1"/>
              <a:t>bedrijventerrein</a:t>
            </a:r>
            <a:r>
              <a:rPr lang="en-US" dirty="0"/>
              <a:t> (</a:t>
            </a:r>
            <a:r>
              <a:rPr lang="en-US" dirty="0" err="1"/>
              <a:t>informatieplichten</a:t>
            </a:r>
            <a:r>
              <a:rPr lang="en-US" dirty="0"/>
              <a:t> </a:t>
            </a:r>
            <a:r>
              <a:rPr lang="en-US" dirty="0" err="1"/>
              <a:t>omvang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nachttransport</a:t>
            </a:r>
            <a:r>
              <a:rPr lang="en-US" dirty="0"/>
              <a:t>) </a:t>
            </a:r>
          </a:p>
          <a:p>
            <a:r>
              <a:rPr lang="en-US" dirty="0" err="1"/>
              <a:t>Geldt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zonering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op 50 m</a:t>
            </a:r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omzetting</a:t>
            </a:r>
            <a:r>
              <a:rPr lang="en-US" dirty="0"/>
              <a:t> </a:t>
            </a:r>
            <a:r>
              <a:rPr lang="en-US" dirty="0" err="1"/>
              <a:t>bruidsschat</a:t>
            </a:r>
            <a:r>
              <a:rPr lang="en-US" dirty="0"/>
              <a:t> </a:t>
            </a:r>
            <a:r>
              <a:rPr lang="en-US" dirty="0" err="1"/>
              <a:t>geluidnorm</a:t>
            </a:r>
            <a:r>
              <a:rPr lang="en-US" dirty="0"/>
              <a:t> </a:t>
            </a:r>
            <a:r>
              <a:rPr lang="en-US" dirty="0" err="1"/>
              <a:t>koppelen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locatie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Aandachtspunt</a:t>
            </a:r>
            <a:r>
              <a:rPr lang="en-US" dirty="0"/>
              <a:t>: </a:t>
            </a:r>
            <a:r>
              <a:rPr lang="en-US" dirty="0" err="1"/>
              <a:t>toets</a:t>
            </a:r>
            <a:r>
              <a:rPr lang="en-US" dirty="0"/>
              <a:t> of </a:t>
            </a:r>
            <a:r>
              <a:rPr lang="en-US" dirty="0" err="1"/>
              <a:t>activiteit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norm </a:t>
            </a:r>
            <a:r>
              <a:rPr lang="en-US" dirty="0" err="1"/>
              <a:t>voldoet</a:t>
            </a:r>
            <a:endParaRPr lang="en-US" dirty="0"/>
          </a:p>
          <a:p>
            <a:r>
              <a:rPr lang="en-US" dirty="0"/>
              <a:t>Eigen </a:t>
            </a:r>
            <a:r>
              <a:rPr lang="en-US" dirty="0" err="1"/>
              <a:t>verantwoordelijkheid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locatie</a:t>
            </a:r>
            <a:endParaRPr lang="en-US" dirty="0"/>
          </a:p>
          <a:p>
            <a:r>
              <a:rPr lang="en-US" dirty="0" err="1"/>
              <a:t>Bevoegd</a:t>
            </a:r>
            <a:r>
              <a:rPr lang="en-US" dirty="0"/>
              <a:t> </a:t>
            </a:r>
            <a:r>
              <a:rPr lang="en-US" dirty="0" err="1"/>
              <a:t>gezag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twijfel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opvragen</a:t>
            </a:r>
            <a:r>
              <a:rPr lang="en-US" dirty="0"/>
              <a:t> over </a:t>
            </a:r>
            <a:r>
              <a:rPr lang="en-US" dirty="0" err="1"/>
              <a:t>geluidproductie</a:t>
            </a:r>
            <a:endParaRPr lang="en-US" dirty="0"/>
          </a:p>
          <a:p>
            <a:r>
              <a:rPr lang="en-US" dirty="0" err="1"/>
              <a:t>Mogelijkheid</a:t>
            </a:r>
            <a:r>
              <a:rPr lang="en-US" dirty="0"/>
              <a:t> om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maatwerkvoorschrift</a:t>
            </a:r>
            <a:r>
              <a:rPr lang="en-US" dirty="0"/>
              <a:t> om </a:t>
            </a:r>
            <a:r>
              <a:rPr lang="en-US" dirty="0" err="1"/>
              <a:t>akoestisch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vragen</a:t>
            </a:r>
            <a:endParaRPr lang="en-US" dirty="0"/>
          </a:p>
          <a:p>
            <a:r>
              <a:rPr lang="en-US" dirty="0" err="1"/>
              <a:t>Mogelijkheid</a:t>
            </a:r>
            <a:r>
              <a:rPr lang="en-US" dirty="0"/>
              <a:t> om met </a:t>
            </a:r>
            <a:r>
              <a:rPr lang="en-US" dirty="0" err="1"/>
              <a:t>maatwerkvoorschrift</a:t>
            </a:r>
            <a:r>
              <a:rPr lang="en-US" dirty="0"/>
              <a:t> Bal extra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schrijven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568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Geur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Bal </a:t>
            </a:r>
            <a:r>
              <a:rPr lang="en-US" dirty="0" err="1"/>
              <a:t>vraagt</a:t>
            </a:r>
            <a:r>
              <a:rPr lang="en-US" dirty="0"/>
              <a:t> om </a:t>
            </a:r>
            <a:r>
              <a:rPr lang="en-US" dirty="0" err="1"/>
              <a:t>ligging</a:t>
            </a:r>
            <a:r>
              <a:rPr lang="en-US" dirty="0"/>
              <a:t> </a:t>
            </a:r>
            <a:r>
              <a:rPr lang="en-US" dirty="0" err="1"/>
              <a:t>geuremissiepunten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melding (</a:t>
            </a:r>
            <a:r>
              <a:rPr lang="en-US" dirty="0" err="1"/>
              <a:t>meldingsplicht</a:t>
            </a:r>
            <a:r>
              <a:rPr lang="en-US" dirty="0"/>
              <a:t> </a:t>
            </a:r>
            <a:r>
              <a:rPr lang="en-US" dirty="0" err="1"/>
              <a:t>voedingsmiddelen</a:t>
            </a:r>
            <a:r>
              <a:rPr lang="en-US" dirty="0"/>
              <a:t>)</a:t>
            </a:r>
          </a:p>
          <a:p>
            <a:r>
              <a:rPr lang="en-US" dirty="0" err="1"/>
              <a:t>Bruidsschat</a:t>
            </a:r>
            <a:r>
              <a:rPr lang="en-US" dirty="0"/>
              <a:t>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activiteit</a:t>
            </a:r>
            <a:r>
              <a:rPr lang="en-US" dirty="0"/>
              <a:t> “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geurhinder</a:t>
            </a:r>
            <a:r>
              <a:rPr lang="en-US" dirty="0"/>
              <a:t>” mag </a:t>
            </a:r>
            <a:r>
              <a:rPr lang="en-US" dirty="0" err="1"/>
              <a:t>veroorzaken</a:t>
            </a:r>
            <a:endParaRPr lang="en-US" dirty="0"/>
          </a:p>
          <a:p>
            <a:endParaRPr lang="en-US" dirty="0"/>
          </a:p>
          <a:p>
            <a:r>
              <a:rPr lang="nl-NL" dirty="0"/>
              <a:t>Aandachtspunt: toets of activiteit aan eis voldoet</a:t>
            </a:r>
          </a:p>
          <a:p>
            <a:r>
              <a:rPr lang="nl-NL" dirty="0"/>
              <a:t>Eigen verantwoordelijkheid bij keuze locatie</a:t>
            </a:r>
          </a:p>
          <a:p>
            <a:r>
              <a:rPr lang="nl-NL" dirty="0"/>
              <a:t>Bevoegd gezag kan bij twijfel informatie opvragen over geurproductie</a:t>
            </a:r>
          </a:p>
          <a:p>
            <a:r>
              <a:rPr lang="nl-NL" dirty="0"/>
              <a:t>Mogelijkheid om bij maatwerkvoorschrift om geuronderzoek te vragen</a:t>
            </a:r>
          </a:p>
          <a:p>
            <a:r>
              <a:rPr lang="en-US" dirty="0" err="1"/>
              <a:t>Mogelijkheid</a:t>
            </a:r>
            <a:r>
              <a:rPr lang="en-US" dirty="0"/>
              <a:t> om met </a:t>
            </a:r>
            <a:r>
              <a:rPr lang="en-US" dirty="0" err="1"/>
              <a:t>maatwerkvoorschrift</a:t>
            </a:r>
            <a:r>
              <a:rPr lang="en-US" dirty="0"/>
              <a:t> Bal extra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schrijven</a:t>
            </a:r>
            <a:endParaRPr lang="nl-NL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omzetting</a:t>
            </a:r>
            <a:r>
              <a:rPr lang="en-US" dirty="0"/>
              <a:t> </a:t>
            </a:r>
            <a:r>
              <a:rPr lang="en-US" dirty="0" err="1"/>
              <a:t>bruidsschat</a:t>
            </a:r>
            <a:r>
              <a:rPr lang="en-US" dirty="0"/>
              <a:t> </a:t>
            </a:r>
            <a:r>
              <a:rPr lang="en-US" dirty="0" err="1"/>
              <a:t>wellicht</a:t>
            </a:r>
            <a:r>
              <a:rPr lang="en-US" dirty="0"/>
              <a:t> </a:t>
            </a:r>
            <a:r>
              <a:rPr lang="en-US" dirty="0" err="1"/>
              <a:t>informatieplicht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voedingsmiddelenindustrie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15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Casus </a:t>
            </a:r>
            <a:r>
              <a:rPr lang="en-US" dirty="0" err="1"/>
              <a:t>Snackfabriek</a:t>
            </a:r>
            <a:r>
              <a:rPr lang="en-US" dirty="0"/>
              <a:t> Van </a:t>
            </a:r>
            <a:r>
              <a:rPr lang="en-US" dirty="0" err="1"/>
              <a:t>Twijfelen</a:t>
            </a:r>
            <a:endParaRPr lang="nl-NL" dirty="0"/>
          </a:p>
          <a:p>
            <a:r>
              <a:rPr lang="en-US" dirty="0" err="1"/>
              <a:t>Overzicht</a:t>
            </a:r>
            <a:r>
              <a:rPr lang="en-US" dirty="0"/>
              <a:t> casus</a:t>
            </a:r>
          </a:p>
          <a:p>
            <a:r>
              <a:rPr lang="en-US" dirty="0"/>
              <a:t>Bal &amp; </a:t>
            </a:r>
            <a:r>
              <a:rPr lang="en-US" dirty="0" err="1"/>
              <a:t>Bkl</a:t>
            </a:r>
            <a:r>
              <a:rPr lang="en-US" dirty="0"/>
              <a:t>, </a:t>
            </a:r>
            <a:r>
              <a:rPr lang="en-US" dirty="0" err="1"/>
              <a:t>omgevingsplan</a:t>
            </a:r>
            <a:r>
              <a:rPr lang="en-US" dirty="0"/>
              <a:t>, DSO</a:t>
            </a:r>
          </a:p>
          <a:p>
            <a:r>
              <a:rPr lang="en-US" dirty="0" err="1"/>
              <a:t>Aandachtspunten</a:t>
            </a:r>
            <a:r>
              <a:rPr lang="en-US" dirty="0"/>
              <a:t> per </a:t>
            </a:r>
            <a:r>
              <a:rPr lang="en-US" dirty="0" err="1"/>
              <a:t>thema</a:t>
            </a:r>
            <a:endParaRPr lang="en-US" dirty="0"/>
          </a:p>
          <a:p>
            <a:r>
              <a:rPr lang="en-US" dirty="0"/>
              <a:t>Twee </a:t>
            </a:r>
            <a:r>
              <a:rPr lang="en-US" dirty="0" err="1"/>
              <a:t>aanpassingen</a:t>
            </a:r>
            <a:r>
              <a:rPr lang="en-US" dirty="0"/>
              <a:t>/</a:t>
            </a:r>
            <a:r>
              <a:rPr lang="en-US" dirty="0" err="1"/>
              <a:t>varianten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337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69391"/>
            <a:ext cx="10972800" cy="663123"/>
          </a:xfrm>
        </p:spPr>
        <p:txBody>
          <a:bodyPr/>
          <a:lstStyle/>
          <a:p>
            <a:r>
              <a:rPr lang="en-US" dirty="0" err="1"/>
              <a:t>Lucht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Bal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emissieeisen</a:t>
            </a:r>
            <a:r>
              <a:rPr lang="en-US" dirty="0"/>
              <a:t>, met name </a:t>
            </a:r>
            <a:r>
              <a:rPr lang="en-US" dirty="0" err="1"/>
              <a:t>fijn</a:t>
            </a:r>
            <a:r>
              <a:rPr lang="en-US" dirty="0"/>
              <a:t> </a:t>
            </a:r>
            <a:r>
              <a:rPr lang="en-US" dirty="0" err="1"/>
              <a:t>stof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verspreiding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Aandachtspunt</a:t>
            </a:r>
            <a:r>
              <a:rPr lang="en-US" dirty="0"/>
              <a:t>: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met </a:t>
            </a:r>
            <a:r>
              <a:rPr lang="en-US" dirty="0" err="1"/>
              <a:t>luchtkwaliteit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en-US" dirty="0"/>
          </a:p>
          <a:p>
            <a:r>
              <a:rPr lang="en-US" dirty="0"/>
              <a:t>In de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eisen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 in </a:t>
            </a:r>
            <a:r>
              <a:rPr lang="en-US" dirty="0" err="1"/>
              <a:t>omgevingsplan</a:t>
            </a:r>
            <a:r>
              <a:rPr lang="en-US" dirty="0"/>
              <a:t> (</a:t>
            </a:r>
            <a:r>
              <a:rPr lang="en-US" dirty="0" err="1"/>
              <a:t>omgevingswaarde</a:t>
            </a:r>
            <a:r>
              <a:rPr lang="en-US" dirty="0"/>
              <a:t>?)</a:t>
            </a:r>
          </a:p>
          <a:p>
            <a:r>
              <a:rPr lang="nl-NL" dirty="0"/>
              <a:t>Bevoegd gezag kan bij twijfel informatie opvragen over emissie fijn stof</a:t>
            </a:r>
          </a:p>
          <a:p>
            <a:r>
              <a:rPr lang="nl-NL" dirty="0"/>
              <a:t>Mogelijkheid om bij maatwerkvoorschrift om luchtkwaliteitsonderzoek te vragen</a:t>
            </a:r>
          </a:p>
          <a:p>
            <a:r>
              <a:rPr lang="en-US" dirty="0" err="1"/>
              <a:t>Mogelijkheid</a:t>
            </a:r>
            <a:r>
              <a:rPr lang="en-US" dirty="0"/>
              <a:t> om met </a:t>
            </a:r>
            <a:r>
              <a:rPr lang="en-US" dirty="0" err="1"/>
              <a:t>maatwerkvoorschrift</a:t>
            </a:r>
            <a:r>
              <a:rPr lang="en-US" dirty="0"/>
              <a:t> Bal extra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schrijven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85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Bal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voorkeursroute</a:t>
            </a:r>
            <a:r>
              <a:rPr lang="en-US" dirty="0"/>
              <a:t> </a:t>
            </a:r>
            <a:r>
              <a:rPr lang="en-US" dirty="0" err="1"/>
              <a:t>lozing</a:t>
            </a:r>
            <a:r>
              <a:rPr lang="en-US" dirty="0"/>
              <a:t> </a:t>
            </a:r>
            <a:r>
              <a:rPr lang="en-US" dirty="0" err="1"/>
              <a:t>vuilwaterriool</a:t>
            </a:r>
            <a:r>
              <a:rPr lang="en-US" dirty="0"/>
              <a:t>,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lozing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verbod</a:t>
            </a:r>
            <a:r>
              <a:rPr lang="en-US" dirty="0"/>
              <a:t> op </a:t>
            </a:r>
            <a:r>
              <a:rPr lang="en-US" dirty="0" err="1"/>
              <a:t>biologische</a:t>
            </a:r>
            <a:r>
              <a:rPr lang="en-US" dirty="0"/>
              <a:t> </a:t>
            </a:r>
            <a:r>
              <a:rPr lang="en-US" dirty="0" err="1"/>
              <a:t>zuivering</a:t>
            </a:r>
            <a:r>
              <a:rPr lang="en-US" dirty="0"/>
              <a:t>; </a:t>
            </a:r>
            <a:r>
              <a:rPr lang="en-US" dirty="0" err="1"/>
              <a:t>omvangrijke</a:t>
            </a:r>
            <a:r>
              <a:rPr lang="en-US" dirty="0"/>
              <a:t> BZV </a:t>
            </a:r>
            <a:r>
              <a:rPr lang="en-US" dirty="0" err="1"/>
              <a:t>lozing</a:t>
            </a:r>
            <a:r>
              <a:rPr lang="en-US" dirty="0"/>
              <a:t> in melding</a:t>
            </a:r>
          </a:p>
          <a:p>
            <a:r>
              <a:rPr lang="en-US" dirty="0" err="1"/>
              <a:t>Informatieplicht</a:t>
            </a:r>
            <a:r>
              <a:rPr lang="en-US" dirty="0"/>
              <a:t> </a:t>
            </a:r>
            <a:r>
              <a:rPr lang="en-US" dirty="0" err="1"/>
              <a:t>voedingsmiddelen</a:t>
            </a:r>
            <a:r>
              <a:rPr lang="en-US" dirty="0"/>
              <a:t> </a:t>
            </a:r>
            <a:r>
              <a:rPr lang="en-US" dirty="0" err="1"/>
              <a:t>spreiding</a:t>
            </a:r>
            <a:r>
              <a:rPr lang="en-US" dirty="0"/>
              <a:t> </a:t>
            </a:r>
            <a:r>
              <a:rPr lang="en-US" dirty="0" err="1"/>
              <a:t>lozingen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Aandachtspunt</a:t>
            </a:r>
            <a:r>
              <a:rPr lang="en-US" dirty="0"/>
              <a:t>: effect op de </a:t>
            </a:r>
            <a:r>
              <a:rPr lang="en-US" dirty="0" err="1"/>
              <a:t>zuivering</a:t>
            </a:r>
            <a:r>
              <a:rPr lang="en-US" dirty="0"/>
              <a:t> van </a:t>
            </a:r>
            <a:r>
              <a:rPr lang="en-US" dirty="0" err="1"/>
              <a:t>rioolwater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omvangrijke</a:t>
            </a:r>
            <a:r>
              <a:rPr lang="en-US" dirty="0"/>
              <a:t> </a:t>
            </a:r>
            <a:r>
              <a:rPr lang="en-US" dirty="0" err="1"/>
              <a:t>lozing</a:t>
            </a:r>
            <a:r>
              <a:rPr lang="en-US" dirty="0"/>
              <a:t> contact met </a:t>
            </a:r>
            <a:r>
              <a:rPr lang="en-US" dirty="0" err="1"/>
              <a:t>waterschap</a:t>
            </a:r>
            <a:endParaRPr lang="en-US" dirty="0"/>
          </a:p>
          <a:p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bedrijf</a:t>
            </a:r>
            <a:r>
              <a:rPr lang="en-US" dirty="0"/>
              <a:t> </a:t>
            </a:r>
            <a:r>
              <a:rPr lang="en-US" dirty="0" err="1"/>
              <a:t>vraagt</a:t>
            </a:r>
            <a:r>
              <a:rPr lang="en-US" dirty="0"/>
              <a:t> om </a:t>
            </a:r>
            <a:r>
              <a:rPr lang="en-US" dirty="0" err="1"/>
              <a:t>maatwerkvoorschrift</a:t>
            </a:r>
            <a:r>
              <a:rPr lang="en-US" dirty="0"/>
              <a:t> om </a:t>
            </a:r>
            <a:r>
              <a:rPr lang="en-US" dirty="0" err="1"/>
              <a:t>afvalwater</a:t>
            </a:r>
            <a:r>
              <a:rPr lang="en-US" dirty="0"/>
              <a:t> </a:t>
            </a:r>
            <a:r>
              <a:rPr lang="en-US" dirty="0" err="1"/>
              <a:t>biologisch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zuiveren</a:t>
            </a:r>
            <a:r>
              <a:rPr lang="en-US" dirty="0"/>
              <a:t> contact met </a:t>
            </a:r>
            <a:r>
              <a:rPr lang="en-US" dirty="0" err="1"/>
              <a:t>waterschap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34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Eerste</a:t>
            </a:r>
            <a:r>
              <a:rPr lang="en-US" dirty="0"/>
              <a:t> variant: BOPA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Stel</a:t>
            </a:r>
            <a:r>
              <a:rPr lang="en-US" dirty="0"/>
              <a:t>: </a:t>
            </a:r>
            <a:r>
              <a:rPr lang="en-US" dirty="0" err="1"/>
              <a:t>Bestemmingsplan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op de </a:t>
            </a:r>
            <a:r>
              <a:rPr lang="en-US" dirty="0" err="1"/>
              <a:t>locatie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dergelijk</a:t>
            </a:r>
            <a:r>
              <a:rPr lang="en-US" dirty="0"/>
              <a:t> </a:t>
            </a:r>
            <a:r>
              <a:rPr lang="en-US" dirty="0" err="1"/>
              <a:t>bedrijf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toe</a:t>
            </a:r>
          </a:p>
          <a:p>
            <a:r>
              <a:rPr lang="en-US" dirty="0" err="1"/>
              <a:t>Bedrijf</a:t>
            </a:r>
            <a:r>
              <a:rPr lang="en-US" dirty="0"/>
              <a:t> </a:t>
            </a:r>
            <a:r>
              <a:rPr lang="en-US" dirty="0" err="1"/>
              <a:t>vraagt</a:t>
            </a:r>
            <a:r>
              <a:rPr lang="en-US" dirty="0"/>
              <a:t> </a:t>
            </a:r>
            <a:r>
              <a:rPr lang="en-US" dirty="0" err="1"/>
              <a:t>omgevingsvergunning</a:t>
            </a:r>
            <a:r>
              <a:rPr lang="en-US" dirty="0"/>
              <a:t> </a:t>
            </a:r>
            <a:r>
              <a:rPr lang="en-US" dirty="0" err="1"/>
              <a:t>buitenplanse</a:t>
            </a:r>
            <a:r>
              <a:rPr lang="en-US" dirty="0"/>
              <a:t> </a:t>
            </a:r>
            <a:r>
              <a:rPr lang="en-US" dirty="0" err="1"/>
              <a:t>omgevingsplanactiviteit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Beoordeling</a:t>
            </a:r>
            <a:r>
              <a:rPr lang="en-US" dirty="0"/>
              <a:t>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Bkl</a:t>
            </a:r>
            <a:r>
              <a:rPr lang="en-US" dirty="0"/>
              <a:t>: </a:t>
            </a:r>
          </a:p>
          <a:p>
            <a:r>
              <a:rPr lang="en-US" dirty="0" err="1"/>
              <a:t>Beoordeling</a:t>
            </a:r>
            <a:r>
              <a:rPr lang="en-US" dirty="0"/>
              <a:t> met </a:t>
            </a:r>
            <a:r>
              <a:rPr lang="en-US" dirty="0" err="1"/>
              <a:t>oog</a:t>
            </a:r>
            <a:r>
              <a:rPr lang="en-US" dirty="0"/>
              <a:t> op </a:t>
            </a:r>
            <a:r>
              <a:rPr lang="nl-NL" dirty="0"/>
              <a:t>evenwichtige toedeling van functies aan locaties</a:t>
            </a:r>
          </a:p>
          <a:p>
            <a:r>
              <a:rPr lang="nl-NL" dirty="0"/>
              <a:t>Regels hoofdstuk 5 van overeenkomstige toepassing, in ieder geval: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Geluid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aanvaardbaar</a:t>
            </a: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 </a:t>
            </a:r>
            <a:r>
              <a:rPr lang="en-US" sz="1600" dirty="0" err="1">
                <a:solidFill>
                  <a:schemeClr val="tx1"/>
                </a:solidFill>
              </a:rPr>
              <a:t>acht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nemen</a:t>
            </a:r>
            <a:r>
              <a:rPr lang="en-US" sz="1600" dirty="0">
                <a:solidFill>
                  <a:schemeClr val="tx1"/>
                </a:solidFill>
              </a:rPr>
              <a:t> 10</a:t>
            </a:r>
            <a:r>
              <a:rPr lang="en-US" sz="1600" baseline="30000" dirty="0">
                <a:solidFill>
                  <a:schemeClr val="tx1"/>
                </a:solidFill>
              </a:rPr>
              <a:t>-6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bij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activiteiten</a:t>
            </a:r>
            <a:r>
              <a:rPr lang="en-US" sz="1600" dirty="0">
                <a:solidFill>
                  <a:schemeClr val="tx1"/>
                </a:solidFill>
              </a:rPr>
              <a:t> in </a:t>
            </a:r>
            <a:r>
              <a:rPr lang="en-US" sz="1600" dirty="0" err="1">
                <a:solidFill>
                  <a:schemeClr val="tx1"/>
                </a:solidFill>
              </a:rPr>
              <a:t>bijlage</a:t>
            </a:r>
            <a:r>
              <a:rPr lang="en-US" sz="1600" dirty="0">
                <a:solidFill>
                  <a:schemeClr val="tx1"/>
                </a:solidFill>
              </a:rPr>
              <a:t> VII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 </a:t>
            </a:r>
            <a:r>
              <a:rPr lang="en-US" sz="1600" dirty="0" err="1">
                <a:solidFill>
                  <a:schemeClr val="tx1"/>
                </a:solidFill>
              </a:rPr>
              <a:t>acht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omgevingswaarden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luchtkwaliteit</a:t>
            </a:r>
            <a:endParaRPr lang="nl-NL" sz="16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406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BOPA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thema’s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Beoordeling geluid, geur en (indien nodig) luchtkwaliteit lopen mee</a:t>
            </a:r>
          </a:p>
          <a:p>
            <a:r>
              <a:rPr lang="en-US" dirty="0" err="1"/>
              <a:t>Als</a:t>
            </a:r>
            <a:r>
              <a:rPr lang="en-US" dirty="0"/>
              <a:t> de BOPA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ziet</a:t>
            </a:r>
            <a:r>
              <a:rPr lang="en-US" dirty="0"/>
              <a:t> op de </a:t>
            </a:r>
            <a:r>
              <a:rPr lang="en-US" dirty="0" err="1"/>
              <a:t>ammoniak</a:t>
            </a:r>
            <a:r>
              <a:rPr lang="en-US" dirty="0"/>
              <a:t> </a:t>
            </a:r>
            <a:r>
              <a:rPr lang="en-US" dirty="0" err="1"/>
              <a:t>koelinstallatie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check op </a:t>
            </a:r>
            <a:r>
              <a:rPr lang="en-US" dirty="0" err="1"/>
              <a:t>veiligheidsafstanden</a:t>
            </a:r>
            <a:endParaRPr lang="nl-NL" dirty="0"/>
          </a:p>
          <a:p>
            <a:r>
              <a:rPr lang="nl-NL" dirty="0"/>
              <a:t>Bevoegd gezag kan bij aanvraag verzoeken om informatie over voldoen aan regels omgevingsplan</a:t>
            </a:r>
          </a:p>
          <a:p>
            <a:r>
              <a:rPr lang="nl-NL" dirty="0"/>
              <a:t>Indien nodig via BOPA afwijken van deze regels</a:t>
            </a:r>
          </a:p>
          <a:p>
            <a:endParaRPr lang="nl-NL" dirty="0"/>
          </a:p>
          <a:p>
            <a:r>
              <a:rPr lang="nl-NL" dirty="0"/>
              <a:t>Let op: voorschrijven maatregelen blijft maatwerkvoorschrift Bal</a:t>
            </a:r>
          </a:p>
        </p:txBody>
      </p:sp>
    </p:spTree>
    <p:extLst>
      <p:ext uri="{BB962C8B-B14F-4D97-AF65-F5344CB8AC3E}">
        <p14:creationId xmlns:p14="http://schemas.microsoft.com/office/powerpoint/2010/main" val="290663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Tweede</a:t>
            </a:r>
            <a:r>
              <a:rPr lang="en-US" dirty="0"/>
              <a:t> variant: </a:t>
            </a:r>
            <a:r>
              <a:rPr lang="en-US" dirty="0" err="1"/>
              <a:t>ippc-installatie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Stel</a:t>
            </a:r>
            <a:r>
              <a:rPr lang="en-US" dirty="0"/>
              <a:t>: </a:t>
            </a:r>
            <a:r>
              <a:rPr lang="en-US" dirty="0" err="1"/>
              <a:t>bedrijf</a:t>
            </a:r>
            <a:r>
              <a:rPr lang="en-US" dirty="0"/>
              <a:t> </a:t>
            </a:r>
            <a:r>
              <a:rPr lang="en-US" dirty="0" err="1"/>
              <a:t>produceert</a:t>
            </a:r>
            <a:r>
              <a:rPr lang="en-US" dirty="0"/>
              <a:t> 500 ton per dag,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ippc-installatie</a:t>
            </a:r>
            <a:r>
              <a:rPr lang="en-US" dirty="0"/>
              <a:t> met </a:t>
            </a:r>
            <a:r>
              <a:rPr lang="en-US" dirty="0" err="1"/>
              <a:t>omgevingsvergunning</a:t>
            </a:r>
            <a:r>
              <a:rPr lang="en-US" dirty="0"/>
              <a:t> MBA</a:t>
            </a:r>
          </a:p>
          <a:p>
            <a:r>
              <a:rPr lang="en-US" dirty="0" err="1"/>
              <a:t>Ippc-installatie</a:t>
            </a:r>
            <a:r>
              <a:rPr lang="en-US" dirty="0"/>
              <a:t> </a:t>
            </a:r>
            <a:r>
              <a:rPr lang="en-US" dirty="0" err="1"/>
              <a:t>omvat</a:t>
            </a:r>
            <a:r>
              <a:rPr lang="en-US" dirty="0"/>
              <a:t> de </a:t>
            </a:r>
            <a:r>
              <a:rPr lang="en-US" dirty="0" err="1"/>
              <a:t>ammoniak</a:t>
            </a:r>
            <a:r>
              <a:rPr lang="en-US" dirty="0"/>
              <a:t> </a:t>
            </a:r>
            <a:r>
              <a:rPr lang="en-US" dirty="0" err="1"/>
              <a:t>koelinstallatie</a:t>
            </a:r>
            <a:endParaRPr lang="en-US" dirty="0"/>
          </a:p>
          <a:p>
            <a:r>
              <a:rPr lang="en-US" dirty="0" err="1"/>
              <a:t>Verandering</a:t>
            </a:r>
            <a:r>
              <a:rPr lang="en-US" dirty="0"/>
              <a:t> </a:t>
            </a:r>
            <a:r>
              <a:rPr lang="en-US" dirty="0" err="1"/>
              <a:t>algemene</a:t>
            </a:r>
            <a:r>
              <a:rPr lang="en-US" dirty="0"/>
              <a:t> regels: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</a:rPr>
              <a:t>Geen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algemene</a:t>
            </a:r>
            <a:r>
              <a:rPr lang="en-US" sz="1600" dirty="0">
                <a:solidFill>
                  <a:schemeClr val="tx1"/>
                </a:solidFill>
              </a:rPr>
              <a:t> regels </a:t>
            </a:r>
            <a:r>
              <a:rPr lang="en-US" sz="1600" dirty="0" err="1">
                <a:solidFill>
                  <a:schemeClr val="tx1"/>
                </a:solidFill>
              </a:rPr>
              <a:t>proces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eisen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hieraan</a:t>
            </a:r>
            <a:r>
              <a:rPr lang="en-US" sz="1600" dirty="0">
                <a:solidFill>
                  <a:schemeClr val="tx1"/>
                </a:solidFill>
              </a:rPr>
              <a:t> in </a:t>
            </a:r>
            <a:r>
              <a:rPr lang="en-US" sz="1600" dirty="0" err="1">
                <a:solidFill>
                  <a:schemeClr val="tx1"/>
                </a:solidFill>
              </a:rPr>
              <a:t>vergunning</a:t>
            </a: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Modules </a:t>
            </a:r>
            <a:r>
              <a:rPr lang="en-US" sz="1600" dirty="0" err="1">
                <a:solidFill>
                  <a:schemeClr val="tx1"/>
                </a:solidFill>
              </a:rPr>
              <a:t>emissies</a:t>
            </a:r>
            <a:r>
              <a:rPr lang="en-US" sz="1600" dirty="0">
                <a:solidFill>
                  <a:schemeClr val="tx1"/>
                </a:solidFill>
              </a:rPr>
              <a:t> in de </a:t>
            </a:r>
            <a:r>
              <a:rPr lang="en-US" sz="1600" dirty="0" err="1">
                <a:solidFill>
                  <a:schemeClr val="tx1"/>
                </a:solidFill>
              </a:rPr>
              <a:t>lucht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ZZS </a:t>
            </a:r>
            <a:r>
              <a:rPr lang="en-US" sz="1600" dirty="0" err="1">
                <a:solidFill>
                  <a:schemeClr val="tx1"/>
                </a:solidFill>
              </a:rPr>
              <a:t>gaan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gelden</a:t>
            </a: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</a:rPr>
              <a:t>Geen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geurvoorschrift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bruidsschat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aanvraag</a:t>
            </a:r>
            <a:r>
              <a:rPr lang="en-US" dirty="0"/>
              <a:t> </a:t>
            </a:r>
            <a:r>
              <a:rPr lang="en-US" dirty="0" err="1"/>
              <a:t>nulsituatieonderzoek</a:t>
            </a:r>
            <a:r>
              <a:rPr lang="en-US" dirty="0"/>
              <a:t> </a:t>
            </a:r>
            <a:r>
              <a:rPr lang="en-US" dirty="0" err="1"/>
              <a:t>bodem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aanvraag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bevoegd</a:t>
            </a:r>
            <a:r>
              <a:rPr lang="en-US" dirty="0"/>
              <a:t> </a:t>
            </a:r>
            <a:r>
              <a:rPr lang="en-US" dirty="0" err="1"/>
              <a:t>gezag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om </a:t>
            </a:r>
            <a:r>
              <a:rPr lang="en-US" dirty="0" err="1"/>
              <a:t>informatie</a:t>
            </a:r>
            <a:r>
              <a:rPr lang="en-US" dirty="0"/>
              <a:t> over </a:t>
            </a:r>
            <a:r>
              <a:rPr lang="en-US" dirty="0" err="1"/>
              <a:t>energie</a:t>
            </a:r>
            <a:r>
              <a:rPr lang="en-US" dirty="0"/>
              <a:t>, </a:t>
            </a:r>
            <a:r>
              <a:rPr lang="en-US" dirty="0" err="1"/>
              <a:t>geluid</a:t>
            </a:r>
            <a:r>
              <a:rPr lang="en-US" dirty="0"/>
              <a:t>, </a:t>
            </a:r>
            <a:r>
              <a:rPr lang="en-US" dirty="0" err="1"/>
              <a:t>geur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luchtkwaliteit</a:t>
            </a:r>
            <a:endParaRPr lang="en-US" dirty="0"/>
          </a:p>
          <a:p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in </a:t>
            </a:r>
            <a:r>
              <a:rPr lang="en-US" dirty="0" err="1"/>
              <a:t>vergunningvoorschrift</a:t>
            </a:r>
            <a:r>
              <a:rPr lang="en-US" dirty="0"/>
              <a:t> </a:t>
            </a:r>
            <a:r>
              <a:rPr lang="en-US" dirty="0" err="1"/>
              <a:t>vastgelegd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 op: </a:t>
            </a:r>
            <a:r>
              <a:rPr lang="en-US" dirty="0" err="1"/>
              <a:t>afwijken</a:t>
            </a:r>
            <a:r>
              <a:rPr lang="en-US" dirty="0"/>
              <a:t> </a:t>
            </a:r>
            <a:r>
              <a:rPr lang="en-US" dirty="0" err="1"/>
              <a:t>omgevingsplan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via </a:t>
            </a:r>
            <a:r>
              <a:rPr lang="en-US" dirty="0" err="1"/>
              <a:t>deze</a:t>
            </a:r>
            <a:r>
              <a:rPr lang="en-US" dirty="0"/>
              <a:t> procedure!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0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r>
              <a:rPr lang="en-US" dirty="0"/>
              <a:t> </a:t>
            </a:r>
            <a:r>
              <a:rPr lang="en-US" dirty="0" err="1"/>
              <a:t>Snackfabriek</a:t>
            </a:r>
            <a:r>
              <a:rPr lang="en-US" dirty="0"/>
              <a:t> Van </a:t>
            </a:r>
            <a:r>
              <a:rPr lang="en-US" dirty="0" err="1"/>
              <a:t>Twijfelen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Productie</a:t>
            </a:r>
            <a:r>
              <a:rPr lang="en-US" dirty="0"/>
              <a:t> van diverse snacks, </a:t>
            </a:r>
            <a:r>
              <a:rPr lang="en-US" dirty="0" err="1"/>
              <a:t>capaciteit</a:t>
            </a:r>
            <a:r>
              <a:rPr lang="en-US" dirty="0"/>
              <a:t> 50 ton per dag</a:t>
            </a:r>
          </a:p>
          <a:p>
            <a:r>
              <a:rPr lang="en-US" dirty="0" err="1"/>
              <a:t>Aardgasgestookte</a:t>
            </a:r>
            <a:r>
              <a:rPr lang="en-US" dirty="0"/>
              <a:t> </a:t>
            </a:r>
            <a:r>
              <a:rPr lang="en-US" dirty="0" err="1"/>
              <a:t>ketelinstallatie</a:t>
            </a:r>
            <a:r>
              <a:rPr lang="en-US" dirty="0"/>
              <a:t> 300 kW</a:t>
            </a:r>
          </a:p>
          <a:p>
            <a:r>
              <a:rPr lang="en-US" dirty="0" err="1"/>
              <a:t>Koelinstallatie</a:t>
            </a:r>
            <a:r>
              <a:rPr lang="en-US" dirty="0"/>
              <a:t> met 4.000 kg </a:t>
            </a:r>
            <a:r>
              <a:rPr lang="en-US" dirty="0" err="1"/>
              <a:t>ammoniak</a:t>
            </a:r>
            <a:r>
              <a:rPr lang="en-US" dirty="0"/>
              <a:t>, </a:t>
            </a:r>
            <a:r>
              <a:rPr lang="en-US" dirty="0" err="1"/>
              <a:t>werktemperatuur</a:t>
            </a:r>
            <a:r>
              <a:rPr lang="en-US" dirty="0"/>
              <a:t> &lt; -25 </a:t>
            </a:r>
            <a:r>
              <a:rPr lang="en-US" baseline="30000" dirty="0"/>
              <a:t>◦</a:t>
            </a:r>
            <a:r>
              <a:rPr lang="en-US" dirty="0"/>
              <a:t>C</a:t>
            </a:r>
          </a:p>
          <a:p>
            <a:r>
              <a:rPr lang="en-US" dirty="0"/>
              <a:t>Twee </a:t>
            </a:r>
            <a:r>
              <a:rPr lang="en-US" dirty="0" err="1"/>
              <a:t>opslagplaatsen</a:t>
            </a:r>
            <a:r>
              <a:rPr lang="en-US" dirty="0"/>
              <a:t> met elk 8 ton </a:t>
            </a:r>
            <a:r>
              <a:rPr lang="en-US" dirty="0" err="1"/>
              <a:t>gevaarlijke</a:t>
            </a:r>
            <a:r>
              <a:rPr lang="en-US" dirty="0"/>
              <a:t> </a:t>
            </a:r>
            <a:r>
              <a:rPr lang="en-US" dirty="0" err="1"/>
              <a:t>stoffen</a:t>
            </a:r>
            <a:r>
              <a:rPr lang="en-US" dirty="0"/>
              <a:t> in </a:t>
            </a:r>
            <a:r>
              <a:rPr lang="en-US" dirty="0" err="1"/>
              <a:t>verpakking</a:t>
            </a:r>
            <a:endParaRPr lang="en-US" dirty="0"/>
          </a:p>
          <a:p>
            <a:r>
              <a:rPr lang="en-US" dirty="0" err="1"/>
              <a:t>Opslag</a:t>
            </a:r>
            <a:r>
              <a:rPr lang="en-US" dirty="0"/>
              <a:t> van </a:t>
            </a:r>
            <a:r>
              <a:rPr lang="en-US" dirty="0" err="1"/>
              <a:t>stuifgevoelige</a:t>
            </a:r>
            <a:r>
              <a:rPr lang="en-US" dirty="0"/>
              <a:t> </a:t>
            </a:r>
            <a:r>
              <a:rPr lang="en-US" dirty="0" err="1"/>
              <a:t>goederen</a:t>
            </a:r>
            <a:r>
              <a:rPr lang="en-US" dirty="0"/>
              <a:t> in silo’s</a:t>
            </a:r>
          </a:p>
          <a:p>
            <a:r>
              <a:rPr lang="en-US" dirty="0" err="1"/>
              <a:t>Expeditie</a:t>
            </a:r>
            <a:r>
              <a:rPr lang="en-US" dirty="0"/>
              <a:t> (24u/</a:t>
            </a:r>
            <a:r>
              <a:rPr lang="en-US" dirty="0" err="1"/>
              <a:t>dag</a:t>
            </a:r>
            <a:r>
              <a:rPr lang="en-US" dirty="0"/>
              <a:t>), </a:t>
            </a:r>
            <a:r>
              <a:rPr lang="en-US" dirty="0" err="1"/>
              <a:t>kantoor</a:t>
            </a:r>
            <a:r>
              <a:rPr lang="en-US" dirty="0"/>
              <a:t>, </a:t>
            </a:r>
            <a:r>
              <a:rPr lang="en-US" dirty="0" err="1"/>
              <a:t>kantine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6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Snackfabriek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Bal/</a:t>
            </a:r>
            <a:r>
              <a:rPr lang="en-US" dirty="0" err="1"/>
              <a:t>Bkl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06867"/>
              </p:ext>
            </p:extLst>
          </p:nvPr>
        </p:nvGraphicFramePr>
        <p:xfrm>
          <a:off x="609601" y="1684510"/>
          <a:ext cx="10964331" cy="45824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9242">
                  <a:extLst>
                    <a:ext uri="{9D8B030D-6E8A-4147-A177-3AD203B41FA5}">
                      <a16:colId xmlns:a16="http://schemas.microsoft.com/office/drawing/2014/main" val="4230401427"/>
                    </a:ext>
                  </a:extLst>
                </a:gridCol>
                <a:gridCol w="1653702">
                  <a:extLst>
                    <a:ext uri="{9D8B030D-6E8A-4147-A177-3AD203B41FA5}">
                      <a16:colId xmlns:a16="http://schemas.microsoft.com/office/drawing/2014/main" val="3201818056"/>
                    </a:ext>
                  </a:extLst>
                </a:gridCol>
                <a:gridCol w="7021387">
                  <a:extLst>
                    <a:ext uri="{9D8B030D-6E8A-4147-A177-3AD203B41FA5}">
                      <a16:colId xmlns:a16="http://schemas.microsoft.com/office/drawing/2014/main" val="3373315822"/>
                    </a:ext>
                  </a:extLst>
                </a:gridCol>
              </a:tblGrid>
              <a:tr h="332870">
                <a:tc>
                  <a:txBody>
                    <a:bodyPr/>
                    <a:lstStyle/>
                    <a:p>
                      <a:r>
                        <a:rPr lang="en-US" dirty="0" err="1"/>
                        <a:t>Activiteit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09047"/>
                  </a:ext>
                </a:extLst>
              </a:tr>
              <a:tr h="1198768">
                <a:tc>
                  <a:txBody>
                    <a:bodyPr/>
                    <a:lstStyle/>
                    <a:p>
                      <a:r>
                        <a:rPr lang="en-US" dirty="0" err="1"/>
                        <a:t>Voedingsmiddelen-industrie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 </a:t>
                      </a:r>
                      <a:r>
                        <a:rPr lang="de-DE" dirty="0"/>
                        <a:t>§ 3.4.8</a:t>
                      </a:r>
                    </a:p>
                    <a:p>
                      <a:r>
                        <a:rPr lang="de-DE" dirty="0" err="1"/>
                        <a:t>Bal</a:t>
                      </a:r>
                      <a:r>
                        <a:rPr lang="de-DE" dirty="0"/>
                        <a:t> § 4.28</a:t>
                      </a:r>
                    </a:p>
                    <a:p>
                      <a:r>
                        <a:rPr lang="de-DE" dirty="0" err="1"/>
                        <a:t>Bal</a:t>
                      </a:r>
                      <a:r>
                        <a:rPr lang="de-DE" dirty="0"/>
                        <a:t> § 4.104</a:t>
                      </a:r>
                    </a:p>
                    <a:p>
                      <a:r>
                        <a:rPr lang="de-DE" dirty="0" err="1"/>
                        <a:t>Bal</a:t>
                      </a:r>
                      <a:r>
                        <a:rPr lang="de-DE" dirty="0"/>
                        <a:t> § 5.4.1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Rijksregels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geen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vergunningplicht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richtingaanwijzer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informatieplicht</a:t>
                      </a:r>
                      <a:endParaRPr lang="en-US" dirty="0"/>
                    </a:p>
                    <a:p>
                      <a:r>
                        <a:rPr lang="en-US" dirty="0"/>
                        <a:t>Melding,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voorschriften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bodem</a:t>
                      </a:r>
                      <a:r>
                        <a:rPr lang="en-US" baseline="0" dirty="0"/>
                        <a:t>, water </a:t>
                      </a:r>
                      <a:r>
                        <a:rPr lang="en-US" baseline="0" dirty="0" err="1"/>
                        <a:t>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lucht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voor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productieproces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Melding, </a:t>
                      </a:r>
                      <a:r>
                        <a:rPr lang="en-US" baseline="0" dirty="0" err="1"/>
                        <a:t>voorschriften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bodem</a:t>
                      </a:r>
                      <a:r>
                        <a:rPr lang="en-US" baseline="0" dirty="0"/>
                        <a:t>, water </a:t>
                      </a:r>
                      <a:r>
                        <a:rPr lang="en-US" baseline="0" dirty="0" err="1"/>
                        <a:t>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lucht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opslaan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goederen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Voorschriften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energie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08051"/>
                  </a:ext>
                </a:extLst>
              </a:tr>
              <a:tr h="914753">
                <a:tc>
                  <a:txBody>
                    <a:bodyPr/>
                    <a:lstStyle/>
                    <a:p>
                      <a:r>
                        <a:rPr lang="en-US" dirty="0" err="1"/>
                        <a:t>Stookinstallatie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 </a:t>
                      </a:r>
                      <a:r>
                        <a:rPr lang="de-DE" dirty="0"/>
                        <a:t>§ 3.2.1</a:t>
                      </a:r>
                    </a:p>
                    <a:p>
                      <a:r>
                        <a:rPr lang="de-DE" dirty="0" err="1"/>
                        <a:t>Bal</a:t>
                      </a:r>
                      <a:r>
                        <a:rPr lang="de-DE" dirty="0"/>
                        <a:t> § 4.126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Rijksregels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geen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vergunningplicht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richtingaanwijzer</a:t>
                      </a:r>
                      <a:endParaRPr lang="en-US" dirty="0"/>
                    </a:p>
                    <a:p>
                      <a:r>
                        <a:rPr lang="en-US" dirty="0"/>
                        <a:t>Melding, </a:t>
                      </a:r>
                      <a:r>
                        <a:rPr lang="en-US" dirty="0" err="1"/>
                        <a:t>voorschriften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lucht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middelgrote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stookinstallatie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voor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standaard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brandstoffen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59010"/>
                  </a:ext>
                </a:extLst>
              </a:tr>
              <a:tr h="582523">
                <a:tc>
                  <a:txBody>
                    <a:bodyPr/>
                    <a:lstStyle/>
                    <a:p>
                      <a:r>
                        <a:rPr lang="en-US" dirty="0" err="1"/>
                        <a:t>Koelinstallatie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 </a:t>
                      </a:r>
                      <a:r>
                        <a:rPr lang="de-DE" dirty="0"/>
                        <a:t>§ 3.2.5</a:t>
                      </a:r>
                    </a:p>
                    <a:p>
                      <a:r>
                        <a:rPr lang="de-DE" dirty="0" err="1"/>
                        <a:t>Bkl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art</a:t>
                      </a:r>
                      <a:r>
                        <a:rPr lang="de-DE" dirty="0"/>
                        <a:t> 5.8</a:t>
                      </a:r>
                    </a:p>
                    <a:p>
                      <a:r>
                        <a:rPr lang="de-DE" dirty="0" err="1"/>
                        <a:t>Bkl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art</a:t>
                      </a:r>
                      <a:r>
                        <a:rPr lang="de-DE" baseline="0" dirty="0"/>
                        <a:t> 8.12</a:t>
                      </a:r>
                      <a:endParaRPr lang="de-DE" dirty="0"/>
                    </a:p>
                    <a:p>
                      <a:r>
                        <a:rPr lang="en-US" dirty="0" err="1"/>
                        <a:t>Bkl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bijlage</a:t>
                      </a:r>
                      <a:r>
                        <a:rPr lang="en-US" dirty="0"/>
                        <a:t> VII, </a:t>
                      </a:r>
                      <a:r>
                        <a:rPr lang="en-US" dirty="0" err="1"/>
                        <a:t>categorie</a:t>
                      </a:r>
                      <a:r>
                        <a:rPr lang="en-US" dirty="0"/>
                        <a:t> B1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Rijksregels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vergunningplicht</a:t>
                      </a:r>
                      <a:endParaRPr lang="en-US" dirty="0"/>
                    </a:p>
                    <a:p>
                      <a:r>
                        <a:rPr lang="en-US" dirty="0" err="1"/>
                        <a:t>Instructie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veiligheid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omgevingsplan</a:t>
                      </a:r>
                      <a:endParaRPr lang="en-US" dirty="0"/>
                    </a:p>
                    <a:p>
                      <a:r>
                        <a:rPr lang="en-US" dirty="0" err="1"/>
                        <a:t>Instructie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externe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veiligheid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bij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beoordeling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omgevingsvergunning</a:t>
                      </a:r>
                      <a:r>
                        <a:rPr lang="en-US" dirty="0"/>
                        <a:t> MBA</a:t>
                      </a:r>
                    </a:p>
                    <a:p>
                      <a:r>
                        <a:rPr lang="en-US" dirty="0" err="1"/>
                        <a:t>Afstanden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externe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veiligheid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54711"/>
                  </a:ext>
                </a:extLst>
              </a:tr>
              <a:tr h="582523">
                <a:tc>
                  <a:txBody>
                    <a:bodyPr/>
                    <a:lstStyle/>
                    <a:p>
                      <a:r>
                        <a:rPr lang="en-US" dirty="0" err="1"/>
                        <a:t>Opslaan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gevaarlijke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stoffen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verpakking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 </a:t>
                      </a:r>
                      <a:r>
                        <a:rPr lang="de-DE" dirty="0"/>
                        <a:t>§ 3.2.9</a:t>
                      </a:r>
                    </a:p>
                    <a:p>
                      <a:r>
                        <a:rPr lang="en-US" dirty="0"/>
                        <a:t>Bal </a:t>
                      </a:r>
                      <a:r>
                        <a:rPr lang="de-DE" dirty="0"/>
                        <a:t>§ 4.98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Rijksregels, geen vergunningplicht, richtingaanwijzer</a:t>
                      </a:r>
                    </a:p>
                    <a:p>
                      <a:r>
                        <a:rPr lang="en-US" dirty="0"/>
                        <a:t>Melding, </a:t>
                      </a:r>
                      <a:r>
                        <a:rPr lang="en-US" dirty="0" err="1"/>
                        <a:t>voorschriften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bodem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externe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veiligheid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opslaan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g.s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in </a:t>
                      </a:r>
                      <a:r>
                        <a:rPr lang="en-US" baseline="0" dirty="0" err="1"/>
                        <a:t>verp</a:t>
                      </a:r>
                      <a:r>
                        <a:rPr lang="en-US" baseline="0" dirty="0"/>
                        <a:t>.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221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91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Snackfabriek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omgevingsplan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Bron</a:t>
            </a:r>
            <a:r>
              <a:rPr lang="en-US" dirty="0"/>
              <a:t>: </a:t>
            </a:r>
            <a:r>
              <a:rPr lang="en-US" dirty="0" err="1"/>
              <a:t>Ruimtelijke</a:t>
            </a:r>
            <a:r>
              <a:rPr lang="en-US" dirty="0"/>
              <a:t> </a:t>
            </a:r>
            <a:r>
              <a:rPr lang="en-US" dirty="0" err="1"/>
              <a:t>plannen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Ruimtelijk</a:t>
            </a:r>
            <a:r>
              <a:rPr lang="en-US" dirty="0"/>
              <a:t> plan</a:t>
            </a:r>
          </a:p>
          <a:p>
            <a:r>
              <a:rPr lang="en-US" dirty="0"/>
              <a:t>Regels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milieubelastende</a:t>
            </a:r>
            <a:r>
              <a:rPr lang="en-US" dirty="0"/>
              <a:t> </a:t>
            </a:r>
            <a:r>
              <a:rPr lang="en-US" dirty="0" err="1"/>
              <a:t>activiteiten</a:t>
            </a:r>
            <a:r>
              <a:rPr lang="en-US" dirty="0"/>
              <a:t> (</a:t>
            </a:r>
            <a:r>
              <a:rPr lang="en-US" dirty="0" err="1"/>
              <a:t>bruidsschat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opvolger</a:t>
            </a:r>
            <a:r>
              <a:rPr lang="en-US" dirty="0"/>
              <a:t> </a:t>
            </a:r>
            <a:r>
              <a:rPr lang="en-US" dirty="0" err="1"/>
              <a:t>daarvan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386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Bron</a:t>
            </a:r>
            <a:r>
              <a:rPr lang="en-US" dirty="0"/>
              <a:t>: Regels op de </a:t>
            </a:r>
            <a:r>
              <a:rPr lang="en-US" dirty="0" err="1"/>
              <a:t>kaart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74E619-5E8E-1791-60DE-2928E80CB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304" y="1670597"/>
            <a:ext cx="6773317" cy="4774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A985C7-4E50-D669-5A54-05DB17FF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Regels op de kaart </a:t>
            </a:r>
            <a:r>
              <a:rPr lang="nl-NL" dirty="0" err="1"/>
              <a:t>Kraaivenstraat</a:t>
            </a:r>
            <a:r>
              <a:rPr lang="nl-NL" dirty="0"/>
              <a:t> 1 Tilburg</a:t>
            </a:r>
          </a:p>
        </p:txBody>
      </p:sp>
    </p:spTree>
    <p:extLst>
      <p:ext uri="{BB962C8B-B14F-4D97-AF65-F5344CB8AC3E}">
        <p14:creationId xmlns:p14="http://schemas.microsoft.com/office/powerpoint/2010/main" val="395764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Snackfabriek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omgevingsplan</a:t>
            </a:r>
            <a:r>
              <a:rPr lang="en-US" dirty="0"/>
              <a:t>: </a:t>
            </a:r>
            <a:r>
              <a:rPr lang="en-US" dirty="0" err="1"/>
              <a:t>bruidsschat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19187"/>
              </p:ext>
            </p:extLst>
          </p:nvPr>
        </p:nvGraphicFramePr>
        <p:xfrm>
          <a:off x="592668" y="1832514"/>
          <a:ext cx="109728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98396">
                  <a:extLst>
                    <a:ext uri="{9D8B030D-6E8A-4147-A177-3AD203B41FA5}">
                      <a16:colId xmlns:a16="http://schemas.microsoft.com/office/drawing/2014/main" val="2710440724"/>
                    </a:ext>
                  </a:extLst>
                </a:gridCol>
                <a:gridCol w="2538919">
                  <a:extLst>
                    <a:ext uri="{9D8B030D-6E8A-4147-A177-3AD203B41FA5}">
                      <a16:colId xmlns:a16="http://schemas.microsoft.com/office/drawing/2014/main" val="1689636305"/>
                    </a:ext>
                  </a:extLst>
                </a:gridCol>
                <a:gridCol w="5135485">
                  <a:extLst>
                    <a:ext uri="{9D8B030D-6E8A-4147-A177-3AD203B41FA5}">
                      <a16:colId xmlns:a16="http://schemas.microsoft.com/office/drawing/2014/main" val="122143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5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Geluid</a:t>
                      </a:r>
                      <a:r>
                        <a:rPr lang="en-US" baseline="0" dirty="0"/>
                        <a:t> van </a:t>
                      </a:r>
                      <a:r>
                        <a:rPr lang="en-US" baseline="0" dirty="0" err="1"/>
                        <a:t>activiteiten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Bruidsschat</a:t>
                      </a:r>
                      <a:r>
                        <a:rPr lang="en-US" dirty="0"/>
                        <a:t> </a:t>
                      </a:r>
                      <a:r>
                        <a:rPr lang="de-DE" dirty="0"/>
                        <a:t>§ 22.3.4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Voorschriften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geluid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39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Trillingen</a:t>
                      </a:r>
                      <a:r>
                        <a:rPr lang="en-US" dirty="0"/>
                        <a:t> van </a:t>
                      </a:r>
                      <a:r>
                        <a:rPr lang="en-US" dirty="0" err="1"/>
                        <a:t>activiteiten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Bruidsschat</a:t>
                      </a:r>
                      <a:r>
                        <a:rPr lang="en-US" dirty="0"/>
                        <a:t> </a:t>
                      </a:r>
                      <a:r>
                        <a:rPr lang="de-DE" dirty="0"/>
                        <a:t>§ 22.3.6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Voorschriften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trillingen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8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Niet-industriële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voedselbereiding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Bruidsschat</a:t>
                      </a:r>
                      <a:r>
                        <a:rPr lang="en-US" dirty="0"/>
                        <a:t> </a:t>
                      </a:r>
                      <a:r>
                        <a:rPr lang="de-DE" dirty="0"/>
                        <a:t>§ 22.3.15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Informatieplicht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voorschriften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water </a:t>
                      </a:r>
                      <a:r>
                        <a:rPr lang="en-US" dirty="0" err="1"/>
                        <a:t>kantine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6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Voedingsmiddelenindustrie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Bruidsschat</a:t>
                      </a:r>
                      <a:r>
                        <a:rPr lang="en-US" dirty="0"/>
                        <a:t> </a:t>
                      </a:r>
                      <a:r>
                        <a:rPr lang="de-DE" dirty="0"/>
                        <a:t>§ 22.3.16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Voorschrift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geur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alleen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voor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niet</a:t>
                      </a:r>
                      <a:r>
                        <a:rPr lang="en-US" dirty="0"/>
                        <a:t> VP)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1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33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Snackfabriek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DSO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>
                <a:hlinkClick r:id="rId3"/>
              </a:rPr>
              <a:t>Vergunningcheck</a:t>
            </a:r>
            <a:r>
              <a:rPr lang="nl-NL" dirty="0">
                <a:hlinkClick r:id="rId3"/>
              </a:rPr>
              <a:t> – Omgevingsloket</a:t>
            </a:r>
            <a:endParaRPr lang="nl-NL" dirty="0"/>
          </a:p>
          <a:p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werkzaamheden</a:t>
            </a:r>
            <a:endParaRPr lang="en-US" dirty="0"/>
          </a:p>
          <a:p>
            <a:r>
              <a:rPr lang="en-US" dirty="0" err="1"/>
              <a:t>Vragenboom</a:t>
            </a:r>
            <a:endParaRPr lang="en-US" dirty="0"/>
          </a:p>
          <a:p>
            <a:r>
              <a:rPr lang="en-US" dirty="0" err="1"/>
              <a:t>Actie</a:t>
            </a:r>
            <a:r>
              <a:rPr lang="en-US" dirty="0"/>
              <a:t> </a:t>
            </a:r>
            <a:r>
              <a:rPr lang="en-US" dirty="0" err="1"/>
              <a:t>overzicht</a:t>
            </a:r>
            <a:endParaRPr lang="en-US" dirty="0"/>
          </a:p>
          <a:p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indienen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55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AD9B32-D8BB-E9B4-CDF6-5B6CF4D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18" y="1706880"/>
            <a:ext cx="7678566" cy="47916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B4CB9F-B04A-3428-8E53-F8F00275E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Vergunningcheck</a:t>
            </a:r>
            <a:r>
              <a:rPr lang="nl-NL" dirty="0"/>
              <a:t> locatie kiezen</a:t>
            </a:r>
          </a:p>
        </p:txBody>
      </p:sp>
    </p:spTree>
    <p:extLst>
      <p:ext uri="{BB962C8B-B14F-4D97-AF65-F5344CB8AC3E}">
        <p14:creationId xmlns:p14="http://schemas.microsoft.com/office/powerpoint/2010/main" val="2544490727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npak geur industrie&amp;diensten" id="{B1BA6AFC-33DF-4219-84F1-AB731D1C447E}" vid="{D2A1625D-918C-4BFF-93F6-A9E318CDBE1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Aanpak geur industrie&amp;diensten</Template>
  <TotalTime>1395</TotalTime>
  <Words>1162</Words>
  <Application>Microsoft Office PowerPoint</Application>
  <PresentationFormat>Breedbeeld</PresentationFormat>
  <Paragraphs>204</Paragraphs>
  <Slides>24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Aangepast ontwerp</vt:lpstr>
      <vt:lpstr>Milieuregels bij vestiging nieuw bedrijf</vt:lpstr>
      <vt:lpstr>Inhoud</vt:lpstr>
      <vt:lpstr>Overzicht Snackfabriek Van Twijfelen</vt:lpstr>
      <vt:lpstr>Snackfabriek en Bal/Bkl</vt:lpstr>
      <vt:lpstr>Snackfabriek en omgevingsplan</vt:lpstr>
      <vt:lpstr>Regels op de kaart Kraaivenstraat 1 Tilburg</vt:lpstr>
      <vt:lpstr>Snackfabriek en omgevingsplan: bruidsschat</vt:lpstr>
      <vt:lpstr>Snackfabriek en DSO</vt:lpstr>
      <vt:lpstr>Vergunningcheck locatie kiezen</vt:lpstr>
      <vt:lpstr>Vergunningcheck werkzaamheden kiezen</vt:lpstr>
      <vt:lpstr>Vergunningchek aanvullende werkzaamheden</vt:lpstr>
      <vt:lpstr>Vergunningcheck werkzaamheden verfijnen</vt:lpstr>
      <vt:lpstr>Vergunningcheck resultaten</vt:lpstr>
      <vt:lpstr>Bodem</vt:lpstr>
      <vt:lpstr>Energie</vt:lpstr>
      <vt:lpstr>Externe veiligheid</vt:lpstr>
      <vt:lpstr>Externe veiligheid ATLAS leefomgeving</vt:lpstr>
      <vt:lpstr>Geluid</vt:lpstr>
      <vt:lpstr>Geur</vt:lpstr>
      <vt:lpstr>Lucht</vt:lpstr>
      <vt:lpstr>Water</vt:lpstr>
      <vt:lpstr>Eerste variant: BOPA</vt:lpstr>
      <vt:lpstr>BOPA en thema’s</vt:lpstr>
      <vt:lpstr>Tweede variant: ippc-installatie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Aanpak geur bruidsschat</dc:title>
  <dc:creator>Kaiser, Waldo (WVL)</dc:creator>
  <cp:lastModifiedBy>Jonkers, Henk (RWS WVL)</cp:lastModifiedBy>
  <cp:revision>82</cp:revision>
  <dcterms:created xsi:type="dcterms:W3CDTF">2023-06-13T10:42:08Z</dcterms:created>
  <dcterms:modified xsi:type="dcterms:W3CDTF">2024-12-04T09:26:39Z</dcterms:modified>
</cp:coreProperties>
</file>