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32"/>
  </p:notesMasterIdLst>
  <p:handoutMasterIdLst>
    <p:handoutMasterId r:id="rId33"/>
  </p:handoutMasterIdLst>
  <p:sldIdLst>
    <p:sldId id="291" r:id="rId2"/>
    <p:sldId id="278" r:id="rId3"/>
    <p:sldId id="312" r:id="rId4"/>
    <p:sldId id="294" r:id="rId5"/>
    <p:sldId id="311" r:id="rId6"/>
    <p:sldId id="298" r:id="rId7"/>
    <p:sldId id="310" r:id="rId8"/>
    <p:sldId id="309" r:id="rId9"/>
    <p:sldId id="308" r:id="rId10"/>
    <p:sldId id="280" r:id="rId11"/>
    <p:sldId id="299" r:id="rId12"/>
    <p:sldId id="318" r:id="rId13"/>
    <p:sldId id="313" r:id="rId14"/>
    <p:sldId id="315" r:id="rId15"/>
    <p:sldId id="316" r:id="rId16"/>
    <p:sldId id="317" r:id="rId17"/>
    <p:sldId id="319" r:id="rId18"/>
    <p:sldId id="320" r:id="rId19"/>
    <p:sldId id="321" r:id="rId20"/>
    <p:sldId id="314" r:id="rId21"/>
    <p:sldId id="322" r:id="rId22"/>
    <p:sldId id="323" r:id="rId23"/>
    <p:sldId id="327" r:id="rId24"/>
    <p:sldId id="328" r:id="rId25"/>
    <p:sldId id="329" r:id="rId26"/>
    <p:sldId id="331" r:id="rId27"/>
    <p:sldId id="330" r:id="rId28"/>
    <p:sldId id="332" r:id="rId29"/>
    <p:sldId id="333" r:id="rId30"/>
    <p:sldId id="297" r:id="rId31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937"/>
    <a:srgbClr val="39870C"/>
    <a:srgbClr val="2B5781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16480-785A-402A-AE7A-48DCB2CEBAC8}" v="516" dt="2024-12-06T09:47:29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828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750" y="102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-97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6-12-2024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6-12-2024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8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6/12/24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ng.nl/agenda/netwerk-omgevingsplan-bevindingen-consultaties-stoptpod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ng.nl/artikelen/staalkaarten-omgevingspl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ng.nl/artikelen/bijsluiter-tam-imro-omgevingsplan-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artikelen/de-structuur-van-het-omgevingspla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ng.nl/sites/default/files/2022-08/VNG-geintegreerde-staalkaarten-Functionele-structuur-v1_1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ng.nl/artikelen/apv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vng.nl/artikelen/opa-vergunningplichten-in-het-omgevingsplan-van-rechtswege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aanmeldformulier-netwerk-omgevingspla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Omgevingsplan: </a:t>
            </a:r>
            <a:br>
              <a:rPr lang="nl-NL" dirty="0"/>
            </a:b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Door: Vereniging Nederlandse Gemeenten (VNG) </a:t>
            </a:r>
          </a:p>
          <a:p>
            <a:pPr marL="171450" indent="-171450">
              <a:buFontTx/>
              <a:buChar char="-"/>
            </a:pPr>
            <a:r>
              <a:rPr lang="nl-NL" dirty="0" err="1"/>
              <a:t>Meryem</a:t>
            </a:r>
            <a:r>
              <a:rPr lang="nl-NL" dirty="0"/>
              <a:t> Tas en Melina Schouten </a:t>
            </a:r>
          </a:p>
          <a:p>
            <a:r>
              <a:rPr lang="nl-NL" dirty="0"/>
              <a:t>D.d. 28 november 2025</a:t>
            </a:r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Welke</a:t>
            </a:r>
            <a:r>
              <a:rPr lang="nl-NL" baseline="0" dirty="0"/>
              <a:t> lessen hebben we geleerd?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36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BE99-737B-158B-EA7A-1239C1EC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1840509-6565-4A43-D9A0-18F4DFF95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622BC00-1D2D-18C5-A95B-25DD6FD1F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Technische lessen</a:t>
            </a:r>
          </a:p>
          <a:p>
            <a:r>
              <a:rPr lang="nl-NL" dirty="0"/>
              <a:t>Inhoudelijke lessen</a:t>
            </a:r>
          </a:p>
        </p:txBody>
      </p:sp>
    </p:spTree>
    <p:extLst>
      <p:ext uri="{BB962C8B-B14F-4D97-AF65-F5344CB8AC3E}">
        <p14:creationId xmlns:p14="http://schemas.microsoft.com/office/powerpoint/2010/main" val="238493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50354-7657-865D-3439-ABE196501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C19996-3538-AFF5-39B3-42A43A48C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11163299" cy="2638236"/>
          </a:xfrm>
        </p:spPr>
        <p:txBody>
          <a:bodyPr>
            <a:normAutofit/>
          </a:bodyPr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: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technische lessen</a:t>
            </a:r>
          </a:p>
        </p:txBody>
      </p:sp>
    </p:spTree>
    <p:extLst>
      <p:ext uri="{BB962C8B-B14F-4D97-AF65-F5344CB8AC3E}">
        <p14:creationId xmlns:p14="http://schemas.microsoft.com/office/powerpoint/2010/main" val="169360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6AB51-4146-4A86-AC28-A07313925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E2674E-2C5B-4411-9476-D4DD7ABED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Technische lessen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D4C51F33-EC48-6289-6B93-530A56449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dirty="0"/>
              <a:t>1.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Splits STOP van TPOD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Kennis van software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nl-N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3. </a:t>
            </a:r>
            <a:r>
              <a:rPr lang="en-GB" sz="18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Locatie</a:t>
            </a:r>
            <a:r>
              <a:rPr lang="en-GB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noemen</a:t>
            </a:r>
            <a:r>
              <a:rPr lang="en-GB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de </a:t>
            </a:r>
            <a:r>
              <a:rPr lang="en-GB" sz="18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tekst</a:t>
            </a:r>
            <a:br>
              <a:rPr lang="en-GB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GB" sz="18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Regelkwalificatie</a:t>
            </a:r>
            <a:b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Activiteit annotaties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6. Nieuwe activiteiten/formulieren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AB58B0A-5D45-07A8-7B98-51AC9201091B}"/>
              </a:ext>
            </a:extLst>
          </p:cNvPr>
          <p:cNvSpPr txBox="1"/>
          <p:nvPr/>
        </p:nvSpPr>
        <p:spPr>
          <a:xfrm>
            <a:off x="590551" y="4834641"/>
            <a:ext cx="6105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275937"/>
                </a:solidFill>
              </a:rPr>
              <a:t>Tip: kijk 22 november terug </a:t>
            </a:r>
            <a:r>
              <a:rPr lang="nl-NL" sz="1800" dirty="0"/>
              <a:t>(</a:t>
            </a:r>
            <a:r>
              <a:rPr lang="nl-NL" sz="1800" dirty="0">
                <a:hlinkClick r:id="rId2"/>
              </a:rPr>
              <a:t>Netwerk omgevingsplan | Bevindingen consultaties STOP/TPOD | VNG</a:t>
            </a:r>
            <a:r>
              <a:rPr lang="nl-NL" sz="1800" dirty="0"/>
              <a:t>)</a:t>
            </a:r>
            <a:br>
              <a:rPr lang="nl-NL" sz="2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25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5442-70EB-75DA-C0FA-2E16FE682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DF79B5E-CF09-3C68-9272-8B5AE1520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Technische lessen</a:t>
            </a:r>
            <a:br>
              <a:rPr lang="nl-NL" dirty="0"/>
            </a:br>
            <a:r>
              <a:rPr lang="nl-NL" dirty="0"/>
              <a:t>3. Locatie noemen in de tekst</a:t>
            </a:r>
          </a:p>
        </p:txBody>
      </p:sp>
      <p:sp>
        <p:nvSpPr>
          <p:cNvPr id="2" name="Ondertitel 6">
            <a:extLst>
              <a:ext uri="{FF2B5EF4-FFF2-40B4-BE49-F238E27FC236}">
                <a16:creationId xmlns:a16="http://schemas.microsoft.com/office/drawing/2014/main" id="{426ACA25-839E-6E25-5801-F8D5D91A7BEF}"/>
              </a:ext>
            </a:extLst>
          </p:cNvPr>
          <p:cNvSpPr txBox="1">
            <a:spLocks/>
          </p:cNvSpPr>
          <p:nvPr/>
        </p:nvSpPr>
        <p:spPr>
          <a:xfrm>
            <a:off x="646545" y="2205856"/>
            <a:ext cx="5505449" cy="865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b="0" i="0" kern="1200" baseline="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Hoe komt de locatie eruit te zien op officiële bekendmakingen? </a:t>
            </a:r>
          </a:p>
          <a:p>
            <a:r>
              <a:rPr lang="nl-NL" dirty="0"/>
              <a:t>Is het nog te lezen wat waar geldig is? </a:t>
            </a:r>
          </a:p>
        </p:txBody>
      </p:sp>
      <p:pic>
        <p:nvPicPr>
          <p:cNvPr id="3" name="Picture 4" descr="Technische les: Voorbeeldtekst van de regels">
            <a:extLst>
              <a:ext uri="{FF2B5EF4-FFF2-40B4-BE49-F238E27FC236}">
                <a16:creationId xmlns:a16="http://schemas.microsoft.com/office/drawing/2014/main" id="{52A55F86-CB2E-0F79-F274-4D3A0872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3279314"/>
            <a:ext cx="5177935" cy="3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echnische les: voorbeeld locatie DSO">
            <a:extLst>
              <a:ext uri="{FF2B5EF4-FFF2-40B4-BE49-F238E27FC236}">
                <a16:creationId xmlns:a16="http://schemas.microsoft.com/office/drawing/2014/main" id="{A7EC9134-D5CC-1860-8062-D230DFBD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80" y="3279314"/>
            <a:ext cx="2954687" cy="32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echnische les: voorbeeld locatie DSO">
            <a:extLst>
              <a:ext uri="{FF2B5EF4-FFF2-40B4-BE49-F238E27FC236}">
                <a16:creationId xmlns:a16="http://schemas.microsoft.com/office/drawing/2014/main" id="{D7C43DC1-3360-B2C9-4319-C2B9E32F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67" y="4384067"/>
            <a:ext cx="2529435" cy="21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ndertitel 6">
            <a:extLst>
              <a:ext uri="{FF2B5EF4-FFF2-40B4-BE49-F238E27FC236}">
                <a16:creationId xmlns:a16="http://schemas.microsoft.com/office/drawing/2014/main" id="{7B5514EA-D053-1C9B-9AF2-89C3B8A30F81}"/>
              </a:ext>
            </a:extLst>
          </p:cNvPr>
          <p:cNvSpPr txBox="1">
            <a:spLocks/>
          </p:cNvSpPr>
          <p:nvPr/>
        </p:nvSpPr>
        <p:spPr>
          <a:xfrm>
            <a:off x="5986642" y="2205856"/>
            <a:ext cx="5505449" cy="86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b="0" i="0" kern="1200" baseline="0">
                <a:solidFill>
                  <a:srgbClr val="275937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</a:pPr>
            <a:r>
              <a:rPr lang="en-GB" sz="1700" dirty="0"/>
              <a:t>Hoe </a:t>
            </a:r>
            <a:r>
              <a:rPr lang="en-GB" sz="1700" dirty="0" err="1"/>
              <a:t>komt</a:t>
            </a:r>
            <a:r>
              <a:rPr lang="en-GB" sz="1700" dirty="0"/>
              <a:t> de </a:t>
            </a:r>
            <a:r>
              <a:rPr lang="en-GB" sz="1700" dirty="0" err="1"/>
              <a:t>locatie</a:t>
            </a:r>
            <a:r>
              <a:rPr lang="en-GB" sz="1700" dirty="0"/>
              <a:t> </a:t>
            </a:r>
            <a:r>
              <a:rPr lang="en-GB" sz="1700" dirty="0" err="1"/>
              <a:t>eruit</a:t>
            </a:r>
            <a:r>
              <a:rPr lang="en-GB" sz="1700" dirty="0"/>
              <a:t> </a:t>
            </a:r>
            <a:r>
              <a:rPr lang="en-GB" sz="1700" dirty="0" err="1"/>
              <a:t>te</a:t>
            </a:r>
            <a:r>
              <a:rPr lang="en-GB" sz="1700" dirty="0"/>
              <a:t> </a:t>
            </a:r>
            <a:r>
              <a:rPr lang="en-GB" sz="1700" dirty="0" err="1"/>
              <a:t>zien</a:t>
            </a:r>
            <a:r>
              <a:rPr lang="en-GB" sz="1700" dirty="0"/>
              <a:t> op het DSO?</a:t>
            </a:r>
            <a:r>
              <a:rPr lang="en-US" sz="1700" dirty="0"/>
              <a:t>​</a:t>
            </a:r>
          </a:p>
          <a:p>
            <a:pPr fontAlgn="base">
              <a:lnSpc>
                <a:spcPct val="90000"/>
              </a:lnSpc>
            </a:pPr>
            <a:r>
              <a:rPr lang="en-GB" sz="1700" dirty="0"/>
              <a:t>Is het </a:t>
            </a:r>
            <a:r>
              <a:rPr lang="en-GB" sz="1700" dirty="0" err="1"/>
              <a:t>ook</a:t>
            </a:r>
            <a:r>
              <a:rPr lang="en-GB" sz="1700" dirty="0"/>
              <a:t> </a:t>
            </a:r>
            <a:r>
              <a:rPr lang="en-GB" sz="1700" dirty="0" err="1"/>
              <a:t>geannoteerd</a:t>
            </a:r>
            <a:r>
              <a:rPr lang="en-GB" sz="1700" dirty="0"/>
              <a:t> met de </a:t>
            </a:r>
            <a:r>
              <a:rPr lang="en-GB" sz="1700" dirty="0" err="1"/>
              <a:t>locatie</a:t>
            </a:r>
            <a:r>
              <a:rPr lang="en-GB" sz="1700" dirty="0"/>
              <a:t> </a:t>
            </a:r>
            <a:r>
              <a:rPr lang="en-GB" sz="1700" dirty="0" err="1"/>
              <a:t>waar</a:t>
            </a:r>
            <a:r>
              <a:rPr lang="en-GB" sz="1700" dirty="0"/>
              <a:t> de regel over </a:t>
            </a:r>
            <a:r>
              <a:rPr lang="en-GB" sz="1700" dirty="0" err="1"/>
              <a:t>gaat</a:t>
            </a:r>
            <a:r>
              <a:rPr lang="en-GB" sz="1700" dirty="0"/>
              <a:t>?</a:t>
            </a:r>
            <a:endParaRPr lang="en-US" sz="17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89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A3DB5-2D52-400D-A1A4-026D8EC98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AA537F2-46F7-4D0B-673A-0312B0FC2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45" y="858192"/>
            <a:ext cx="10954905" cy="1235234"/>
          </a:xfrm>
        </p:spPr>
        <p:txBody>
          <a:bodyPr>
            <a:normAutofit fontScale="90000"/>
          </a:bodyPr>
          <a:lstStyle/>
          <a:p>
            <a:r>
              <a:rPr lang="nl-NL" dirty="0"/>
              <a:t>Technische lessen</a:t>
            </a:r>
            <a:br>
              <a:rPr lang="nl-NL" dirty="0"/>
            </a:br>
            <a:r>
              <a:rPr lang="nl-NL" dirty="0"/>
              <a:t>3. Locatie noemen in de tekst</a:t>
            </a:r>
            <a:br>
              <a:rPr lang="nl-NL" dirty="0"/>
            </a:br>
            <a:r>
              <a:rPr lang="nl-NL" dirty="0"/>
              <a:t>Hoe dan?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B7511F7C-ADE4-FC9D-3657-F80F6405A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263" y="4764575"/>
            <a:ext cx="6877183" cy="2018023"/>
          </a:xfrm>
        </p:spPr>
        <p:txBody>
          <a:bodyPr/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GB" sz="1700" dirty="0" err="1"/>
              <a:t>Toepassingsbereik</a:t>
            </a:r>
            <a:r>
              <a:rPr lang="en-GB" sz="1700" dirty="0"/>
              <a:t>: </a:t>
            </a:r>
            <a:r>
              <a:rPr lang="en-US" sz="1700" dirty="0"/>
              <a:t>​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n-GB" sz="1700" dirty="0" err="1"/>
              <a:t>Dit</a:t>
            </a:r>
            <a:r>
              <a:rPr lang="en-GB" sz="1700" dirty="0"/>
              <a:t> </a:t>
            </a:r>
            <a:r>
              <a:rPr lang="en-GB" sz="1700" dirty="0" err="1"/>
              <a:t>hoofdstuk</a:t>
            </a:r>
            <a:r>
              <a:rPr lang="en-GB" sz="1700" dirty="0"/>
              <a:t> (</a:t>
            </a:r>
            <a:r>
              <a:rPr lang="en-GB" sz="1700" dirty="0" err="1"/>
              <a:t>paragraaf</a:t>
            </a:r>
            <a:r>
              <a:rPr lang="en-GB" sz="1700" dirty="0"/>
              <a:t>) </a:t>
            </a:r>
            <a:r>
              <a:rPr lang="en-GB" sz="1700" dirty="0" err="1"/>
              <a:t>gaat</a:t>
            </a:r>
            <a:r>
              <a:rPr lang="en-GB" sz="1700" dirty="0"/>
              <a:t> over het </a:t>
            </a:r>
            <a:r>
              <a:rPr lang="en-GB" sz="1700" dirty="0" err="1"/>
              <a:t>gebruik</a:t>
            </a:r>
            <a:r>
              <a:rPr lang="en-GB" sz="1700" dirty="0"/>
              <a:t> van </a:t>
            </a:r>
            <a:r>
              <a:rPr lang="en-GB" sz="1700" dirty="0" err="1"/>
              <a:t>gronden</a:t>
            </a:r>
            <a:r>
              <a:rPr lang="en-GB" sz="1700" dirty="0"/>
              <a:t> </a:t>
            </a:r>
            <a:r>
              <a:rPr lang="en-GB" sz="1700" dirty="0" err="1"/>
              <a:t>en</a:t>
            </a:r>
            <a:r>
              <a:rPr lang="en-GB" sz="1700" dirty="0"/>
              <a:t> </a:t>
            </a:r>
            <a:r>
              <a:rPr lang="en-GB" sz="1700" dirty="0" err="1"/>
              <a:t>bouwwerken</a:t>
            </a:r>
            <a:r>
              <a:rPr lang="en-GB" sz="1700" dirty="0"/>
              <a:t> op de </a:t>
            </a:r>
            <a:r>
              <a:rPr lang="en-GB" sz="1700" dirty="0" err="1"/>
              <a:t>locatie</a:t>
            </a:r>
            <a:r>
              <a:rPr lang="en-GB" sz="1700" dirty="0"/>
              <a:t> </a:t>
            </a:r>
            <a:r>
              <a:rPr lang="en-GB" sz="1700" dirty="0" err="1"/>
              <a:t>Neeltje</a:t>
            </a:r>
            <a:r>
              <a:rPr lang="en-GB" sz="1700" dirty="0"/>
              <a:t> Jans.</a:t>
            </a:r>
            <a:endParaRPr lang="en-US" sz="1700" dirty="0"/>
          </a:p>
          <a:p>
            <a:endParaRPr lang="nl-NL" dirty="0"/>
          </a:p>
        </p:txBody>
      </p:sp>
      <p:pic>
        <p:nvPicPr>
          <p:cNvPr id="9" name="Picture 2" descr="Technische les: Voorbeeld van noemen van locatie in de regels">
            <a:extLst>
              <a:ext uri="{FF2B5EF4-FFF2-40B4-BE49-F238E27FC236}">
                <a16:creationId xmlns:a16="http://schemas.microsoft.com/office/drawing/2014/main" id="{58A0968D-5082-B090-6ED9-781CA019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2093426"/>
            <a:ext cx="4201868" cy="4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echnische les: Voorbeeld van noemen van locatie in de regels">
            <a:extLst>
              <a:ext uri="{FF2B5EF4-FFF2-40B4-BE49-F238E27FC236}">
                <a16:creationId xmlns:a16="http://schemas.microsoft.com/office/drawing/2014/main" id="{1CA0BE79-7058-794E-BFD2-E8F7B2BE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63" y="2030639"/>
            <a:ext cx="5347063" cy="22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6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95F25-B1A2-CE4A-D6A6-DE3C949AA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F46179-C868-2BC7-68DB-EF34079AD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Technische lessen</a:t>
            </a:r>
            <a:br>
              <a:rPr lang="nl-NL" dirty="0"/>
            </a:br>
            <a:r>
              <a:rPr lang="nl-NL" dirty="0"/>
              <a:t>4. Regelkwalificatie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40450821-3A26-3ED9-75D5-B7858DAC8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1" y="2413591"/>
            <a:ext cx="10954904" cy="3804329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GB" sz="6800" b="1" dirty="0" err="1"/>
              <a:t>Toestemmingsvrij</a:t>
            </a:r>
            <a:r>
              <a:rPr lang="en-GB" sz="6800" b="1" dirty="0"/>
              <a:t> of </a:t>
            </a:r>
            <a:r>
              <a:rPr lang="en-GB" sz="6800" b="1" dirty="0" err="1"/>
              <a:t>toegestaan</a:t>
            </a:r>
            <a:r>
              <a:rPr lang="en-GB" sz="6800" b="1" dirty="0"/>
              <a:t>?</a:t>
            </a:r>
            <a:br>
              <a:rPr lang="en-GB" sz="6800" b="1" dirty="0"/>
            </a:br>
            <a:br>
              <a:rPr lang="en-GB" sz="6800" b="1" dirty="0"/>
            </a:br>
            <a:r>
              <a:rPr lang="en-GB" sz="6800" b="1" dirty="0" err="1"/>
              <a:t>Toestemmingsvrij</a:t>
            </a:r>
            <a:r>
              <a:rPr lang="en-GB" sz="6800" b="1" dirty="0"/>
              <a:t>:</a:t>
            </a:r>
            <a:endParaRPr lang="en-US" sz="6800" b="1" dirty="0"/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6800" dirty="0" err="1"/>
              <a:t>Definitie</a:t>
            </a:r>
            <a:r>
              <a:rPr lang="en-GB" sz="6800" dirty="0"/>
              <a:t> </a:t>
            </a:r>
            <a:r>
              <a:rPr lang="en-GB" sz="6800" dirty="0" err="1"/>
              <a:t>opnemen</a:t>
            </a:r>
            <a:r>
              <a:rPr lang="en-GB" sz="6800" dirty="0"/>
              <a:t> in de </a:t>
            </a:r>
            <a:r>
              <a:rPr lang="en-GB" sz="6800" dirty="0" err="1"/>
              <a:t>begrippenlijst</a:t>
            </a:r>
            <a:r>
              <a:rPr lang="en-GB" sz="6800" dirty="0"/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6800" dirty="0"/>
              <a:t>Wat is het? Er is </a:t>
            </a:r>
            <a:r>
              <a:rPr lang="en-GB" sz="6800" dirty="0" err="1"/>
              <a:t>geen</a:t>
            </a:r>
            <a:r>
              <a:rPr lang="en-GB" sz="6800" dirty="0"/>
              <a:t> </a:t>
            </a:r>
            <a:r>
              <a:rPr lang="en-GB" sz="6800" dirty="0" err="1"/>
              <a:t>vergunningplicht</a:t>
            </a:r>
            <a:r>
              <a:rPr lang="en-GB" sz="6800" dirty="0"/>
              <a:t>, </a:t>
            </a:r>
            <a:r>
              <a:rPr lang="en-GB" sz="6800" dirty="0" err="1"/>
              <a:t>meldings</a:t>
            </a:r>
            <a:r>
              <a:rPr lang="en-GB" sz="6800" dirty="0"/>
              <a:t> of </a:t>
            </a:r>
            <a:r>
              <a:rPr lang="en-GB" sz="6800" dirty="0" err="1"/>
              <a:t>informatieplicht</a:t>
            </a:r>
            <a:r>
              <a:rPr lang="en-GB" sz="6800" dirty="0"/>
              <a:t>. Het </a:t>
            </a:r>
            <a:r>
              <a:rPr lang="en-GB" sz="6800" dirty="0" err="1"/>
              <a:t>kan</a:t>
            </a:r>
            <a:r>
              <a:rPr lang="en-GB" sz="6800" dirty="0"/>
              <a:t> </a:t>
            </a:r>
            <a:r>
              <a:rPr lang="en-GB" sz="6800" dirty="0" err="1"/>
              <a:t>wel</a:t>
            </a:r>
            <a:r>
              <a:rPr lang="en-GB" sz="6800" dirty="0"/>
              <a:t> </a:t>
            </a:r>
            <a:r>
              <a:rPr lang="en-GB" sz="6800" dirty="0" err="1"/>
              <a:t>zijn</a:t>
            </a:r>
            <a:r>
              <a:rPr lang="en-GB" sz="6800" dirty="0"/>
              <a:t> </a:t>
            </a:r>
            <a:r>
              <a:rPr lang="en-GB" sz="6800" dirty="0" err="1"/>
              <a:t>dat</a:t>
            </a:r>
            <a:r>
              <a:rPr lang="en-GB" sz="6800" dirty="0"/>
              <a:t> er </a:t>
            </a:r>
            <a:r>
              <a:rPr lang="en-GB" sz="6800" dirty="0" err="1"/>
              <a:t>algemene</a:t>
            </a:r>
            <a:r>
              <a:rPr lang="en-GB" sz="6800" dirty="0"/>
              <a:t> regels of </a:t>
            </a:r>
            <a:r>
              <a:rPr lang="en-GB" sz="6800" dirty="0" err="1"/>
              <a:t>zorgplichten</a:t>
            </a:r>
            <a:r>
              <a:rPr lang="en-GB" sz="6800" dirty="0"/>
              <a:t> </a:t>
            </a:r>
            <a:r>
              <a:rPr lang="en-GB" sz="6800" dirty="0" err="1"/>
              <a:t>zijn</a:t>
            </a:r>
            <a:r>
              <a:rPr lang="en-GB" sz="6800" dirty="0"/>
              <a:t> </a:t>
            </a:r>
            <a:r>
              <a:rPr lang="en-GB" sz="6800" dirty="0" err="1"/>
              <a:t>waar</a:t>
            </a:r>
            <a:r>
              <a:rPr lang="en-GB" sz="6800" dirty="0"/>
              <a:t> u </a:t>
            </a:r>
            <a:r>
              <a:rPr lang="en-GB" sz="6800" dirty="0" err="1"/>
              <a:t>zich</a:t>
            </a:r>
            <a:r>
              <a:rPr lang="en-GB" sz="6800" dirty="0"/>
              <a:t> </a:t>
            </a:r>
            <a:r>
              <a:rPr lang="en-GB" sz="6800" dirty="0" err="1"/>
              <a:t>aan</a:t>
            </a:r>
            <a:r>
              <a:rPr lang="en-GB" sz="6800" dirty="0"/>
              <a:t> </a:t>
            </a:r>
            <a:r>
              <a:rPr lang="en-GB" sz="6800" dirty="0" err="1"/>
              <a:t>moet</a:t>
            </a:r>
            <a:r>
              <a:rPr lang="en-GB" sz="6800" dirty="0"/>
              <a:t> </a:t>
            </a:r>
            <a:r>
              <a:rPr lang="en-GB" sz="6800" dirty="0" err="1"/>
              <a:t>houden</a:t>
            </a:r>
            <a:r>
              <a:rPr lang="en-GB" sz="6800" dirty="0"/>
              <a:t>.</a:t>
            </a:r>
            <a:r>
              <a:rPr lang="en-US" sz="6800" dirty="0"/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6800" dirty="0"/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6800" b="1" dirty="0" err="1"/>
              <a:t>Toegestaan</a:t>
            </a:r>
            <a:r>
              <a:rPr lang="en-GB" sz="6800" b="1" dirty="0"/>
              <a:t>:</a:t>
            </a:r>
            <a:r>
              <a:rPr lang="en-US" sz="6800" b="1" dirty="0"/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6800" dirty="0"/>
              <a:t>Wat </a:t>
            </a:r>
            <a:r>
              <a:rPr lang="en-GB" sz="6800" dirty="0" err="1"/>
              <a:t>betekent</a:t>
            </a:r>
            <a:r>
              <a:rPr lang="en-GB" sz="6800" dirty="0"/>
              <a:t> </a:t>
            </a:r>
            <a:r>
              <a:rPr lang="en-GB" sz="6800" dirty="0" err="1"/>
              <a:t>dit</a:t>
            </a:r>
            <a:r>
              <a:rPr lang="en-GB" sz="6800" dirty="0"/>
              <a:t> </a:t>
            </a:r>
            <a:r>
              <a:rPr lang="en-GB" sz="6800" dirty="0" err="1"/>
              <a:t>precies</a:t>
            </a:r>
            <a:r>
              <a:rPr lang="en-GB" sz="6800" dirty="0"/>
              <a:t>? Is het </a:t>
            </a:r>
            <a:r>
              <a:rPr lang="en-GB" sz="6800" dirty="0" err="1"/>
              <a:t>vergunningplicht</a:t>
            </a:r>
            <a:r>
              <a:rPr lang="en-GB" sz="6800" dirty="0"/>
              <a:t> of </a:t>
            </a:r>
            <a:r>
              <a:rPr lang="en-GB" sz="6800" dirty="0" err="1"/>
              <a:t>toestemmingsvrij</a:t>
            </a:r>
            <a:r>
              <a:rPr lang="en-GB" sz="6800" dirty="0"/>
              <a:t>?</a:t>
            </a:r>
            <a:endParaRPr lang="en-US" sz="6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190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1CD1E-045A-9BA7-1D38-DED6D02B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A4F79F-3216-ABD8-F1C3-0BB6FAB7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7124699" cy="2409636"/>
          </a:xfrm>
        </p:spPr>
        <p:txBody>
          <a:bodyPr>
            <a:normAutofit/>
          </a:bodyPr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: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inhoudelijke lessen</a:t>
            </a:r>
          </a:p>
        </p:txBody>
      </p:sp>
    </p:spTree>
    <p:extLst>
      <p:ext uri="{BB962C8B-B14F-4D97-AF65-F5344CB8AC3E}">
        <p14:creationId xmlns:p14="http://schemas.microsoft.com/office/powerpoint/2010/main" val="91170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4D0F1-DF69-DB29-C0A4-0366701E4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14CBF1-DA4D-BE30-C0D6-1D12740C5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Inhoudelijke lessen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9863C1-63FB-DC2D-5437-B4F5BDFCC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1" y="2070691"/>
            <a:ext cx="10553699" cy="43682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800" b="1" dirty="0"/>
              <a:t>Bevindingen TAM-IMRO ook toepasbaar voor wijziging met STOP-TPOD, o.a.:</a:t>
            </a:r>
            <a:br>
              <a:rPr lang="nl-NL" sz="1800" b="0" dirty="0"/>
            </a:br>
            <a:r>
              <a:rPr lang="nl-NL" sz="4000" b="0" dirty="0"/>
              <a:t>1. Toepassingsbereik</a:t>
            </a:r>
            <a:br>
              <a:rPr lang="nl-NL" sz="4000" b="0" dirty="0"/>
            </a:br>
            <a:r>
              <a:rPr lang="nl-NL" sz="4000" b="0" dirty="0"/>
              <a:t>2. Gebruik van begrippen</a:t>
            </a:r>
            <a:br>
              <a:rPr lang="nl-NL" sz="4000" b="0" dirty="0"/>
            </a:br>
            <a:r>
              <a:rPr lang="nl-NL" sz="4000" b="0" dirty="0"/>
              <a:t>3. Formuleren van omgevingsplanactiviteiten </a:t>
            </a:r>
            <a:br>
              <a:rPr lang="nl-NL" sz="4000" b="0" dirty="0"/>
            </a:br>
            <a:r>
              <a:rPr lang="nl-NL" sz="4000" b="0" dirty="0"/>
              <a:t>4. Gebruik van verouderde terminologie</a:t>
            </a:r>
            <a:br>
              <a:rPr lang="nl-NL" sz="4000" b="0" dirty="0"/>
            </a:br>
            <a:r>
              <a:rPr lang="nl-NL" sz="4000" b="0" dirty="0"/>
              <a:t>5. </a:t>
            </a:r>
            <a:r>
              <a:rPr lang="nl-NL" sz="4000" b="0" dirty="0" err="1"/>
              <a:t>Binnenplans</a:t>
            </a:r>
            <a:r>
              <a:rPr lang="nl-NL" sz="4000" b="0" dirty="0"/>
              <a:t> afwijken bestaat niet meer</a:t>
            </a:r>
            <a:br>
              <a:rPr lang="nl-NL" sz="4000" b="0" dirty="0"/>
            </a:br>
            <a:r>
              <a:rPr lang="nl-NL" sz="4000" b="0" dirty="0"/>
              <a:t>6. Voorrangsbepalingen ten aanzien van Bruidsschat en de rest van het     </a:t>
            </a:r>
            <a:br>
              <a:rPr lang="nl-NL" sz="4000" b="0" dirty="0"/>
            </a:br>
            <a:r>
              <a:rPr lang="nl-NL" sz="4000" b="0" dirty="0"/>
              <a:t>    tijdelijk deel omgevingsplan</a:t>
            </a:r>
            <a:br>
              <a:rPr lang="nl-NL" sz="4000" b="0" dirty="0"/>
            </a:br>
            <a:r>
              <a:rPr lang="nl-NL" sz="4000" b="0" dirty="0"/>
              <a:t>7. Onvoldoende bekend met de Bruidsschat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b="1" dirty="0"/>
              <a:t>Tip: Kijk 6 november terug!</a:t>
            </a:r>
            <a:br>
              <a:rPr lang="nl-NL" sz="4000" dirty="0"/>
            </a:br>
            <a:br>
              <a:rPr lang="nl-NL" sz="1800" dirty="0"/>
            </a:br>
            <a:br>
              <a:rPr lang="nl-NL" sz="1800" dirty="0"/>
            </a:b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733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86F80-2666-DE56-4B09-86F6CA774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67F98F-3F42-CF84-FD7B-489ED2159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9639300" cy="2409636"/>
          </a:xfrm>
        </p:spPr>
        <p:txBody>
          <a:bodyPr>
            <a:normAutofit/>
          </a:bodyPr>
          <a:lstStyle/>
          <a:p>
            <a:r>
              <a:rPr lang="nl-NL" dirty="0"/>
              <a:t>Handige informatie en waar te vinden</a:t>
            </a:r>
          </a:p>
        </p:txBody>
      </p:sp>
    </p:spTree>
    <p:extLst>
      <p:ext uri="{BB962C8B-B14F-4D97-AF65-F5344CB8AC3E}">
        <p14:creationId xmlns:p14="http://schemas.microsoft.com/office/powerpoint/2010/main" val="276799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Omgevingsplan:</a:t>
            </a:r>
            <a:br>
              <a:rPr lang="nl-NL" dirty="0"/>
            </a:b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356145" y="2413591"/>
            <a:ext cx="6083505" cy="327264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Kennismaking</a:t>
            </a:r>
          </a:p>
          <a:p>
            <a:r>
              <a:rPr lang="nl-NL" dirty="0"/>
              <a:t>Waar komt de informatie vandaan?</a:t>
            </a:r>
          </a:p>
          <a:p>
            <a:pPr marL="0" indent="0">
              <a:buNone/>
            </a:pPr>
            <a:r>
              <a:rPr lang="nl-NL" dirty="0"/>
              <a:t>	- Consultaties</a:t>
            </a:r>
            <a:br>
              <a:rPr lang="nl-NL" dirty="0"/>
            </a:br>
            <a:r>
              <a:rPr lang="nl-NL" dirty="0"/>
              <a:t>	- Vragen/opmerkingen vanuit de praktijk</a:t>
            </a:r>
            <a:br>
              <a:rPr lang="nl-NL" dirty="0"/>
            </a:br>
            <a:r>
              <a:rPr lang="nl-NL" dirty="0"/>
              <a:t>	- Publicaties op het DSO</a:t>
            </a:r>
          </a:p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- Technische lessen</a:t>
            </a:r>
          </a:p>
          <a:p>
            <a:pPr marL="0" indent="0">
              <a:buNone/>
            </a:pPr>
            <a:r>
              <a:rPr lang="nl-NL" dirty="0"/>
              <a:t>	- Inhoudelijke lessen</a:t>
            </a:r>
          </a:p>
          <a:p>
            <a:r>
              <a:rPr lang="nl-NL" dirty="0"/>
              <a:t>Handige informatie en waar te vinden</a:t>
            </a:r>
          </a:p>
          <a:p>
            <a:r>
              <a:rPr lang="nl-NL" dirty="0"/>
              <a:t>Netwerk omgevingsplan</a:t>
            </a:r>
          </a:p>
          <a:p>
            <a:r>
              <a:rPr lang="nl-NL" dirty="0"/>
              <a:t>Vervolg? + Vragenrondje</a:t>
            </a:r>
          </a:p>
        </p:txBody>
      </p:sp>
    </p:spTree>
    <p:extLst>
      <p:ext uri="{BB962C8B-B14F-4D97-AF65-F5344CB8AC3E}">
        <p14:creationId xmlns:p14="http://schemas.microsoft.com/office/powerpoint/2010/main" val="281208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2BD6D-E933-CF01-436D-F2E87FA4F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5DF11C5-917B-497A-5840-DBB1D72BD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Handige informatie</a:t>
            </a:r>
            <a:br>
              <a:rPr lang="nl-NL" dirty="0"/>
            </a:br>
            <a:r>
              <a:rPr lang="nl-NL" dirty="0"/>
              <a:t>Overzicht</a:t>
            </a:r>
          </a:p>
        </p:txBody>
      </p:sp>
      <p:pic>
        <p:nvPicPr>
          <p:cNvPr id="7" name="Afbeelding 6" descr="Handige informatie - overzicht staalkaarten omgevingsplan op de website van VNG">
            <a:extLst>
              <a:ext uri="{FF2B5EF4-FFF2-40B4-BE49-F238E27FC236}">
                <a16:creationId xmlns:a16="http://schemas.microsoft.com/office/drawing/2014/main" id="{EBFF45E4-E66F-7356-04A4-40D54240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5" y="2413591"/>
            <a:ext cx="4549364" cy="3317848"/>
          </a:xfrm>
          <a:prstGeom prst="rect">
            <a:avLst/>
          </a:prstGeom>
        </p:spPr>
      </p:pic>
      <p:pic>
        <p:nvPicPr>
          <p:cNvPr id="8" name="Afbeelding 7" descr="Handige informatie - vervolg overzicht staalkaarten omgevingsplan op de website van VNG">
            <a:extLst>
              <a:ext uri="{FF2B5EF4-FFF2-40B4-BE49-F238E27FC236}">
                <a16:creationId xmlns:a16="http://schemas.microsoft.com/office/drawing/2014/main" id="{93D6EBAA-D7CD-D97C-F25D-93A04AE6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11" y="2420908"/>
            <a:ext cx="5234468" cy="331784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83D418E-46B3-3845-F096-12D2551FA79F}"/>
              </a:ext>
            </a:extLst>
          </p:cNvPr>
          <p:cNvSpPr txBox="1"/>
          <p:nvPr/>
        </p:nvSpPr>
        <p:spPr>
          <a:xfrm>
            <a:off x="8524568" y="6300986"/>
            <a:ext cx="382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Staalkaarten omgevingsplan | VNG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71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4927-8CFA-068D-A264-5D017BCDD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6A03BFC-888B-0657-ED70-F97EF55DE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Handige informatie</a:t>
            </a:r>
            <a:br>
              <a:rPr lang="nl-NL" dirty="0"/>
            </a:br>
            <a:r>
              <a:rPr lang="nl-NL" dirty="0"/>
              <a:t>TAM-bijsluiter</a:t>
            </a:r>
          </a:p>
        </p:txBody>
      </p:sp>
      <p:pic>
        <p:nvPicPr>
          <p:cNvPr id="3" name="Afbeelding 2" descr="Handige informatie - TAM-bijsluiter: inhoudsopgave van artikel op de website van VNG">
            <a:extLst>
              <a:ext uri="{FF2B5EF4-FFF2-40B4-BE49-F238E27FC236}">
                <a16:creationId xmlns:a16="http://schemas.microsoft.com/office/drawing/2014/main" id="{8067038A-3E5F-B94F-3F00-68002341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0" y="2109741"/>
            <a:ext cx="3400900" cy="3362794"/>
          </a:xfrm>
          <a:prstGeom prst="rect">
            <a:avLst/>
          </a:prstGeom>
        </p:spPr>
      </p:pic>
      <p:pic>
        <p:nvPicPr>
          <p:cNvPr id="8" name="Afbeelding 7" descr="Handige informatie - TAM-bijsluiter: vervolg inhoudsopgave van artikel op de website van VNG">
            <a:extLst>
              <a:ext uri="{FF2B5EF4-FFF2-40B4-BE49-F238E27FC236}">
                <a16:creationId xmlns:a16="http://schemas.microsoft.com/office/drawing/2014/main" id="{5F6D39CF-4AA4-167E-3412-F4D8BFC1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650" y="2595583"/>
            <a:ext cx="3362794" cy="239110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97AA9BF-D932-D6AD-B984-F8A8E0BCCE06}"/>
              </a:ext>
            </a:extLst>
          </p:cNvPr>
          <p:cNvSpPr txBox="1"/>
          <p:nvPr/>
        </p:nvSpPr>
        <p:spPr>
          <a:xfrm>
            <a:off x="8524568" y="6300986"/>
            <a:ext cx="382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https://vng.nl/artikelen/bijsluiter-tam-imro-omgevingsplan-0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34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55E58-8D0E-BA7A-DE63-D4441AA82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36438DD-6770-223F-3819-F7B5C9C63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Handige Informatie</a:t>
            </a:r>
            <a:br>
              <a:rPr lang="nl-NL" dirty="0"/>
            </a:br>
            <a:r>
              <a:rPr lang="nl-NL" dirty="0"/>
              <a:t>Structuur OP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9C5962-B464-9EB1-6B02-E56B2A998563}"/>
              </a:ext>
            </a:extLst>
          </p:cNvPr>
          <p:cNvSpPr txBox="1"/>
          <p:nvPr/>
        </p:nvSpPr>
        <p:spPr>
          <a:xfrm>
            <a:off x="590549" y="2386341"/>
            <a:ext cx="6806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Staalkaart VNG</a:t>
            </a:r>
          </a:p>
          <a:p>
            <a:pPr marL="285750" indent="-285750">
              <a:buFontTx/>
              <a:buChar char="-"/>
            </a:pPr>
            <a:r>
              <a:rPr lang="nl-NL" dirty="0"/>
              <a:t>Publicatie in het loket (Amsterdam/Groningen/Veenendaal)</a:t>
            </a:r>
          </a:p>
          <a:p>
            <a:pPr marL="285750" indent="-285750">
              <a:buFontTx/>
              <a:buChar char="-"/>
            </a:pPr>
            <a:r>
              <a:rPr lang="nl-NL" dirty="0"/>
              <a:t>Voorbeelden op VNG-site:  </a:t>
            </a:r>
          </a:p>
        </p:txBody>
      </p:sp>
      <p:pic>
        <p:nvPicPr>
          <p:cNvPr id="3" name="Afbeelding 2" descr="Handige informatie - structuur omgevingsplan: Lijst van voorbeelden op de website van de VNG">
            <a:extLst>
              <a:ext uri="{FF2B5EF4-FFF2-40B4-BE49-F238E27FC236}">
                <a16:creationId xmlns:a16="http://schemas.microsoft.com/office/drawing/2014/main" id="{31B3C505-166D-89D9-E74D-3B117A68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349992"/>
            <a:ext cx="3143689" cy="30960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E10D18A-E811-38AB-B298-E01A53A7C753}"/>
              </a:ext>
            </a:extLst>
          </p:cNvPr>
          <p:cNvSpPr txBox="1"/>
          <p:nvPr/>
        </p:nvSpPr>
        <p:spPr>
          <a:xfrm>
            <a:off x="9842090" y="6211669"/>
            <a:ext cx="258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De structuur van het omgevingsplan | VNG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38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DCD1F-4EB2-67ED-15AE-0DD6546C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8C2E17A-820E-005F-B4E2-BD44FDF35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Handige Informatie</a:t>
            </a:r>
            <a:br>
              <a:rPr lang="nl-NL" dirty="0"/>
            </a:br>
            <a:r>
              <a:rPr lang="nl-NL" dirty="0"/>
              <a:t>Annoteren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B7538B9-647D-FD5E-0C85-E0EBE1A31442}"/>
              </a:ext>
            </a:extLst>
          </p:cNvPr>
          <p:cNvSpPr txBox="1"/>
          <p:nvPr/>
        </p:nvSpPr>
        <p:spPr>
          <a:xfrm>
            <a:off x="609600" y="2182862"/>
            <a:ext cx="4973269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nl-NL" sz="1600" dirty="0">
                <a:solidFill>
                  <a:srgbClr val="000000"/>
                </a:solidFill>
                <a:latin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VNG-geintegreerde-staalkaarten-Functionele-structuur-v1_1.pdf</a:t>
            </a:r>
            <a:endParaRPr lang="nl-NL" sz="16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" name="Afbeelding 6" descr="Handige informatie: overzicht van functionele structuur van het omgevingsplan, verwijzend naar PDF van de VNG">
            <a:extLst>
              <a:ext uri="{FF2B5EF4-FFF2-40B4-BE49-F238E27FC236}">
                <a16:creationId xmlns:a16="http://schemas.microsoft.com/office/drawing/2014/main" id="{76B701E0-BEDE-00CD-9701-09E74A9E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38"/>
          <a:stretch/>
        </p:blipFill>
        <p:spPr>
          <a:xfrm>
            <a:off x="6089652" y="1160463"/>
            <a:ext cx="5646689" cy="497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158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AE526-D0BD-FDA9-D99B-F817A676C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7079908-058B-192B-1AB9-447BBC32C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Handige Informatie</a:t>
            </a:r>
            <a:br>
              <a:rPr lang="nl-NL" dirty="0"/>
            </a:br>
            <a:r>
              <a:rPr lang="nl-NL" dirty="0"/>
              <a:t>Verordeningen</a:t>
            </a:r>
          </a:p>
        </p:txBody>
      </p:sp>
      <p:pic>
        <p:nvPicPr>
          <p:cNvPr id="6" name="Afbeelding 5" descr="Handige informatie: overzicht verordeningen en de APV">
            <a:extLst>
              <a:ext uri="{FF2B5EF4-FFF2-40B4-BE49-F238E27FC236}">
                <a16:creationId xmlns:a16="http://schemas.microsoft.com/office/drawing/2014/main" id="{FE783DF1-6646-256E-2AD9-BA83F67A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82" y="2717881"/>
            <a:ext cx="3010320" cy="2591162"/>
          </a:xfrm>
          <a:prstGeom prst="rect">
            <a:avLst/>
          </a:prstGeom>
        </p:spPr>
      </p:pic>
      <p:pic>
        <p:nvPicPr>
          <p:cNvPr id="3" name="Afbeelding 2" descr="Handige informatie: vervolg overzicht verordeningen en de APV">
            <a:extLst>
              <a:ext uri="{FF2B5EF4-FFF2-40B4-BE49-F238E27FC236}">
                <a16:creationId xmlns:a16="http://schemas.microsoft.com/office/drawing/2014/main" id="{637A2A16-1032-445B-8690-5410B332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64" y="432969"/>
            <a:ext cx="3096057" cy="5992061"/>
          </a:xfrm>
          <a:prstGeom prst="rect">
            <a:avLst/>
          </a:prstGeom>
        </p:spPr>
      </p:pic>
      <p:pic>
        <p:nvPicPr>
          <p:cNvPr id="5" name="Afbeelding 4" descr="Handige informatie: vervolg overzicht verordeningen en de APV">
            <a:extLst>
              <a:ext uri="{FF2B5EF4-FFF2-40B4-BE49-F238E27FC236}">
                <a16:creationId xmlns:a16="http://schemas.microsoft.com/office/drawing/2014/main" id="{2F25503D-E517-8F19-C67E-29346FB5A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952" y="2717881"/>
            <a:ext cx="2838846" cy="247684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37298BF-70A6-DF1D-A997-BD6A181D0CE7}"/>
              </a:ext>
            </a:extLst>
          </p:cNvPr>
          <p:cNvSpPr txBox="1"/>
          <p:nvPr/>
        </p:nvSpPr>
        <p:spPr>
          <a:xfrm>
            <a:off x="10375517" y="5891630"/>
            <a:ext cx="275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5"/>
              </a:rPr>
              <a:t>APV | VNG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1766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6C80C-C022-512E-4FA5-4925831A0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A81942-25BD-8FA6-0519-032D0B03E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Handige Informatie</a:t>
            </a:r>
            <a:br>
              <a:rPr lang="nl-NL" dirty="0"/>
            </a:br>
            <a:r>
              <a:rPr lang="nl-NL" dirty="0"/>
              <a:t>Bruidsschat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C09CEBD9-4448-1EC5-89EF-EB64DEB7A940}"/>
              </a:ext>
            </a:extLst>
          </p:cNvPr>
          <p:cNvSpPr txBox="1">
            <a:spLocks/>
          </p:cNvSpPr>
          <p:nvPr/>
        </p:nvSpPr>
        <p:spPr>
          <a:xfrm>
            <a:off x="590550" y="3949832"/>
            <a:ext cx="11449051" cy="3134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27593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NL" sz="2000" b="0"/>
              <a:t>Basis voor de 24 omgevingsplanactiviteiten in het omgevingsplan van rechtswege &gt; gekoppeld aan ‘elektronisch aanvraagformulier’ in loket</a:t>
            </a:r>
            <a:br>
              <a:rPr lang="nl-NL" sz="2000" b="0"/>
            </a:br>
            <a:br>
              <a:rPr lang="nl-NL" sz="2000" b="0"/>
            </a:br>
            <a:r>
              <a:rPr lang="nl-NL" sz="2000" b="0"/>
              <a:t>Elke nieuwe vergunningplicht &gt; nadenken over (nieuw) aanvraagformulier in loket</a:t>
            </a:r>
            <a:br>
              <a:rPr lang="nl-NL" sz="2000" b="0"/>
            </a:br>
            <a:br>
              <a:rPr lang="nl-NL" sz="2400" b="0"/>
            </a:br>
            <a:r>
              <a:rPr lang="nl-NL" sz="2400" b="0"/>
              <a:t>						</a:t>
            </a:r>
            <a:r>
              <a:rPr lang="nl-NL" sz="1600">
                <a:hlinkClick r:id="rId2"/>
              </a:rPr>
              <a:t>OPA-vergunningplichten in het omgevingsplan van rechtswege | VNG</a:t>
            </a:r>
            <a:endParaRPr lang="nl-NL" sz="2400" b="0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85010B18-504E-2837-353B-4D5BE4586D0D}"/>
              </a:ext>
            </a:extLst>
          </p:cNvPr>
          <p:cNvSpPr txBox="1">
            <a:spLocks/>
          </p:cNvSpPr>
          <p:nvPr/>
        </p:nvSpPr>
        <p:spPr>
          <a:xfrm>
            <a:off x="590549" y="2082932"/>
            <a:ext cx="11449051" cy="3134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275937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342900" indent="-342900">
              <a:buFontTx/>
              <a:buChar char="-"/>
            </a:pPr>
            <a:r>
              <a:rPr lang="nl-NL" sz="2000" dirty="0"/>
              <a:t>Technisch in beheer nemen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Vangnetregeling Omgevingswet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Handreiking </a:t>
            </a:r>
            <a:r>
              <a:rPr lang="nl-NL" sz="2000" dirty="0" err="1"/>
              <a:t>PlanMER</a:t>
            </a:r>
            <a:r>
              <a:rPr lang="nl-NL" sz="2000" dirty="0"/>
              <a:t> decentrale milieuregels (IPLO) &gt; Programma/Plan-MER Q1 2025</a:t>
            </a:r>
          </a:p>
        </p:txBody>
      </p:sp>
    </p:spTree>
    <p:extLst>
      <p:ext uri="{BB962C8B-B14F-4D97-AF65-F5344CB8AC3E}">
        <p14:creationId xmlns:p14="http://schemas.microsoft.com/office/powerpoint/2010/main" val="22087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91407-2399-3926-D3F2-5B8D7C43D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A293277-A997-5632-6980-4CB93EFAD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9639300" cy="2409636"/>
          </a:xfrm>
        </p:spPr>
        <p:txBody>
          <a:bodyPr>
            <a:normAutofit/>
          </a:bodyPr>
          <a:lstStyle/>
          <a:p>
            <a:r>
              <a:rPr lang="nl-NL" dirty="0"/>
              <a:t>Netwerk Omgevingsplan</a:t>
            </a:r>
          </a:p>
        </p:txBody>
      </p:sp>
    </p:spTree>
    <p:extLst>
      <p:ext uri="{BB962C8B-B14F-4D97-AF65-F5344CB8AC3E}">
        <p14:creationId xmlns:p14="http://schemas.microsoft.com/office/powerpoint/2010/main" val="238605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D33E6-1F2A-E311-FD22-7DA5CD799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AF16FEA-87C3-69FC-96FC-8838D67E7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Netwerk Omgevingsplan</a:t>
            </a:r>
            <a:br>
              <a:rPr lang="nl-NL" dirty="0"/>
            </a:br>
            <a:r>
              <a:rPr lang="nl-NL" dirty="0"/>
              <a:t>Agenda</a:t>
            </a:r>
          </a:p>
        </p:txBody>
      </p:sp>
      <p:pic>
        <p:nvPicPr>
          <p:cNvPr id="5" name="Afbeelding 4" descr="Overzicht agenda netwerk omgevingsplan ">
            <a:extLst>
              <a:ext uri="{FF2B5EF4-FFF2-40B4-BE49-F238E27FC236}">
                <a16:creationId xmlns:a16="http://schemas.microsoft.com/office/drawing/2014/main" id="{612A7508-CE3D-A833-7108-8762F1B2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5" y="2324660"/>
            <a:ext cx="7430537" cy="3458058"/>
          </a:xfrm>
          <a:prstGeom prst="rect">
            <a:avLst/>
          </a:prstGeom>
        </p:spPr>
      </p:pic>
      <p:sp>
        <p:nvSpPr>
          <p:cNvPr id="3" name="Tekstvak 2" descr="Overzicht agenda netwerk omgevingsplan ">
            <a:extLst>
              <a:ext uri="{FF2B5EF4-FFF2-40B4-BE49-F238E27FC236}">
                <a16:creationId xmlns:a16="http://schemas.microsoft.com/office/drawing/2014/main" id="{266403E0-C732-2B16-E14B-8B930A51EA76}"/>
              </a:ext>
            </a:extLst>
          </p:cNvPr>
          <p:cNvSpPr txBox="1"/>
          <p:nvPr/>
        </p:nvSpPr>
        <p:spPr>
          <a:xfrm>
            <a:off x="8996517" y="6272980"/>
            <a:ext cx="31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Aanmeldformulier Netwerk omgevingsplan | VNG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7205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762B3-78F1-D054-5333-3BA523AC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8D4171-B1B4-5F79-2372-54B501DE9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9639300" cy="2409636"/>
          </a:xfrm>
        </p:spPr>
        <p:txBody>
          <a:bodyPr>
            <a:normAutofit/>
          </a:bodyPr>
          <a:lstStyle/>
          <a:p>
            <a:r>
              <a:rPr lang="nl-NL" dirty="0"/>
              <a:t>Vervolg + vragenrondje</a:t>
            </a:r>
          </a:p>
        </p:txBody>
      </p:sp>
    </p:spTree>
    <p:extLst>
      <p:ext uri="{BB962C8B-B14F-4D97-AF65-F5344CB8AC3E}">
        <p14:creationId xmlns:p14="http://schemas.microsoft.com/office/powerpoint/2010/main" val="3688607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3DF1F-B231-C73C-F399-2F35A1D60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513F538-D945-D244-837B-0FE160BFA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Vervolg + Vragenrondje</a:t>
            </a:r>
            <a:br>
              <a:rPr lang="nl-NL" dirty="0"/>
            </a:br>
            <a:r>
              <a:rPr lang="nl-NL" dirty="0"/>
              <a:t>Wat volgt er nog?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C93681-D3C8-DF04-A677-2E4C07DD02FF}"/>
              </a:ext>
            </a:extLst>
          </p:cNvPr>
          <p:cNvSpPr txBox="1"/>
          <p:nvPr/>
        </p:nvSpPr>
        <p:spPr>
          <a:xfrm>
            <a:off x="668594" y="2113935"/>
            <a:ext cx="64794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/>
              <a:t>Grip op de transitie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Bouwregels (</a:t>
            </a:r>
            <a:r>
              <a:rPr lang="nl-NL" sz="2400" dirty="0" err="1"/>
              <a:t>Bbl</a:t>
            </a:r>
            <a:r>
              <a:rPr lang="nl-NL" sz="2400" dirty="0"/>
              <a:t>, BS)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Nieuwe netwerksessies </a:t>
            </a:r>
          </a:p>
          <a:p>
            <a:pPr marL="742950" lvl="1" indent="-285750">
              <a:buFontTx/>
              <a:buChar char="-"/>
            </a:pPr>
            <a:r>
              <a:rPr lang="nl-NL" sz="2400" dirty="0"/>
              <a:t>Digitaal (bijv. parallel wijziging)</a:t>
            </a:r>
          </a:p>
          <a:p>
            <a:pPr marL="742950" lvl="1" indent="-285750">
              <a:buFontTx/>
              <a:buChar char="-"/>
            </a:pPr>
            <a:r>
              <a:rPr lang="nl-NL" sz="2400" dirty="0"/>
              <a:t>Inhoudelijk (bedrijven- en milieuzonering)</a:t>
            </a:r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Consultaties (lopen door)</a:t>
            </a:r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b="1" dirty="0"/>
              <a:t>Inhoudelijk </a:t>
            </a:r>
          </a:p>
          <a:p>
            <a:pPr marL="342900" indent="-342900">
              <a:buFontTx/>
              <a:buChar char="-"/>
            </a:pPr>
            <a:r>
              <a:rPr lang="nl-NL" sz="2400" b="1" dirty="0"/>
              <a:t>Proces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406ADA52-C8DA-29ED-4596-D3A952CB6636}"/>
              </a:ext>
            </a:extLst>
          </p:cNvPr>
          <p:cNvSpPr txBox="1">
            <a:spLocks/>
          </p:cNvSpPr>
          <p:nvPr/>
        </p:nvSpPr>
        <p:spPr>
          <a:xfrm>
            <a:off x="568501" y="5700584"/>
            <a:ext cx="10954905" cy="1235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27593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NL" dirty="0"/>
              <a:t>Wat missen jullie nog?</a:t>
            </a:r>
          </a:p>
        </p:txBody>
      </p:sp>
    </p:spTree>
    <p:extLst>
      <p:ext uri="{BB962C8B-B14F-4D97-AF65-F5344CB8AC3E}">
        <p14:creationId xmlns:p14="http://schemas.microsoft.com/office/powerpoint/2010/main" val="269098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A01C-A46A-42B5-D870-0C4D75D9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46554F8-0290-C477-C032-5F0665B0B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Kennismaking</a:t>
            </a:r>
          </a:p>
        </p:txBody>
      </p:sp>
    </p:spTree>
    <p:extLst>
      <p:ext uri="{BB962C8B-B14F-4D97-AF65-F5344CB8AC3E}">
        <p14:creationId xmlns:p14="http://schemas.microsoft.com/office/powerpoint/2010/main" val="14339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21EE3B3-2986-34BF-4482-EE7306787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95" y="-617617"/>
            <a:ext cx="5353512" cy="1235234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Bedankt!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1971E531-5031-EB4E-A97B-6C5574632B25}"/>
              </a:ext>
            </a:extLst>
          </p:cNvPr>
          <p:cNvSpPr txBox="1">
            <a:spLocks/>
          </p:cNvSpPr>
          <p:nvPr/>
        </p:nvSpPr>
        <p:spPr>
          <a:xfrm>
            <a:off x="6265103" y="2811383"/>
            <a:ext cx="5353512" cy="1235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NL"/>
              <a:t>Bedankt!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69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: twee personen die elkaar de hand schudden met het bovenschrift 'Hi!'">
            <a:extLst>
              <a:ext uri="{FF2B5EF4-FFF2-40B4-BE49-F238E27FC236}">
                <a16:creationId xmlns:a16="http://schemas.microsoft.com/office/drawing/2014/main" id="{3AC28382-BCAC-2B43-F07B-78D951C9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62" y="101337"/>
            <a:ext cx="6800788" cy="566298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4CA6237-BA7D-FC4C-77F2-A3BFBAB32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04" y="-617617"/>
            <a:ext cx="10954905" cy="1235234"/>
          </a:xfrm>
        </p:spPr>
        <p:txBody>
          <a:bodyPr/>
          <a:lstStyle/>
          <a:p>
            <a:r>
              <a:rPr lang="nl-NL" dirty="0"/>
              <a:t>Kennismaking met de zaal</a:t>
            </a:r>
          </a:p>
        </p:txBody>
      </p:sp>
    </p:spTree>
    <p:extLst>
      <p:ext uri="{BB962C8B-B14F-4D97-AF65-F5344CB8AC3E}">
        <p14:creationId xmlns:p14="http://schemas.microsoft.com/office/powerpoint/2010/main" val="277820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B5ABE-0FE4-382A-FE0D-838C42C1E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9BA6C2-9A31-B12E-A6E4-AB6CE9BAF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Hoe komen we aan de informatie?</a:t>
            </a:r>
          </a:p>
        </p:txBody>
      </p:sp>
    </p:spTree>
    <p:extLst>
      <p:ext uri="{BB962C8B-B14F-4D97-AF65-F5344CB8AC3E}">
        <p14:creationId xmlns:p14="http://schemas.microsoft.com/office/powerpoint/2010/main" val="108972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85BF4-3F58-156D-2B40-458E48447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2D03F5-214E-F541-820E-31A3B7577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 komt de informatie vandaan?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33913FE-EEC8-2BEC-52F0-74B99500B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Consultaties</a:t>
            </a:r>
          </a:p>
          <a:p>
            <a:r>
              <a:rPr lang="nl-NL" dirty="0"/>
              <a:t>Vragen/opmerkingen vanuit de praktijk</a:t>
            </a:r>
          </a:p>
          <a:p>
            <a:r>
              <a:rPr lang="nl-NL" dirty="0"/>
              <a:t>Publicaties op het DSO</a:t>
            </a:r>
          </a:p>
        </p:txBody>
      </p:sp>
    </p:spTree>
    <p:extLst>
      <p:ext uri="{BB962C8B-B14F-4D97-AF65-F5344CB8AC3E}">
        <p14:creationId xmlns:p14="http://schemas.microsoft.com/office/powerpoint/2010/main" val="240997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Even wat getallen</a:t>
            </a:r>
            <a:br>
              <a:rPr lang="nl-NL" dirty="0"/>
            </a:br>
            <a:r>
              <a:rPr lang="nl-NL" dirty="0"/>
              <a:t>	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2000" dirty="0"/>
              <a:t>Veel publicaties &gt; Technisch in beheer nemen bruidsschat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24 omgevingsplannen als ontwerp ter inzage gelegd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3 wijzigingen van het omgevingsplan vastgesteld (Groningen, Amsterdam, Veenendaal)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2 komen eraan in december (Doetinchem, Bernheze)</a:t>
            </a:r>
          </a:p>
        </p:txBody>
      </p:sp>
      <p:pic>
        <p:nvPicPr>
          <p:cNvPr id="10" name="Tijdelijke aanduiding voor afbeelding 9" descr="Achterkant van een computer met veel draadjes - symboliseert de veelheid aan publicaties en het aanpassen van bestaand naar omgevingsplan">
            <a:extLst>
              <a:ext uri="{FF2B5EF4-FFF2-40B4-BE49-F238E27FC236}">
                <a16:creationId xmlns:a16="http://schemas.microsoft.com/office/drawing/2014/main" id="{24BB5350-9A94-68D7-7D4E-54EBC91076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8580" b="28580"/>
          <a:stretch/>
        </p:blipFill>
        <p:spPr>
          <a:xfrm>
            <a:off x="618068" y="3920260"/>
            <a:ext cx="5187672" cy="2053685"/>
          </a:xfrm>
        </p:spPr>
      </p:pic>
      <p:pic>
        <p:nvPicPr>
          <p:cNvPr id="12" name="Tijdelijke aanduiding voor afbeelding 11" descr="Een beeld van een toekomstvisie van een gebied  met een mix van stedelijke bebouwing en groen aan de linkerkant en een groen polderlandschap aan de andere rechterkant.">
            <a:extLst>
              <a:ext uri="{FF2B5EF4-FFF2-40B4-BE49-F238E27FC236}">
                <a16:creationId xmlns:a16="http://schemas.microsoft.com/office/drawing/2014/main" id="{9A418484-E012-328B-71C3-ED2599E22D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9399" b="29399"/>
          <a:stretch/>
        </p:blipFill>
        <p:spPr/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1D65D93-7F17-2141-B37D-F72BE3CB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8128" y="-558182"/>
            <a:ext cx="10954905" cy="2386248"/>
          </a:xfrm>
        </p:spPr>
        <p:txBody>
          <a:bodyPr>
            <a:normAutofit fontScale="90000"/>
          </a:bodyPr>
          <a:lstStyle/>
          <a:p>
            <a:pPr algn="l" rtl="0" fontAlgn="base"/>
            <a:r>
              <a:rPr lang="nl-NL" b="0" dirty="0"/>
              <a:t>Consultaties</a:t>
            </a:r>
            <a:r>
              <a:rPr lang="nl-NL" b="0" baseline="0" dirty="0"/>
              <a:t> voor Omgevingsdocumenten door VNG en ADS</a:t>
            </a:r>
            <a:br>
              <a:rPr lang="nl-NL" b="0" dirty="0"/>
            </a:br>
            <a:br>
              <a:rPr lang="nl-NL" b="0" dirty="0"/>
            </a:br>
            <a:br>
              <a:rPr lang="nl-NL" b="0" dirty="0"/>
            </a:br>
            <a:br>
              <a:rPr lang="nl-NL" b="0" dirty="0"/>
            </a:br>
            <a:br>
              <a:rPr lang="nl-NL" b="0" dirty="0"/>
            </a:br>
            <a:endParaRPr lang="nl-NL" b="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45EA5C2-39E3-E09A-B5EC-8B6C54E9F19F}"/>
              </a:ext>
            </a:extLst>
          </p:cNvPr>
          <p:cNvSpPr txBox="1"/>
          <p:nvPr/>
        </p:nvSpPr>
        <p:spPr>
          <a:xfrm>
            <a:off x="368128" y="1098906"/>
            <a:ext cx="11369079" cy="5598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7970" indent="-267970"/>
            <a:r>
              <a:rPr lang="nl-NL" sz="2500" b="1" dirty="0">
                <a:solidFill>
                  <a:srgbClr val="275937"/>
                </a:solidFill>
                <a:latin typeface="Verdana"/>
                <a:ea typeface="+mj-ea"/>
              </a:rPr>
              <a:t>Consultaties voor omgevingsdocumenten door VNG en ADS</a:t>
            </a:r>
          </a:p>
          <a:p>
            <a:pPr marL="267970" indent="-267970"/>
            <a:endParaRPr lang="nl-NL" sz="2500" b="1" dirty="0">
              <a:solidFill>
                <a:srgbClr val="275937"/>
              </a:solidFill>
              <a:latin typeface="Verdan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Omgevingsplan wijzigingen in STOP-TPOD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Omgevingsplan wijzigingen in TAM-IMRO (consultaties stoppen per 1/1/25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Omgevingsvisie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Programma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BOPA</a:t>
            </a:r>
          </a:p>
          <a:p>
            <a:pPr lvl="1">
              <a:buFont typeface="Courier New" charset="0"/>
              <a:buChar char="o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Doel is gemeenten in de consultatie </a:t>
            </a:r>
            <a:r>
              <a:rPr lang="nl-NL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eenmalig</a:t>
            </a:r>
            <a:r>
              <a:rPr lang="nl-NL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te ondersteunen voor de eerste publicatie, zodat deze zo soepel en foutloos als mogelijk verloopt (voorkomen/ beperken van herstelacties).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Circa </a:t>
            </a:r>
            <a:r>
              <a:rPr lang="nl-NL" sz="20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25 consultaties</a:t>
            </a:r>
            <a:r>
              <a:rPr lang="nl-NL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gehad m.b.t STOP/TPOD Omgevingsplan en circa 15 STOP/TPOD-omgevingsvisies bekeken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VNG en ADS gebruiken actiegerichte leerervaringen uit de consultatie voor het verbeteren van algemene ondersteuning van gemeenten.</a:t>
            </a:r>
          </a:p>
          <a:p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60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EA47D-73E7-2332-B70C-FFF649A4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FBCD2D-7DBB-3AFB-5A0D-3CDE0D0C5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345" y="-607609"/>
            <a:ext cx="10954905" cy="2386248"/>
          </a:xfrm>
        </p:spPr>
        <p:txBody>
          <a:bodyPr>
            <a:normAutofit fontScale="90000"/>
          </a:bodyPr>
          <a:lstStyle/>
          <a:p>
            <a:pPr algn="l" rtl="0" fontAlgn="base"/>
            <a:r>
              <a:rPr lang="nl-NL" b="0" dirty="0"/>
              <a:t>Waar komt de informatie vandaan?</a:t>
            </a:r>
            <a:br>
              <a:rPr lang="nl-NL" b="0" dirty="0"/>
            </a:br>
            <a:br>
              <a:rPr lang="nl-NL" b="0" dirty="0"/>
            </a:br>
            <a:br>
              <a:rPr lang="nl-NL" b="0" dirty="0"/>
            </a:br>
            <a:br>
              <a:rPr lang="nl-NL" b="0" dirty="0"/>
            </a:br>
            <a:br>
              <a:rPr lang="nl-NL" b="0" dirty="0"/>
            </a:br>
            <a:br>
              <a:rPr lang="nl-NL" b="0" dirty="0"/>
            </a:br>
            <a:endParaRPr lang="nl-NL" b="0" dirty="0"/>
          </a:p>
        </p:txBody>
      </p:sp>
      <p:pic>
        <p:nvPicPr>
          <p:cNvPr id="2" name="Afbeelding 1" descr="Tegeltjeswijsheid: een omgevingsplan is geen bestemmingsplan 2.0">
            <a:extLst>
              <a:ext uri="{FF2B5EF4-FFF2-40B4-BE49-F238E27FC236}">
                <a16:creationId xmlns:a16="http://schemas.microsoft.com/office/drawing/2014/main" id="{4E75FAA5-DCC1-596D-881A-0502F915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62" y="1440835"/>
            <a:ext cx="4208079" cy="4234354"/>
          </a:xfrm>
          <a:prstGeom prst="rect">
            <a:avLst/>
          </a:prstGeom>
          <a:effectLst>
            <a:outerShdw blurRad="50800" dist="38100" dir="2700000">
              <a:srgbClr val="000000">
                <a:alpha val="9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317708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238</TotalTime>
  <Words>797</Words>
  <Application>Microsoft Office PowerPoint</Application>
  <PresentationFormat>Breedbeeld</PresentationFormat>
  <Paragraphs>108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Verdana</vt:lpstr>
      <vt:lpstr>Wingdings</vt:lpstr>
      <vt:lpstr>Aangepast ontwerp</vt:lpstr>
      <vt:lpstr>Omgevingsplan:  Lessons Learned</vt:lpstr>
      <vt:lpstr>Omgevingsplan: Lessons Learned</vt:lpstr>
      <vt:lpstr>Kennismaking</vt:lpstr>
      <vt:lpstr>Kennismaking met de zaal</vt:lpstr>
      <vt:lpstr>Hoe komen we aan de informatie?</vt:lpstr>
      <vt:lpstr>Waar komt de informatie vandaan?</vt:lpstr>
      <vt:lpstr>Even wat getallen  </vt:lpstr>
      <vt:lpstr>Consultaties voor Omgevingsdocumenten door VNG en ADS     </vt:lpstr>
      <vt:lpstr>Waar komt de informatie vandaan?      </vt:lpstr>
      <vt:lpstr>Welke lessen hebben we geleerd?</vt:lpstr>
      <vt:lpstr>Lessons Learned</vt:lpstr>
      <vt:lpstr>Lessons Learned:   technische lessen</vt:lpstr>
      <vt:lpstr>Technische lessen</vt:lpstr>
      <vt:lpstr>Technische lessen 3. Locatie noemen in de tekst</vt:lpstr>
      <vt:lpstr>Technische lessen 3. Locatie noemen in de tekst Hoe dan?</vt:lpstr>
      <vt:lpstr>Technische lessen 4. Regelkwalificatie</vt:lpstr>
      <vt:lpstr>Lessons Learned:   inhoudelijke lessen</vt:lpstr>
      <vt:lpstr>Inhoudelijke lessen</vt:lpstr>
      <vt:lpstr>Handige informatie en waar te vinden</vt:lpstr>
      <vt:lpstr>Handige informatie Overzicht</vt:lpstr>
      <vt:lpstr>Handige informatie TAM-bijsluiter</vt:lpstr>
      <vt:lpstr>Handige Informatie Structuur OP</vt:lpstr>
      <vt:lpstr>Handige Informatie Annoteren</vt:lpstr>
      <vt:lpstr>Handige Informatie Verordeningen</vt:lpstr>
      <vt:lpstr>Handige Informatie Bruidsschat</vt:lpstr>
      <vt:lpstr>Netwerk Omgevingsplan</vt:lpstr>
      <vt:lpstr>Netwerk Omgevingsplan Agenda</vt:lpstr>
      <vt:lpstr>Vervolg + vragenrondje</vt:lpstr>
      <vt:lpstr>Vervolg + Vragenrondje Wat volgt er nog?</vt:lpstr>
      <vt:lpstr>Bedankt!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Namara, Nuance (WVL)</dc:creator>
  <cp:lastModifiedBy>Jonkers, Henk (RWS WVL)</cp:lastModifiedBy>
  <cp:revision>19</cp:revision>
  <dcterms:created xsi:type="dcterms:W3CDTF">2023-08-22T12:47:17Z</dcterms:created>
  <dcterms:modified xsi:type="dcterms:W3CDTF">2024-12-06T13:59:16Z</dcterms:modified>
</cp:coreProperties>
</file>