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  <p:sldMasterId id="2147483712" r:id="rId2"/>
  </p:sldMasterIdLst>
  <p:notesMasterIdLst>
    <p:notesMasterId r:id="rId33"/>
  </p:notesMasterIdLst>
  <p:handoutMasterIdLst>
    <p:handoutMasterId r:id="rId34"/>
  </p:handoutMasterIdLst>
  <p:sldIdLst>
    <p:sldId id="291" r:id="rId3"/>
    <p:sldId id="278" r:id="rId4"/>
    <p:sldId id="403" r:id="rId5"/>
    <p:sldId id="404" r:id="rId6"/>
    <p:sldId id="405" r:id="rId7"/>
    <p:sldId id="406" r:id="rId8"/>
    <p:sldId id="410" r:id="rId9"/>
    <p:sldId id="407" r:id="rId10"/>
    <p:sldId id="411" r:id="rId11"/>
    <p:sldId id="412" r:id="rId12"/>
    <p:sldId id="413" r:id="rId13"/>
    <p:sldId id="414" r:id="rId14"/>
    <p:sldId id="415" r:id="rId15"/>
    <p:sldId id="432" r:id="rId16"/>
    <p:sldId id="437" r:id="rId17"/>
    <p:sldId id="417" r:id="rId18"/>
    <p:sldId id="419" r:id="rId19"/>
    <p:sldId id="420" r:id="rId20"/>
    <p:sldId id="421" r:id="rId21"/>
    <p:sldId id="423" r:id="rId22"/>
    <p:sldId id="435" r:id="rId23"/>
    <p:sldId id="439" r:id="rId24"/>
    <p:sldId id="424" r:id="rId25"/>
    <p:sldId id="425" r:id="rId26"/>
    <p:sldId id="426" r:id="rId27"/>
    <p:sldId id="428" r:id="rId28"/>
    <p:sldId id="430" r:id="rId29"/>
    <p:sldId id="441" r:id="rId30"/>
    <p:sldId id="440" r:id="rId31"/>
    <p:sldId id="297" r:id="rId32"/>
  </p:sldIdLst>
  <p:sldSz cx="12192000" cy="6858000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3" userDrawn="1">
          <p15:clr>
            <a:srgbClr val="A4A3A4"/>
          </p15:clr>
        </p15:guide>
        <p15:guide id="2" orient="horz" pos="1141" userDrawn="1">
          <p15:clr>
            <a:srgbClr val="A4A3A4"/>
          </p15:clr>
        </p15:guide>
        <p15:guide id="3" orient="horz" pos="2286" userDrawn="1">
          <p15:clr>
            <a:srgbClr val="A4A3A4"/>
          </p15:clr>
        </p15:guide>
        <p15:guide id="4" pos="3856" userDrawn="1">
          <p15:clr>
            <a:srgbClr val="A4A3A4"/>
          </p15:clr>
        </p15:guide>
        <p15:guide id="5" pos="3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ED933C-4A03-4428-4BFC-C38208372DA8}" name="Nico Statius Muller" initials="NM" userId="S::nico.statiusmuller@vng.nl::8d1ef4fa-2088-4dac-8402-4b32d43924f3" providerId="AD"/>
  <p188:author id="{9690BA3C-E066-AF3F-8E62-31E1A6CA4356}" name="Meryem Tas" initials="" userId="S::meryem.tas@denhaag.nl::0280338f-e358-49cf-9cb2-20bca2b90d69" providerId="AD"/>
  <p188:author id="{A9AF4142-0E7B-B8E5-5B94-19C82DCC137B}" name="Juliette van der Jagt" initials="JJ" userId="S::juliette.vanderjagt@vng.nl::0da359ea-525f-42ab-b5ff-859cae37785e" providerId="AD"/>
  <p188:author id="{4AF14E93-18C6-AF13-1F11-AF078142C66B}" name="Dènes Jansen" initials="DJ" userId="c344b36f1ceb17f2" providerId="Windows Live"/>
  <p188:author id="{319F0AEC-9DA8-67F0-0848-8F77A347DC9D}" name="Tessa Koene" initials="TK" userId="S::tessa.koene@miraf.nl::ca6ec381-60a9-441b-966d-5b516d001d24" providerId="AD"/>
  <p188:author id="{9DCBEBFC-4BAD-10D1-7F18-766038FEC9DF}" name="Meryem Tas" initials="MT" userId="S::meryem.tas@vng.nl::5f3ba144-d6f8-48e3-830f-010095e4d8c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870C"/>
    <a:srgbClr val="2B5781"/>
    <a:srgbClr val="275937"/>
    <a:srgbClr val="E17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84FF4C-AD97-410A-8B07-084BDF35C172}" v="1059" dt="2024-12-06T11:25:26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3" autoAdjust="0"/>
    <p:restoredTop sz="86405" autoAdjust="0"/>
  </p:normalViewPr>
  <p:slideViewPr>
    <p:cSldViewPr snapToGrid="0" snapToObjects="1" showGuides="1">
      <p:cViewPr varScale="1">
        <p:scale>
          <a:sx n="96" d="100"/>
          <a:sy n="96" d="100"/>
        </p:scale>
        <p:origin x="354" y="96"/>
      </p:cViewPr>
      <p:guideLst>
        <p:guide orient="horz" pos="3863"/>
        <p:guide orient="horz" pos="1141"/>
        <p:guide orient="horz" pos="2286"/>
        <p:guide pos="3856"/>
        <p:guide pos="3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51" d="100"/>
          <a:sy n="151" d="100"/>
        </p:scale>
        <p:origin x="47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8DB60-9960-7E4E-BA4A-B29DFB46F3EE}" type="datetime1">
              <a:rPr lang="nl-NL" smtClean="0"/>
              <a:t>6-12-2024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0EAE8-FB6A-B847-B804-B8BC08416A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3355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43F22-96A7-2946-9F02-228CB8E4306F}" type="datetime1">
              <a:rPr lang="nl-NL" smtClean="0"/>
              <a:t>6-12-2024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6D882-3718-4F40-87D5-7C3050DB7E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9858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Het TAM-omgevingsplan dient niet te worden gezien als een directe opvolger of vervanger van een bestemmingsplan. Er zijn aanzienlijke juridische verschillen in de formulering van de regels. 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E77C9-ECE7-4A02-89C5-67F57ABEFDCF}" type="slidenum">
              <a:rPr lang="nl-NL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2532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Geen </a:t>
            </a:r>
            <a:r>
              <a:rPr lang="en-US" err="1">
                <a:cs typeface="Calibri"/>
              </a:rPr>
              <a:t>aanvulling</a:t>
            </a:r>
            <a:r>
              <a:rPr lang="en-US">
                <a:cs typeface="Calibri"/>
              </a:rPr>
              <a:t> maar </a:t>
            </a:r>
            <a:r>
              <a:rPr lang="en-US" err="1">
                <a:cs typeface="Calibri"/>
              </a:rPr>
              <a:t>invulling</a:t>
            </a:r>
            <a:r>
              <a:rPr lang="en-US">
                <a:cs typeface="Calibri"/>
              </a:rPr>
              <a:t>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E77C9-ECE7-4A02-89C5-67F57ABEFDCF}" type="slidenum">
              <a:rPr lang="nl-NL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5360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Onder </a:t>
            </a:r>
            <a:r>
              <a:rPr lang="en-US" err="1">
                <a:ea typeface="Calibri"/>
                <a:cs typeface="Calibri"/>
              </a:rPr>
              <a:t>Wro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kon</a:t>
            </a:r>
            <a:r>
              <a:rPr lang="en-US">
                <a:ea typeface="Calibri"/>
                <a:cs typeface="Calibri"/>
              </a:rPr>
              <a:t> je </a:t>
            </a:r>
            <a:r>
              <a:rPr lang="en-US" err="1">
                <a:ea typeface="Calibri"/>
                <a:cs typeface="Calibri"/>
              </a:rPr>
              <a:t>binnenplanse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afwijkingen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opnemen</a:t>
            </a:r>
            <a:r>
              <a:rPr lang="en-US">
                <a:ea typeface="Calibri"/>
                <a:cs typeface="Calibri"/>
              </a:rPr>
              <a:t>. Met </a:t>
            </a:r>
            <a:r>
              <a:rPr lang="en-US" err="1">
                <a:ea typeface="Calibri"/>
                <a:cs typeface="Calibri"/>
              </a:rPr>
              <a:t>vergunning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afwijken</a:t>
            </a:r>
            <a:r>
              <a:rPr lang="en-US">
                <a:ea typeface="Calibri"/>
                <a:cs typeface="Calibri"/>
              </a:rPr>
              <a:t> van </a:t>
            </a:r>
            <a:r>
              <a:rPr lang="en-US" err="1">
                <a:ea typeface="Calibri"/>
                <a:cs typeface="Calibri"/>
              </a:rPr>
              <a:t>een</a:t>
            </a:r>
            <a:r>
              <a:rPr lang="en-US">
                <a:ea typeface="Calibri"/>
                <a:cs typeface="Calibri"/>
              </a:rPr>
              <a:t> regel </a:t>
            </a:r>
            <a:r>
              <a:rPr lang="en-US" err="1">
                <a:ea typeface="Calibri"/>
                <a:cs typeface="Calibri"/>
              </a:rPr>
              <a:t>uit</a:t>
            </a:r>
            <a:r>
              <a:rPr lang="en-US">
                <a:ea typeface="Calibri"/>
                <a:cs typeface="Calibri"/>
              </a:rPr>
              <a:t> het </a:t>
            </a:r>
            <a:r>
              <a:rPr lang="en-US" err="1">
                <a:ea typeface="Calibri"/>
                <a:cs typeface="Calibri"/>
              </a:rPr>
              <a:t>bestemmingsplan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Bv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categorie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bedrijf</a:t>
            </a:r>
            <a:r>
              <a:rPr lang="en-US">
                <a:ea typeface="Calibri"/>
                <a:cs typeface="Calibri"/>
              </a:rPr>
              <a:t> of </a:t>
            </a:r>
            <a:r>
              <a:rPr lang="en-US" err="1">
                <a:ea typeface="Calibri"/>
                <a:cs typeface="Calibri"/>
              </a:rPr>
              <a:t>bouwregels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Aanvraag</a:t>
            </a:r>
            <a:r>
              <a:rPr lang="en-US">
                <a:ea typeface="Calibri"/>
                <a:cs typeface="Calibri"/>
              </a:rPr>
              <a:t> was </a:t>
            </a:r>
            <a:r>
              <a:rPr lang="en-US" err="1">
                <a:ea typeface="Calibri"/>
                <a:cs typeface="Calibri"/>
              </a:rPr>
              <a:t>bouwen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vergunning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mocht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ook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worden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verleend</a:t>
            </a:r>
            <a:r>
              <a:rPr lang="en-US">
                <a:ea typeface="Calibri"/>
                <a:cs typeface="Calibri"/>
              </a:rPr>
              <a:t> met </a:t>
            </a:r>
            <a:r>
              <a:rPr lang="en-US" err="1">
                <a:ea typeface="Calibri"/>
                <a:cs typeface="Calibri"/>
              </a:rPr>
              <a:t>toepassing</a:t>
            </a:r>
            <a:r>
              <a:rPr lang="en-US">
                <a:ea typeface="Calibri"/>
                <a:cs typeface="Calibri"/>
              </a:rPr>
              <a:t> van </a:t>
            </a:r>
            <a:r>
              <a:rPr lang="en-US" err="1">
                <a:ea typeface="Calibri"/>
                <a:cs typeface="Calibri"/>
              </a:rPr>
              <a:t>binnenplanse</a:t>
            </a:r>
            <a:r>
              <a:rPr lang="en-US">
                <a:ea typeface="Calibri"/>
                <a:cs typeface="Calibri"/>
              </a:rPr>
              <a:t> afwijking.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E77C9-ECE7-4A02-89C5-67F57ABEFDCF}" type="slidenum">
              <a:rPr lang="nl-NL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0267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Ook </a:t>
            </a:r>
            <a:r>
              <a:rPr lang="en-US" err="1">
                <a:cs typeface="Calibri"/>
              </a:rPr>
              <a:t>aangeven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gemeente</a:t>
            </a:r>
            <a:r>
              <a:rPr lang="en-US">
                <a:cs typeface="Calibri"/>
              </a:rPr>
              <a:t> Zwolle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E77C9-ECE7-4A02-89C5-67F57ABEFDCF}" type="slidenum">
              <a:rPr lang="nl-NL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3277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26CAFB3-B952-5E41-8366-D28F5BBD163D}"/>
              </a:ext>
            </a:extLst>
          </p:cNvPr>
          <p:cNvSpPr/>
          <p:nvPr userDrawn="1"/>
        </p:nvSpPr>
        <p:spPr>
          <a:xfrm>
            <a:off x="251" y="892799"/>
            <a:ext cx="12208683" cy="5609601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0E62FF2-996E-EE4F-8AD3-63F8BA2B3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7525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F3612BFF-8B8D-A445-BE85-25A4D5787366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2199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9F7C79B-7513-0040-807E-BCD64B44B92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590551" y="1811338"/>
            <a:ext cx="5938399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6915151" y="1811338"/>
            <a:ext cx="4658783" cy="430053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1187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059EE069-E041-7D4E-AF5F-769655BE0B20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4779819"/>
            <a:ext cx="12192000" cy="148604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1811338"/>
            <a:ext cx="10964333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4677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2x beeld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8CC9E27-A66F-9947-B318-08B7BF55BA15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01133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1133" y="1811339"/>
            <a:ext cx="10972800" cy="2073559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386261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6870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+ 2x beeld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B9C7D7F-C5E1-0140-BB57-0FBAD6675830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390192" y="1805083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1811339"/>
            <a:ext cx="5262747" cy="43211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386261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5758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3BE2A5B-4D60-474A-9000-DB2D4E891825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4981736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2182862"/>
            <a:ext cx="4973269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6089652" y="1160463"/>
            <a:ext cx="5646689" cy="49720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8760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C612CF5-18B5-914F-B3E0-D3BD0CF3F51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926167" y="1168400"/>
            <a:ext cx="8326197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6937" y="5384244"/>
            <a:ext cx="8325427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926167" y="5765368"/>
            <a:ext cx="8326967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078953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1D9D6F7E-172C-1F44-81E6-052D9B58844C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926166" y="1168400"/>
            <a:ext cx="3892743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6937" y="5384244"/>
            <a:ext cx="8325427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926167" y="5765368"/>
            <a:ext cx="8326967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6342303" y="1160463"/>
            <a:ext cx="3910061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5215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>
                <a:solidFill>
                  <a:srgbClr val="00A9F3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68288" indent="-268288"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19073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 2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252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3810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CAF4B903-1467-C34F-9567-8E31016B8910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0E62FF2-996E-EE4F-8AD3-63F8BA2B3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2DC3BBA-D385-EF47-B9A6-F185736EA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92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: 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65147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: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080000"/>
            <a:ext cx="10033200" cy="522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58636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: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739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: aflope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 1"/>
          <p:cNvGrpSpPr/>
          <p:nvPr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0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1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</p:grpSp>
      <p:pic>
        <p:nvPicPr>
          <p:cNvPr id="7" name="Afbeelding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795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9951FD9-6F07-F54A-8E97-3672483F8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FAD7-FBF1-4924-9032-AAD1B35CAA39}" type="datetimeFigureOut">
              <a:rPr lang="nl-NL" smtClean="0"/>
              <a:t>6-12-2024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48BB2D8-BB38-9E43-916B-C7F58F9CE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F309B03-A33C-E541-8A8F-C79DE1C3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0307-C473-4A97-B94B-B29C39453B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56047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foto donker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elijkbenige driehoek 8">
            <a:extLst>
              <a:ext uri="{FF2B5EF4-FFF2-40B4-BE49-F238E27FC236}">
                <a16:creationId xmlns:a16="http://schemas.microsoft.com/office/drawing/2014/main" id="{FBED7AAB-CDAA-72E0-3A43-540D621F3688}"/>
              </a:ext>
            </a:extLst>
          </p:cNvPr>
          <p:cNvSpPr/>
          <p:nvPr userDrawn="1"/>
        </p:nvSpPr>
        <p:spPr>
          <a:xfrm>
            <a:off x="1753986" y="4031673"/>
            <a:ext cx="5505341" cy="2826326"/>
          </a:xfrm>
          <a:prstGeom prst="triangle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B5A378-D087-E905-A9CD-E41FF608F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7012" y="423332"/>
            <a:ext cx="5976321" cy="200296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4457518-AC06-A099-9F3C-A25877688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7013" y="2518373"/>
            <a:ext cx="4826924" cy="112207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91BD37D6-B25E-967C-E52E-4F3107952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838825" cy="5842635"/>
          </a:xfrm>
          <a:custGeom>
            <a:avLst/>
            <a:gdLst>
              <a:gd name="connsiteX0" fmla="*/ 5841340 w 5841339"/>
              <a:gd name="connsiteY0" fmla="*/ 0 h 5841720"/>
              <a:gd name="connsiteX1" fmla="*/ 3301403 w 5841339"/>
              <a:gd name="connsiteY1" fmla="*/ 0 h 5841720"/>
              <a:gd name="connsiteX2" fmla="*/ 1655826 w 5841339"/>
              <a:gd name="connsiteY2" fmla="*/ 1645666 h 5841720"/>
              <a:gd name="connsiteX3" fmla="*/ 10268 w 5841339"/>
              <a:gd name="connsiteY3" fmla="*/ 0 h 5841720"/>
              <a:gd name="connsiteX4" fmla="*/ 0 w 5841339"/>
              <a:gd name="connsiteY4" fmla="*/ 0 h 5841720"/>
              <a:gd name="connsiteX5" fmla="*/ 0 w 5841339"/>
              <a:gd name="connsiteY5" fmla="*/ 5841721 h 5841720"/>
              <a:gd name="connsiteX6" fmla="*/ 5841340 w 5841339"/>
              <a:gd name="connsiteY6" fmla="*/ 0 h 584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41339" h="5841720">
                <a:moveTo>
                  <a:pt x="5841340" y="0"/>
                </a:moveTo>
                <a:lnTo>
                  <a:pt x="3301403" y="0"/>
                </a:lnTo>
                <a:lnTo>
                  <a:pt x="1655826" y="1645666"/>
                </a:lnTo>
                <a:lnTo>
                  <a:pt x="10268" y="0"/>
                </a:lnTo>
                <a:lnTo>
                  <a:pt x="0" y="0"/>
                </a:lnTo>
                <a:lnTo>
                  <a:pt x="0" y="5841721"/>
                </a:lnTo>
                <a:lnTo>
                  <a:pt x="5841340" y="0"/>
                </a:lnTo>
                <a:close/>
              </a:path>
            </a:pathLst>
          </a:custGeom>
          <a:solidFill>
            <a:srgbClr val="0085C6">
              <a:alpha val="74902"/>
            </a:srgbClr>
          </a:solidFill>
          <a:ln w="1269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2E3052D2-7619-D462-11E0-04B85514BCDC}"/>
              </a:ext>
            </a:extLst>
          </p:cNvPr>
          <p:cNvSpPr/>
          <p:nvPr/>
        </p:nvSpPr>
        <p:spPr>
          <a:xfrm>
            <a:off x="9308011" y="5109583"/>
            <a:ext cx="756398" cy="756645"/>
          </a:xfrm>
          <a:custGeom>
            <a:avLst/>
            <a:gdLst>
              <a:gd name="connsiteX0" fmla="*/ 586222 w 756398"/>
              <a:gd name="connsiteY0" fmla="*/ 0 h 756645"/>
              <a:gd name="connsiteX1" fmla="*/ 0 w 756398"/>
              <a:gd name="connsiteY1" fmla="*/ 586435 h 756645"/>
              <a:gd name="connsiteX2" fmla="*/ 0 w 756398"/>
              <a:gd name="connsiteY2" fmla="*/ 756646 h 756645"/>
              <a:gd name="connsiteX3" fmla="*/ 170189 w 756398"/>
              <a:gd name="connsiteY3" fmla="*/ 756646 h 756645"/>
              <a:gd name="connsiteX4" fmla="*/ 378206 w 756398"/>
              <a:gd name="connsiteY4" fmla="*/ 548566 h 756645"/>
              <a:gd name="connsiteX5" fmla="*/ 459213 w 756398"/>
              <a:gd name="connsiteY5" fmla="*/ 629614 h 756645"/>
              <a:gd name="connsiteX6" fmla="*/ 629405 w 756398"/>
              <a:gd name="connsiteY6" fmla="*/ 459372 h 756645"/>
              <a:gd name="connsiteX7" fmla="*/ 548380 w 756398"/>
              <a:gd name="connsiteY7" fmla="*/ 378324 h 756645"/>
              <a:gd name="connsiteX8" fmla="*/ 756398 w 756398"/>
              <a:gd name="connsiteY8" fmla="*/ 170241 h 756645"/>
              <a:gd name="connsiteX9" fmla="*/ 756398 w 756398"/>
              <a:gd name="connsiteY9" fmla="*/ 0 h 756645"/>
              <a:gd name="connsiteX10" fmla="*/ 586224 w 756398"/>
              <a:gd name="connsiteY10" fmla="*/ 0 h 756645"/>
              <a:gd name="connsiteX11" fmla="*/ 81008 w 756398"/>
              <a:gd name="connsiteY11" fmla="*/ 251291 h 756645"/>
              <a:gd name="connsiteX12" fmla="*/ 251197 w 756398"/>
              <a:gd name="connsiteY12" fmla="*/ 81048 h 756645"/>
              <a:gd name="connsiteX13" fmla="*/ 170189 w 756398"/>
              <a:gd name="connsiteY13" fmla="*/ 15 h 756645"/>
              <a:gd name="connsiteX14" fmla="*/ 170189 w 756398"/>
              <a:gd name="connsiteY14" fmla="*/ 0 h 756645"/>
              <a:gd name="connsiteX15" fmla="*/ 0 w 756398"/>
              <a:gd name="connsiteY15" fmla="*/ 0 h 756645"/>
              <a:gd name="connsiteX16" fmla="*/ 0 w 756398"/>
              <a:gd name="connsiteY16" fmla="*/ 170241 h 756645"/>
              <a:gd name="connsiteX17" fmla="*/ 81008 w 756398"/>
              <a:gd name="connsiteY17" fmla="*/ 251291 h 756645"/>
              <a:gd name="connsiteX18" fmla="*/ 756398 w 756398"/>
              <a:gd name="connsiteY18" fmla="*/ 756646 h 756645"/>
              <a:gd name="connsiteX19" fmla="*/ 756398 w 756398"/>
              <a:gd name="connsiteY19" fmla="*/ 586435 h 756645"/>
              <a:gd name="connsiteX20" fmla="*/ 586252 w 756398"/>
              <a:gd name="connsiteY20" fmla="*/ 756646 h 756645"/>
              <a:gd name="connsiteX21" fmla="*/ 756398 w 756398"/>
              <a:gd name="connsiteY21" fmla="*/ 756646 h 75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6398" h="756645">
                <a:moveTo>
                  <a:pt x="586222" y="0"/>
                </a:moveTo>
                <a:lnTo>
                  <a:pt x="0" y="586435"/>
                </a:lnTo>
                <a:lnTo>
                  <a:pt x="0" y="756646"/>
                </a:lnTo>
                <a:lnTo>
                  <a:pt x="170189" y="756646"/>
                </a:lnTo>
                <a:lnTo>
                  <a:pt x="378206" y="548566"/>
                </a:lnTo>
                <a:lnTo>
                  <a:pt x="459213" y="629614"/>
                </a:lnTo>
                <a:lnTo>
                  <a:pt x="629405" y="459372"/>
                </a:lnTo>
                <a:lnTo>
                  <a:pt x="548380" y="378324"/>
                </a:lnTo>
                <a:lnTo>
                  <a:pt x="756398" y="170241"/>
                </a:lnTo>
                <a:lnTo>
                  <a:pt x="756398" y="0"/>
                </a:lnTo>
                <a:lnTo>
                  <a:pt x="586224" y="0"/>
                </a:lnTo>
                <a:close/>
                <a:moveTo>
                  <a:pt x="81008" y="251291"/>
                </a:moveTo>
                <a:lnTo>
                  <a:pt x="251197" y="81048"/>
                </a:lnTo>
                <a:lnTo>
                  <a:pt x="170189" y="15"/>
                </a:lnTo>
                <a:lnTo>
                  <a:pt x="170189" y="0"/>
                </a:lnTo>
                <a:lnTo>
                  <a:pt x="0" y="0"/>
                </a:lnTo>
                <a:lnTo>
                  <a:pt x="0" y="170241"/>
                </a:lnTo>
                <a:lnTo>
                  <a:pt x="81008" y="251291"/>
                </a:lnTo>
                <a:close/>
                <a:moveTo>
                  <a:pt x="756398" y="756646"/>
                </a:moveTo>
                <a:lnTo>
                  <a:pt x="756398" y="586435"/>
                </a:lnTo>
                <a:lnTo>
                  <a:pt x="586252" y="756646"/>
                </a:lnTo>
                <a:lnTo>
                  <a:pt x="756398" y="756646"/>
                </a:lnTo>
                <a:close/>
              </a:path>
            </a:pathLst>
          </a:custGeom>
          <a:solidFill>
            <a:srgbClr val="97BE0D"/>
          </a:solidFill>
          <a:ln w="1499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2290EBA2-8E2D-6DE4-0054-29203AF1659C}"/>
              </a:ext>
            </a:extLst>
          </p:cNvPr>
          <p:cNvSpPr/>
          <p:nvPr/>
        </p:nvSpPr>
        <p:spPr>
          <a:xfrm>
            <a:off x="10820794" y="5109590"/>
            <a:ext cx="756412" cy="756647"/>
          </a:xfrm>
          <a:custGeom>
            <a:avLst/>
            <a:gdLst>
              <a:gd name="connsiteX0" fmla="*/ 0 w 756412"/>
              <a:gd name="connsiteY0" fmla="*/ 0 h 756647"/>
              <a:gd name="connsiteX1" fmla="*/ 0 w 756412"/>
              <a:gd name="connsiteY1" fmla="*/ 0 h 756647"/>
              <a:gd name="connsiteX2" fmla="*/ 586223 w 756412"/>
              <a:gd name="connsiteY2" fmla="*/ 0 h 756647"/>
              <a:gd name="connsiteX3" fmla="*/ 0 w 756412"/>
              <a:gd name="connsiteY3" fmla="*/ 586435 h 756647"/>
              <a:gd name="connsiteX4" fmla="*/ 0 w 756412"/>
              <a:gd name="connsiteY4" fmla="*/ 756647 h 756647"/>
              <a:gd name="connsiteX5" fmla="*/ 170190 w 756412"/>
              <a:gd name="connsiteY5" fmla="*/ 756647 h 756647"/>
              <a:gd name="connsiteX6" fmla="*/ 463309 w 756412"/>
              <a:gd name="connsiteY6" fmla="*/ 463438 h 756647"/>
              <a:gd name="connsiteX7" fmla="*/ 756398 w 756412"/>
              <a:gd name="connsiteY7" fmla="*/ 756647 h 756647"/>
              <a:gd name="connsiteX8" fmla="*/ 756413 w 756412"/>
              <a:gd name="connsiteY8" fmla="*/ 756647 h 756647"/>
              <a:gd name="connsiteX9" fmla="*/ 756413 w 756412"/>
              <a:gd name="connsiteY9" fmla="*/ 0 h 756647"/>
              <a:gd name="connsiteX10" fmla="*/ 586223 w 756412"/>
              <a:gd name="connsiteY10" fmla="*/ 0 h 756647"/>
              <a:gd name="connsiteX11" fmla="*/ 332220 w 756412"/>
              <a:gd name="connsiteY11" fmla="*/ 0 h 756647"/>
              <a:gd name="connsiteX12" fmla="*/ 15 w 756412"/>
              <a:gd name="connsiteY12" fmla="*/ 0 h 756647"/>
              <a:gd name="connsiteX13" fmla="*/ 166125 w 756412"/>
              <a:gd name="connsiteY13" fmla="*/ 166162 h 756647"/>
              <a:gd name="connsiteX14" fmla="*/ 332220 w 756412"/>
              <a:gd name="connsiteY14" fmla="*/ 0 h 75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6412" h="756647">
                <a:moveTo>
                  <a:pt x="0" y="0"/>
                </a:moveTo>
                <a:lnTo>
                  <a:pt x="0" y="0"/>
                </a:lnTo>
                <a:close/>
                <a:moveTo>
                  <a:pt x="586223" y="0"/>
                </a:moveTo>
                <a:lnTo>
                  <a:pt x="0" y="586435"/>
                </a:lnTo>
                <a:lnTo>
                  <a:pt x="0" y="756647"/>
                </a:lnTo>
                <a:lnTo>
                  <a:pt x="170190" y="756647"/>
                </a:lnTo>
                <a:lnTo>
                  <a:pt x="463309" y="463438"/>
                </a:lnTo>
                <a:lnTo>
                  <a:pt x="756398" y="756647"/>
                </a:lnTo>
                <a:lnTo>
                  <a:pt x="756413" y="756647"/>
                </a:lnTo>
                <a:lnTo>
                  <a:pt x="756413" y="0"/>
                </a:lnTo>
                <a:lnTo>
                  <a:pt x="586223" y="0"/>
                </a:lnTo>
                <a:close/>
                <a:moveTo>
                  <a:pt x="332220" y="0"/>
                </a:moveTo>
                <a:lnTo>
                  <a:pt x="15" y="0"/>
                </a:lnTo>
                <a:lnTo>
                  <a:pt x="166125" y="166162"/>
                </a:lnTo>
                <a:lnTo>
                  <a:pt x="332220" y="0"/>
                </a:lnTo>
                <a:close/>
              </a:path>
            </a:pathLst>
          </a:custGeom>
          <a:solidFill>
            <a:srgbClr val="0086C5"/>
          </a:solidFill>
          <a:ln w="1499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DF62DE58-EDBC-170B-6165-304CC012C3C0}"/>
              </a:ext>
            </a:extLst>
          </p:cNvPr>
          <p:cNvSpPr/>
          <p:nvPr/>
        </p:nvSpPr>
        <p:spPr>
          <a:xfrm>
            <a:off x="9290892" y="6026252"/>
            <a:ext cx="198536" cy="245754"/>
          </a:xfrm>
          <a:custGeom>
            <a:avLst/>
            <a:gdLst>
              <a:gd name="connsiteX0" fmla="*/ 103821 w 198536"/>
              <a:gd name="connsiteY0" fmla="*/ 245754 h 245754"/>
              <a:gd name="connsiteX1" fmla="*/ 0 w 198536"/>
              <a:gd name="connsiteY1" fmla="*/ 127423 h 245754"/>
              <a:gd name="connsiteX2" fmla="*/ 112100 w 198536"/>
              <a:gd name="connsiteY2" fmla="*/ 0 h 245754"/>
              <a:gd name="connsiteX3" fmla="*/ 193572 w 198536"/>
              <a:gd name="connsiteY3" fmla="*/ 34748 h 245754"/>
              <a:gd name="connsiteX4" fmla="*/ 174136 w 198536"/>
              <a:gd name="connsiteY4" fmla="*/ 59158 h 245754"/>
              <a:gd name="connsiteX5" fmla="*/ 119540 w 198536"/>
              <a:gd name="connsiteY5" fmla="*/ 43030 h 245754"/>
              <a:gd name="connsiteX6" fmla="*/ 56260 w 198536"/>
              <a:gd name="connsiteY6" fmla="*/ 119561 h 245754"/>
              <a:gd name="connsiteX7" fmla="*/ 112505 w 198536"/>
              <a:gd name="connsiteY7" fmla="*/ 202740 h 245754"/>
              <a:gd name="connsiteX8" fmla="*/ 144768 w 198536"/>
              <a:gd name="connsiteY8" fmla="*/ 194458 h 245754"/>
              <a:gd name="connsiteX9" fmla="*/ 144768 w 198536"/>
              <a:gd name="connsiteY9" fmla="*/ 140251 h 245754"/>
              <a:gd name="connsiteX10" fmla="*/ 111260 w 198536"/>
              <a:gd name="connsiteY10" fmla="*/ 140251 h 245754"/>
              <a:gd name="connsiteX11" fmla="*/ 111260 w 198536"/>
              <a:gd name="connsiteY11" fmla="*/ 104678 h 245754"/>
              <a:gd name="connsiteX12" fmla="*/ 198537 w 198536"/>
              <a:gd name="connsiteY12" fmla="*/ 104678 h 245754"/>
              <a:gd name="connsiteX13" fmla="*/ 198537 w 198536"/>
              <a:gd name="connsiteY13" fmla="*/ 213902 h 245754"/>
              <a:gd name="connsiteX14" fmla="*/ 103821 w 198536"/>
              <a:gd name="connsiteY14" fmla="*/ 245754 h 24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8536" h="245754">
                <a:moveTo>
                  <a:pt x="103821" y="245754"/>
                </a:moveTo>
                <a:cubicBezTo>
                  <a:pt x="34752" y="245754"/>
                  <a:pt x="0" y="210166"/>
                  <a:pt x="0" y="127423"/>
                </a:cubicBezTo>
                <a:cubicBezTo>
                  <a:pt x="0" y="39309"/>
                  <a:pt x="50471" y="0"/>
                  <a:pt x="112100" y="0"/>
                </a:cubicBezTo>
                <a:cubicBezTo>
                  <a:pt x="147256" y="0"/>
                  <a:pt x="173714" y="14058"/>
                  <a:pt x="193572" y="34748"/>
                </a:cubicBezTo>
                <a:lnTo>
                  <a:pt x="174136" y="59158"/>
                </a:lnTo>
                <a:cubicBezTo>
                  <a:pt x="156767" y="49226"/>
                  <a:pt x="137734" y="43030"/>
                  <a:pt x="119540" y="43030"/>
                </a:cubicBezTo>
                <a:cubicBezTo>
                  <a:pt x="82313" y="43030"/>
                  <a:pt x="56260" y="70335"/>
                  <a:pt x="56260" y="119561"/>
                </a:cubicBezTo>
                <a:cubicBezTo>
                  <a:pt x="56260" y="184121"/>
                  <a:pt x="80663" y="202740"/>
                  <a:pt x="112505" y="202740"/>
                </a:cubicBezTo>
                <a:cubicBezTo>
                  <a:pt x="126574" y="202740"/>
                  <a:pt x="138152" y="199004"/>
                  <a:pt x="144768" y="194458"/>
                </a:cubicBezTo>
                <a:lnTo>
                  <a:pt x="144768" y="140251"/>
                </a:lnTo>
                <a:lnTo>
                  <a:pt x="111260" y="140251"/>
                </a:lnTo>
                <a:lnTo>
                  <a:pt x="111260" y="104678"/>
                </a:lnTo>
                <a:lnTo>
                  <a:pt x="198537" y="104678"/>
                </a:lnTo>
                <a:lnTo>
                  <a:pt x="198537" y="213902"/>
                </a:lnTo>
                <a:cubicBezTo>
                  <a:pt x="173714" y="234172"/>
                  <a:pt x="140629" y="245754"/>
                  <a:pt x="103821" y="245754"/>
                </a:cubicBezTo>
              </a:path>
            </a:pathLst>
          </a:custGeom>
          <a:solidFill>
            <a:srgbClr val="97BE0D"/>
          </a:solidFill>
          <a:ln w="1499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074A652D-0EA5-F295-D355-4AC8A19B1DDA}"/>
              </a:ext>
            </a:extLst>
          </p:cNvPr>
          <p:cNvSpPr/>
          <p:nvPr/>
        </p:nvSpPr>
        <p:spPr>
          <a:xfrm>
            <a:off x="9569248" y="6030807"/>
            <a:ext cx="148065" cy="236645"/>
          </a:xfrm>
          <a:custGeom>
            <a:avLst/>
            <a:gdLst>
              <a:gd name="connsiteX0" fmla="*/ 0 w 148065"/>
              <a:gd name="connsiteY0" fmla="*/ 236646 h 236645"/>
              <a:gd name="connsiteX1" fmla="*/ 0 w 148065"/>
              <a:gd name="connsiteY1" fmla="*/ 0 h 236645"/>
              <a:gd name="connsiteX2" fmla="*/ 146415 w 148065"/>
              <a:gd name="connsiteY2" fmla="*/ 0 h 236645"/>
              <a:gd name="connsiteX3" fmla="*/ 146415 w 148065"/>
              <a:gd name="connsiteY3" fmla="*/ 42204 h 236645"/>
              <a:gd name="connsiteX4" fmla="*/ 55014 w 148065"/>
              <a:gd name="connsiteY4" fmla="*/ 42204 h 236645"/>
              <a:gd name="connsiteX5" fmla="*/ 55014 w 148065"/>
              <a:gd name="connsiteY5" fmla="*/ 96395 h 236645"/>
              <a:gd name="connsiteX6" fmla="*/ 131522 w 148065"/>
              <a:gd name="connsiteY6" fmla="*/ 96395 h 236645"/>
              <a:gd name="connsiteX7" fmla="*/ 131522 w 148065"/>
              <a:gd name="connsiteY7" fmla="*/ 136110 h 236645"/>
              <a:gd name="connsiteX8" fmla="*/ 55014 w 148065"/>
              <a:gd name="connsiteY8" fmla="*/ 136110 h 236645"/>
              <a:gd name="connsiteX9" fmla="*/ 55014 w 148065"/>
              <a:gd name="connsiteY9" fmla="*/ 193618 h 236645"/>
              <a:gd name="connsiteX10" fmla="*/ 148065 w 148065"/>
              <a:gd name="connsiteY10" fmla="*/ 193618 h 236645"/>
              <a:gd name="connsiteX11" fmla="*/ 148065 w 148065"/>
              <a:gd name="connsiteY11" fmla="*/ 236646 h 236645"/>
              <a:gd name="connsiteX12" fmla="*/ 0 w 148065"/>
              <a:gd name="connsiteY12" fmla="*/ 236646 h 23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065" h="236645">
                <a:moveTo>
                  <a:pt x="0" y="236646"/>
                </a:moveTo>
                <a:lnTo>
                  <a:pt x="0" y="0"/>
                </a:lnTo>
                <a:lnTo>
                  <a:pt x="146415" y="0"/>
                </a:lnTo>
                <a:lnTo>
                  <a:pt x="146415" y="42204"/>
                </a:lnTo>
                <a:lnTo>
                  <a:pt x="55014" y="42204"/>
                </a:lnTo>
                <a:lnTo>
                  <a:pt x="55014" y="96395"/>
                </a:lnTo>
                <a:lnTo>
                  <a:pt x="131522" y="96395"/>
                </a:lnTo>
                <a:lnTo>
                  <a:pt x="131522" y="136110"/>
                </a:lnTo>
                <a:lnTo>
                  <a:pt x="55014" y="136110"/>
                </a:lnTo>
                <a:lnTo>
                  <a:pt x="55014" y="193618"/>
                </a:lnTo>
                <a:lnTo>
                  <a:pt x="148065" y="193618"/>
                </a:lnTo>
                <a:lnTo>
                  <a:pt x="148065" y="236646"/>
                </a:lnTo>
                <a:lnTo>
                  <a:pt x="0" y="236646"/>
                </a:lnTo>
                <a:close/>
              </a:path>
            </a:pathLst>
          </a:custGeom>
          <a:solidFill>
            <a:srgbClr val="97BE0D"/>
          </a:solidFill>
          <a:ln w="1499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5FAEC22B-27B5-0C44-848E-174383106CF4}"/>
              </a:ext>
            </a:extLst>
          </p:cNvPr>
          <p:cNvSpPr/>
          <p:nvPr/>
        </p:nvSpPr>
        <p:spPr>
          <a:xfrm>
            <a:off x="9771094" y="6026246"/>
            <a:ext cx="232029" cy="245754"/>
          </a:xfrm>
          <a:custGeom>
            <a:avLst/>
            <a:gdLst>
              <a:gd name="connsiteX0" fmla="*/ 112925 w 232029"/>
              <a:gd name="connsiteY0" fmla="*/ 245754 h 245754"/>
              <a:gd name="connsiteX1" fmla="*/ 0 w 232029"/>
              <a:gd name="connsiteY1" fmla="*/ 125773 h 245754"/>
              <a:gd name="connsiteX2" fmla="*/ 119119 w 232029"/>
              <a:gd name="connsiteY2" fmla="*/ 0 h 245754"/>
              <a:gd name="connsiteX3" fmla="*/ 232029 w 232029"/>
              <a:gd name="connsiteY3" fmla="*/ 117911 h 245754"/>
              <a:gd name="connsiteX4" fmla="*/ 112925 w 232029"/>
              <a:gd name="connsiteY4" fmla="*/ 245754 h 245754"/>
              <a:gd name="connsiteX5" fmla="*/ 114155 w 232029"/>
              <a:gd name="connsiteY5" fmla="*/ 42204 h 245754"/>
              <a:gd name="connsiteX6" fmla="*/ 58315 w 232029"/>
              <a:gd name="connsiteY6" fmla="*/ 118331 h 245754"/>
              <a:gd name="connsiteX7" fmla="*/ 117050 w 232029"/>
              <a:gd name="connsiteY7" fmla="*/ 203145 h 245754"/>
              <a:gd name="connsiteX8" fmla="*/ 173714 w 232029"/>
              <a:gd name="connsiteY8" fmla="*/ 125368 h 245754"/>
              <a:gd name="connsiteX9" fmla="*/ 114155 w 232029"/>
              <a:gd name="connsiteY9" fmla="*/ 42204 h 24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2029" h="245754">
                <a:moveTo>
                  <a:pt x="112925" y="245754"/>
                </a:moveTo>
                <a:cubicBezTo>
                  <a:pt x="42191" y="245754"/>
                  <a:pt x="0" y="215148"/>
                  <a:pt x="0" y="125773"/>
                </a:cubicBezTo>
                <a:cubicBezTo>
                  <a:pt x="0" y="39309"/>
                  <a:pt x="49226" y="0"/>
                  <a:pt x="119119" y="0"/>
                </a:cubicBezTo>
                <a:cubicBezTo>
                  <a:pt x="191083" y="0"/>
                  <a:pt x="232029" y="33097"/>
                  <a:pt x="232029" y="117911"/>
                </a:cubicBezTo>
                <a:cubicBezTo>
                  <a:pt x="232029" y="212252"/>
                  <a:pt x="177434" y="245754"/>
                  <a:pt x="112925" y="245754"/>
                </a:cubicBezTo>
                <a:moveTo>
                  <a:pt x="114155" y="42204"/>
                </a:moveTo>
                <a:cubicBezTo>
                  <a:pt x="81893" y="42204"/>
                  <a:pt x="58315" y="62894"/>
                  <a:pt x="58315" y="118331"/>
                </a:cubicBezTo>
                <a:cubicBezTo>
                  <a:pt x="58315" y="182050"/>
                  <a:pt x="79823" y="203145"/>
                  <a:pt x="117050" y="203145"/>
                </a:cubicBezTo>
                <a:cubicBezTo>
                  <a:pt x="150137" y="203145"/>
                  <a:pt x="173714" y="182455"/>
                  <a:pt x="173714" y="125368"/>
                </a:cubicBezTo>
                <a:cubicBezTo>
                  <a:pt x="173714" y="64139"/>
                  <a:pt x="152206" y="42204"/>
                  <a:pt x="114155" y="42204"/>
                </a:cubicBezTo>
              </a:path>
            </a:pathLst>
          </a:custGeom>
          <a:solidFill>
            <a:srgbClr val="97BE0D"/>
          </a:solidFill>
          <a:ln w="1499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FFA13B9D-AF5C-670C-1F19-ED37017F557C}"/>
              </a:ext>
            </a:extLst>
          </p:cNvPr>
          <p:cNvSpPr/>
          <p:nvPr/>
        </p:nvSpPr>
        <p:spPr>
          <a:xfrm>
            <a:off x="10072376" y="6030807"/>
            <a:ext cx="209696" cy="236645"/>
          </a:xfrm>
          <a:custGeom>
            <a:avLst/>
            <a:gdLst>
              <a:gd name="connsiteX0" fmla="*/ 150962 w 209696"/>
              <a:gd name="connsiteY0" fmla="*/ 236646 h 236645"/>
              <a:gd name="connsiteX1" fmla="*/ 45911 w 209696"/>
              <a:gd name="connsiteY1" fmla="*/ 69915 h 236645"/>
              <a:gd name="connsiteX2" fmla="*/ 45911 w 209696"/>
              <a:gd name="connsiteY2" fmla="*/ 236646 h 236645"/>
              <a:gd name="connsiteX3" fmla="*/ 0 w 209696"/>
              <a:gd name="connsiteY3" fmla="*/ 236646 h 236645"/>
              <a:gd name="connsiteX4" fmla="*/ 0 w 209696"/>
              <a:gd name="connsiteY4" fmla="*/ 0 h 236645"/>
              <a:gd name="connsiteX5" fmla="*/ 68649 w 209696"/>
              <a:gd name="connsiteY5" fmla="*/ 0 h 236645"/>
              <a:gd name="connsiteX6" fmla="*/ 164190 w 209696"/>
              <a:gd name="connsiteY6" fmla="*/ 146042 h 236645"/>
              <a:gd name="connsiteX7" fmla="*/ 164190 w 209696"/>
              <a:gd name="connsiteY7" fmla="*/ 0 h 236645"/>
              <a:gd name="connsiteX8" fmla="*/ 209696 w 209696"/>
              <a:gd name="connsiteY8" fmla="*/ 0 h 236645"/>
              <a:gd name="connsiteX9" fmla="*/ 209696 w 209696"/>
              <a:gd name="connsiteY9" fmla="*/ 236646 h 236645"/>
              <a:gd name="connsiteX10" fmla="*/ 150962 w 209696"/>
              <a:gd name="connsiteY10" fmla="*/ 236646 h 23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9696" h="236645">
                <a:moveTo>
                  <a:pt x="150962" y="236646"/>
                </a:moveTo>
                <a:lnTo>
                  <a:pt x="45911" y="69915"/>
                </a:lnTo>
                <a:lnTo>
                  <a:pt x="45911" y="236646"/>
                </a:lnTo>
                <a:lnTo>
                  <a:pt x="0" y="236646"/>
                </a:lnTo>
                <a:lnTo>
                  <a:pt x="0" y="0"/>
                </a:lnTo>
                <a:lnTo>
                  <a:pt x="68649" y="0"/>
                </a:lnTo>
                <a:lnTo>
                  <a:pt x="164190" y="146042"/>
                </a:lnTo>
                <a:lnTo>
                  <a:pt x="164190" y="0"/>
                </a:lnTo>
                <a:lnTo>
                  <a:pt x="209696" y="0"/>
                </a:lnTo>
                <a:lnTo>
                  <a:pt x="209696" y="236646"/>
                </a:lnTo>
                <a:lnTo>
                  <a:pt x="150962" y="236646"/>
                </a:lnTo>
                <a:close/>
              </a:path>
            </a:pathLst>
          </a:custGeom>
          <a:solidFill>
            <a:schemeClr val="bg1"/>
          </a:solidFill>
          <a:ln w="1499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B7E54905-3714-2A5F-7274-5F3435008768}"/>
              </a:ext>
            </a:extLst>
          </p:cNvPr>
          <p:cNvSpPr/>
          <p:nvPr/>
        </p:nvSpPr>
        <p:spPr>
          <a:xfrm>
            <a:off x="10370159" y="6026246"/>
            <a:ext cx="232029" cy="245754"/>
          </a:xfrm>
          <a:custGeom>
            <a:avLst/>
            <a:gdLst>
              <a:gd name="connsiteX0" fmla="*/ 112910 w 232029"/>
              <a:gd name="connsiteY0" fmla="*/ 245754 h 245754"/>
              <a:gd name="connsiteX1" fmla="*/ 0 w 232029"/>
              <a:gd name="connsiteY1" fmla="*/ 125773 h 245754"/>
              <a:gd name="connsiteX2" fmla="*/ 119119 w 232029"/>
              <a:gd name="connsiteY2" fmla="*/ 0 h 245754"/>
              <a:gd name="connsiteX3" fmla="*/ 232029 w 232029"/>
              <a:gd name="connsiteY3" fmla="*/ 117911 h 245754"/>
              <a:gd name="connsiteX4" fmla="*/ 112910 w 232029"/>
              <a:gd name="connsiteY4" fmla="*/ 245754 h 245754"/>
              <a:gd name="connsiteX5" fmla="*/ 114155 w 232029"/>
              <a:gd name="connsiteY5" fmla="*/ 42204 h 245754"/>
              <a:gd name="connsiteX6" fmla="*/ 58330 w 232029"/>
              <a:gd name="connsiteY6" fmla="*/ 118331 h 245754"/>
              <a:gd name="connsiteX7" fmla="*/ 117050 w 232029"/>
              <a:gd name="connsiteY7" fmla="*/ 203145 h 245754"/>
              <a:gd name="connsiteX8" fmla="*/ 173715 w 232029"/>
              <a:gd name="connsiteY8" fmla="*/ 125368 h 245754"/>
              <a:gd name="connsiteX9" fmla="*/ 114155 w 232029"/>
              <a:gd name="connsiteY9" fmla="*/ 42204 h 24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2029" h="245754">
                <a:moveTo>
                  <a:pt x="112910" y="245754"/>
                </a:moveTo>
                <a:cubicBezTo>
                  <a:pt x="42191" y="245754"/>
                  <a:pt x="0" y="215148"/>
                  <a:pt x="0" y="125773"/>
                </a:cubicBezTo>
                <a:cubicBezTo>
                  <a:pt x="0" y="39309"/>
                  <a:pt x="49226" y="0"/>
                  <a:pt x="119119" y="0"/>
                </a:cubicBezTo>
                <a:cubicBezTo>
                  <a:pt x="191083" y="0"/>
                  <a:pt x="232029" y="33097"/>
                  <a:pt x="232029" y="117911"/>
                </a:cubicBezTo>
                <a:cubicBezTo>
                  <a:pt x="232029" y="212252"/>
                  <a:pt x="177434" y="245754"/>
                  <a:pt x="112910" y="245754"/>
                </a:cubicBezTo>
                <a:moveTo>
                  <a:pt x="114155" y="42204"/>
                </a:moveTo>
                <a:cubicBezTo>
                  <a:pt x="81893" y="42204"/>
                  <a:pt x="58330" y="62894"/>
                  <a:pt x="58330" y="118331"/>
                </a:cubicBezTo>
                <a:cubicBezTo>
                  <a:pt x="58330" y="182050"/>
                  <a:pt x="79823" y="203145"/>
                  <a:pt x="117050" y="203145"/>
                </a:cubicBezTo>
                <a:cubicBezTo>
                  <a:pt x="150152" y="203145"/>
                  <a:pt x="173715" y="182455"/>
                  <a:pt x="173715" y="125368"/>
                </a:cubicBezTo>
                <a:cubicBezTo>
                  <a:pt x="173715" y="64139"/>
                  <a:pt x="152206" y="42204"/>
                  <a:pt x="114155" y="42204"/>
                </a:cubicBezTo>
              </a:path>
            </a:pathLst>
          </a:custGeom>
          <a:solidFill>
            <a:schemeClr val="bg1"/>
          </a:solidFill>
          <a:ln w="1499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" name="Vrije vorm: vorm 20">
            <a:extLst>
              <a:ext uri="{FF2B5EF4-FFF2-40B4-BE49-F238E27FC236}">
                <a16:creationId xmlns:a16="http://schemas.microsoft.com/office/drawing/2014/main" id="{4785C39B-D6D8-2871-966A-115AC70143AE}"/>
              </a:ext>
            </a:extLst>
          </p:cNvPr>
          <p:cNvSpPr/>
          <p:nvPr/>
        </p:nvSpPr>
        <p:spPr>
          <a:xfrm>
            <a:off x="10662602" y="6030807"/>
            <a:ext cx="220856" cy="236645"/>
          </a:xfrm>
          <a:custGeom>
            <a:avLst/>
            <a:gdLst>
              <a:gd name="connsiteX0" fmla="*/ 145579 w 220856"/>
              <a:gd name="connsiteY0" fmla="*/ 236646 h 236645"/>
              <a:gd name="connsiteX1" fmla="*/ 78158 w 220856"/>
              <a:gd name="connsiteY1" fmla="*/ 236646 h 236645"/>
              <a:gd name="connsiteX2" fmla="*/ 0 w 220856"/>
              <a:gd name="connsiteY2" fmla="*/ 0 h 236645"/>
              <a:gd name="connsiteX3" fmla="*/ 61210 w 220856"/>
              <a:gd name="connsiteY3" fmla="*/ 0 h 236645"/>
              <a:gd name="connsiteX4" fmla="*/ 116211 w 220856"/>
              <a:gd name="connsiteY4" fmla="*/ 187406 h 236645"/>
              <a:gd name="connsiteX5" fmla="*/ 116631 w 220856"/>
              <a:gd name="connsiteY5" fmla="*/ 187406 h 236645"/>
              <a:gd name="connsiteX6" fmla="*/ 166262 w 220856"/>
              <a:gd name="connsiteY6" fmla="*/ 0 h 236645"/>
              <a:gd name="connsiteX7" fmla="*/ 220857 w 220856"/>
              <a:gd name="connsiteY7" fmla="*/ 0 h 236645"/>
              <a:gd name="connsiteX8" fmla="*/ 145579 w 220856"/>
              <a:gd name="connsiteY8" fmla="*/ 236646 h 23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856" h="236645">
                <a:moveTo>
                  <a:pt x="145579" y="236646"/>
                </a:moveTo>
                <a:lnTo>
                  <a:pt x="78158" y="236646"/>
                </a:lnTo>
                <a:cubicBezTo>
                  <a:pt x="43421" y="155149"/>
                  <a:pt x="19830" y="79848"/>
                  <a:pt x="0" y="0"/>
                </a:cubicBezTo>
                <a:lnTo>
                  <a:pt x="61210" y="0"/>
                </a:lnTo>
                <a:cubicBezTo>
                  <a:pt x="74438" y="60808"/>
                  <a:pt x="93052" y="122457"/>
                  <a:pt x="116211" y="187406"/>
                </a:cubicBezTo>
                <a:lnTo>
                  <a:pt x="116631" y="187406"/>
                </a:lnTo>
                <a:cubicBezTo>
                  <a:pt x="138139" y="125351"/>
                  <a:pt x="153858" y="63299"/>
                  <a:pt x="166262" y="0"/>
                </a:cubicBezTo>
                <a:lnTo>
                  <a:pt x="220857" y="0"/>
                </a:lnTo>
                <a:cubicBezTo>
                  <a:pt x="203068" y="79427"/>
                  <a:pt x="178666" y="160100"/>
                  <a:pt x="145579" y="236646"/>
                </a:cubicBezTo>
              </a:path>
            </a:pathLst>
          </a:custGeom>
          <a:solidFill>
            <a:schemeClr val="bg1"/>
          </a:solidFill>
          <a:ln w="1499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" name="Vrije vorm: vorm 21">
            <a:extLst>
              <a:ext uri="{FF2B5EF4-FFF2-40B4-BE49-F238E27FC236}">
                <a16:creationId xmlns:a16="http://schemas.microsoft.com/office/drawing/2014/main" id="{3BD1466B-D90A-B56A-D2E8-ABECC1BE9674}"/>
              </a:ext>
            </a:extLst>
          </p:cNvPr>
          <p:cNvSpPr/>
          <p:nvPr/>
        </p:nvSpPr>
        <p:spPr>
          <a:xfrm>
            <a:off x="10960372" y="6030798"/>
            <a:ext cx="210116" cy="241208"/>
          </a:xfrm>
          <a:custGeom>
            <a:avLst/>
            <a:gdLst>
              <a:gd name="connsiteX0" fmla="*/ 100926 w 210116"/>
              <a:gd name="connsiteY0" fmla="*/ 241208 h 241208"/>
              <a:gd name="connsiteX1" fmla="*/ 0 w 210116"/>
              <a:gd name="connsiteY1" fmla="*/ 148533 h 241208"/>
              <a:gd name="connsiteX2" fmla="*/ 0 w 210116"/>
              <a:gd name="connsiteY2" fmla="*/ 0 h 241208"/>
              <a:gd name="connsiteX3" fmla="*/ 55015 w 210116"/>
              <a:gd name="connsiteY3" fmla="*/ 0 h 241208"/>
              <a:gd name="connsiteX4" fmla="*/ 55015 w 210116"/>
              <a:gd name="connsiteY4" fmla="*/ 142322 h 241208"/>
              <a:gd name="connsiteX5" fmla="*/ 105471 w 210116"/>
              <a:gd name="connsiteY5" fmla="*/ 201495 h 241208"/>
              <a:gd name="connsiteX6" fmla="*/ 155941 w 210116"/>
              <a:gd name="connsiteY6" fmla="*/ 145637 h 241208"/>
              <a:gd name="connsiteX7" fmla="*/ 155941 w 210116"/>
              <a:gd name="connsiteY7" fmla="*/ 0 h 241208"/>
              <a:gd name="connsiteX8" fmla="*/ 210116 w 210116"/>
              <a:gd name="connsiteY8" fmla="*/ 0 h 241208"/>
              <a:gd name="connsiteX9" fmla="*/ 210116 w 210116"/>
              <a:gd name="connsiteY9" fmla="*/ 142322 h 241208"/>
              <a:gd name="connsiteX10" fmla="*/ 100926 w 210116"/>
              <a:gd name="connsiteY10" fmla="*/ 241208 h 24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116" h="241208">
                <a:moveTo>
                  <a:pt x="100926" y="241208"/>
                </a:moveTo>
                <a:cubicBezTo>
                  <a:pt x="35157" y="241208"/>
                  <a:pt x="0" y="213497"/>
                  <a:pt x="0" y="148533"/>
                </a:cubicBezTo>
                <a:lnTo>
                  <a:pt x="0" y="0"/>
                </a:lnTo>
                <a:lnTo>
                  <a:pt x="55015" y="0"/>
                </a:lnTo>
                <a:lnTo>
                  <a:pt x="55015" y="142322"/>
                </a:lnTo>
                <a:cubicBezTo>
                  <a:pt x="55015" y="184526"/>
                  <a:pt x="71139" y="201495"/>
                  <a:pt x="105471" y="201495"/>
                </a:cubicBezTo>
                <a:cubicBezTo>
                  <a:pt x="136908" y="201495"/>
                  <a:pt x="155941" y="186596"/>
                  <a:pt x="155941" y="145637"/>
                </a:cubicBezTo>
                <a:lnTo>
                  <a:pt x="155941" y="0"/>
                </a:lnTo>
                <a:lnTo>
                  <a:pt x="210116" y="0"/>
                </a:lnTo>
                <a:lnTo>
                  <a:pt x="210116" y="142322"/>
                </a:lnTo>
                <a:cubicBezTo>
                  <a:pt x="210116" y="212252"/>
                  <a:pt x="164625" y="241208"/>
                  <a:pt x="100926" y="241208"/>
                </a:cubicBezTo>
              </a:path>
            </a:pathLst>
          </a:custGeom>
          <a:solidFill>
            <a:schemeClr val="bg1"/>
          </a:solidFill>
          <a:ln w="1499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03D7E4D5-3EE6-0749-BFA6-7BA5DC89CBE8}"/>
              </a:ext>
            </a:extLst>
          </p:cNvPr>
          <p:cNvSpPr/>
          <p:nvPr/>
        </p:nvSpPr>
        <p:spPr>
          <a:xfrm>
            <a:off x="11265204" y="6030807"/>
            <a:ext cx="303167" cy="236645"/>
          </a:xfrm>
          <a:custGeom>
            <a:avLst/>
            <a:gdLst>
              <a:gd name="connsiteX0" fmla="*/ 246098 w 303167"/>
              <a:gd name="connsiteY0" fmla="*/ 236646 h 236645"/>
              <a:gd name="connsiteX1" fmla="*/ 233259 w 303167"/>
              <a:gd name="connsiteY1" fmla="*/ 59158 h 236645"/>
              <a:gd name="connsiteX2" fmla="*/ 232869 w 303167"/>
              <a:gd name="connsiteY2" fmla="*/ 59158 h 236645"/>
              <a:gd name="connsiteX3" fmla="*/ 169980 w 303167"/>
              <a:gd name="connsiteY3" fmla="*/ 236646 h 236645"/>
              <a:gd name="connsiteX4" fmla="*/ 124489 w 303167"/>
              <a:gd name="connsiteY4" fmla="*/ 236646 h 236645"/>
              <a:gd name="connsiteX5" fmla="*/ 63279 w 303167"/>
              <a:gd name="connsiteY5" fmla="*/ 59578 h 236645"/>
              <a:gd name="connsiteX6" fmla="*/ 62844 w 303167"/>
              <a:gd name="connsiteY6" fmla="*/ 59578 h 236645"/>
              <a:gd name="connsiteX7" fmla="*/ 52525 w 303167"/>
              <a:gd name="connsiteY7" fmla="*/ 236646 h 236645"/>
              <a:gd name="connsiteX8" fmla="*/ 0 w 303167"/>
              <a:gd name="connsiteY8" fmla="*/ 236646 h 236645"/>
              <a:gd name="connsiteX9" fmla="*/ 22333 w 303167"/>
              <a:gd name="connsiteY9" fmla="*/ 0 h 236645"/>
              <a:gd name="connsiteX10" fmla="*/ 94717 w 303167"/>
              <a:gd name="connsiteY10" fmla="*/ 0 h 236645"/>
              <a:gd name="connsiteX11" fmla="*/ 151786 w 303167"/>
              <a:gd name="connsiteY11" fmla="*/ 158450 h 236645"/>
              <a:gd name="connsiteX12" fmla="*/ 152206 w 303167"/>
              <a:gd name="connsiteY12" fmla="*/ 158450 h 236645"/>
              <a:gd name="connsiteX13" fmla="*/ 211766 w 303167"/>
              <a:gd name="connsiteY13" fmla="*/ 0 h 236645"/>
              <a:gd name="connsiteX14" fmla="*/ 281255 w 303167"/>
              <a:gd name="connsiteY14" fmla="*/ 0 h 236645"/>
              <a:gd name="connsiteX15" fmla="*/ 303168 w 303167"/>
              <a:gd name="connsiteY15" fmla="*/ 236646 h 236645"/>
              <a:gd name="connsiteX16" fmla="*/ 246098 w 303167"/>
              <a:gd name="connsiteY16" fmla="*/ 236646 h 23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3167" h="236645">
                <a:moveTo>
                  <a:pt x="246098" y="236646"/>
                </a:moveTo>
                <a:cubicBezTo>
                  <a:pt x="244853" y="174173"/>
                  <a:pt x="239469" y="112540"/>
                  <a:pt x="233259" y="59158"/>
                </a:cubicBezTo>
                <a:lnTo>
                  <a:pt x="232869" y="59158"/>
                </a:lnTo>
                <a:lnTo>
                  <a:pt x="169980" y="236646"/>
                </a:lnTo>
                <a:lnTo>
                  <a:pt x="124489" y="236646"/>
                </a:lnTo>
                <a:lnTo>
                  <a:pt x="63279" y="59578"/>
                </a:lnTo>
                <a:lnTo>
                  <a:pt x="62844" y="59578"/>
                </a:lnTo>
                <a:cubicBezTo>
                  <a:pt x="57070" y="112540"/>
                  <a:pt x="53350" y="174173"/>
                  <a:pt x="52525" y="236646"/>
                </a:cubicBezTo>
                <a:lnTo>
                  <a:pt x="0" y="236646"/>
                </a:lnTo>
                <a:cubicBezTo>
                  <a:pt x="2490" y="158045"/>
                  <a:pt x="9914" y="78182"/>
                  <a:pt x="22333" y="0"/>
                </a:cubicBezTo>
                <a:lnTo>
                  <a:pt x="94717" y="0"/>
                </a:lnTo>
                <a:lnTo>
                  <a:pt x="151786" y="158450"/>
                </a:lnTo>
                <a:lnTo>
                  <a:pt x="152206" y="158450"/>
                </a:lnTo>
                <a:lnTo>
                  <a:pt x="211766" y="0"/>
                </a:lnTo>
                <a:lnTo>
                  <a:pt x="281255" y="0"/>
                </a:lnTo>
                <a:cubicBezTo>
                  <a:pt x="292009" y="78182"/>
                  <a:pt x="299433" y="158045"/>
                  <a:pt x="303168" y="236646"/>
                </a:cubicBezTo>
                <a:lnTo>
                  <a:pt x="246098" y="236646"/>
                </a:lnTo>
                <a:close/>
              </a:path>
            </a:pathLst>
          </a:custGeom>
          <a:solidFill>
            <a:schemeClr val="bg1"/>
          </a:solidFill>
          <a:ln w="1499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4" name="Vrije vorm: vorm 23">
            <a:extLst>
              <a:ext uri="{FF2B5EF4-FFF2-40B4-BE49-F238E27FC236}">
                <a16:creationId xmlns:a16="http://schemas.microsoft.com/office/drawing/2014/main" id="{38C502D0-B4B8-F48B-83A5-0356E3E50B16}"/>
              </a:ext>
            </a:extLst>
          </p:cNvPr>
          <p:cNvSpPr/>
          <p:nvPr/>
        </p:nvSpPr>
        <p:spPr>
          <a:xfrm>
            <a:off x="10064410" y="5109583"/>
            <a:ext cx="756399" cy="756645"/>
          </a:xfrm>
          <a:custGeom>
            <a:avLst/>
            <a:gdLst>
              <a:gd name="connsiteX0" fmla="*/ 586221 w 756399"/>
              <a:gd name="connsiteY0" fmla="*/ 0 h 756645"/>
              <a:gd name="connsiteX1" fmla="*/ 0 w 756399"/>
              <a:gd name="connsiteY1" fmla="*/ 586435 h 756645"/>
              <a:gd name="connsiteX2" fmla="*/ 0 w 756399"/>
              <a:gd name="connsiteY2" fmla="*/ 756646 h 756645"/>
              <a:gd name="connsiteX3" fmla="*/ 332219 w 756399"/>
              <a:gd name="connsiteY3" fmla="*/ 756646 h 756645"/>
              <a:gd name="connsiteX4" fmla="*/ 756399 w 756399"/>
              <a:gd name="connsiteY4" fmla="*/ 332323 h 756645"/>
              <a:gd name="connsiteX5" fmla="*/ 756399 w 756399"/>
              <a:gd name="connsiteY5" fmla="*/ 0 h 756645"/>
              <a:gd name="connsiteX6" fmla="*/ 586221 w 756399"/>
              <a:gd name="connsiteY6" fmla="*/ 0 h 756645"/>
              <a:gd name="connsiteX7" fmla="*/ 0 w 756399"/>
              <a:gd name="connsiteY7" fmla="*/ 0 h 756645"/>
              <a:gd name="connsiteX8" fmla="*/ 0 w 756399"/>
              <a:gd name="connsiteY8" fmla="*/ 332338 h 756645"/>
              <a:gd name="connsiteX9" fmla="*/ 332204 w 756399"/>
              <a:gd name="connsiteY9" fmla="*/ 0 h 756645"/>
              <a:gd name="connsiteX10" fmla="*/ 0 w 756399"/>
              <a:gd name="connsiteY10" fmla="*/ 0 h 756645"/>
              <a:gd name="connsiteX11" fmla="*/ 756399 w 756399"/>
              <a:gd name="connsiteY11" fmla="*/ 756646 h 756645"/>
              <a:gd name="connsiteX12" fmla="*/ 756399 w 756399"/>
              <a:gd name="connsiteY12" fmla="*/ 586435 h 756645"/>
              <a:gd name="connsiteX13" fmla="*/ 586251 w 756399"/>
              <a:gd name="connsiteY13" fmla="*/ 756646 h 756645"/>
              <a:gd name="connsiteX14" fmla="*/ 756399 w 756399"/>
              <a:gd name="connsiteY14" fmla="*/ 756646 h 75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6399" h="756645">
                <a:moveTo>
                  <a:pt x="586221" y="0"/>
                </a:moveTo>
                <a:lnTo>
                  <a:pt x="0" y="586435"/>
                </a:lnTo>
                <a:lnTo>
                  <a:pt x="0" y="756646"/>
                </a:lnTo>
                <a:lnTo>
                  <a:pt x="332219" y="756646"/>
                </a:lnTo>
                <a:lnTo>
                  <a:pt x="756399" y="332323"/>
                </a:lnTo>
                <a:lnTo>
                  <a:pt x="756399" y="0"/>
                </a:lnTo>
                <a:lnTo>
                  <a:pt x="586221" y="0"/>
                </a:lnTo>
                <a:close/>
                <a:moveTo>
                  <a:pt x="0" y="0"/>
                </a:moveTo>
                <a:lnTo>
                  <a:pt x="0" y="332338"/>
                </a:lnTo>
                <a:lnTo>
                  <a:pt x="332204" y="0"/>
                </a:lnTo>
                <a:lnTo>
                  <a:pt x="0" y="0"/>
                </a:lnTo>
                <a:close/>
                <a:moveTo>
                  <a:pt x="756399" y="756646"/>
                </a:moveTo>
                <a:lnTo>
                  <a:pt x="756399" y="586435"/>
                </a:lnTo>
                <a:lnTo>
                  <a:pt x="586251" y="756646"/>
                </a:lnTo>
                <a:lnTo>
                  <a:pt x="756399" y="756646"/>
                </a:lnTo>
                <a:close/>
              </a:path>
            </a:pathLst>
          </a:custGeom>
          <a:solidFill>
            <a:schemeClr val="bg1"/>
          </a:solidFill>
          <a:ln w="1499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81FD4CB5-3167-082F-8D85-CA01E847436B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5988220" y="5747699"/>
          <a:ext cx="647602" cy="847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7602">
                  <a:extLst>
                    <a:ext uri="{9D8B030D-6E8A-4147-A177-3AD203B41FA5}">
                      <a16:colId xmlns:a16="http://schemas.microsoft.com/office/drawing/2014/main" val="1466305088"/>
                    </a:ext>
                  </a:extLst>
                </a:gridCol>
              </a:tblGrid>
              <a:tr h="282388">
                <a:tc>
                  <a:txBody>
                    <a:bodyPr/>
                    <a:lstStyle/>
                    <a:p>
                      <a:pPr algn="l"/>
                      <a:r>
                        <a:rPr lang="nl-NL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Segoe UI Semibold" panose="020B0702040204020203" pitchFamily="34" charset="0"/>
                        </a:rPr>
                        <a:t>Auteur</a:t>
                      </a:r>
                      <a:endParaRPr lang="nl-NL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36000" marT="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8165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l"/>
                      <a:r>
                        <a:rPr lang="nl-NL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Segoe UI Semibold" panose="020B0702040204020203" pitchFamily="34" charset="0"/>
                        </a:rPr>
                        <a:t>Datum</a:t>
                      </a:r>
                      <a:endParaRPr lang="nl-NL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36000" marT="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549219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l"/>
                      <a:endParaRPr lang="nl-NL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36000" marT="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756723"/>
                  </a:ext>
                </a:extLst>
              </a:tr>
            </a:tbl>
          </a:graphicData>
        </a:graphic>
      </p:graphicFrame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7F808714-911C-A469-23CF-4FEE04047C2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17593" y="5753239"/>
            <a:ext cx="2653506" cy="21600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nl-NL"/>
              <a:t>[Auteur]</a:t>
            </a:r>
          </a:p>
        </p:txBody>
      </p:sp>
      <p:sp>
        <p:nvSpPr>
          <p:cNvPr id="16" name="Tijdelijke aanduiding voor datum 15">
            <a:extLst>
              <a:ext uri="{FF2B5EF4-FFF2-40B4-BE49-F238E27FC236}">
                <a16:creationId xmlns:a16="http://schemas.microsoft.com/office/drawing/2014/main" id="{8F2794E4-629D-DAEA-7AEE-1DC722F30A35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6617593" y="6026246"/>
            <a:ext cx="2653506" cy="216000"/>
          </a:xfrm>
        </p:spPr>
        <p:txBody>
          <a:bodyPr/>
          <a:lstStyle>
            <a:lvl1pPr>
              <a:defRPr lang="nl-NL" sz="1400" b="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fld id="{A2D4CE28-2779-4906-957D-A173F7999FCA}" type="datetime1">
              <a:rPr lang="nl-NL" smtClean="0"/>
              <a:pPr/>
              <a:t>6-12-2024</a:t>
            </a:fld>
            <a:endParaRPr lang="nl-NL"/>
          </a:p>
        </p:txBody>
      </p:sp>
      <p:sp>
        <p:nvSpPr>
          <p:cNvPr id="17" name="Tijdelijke aanduiding voor voettekst 16">
            <a:extLst>
              <a:ext uri="{FF2B5EF4-FFF2-40B4-BE49-F238E27FC236}">
                <a16:creationId xmlns:a16="http://schemas.microsoft.com/office/drawing/2014/main" id="{8646DEB4-B83C-06CE-1799-0319DAC6E1F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411186" y="6863442"/>
            <a:ext cx="8588828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18" name="Tijdelijke aanduiding voor dianummer 17">
            <a:extLst>
              <a:ext uri="{FF2B5EF4-FFF2-40B4-BE49-F238E27FC236}">
                <a16:creationId xmlns:a16="http://schemas.microsoft.com/office/drawing/2014/main" id="{D343DFAA-0AA6-804A-1BC4-D7EE73A5FFD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119757" y="6863442"/>
            <a:ext cx="768135" cy="365125"/>
          </a:xfrm>
        </p:spPr>
        <p:txBody>
          <a:bodyPr/>
          <a:lstStyle/>
          <a:p>
            <a:fld id="{A648B885-FF76-47CB-8BBD-27E7EBF07CA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411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: V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>
            <a:grpSpLocks/>
          </p:cNvGrpSpPr>
          <p:nvPr userDrawn="1"/>
        </p:nvGrpSpPr>
        <p:grpSpPr bwMode="auto">
          <a:xfrm>
            <a:off x="7356475" y="1871663"/>
            <a:ext cx="4845040" cy="4319587"/>
            <a:chOff x="7222241" y="1800000"/>
            <a:chExt cx="4844271" cy="4320000"/>
          </a:xfrm>
          <a:solidFill>
            <a:schemeClr val="tx2"/>
          </a:solidFill>
        </p:grpSpPr>
        <p:sp>
          <p:nvSpPr>
            <p:cNvPr id="5" name="Uitstel 4"/>
            <p:cNvSpPr/>
            <p:nvPr/>
          </p:nvSpPr>
          <p:spPr>
            <a:xfrm rot="10800000">
              <a:off x="7222241" y="1800000"/>
              <a:ext cx="4320490" cy="4320000"/>
            </a:xfrm>
            <a:prstGeom prst="flowChartDelay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hthoek 5"/>
            <p:cNvSpPr/>
            <p:nvPr/>
          </p:nvSpPr>
          <p:spPr>
            <a:xfrm>
              <a:off x="11490341" y="1800000"/>
              <a:ext cx="576171" cy="43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5238750"/>
            <a:ext cx="9702800" cy="1619250"/>
          </a:xfrm>
          <a:custGeom>
            <a:avLst/>
            <a:gdLst>
              <a:gd name="T0" fmla="*/ 2147483647 w 12672"/>
              <a:gd name="T1" fmla="*/ 1239116523 h 2116"/>
              <a:gd name="T2" fmla="*/ 0 w 12672"/>
              <a:gd name="T3" fmla="*/ 1239116523 h 2116"/>
              <a:gd name="T4" fmla="*/ 0 w 12672"/>
              <a:gd name="T5" fmla="*/ 0 h 2116"/>
              <a:gd name="T6" fmla="*/ 2147483647 w 12672"/>
              <a:gd name="T7" fmla="*/ 0 h 2116"/>
              <a:gd name="T8" fmla="*/ 2147483647 w 12672"/>
              <a:gd name="T9" fmla="*/ 1756993 h 2116"/>
              <a:gd name="T10" fmla="*/ 2147483647 w 12672"/>
              <a:gd name="T11" fmla="*/ 6441799 h 2116"/>
              <a:gd name="T12" fmla="*/ 2147483647 w 12672"/>
              <a:gd name="T13" fmla="*/ 14639826 h 2116"/>
              <a:gd name="T14" fmla="*/ 2147483647 w 12672"/>
              <a:gd name="T15" fmla="*/ 25766430 h 2116"/>
              <a:gd name="T16" fmla="*/ 2147483647 w 12672"/>
              <a:gd name="T17" fmla="*/ 39234672 h 2116"/>
              <a:gd name="T18" fmla="*/ 2147483647 w 12672"/>
              <a:gd name="T19" fmla="*/ 55631492 h 2116"/>
              <a:gd name="T20" fmla="*/ 2147483647 w 12672"/>
              <a:gd name="T21" fmla="*/ 75541533 h 2116"/>
              <a:gd name="T22" fmla="*/ 2147483647 w 12672"/>
              <a:gd name="T23" fmla="*/ 97208567 h 2116"/>
              <a:gd name="T24" fmla="*/ 2147483647 w 12672"/>
              <a:gd name="T25" fmla="*/ 121803413 h 2116"/>
              <a:gd name="T26" fmla="*/ 2147483647 w 12672"/>
              <a:gd name="T27" fmla="*/ 149326072 h 2116"/>
              <a:gd name="T28" fmla="*/ 2147483647 w 12672"/>
              <a:gd name="T29" fmla="*/ 179777308 h 2116"/>
              <a:gd name="T30" fmla="*/ 2147483647 w 12672"/>
              <a:gd name="T31" fmla="*/ 211399362 h 2116"/>
              <a:gd name="T32" fmla="*/ 2147483647 w 12672"/>
              <a:gd name="T33" fmla="*/ 245949229 h 2116"/>
              <a:gd name="T34" fmla="*/ 2147483647 w 12672"/>
              <a:gd name="T35" fmla="*/ 283427674 h 2116"/>
              <a:gd name="T36" fmla="*/ 2147483647 w 12672"/>
              <a:gd name="T37" fmla="*/ 321490762 h 2116"/>
              <a:gd name="T38" fmla="*/ 2147483647 w 12672"/>
              <a:gd name="T39" fmla="*/ 362482428 h 2116"/>
              <a:gd name="T40" fmla="*/ 2147483647 w 12672"/>
              <a:gd name="T41" fmla="*/ 406401906 h 2116"/>
              <a:gd name="T42" fmla="*/ 2147483647 w 12672"/>
              <a:gd name="T43" fmla="*/ 450907558 h 2116"/>
              <a:gd name="T44" fmla="*/ 2147483647 w 12672"/>
              <a:gd name="T45" fmla="*/ 497754848 h 2116"/>
              <a:gd name="T46" fmla="*/ 2147483647 w 12672"/>
              <a:gd name="T47" fmla="*/ 546944541 h 2116"/>
              <a:gd name="T48" fmla="*/ 2147483647 w 12672"/>
              <a:gd name="T49" fmla="*/ 596720408 h 2116"/>
              <a:gd name="T50" fmla="*/ 2147483647 w 12672"/>
              <a:gd name="T51" fmla="*/ 648837913 h 2116"/>
              <a:gd name="T52" fmla="*/ 2147483647 w 12672"/>
              <a:gd name="T53" fmla="*/ 702712412 h 2116"/>
              <a:gd name="T54" fmla="*/ 2147483647 w 12672"/>
              <a:gd name="T55" fmla="*/ 757173085 h 2116"/>
              <a:gd name="T56" fmla="*/ 2147483647 w 12672"/>
              <a:gd name="T57" fmla="*/ 813389986 h 2116"/>
              <a:gd name="T58" fmla="*/ 2147483647 w 12672"/>
              <a:gd name="T59" fmla="*/ 870777706 h 2116"/>
              <a:gd name="T60" fmla="*/ 2147483647 w 12672"/>
              <a:gd name="T61" fmla="*/ 929337775 h 2116"/>
              <a:gd name="T62" fmla="*/ 2147483647 w 12672"/>
              <a:gd name="T63" fmla="*/ 989653307 h 2116"/>
              <a:gd name="T64" fmla="*/ 2147483647 w 12672"/>
              <a:gd name="T65" fmla="*/ 1050555013 h 2116"/>
              <a:gd name="T66" fmla="*/ 2147483647 w 12672"/>
              <a:gd name="T67" fmla="*/ 1112628304 h 2116"/>
              <a:gd name="T68" fmla="*/ 2147483647 w 12672"/>
              <a:gd name="T69" fmla="*/ 1175287004 h 2116"/>
              <a:gd name="T70" fmla="*/ 2147483647 w 12672"/>
              <a:gd name="T71" fmla="*/ 1239116523 h 211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2672" h="2116">
                <a:moveTo>
                  <a:pt x="12672" y="2116"/>
                </a:moveTo>
                <a:lnTo>
                  <a:pt x="12672" y="2116"/>
                </a:lnTo>
                <a:lnTo>
                  <a:pt x="0" y="2116"/>
                </a:lnTo>
                <a:lnTo>
                  <a:pt x="0" y="0"/>
                </a:lnTo>
                <a:lnTo>
                  <a:pt x="10556" y="0"/>
                </a:lnTo>
                <a:lnTo>
                  <a:pt x="10611" y="0"/>
                </a:lnTo>
                <a:lnTo>
                  <a:pt x="10665" y="3"/>
                </a:lnTo>
                <a:lnTo>
                  <a:pt x="10720" y="6"/>
                </a:lnTo>
                <a:lnTo>
                  <a:pt x="10773" y="11"/>
                </a:lnTo>
                <a:lnTo>
                  <a:pt x="10825" y="17"/>
                </a:lnTo>
                <a:lnTo>
                  <a:pt x="10878" y="25"/>
                </a:lnTo>
                <a:lnTo>
                  <a:pt x="10931" y="33"/>
                </a:lnTo>
                <a:lnTo>
                  <a:pt x="10983" y="44"/>
                </a:lnTo>
                <a:lnTo>
                  <a:pt x="11034" y="54"/>
                </a:lnTo>
                <a:lnTo>
                  <a:pt x="11085" y="67"/>
                </a:lnTo>
                <a:lnTo>
                  <a:pt x="11135" y="81"/>
                </a:lnTo>
                <a:lnTo>
                  <a:pt x="11185" y="95"/>
                </a:lnTo>
                <a:lnTo>
                  <a:pt x="11235" y="110"/>
                </a:lnTo>
                <a:lnTo>
                  <a:pt x="11284" y="129"/>
                </a:lnTo>
                <a:lnTo>
                  <a:pt x="11333" y="146"/>
                </a:lnTo>
                <a:lnTo>
                  <a:pt x="11379" y="166"/>
                </a:lnTo>
                <a:lnTo>
                  <a:pt x="11428" y="187"/>
                </a:lnTo>
                <a:lnTo>
                  <a:pt x="11474" y="208"/>
                </a:lnTo>
                <a:lnTo>
                  <a:pt x="11519" y="232"/>
                </a:lnTo>
                <a:lnTo>
                  <a:pt x="11564" y="255"/>
                </a:lnTo>
                <a:lnTo>
                  <a:pt x="11610" y="280"/>
                </a:lnTo>
                <a:lnTo>
                  <a:pt x="11653" y="307"/>
                </a:lnTo>
                <a:lnTo>
                  <a:pt x="11697" y="333"/>
                </a:lnTo>
                <a:lnTo>
                  <a:pt x="11739" y="361"/>
                </a:lnTo>
                <a:lnTo>
                  <a:pt x="11781" y="391"/>
                </a:lnTo>
                <a:lnTo>
                  <a:pt x="11823" y="420"/>
                </a:lnTo>
                <a:lnTo>
                  <a:pt x="11863" y="451"/>
                </a:lnTo>
                <a:lnTo>
                  <a:pt x="11902" y="484"/>
                </a:lnTo>
                <a:lnTo>
                  <a:pt x="11941" y="517"/>
                </a:lnTo>
                <a:lnTo>
                  <a:pt x="11980" y="549"/>
                </a:lnTo>
                <a:lnTo>
                  <a:pt x="12016" y="585"/>
                </a:lnTo>
                <a:lnTo>
                  <a:pt x="12053" y="619"/>
                </a:lnTo>
                <a:lnTo>
                  <a:pt x="12089" y="657"/>
                </a:lnTo>
                <a:lnTo>
                  <a:pt x="12123" y="694"/>
                </a:lnTo>
                <a:lnTo>
                  <a:pt x="12157" y="731"/>
                </a:lnTo>
                <a:lnTo>
                  <a:pt x="12190" y="770"/>
                </a:lnTo>
                <a:lnTo>
                  <a:pt x="12221" y="809"/>
                </a:lnTo>
                <a:lnTo>
                  <a:pt x="12252" y="850"/>
                </a:lnTo>
                <a:lnTo>
                  <a:pt x="12282" y="892"/>
                </a:lnTo>
                <a:lnTo>
                  <a:pt x="12311" y="934"/>
                </a:lnTo>
                <a:lnTo>
                  <a:pt x="12339" y="976"/>
                </a:lnTo>
                <a:lnTo>
                  <a:pt x="12366" y="1019"/>
                </a:lnTo>
                <a:lnTo>
                  <a:pt x="12392" y="1063"/>
                </a:lnTo>
                <a:lnTo>
                  <a:pt x="12417" y="1108"/>
                </a:lnTo>
                <a:lnTo>
                  <a:pt x="12440" y="1153"/>
                </a:lnTo>
                <a:lnTo>
                  <a:pt x="12464" y="1200"/>
                </a:lnTo>
                <a:lnTo>
                  <a:pt x="12485" y="1245"/>
                </a:lnTo>
                <a:lnTo>
                  <a:pt x="12506" y="1293"/>
                </a:lnTo>
                <a:lnTo>
                  <a:pt x="12526" y="1341"/>
                </a:lnTo>
                <a:lnTo>
                  <a:pt x="12544" y="1389"/>
                </a:lnTo>
                <a:lnTo>
                  <a:pt x="12562" y="1438"/>
                </a:lnTo>
                <a:lnTo>
                  <a:pt x="12577" y="1487"/>
                </a:lnTo>
                <a:lnTo>
                  <a:pt x="12593" y="1537"/>
                </a:lnTo>
                <a:lnTo>
                  <a:pt x="12605" y="1587"/>
                </a:lnTo>
                <a:lnTo>
                  <a:pt x="12618" y="1638"/>
                </a:lnTo>
                <a:lnTo>
                  <a:pt x="12630" y="1690"/>
                </a:lnTo>
                <a:lnTo>
                  <a:pt x="12639" y="1741"/>
                </a:lnTo>
                <a:lnTo>
                  <a:pt x="12649" y="1794"/>
                </a:lnTo>
                <a:lnTo>
                  <a:pt x="12655" y="1847"/>
                </a:lnTo>
                <a:lnTo>
                  <a:pt x="12661" y="1900"/>
                </a:lnTo>
                <a:lnTo>
                  <a:pt x="12666" y="1954"/>
                </a:lnTo>
                <a:lnTo>
                  <a:pt x="12669" y="2007"/>
                </a:lnTo>
                <a:lnTo>
                  <a:pt x="12672" y="2062"/>
                </a:lnTo>
                <a:lnTo>
                  <a:pt x="12672" y="21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8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71438"/>
            <a:ext cx="3571875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2160000"/>
            <a:ext cx="6120000" cy="144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3959940"/>
            <a:ext cx="6120000" cy="10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9" name="Tijdelijke aanduiding voor datum 3"/>
          <p:cNvSpPr>
            <a:spLocks noGrp="1" noChangeAspect="1"/>
          </p:cNvSpPr>
          <p:nvPr>
            <p:ph type="dt" sz="half" idx="10"/>
          </p:nvPr>
        </p:nvSpPr>
        <p:spPr>
          <a:xfrm>
            <a:off x="1080000" y="6480000"/>
            <a:ext cx="407035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eaLnBrk="0" hangingPunct="0">
              <a:defRPr sz="1000" dirty="0">
                <a:solidFill>
                  <a:schemeClr val="bg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300021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7CBC099-CCD2-3C47-AD87-7F5EFB280463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77F28CE-3807-4F4B-962D-474278733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9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3E99B19B-C344-0D42-81F4-64B43FAE8D5D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4AF8A1A-4A3E-584A-A9A1-B9AF37AAC0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AE6D71D-11A7-9F49-9E1B-C6D812DC6B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5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EF75599-F1CF-3C43-89DE-9AFFD3884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6A851FF-3974-124A-B209-6F99BD0837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7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0550" y="1171764"/>
            <a:ext cx="10954905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0551" y="2413591"/>
            <a:ext cx="10954904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-8342" y="6499852"/>
            <a:ext cx="12208683" cy="383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225913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0550" y="1171764"/>
            <a:ext cx="10954905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0551" y="2413591"/>
            <a:ext cx="10954904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0" y="6506109"/>
            <a:ext cx="12192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18E1D89-AC64-E14C-A351-0097B0BA1A06}"/>
              </a:ext>
            </a:extLst>
          </p:cNvPr>
          <p:cNvSpPr/>
          <p:nvPr userDrawn="1"/>
        </p:nvSpPr>
        <p:spPr>
          <a:xfrm>
            <a:off x="251" y="892799"/>
            <a:ext cx="12208683" cy="5609601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79312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71E858-B10F-3F46-9281-6B6F1FFFB29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30568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337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1133" y="1733121"/>
            <a:ext cx="11057212" cy="4016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8891540" y="65061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3B407B4-DD70-D045-8D0A-4EFC055441BF}" type="datetime3">
              <a:rPr lang="nl-NL" smtClean="0"/>
              <a:t>6/12/24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609600" y="651308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5804278-0ED3-524C-8B87-AC1FCEE79A0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15288" y="73590"/>
            <a:ext cx="2709572" cy="7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7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09" r:id="rId3"/>
    <p:sldLayoutId id="2147483711" r:id="rId4"/>
    <p:sldLayoutId id="2147483697" r:id="rId5"/>
    <p:sldLayoutId id="2147483700" r:id="rId6"/>
    <p:sldLayoutId id="2147483701" r:id="rId7"/>
    <p:sldLayoutId id="2147483702" r:id="rId8"/>
    <p:sldLayoutId id="2147483690" r:id="rId9"/>
    <p:sldLayoutId id="2147483695" r:id="rId10"/>
    <p:sldLayoutId id="2147483704" r:id="rId11"/>
    <p:sldLayoutId id="2147483691" r:id="rId12"/>
    <p:sldLayoutId id="2147483705" r:id="rId13"/>
    <p:sldLayoutId id="2147483706" r:id="rId14"/>
    <p:sldLayoutId id="2147483692" r:id="rId15"/>
    <p:sldLayoutId id="2147483693" r:id="rId16"/>
    <p:sldLayoutId id="2147483694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75937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2pPr>
      <a:lvl3pPr marL="9144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4pPr>
      <a:lvl5pPr marL="18288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3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079500" y="1079500"/>
            <a:ext cx="10033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79500" y="1800225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tekststijl van het model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87123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</p:sldLayoutIdLst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3200" b="1" kern="1200">
          <a:solidFill>
            <a:srgbClr val="00A9F3"/>
          </a:solidFill>
          <a:latin typeface="Arial" charset="0"/>
          <a:ea typeface="Arial" charset="0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9pPr>
    </p:titleStyle>
    <p:bodyStyle>
      <a:lvl1pPr marL="268288" indent="-268288" algn="l" defTabSz="912813" rtl="0" eaLnBrk="1" fontAlgn="base" hangingPunct="1">
        <a:lnSpc>
          <a:spcPct val="90000"/>
        </a:lnSpc>
        <a:spcBef>
          <a:spcPts val="47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39750" indent="-269875" algn="l" defTabSz="912813" rtl="0" eaLnBrk="1" fontAlgn="base" hangingPunct="1">
        <a:lnSpc>
          <a:spcPct val="90000"/>
        </a:lnSpc>
        <a:spcBef>
          <a:spcPts val="438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09625" indent="-269875" algn="l" defTabSz="912813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79500" indent="-269875" algn="l" defTabSz="912813" rtl="0" eaLnBrk="1" fontAlgn="base" hangingPunct="1">
        <a:lnSpc>
          <a:spcPct val="90000"/>
        </a:lnSpc>
        <a:spcBef>
          <a:spcPts val="363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49375" indent="-268288" algn="l" defTabSz="912813" rtl="0" eaLnBrk="1" fontAlgn="base" hangingPunct="1">
        <a:lnSpc>
          <a:spcPct val="90000"/>
        </a:lnSpc>
        <a:spcBef>
          <a:spcPts val="32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vng.nl/artikelen/opa-vergunningplichten-in-het-omgevingsplan-van-rechtswege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ng.nl/artikelen/bijsluiter-tam-imro-omgevingsplan-0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Omgevingsplan: </a:t>
            </a:r>
            <a:br>
              <a:rPr lang="nl-NL" dirty="0"/>
            </a:br>
            <a:r>
              <a:rPr lang="nl-NL" dirty="0"/>
              <a:t>TAM-IMRO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A56F21-D6D6-7E41-BB94-C0B4E84965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sz="2000" dirty="0"/>
              <a:t>Door: Vereniging Nederlandse Gemeenten (VNG)</a:t>
            </a:r>
            <a:br>
              <a:rPr lang="nl-NL" sz="2000" dirty="0"/>
            </a:br>
            <a:r>
              <a:rPr lang="nl-NL" sz="2000" dirty="0"/>
              <a:t>- </a:t>
            </a:r>
            <a:r>
              <a:rPr lang="nl-NL" sz="2000" dirty="0" err="1"/>
              <a:t>Meryem</a:t>
            </a:r>
            <a:r>
              <a:rPr lang="nl-NL" sz="2000" dirty="0"/>
              <a:t> Tas </a:t>
            </a:r>
          </a:p>
          <a:p>
            <a:r>
              <a:rPr lang="nl-NL" sz="2000"/>
              <a:t>D.d. 28 </a:t>
            </a:r>
            <a:r>
              <a:rPr lang="nl-NL" sz="2000" dirty="0"/>
              <a:t>november 2025</a:t>
            </a:r>
          </a:p>
        </p:txBody>
      </p:sp>
    </p:spTree>
    <p:extLst>
      <p:ext uri="{BB962C8B-B14F-4D97-AF65-F5344CB8AC3E}">
        <p14:creationId xmlns:p14="http://schemas.microsoft.com/office/powerpoint/2010/main" val="615856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91D387-AB67-A3E9-47CD-0EDEB7F2E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/>
                <a:cs typeface="Arial"/>
              </a:rPr>
              <a:t>Vraag: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A71C5F-B5D2-786E-5A60-3EF05773A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800225"/>
            <a:ext cx="9338519" cy="4500563"/>
          </a:xfrm>
        </p:spPr>
        <p:txBody>
          <a:bodyPr/>
          <a:lstStyle/>
          <a:p>
            <a:pPr marL="0" indent="0">
              <a:buNone/>
            </a:pPr>
            <a:r>
              <a:rPr lang="nl-NL" sz="3200">
                <a:latin typeface="Arial"/>
                <a:ea typeface="Verdana"/>
                <a:cs typeface="Arial"/>
              </a:rPr>
              <a:t>Wie heeft de bruidsschat gelezen?</a:t>
            </a:r>
            <a:r>
              <a:rPr lang="nl-NL">
                <a:latin typeface="Arial"/>
                <a:ea typeface="Verdana"/>
                <a:cs typeface="Arial"/>
              </a:rPr>
              <a:t> </a:t>
            </a:r>
            <a:endParaRPr lang="nl-NL"/>
          </a:p>
          <a:p>
            <a:pPr marL="0" indent="0">
              <a:buNone/>
            </a:pPr>
            <a:endParaRPr lang="nl-NL">
              <a:latin typeface="Arial"/>
              <a:ea typeface="Verdana"/>
            </a:endParaRPr>
          </a:p>
          <a:p>
            <a:pPr marL="0" indent="0">
              <a:buNone/>
            </a:pPr>
            <a:endParaRPr lang="nl-NL">
              <a:latin typeface="Arial"/>
              <a:ea typeface="Verdana"/>
            </a:endParaRPr>
          </a:p>
          <a:p>
            <a:pPr marL="0" indent="0">
              <a:buNone/>
            </a:pPr>
            <a:endParaRPr lang="nl-NL" sz="2000">
              <a:latin typeface="Verdana"/>
              <a:ea typeface="Verdana"/>
            </a:endParaRP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9902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63E56A-3239-7CB9-FAB9-68B113945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Kernvereiste 1: één omgevingsplan</a:t>
            </a:r>
            <a:endParaRPr lang="nl-NL"/>
          </a:p>
        </p:txBody>
      </p:sp>
      <p:pic>
        <p:nvPicPr>
          <p:cNvPr id="5" name="Tijdelijke aanduiding voor inhoud 4" descr="Tabelweergave van TAM-IMRO omgevingsplannen en het integraal omgevingsplan in STOP/TPOD">
            <a:extLst>
              <a:ext uri="{FF2B5EF4-FFF2-40B4-BE49-F238E27FC236}">
                <a16:creationId xmlns:a16="http://schemas.microsoft.com/office/drawing/2014/main" id="{0A85C2A3-8D9A-18CF-E934-7D73DC204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8388" y="1715558"/>
            <a:ext cx="4379224" cy="4500563"/>
          </a:xfr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AA03A048-FE4C-9158-2A2E-31A443ABD036}"/>
              </a:ext>
            </a:extLst>
          </p:cNvPr>
          <p:cNvSpPr txBox="1">
            <a:spLocks/>
          </p:cNvSpPr>
          <p:nvPr/>
        </p:nvSpPr>
        <p:spPr bwMode="auto">
          <a:xfrm>
            <a:off x="5454549" y="1717534"/>
            <a:ext cx="6738055" cy="486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68288" indent="-268288" algn="l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39750" indent="-269875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7970" indent="-267970"/>
            <a:endParaRPr lang="nl-NL">
              <a:cs typeface="Arial"/>
            </a:endParaRPr>
          </a:p>
          <a:p>
            <a:pPr marL="267970" indent="-267970"/>
            <a:r>
              <a:rPr lang="nl-NL" sz="2000">
                <a:latin typeface="Arial"/>
                <a:cs typeface="Arial"/>
              </a:rPr>
              <a:t>Hoofdstuk 22 a/b/c/d en preambule </a:t>
            </a:r>
            <a:endParaRPr lang="nl-NL" sz="2000">
              <a:cs typeface="Arial"/>
            </a:endParaRPr>
          </a:p>
          <a:p>
            <a:pPr marL="267970" indent="-267970"/>
            <a:endParaRPr lang="nl-NL" sz="2000">
              <a:cs typeface="Arial"/>
            </a:endParaRPr>
          </a:p>
          <a:p>
            <a:pPr marL="267970" indent="-267970"/>
            <a:r>
              <a:rPr lang="nl-NL" sz="2000">
                <a:latin typeface="Arial"/>
                <a:cs typeface="Arial"/>
              </a:rPr>
              <a:t>De bruidsschat is hoofdstuk 22 en onderdeel van het TAM-omgevingsplan</a:t>
            </a:r>
            <a:endParaRPr lang="nl-NL" sz="2000">
              <a:cs typeface="Arial"/>
            </a:endParaRPr>
          </a:p>
          <a:p>
            <a:pPr marL="267970" indent="-267970"/>
            <a:endParaRPr lang="nl-NL" sz="2000">
              <a:cs typeface="Arial"/>
            </a:endParaRPr>
          </a:p>
          <a:p>
            <a:pPr marL="267970" indent="-267970"/>
            <a:r>
              <a:rPr lang="nl-NL" sz="2000">
                <a:latin typeface="Arial"/>
                <a:cs typeface="Arial"/>
              </a:rPr>
              <a:t>Neem daarom kennis van de bruidsschat</a:t>
            </a:r>
            <a:endParaRPr lang="nl-NL" sz="2000">
              <a:cs typeface="Arial"/>
            </a:endParaRPr>
          </a:p>
          <a:p>
            <a:pPr marL="267970" indent="-267970"/>
            <a:endParaRPr lang="nl-NL" sz="2000">
              <a:cs typeface="Arial"/>
            </a:endParaRPr>
          </a:p>
          <a:p>
            <a:pPr marL="267970" indent="-267970"/>
            <a:r>
              <a:rPr lang="nl-NL" sz="2000">
                <a:latin typeface="Arial"/>
                <a:cs typeface="Arial"/>
              </a:rPr>
              <a:t>Bruidsschat bevat bepalingen over: </a:t>
            </a:r>
            <a:endParaRPr lang="nl-NL" sz="2000">
              <a:cs typeface="Arial"/>
            </a:endParaRPr>
          </a:p>
          <a:p>
            <a:pPr lvl="1"/>
            <a:r>
              <a:rPr lang="nl-NL" sz="2000">
                <a:latin typeface="Arial"/>
                <a:cs typeface="Arial"/>
              </a:rPr>
              <a:t>Omgevingsplanactiviteit bouwwerken</a:t>
            </a:r>
            <a:endParaRPr lang="nl-NL" sz="2000">
              <a:cs typeface="Arial"/>
            </a:endParaRPr>
          </a:p>
          <a:p>
            <a:pPr lvl="1"/>
            <a:r>
              <a:rPr lang="nl-NL" sz="2000">
                <a:latin typeface="Arial"/>
                <a:cs typeface="Arial"/>
              </a:rPr>
              <a:t>Vergunningsvrije bouwactiviteiten (artikel 22.27)</a:t>
            </a:r>
            <a:endParaRPr lang="nl-NL" sz="2000">
              <a:cs typeface="Arial"/>
            </a:endParaRPr>
          </a:p>
          <a:p>
            <a:pPr lvl="1"/>
            <a:r>
              <a:rPr lang="nl-NL" sz="2000">
                <a:latin typeface="Arial"/>
                <a:cs typeface="Arial"/>
              </a:rPr>
              <a:t>Vergunningsvrije bouwactiviteiten en in overstemming omgevingsplan: bijbehorende bouwwerken (artikel 22.36)</a:t>
            </a:r>
            <a:endParaRPr lang="nl-NL" sz="2000">
              <a:cs typeface="Arial"/>
            </a:endParaRPr>
          </a:p>
          <a:p>
            <a:pPr marL="269875" lvl="1" indent="0">
              <a:buNone/>
            </a:pPr>
            <a:endParaRPr lang="nl-NL">
              <a:cs typeface="Arial"/>
            </a:endParaRPr>
          </a:p>
          <a:p>
            <a:pPr marL="269875" lvl="1" indent="0">
              <a:buNone/>
            </a:pPr>
            <a:endParaRPr lang="nl-NL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704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012DD-9ED7-6285-6276-7BABDB711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Naamgeving en preambule </a:t>
            </a:r>
            <a:endParaRPr lang="nl-NL"/>
          </a:p>
        </p:txBody>
      </p:sp>
      <p:pic>
        <p:nvPicPr>
          <p:cNvPr id="5" name="Tijdelijke aanduiding voor inhoud 4" descr="Naamgeving en pre-ambule: voorbeeld van TAM-omgevingsplan Hoofdstuk 22a 'Oudvensestraat-Zuid'">
            <a:extLst>
              <a:ext uri="{FF2B5EF4-FFF2-40B4-BE49-F238E27FC236}">
                <a16:creationId xmlns:a16="http://schemas.microsoft.com/office/drawing/2014/main" id="{E2F3AA64-1892-5A49-93D4-B4CBBE426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2865" y="1560740"/>
            <a:ext cx="8730624" cy="5088390"/>
          </a:xfrm>
          <a:effectLst>
            <a:outerShdw blurRad="50800" dist="38100" dir="2700000">
              <a:srgbClr val="000000">
                <a:alpha val="9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3902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F449CF-65BE-2482-3657-A39C62A9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Bevindingen kernvereiste 1 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C94C20-F0F3-8AE8-EBBF-7AAC43310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970" indent="-267970"/>
            <a:r>
              <a:rPr lang="nl-NL">
                <a:latin typeface="Arial"/>
                <a:cs typeface="Arial"/>
              </a:rPr>
              <a:t>Preambule en naamgeving in veel gevallen toegepast</a:t>
            </a:r>
            <a:endParaRPr lang="nl-NL"/>
          </a:p>
          <a:p>
            <a:pPr marL="267970" indent="-267970"/>
            <a:endParaRPr lang="nl-NL"/>
          </a:p>
          <a:p>
            <a:pPr marL="267970" indent="-267970"/>
            <a:r>
              <a:rPr lang="nl-NL">
                <a:latin typeface="Arial"/>
                <a:cs typeface="Arial"/>
              </a:rPr>
              <a:t>Verkeerde verwijzing in de preambule: </a:t>
            </a:r>
          </a:p>
          <a:p>
            <a:pPr lvl="1">
              <a:buFont typeface="Courier New" charset="0"/>
              <a:buChar char="o"/>
            </a:pPr>
            <a:r>
              <a:rPr lang="nl-NL">
                <a:latin typeface="Arial"/>
                <a:cs typeface="Arial"/>
              </a:rPr>
              <a:t>Niet verwijzen naar </a:t>
            </a:r>
            <a:r>
              <a:rPr lang="nl-NL" err="1">
                <a:latin typeface="Arial"/>
                <a:cs typeface="Arial"/>
              </a:rPr>
              <a:t>Bro</a:t>
            </a:r>
            <a:endParaRPr lang="nl-NL">
              <a:latin typeface="Arial"/>
              <a:cs typeface="Arial"/>
            </a:endParaRPr>
          </a:p>
          <a:p>
            <a:pPr lvl="1">
              <a:buFont typeface="Courier New" charset="0"/>
              <a:buChar char="o"/>
            </a:pPr>
            <a:r>
              <a:rPr lang="nl-NL">
                <a:latin typeface="Arial"/>
                <a:cs typeface="Arial"/>
              </a:rPr>
              <a:t>Wel verwijzen naar Bep</a:t>
            </a:r>
            <a:endParaRPr lang="nl-NL"/>
          </a:p>
          <a:p>
            <a:pPr marL="267970" indent="-267970"/>
            <a:endParaRPr lang="nl-NL"/>
          </a:p>
          <a:p>
            <a:pPr marL="267970" indent="-267970"/>
            <a:r>
              <a:rPr lang="nl-NL">
                <a:latin typeface="Arial"/>
                <a:cs typeface="Arial"/>
              </a:rPr>
              <a:t>Gebruik van slotbepalingen</a:t>
            </a:r>
          </a:p>
          <a:p>
            <a:pPr lvl="1">
              <a:buFont typeface="Courier New" charset="0"/>
              <a:buChar char="o"/>
            </a:pPr>
            <a:r>
              <a:rPr lang="nl-NL">
                <a:latin typeface="Arial"/>
                <a:cs typeface="Arial"/>
              </a:rPr>
              <a:t>TAM-omgevingsplan heeft geen slotbepalingen</a:t>
            </a:r>
            <a:endParaRPr lang="nl-NL"/>
          </a:p>
          <a:p>
            <a:pPr lvl="1">
              <a:buFont typeface="Courier New" charset="0"/>
              <a:buChar char="o"/>
            </a:pPr>
            <a:r>
              <a:rPr lang="nl-NL">
                <a:latin typeface="Arial"/>
                <a:cs typeface="Arial"/>
              </a:rPr>
              <a:t>Hoofdstuk 23 van het omgevingsplan in STOP-TPOD bevat al slotbepalingen</a:t>
            </a:r>
            <a:endParaRPr lang="nl-NL"/>
          </a:p>
          <a:p>
            <a:pPr lvl="1">
              <a:buFont typeface="Courier New" charset="0"/>
              <a:buChar char="o"/>
            </a:pPr>
            <a:endParaRPr lang="nl-NL"/>
          </a:p>
          <a:p>
            <a:pPr marL="267970" indent="-267970"/>
            <a:r>
              <a:rPr lang="nl-NL">
                <a:latin typeface="Arial"/>
                <a:cs typeface="Arial"/>
              </a:rPr>
              <a:t>Rekening houden met de bruidsschat (verhouding tussen regels) </a:t>
            </a:r>
            <a:endParaRPr lang="nl-NL"/>
          </a:p>
          <a:p>
            <a:pPr lvl="1">
              <a:buFont typeface="Courier New" charset="0"/>
              <a:buChar char="o"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0385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4B7A39-94FA-4ED5-CC6D-E555C66A8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/>
                <a:cs typeface="Arial"/>
              </a:rPr>
              <a:t>Voorbeeld relatie met Bruidsschat (I)</a:t>
            </a:r>
            <a:endParaRPr lang="nl-NL" dirty="0"/>
          </a:p>
        </p:txBody>
      </p:sp>
      <p:pic>
        <p:nvPicPr>
          <p:cNvPr id="7" name="Afbeelding 6" descr="Voorbeeld van artikelen uit de bruidsschat (twee van twee)">
            <a:extLst>
              <a:ext uri="{FF2B5EF4-FFF2-40B4-BE49-F238E27FC236}">
                <a16:creationId xmlns:a16="http://schemas.microsoft.com/office/drawing/2014/main" id="{456B565B-FBDC-875D-34C8-21E63A0DC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952" y="2909540"/>
            <a:ext cx="6717127" cy="1375107"/>
          </a:xfrm>
          <a:prstGeom prst="rect">
            <a:avLst/>
          </a:prstGeom>
          <a:effectLst>
            <a:outerShdw blurRad="50800" dist="38100" dir="2700000">
              <a:srgbClr val="000000">
                <a:alpha val="71000"/>
              </a:srgbClr>
            </a:outerShdw>
          </a:effectLst>
        </p:spPr>
      </p:pic>
      <p:pic>
        <p:nvPicPr>
          <p:cNvPr id="10" name="Afbeelding 9" descr="Voorbeeld van artikelen uit de bruidsschat (een van twee)">
            <a:extLst>
              <a:ext uri="{FF2B5EF4-FFF2-40B4-BE49-F238E27FC236}">
                <a16:creationId xmlns:a16="http://schemas.microsoft.com/office/drawing/2014/main" id="{CB6A4048-E4CD-40D6-4895-ABB24A5C4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51" y="1973277"/>
            <a:ext cx="6717109" cy="742137"/>
          </a:xfrm>
          <a:prstGeom prst="rect">
            <a:avLst/>
          </a:prstGeom>
          <a:effectLst>
            <a:outerShdw blurRad="50800" dist="38100" dir="2700000">
              <a:srgbClr val="000000">
                <a:alpha val="77000"/>
              </a:srgbClr>
            </a:outerShdw>
          </a:effec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30275FF-815D-16E7-7C0A-C6D1C0C77938}"/>
              </a:ext>
            </a:extLst>
          </p:cNvPr>
          <p:cNvSpPr txBox="1"/>
          <p:nvPr/>
        </p:nvSpPr>
        <p:spPr>
          <a:xfrm>
            <a:off x="1077165" y="1624752"/>
            <a:ext cx="558423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600" dirty="0">
                <a:latin typeface="Calibri"/>
                <a:ea typeface="ＭＳ Ｐゴシック"/>
                <a:cs typeface="Calibri"/>
              </a:rPr>
              <a:t>Artikelen uit de bruidsschat:</a:t>
            </a:r>
            <a:endParaRPr lang="nl-NL" sz="1600" dirty="0">
              <a:cs typeface="Calibri"/>
            </a:endParaRPr>
          </a:p>
        </p:txBody>
      </p:sp>
      <p:sp>
        <p:nvSpPr>
          <p:cNvPr id="6" name="Bijschrift: lijn 5" descr="Uitleg over artikelen uit de bruidsschat">
            <a:extLst>
              <a:ext uri="{FF2B5EF4-FFF2-40B4-BE49-F238E27FC236}">
                <a16:creationId xmlns:a16="http://schemas.microsoft.com/office/drawing/2014/main" id="{93160383-C2DD-538B-DD1D-2E8426313F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480858" y="1879789"/>
            <a:ext cx="3061289" cy="2064072"/>
          </a:xfrm>
          <a:prstGeom prst="borderCallout1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cs typeface="Arial"/>
              </a:rPr>
              <a:t>De regels die je stelt over het bouwen en gebruik in het TAM-omgevingsplan vormen een invulling van artikel 22.29, eerste lid, onder 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155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4B7A39-94FA-4ED5-CC6D-E555C66A8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Voorbeeld relatie met Bruidsschat (II)</a:t>
            </a:r>
            <a:endParaRPr lang="nl-NL"/>
          </a:p>
        </p:txBody>
      </p:sp>
      <p:pic>
        <p:nvPicPr>
          <p:cNvPr id="6" name="Tijdelijke aanduiding voor inhoud 5" descr="Artikel uit een TAM-omgevingsplan">
            <a:extLst>
              <a:ext uri="{FF2B5EF4-FFF2-40B4-BE49-F238E27FC236}">
                <a16:creationId xmlns:a16="http://schemas.microsoft.com/office/drawing/2014/main" id="{7BE4E0A0-8030-4298-7D6C-A716D8F7E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9140" y="1798165"/>
            <a:ext cx="4996166" cy="2123230"/>
          </a:xfrm>
          <a:effectLst>
            <a:outerShdw blurRad="50800" dist="38100" dir="2700000">
              <a:srgbClr val="000000"/>
            </a:outerShdw>
          </a:effec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569F345-8EE2-D650-694C-143CEB278022}"/>
              </a:ext>
            </a:extLst>
          </p:cNvPr>
          <p:cNvSpPr txBox="1"/>
          <p:nvPr/>
        </p:nvSpPr>
        <p:spPr>
          <a:xfrm>
            <a:off x="1077590" y="4164024"/>
            <a:ext cx="2909421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100">
                <a:latin typeface="Calibri"/>
                <a:ea typeface="ＭＳ Ｐゴシック"/>
                <a:cs typeface="Calibri"/>
              </a:rPr>
              <a:t>Afbeelding: artikel uit een TAM-omgevingsplan</a:t>
            </a:r>
            <a:endParaRPr lang="nl-NL" sz="1100">
              <a:cs typeface="Calibri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94FCCC8-CD44-2770-98CC-BB2884F4F9F6}"/>
              </a:ext>
            </a:extLst>
          </p:cNvPr>
          <p:cNvSpPr txBox="1"/>
          <p:nvPr/>
        </p:nvSpPr>
        <p:spPr>
          <a:xfrm>
            <a:off x="6378214" y="1798165"/>
            <a:ext cx="5584230" cy="4031873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nl-NL" sz="1600" baseline="0" dirty="0">
                <a:latin typeface="Arial"/>
                <a:ea typeface="Segoe UI"/>
                <a:cs typeface="Segoe UI"/>
              </a:rPr>
              <a:t>In dit artikel uit een TAM-omgevingsplan gaat het volgende niet goed:</a:t>
            </a:r>
            <a:r>
              <a:rPr lang="en-US" sz="1600" dirty="0">
                <a:latin typeface="Arial"/>
                <a:ea typeface="Segoe UI"/>
                <a:cs typeface="Segoe UI"/>
              </a:rPr>
              <a:t>​</a:t>
            </a:r>
          </a:p>
          <a:p>
            <a:pPr marL="342900" lvl="0" indent="-342900" rtl="0">
              <a:buFont typeface=""/>
              <a:buAutoNum type="arabicPeriod"/>
            </a:pPr>
            <a:r>
              <a:rPr lang="nl-NL" sz="1600" baseline="0" dirty="0">
                <a:latin typeface="Arial"/>
                <a:ea typeface="Arial"/>
                <a:cs typeface="Arial"/>
              </a:rPr>
              <a:t>Er hoeft niet verwezen te worden naar artikel 22.29, want deze geldt al, zie vorige scheet;</a:t>
            </a:r>
            <a:r>
              <a:rPr lang="en-US" sz="1600" dirty="0">
                <a:latin typeface="Arial"/>
                <a:ea typeface="Arial"/>
                <a:cs typeface="Arial"/>
              </a:rPr>
              <a:t>​</a:t>
            </a:r>
          </a:p>
          <a:p>
            <a:pPr marL="342900" lvl="0" indent="-342900" rtl="0">
              <a:buFont typeface=""/>
              <a:buAutoNum type="arabicPeriod"/>
            </a:pPr>
            <a:r>
              <a:rPr lang="nl-NL" sz="1600" baseline="0" dirty="0">
                <a:latin typeface="Arial"/>
                <a:ea typeface="Arial"/>
                <a:cs typeface="Arial"/>
              </a:rPr>
              <a:t>Daarnaast als er wordt verwezen, is het een afwijking of aanvulling? Wees zo concreet mogelijk;</a:t>
            </a:r>
            <a:r>
              <a:rPr lang="en-US" sz="1600" dirty="0">
                <a:latin typeface="Arial"/>
                <a:ea typeface="Arial"/>
                <a:cs typeface="Arial"/>
              </a:rPr>
              <a:t>​</a:t>
            </a:r>
          </a:p>
          <a:p>
            <a:pPr marL="342900" lvl="0" indent="-342900" rtl="0">
              <a:buFont typeface=""/>
              <a:buAutoNum type="arabicPeriod"/>
            </a:pPr>
            <a:r>
              <a:rPr lang="nl-NL" sz="1600" baseline="0" dirty="0">
                <a:latin typeface="Arial"/>
                <a:ea typeface="Arial"/>
                <a:cs typeface="Arial"/>
              </a:rPr>
              <a:t>Is de vergunningplicht voor het bouwen van een hoofdgebouw een ander omgevingsplanactiviteit dan de omgevingsplanactiviteit zoals bepaald in artikel 22.26? </a:t>
            </a:r>
            <a:r>
              <a:rPr lang="en-US" sz="1600" dirty="0">
                <a:latin typeface="Arial"/>
                <a:ea typeface="Arial"/>
                <a:cs typeface="Arial"/>
              </a:rPr>
              <a:t>​</a:t>
            </a:r>
          </a:p>
          <a:p>
            <a:pPr marL="342900" lvl="0" indent="-342900" rtl="0">
              <a:buFont typeface=""/>
              <a:buAutoNum type="arabicPeriod"/>
            </a:pPr>
            <a:r>
              <a:rPr lang="nl-NL" sz="1600" baseline="0" dirty="0">
                <a:latin typeface="Arial"/>
                <a:ea typeface="Arial"/>
                <a:cs typeface="Arial"/>
              </a:rPr>
              <a:t>Enige wat hier ingevuld had hoeven te worden zijn de voorwaarden waar het hoofdgebouw aan moet voldoen (hoogte, bouwvlak </a:t>
            </a:r>
            <a:r>
              <a:rPr lang="nl-NL" sz="1600" baseline="0" dirty="0" err="1">
                <a:latin typeface="Arial"/>
                <a:ea typeface="Arial"/>
                <a:cs typeface="Arial"/>
              </a:rPr>
              <a:t>etc</a:t>
            </a:r>
            <a:r>
              <a:rPr lang="nl-NL" sz="1600" baseline="0" dirty="0">
                <a:latin typeface="Arial"/>
                <a:ea typeface="Arial"/>
                <a:cs typeface="Arial"/>
              </a:rPr>
              <a:t>);</a:t>
            </a:r>
            <a:r>
              <a:rPr lang="en-US" sz="1600" dirty="0">
                <a:latin typeface="Arial"/>
                <a:ea typeface="Arial"/>
                <a:cs typeface="Arial"/>
              </a:rPr>
              <a:t>​</a:t>
            </a:r>
          </a:p>
          <a:p>
            <a:pPr marL="342900" indent="-342900">
              <a:buFont typeface=""/>
              <a:buAutoNum type="arabicPeriod"/>
            </a:pPr>
            <a:r>
              <a:rPr lang="nl-NL" sz="1600" dirty="0">
                <a:latin typeface="Arial"/>
                <a:ea typeface="Arial"/>
                <a:cs typeface="Arial"/>
              </a:rPr>
              <a:t>Vervolgens wordt in artikel</a:t>
            </a:r>
            <a:r>
              <a:rPr lang="nl-NL" sz="1600" baseline="0" dirty="0">
                <a:latin typeface="Arial"/>
                <a:ea typeface="Arial"/>
                <a:cs typeface="Arial"/>
              </a:rPr>
              <a:t> 22.29 eerste lid onder a bepaald </a:t>
            </a:r>
            <a:r>
              <a:rPr lang="nl-NL" sz="1600" dirty="0">
                <a:latin typeface="Arial"/>
                <a:ea typeface="Arial"/>
                <a:cs typeface="Arial"/>
              </a:rPr>
              <a:t>dat</a:t>
            </a:r>
            <a:r>
              <a:rPr lang="nl-NL" sz="1600" baseline="0" dirty="0">
                <a:latin typeface="Arial"/>
                <a:ea typeface="Arial"/>
                <a:cs typeface="Arial"/>
              </a:rPr>
              <a:t> moet worden voldaan aan de gestelde regels in het </a:t>
            </a:r>
            <a:r>
              <a:rPr lang="nl-NL" sz="1600" dirty="0">
                <a:latin typeface="Arial"/>
                <a:ea typeface="Arial"/>
                <a:cs typeface="Arial"/>
              </a:rPr>
              <a:t>omgevingsplan: dit zijn de voorwaarden die je stelt aan het bouwen van een hoofdgebouw. </a:t>
            </a:r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075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72BD01-97EE-522B-7B07-6A8EF7040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1" y="1101771"/>
            <a:ext cx="11187085" cy="611143"/>
          </a:xfrm>
        </p:spPr>
        <p:txBody>
          <a:bodyPr/>
          <a:lstStyle/>
          <a:p>
            <a:r>
              <a:rPr lang="nl-NL" sz="2400">
                <a:latin typeface="Arial"/>
                <a:cs typeface="Arial"/>
              </a:rPr>
              <a:t>Kernvereiste 2: bepaal het toepassingsbereik van je TAM-omgevingsplan</a:t>
            </a:r>
            <a:endParaRPr lang="nl-NL" sz="2400"/>
          </a:p>
        </p:txBody>
      </p:sp>
      <p:pic>
        <p:nvPicPr>
          <p:cNvPr id="5" name="Tijdelijke aanduiding voor inhoud 4" descr="Voorbeeldtekst toepassingsbereikbepaling">
            <a:extLst>
              <a:ext uri="{FF2B5EF4-FFF2-40B4-BE49-F238E27FC236}">
                <a16:creationId xmlns:a16="http://schemas.microsoft.com/office/drawing/2014/main" id="{E80F95DD-2512-2F19-0701-5850C0BA1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500" y="1929133"/>
            <a:ext cx="10033000" cy="4242747"/>
          </a:xfrm>
        </p:spPr>
      </p:pic>
    </p:spTree>
    <p:extLst>
      <p:ext uri="{BB962C8B-B14F-4D97-AF65-F5344CB8AC3E}">
        <p14:creationId xmlns:p14="http://schemas.microsoft.com/office/powerpoint/2010/main" val="1668387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1B54C8-0749-57B0-7F1F-4C2983197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Bevindingen kernvereiste 2 (I)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CCB00E-A35E-ED67-792D-246E5E1FF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nl-NL" dirty="0">
                <a:latin typeface="Arial"/>
                <a:cs typeface="Arial"/>
              </a:rPr>
              <a:t>Lid 2 is belangrijke bepaling: het bepaalt de verhouding met de bruidsschat</a:t>
            </a:r>
            <a:endParaRPr lang="nl-NL" dirty="0">
              <a:cs typeface="Arial"/>
            </a:endParaRPr>
          </a:p>
          <a:p>
            <a:pPr marL="267970" indent="-267970"/>
            <a:endParaRPr lang="nl-NL" dirty="0"/>
          </a:p>
          <a:p>
            <a:pPr marL="267970" indent="-267970"/>
            <a:r>
              <a:rPr lang="nl-NL" dirty="0">
                <a:latin typeface="Arial"/>
                <a:cs typeface="Arial"/>
              </a:rPr>
              <a:t>Lid 2 wordt één-op-één overgenomen, maar: </a:t>
            </a:r>
          </a:p>
          <a:p>
            <a:pPr lvl="1">
              <a:buFont typeface="Courier New" charset="0"/>
              <a:buChar char="o"/>
            </a:pPr>
            <a:r>
              <a:rPr lang="nl-NL" dirty="0">
                <a:latin typeface="Arial"/>
                <a:cs typeface="Arial"/>
              </a:rPr>
              <a:t>In het TAM-omgevingsplan ook regels over vergunningsvrije bouwwerken en bijbehorende bouwwerken; </a:t>
            </a:r>
          </a:p>
          <a:p>
            <a:pPr lvl="1">
              <a:buFont typeface="Courier New" charset="0"/>
              <a:buChar char="o"/>
            </a:pPr>
            <a:r>
              <a:rPr lang="nl-NL" dirty="0">
                <a:latin typeface="Arial"/>
                <a:cs typeface="Arial"/>
              </a:rPr>
              <a:t>Samenhang tussen de bouwregels in het TAM-omgevingsplan en de bruidsschat is cruciaal (artikel 22.26 tot 22.36)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0425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1B54C8-0749-57B0-7F1F-4C2983197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Bevindingen kernvereiste 2 (II)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CCB00E-A35E-ED67-792D-246E5E1FF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713139"/>
            <a:ext cx="10033000" cy="4500563"/>
          </a:xfrm>
        </p:spPr>
        <p:txBody>
          <a:bodyPr/>
          <a:lstStyle/>
          <a:p>
            <a:pPr marL="267970" indent="-267970"/>
            <a:r>
              <a:rPr lang="nl-NL">
                <a:latin typeface="Arial"/>
                <a:cs typeface="Arial"/>
              </a:rPr>
              <a:t>Door het één-op-één overnemen van lid 2 wordt het volgende bepaald: </a:t>
            </a:r>
          </a:p>
          <a:p>
            <a:pPr marL="727075" lvl="1" indent="-457200">
              <a:buFont typeface="+mj-lt"/>
              <a:buAutoNum type="arabicPeriod"/>
            </a:pPr>
            <a:r>
              <a:rPr lang="nl-NL">
                <a:latin typeface="Arial"/>
                <a:cs typeface="Arial"/>
              </a:rPr>
              <a:t>De regels in afdeling 22.2 en 22.3 van de bruidsschat zijn niet van toepassing bij strijdigheid met het TAM-omgevingsplan</a:t>
            </a:r>
            <a:endParaRPr lang="nl-NL"/>
          </a:p>
          <a:p>
            <a:pPr marL="727075" lvl="1" indent="-457200">
              <a:buFont typeface="+mj-lt"/>
              <a:buAutoNum type="arabicPeriod"/>
            </a:pPr>
            <a:r>
              <a:rPr lang="nl-NL">
                <a:latin typeface="Arial"/>
                <a:cs typeface="Arial"/>
              </a:rPr>
              <a:t>Dit geldt echter niet voor paragraaf 22.2.7.3, deze paragraaf heeft voorrang op het TAM-omgevingsplan</a:t>
            </a:r>
            <a:endParaRPr lang="nl-NL">
              <a:cs typeface="Arial"/>
            </a:endParaRPr>
          </a:p>
          <a:p>
            <a:pPr lvl="3">
              <a:buFont typeface="Courier New" charset="0"/>
              <a:buChar char="o"/>
            </a:pPr>
            <a:r>
              <a:rPr lang="nl-NL">
                <a:latin typeface="Arial"/>
                <a:cs typeface="Arial"/>
              </a:rPr>
              <a:t>In paragraaf 22.2.7.3 staat </a:t>
            </a:r>
            <a:r>
              <a:rPr lang="nl-NL">
                <a:solidFill>
                  <a:schemeClr val="bg2"/>
                </a:solidFill>
                <a:latin typeface="Arial"/>
                <a:cs typeface="Arial"/>
              </a:rPr>
              <a:t>artikel 22.36</a:t>
            </a:r>
            <a:r>
              <a:rPr lang="nl-NL">
                <a:latin typeface="Arial"/>
                <a:cs typeface="Arial"/>
              </a:rPr>
              <a:t>: regels over bijbehorende bouwwerken die ruimtelijke aanvaardbaar zijn</a:t>
            </a:r>
          </a:p>
          <a:p>
            <a:pPr lvl="1">
              <a:buFont typeface="Courier New" charset="0"/>
              <a:buChar char="o"/>
            </a:pPr>
            <a:endParaRPr lang="nl-NL">
              <a:latin typeface="Arial"/>
              <a:cs typeface="Arial"/>
            </a:endParaRPr>
          </a:p>
          <a:p>
            <a:pPr marL="267970" indent="-267970"/>
            <a:r>
              <a:rPr lang="nl-NL">
                <a:latin typeface="Arial"/>
                <a:cs typeface="Arial"/>
              </a:rPr>
              <a:t>In TAM-omgevingsplan worden vaak ook regels over bijbehorende bouwwerken overgenomen (overname uit bestemmingsplan)</a:t>
            </a:r>
            <a:endParaRPr lang="nl-NL">
              <a:cs typeface="Arial"/>
            </a:endParaRPr>
          </a:p>
          <a:p>
            <a:pPr lvl="1">
              <a:buFont typeface="Courier New" charset="0"/>
              <a:buChar char="o"/>
            </a:pPr>
            <a:endParaRPr lang="nl-NL">
              <a:latin typeface="Arial"/>
              <a:cs typeface="Arial"/>
            </a:endParaRPr>
          </a:p>
          <a:p>
            <a:pPr marL="267970" indent="-267970"/>
            <a:r>
              <a:rPr lang="nl-NL">
                <a:latin typeface="Arial"/>
                <a:cs typeface="Arial"/>
              </a:rPr>
              <a:t>Volgens toepassingsbereik (sub 2) gaat artikel 22.36 voor op de bijbehorende bouwwerkenregeling in het TAM-omgevingsplan</a:t>
            </a:r>
          </a:p>
        </p:txBody>
      </p:sp>
    </p:spTree>
    <p:extLst>
      <p:ext uri="{BB962C8B-B14F-4D97-AF65-F5344CB8AC3E}">
        <p14:creationId xmlns:p14="http://schemas.microsoft.com/office/powerpoint/2010/main" val="3089643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1B54C8-0749-57B0-7F1F-4C2983197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Bevindingen kernvereiste 2 (III)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CCB00E-A35E-ED67-792D-246E5E1FF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713139"/>
            <a:ext cx="10033000" cy="4500563"/>
          </a:xfrm>
        </p:spPr>
        <p:txBody>
          <a:bodyPr/>
          <a:lstStyle/>
          <a:p>
            <a:pPr marL="267970" indent="-267970"/>
            <a:r>
              <a:rPr lang="nl-NL">
                <a:latin typeface="Arial"/>
                <a:cs typeface="Arial"/>
              </a:rPr>
              <a:t>Wil je meer of minder regelen ten opzichte van bijbehorende bouwwerken, dan moet je dit expliciet bepalen</a:t>
            </a:r>
            <a:endParaRPr lang="nl-NL"/>
          </a:p>
          <a:p>
            <a:pPr marL="267970" indent="-267970"/>
            <a:endParaRPr lang="nl-NL"/>
          </a:p>
          <a:p>
            <a:pPr marL="267970" indent="-267970"/>
            <a:r>
              <a:rPr lang="nl-NL">
                <a:latin typeface="Arial"/>
                <a:cs typeface="Arial"/>
              </a:rPr>
              <a:t>En niet het toepassingsbereik één-op-één overnemen maar een afweging maken wat je t.o.v. paragraaf 22.2.7.3 (art 22.36) wilt toestaan </a:t>
            </a:r>
          </a:p>
          <a:p>
            <a:pPr marL="267970" indent="-267970"/>
            <a:endParaRPr lang="nl-NL"/>
          </a:p>
          <a:p>
            <a:pPr marL="267970" indent="-267970"/>
            <a:r>
              <a:rPr lang="nl-NL">
                <a:latin typeface="Arial"/>
                <a:cs typeface="Arial"/>
              </a:rPr>
              <a:t>Geen regels over bijbehorende bouwwerken in TAM-omgevingsplan kan, want bruidsschat geldt ook! </a:t>
            </a:r>
          </a:p>
          <a:p>
            <a:pPr marL="267970" indent="-267970"/>
            <a:endParaRPr lang="nl-NL"/>
          </a:p>
          <a:p>
            <a:pPr marL="267970" indent="-267970"/>
            <a:r>
              <a:rPr lang="nl-NL">
                <a:latin typeface="Arial"/>
                <a:cs typeface="Arial"/>
              </a:rPr>
              <a:t>Zie voor meer toelichting de bijsluiter </a:t>
            </a:r>
          </a:p>
        </p:txBody>
      </p:sp>
    </p:spTree>
    <p:extLst>
      <p:ext uri="{BB962C8B-B14F-4D97-AF65-F5344CB8AC3E}">
        <p14:creationId xmlns:p14="http://schemas.microsoft.com/office/powerpoint/2010/main" val="372491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Waar komen de bevindingen vandaan?</a:t>
            </a:r>
          </a:p>
          <a:p>
            <a:r>
              <a:rPr lang="nl-NL" dirty="0"/>
              <a:t>Wat is een TAM-omgevingsplan? </a:t>
            </a:r>
          </a:p>
          <a:p>
            <a:r>
              <a:rPr lang="nl-NL" dirty="0"/>
              <a:t>Bijsluiter</a:t>
            </a:r>
          </a:p>
          <a:p>
            <a:r>
              <a:rPr lang="nl-NL" dirty="0"/>
              <a:t>Bevindingen vanuit de praktijk</a:t>
            </a:r>
          </a:p>
          <a:p>
            <a:r>
              <a:rPr lang="nl-NL" dirty="0"/>
              <a:t>Vragen</a:t>
            </a:r>
          </a:p>
        </p:txBody>
      </p:sp>
    </p:spTree>
    <p:extLst>
      <p:ext uri="{BB962C8B-B14F-4D97-AF65-F5344CB8AC3E}">
        <p14:creationId xmlns:p14="http://schemas.microsoft.com/office/powerpoint/2010/main" val="2812081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72BD01-97EE-522B-7B07-6A8EF7040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1" y="1101771"/>
            <a:ext cx="11187085" cy="611143"/>
          </a:xfrm>
        </p:spPr>
        <p:txBody>
          <a:bodyPr/>
          <a:lstStyle/>
          <a:p>
            <a:r>
              <a:rPr lang="nl-NL" sz="2400" dirty="0">
                <a:latin typeface="Arial"/>
                <a:cs typeface="Arial"/>
              </a:rPr>
              <a:t>Kernvereiste 3: bepalingen</a:t>
            </a:r>
            <a:endParaRPr lang="nl-NL" sz="2400" dirty="0"/>
          </a:p>
        </p:txBody>
      </p:sp>
      <p:pic>
        <p:nvPicPr>
          <p:cNvPr id="6" name="Tijdelijke aanduiding voor inhoud 5" descr="Voorbeeldtekst algemeen gebruiksverbod">
            <a:extLst>
              <a:ext uri="{FF2B5EF4-FFF2-40B4-BE49-F238E27FC236}">
                <a16:creationId xmlns:a16="http://schemas.microsoft.com/office/drawing/2014/main" id="{B67DA6D9-1A24-C800-3536-78C044284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922198"/>
            <a:ext cx="9144000" cy="1504950"/>
          </a:xfrm>
          <a:effectLst>
            <a:outerShdw blurRad="50800" dist="38100" dir="2700000">
              <a:srgbClr val="000000">
                <a:alpha val="87000"/>
              </a:srgbClr>
            </a:outerShdw>
          </a:effectLst>
        </p:spPr>
      </p:pic>
      <p:pic>
        <p:nvPicPr>
          <p:cNvPr id="7" name="Afbeelding 6" descr="Voorbeeldtekst aanvraagvereisten">
            <a:extLst>
              <a:ext uri="{FF2B5EF4-FFF2-40B4-BE49-F238E27FC236}">
                <a16:creationId xmlns:a16="http://schemas.microsoft.com/office/drawing/2014/main" id="{6EB1E062-6D07-058D-47AD-FE55CF7B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31" y="3932061"/>
            <a:ext cx="9163050" cy="1562100"/>
          </a:xfrm>
          <a:prstGeom prst="rect">
            <a:avLst/>
          </a:prstGeom>
          <a:effectLst>
            <a:outerShdw blurRad="50800" dist="38100" dir="2700000">
              <a:srgbClr val="000000">
                <a:alpha val="9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834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DAA53B-2D89-CBBE-721F-6C092FE31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EC61CE-A750-AA73-D9F1-122A7C62A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Waarom moet je paragraaf 22.5.2 van overeenkomstige toepassing verklaren? Deze geldt toch gewoon?</a:t>
            </a:r>
          </a:p>
        </p:txBody>
      </p:sp>
    </p:spTree>
    <p:extLst>
      <p:ext uri="{BB962C8B-B14F-4D97-AF65-F5344CB8AC3E}">
        <p14:creationId xmlns:p14="http://schemas.microsoft.com/office/powerpoint/2010/main" val="2741533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EB43A2-F6D2-48EF-4F48-3D0D60A3D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189" y="-559560"/>
            <a:ext cx="10033200" cy="720000"/>
          </a:xfrm>
        </p:spPr>
        <p:txBody>
          <a:bodyPr/>
          <a:lstStyle/>
          <a:p>
            <a:r>
              <a:rPr lang="nl-NL" dirty="0"/>
              <a:t>Bevindingen kernvereiste</a:t>
            </a:r>
          </a:p>
        </p:txBody>
      </p:sp>
      <p:pic>
        <p:nvPicPr>
          <p:cNvPr id="5" name="Tijdelijke aanduiding voor inhoud 4" descr="Aanvraagvereisten voorbeeld">
            <a:extLst>
              <a:ext uri="{FF2B5EF4-FFF2-40B4-BE49-F238E27FC236}">
                <a16:creationId xmlns:a16="http://schemas.microsoft.com/office/drawing/2014/main" id="{0CA44E8E-D73E-DA9F-14D4-B6B9B59D0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893" y="1437057"/>
            <a:ext cx="11358213" cy="3990974"/>
          </a:xfr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6" name="Rechthoek 5" descr="Voorbeeld artikel algemene bepalingen">
            <a:extLst>
              <a:ext uri="{FF2B5EF4-FFF2-40B4-BE49-F238E27FC236}">
                <a16:creationId xmlns:a16="http://schemas.microsoft.com/office/drawing/2014/main" id="{07F16D45-37F9-113D-0E2E-32DCF5B1DE32}"/>
              </a:ext>
            </a:extLst>
          </p:cNvPr>
          <p:cNvSpPr/>
          <p:nvPr/>
        </p:nvSpPr>
        <p:spPr>
          <a:xfrm>
            <a:off x="650487" y="3475463"/>
            <a:ext cx="4627756" cy="3159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496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72BD01-97EE-522B-7B07-6A8EF7040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302" y="1084929"/>
            <a:ext cx="11187085" cy="611143"/>
          </a:xfrm>
        </p:spPr>
        <p:txBody>
          <a:bodyPr/>
          <a:lstStyle/>
          <a:p>
            <a:r>
              <a:rPr lang="nl-NL" sz="2400" dirty="0">
                <a:latin typeface="Arial"/>
                <a:cs typeface="Arial"/>
              </a:rPr>
              <a:t>Kernvereiste 3:</a:t>
            </a:r>
            <a:endParaRPr lang="nl-NL" sz="2400" dirty="0"/>
          </a:p>
        </p:txBody>
      </p:sp>
      <p:pic>
        <p:nvPicPr>
          <p:cNvPr id="5" name="Tijdelijke aanduiding voor inhoud 4" descr="Voorbeeldtekst van toepassing verklaren begrippen AMvB's en Omgevingsregeling">
            <a:extLst>
              <a:ext uri="{FF2B5EF4-FFF2-40B4-BE49-F238E27FC236}">
                <a16:creationId xmlns:a16="http://schemas.microsoft.com/office/drawing/2014/main" id="{DF2AEEC5-03D0-694B-F2F8-8999A3640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3154" y="1718319"/>
            <a:ext cx="9163050" cy="2076450"/>
          </a:xfr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8" name="Afbeelding 7" descr="Voorbeeldtekst van toepassing verklaren aanvullende begripsbepalingen">
            <a:extLst>
              <a:ext uri="{FF2B5EF4-FFF2-40B4-BE49-F238E27FC236}">
                <a16:creationId xmlns:a16="http://schemas.microsoft.com/office/drawing/2014/main" id="{34FFBDA9-D96F-4790-7D26-A865AA907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02" y="4215442"/>
            <a:ext cx="9144000" cy="1676400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A77C0C3D-94AB-9087-6460-EFA1334C9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3869" y="3122951"/>
            <a:ext cx="637081" cy="281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49920C3-E645-F7F2-D139-2288F0B8C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5458" y="3416508"/>
            <a:ext cx="3072982" cy="3560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2701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1B54C8-0749-57B0-7F1F-4C2983197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Bevindingen kernvereiste 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CCB00E-A35E-ED67-792D-246E5E1FF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713139"/>
            <a:ext cx="8479755" cy="4500563"/>
          </a:xfrm>
        </p:spPr>
        <p:txBody>
          <a:bodyPr/>
          <a:lstStyle/>
          <a:p>
            <a:pPr marL="267970" indent="-267970"/>
            <a:r>
              <a:rPr lang="nl-NL">
                <a:latin typeface="Arial"/>
                <a:cs typeface="Arial"/>
              </a:rPr>
              <a:t>Voorbeeldbepalingen worden één-op-één overgenomen</a:t>
            </a:r>
          </a:p>
          <a:p>
            <a:pPr marL="267970" indent="-267970"/>
            <a:endParaRPr lang="nl-NL">
              <a:latin typeface="Arial"/>
              <a:cs typeface="Arial"/>
            </a:endParaRPr>
          </a:p>
          <a:p>
            <a:pPr marL="267970" indent="-267970"/>
            <a:r>
              <a:rPr lang="nl-NL">
                <a:latin typeface="Arial"/>
                <a:cs typeface="Arial"/>
              </a:rPr>
              <a:t>Aandacht voor begripsbepalingen</a:t>
            </a:r>
            <a:endParaRPr lang="nl-NL">
              <a:cs typeface="Arial"/>
            </a:endParaRPr>
          </a:p>
          <a:p>
            <a:pPr marL="267970" indent="-267970"/>
            <a:endParaRPr lang="nl-NL">
              <a:latin typeface="Arial"/>
              <a:cs typeface="Arial"/>
            </a:endParaRPr>
          </a:p>
          <a:p>
            <a:pPr marL="267970" indent="-267970"/>
            <a:r>
              <a:rPr lang="nl-NL">
                <a:latin typeface="Arial"/>
                <a:cs typeface="Arial"/>
              </a:rPr>
              <a:t>Begrippen die voor komen in de Omgevingswet, </a:t>
            </a:r>
            <a:r>
              <a:rPr lang="nl-NL" err="1">
                <a:latin typeface="Arial"/>
                <a:cs typeface="Arial"/>
              </a:rPr>
              <a:t>AMvB's</a:t>
            </a:r>
            <a:r>
              <a:rPr lang="nl-NL">
                <a:latin typeface="Arial"/>
                <a:cs typeface="Arial"/>
              </a:rPr>
              <a:t> en omgevingsregeling worden van toepassing verklaard</a:t>
            </a:r>
          </a:p>
          <a:p>
            <a:pPr marL="267970" indent="-267970"/>
            <a:endParaRPr lang="nl-NL">
              <a:latin typeface="Arial"/>
              <a:cs typeface="Arial"/>
            </a:endParaRPr>
          </a:p>
          <a:p>
            <a:pPr marL="267970" indent="-267970"/>
            <a:r>
              <a:rPr lang="nl-NL">
                <a:latin typeface="Arial"/>
                <a:cs typeface="Arial"/>
              </a:rPr>
              <a:t>Dus niet overnemen in het TAM-omgevingsplan, tenzij je bewust wil afwijken van een begrip uit een AMvB.</a:t>
            </a:r>
          </a:p>
        </p:txBody>
      </p:sp>
    </p:spTree>
    <p:extLst>
      <p:ext uri="{BB962C8B-B14F-4D97-AF65-F5344CB8AC3E}">
        <p14:creationId xmlns:p14="http://schemas.microsoft.com/office/powerpoint/2010/main" val="1033764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1B54C8-0749-57B0-7F1F-4C2983197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Bevindingen kernvereiste 3 (II)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CCB00E-A35E-ED67-792D-246E5E1FF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713139"/>
            <a:ext cx="10033000" cy="4500563"/>
          </a:xfrm>
        </p:spPr>
        <p:txBody>
          <a:bodyPr/>
          <a:lstStyle/>
          <a:p>
            <a:pPr marL="267970" indent="-267970"/>
            <a:r>
              <a:rPr lang="nl-NL">
                <a:latin typeface="Arial"/>
                <a:cs typeface="Arial"/>
              </a:rPr>
              <a:t>Begrippen in de Omgevingswet, </a:t>
            </a:r>
            <a:r>
              <a:rPr lang="nl-NL" err="1">
                <a:latin typeface="Arial"/>
                <a:cs typeface="Arial"/>
              </a:rPr>
              <a:t>AMvB's</a:t>
            </a:r>
            <a:r>
              <a:rPr lang="nl-NL">
                <a:latin typeface="Arial"/>
                <a:cs typeface="Arial"/>
              </a:rPr>
              <a:t> of omgevingsregeling, bv: </a:t>
            </a:r>
            <a:endParaRPr lang="nl-NL"/>
          </a:p>
          <a:p>
            <a:pPr lvl="1">
              <a:buFont typeface="Courier New" charset="0"/>
              <a:buChar char="o"/>
            </a:pPr>
            <a:r>
              <a:rPr lang="nl-NL">
                <a:latin typeface="Arial"/>
                <a:cs typeface="Arial"/>
              </a:rPr>
              <a:t>Bouwen; </a:t>
            </a:r>
          </a:p>
          <a:p>
            <a:pPr lvl="1">
              <a:buFont typeface="Courier New" charset="0"/>
              <a:buChar char="o"/>
            </a:pPr>
            <a:r>
              <a:rPr lang="nl-NL">
                <a:latin typeface="Arial"/>
                <a:cs typeface="Arial"/>
              </a:rPr>
              <a:t>Bouwwerken; </a:t>
            </a:r>
            <a:endParaRPr lang="nl-NL"/>
          </a:p>
          <a:p>
            <a:pPr lvl="1">
              <a:buFont typeface="Courier New" charset="0"/>
              <a:buChar char="o"/>
            </a:pPr>
            <a:r>
              <a:rPr lang="nl-NL">
                <a:latin typeface="Arial"/>
                <a:cs typeface="Arial"/>
              </a:rPr>
              <a:t>Hoofdgebouw; </a:t>
            </a:r>
          </a:p>
          <a:p>
            <a:pPr lvl="1">
              <a:buFont typeface="Courier New" charset="0"/>
              <a:buChar char="o"/>
            </a:pPr>
            <a:r>
              <a:rPr lang="nl-NL">
                <a:latin typeface="Arial"/>
                <a:cs typeface="Arial"/>
              </a:rPr>
              <a:t>Etc. </a:t>
            </a:r>
            <a:endParaRPr lang="nl-NL"/>
          </a:p>
          <a:p>
            <a:pPr marL="269875" lvl="1" indent="0">
              <a:buNone/>
            </a:pPr>
            <a:endParaRPr lang="nl-NL"/>
          </a:p>
          <a:p>
            <a:pPr marL="267970" indent="-267970"/>
            <a:r>
              <a:rPr lang="nl-NL">
                <a:latin typeface="Arial"/>
                <a:cs typeface="Arial"/>
              </a:rPr>
              <a:t>Advies: voer een analyse uit van de begrippen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6018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42CC1E-00F4-76CA-3B2F-8933FC958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Afwijken van regels versus omgevingsplanactiviteit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CFAD37-C37D-B7A0-992C-68164BBC8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970" indent="-267970"/>
            <a:r>
              <a:rPr lang="en-US" err="1">
                <a:latin typeface="Arial"/>
                <a:cs typeface="Arial"/>
              </a:rPr>
              <a:t>Wabo</a:t>
            </a:r>
            <a:r>
              <a:rPr lang="en-US">
                <a:latin typeface="Arial"/>
                <a:cs typeface="Arial"/>
              </a:rPr>
              <a:t> en </a:t>
            </a:r>
            <a:r>
              <a:rPr lang="en-US" err="1">
                <a:latin typeface="Arial"/>
                <a:cs typeface="Arial"/>
              </a:rPr>
              <a:t>Wro</a:t>
            </a:r>
            <a:r>
              <a:rPr lang="nl-NL">
                <a:latin typeface="Arial"/>
                <a:cs typeface="Arial"/>
              </a:rPr>
              <a:t>: een omgevingsvergunning verlenen voor het afwijken van een regel in het bestemmingsplan</a:t>
            </a:r>
          </a:p>
          <a:p>
            <a:pPr marL="539432" lvl="1" indent="-267970"/>
            <a:r>
              <a:rPr lang="nl-NL">
                <a:latin typeface="Arial"/>
                <a:cs typeface="Arial"/>
              </a:rPr>
              <a:t>Activiteit = afwijken regel bestemmingsplan</a:t>
            </a:r>
          </a:p>
          <a:p>
            <a:pPr marL="267970" indent="-267970"/>
            <a:endParaRPr lang="en-US"/>
          </a:p>
          <a:p>
            <a:pPr marL="267970" indent="-267970"/>
            <a:r>
              <a:rPr lang="en-US"/>
              <a:t>Omgevingswet: een </a:t>
            </a:r>
            <a:r>
              <a:rPr lang="en-US" err="1"/>
              <a:t>omgevingsvergunning</a:t>
            </a:r>
            <a:r>
              <a:rPr lang="en-US"/>
              <a:t> voor een </a:t>
            </a:r>
            <a:r>
              <a:rPr lang="en-US" err="1"/>
              <a:t>omgevingsplanactiviteit</a:t>
            </a:r>
            <a:r>
              <a:rPr lang="en-US"/>
              <a:t> </a:t>
            </a:r>
          </a:p>
          <a:p>
            <a:pPr marL="539432" lvl="1" indent="-267970"/>
            <a:r>
              <a:rPr lang="en-US" err="1"/>
              <a:t>Activiteit</a:t>
            </a:r>
            <a:r>
              <a:rPr lang="en-US"/>
              <a:t> = </a:t>
            </a:r>
            <a:r>
              <a:rPr lang="en-US" err="1"/>
              <a:t>omgevingsplanactiviteit</a:t>
            </a:r>
            <a:endParaRPr lang="en-US"/>
          </a:p>
          <a:p>
            <a:pPr marL="0" indent="0">
              <a:buNone/>
            </a:pPr>
            <a:br>
              <a:rPr lang="en-US"/>
            </a:br>
            <a:endParaRPr lang="en-US">
              <a:latin typeface="Arial"/>
              <a:cs typeface="Arial"/>
            </a:endParaRPr>
          </a:p>
          <a:p>
            <a:pPr marL="267970" indent="-267970"/>
            <a:endParaRPr lang="en-US">
              <a:latin typeface="Arial"/>
              <a:cs typeface="Arial"/>
            </a:endParaRPr>
          </a:p>
          <a:p>
            <a:pPr marL="267970" indent="-267970"/>
            <a:endParaRPr lang="nl-NL"/>
          </a:p>
          <a:p>
            <a:pPr marL="267970" indent="-267970"/>
            <a:endParaRPr lang="nl-NL"/>
          </a:p>
        </p:txBody>
      </p:sp>
      <p:pic>
        <p:nvPicPr>
          <p:cNvPr id="5" name="Afbeelding 4" descr="Omschrijving omgevingsplanactiviteit">
            <a:extLst>
              <a:ext uri="{FF2B5EF4-FFF2-40B4-BE49-F238E27FC236}">
                <a16:creationId xmlns:a16="http://schemas.microsoft.com/office/drawing/2014/main" id="{8F7166E6-6065-916E-6CE5-C10137298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98" y="4820230"/>
            <a:ext cx="10735173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07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F2050B-E137-CAD4-BAC6-907B95EF1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Bevindingen afwijkingsmogelijkheden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EC76A9-2928-5FBD-1FFE-A3B366BDA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970" indent="-267970"/>
            <a:r>
              <a:rPr lang="nl-NL">
                <a:latin typeface="Arial"/>
                <a:cs typeface="Arial"/>
              </a:rPr>
              <a:t>De afwijkingsmogelijkheden (uit bestemmingsplannen) worden niet aangepast </a:t>
            </a:r>
          </a:p>
          <a:p>
            <a:pPr marL="267970" indent="-267970"/>
            <a:endParaRPr lang="nl-NL"/>
          </a:p>
          <a:p>
            <a:pPr marL="267970" indent="-267970"/>
            <a:r>
              <a:rPr lang="nl-NL">
                <a:latin typeface="Arial"/>
                <a:cs typeface="Arial"/>
              </a:rPr>
              <a:t>Afwijken van een regel in het omgevingsplan = geen omgevingsplanactiviteit </a:t>
            </a:r>
          </a:p>
          <a:p>
            <a:pPr lvl="1">
              <a:buFont typeface="Courier New" charset="0"/>
              <a:buChar char="o"/>
            </a:pPr>
            <a:endParaRPr lang="nl-NL"/>
          </a:p>
          <a:p>
            <a:pPr marL="267970" indent="-267970"/>
            <a:r>
              <a:rPr lang="nl-NL">
                <a:latin typeface="Arial"/>
                <a:cs typeface="Arial"/>
              </a:rPr>
              <a:t>Maar een onderdeel van de beoordeling van de omgevingsplanactiviteit bouwwerken</a:t>
            </a:r>
          </a:p>
          <a:p>
            <a:pPr marL="267970" indent="-267970"/>
            <a:endParaRPr lang="nl-NL">
              <a:latin typeface="Arial"/>
              <a:cs typeface="Arial"/>
            </a:endParaRPr>
          </a:p>
          <a:p>
            <a:pPr marL="267970" indent="-267970"/>
            <a:r>
              <a:rPr lang="nl-NL">
                <a:latin typeface="Arial"/>
                <a:cs typeface="Arial"/>
              </a:rPr>
              <a:t>Dus formuleren als specifieke beoordelingsregels voor de omgevingsplanactiviteit bouwwerken</a:t>
            </a:r>
          </a:p>
          <a:p>
            <a:pPr marL="0" indent="0">
              <a:buNone/>
            </a:pPr>
            <a:endParaRPr lang="nl-NL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2216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783D5-3C0C-A169-B49C-2EA86A1E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Hoe kan het wel? 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AC5179-CF21-08EC-66D6-8D91AECC1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4940587"/>
            <a:ext cx="9582727" cy="1683472"/>
          </a:xfrm>
        </p:spPr>
        <p:txBody>
          <a:bodyPr/>
          <a:lstStyle/>
          <a:p>
            <a:pPr marL="267970" indent="-267970">
              <a:buNone/>
            </a:pPr>
            <a:r>
              <a:rPr lang="nl-NL" sz="1400" b="1" dirty="0">
                <a:latin typeface="Aptos"/>
                <a:cs typeface="Arial"/>
              </a:rPr>
              <a:t>3. In afwijking van het eerste lid, aanhef en onder a, kan de omgevingsvergunning voor een activiteit die in strijd is met de in dat onderdeel bedoelde regels toch worden verleend als:</a:t>
            </a:r>
            <a:endParaRPr lang="nl-NL" sz="1400" b="1" dirty="0">
              <a:cs typeface="Arial"/>
            </a:endParaRPr>
          </a:p>
          <a:p>
            <a:pPr marL="267970" indent="-267970">
              <a:buNone/>
            </a:pPr>
            <a:r>
              <a:rPr lang="nl-NL" sz="1400" b="1" dirty="0">
                <a:latin typeface="Aptos"/>
                <a:cs typeface="Arial"/>
              </a:rPr>
              <a:t>1°.  maximaal 10 % wordt afgeweken van de op de locatie geldende normen ten aanzien van de goot- en bouwhoogte en bouwgrenzen, mits in dit verband met het realiseren van de functie noodzakelijk is of als door de afwijking een betere bouwkundige of stedenbouwkundige aansluiting ontstaat; 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 descr="Voorbeeld artikel">
            <a:extLst>
              <a:ext uri="{FF2B5EF4-FFF2-40B4-BE49-F238E27FC236}">
                <a16:creationId xmlns:a16="http://schemas.microsoft.com/office/drawing/2014/main" id="{5C4797E1-AB5F-BBB0-FD66-18F1C1ABD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52" y="2798693"/>
            <a:ext cx="9565410" cy="1908380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7" name="Afbeelding 6" descr="Voorbeeld artikel">
            <a:extLst>
              <a:ext uri="{FF2B5EF4-FFF2-40B4-BE49-F238E27FC236}">
                <a16:creationId xmlns:a16="http://schemas.microsoft.com/office/drawing/2014/main" id="{D4D04FC5-8B7F-4F6C-2435-013FCABBF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51" y="1714765"/>
            <a:ext cx="9580756" cy="1083052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653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EAF722-55DF-D231-7383-F7517532D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/>
                <a:cs typeface="Arial"/>
              </a:rPr>
              <a:t>Bevindingen “afwijkingsmogelijkheden”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DCBF92-D637-81B4-0B1E-2794334CD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800000"/>
            <a:ext cx="10535586" cy="4535034"/>
          </a:xfrm>
        </p:spPr>
        <p:txBody>
          <a:bodyPr/>
          <a:lstStyle/>
          <a:p>
            <a:pPr marL="267970" indent="-267970"/>
            <a:r>
              <a:rPr lang="nl-NL">
                <a:latin typeface="Arial"/>
                <a:cs typeface="Arial"/>
              </a:rPr>
              <a:t>Meer informatie: </a:t>
            </a:r>
            <a:endParaRPr lang="nl-NL"/>
          </a:p>
          <a:p>
            <a:pPr lvl="1">
              <a:buFont typeface="Courier New" charset="0"/>
              <a:buChar char="o"/>
            </a:pPr>
            <a:r>
              <a:rPr lang="nl-NL">
                <a:latin typeface="Arial"/>
                <a:cs typeface="Arial"/>
                <a:hlinkClick r:id="rId2"/>
              </a:rPr>
              <a:t>https://vng.nl/artikelen/opa-vergunningplichten-in-het-omgevingsplan-van-rechtswege</a:t>
            </a:r>
            <a:endParaRPr lang="nl-NL">
              <a:latin typeface="Arial"/>
              <a:cs typeface="Arial"/>
            </a:endParaRPr>
          </a:p>
          <a:p>
            <a:pPr lvl="1">
              <a:buFont typeface="Courier New" charset="0"/>
              <a:buChar char="o"/>
            </a:pPr>
            <a:r>
              <a:rPr lang="nl-NL">
                <a:latin typeface="Arial"/>
                <a:cs typeface="Arial"/>
              </a:rPr>
              <a:t>Transponeertabel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530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AFB775-25F4-5A61-380A-81306D89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Waar komen de bevindingen vandaan? 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D94221-3519-9ECA-8155-8A4AA14EA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970" indent="-267970"/>
            <a:r>
              <a:rPr lang="nl-NL" sz="2000" dirty="0">
                <a:latin typeface="Arial"/>
                <a:cs typeface="Arial"/>
              </a:rPr>
              <a:t>VNG en ADS bieden consultaties aan voor omgevingsdocumenten:</a:t>
            </a:r>
            <a:endParaRPr lang="nl-NL" sz="2000" dirty="0"/>
          </a:p>
          <a:p>
            <a:pPr lvl="1">
              <a:buFont typeface="Courier New" charset="0"/>
              <a:buChar char="o"/>
            </a:pPr>
            <a:r>
              <a:rPr lang="nl-NL" sz="2000" dirty="0">
                <a:latin typeface="Arial"/>
                <a:cs typeface="Arial"/>
              </a:rPr>
              <a:t>Omgevingsplan wijzigingen in STOP-TPOD </a:t>
            </a:r>
          </a:p>
          <a:p>
            <a:pPr lvl="1">
              <a:buFont typeface="Courier New" charset="0"/>
              <a:buChar char="o"/>
            </a:pPr>
            <a:r>
              <a:rPr lang="nl-NL" sz="2000" dirty="0">
                <a:latin typeface="Arial"/>
                <a:cs typeface="Arial"/>
              </a:rPr>
              <a:t>Omgevingsplan wijzigingen in TAM-IMRO (consultaties stoppen per 1 januari 25).</a:t>
            </a:r>
            <a:endParaRPr lang="nl-NL" dirty="0"/>
          </a:p>
          <a:p>
            <a:pPr lvl="1">
              <a:buFont typeface="Courier New" charset="0"/>
              <a:buChar char="o"/>
            </a:pPr>
            <a:r>
              <a:rPr lang="nl-NL" sz="2000" dirty="0">
                <a:latin typeface="Arial"/>
                <a:cs typeface="Arial"/>
              </a:rPr>
              <a:t>Omgevingsvisie</a:t>
            </a:r>
          </a:p>
          <a:p>
            <a:pPr lvl="1">
              <a:buFont typeface="Courier New" charset="0"/>
              <a:buChar char="o"/>
            </a:pPr>
            <a:r>
              <a:rPr lang="nl-NL" sz="2000" dirty="0">
                <a:latin typeface="Arial"/>
                <a:cs typeface="Arial"/>
              </a:rPr>
              <a:t>Programma </a:t>
            </a:r>
            <a:endParaRPr lang="nl-NL" sz="2000" dirty="0"/>
          </a:p>
          <a:p>
            <a:pPr lvl="1">
              <a:buFont typeface="Courier New" charset="0"/>
              <a:buChar char="o"/>
            </a:pPr>
            <a:r>
              <a:rPr lang="nl-NL" sz="2000" dirty="0">
                <a:latin typeface="Arial"/>
                <a:cs typeface="Arial"/>
              </a:rPr>
              <a:t>BOPA</a:t>
            </a:r>
          </a:p>
          <a:p>
            <a:pPr lvl="1">
              <a:buFont typeface="Courier New" charset="0"/>
              <a:buChar char="o"/>
            </a:pPr>
            <a:endParaRPr lang="nl-NL" sz="2000" dirty="0">
              <a:latin typeface="Arial"/>
              <a:cs typeface="Arial"/>
            </a:endParaRPr>
          </a:p>
          <a:p>
            <a:pPr marL="267970" indent="-267970"/>
            <a:r>
              <a:rPr lang="nl-NL" sz="2000" dirty="0">
                <a:latin typeface="Arial"/>
                <a:cs typeface="Arial"/>
              </a:rPr>
              <a:t>Doel is gemeenten in de consultatie eenmalig te ondersteunen voor de eerste publicatie, zodat deze zo soepel en foutloos als mogelijk verloopt (voorkomen/ beperken van herstelacties).</a:t>
            </a:r>
            <a:endParaRPr lang="nl-NL" sz="2000" dirty="0">
              <a:cs typeface="Arial"/>
            </a:endParaRPr>
          </a:p>
          <a:p>
            <a:pPr marL="0" indent="0">
              <a:buNone/>
            </a:pPr>
            <a:endParaRPr lang="nl-NL" sz="2000" dirty="0">
              <a:cs typeface="Arial"/>
            </a:endParaRPr>
          </a:p>
          <a:p>
            <a:pPr marL="267970" indent="-267970"/>
            <a:r>
              <a:rPr lang="nl-NL" sz="2000" dirty="0">
                <a:latin typeface="Arial"/>
                <a:cs typeface="Arial"/>
              </a:rPr>
              <a:t>Circa 18 consultaties gehad </a:t>
            </a:r>
            <a:r>
              <a:rPr lang="nl-NL" sz="2000" dirty="0" err="1">
                <a:latin typeface="Arial"/>
                <a:cs typeface="Arial"/>
              </a:rPr>
              <a:t>m.b.t</a:t>
            </a:r>
            <a:r>
              <a:rPr lang="nl-NL" sz="2000" dirty="0">
                <a:latin typeface="Arial"/>
                <a:cs typeface="Arial"/>
              </a:rPr>
              <a:t> TAM en circa 20 TAM-omgevingsplannen bekeken</a:t>
            </a:r>
            <a:endParaRPr lang="nl-NL" sz="2000" dirty="0">
              <a:cs typeface="Arial"/>
            </a:endParaRPr>
          </a:p>
          <a:p>
            <a:pPr marL="0" indent="0">
              <a:buNone/>
            </a:pPr>
            <a:endParaRPr lang="nl-NL" sz="2000" dirty="0">
              <a:cs typeface="Arial"/>
            </a:endParaRPr>
          </a:p>
          <a:p>
            <a:pPr marL="267970" indent="-267970"/>
            <a:r>
              <a:rPr lang="nl-NL" sz="2000" dirty="0">
                <a:latin typeface="Arial"/>
                <a:cs typeface="Arial"/>
              </a:rPr>
              <a:t>VNG en ADS gebruiken actiegerichte leerervaringen uit de consultatie voor het verbeteren van algemene ondersteuning van gemeenten.</a:t>
            </a:r>
          </a:p>
        </p:txBody>
      </p:sp>
      <p:pic>
        <p:nvPicPr>
          <p:cNvPr id="8" name="Afbeelding 7" descr="Logo: VNG (Vereniging Nederlandse Gemeenten)">
            <a:extLst>
              <a:ext uri="{FF2B5EF4-FFF2-40B4-BE49-F238E27FC236}">
                <a16:creationId xmlns:a16="http://schemas.microsoft.com/office/drawing/2014/main" id="{927BE344-F5C5-387C-2336-A42138B76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857" y="1231858"/>
            <a:ext cx="1837786" cy="781410"/>
          </a:xfrm>
          <a:prstGeom prst="rect">
            <a:avLst/>
          </a:prstGeom>
        </p:spPr>
      </p:pic>
      <p:pic>
        <p:nvPicPr>
          <p:cNvPr id="9" name="Afbeelding 8" descr="Logo met logogram: Aan de slag met de omgevingswet">
            <a:extLst>
              <a:ext uri="{FF2B5EF4-FFF2-40B4-BE49-F238E27FC236}">
                <a16:creationId xmlns:a16="http://schemas.microsoft.com/office/drawing/2014/main" id="{8C3A0C93-D8B6-4F80-7567-A328FE1C5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550" y="421626"/>
            <a:ext cx="3092211" cy="56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111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A56F21-D6D6-7E41-BB94-C0B4E84965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504734" y="4662158"/>
            <a:ext cx="5353512" cy="1235234"/>
          </a:xfrm>
        </p:spPr>
        <p:txBody>
          <a:bodyPr>
            <a:normAutofit/>
          </a:bodyPr>
          <a:lstStyle/>
          <a:p>
            <a:r>
              <a:rPr lang="nl-NL" sz="1800" dirty="0"/>
              <a:t>Blijf op de hoogte van het IPLO-nieuws via onze nieuwsbrief. Abonneer u via www.iplo.nl/nieuwsbrief</a:t>
            </a:r>
          </a:p>
        </p:txBody>
      </p:sp>
    </p:spTree>
    <p:extLst>
      <p:ext uri="{BB962C8B-B14F-4D97-AF65-F5344CB8AC3E}">
        <p14:creationId xmlns:p14="http://schemas.microsoft.com/office/powerpoint/2010/main" val="804691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4D46F6-4386-5292-AE67-A0D7BAFA7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471" y="811059"/>
            <a:ext cx="10033200" cy="720000"/>
          </a:xfrm>
        </p:spPr>
        <p:txBody>
          <a:bodyPr/>
          <a:lstStyle/>
          <a:p>
            <a:r>
              <a:rPr lang="nl-NL">
                <a:latin typeface="Arial"/>
                <a:cs typeface="Arial"/>
              </a:rPr>
              <a:t>Wat is een TAM-omgevingsplan?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1AE12F-6CCE-1CAE-7736-85F51B986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531284"/>
            <a:ext cx="10033000" cy="5271321"/>
          </a:xfrm>
        </p:spPr>
        <p:txBody>
          <a:bodyPr/>
          <a:lstStyle/>
          <a:p>
            <a:pPr marL="267970" indent="-267970"/>
            <a:r>
              <a:rPr lang="nl-NL" sz="2100" dirty="0">
                <a:latin typeface="Arial"/>
                <a:cs typeface="Arial"/>
              </a:rPr>
              <a:t>Wijziging van het omgevingsplan op basis van de 'oude' techniek voor het opstellen en publiceren (TAM-IMRO)</a:t>
            </a:r>
            <a:endParaRPr lang="nl-NL" sz="2100" dirty="0"/>
          </a:p>
          <a:p>
            <a:pPr marL="267970" indent="-267970"/>
            <a:endParaRPr lang="nl-NL" sz="2100" dirty="0"/>
          </a:p>
          <a:p>
            <a:pPr marL="267970" indent="-267970"/>
            <a:r>
              <a:rPr lang="nl-NL" sz="2100" dirty="0">
                <a:latin typeface="Arial"/>
                <a:cs typeface="Arial"/>
              </a:rPr>
              <a:t>Het is dus geen bestemmingsplan: juridisch moet het voldoen aan de Omgevingswet (maar niet aan de STOP-TPOD standaarden)</a:t>
            </a:r>
            <a:endParaRPr lang="nl-NL" sz="2100" dirty="0"/>
          </a:p>
          <a:p>
            <a:pPr marL="267970" indent="-267970"/>
            <a:endParaRPr lang="nl-NL" sz="2100" dirty="0"/>
          </a:p>
          <a:p>
            <a:pPr marL="267970" indent="-267970"/>
            <a:r>
              <a:rPr lang="nl-NL" sz="2100" dirty="0">
                <a:latin typeface="Arial"/>
                <a:cs typeface="Arial"/>
              </a:rPr>
              <a:t>Gebruiken voor gebiedsontwikkelingen</a:t>
            </a:r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pPr marL="267970" indent="-267970"/>
            <a:r>
              <a:rPr lang="nl-NL" sz="2100" dirty="0">
                <a:latin typeface="Arial"/>
                <a:cs typeface="Arial"/>
              </a:rPr>
              <a:t>Gebruik TAM-IMRO tot 31 december 2025</a:t>
            </a:r>
            <a:endParaRPr lang="nl-NL" sz="2100" dirty="0"/>
          </a:p>
          <a:p>
            <a:pPr marL="0" indent="0">
              <a:buNone/>
            </a:pPr>
            <a:endParaRPr lang="nl-NL" sz="2100" dirty="0"/>
          </a:p>
          <a:p>
            <a:pPr marL="267970" indent="-267970"/>
            <a:r>
              <a:rPr lang="nl-NL" sz="2100" dirty="0">
                <a:latin typeface="Arial"/>
                <a:cs typeface="Arial"/>
              </a:rPr>
              <a:t>Bij terinzagelegging van het ontwerp vóór 1 januari 2026, mag de procedure daarna nog met TAM-IMRO worden afgemaakt. </a:t>
            </a:r>
            <a:endParaRPr lang="nl-NL" sz="2100" dirty="0"/>
          </a:p>
          <a:p>
            <a:pPr marL="267970" indent="-267970"/>
            <a:endParaRPr lang="nl-NL" sz="2100" dirty="0"/>
          </a:p>
          <a:p>
            <a:pPr marL="267970" indent="-267970"/>
            <a:r>
              <a:rPr lang="nl-NL" sz="2100" b="1" dirty="0">
                <a:latin typeface="Arial"/>
                <a:cs typeface="Arial"/>
              </a:rPr>
              <a:t>Een TAM-omgevingsplan is een partiele wijziging van het omgevingsplan van de gemeente x, houd daarom rekening met de bruidsschat.</a:t>
            </a:r>
            <a:r>
              <a:rPr lang="nl-NL" sz="2100" dirty="0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746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400A3A-B1E4-69C7-AA6A-AA2DCF66F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Bijsluiter TAM-IMRO omgevingsplan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704A37-B408-A1AC-AAD9-52C9C50BA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970" indent="-267970"/>
            <a:r>
              <a:rPr lang="nl-NL">
                <a:latin typeface="Arial"/>
                <a:cs typeface="Arial"/>
              </a:rPr>
              <a:t>Voor het opstellen van een TAM-omgevingsplan is een bijsluiter opgesteld</a:t>
            </a:r>
            <a:endParaRPr lang="nl-NL"/>
          </a:p>
          <a:p>
            <a:pPr marL="267970" indent="-267970"/>
            <a:endParaRPr lang="nl-NL"/>
          </a:p>
          <a:p>
            <a:pPr marL="267970" indent="-267970"/>
            <a:r>
              <a:rPr lang="nl-NL">
                <a:latin typeface="Arial"/>
                <a:cs typeface="Arial"/>
              </a:rPr>
              <a:t>Drie kernvereisten</a:t>
            </a:r>
            <a:endParaRPr lang="nl-NL"/>
          </a:p>
          <a:p>
            <a:pPr lvl="1">
              <a:buFont typeface="Courier New" charset="0"/>
              <a:buChar char="o"/>
            </a:pPr>
            <a:r>
              <a:rPr lang="nl-NL">
                <a:latin typeface="Arial"/>
                <a:cs typeface="Arial"/>
              </a:rPr>
              <a:t>Kernvereiste 1: één omgevingsplan</a:t>
            </a:r>
          </a:p>
          <a:p>
            <a:pPr lvl="1">
              <a:buFont typeface="Courier New" charset="0"/>
              <a:buChar char="o"/>
            </a:pPr>
            <a:r>
              <a:rPr lang="nl-NL">
                <a:latin typeface="Arial"/>
                <a:cs typeface="Arial"/>
              </a:rPr>
              <a:t>Kernvereiste 2: toepassingsbereik</a:t>
            </a:r>
            <a:endParaRPr lang="nl-NL"/>
          </a:p>
          <a:p>
            <a:pPr lvl="1">
              <a:buFont typeface="Courier New" charset="0"/>
              <a:buChar char="o"/>
            </a:pPr>
            <a:r>
              <a:rPr lang="nl-NL">
                <a:latin typeface="Arial"/>
                <a:cs typeface="Arial"/>
              </a:rPr>
              <a:t>Kernvereiste 3: bepalingen</a:t>
            </a:r>
            <a:endParaRPr lang="nl-NL"/>
          </a:p>
          <a:p>
            <a:pPr lvl="2">
              <a:buFont typeface="Wingdings" charset="0"/>
              <a:buChar char="§"/>
            </a:pPr>
            <a:r>
              <a:rPr lang="nl-NL">
                <a:latin typeface="Arial"/>
                <a:cs typeface="Arial"/>
              </a:rPr>
              <a:t>Vergunningplicht/verbod voor gebruik van locaties, anders dan overeenkomstig de functie</a:t>
            </a:r>
            <a:endParaRPr lang="nl-NL"/>
          </a:p>
          <a:p>
            <a:pPr lvl="2">
              <a:buFont typeface="Wingdings" charset="0"/>
              <a:buChar char="§"/>
            </a:pPr>
            <a:r>
              <a:rPr lang="nl-NL">
                <a:latin typeface="Arial"/>
                <a:cs typeface="Arial"/>
              </a:rPr>
              <a:t>Begripsbepalingen</a:t>
            </a:r>
          </a:p>
          <a:p>
            <a:pPr lvl="2">
              <a:buFont typeface="Wingdings" charset="0"/>
              <a:buChar char="§"/>
            </a:pPr>
            <a:r>
              <a:rPr lang="nl-NL">
                <a:latin typeface="Arial"/>
                <a:cs typeface="Arial"/>
              </a:rPr>
              <a:t>Aanvraagvereisten</a:t>
            </a:r>
            <a:endParaRPr lang="nl-NL"/>
          </a:p>
          <a:p>
            <a:pPr marL="539750" lvl="2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605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400A3A-B1E4-69C7-AA6A-AA2DCF66F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Bijsluiter TAM-IMRO omgevingsplan (II)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704A37-B408-A1AC-AAD9-52C9C50BA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970" indent="-267970"/>
            <a:r>
              <a:rPr lang="nl-NL">
                <a:latin typeface="Arial"/>
                <a:cs typeface="Arial"/>
              </a:rPr>
              <a:t>Transponeertabel</a:t>
            </a:r>
            <a:endParaRPr lang="nl-NL"/>
          </a:p>
          <a:p>
            <a:pPr marL="267970" indent="-267970"/>
            <a:endParaRPr lang="nl-NL"/>
          </a:p>
          <a:p>
            <a:pPr marL="267970" indent="-267970"/>
            <a:r>
              <a:rPr lang="nl-NL">
                <a:latin typeface="Arial"/>
                <a:cs typeface="Arial"/>
              </a:rPr>
              <a:t>Voorbeeld TAM-omgevingsplan</a:t>
            </a:r>
            <a:endParaRPr lang="nl-NL"/>
          </a:p>
          <a:p>
            <a:pPr marL="267970" indent="-267970"/>
            <a:endParaRPr lang="nl-NL"/>
          </a:p>
          <a:p>
            <a:pPr marL="267970" indent="-267970"/>
            <a:r>
              <a:rPr lang="nl-NL">
                <a:latin typeface="Fira Sans Light"/>
                <a:cs typeface="Arial"/>
                <a:hlinkClick r:id="rId2"/>
              </a:rPr>
              <a:t>https://vng.nl/artikelen/bijsluiter-tam-imro-omgevingsplan-0</a:t>
            </a:r>
            <a:endParaRPr lang="nl-NL">
              <a:cs typeface="Arial"/>
            </a:endParaRPr>
          </a:p>
          <a:p>
            <a:pPr marL="0" indent="0">
              <a:buNone/>
            </a:pPr>
            <a:endParaRPr lang="nl-NL"/>
          </a:p>
          <a:p>
            <a:pPr marL="539750" lvl="2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641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BC6032-E4BB-0F35-E63D-8D928C4E80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9500" y="-561042"/>
            <a:ext cx="10033000" cy="720725"/>
          </a:xfrm>
        </p:spPr>
        <p:txBody>
          <a:bodyPr/>
          <a:lstStyle/>
          <a:p>
            <a:r>
              <a:rPr lang="nl-NL" dirty="0"/>
              <a:t>Algemene bevindingen</a:t>
            </a:r>
          </a:p>
        </p:txBody>
      </p:sp>
      <p:pic>
        <p:nvPicPr>
          <p:cNvPr id="5" name="Afbeelding 4" descr="Tegeltjeswijsheid: een omgevingsplan is geen bestemmingsplan 2.0">
            <a:extLst>
              <a:ext uri="{FF2B5EF4-FFF2-40B4-BE49-F238E27FC236}">
                <a16:creationId xmlns:a16="http://schemas.microsoft.com/office/drawing/2014/main" id="{ED0FFA1F-FB35-3131-E0CB-28EC71F2C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097" y="1176362"/>
            <a:ext cx="4208079" cy="4234354"/>
          </a:xfrm>
          <a:prstGeom prst="rect">
            <a:avLst/>
          </a:prstGeom>
          <a:effectLst>
            <a:outerShdw blurRad="50800" dist="38100" dir="2700000">
              <a:srgbClr val="000000">
                <a:alpha val="9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0123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14E93-EBB3-5722-7457-8E7BFCF6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Algemene bevindingen (I)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0E2D17-AC0D-A65F-A75C-1A60D4E25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970" indent="-267970"/>
            <a:r>
              <a:rPr lang="nl-NL">
                <a:latin typeface="Arial"/>
                <a:cs typeface="Arial"/>
              </a:rPr>
              <a:t>TAM-omgevingsplan is geen bestemmingsplan 2.0</a:t>
            </a:r>
          </a:p>
          <a:p>
            <a:pPr marL="267970" indent="-267970"/>
            <a:endParaRPr lang="nl-NL"/>
          </a:p>
          <a:p>
            <a:pPr marL="267970" indent="-267970"/>
            <a:r>
              <a:rPr lang="nl-NL">
                <a:latin typeface="Arial"/>
                <a:cs typeface="Arial"/>
              </a:rPr>
              <a:t>Bevindingen ook toepasbaar voor wijziging met STOP-TPOD, o.a.:</a:t>
            </a:r>
          </a:p>
          <a:p>
            <a:pPr lvl="1">
              <a:buFont typeface="Courier New" charset="0"/>
              <a:buChar char="o"/>
            </a:pPr>
            <a:r>
              <a:rPr lang="nl-NL">
                <a:latin typeface="Arial"/>
                <a:cs typeface="Arial"/>
              </a:rPr>
              <a:t>Toepassingsbereik</a:t>
            </a:r>
            <a:endParaRPr lang="nl-NL"/>
          </a:p>
          <a:p>
            <a:pPr lvl="1">
              <a:buFont typeface="Courier New" charset="0"/>
              <a:buChar char="o"/>
            </a:pPr>
            <a:r>
              <a:rPr lang="nl-NL">
                <a:latin typeface="Arial"/>
                <a:cs typeface="Arial"/>
              </a:rPr>
              <a:t>Gebruik van begrippen</a:t>
            </a:r>
          </a:p>
          <a:p>
            <a:pPr lvl="1">
              <a:buFont typeface="Courier New" charset="0"/>
              <a:buChar char="o"/>
            </a:pPr>
            <a:r>
              <a:rPr lang="nl-NL">
                <a:latin typeface="Arial"/>
                <a:cs typeface="Arial"/>
              </a:rPr>
              <a:t>Formuleren van omgevingsplanactiviteiten </a:t>
            </a:r>
          </a:p>
          <a:p>
            <a:pPr lvl="1">
              <a:buFont typeface="Courier New" charset="0"/>
              <a:buChar char="o"/>
            </a:pPr>
            <a:endParaRPr lang="nl-NL">
              <a:cs typeface="Arial"/>
            </a:endParaRPr>
          </a:p>
          <a:p>
            <a:pPr marL="267970" indent="-267970"/>
            <a:r>
              <a:rPr lang="nl-NL">
                <a:latin typeface="Arial"/>
                <a:cs typeface="Arial"/>
              </a:rPr>
              <a:t>Gebruik van verouderde terminologie: bestemmingen en bestemmingsplan</a:t>
            </a:r>
            <a:endParaRPr lang="nl-NL">
              <a:cs typeface="Arial"/>
            </a:endParaRPr>
          </a:p>
          <a:p>
            <a:pPr marL="267970" indent="-267970"/>
            <a:endParaRPr lang="nl-NL">
              <a:cs typeface="Arial"/>
            </a:endParaRPr>
          </a:p>
          <a:p>
            <a:pPr marL="269875" lvl="1" indent="0">
              <a:buNone/>
            </a:pPr>
            <a:endParaRPr lang="nl-NL">
              <a:cs typeface="Arial"/>
            </a:endParaRPr>
          </a:p>
          <a:p>
            <a:pPr marL="269875" lvl="1" indent="0">
              <a:buNone/>
            </a:pPr>
            <a:endParaRPr lang="nl-NL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4283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14E93-EBB3-5722-7457-8E7BFCF6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Algemene bevindingen (II)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0E2D17-AC0D-A65F-A75C-1A60D4E25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7970" indent="-267970"/>
            <a:r>
              <a:rPr lang="nl-NL">
                <a:latin typeface="Arial"/>
                <a:cs typeface="Arial"/>
              </a:rPr>
              <a:t>Wordt ook gebruikt voor thematische wijzigingen, advies gebruik het zoveel mogelijk voor gebiedsontwikkelingen</a:t>
            </a:r>
            <a:endParaRPr lang="nl-NL">
              <a:cs typeface="Arial"/>
            </a:endParaRPr>
          </a:p>
          <a:p>
            <a:pPr marL="267970" indent="-267970"/>
            <a:endParaRPr lang="nl-NL">
              <a:latin typeface="Arial"/>
              <a:cs typeface="Arial"/>
            </a:endParaRPr>
          </a:p>
          <a:p>
            <a:pPr marL="340995" indent="-342900"/>
            <a:r>
              <a:rPr lang="nl-NL">
                <a:latin typeface="Arial"/>
                <a:cs typeface="Arial"/>
              </a:rPr>
              <a:t>Gebleken is: </a:t>
            </a:r>
            <a:endParaRPr lang="nl-NL">
              <a:cs typeface="Arial"/>
            </a:endParaRPr>
          </a:p>
          <a:p>
            <a:pPr lvl="2">
              <a:buFont typeface="Wingdings" charset="0"/>
              <a:buChar char="Ø"/>
            </a:pPr>
            <a:r>
              <a:rPr lang="nl-NL">
                <a:latin typeface="Arial"/>
                <a:cs typeface="Arial"/>
              </a:rPr>
              <a:t>Onvoldoende bekendheid met de inhoud van de bruidsschat en de relatie van de bruidsschat met het TAM-omgevingsplan</a:t>
            </a:r>
            <a:endParaRPr lang="nl-NL">
              <a:cs typeface="Arial"/>
            </a:endParaRPr>
          </a:p>
          <a:p>
            <a:pPr lvl="2">
              <a:buFont typeface="Wingdings" charset="0"/>
              <a:buChar char="Ø"/>
            </a:pPr>
            <a:r>
              <a:rPr lang="nl-NL">
                <a:latin typeface="Arial"/>
                <a:cs typeface="Arial"/>
              </a:rPr>
              <a:t>Bijsluiter en transponeertabel vaak niet bekend of onvoldoende gelezen</a:t>
            </a:r>
            <a:endParaRPr lang="nl-NL">
              <a:cs typeface="Arial"/>
            </a:endParaRPr>
          </a:p>
          <a:p>
            <a:pPr marL="269875" lvl="1" indent="0">
              <a:buNone/>
            </a:pPr>
            <a:endParaRPr lang="nl-NL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4803305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1" id="{5A996074-B84D-6F42-8143-CCA715446DCD}" vid="{F9227270-10CD-5D40-98F1-7AA12FF94A75}"/>
    </a:ext>
  </a:extLst>
</a:theme>
</file>

<file path=ppt/theme/theme2.xml><?xml version="1.0" encoding="utf-8"?>
<a:theme xmlns:a="http://schemas.openxmlformats.org/drawingml/2006/main" name="VNG_Basis - kopie">
  <a:themeElements>
    <a:clrScheme name="Aangepast 17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3C"/>
      </a:accent5>
      <a:accent6>
        <a:srgbClr val="C20015"/>
      </a:accent6>
      <a:hlink>
        <a:srgbClr val="999999"/>
      </a:hlink>
      <a:folHlink>
        <a:srgbClr val="CCCCCC"/>
      </a:folHlink>
    </a:clrScheme>
    <a:fontScheme name="V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g van de Omgevingswet-omgevingsplan transformatiegebied" id="{4ABB0455-9E1D-4F38-A3B3-4D760F8D56C9}" vid="{95B501EA-2C09-484F-A688-2567B370EBB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f03e95be-f593-41dc-b647-f46fbd6a5fa3}" enabled="1" method="Standard" siteId="{8c653938-6726-49c5-bca7-8e44a4bf2029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190470-01 IPLO presentatie-aangepast-klein.DEF</Template>
  <TotalTime>510</TotalTime>
  <Words>1310</Words>
  <Application>Microsoft Office PowerPoint</Application>
  <PresentationFormat>Breedbeeld</PresentationFormat>
  <Paragraphs>184</Paragraphs>
  <Slides>30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30</vt:i4>
      </vt:variant>
    </vt:vector>
  </HeadingPairs>
  <TitlesOfParts>
    <vt:vector size="39" baseType="lpstr">
      <vt:lpstr>Aptos</vt:lpstr>
      <vt:lpstr>Arial</vt:lpstr>
      <vt:lpstr>Calibri</vt:lpstr>
      <vt:lpstr>Courier New</vt:lpstr>
      <vt:lpstr>Fira Sans Light</vt:lpstr>
      <vt:lpstr>Verdana</vt:lpstr>
      <vt:lpstr>Wingdings</vt:lpstr>
      <vt:lpstr>Aangepast ontwerp</vt:lpstr>
      <vt:lpstr>VNG_Basis - kopie</vt:lpstr>
      <vt:lpstr>Omgevingsplan:  TAM-IMRO</vt:lpstr>
      <vt:lpstr>Programma</vt:lpstr>
      <vt:lpstr>Waar komen de bevindingen vandaan? </vt:lpstr>
      <vt:lpstr>Wat is een TAM-omgevingsplan?</vt:lpstr>
      <vt:lpstr>Bijsluiter TAM-IMRO omgevingsplan</vt:lpstr>
      <vt:lpstr>Bijsluiter TAM-IMRO omgevingsplan (II)</vt:lpstr>
      <vt:lpstr>Algemene bevindingen</vt:lpstr>
      <vt:lpstr>Algemene bevindingen (I)</vt:lpstr>
      <vt:lpstr>Algemene bevindingen (II)</vt:lpstr>
      <vt:lpstr>Vraag: </vt:lpstr>
      <vt:lpstr>Kernvereiste 1: één omgevingsplan</vt:lpstr>
      <vt:lpstr>Naamgeving en preambule </vt:lpstr>
      <vt:lpstr>Bevindingen kernvereiste 1 </vt:lpstr>
      <vt:lpstr>Voorbeeld relatie met Bruidsschat (I)</vt:lpstr>
      <vt:lpstr>Voorbeeld relatie met Bruidsschat (II)</vt:lpstr>
      <vt:lpstr>Kernvereiste 2: bepaal het toepassingsbereik van je TAM-omgevingsplan</vt:lpstr>
      <vt:lpstr>Bevindingen kernvereiste 2 (I)</vt:lpstr>
      <vt:lpstr>Bevindingen kernvereiste 2 (II)</vt:lpstr>
      <vt:lpstr>Bevindingen kernvereiste 2 (III)</vt:lpstr>
      <vt:lpstr>Kernvereiste 3: bepalingen</vt:lpstr>
      <vt:lpstr>Vraag:</vt:lpstr>
      <vt:lpstr>Bevindingen kernvereiste</vt:lpstr>
      <vt:lpstr>Kernvereiste 3:</vt:lpstr>
      <vt:lpstr>Bevindingen kernvereiste 3</vt:lpstr>
      <vt:lpstr>Bevindingen kernvereiste 3 (II)</vt:lpstr>
      <vt:lpstr>Afwijken van regels versus omgevingsplanactiviteit</vt:lpstr>
      <vt:lpstr>Bevindingen afwijkingsmogelijkheden</vt:lpstr>
      <vt:lpstr>Hoe kan het wel? </vt:lpstr>
      <vt:lpstr>Bevindingen “afwijkingsmogelijkheden”</vt:lpstr>
      <vt:lpstr>Blijf op de hoogte van het IPLO-nieuws via onze nieuwsbrief. Abonneer u via www.iplo.nl/nieuwsbrief</vt:lpstr>
    </vt:vector>
  </TitlesOfParts>
  <Company>Rijkswaterstaat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Namara, Nuance (WVL)</dc:creator>
  <cp:lastModifiedBy>Jonkers, Henk (RWS WVL)</cp:lastModifiedBy>
  <cp:revision>24</cp:revision>
  <dcterms:created xsi:type="dcterms:W3CDTF">2023-08-22T12:47:17Z</dcterms:created>
  <dcterms:modified xsi:type="dcterms:W3CDTF">2024-12-06T13:58:19Z</dcterms:modified>
</cp:coreProperties>
</file>