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0" autoAdjust="0"/>
    <p:restoredTop sz="86392" autoAdjust="0"/>
  </p:normalViewPr>
  <p:slideViewPr>
    <p:cSldViewPr>
      <p:cViewPr varScale="1">
        <p:scale>
          <a:sx n="55" d="100"/>
          <a:sy n="55" d="100"/>
        </p:scale>
        <p:origin x="348" y="4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1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706117"/>
            <a:ext cx="12192000" cy="5152390"/>
          </a:xfrm>
          <a:custGeom>
            <a:avLst/>
            <a:gdLst/>
            <a:ahLst/>
            <a:cxnLst/>
            <a:rect l="l" t="t" r="r" b="b"/>
            <a:pathLst>
              <a:path w="12192000" h="5152390">
                <a:moveTo>
                  <a:pt x="0" y="5151882"/>
                </a:moveTo>
                <a:lnTo>
                  <a:pt x="12192000" y="5151882"/>
                </a:lnTo>
                <a:lnTo>
                  <a:pt x="12192000" y="0"/>
                </a:lnTo>
                <a:lnTo>
                  <a:pt x="0" y="0"/>
                </a:lnTo>
                <a:lnTo>
                  <a:pt x="0" y="5151882"/>
                </a:lnTo>
                <a:close/>
              </a:path>
            </a:pathLst>
          </a:custGeom>
          <a:solidFill>
            <a:srgbClr val="009F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2192000" cy="1706245"/>
          </a:xfrm>
          <a:custGeom>
            <a:avLst/>
            <a:gdLst/>
            <a:ahLst/>
            <a:cxnLst/>
            <a:rect l="l" t="t" r="r" b="b"/>
            <a:pathLst>
              <a:path w="12192000" h="1706245">
                <a:moveTo>
                  <a:pt x="12192000" y="0"/>
                </a:moveTo>
                <a:lnTo>
                  <a:pt x="0" y="0"/>
                </a:lnTo>
                <a:lnTo>
                  <a:pt x="0" y="1706117"/>
                </a:lnTo>
                <a:lnTo>
                  <a:pt x="12192000" y="1706117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955692" y="5034533"/>
            <a:ext cx="664845" cy="185420"/>
          </a:xfrm>
          <a:custGeom>
            <a:avLst/>
            <a:gdLst/>
            <a:ahLst/>
            <a:cxnLst/>
            <a:rect l="l" t="t" r="r" b="b"/>
            <a:pathLst>
              <a:path w="664845" h="185420">
                <a:moveTo>
                  <a:pt x="202590" y="90449"/>
                </a:moveTo>
                <a:lnTo>
                  <a:pt x="119202" y="90449"/>
                </a:lnTo>
                <a:lnTo>
                  <a:pt x="119202" y="100863"/>
                </a:lnTo>
                <a:lnTo>
                  <a:pt x="126365" y="100863"/>
                </a:lnTo>
                <a:lnTo>
                  <a:pt x="137553" y="102425"/>
                </a:lnTo>
                <a:lnTo>
                  <a:pt x="150469" y="162026"/>
                </a:lnTo>
                <a:lnTo>
                  <a:pt x="107480" y="174396"/>
                </a:lnTo>
                <a:lnTo>
                  <a:pt x="77914" y="168071"/>
                </a:lnTo>
                <a:lnTo>
                  <a:pt x="54140" y="150647"/>
                </a:lnTo>
                <a:lnTo>
                  <a:pt x="38315" y="124434"/>
                </a:lnTo>
                <a:lnTo>
                  <a:pt x="32562" y="91757"/>
                </a:lnTo>
                <a:lnTo>
                  <a:pt x="37998" y="59385"/>
                </a:lnTo>
                <a:lnTo>
                  <a:pt x="53086" y="33845"/>
                </a:lnTo>
                <a:lnTo>
                  <a:pt x="75984" y="17081"/>
                </a:lnTo>
                <a:lnTo>
                  <a:pt x="104876" y="11061"/>
                </a:lnTo>
                <a:lnTo>
                  <a:pt x="124320" y="13652"/>
                </a:lnTo>
                <a:lnTo>
                  <a:pt x="140779" y="21475"/>
                </a:lnTo>
                <a:lnTo>
                  <a:pt x="154432" y="34671"/>
                </a:lnTo>
                <a:lnTo>
                  <a:pt x="165455" y="53365"/>
                </a:lnTo>
                <a:lnTo>
                  <a:pt x="176530" y="53365"/>
                </a:lnTo>
                <a:lnTo>
                  <a:pt x="172618" y="11722"/>
                </a:lnTo>
                <a:lnTo>
                  <a:pt x="124167" y="647"/>
                </a:lnTo>
                <a:lnTo>
                  <a:pt x="109435" y="0"/>
                </a:lnTo>
                <a:lnTo>
                  <a:pt x="66230" y="7353"/>
                </a:lnTo>
                <a:lnTo>
                  <a:pt x="31508" y="27584"/>
                </a:lnTo>
                <a:lnTo>
                  <a:pt x="8394" y="57924"/>
                </a:lnTo>
                <a:lnTo>
                  <a:pt x="0" y="95656"/>
                </a:lnTo>
                <a:lnTo>
                  <a:pt x="7696" y="131826"/>
                </a:lnTo>
                <a:lnTo>
                  <a:pt x="29387" y="159994"/>
                </a:lnTo>
                <a:lnTo>
                  <a:pt x="62928" y="178282"/>
                </a:lnTo>
                <a:lnTo>
                  <a:pt x="106172" y="184810"/>
                </a:lnTo>
                <a:lnTo>
                  <a:pt x="121551" y="184175"/>
                </a:lnTo>
                <a:lnTo>
                  <a:pt x="137769" y="182206"/>
                </a:lnTo>
                <a:lnTo>
                  <a:pt x="155460" y="178765"/>
                </a:lnTo>
                <a:lnTo>
                  <a:pt x="175221" y="173748"/>
                </a:lnTo>
                <a:lnTo>
                  <a:pt x="179133" y="172440"/>
                </a:lnTo>
                <a:lnTo>
                  <a:pt x="179133" y="130149"/>
                </a:lnTo>
                <a:lnTo>
                  <a:pt x="180403" y="116789"/>
                </a:lnTo>
                <a:lnTo>
                  <a:pt x="184353" y="107696"/>
                </a:lnTo>
                <a:lnTo>
                  <a:pt x="191223" y="102514"/>
                </a:lnTo>
                <a:lnTo>
                  <a:pt x="201282" y="100863"/>
                </a:lnTo>
                <a:lnTo>
                  <a:pt x="202590" y="100863"/>
                </a:lnTo>
                <a:lnTo>
                  <a:pt x="202590" y="90449"/>
                </a:lnTo>
                <a:close/>
              </a:path>
              <a:path w="664845" h="185420">
                <a:moveTo>
                  <a:pt x="317893" y="109969"/>
                </a:moveTo>
                <a:lnTo>
                  <a:pt x="315823" y="100863"/>
                </a:lnTo>
                <a:lnTo>
                  <a:pt x="313563" y="90919"/>
                </a:lnTo>
                <a:lnTo>
                  <a:pt x="303314" y="75653"/>
                </a:lnTo>
                <a:lnTo>
                  <a:pt x="297294" y="71577"/>
                </a:lnTo>
                <a:lnTo>
                  <a:pt x="290525" y="67017"/>
                </a:lnTo>
                <a:lnTo>
                  <a:pt x="290525" y="100863"/>
                </a:lnTo>
                <a:lnTo>
                  <a:pt x="236461" y="100863"/>
                </a:lnTo>
                <a:lnTo>
                  <a:pt x="239928" y="88607"/>
                </a:lnTo>
                <a:lnTo>
                  <a:pt x="246151" y="79387"/>
                </a:lnTo>
                <a:lnTo>
                  <a:pt x="254685" y="73596"/>
                </a:lnTo>
                <a:lnTo>
                  <a:pt x="265125" y="71577"/>
                </a:lnTo>
                <a:lnTo>
                  <a:pt x="274866" y="73596"/>
                </a:lnTo>
                <a:lnTo>
                  <a:pt x="282473" y="79387"/>
                </a:lnTo>
                <a:lnTo>
                  <a:pt x="287756" y="88607"/>
                </a:lnTo>
                <a:lnTo>
                  <a:pt x="290525" y="100863"/>
                </a:lnTo>
                <a:lnTo>
                  <a:pt x="290525" y="67017"/>
                </a:lnTo>
                <a:lnTo>
                  <a:pt x="288302" y="65506"/>
                </a:lnTo>
                <a:lnTo>
                  <a:pt x="269684" y="61823"/>
                </a:lnTo>
                <a:lnTo>
                  <a:pt x="248323" y="66649"/>
                </a:lnTo>
                <a:lnTo>
                  <a:pt x="231165" y="79959"/>
                </a:lnTo>
                <a:lnTo>
                  <a:pt x="219760" y="99974"/>
                </a:lnTo>
                <a:lnTo>
                  <a:pt x="215620" y="124942"/>
                </a:lnTo>
                <a:lnTo>
                  <a:pt x="219671" y="148844"/>
                </a:lnTo>
                <a:lnTo>
                  <a:pt x="230924" y="167805"/>
                </a:lnTo>
                <a:lnTo>
                  <a:pt x="248043" y="180301"/>
                </a:lnTo>
                <a:lnTo>
                  <a:pt x="269684" y="184810"/>
                </a:lnTo>
                <a:lnTo>
                  <a:pt x="284175" y="182892"/>
                </a:lnTo>
                <a:lnTo>
                  <a:pt x="297205" y="177317"/>
                </a:lnTo>
                <a:lnTo>
                  <a:pt x="308521" y="168338"/>
                </a:lnTo>
                <a:lnTo>
                  <a:pt x="311378" y="164630"/>
                </a:lnTo>
                <a:lnTo>
                  <a:pt x="317893" y="156171"/>
                </a:lnTo>
                <a:lnTo>
                  <a:pt x="312674" y="151625"/>
                </a:lnTo>
                <a:lnTo>
                  <a:pt x="305206" y="157226"/>
                </a:lnTo>
                <a:lnTo>
                  <a:pt x="297370" y="161302"/>
                </a:lnTo>
                <a:lnTo>
                  <a:pt x="289039" y="163791"/>
                </a:lnTo>
                <a:lnTo>
                  <a:pt x="280111" y="164630"/>
                </a:lnTo>
                <a:lnTo>
                  <a:pt x="269862" y="163436"/>
                </a:lnTo>
                <a:lnTo>
                  <a:pt x="237680" y="130873"/>
                </a:lnTo>
                <a:lnTo>
                  <a:pt x="235153" y="109969"/>
                </a:lnTo>
                <a:lnTo>
                  <a:pt x="317893" y="109969"/>
                </a:lnTo>
                <a:close/>
              </a:path>
              <a:path w="664845" h="185420">
                <a:moveTo>
                  <a:pt x="545236" y="172440"/>
                </a:moveTo>
                <a:lnTo>
                  <a:pt x="543928" y="172440"/>
                </a:lnTo>
                <a:lnTo>
                  <a:pt x="536333" y="170954"/>
                </a:lnTo>
                <a:lnTo>
                  <a:pt x="531063" y="166420"/>
                </a:lnTo>
                <a:lnTo>
                  <a:pt x="527989" y="158711"/>
                </a:lnTo>
                <a:lnTo>
                  <a:pt x="526999" y="147713"/>
                </a:lnTo>
                <a:lnTo>
                  <a:pt x="526999" y="102171"/>
                </a:lnTo>
                <a:lnTo>
                  <a:pt x="526923" y="91871"/>
                </a:lnTo>
                <a:lnTo>
                  <a:pt x="501269" y="62776"/>
                </a:lnTo>
                <a:lnTo>
                  <a:pt x="491172" y="61823"/>
                </a:lnTo>
                <a:lnTo>
                  <a:pt x="480148" y="62865"/>
                </a:lnTo>
                <a:lnTo>
                  <a:pt x="470001" y="66294"/>
                </a:lnTo>
                <a:lnTo>
                  <a:pt x="459841" y="72529"/>
                </a:lnTo>
                <a:lnTo>
                  <a:pt x="448830" y="81991"/>
                </a:lnTo>
                <a:lnTo>
                  <a:pt x="443649" y="72809"/>
                </a:lnTo>
                <a:lnTo>
                  <a:pt x="436689" y="66535"/>
                </a:lnTo>
                <a:lnTo>
                  <a:pt x="427659" y="62966"/>
                </a:lnTo>
                <a:lnTo>
                  <a:pt x="416255" y="61823"/>
                </a:lnTo>
                <a:lnTo>
                  <a:pt x="408279" y="62407"/>
                </a:lnTo>
                <a:lnTo>
                  <a:pt x="400862" y="64096"/>
                </a:lnTo>
                <a:lnTo>
                  <a:pt x="393814" y="66763"/>
                </a:lnTo>
                <a:lnTo>
                  <a:pt x="386943" y="70281"/>
                </a:lnTo>
                <a:lnTo>
                  <a:pt x="382384" y="73533"/>
                </a:lnTo>
                <a:lnTo>
                  <a:pt x="379120" y="75488"/>
                </a:lnTo>
                <a:lnTo>
                  <a:pt x="372605" y="81991"/>
                </a:lnTo>
                <a:lnTo>
                  <a:pt x="372605" y="61823"/>
                </a:lnTo>
                <a:lnTo>
                  <a:pt x="366750" y="61823"/>
                </a:lnTo>
                <a:lnTo>
                  <a:pt x="332219" y="74841"/>
                </a:lnTo>
                <a:lnTo>
                  <a:pt x="332219" y="78740"/>
                </a:lnTo>
                <a:lnTo>
                  <a:pt x="351116" y="91109"/>
                </a:lnTo>
                <a:lnTo>
                  <a:pt x="351116" y="147713"/>
                </a:lnTo>
                <a:lnTo>
                  <a:pt x="350100" y="158991"/>
                </a:lnTo>
                <a:lnTo>
                  <a:pt x="346964" y="166662"/>
                </a:lnTo>
                <a:lnTo>
                  <a:pt x="341490" y="171043"/>
                </a:lnTo>
                <a:lnTo>
                  <a:pt x="333527" y="172440"/>
                </a:lnTo>
                <a:lnTo>
                  <a:pt x="332219" y="172440"/>
                </a:lnTo>
                <a:lnTo>
                  <a:pt x="332219" y="181546"/>
                </a:lnTo>
                <a:lnTo>
                  <a:pt x="391502" y="181546"/>
                </a:lnTo>
                <a:lnTo>
                  <a:pt x="391502" y="172440"/>
                </a:lnTo>
                <a:lnTo>
                  <a:pt x="390194" y="172440"/>
                </a:lnTo>
                <a:lnTo>
                  <a:pt x="382231" y="171043"/>
                </a:lnTo>
                <a:lnTo>
                  <a:pt x="376758" y="166662"/>
                </a:lnTo>
                <a:lnTo>
                  <a:pt x="373621" y="158991"/>
                </a:lnTo>
                <a:lnTo>
                  <a:pt x="372605" y="147713"/>
                </a:lnTo>
                <a:lnTo>
                  <a:pt x="372605" y="92405"/>
                </a:lnTo>
                <a:lnTo>
                  <a:pt x="380250" y="86525"/>
                </a:lnTo>
                <a:lnTo>
                  <a:pt x="387832" y="82486"/>
                </a:lnTo>
                <a:lnTo>
                  <a:pt x="395782" y="80149"/>
                </a:lnTo>
                <a:lnTo>
                  <a:pt x="404533" y="79387"/>
                </a:lnTo>
                <a:lnTo>
                  <a:pt x="415340" y="80810"/>
                </a:lnTo>
                <a:lnTo>
                  <a:pt x="422605" y="85407"/>
                </a:lnTo>
                <a:lnTo>
                  <a:pt x="426694" y="93662"/>
                </a:lnTo>
                <a:lnTo>
                  <a:pt x="427977" y="106070"/>
                </a:lnTo>
                <a:lnTo>
                  <a:pt x="427977" y="147713"/>
                </a:lnTo>
                <a:lnTo>
                  <a:pt x="426974" y="158991"/>
                </a:lnTo>
                <a:lnTo>
                  <a:pt x="423824" y="166662"/>
                </a:lnTo>
                <a:lnTo>
                  <a:pt x="418363" y="171043"/>
                </a:lnTo>
                <a:lnTo>
                  <a:pt x="410387" y="172440"/>
                </a:lnTo>
                <a:lnTo>
                  <a:pt x="407136" y="172440"/>
                </a:lnTo>
                <a:lnTo>
                  <a:pt x="407136" y="181546"/>
                </a:lnTo>
                <a:lnTo>
                  <a:pt x="468363" y="181546"/>
                </a:lnTo>
                <a:lnTo>
                  <a:pt x="468363" y="172440"/>
                </a:lnTo>
                <a:lnTo>
                  <a:pt x="467067" y="172440"/>
                </a:lnTo>
                <a:lnTo>
                  <a:pt x="459092" y="171043"/>
                </a:lnTo>
                <a:lnTo>
                  <a:pt x="453631" y="166662"/>
                </a:lnTo>
                <a:lnTo>
                  <a:pt x="450481" y="158991"/>
                </a:lnTo>
                <a:lnTo>
                  <a:pt x="449478" y="147713"/>
                </a:lnTo>
                <a:lnTo>
                  <a:pt x="449478" y="91109"/>
                </a:lnTo>
                <a:lnTo>
                  <a:pt x="457644" y="85979"/>
                </a:lnTo>
                <a:lnTo>
                  <a:pt x="465518" y="82321"/>
                </a:lnTo>
                <a:lnTo>
                  <a:pt x="473024" y="80124"/>
                </a:lnTo>
                <a:lnTo>
                  <a:pt x="480098" y="79387"/>
                </a:lnTo>
                <a:lnTo>
                  <a:pt x="491477" y="81000"/>
                </a:lnTo>
                <a:lnTo>
                  <a:pt x="499389" y="85902"/>
                </a:lnTo>
                <a:lnTo>
                  <a:pt x="503999" y="94221"/>
                </a:lnTo>
                <a:lnTo>
                  <a:pt x="505498" y="106070"/>
                </a:lnTo>
                <a:lnTo>
                  <a:pt x="505498" y="147713"/>
                </a:lnTo>
                <a:lnTo>
                  <a:pt x="504494" y="158991"/>
                </a:lnTo>
                <a:lnTo>
                  <a:pt x="501345" y="166662"/>
                </a:lnTo>
                <a:lnTo>
                  <a:pt x="495884" y="171043"/>
                </a:lnTo>
                <a:lnTo>
                  <a:pt x="487908" y="172440"/>
                </a:lnTo>
                <a:lnTo>
                  <a:pt x="485952" y="172440"/>
                </a:lnTo>
                <a:lnTo>
                  <a:pt x="485952" y="181546"/>
                </a:lnTo>
                <a:lnTo>
                  <a:pt x="545236" y="181546"/>
                </a:lnTo>
                <a:lnTo>
                  <a:pt x="545236" y="172440"/>
                </a:lnTo>
                <a:close/>
              </a:path>
              <a:path w="664845" h="185420">
                <a:moveTo>
                  <a:pt x="664451" y="109969"/>
                </a:moveTo>
                <a:lnTo>
                  <a:pt x="662381" y="100863"/>
                </a:lnTo>
                <a:lnTo>
                  <a:pt x="660120" y="90919"/>
                </a:lnTo>
                <a:lnTo>
                  <a:pt x="649871" y="75653"/>
                </a:lnTo>
                <a:lnTo>
                  <a:pt x="643851" y="71577"/>
                </a:lnTo>
                <a:lnTo>
                  <a:pt x="637082" y="67017"/>
                </a:lnTo>
                <a:lnTo>
                  <a:pt x="637082" y="100863"/>
                </a:lnTo>
                <a:lnTo>
                  <a:pt x="583018" y="100863"/>
                </a:lnTo>
                <a:lnTo>
                  <a:pt x="586486" y="88607"/>
                </a:lnTo>
                <a:lnTo>
                  <a:pt x="592709" y="79387"/>
                </a:lnTo>
                <a:lnTo>
                  <a:pt x="601243" y="73596"/>
                </a:lnTo>
                <a:lnTo>
                  <a:pt x="611682" y="71577"/>
                </a:lnTo>
                <a:lnTo>
                  <a:pt x="621423" y="73596"/>
                </a:lnTo>
                <a:lnTo>
                  <a:pt x="629031" y="79387"/>
                </a:lnTo>
                <a:lnTo>
                  <a:pt x="634314" y="88607"/>
                </a:lnTo>
                <a:lnTo>
                  <a:pt x="637082" y="100863"/>
                </a:lnTo>
                <a:lnTo>
                  <a:pt x="637082" y="67017"/>
                </a:lnTo>
                <a:lnTo>
                  <a:pt x="634860" y="65506"/>
                </a:lnTo>
                <a:lnTo>
                  <a:pt x="616242" y="61823"/>
                </a:lnTo>
                <a:lnTo>
                  <a:pt x="594880" y="66649"/>
                </a:lnTo>
                <a:lnTo>
                  <a:pt x="577723" y="79959"/>
                </a:lnTo>
                <a:lnTo>
                  <a:pt x="566318" y="99974"/>
                </a:lnTo>
                <a:lnTo>
                  <a:pt x="562178" y="124942"/>
                </a:lnTo>
                <a:lnTo>
                  <a:pt x="566229" y="148844"/>
                </a:lnTo>
                <a:lnTo>
                  <a:pt x="577481" y="167805"/>
                </a:lnTo>
                <a:lnTo>
                  <a:pt x="594601" y="180301"/>
                </a:lnTo>
                <a:lnTo>
                  <a:pt x="616242" y="184810"/>
                </a:lnTo>
                <a:lnTo>
                  <a:pt x="630732" y="182892"/>
                </a:lnTo>
                <a:lnTo>
                  <a:pt x="643763" y="177317"/>
                </a:lnTo>
                <a:lnTo>
                  <a:pt x="655078" y="168338"/>
                </a:lnTo>
                <a:lnTo>
                  <a:pt x="657936" y="164630"/>
                </a:lnTo>
                <a:lnTo>
                  <a:pt x="664451" y="156171"/>
                </a:lnTo>
                <a:lnTo>
                  <a:pt x="659231" y="151625"/>
                </a:lnTo>
                <a:lnTo>
                  <a:pt x="651484" y="157226"/>
                </a:lnTo>
                <a:lnTo>
                  <a:pt x="643686" y="161302"/>
                </a:lnTo>
                <a:lnTo>
                  <a:pt x="635508" y="163791"/>
                </a:lnTo>
                <a:lnTo>
                  <a:pt x="626668" y="164630"/>
                </a:lnTo>
                <a:lnTo>
                  <a:pt x="616419" y="163436"/>
                </a:lnTo>
                <a:lnTo>
                  <a:pt x="584238" y="130873"/>
                </a:lnTo>
                <a:lnTo>
                  <a:pt x="581710" y="109969"/>
                </a:lnTo>
                <a:lnTo>
                  <a:pt x="664451" y="10996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9688" y="5078780"/>
            <a:ext cx="459254" cy="14055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4823460" y="5035841"/>
            <a:ext cx="2538730" cy="904240"/>
          </a:xfrm>
          <a:custGeom>
            <a:avLst/>
            <a:gdLst/>
            <a:ahLst/>
            <a:cxnLst/>
            <a:rect l="l" t="t" r="r" b="b"/>
            <a:pathLst>
              <a:path w="2538729" h="904239">
                <a:moveTo>
                  <a:pt x="1108722" y="761974"/>
                </a:moveTo>
                <a:lnTo>
                  <a:pt x="884631" y="761974"/>
                </a:lnTo>
                <a:lnTo>
                  <a:pt x="667702" y="851115"/>
                </a:lnTo>
                <a:lnTo>
                  <a:pt x="708431" y="859167"/>
                </a:lnTo>
                <a:lnTo>
                  <a:pt x="754100" y="871613"/>
                </a:lnTo>
                <a:lnTo>
                  <a:pt x="801357" y="886993"/>
                </a:lnTo>
                <a:lnTo>
                  <a:pt x="846848" y="903820"/>
                </a:lnTo>
                <a:lnTo>
                  <a:pt x="1108722" y="761974"/>
                </a:lnTo>
                <a:close/>
              </a:path>
              <a:path w="2538729" h="904239">
                <a:moveTo>
                  <a:pt x="1127277" y="421297"/>
                </a:moveTo>
                <a:lnTo>
                  <a:pt x="1114018" y="422186"/>
                </a:lnTo>
                <a:lnTo>
                  <a:pt x="1113802" y="422186"/>
                </a:lnTo>
                <a:lnTo>
                  <a:pt x="1022210" y="429590"/>
                </a:lnTo>
                <a:lnTo>
                  <a:pt x="930160" y="438645"/>
                </a:lnTo>
                <a:lnTo>
                  <a:pt x="835621" y="449491"/>
                </a:lnTo>
                <a:lnTo>
                  <a:pt x="738124" y="462165"/>
                </a:lnTo>
                <a:lnTo>
                  <a:pt x="585304" y="484619"/>
                </a:lnTo>
                <a:lnTo>
                  <a:pt x="366839" y="521106"/>
                </a:lnTo>
                <a:lnTo>
                  <a:pt x="0" y="590181"/>
                </a:lnTo>
                <a:lnTo>
                  <a:pt x="346557" y="693648"/>
                </a:lnTo>
                <a:lnTo>
                  <a:pt x="405980" y="669607"/>
                </a:lnTo>
                <a:lnTo>
                  <a:pt x="520788" y="624433"/>
                </a:lnTo>
                <a:lnTo>
                  <a:pt x="630339" y="583044"/>
                </a:lnTo>
                <a:lnTo>
                  <a:pt x="734822" y="545261"/>
                </a:lnTo>
                <a:lnTo>
                  <a:pt x="834428" y="510946"/>
                </a:lnTo>
                <a:lnTo>
                  <a:pt x="929703" y="479806"/>
                </a:lnTo>
                <a:lnTo>
                  <a:pt x="1019746" y="452043"/>
                </a:lnTo>
                <a:lnTo>
                  <a:pt x="1105827" y="427177"/>
                </a:lnTo>
                <a:lnTo>
                  <a:pt x="1127277" y="421297"/>
                </a:lnTo>
                <a:close/>
              </a:path>
              <a:path w="2538729" h="904239">
                <a:moveTo>
                  <a:pt x="1496314" y="640943"/>
                </a:moveTo>
                <a:lnTo>
                  <a:pt x="1272882" y="589534"/>
                </a:lnTo>
                <a:lnTo>
                  <a:pt x="1024686" y="661111"/>
                </a:lnTo>
                <a:lnTo>
                  <a:pt x="1081227" y="654545"/>
                </a:lnTo>
                <a:lnTo>
                  <a:pt x="1135621" y="649160"/>
                </a:lnTo>
                <a:lnTo>
                  <a:pt x="1188364" y="644893"/>
                </a:lnTo>
                <a:lnTo>
                  <a:pt x="1239913" y="641718"/>
                </a:lnTo>
                <a:lnTo>
                  <a:pt x="1290739" y="639610"/>
                </a:lnTo>
                <a:lnTo>
                  <a:pt x="1341323" y="638505"/>
                </a:lnTo>
                <a:lnTo>
                  <a:pt x="1392135" y="638390"/>
                </a:lnTo>
                <a:lnTo>
                  <a:pt x="1443634" y="639216"/>
                </a:lnTo>
                <a:lnTo>
                  <a:pt x="1496314" y="640943"/>
                </a:lnTo>
                <a:close/>
              </a:path>
              <a:path w="2538729" h="904239">
                <a:moveTo>
                  <a:pt x="1509509" y="410895"/>
                </a:moveTo>
                <a:lnTo>
                  <a:pt x="1507959" y="410489"/>
                </a:lnTo>
                <a:lnTo>
                  <a:pt x="1434211" y="391579"/>
                </a:lnTo>
                <a:lnTo>
                  <a:pt x="1339977" y="368947"/>
                </a:lnTo>
                <a:lnTo>
                  <a:pt x="1303324" y="377050"/>
                </a:lnTo>
                <a:lnTo>
                  <a:pt x="1265745" y="385775"/>
                </a:lnTo>
                <a:lnTo>
                  <a:pt x="1227239" y="395122"/>
                </a:lnTo>
                <a:lnTo>
                  <a:pt x="1187767" y="405130"/>
                </a:lnTo>
                <a:lnTo>
                  <a:pt x="1147292" y="415810"/>
                </a:lnTo>
                <a:lnTo>
                  <a:pt x="1127277" y="421297"/>
                </a:lnTo>
                <a:lnTo>
                  <a:pt x="1157084" y="419290"/>
                </a:lnTo>
                <a:lnTo>
                  <a:pt x="1244523" y="414667"/>
                </a:lnTo>
                <a:lnTo>
                  <a:pt x="1331544" y="411721"/>
                </a:lnTo>
                <a:lnTo>
                  <a:pt x="1418196" y="410489"/>
                </a:lnTo>
                <a:lnTo>
                  <a:pt x="1459928" y="410489"/>
                </a:lnTo>
                <a:lnTo>
                  <a:pt x="1500390" y="410895"/>
                </a:lnTo>
                <a:lnTo>
                  <a:pt x="1502600" y="410895"/>
                </a:lnTo>
                <a:lnTo>
                  <a:pt x="1509509" y="410895"/>
                </a:lnTo>
                <a:close/>
              </a:path>
              <a:path w="2538729" h="904239">
                <a:moveTo>
                  <a:pt x="1524317" y="170484"/>
                </a:moveTo>
                <a:lnTo>
                  <a:pt x="1486636" y="111264"/>
                </a:lnTo>
                <a:lnTo>
                  <a:pt x="1480769" y="97599"/>
                </a:lnTo>
                <a:lnTo>
                  <a:pt x="1451356" y="29057"/>
                </a:lnTo>
                <a:lnTo>
                  <a:pt x="1451356" y="97599"/>
                </a:lnTo>
                <a:lnTo>
                  <a:pt x="1394040" y="97599"/>
                </a:lnTo>
                <a:lnTo>
                  <a:pt x="1422044" y="27330"/>
                </a:lnTo>
                <a:lnTo>
                  <a:pt x="1451356" y="97599"/>
                </a:lnTo>
                <a:lnTo>
                  <a:pt x="1451356" y="29057"/>
                </a:lnTo>
                <a:lnTo>
                  <a:pt x="1450619" y="27330"/>
                </a:lnTo>
                <a:lnTo>
                  <a:pt x="1440281" y="3251"/>
                </a:lnTo>
                <a:lnTo>
                  <a:pt x="1412278" y="3251"/>
                </a:lnTo>
                <a:lnTo>
                  <a:pt x="1416837" y="11709"/>
                </a:lnTo>
                <a:lnTo>
                  <a:pt x="1366672" y="135343"/>
                </a:lnTo>
                <a:lnTo>
                  <a:pt x="1347292" y="168402"/>
                </a:lnTo>
                <a:lnTo>
                  <a:pt x="1347495" y="168402"/>
                </a:lnTo>
                <a:lnTo>
                  <a:pt x="1345184" y="169176"/>
                </a:lnTo>
                <a:lnTo>
                  <a:pt x="1339316" y="170484"/>
                </a:lnTo>
                <a:lnTo>
                  <a:pt x="1339316" y="180238"/>
                </a:lnTo>
                <a:lnTo>
                  <a:pt x="1398600" y="180238"/>
                </a:lnTo>
                <a:lnTo>
                  <a:pt x="1398600" y="170484"/>
                </a:lnTo>
                <a:lnTo>
                  <a:pt x="1389189" y="168402"/>
                </a:lnTo>
                <a:lnTo>
                  <a:pt x="1382471" y="164134"/>
                </a:lnTo>
                <a:lnTo>
                  <a:pt x="1378445" y="157670"/>
                </a:lnTo>
                <a:lnTo>
                  <a:pt x="1378369" y="157226"/>
                </a:lnTo>
                <a:lnTo>
                  <a:pt x="1377099" y="148996"/>
                </a:lnTo>
                <a:lnTo>
                  <a:pt x="1377188" y="144449"/>
                </a:lnTo>
                <a:lnTo>
                  <a:pt x="1377746" y="140550"/>
                </a:lnTo>
                <a:lnTo>
                  <a:pt x="1379702" y="135991"/>
                </a:lnTo>
                <a:lnTo>
                  <a:pt x="1388821" y="111264"/>
                </a:lnTo>
                <a:lnTo>
                  <a:pt x="1457871" y="111264"/>
                </a:lnTo>
                <a:lnTo>
                  <a:pt x="1470901" y="143154"/>
                </a:lnTo>
                <a:lnTo>
                  <a:pt x="1472857" y="147713"/>
                </a:lnTo>
                <a:lnTo>
                  <a:pt x="1473504" y="150304"/>
                </a:lnTo>
                <a:lnTo>
                  <a:pt x="1473504" y="153568"/>
                </a:lnTo>
                <a:lnTo>
                  <a:pt x="1472069" y="160502"/>
                </a:lnTo>
                <a:lnTo>
                  <a:pt x="1467815" y="165684"/>
                </a:lnTo>
                <a:lnTo>
                  <a:pt x="1460868" y="169024"/>
                </a:lnTo>
                <a:lnTo>
                  <a:pt x="1451356" y="170484"/>
                </a:lnTo>
                <a:lnTo>
                  <a:pt x="1451356" y="180238"/>
                </a:lnTo>
                <a:lnTo>
                  <a:pt x="1524317" y="180238"/>
                </a:lnTo>
                <a:lnTo>
                  <a:pt x="1524317" y="170484"/>
                </a:lnTo>
                <a:close/>
              </a:path>
              <a:path w="2538729" h="904239">
                <a:moveTo>
                  <a:pt x="1587512" y="171132"/>
                </a:moveTo>
                <a:lnTo>
                  <a:pt x="1586852" y="171132"/>
                </a:lnTo>
                <a:lnTo>
                  <a:pt x="1580019" y="169646"/>
                </a:lnTo>
                <a:lnTo>
                  <a:pt x="1575130" y="165112"/>
                </a:lnTo>
                <a:lnTo>
                  <a:pt x="1572196" y="157403"/>
                </a:lnTo>
                <a:lnTo>
                  <a:pt x="1571218" y="146405"/>
                </a:lnTo>
                <a:lnTo>
                  <a:pt x="1571218" y="0"/>
                </a:lnTo>
                <a:lnTo>
                  <a:pt x="1566011" y="0"/>
                </a:lnTo>
                <a:lnTo>
                  <a:pt x="1532140" y="12357"/>
                </a:lnTo>
                <a:lnTo>
                  <a:pt x="1532140" y="18211"/>
                </a:lnTo>
                <a:lnTo>
                  <a:pt x="1549730" y="27978"/>
                </a:lnTo>
                <a:lnTo>
                  <a:pt x="1549730" y="146405"/>
                </a:lnTo>
                <a:lnTo>
                  <a:pt x="1548726" y="157403"/>
                </a:lnTo>
                <a:lnTo>
                  <a:pt x="1545653" y="165112"/>
                </a:lnTo>
                <a:lnTo>
                  <a:pt x="1540383" y="169646"/>
                </a:lnTo>
                <a:lnTo>
                  <a:pt x="1532788" y="171132"/>
                </a:lnTo>
                <a:lnTo>
                  <a:pt x="1532140" y="171132"/>
                </a:lnTo>
                <a:lnTo>
                  <a:pt x="1532140" y="180238"/>
                </a:lnTo>
                <a:lnTo>
                  <a:pt x="1587512" y="180238"/>
                </a:lnTo>
                <a:lnTo>
                  <a:pt x="1587512" y="171132"/>
                </a:lnTo>
                <a:close/>
              </a:path>
              <a:path w="2538729" h="904239">
                <a:moveTo>
                  <a:pt x="1815503" y="171132"/>
                </a:moveTo>
                <a:lnTo>
                  <a:pt x="1814855" y="171132"/>
                </a:lnTo>
                <a:lnTo>
                  <a:pt x="1807260" y="169646"/>
                </a:lnTo>
                <a:lnTo>
                  <a:pt x="1801990" y="165112"/>
                </a:lnTo>
                <a:lnTo>
                  <a:pt x="1798916" y="157403"/>
                </a:lnTo>
                <a:lnTo>
                  <a:pt x="1797913" y="146405"/>
                </a:lnTo>
                <a:lnTo>
                  <a:pt x="1797913" y="100850"/>
                </a:lnTo>
                <a:lnTo>
                  <a:pt x="1797748" y="90563"/>
                </a:lnTo>
                <a:lnTo>
                  <a:pt x="1771548" y="61468"/>
                </a:lnTo>
                <a:lnTo>
                  <a:pt x="1761439" y="60515"/>
                </a:lnTo>
                <a:lnTo>
                  <a:pt x="1750428" y="61556"/>
                </a:lnTo>
                <a:lnTo>
                  <a:pt x="1740268" y="64985"/>
                </a:lnTo>
                <a:lnTo>
                  <a:pt x="1730108" y="71221"/>
                </a:lnTo>
                <a:lnTo>
                  <a:pt x="1719097" y="80683"/>
                </a:lnTo>
                <a:lnTo>
                  <a:pt x="1713915" y="71488"/>
                </a:lnTo>
                <a:lnTo>
                  <a:pt x="1706968" y="65227"/>
                </a:lnTo>
                <a:lnTo>
                  <a:pt x="1697939" y="61645"/>
                </a:lnTo>
                <a:lnTo>
                  <a:pt x="1686521" y="60515"/>
                </a:lnTo>
                <a:lnTo>
                  <a:pt x="1678825" y="61099"/>
                </a:lnTo>
                <a:lnTo>
                  <a:pt x="1671383" y="62788"/>
                </a:lnTo>
                <a:lnTo>
                  <a:pt x="1664169" y="65455"/>
                </a:lnTo>
                <a:lnTo>
                  <a:pt x="1657210" y="68973"/>
                </a:lnTo>
                <a:lnTo>
                  <a:pt x="1652651" y="72224"/>
                </a:lnTo>
                <a:lnTo>
                  <a:pt x="1649399" y="74180"/>
                </a:lnTo>
                <a:lnTo>
                  <a:pt x="1642884" y="80683"/>
                </a:lnTo>
                <a:lnTo>
                  <a:pt x="1642884" y="60515"/>
                </a:lnTo>
                <a:lnTo>
                  <a:pt x="1637017" y="60515"/>
                </a:lnTo>
                <a:lnTo>
                  <a:pt x="1603146" y="73533"/>
                </a:lnTo>
                <a:lnTo>
                  <a:pt x="1603146" y="77431"/>
                </a:lnTo>
                <a:lnTo>
                  <a:pt x="1621383" y="89789"/>
                </a:lnTo>
                <a:lnTo>
                  <a:pt x="1621383" y="146405"/>
                </a:lnTo>
                <a:lnTo>
                  <a:pt x="1620380" y="157683"/>
                </a:lnTo>
                <a:lnTo>
                  <a:pt x="1617230" y="165354"/>
                </a:lnTo>
                <a:lnTo>
                  <a:pt x="1611769" y="169735"/>
                </a:lnTo>
                <a:lnTo>
                  <a:pt x="1603794" y="171132"/>
                </a:lnTo>
                <a:lnTo>
                  <a:pt x="1602486" y="171132"/>
                </a:lnTo>
                <a:lnTo>
                  <a:pt x="1602486" y="180238"/>
                </a:lnTo>
                <a:lnTo>
                  <a:pt x="1661769" y="180238"/>
                </a:lnTo>
                <a:lnTo>
                  <a:pt x="1661769" y="171132"/>
                </a:lnTo>
                <a:lnTo>
                  <a:pt x="1660474" y="171132"/>
                </a:lnTo>
                <a:lnTo>
                  <a:pt x="1652498" y="169735"/>
                </a:lnTo>
                <a:lnTo>
                  <a:pt x="1647037" y="165354"/>
                </a:lnTo>
                <a:lnTo>
                  <a:pt x="1643888" y="157683"/>
                </a:lnTo>
                <a:lnTo>
                  <a:pt x="1642884" y="146405"/>
                </a:lnTo>
                <a:lnTo>
                  <a:pt x="1642884" y="91097"/>
                </a:lnTo>
                <a:lnTo>
                  <a:pt x="1650530" y="85217"/>
                </a:lnTo>
                <a:lnTo>
                  <a:pt x="1658112" y="81178"/>
                </a:lnTo>
                <a:lnTo>
                  <a:pt x="1666062" y="78828"/>
                </a:lnTo>
                <a:lnTo>
                  <a:pt x="1674799" y="78079"/>
                </a:lnTo>
                <a:lnTo>
                  <a:pt x="1685607" y="79502"/>
                </a:lnTo>
                <a:lnTo>
                  <a:pt x="1692871" y="84099"/>
                </a:lnTo>
                <a:lnTo>
                  <a:pt x="1696974" y="92354"/>
                </a:lnTo>
                <a:lnTo>
                  <a:pt x="1698256" y="104762"/>
                </a:lnTo>
                <a:lnTo>
                  <a:pt x="1698256" y="146405"/>
                </a:lnTo>
                <a:lnTo>
                  <a:pt x="1697253" y="157683"/>
                </a:lnTo>
                <a:lnTo>
                  <a:pt x="1694180" y="165354"/>
                </a:lnTo>
                <a:lnTo>
                  <a:pt x="1688909" y="169735"/>
                </a:lnTo>
                <a:lnTo>
                  <a:pt x="1681314" y="171132"/>
                </a:lnTo>
                <a:lnTo>
                  <a:pt x="1677403" y="171132"/>
                </a:lnTo>
                <a:lnTo>
                  <a:pt x="1677403" y="180238"/>
                </a:lnTo>
                <a:lnTo>
                  <a:pt x="1738642" y="180238"/>
                </a:lnTo>
                <a:lnTo>
                  <a:pt x="1738642" y="171132"/>
                </a:lnTo>
                <a:lnTo>
                  <a:pt x="1737334" y="171132"/>
                </a:lnTo>
                <a:lnTo>
                  <a:pt x="1729371" y="169735"/>
                </a:lnTo>
                <a:lnTo>
                  <a:pt x="1723898" y="165354"/>
                </a:lnTo>
                <a:lnTo>
                  <a:pt x="1720761" y="157683"/>
                </a:lnTo>
                <a:lnTo>
                  <a:pt x="1719745" y="146405"/>
                </a:lnTo>
                <a:lnTo>
                  <a:pt x="1719745" y="89789"/>
                </a:lnTo>
                <a:lnTo>
                  <a:pt x="1727923" y="84670"/>
                </a:lnTo>
                <a:lnTo>
                  <a:pt x="1735785" y="81013"/>
                </a:lnTo>
                <a:lnTo>
                  <a:pt x="1743290" y="78816"/>
                </a:lnTo>
                <a:lnTo>
                  <a:pt x="1750364" y="78079"/>
                </a:lnTo>
                <a:lnTo>
                  <a:pt x="1761756" y="79692"/>
                </a:lnTo>
                <a:lnTo>
                  <a:pt x="1769668" y="84594"/>
                </a:lnTo>
                <a:lnTo>
                  <a:pt x="1774278" y="92900"/>
                </a:lnTo>
                <a:lnTo>
                  <a:pt x="1775764" y="104762"/>
                </a:lnTo>
                <a:lnTo>
                  <a:pt x="1775764" y="146405"/>
                </a:lnTo>
                <a:lnTo>
                  <a:pt x="1774761" y="157683"/>
                </a:lnTo>
                <a:lnTo>
                  <a:pt x="1771611" y="165354"/>
                </a:lnTo>
                <a:lnTo>
                  <a:pt x="1766150" y="169735"/>
                </a:lnTo>
                <a:lnTo>
                  <a:pt x="1758175" y="171132"/>
                </a:lnTo>
                <a:lnTo>
                  <a:pt x="1756232" y="171132"/>
                </a:lnTo>
                <a:lnTo>
                  <a:pt x="1756232" y="180238"/>
                </a:lnTo>
                <a:lnTo>
                  <a:pt x="1815503" y="180238"/>
                </a:lnTo>
                <a:lnTo>
                  <a:pt x="1815503" y="171132"/>
                </a:lnTo>
                <a:close/>
              </a:path>
              <a:path w="2538729" h="904239">
                <a:moveTo>
                  <a:pt x="1928202" y="108661"/>
                </a:moveTo>
                <a:lnTo>
                  <a:pt x="1926259" y="99555"/>
                </a:lnTo>
                <a:lnTo>
                  <a:pt x="1924151" y="89611"/>
                </a:lnTo>
                <a:lnTo>
                  <a:pt x="1913877" y="74345"/>
                </a:lnTo>
                <a:lnTo>
                  <a:pt x="1907794" y="70269"/>
                </a:lnTo>
                <a:lnTo>
                  <a:pt x="1900847" y="65633"/>
                </a:lnTo>
                <a:lnTo>
                  <a:pt x="1900847" y="99555"/>
                </a:lnTo>
                <a:lnTo>
                  <a:pt x="1846770" y="99555"/>
                </a:lnTo>
                <a:lnTo>
                  <a:pt x="1850250" y="87287"/>
                </a:lnTo>
                <a:lnTo>
                  <a:pt x="1856460" y="78079"/>
                </a:lnTo>
                <a:lnTo>
                  <a:pt x="1865007" y="72288"/>
                </a:lnTo>
                <a:lnTo>
                  <a:pt x="1875434" y="70269"/>
                </a:lnTo>
                <a:lnTo>
                  <a:pt x="1885175" y="72288"/>
                </a:lnTo>
                <a:lnTo>
                  <a:pt x="1892782" y="78079"/>
                </a:lnTo>
                <a:lnTo>
                  <a:pt x="1898065" y="87287"/>
                </a:lnTo>
                <a:lnTo>
                  <a:pt x="1900847" y="99555"/>
                </a:lnTo>
                <a:lnTo>
                  <a:pt x="1900847" y="65633"/>
                </a:lnTo>
                <a:lnTo>
                  <a:pt x="1898700" y="64198"/>
                </a:lnTo>
                <a:lnTo>
                  <a:pt x="1879993" y="60515"/>
                </a:lnTo>
                <a:lnTo>
                  <a:pt x="1858632" y="65341"/>
                </a:lnTo>
                <a:lnTo>
                  <a:pt x="1841487" y="78651"/>
                </a:lnTo>
                <a:lnTo>
                  <a:pt x="1830070" y="98666"/>
                </a:lnTo>
                <a:lnTo>
                  <a:pt x="1825929" y="123634"/>
                </a:lnTo>
                <a:lnTo>
                  <a:pt x="1829981" y="147535"/>
                </a:lnTo>
                <a:lnTo>
                  <a:pt x="1841233" y="166497"/>
                </a:lnTo>
                <a:lnTo>
                  <a:pt x="1858352" y="178993"/>
                </a:lnTo>
                <a:lnTo>
                  <a:pt x="1879993" y="183489"/>
                </a:lnTo>
                <a:lnTo>
                  <a:pt x="1894497" y="181584"/>
                </a:lnTo>
                <a:lnTo>
                  <a:pt x="1907514" y="176009"/>
                </a:lnTo>
                <a:lnTo>
                  <a:pt x="1918843" y="167030"/>
                </a:lnTo>
                <a:lnTo>
                  <a:pt x="1921687" y="163322"/>
                </a:lnTo>
                <a:lnTo>
                  <a:pt x="1928202" y="154863"/>
                </a:lnTo>
                <a:lnTo>
                  <a:pt x="1922995" y="150304"/>
                </a:lnTo>
                <a:lnTo>
                  <a:pt x="1915515" y="155917"/>
                </a:lnTo>
                <a:lnTo>
                  <a:pt x="1907679" y="159994"/>
                </a:lnTo>
                <a:lnTo>
                  <a:pt x="1899361" y="162483"/>
                </a:lnTo>
                <a:lnTo>
                  <a:pt x="1890420" y="163322"/>
                </a:lnTo>
                <a:lnTo>
                  <a:pt x="1880171" y="162128"/>
                </a:lnTo>
                <a:lnTo>
                  <a:pt x="1848002" y="129565"/>
                </a:lnTo>
                <a:lnTo>
                  <a:pt x="1845475" y="108661"/>
                </a:lnTo>
                <a:lnTo>
                  <a:pt x="1928202" y="108661"/>
                </a:lnTo>
                <a:close/>
              </a:path>
              <a:path w="2538729" h="904239">
                <a:moveTo>
                  <a:pt x="2031123" y="74180"/>
                </a:moveTo>
                <a:lnTo>
                  <a:pt x="2029828" y="72224"/>
                </a:lnTo>
                <a:lnTo>
                  <a:pt x="2027224" y="69621"/>
                </a:lnTo>
                <a:lnTo>
                  <a:pt x="2022665" y="64414"/>
                </a:lnTo>
                <a:lnTo>
                  <a:pt x="2016798" y="61810"/>
                </a:lnTo>
                <a:lnTo>
                  <a:pt x="2010930" y="61810"/>
                </a:lnTo>
                <a:lnTo>
                  <a:pt x="1980323" y="86537"/>
                </a:lnTo>
                <a:lnTo>
                  <a:pt x="1979663" y="86537"/>
                </a:lnTo>
                <a:lnTo>
                  <a:pt x="1979663" y="60515"/>
                </a:lnTo>
                <a:lnTo>
                  <a:pt x="1974456" y="60515"/>
                </a:lnTo>
                <a:lnTo>
                  <a:pt x="1938629" y="75476"/>
                </a:lnTo>
                <a:lnTo>
                  <a:pt x="1938629" y="80035"/>
                </a:lnTo>
                <a:lnTo>
                  <a:pt x="1958174" y="90449"/>
                </a:lnTo>
                <a:lnTo>
                  <a:pt x="1958174" y="146405"/>
                </a:lnTo>
                <a:lnTo>
                  <a:pt x="1957158" y="157683"/>
                </a:lnTo>
                <a:lnTo>
                  <a:pt x="1954022" y="165354"/>
                </a:lnTo>
                <a:lnTo>
                  <a:pt x="1948548" y="169735"/>
                </a:lnTo>
                <a:lnTo>
                  <a:pt x="1940585" y="171132"/>
                </a:lnTo>
                <a:lnTo>
                  <a:pt x="1938629" y="171132"/>
                </a:lnTo>
                <a:lnTo>
                  <a:pt x="1938629" y="180238"/>
                </a:lnTo>
                <a:lnTo>
                  <a:pt x="2005723" y="180238"/>
                </a:lnTo>
                <a:lnTo>
                  <a:pt x="2005723" y="171132"/>
                </a:lnTo>
                <a:lnTo>
                  <a:pt x="2001812" y="171132"/>
                </a:lnTo>
                <a:lnTo>
                  <a:pt x="1990928" y="170014"/>
                </a:lnTo>
                <a:lnTo>
                  <a:pt x="1984146" y="166090"/>
                </a:lnTo>
                <a:lnTo>
                  <a:pt x="1980653" y="158508"/>
                </a:lnTo>
                <a:lnTo>
                  <a:pt x="1979663" y="146405"/>
                </a:lnTo>
                <a:lnTo>
                  <a:pt x="1979663" y="100850"/>
                </a:lnTo>
                <a:lnTo>
                  <a:pt x="1986127" y="91490"/>
                </a:lnTo>
                <a:lnTo>
                  <a:pt x="1991309" y="85483"/>
                </a:lnTo>
                <a:lnTo>
                  <a:pt x="1995881" y="82283"/>
                </a:lnTo>
                <a:lnTo>
                  <a:pt x="2000516" y="81330"/>
                </a:lnTo>
                <a:lnTo>
                  <a:pt x="2004415" y="81330"/>
                </a:lnTo>
                <a:lnTo>
                  <a:pt x="2006371" y="82638"/>
                </a:lnTo>
                <a:lnTo>
                  <a:pt x="2009635" y="86537"/>
                </a:lnTo>
                <a:lnTo>
                  <a:pt x="2014194" y="91744"/>
                </a:lnTo>
                <a:lnTo>
                  <a:pt x="2016798" y="93700"/>
                </a:lnTo>
                <a:lnTo>
                  <a:pt x="2022665" y="93700"/>
                </a:lnTo>
                <a:lnTo>
                  <a:pt x="2024608" y="92392"/>
                </a:lnTo>
                <a:lnTo>
                  <a:pt x="2025916" y="90449"/>
                </a:lnTo>
                <a:lnTo>
                  <a:pt x="2028520" y="85242"/>
                </a:lnTo>
                <a:lnTo>
                  <a:pt x="2031123" y="79387"/>
                </a:lnTo>
                <a:lnTo>
                  <a:pt x="2031123" y="74180"/>
                </a:lnTo>
                <a:close/>
              </a:path>
              <a:path w="2538729" h="904239">
                <a:moveTo>
                  <a:pt x="2139912" y="108661"/>
                </a:moveTo>
                <a:lnTo>
                  <a:pt x="2137841" y="99555"/>
                </a:lnTo>
                <a:lnTo>
                  <a:pt x="2135594" y="89611"/>
                </a:lnTo>
                <a:lnTo>
                  <a:pt x="2125345" y="74345"/>
                </a:lnTo>
                <a:lnTo>
                  <a:pt x="2119325" y="70269"/>
                </a:lnTo>
                <a:lnTo>
                  <a:pt x="2112556" y="65709"/>
                </a:lnTo>
                <a:lnTo>
                  <a:pt x="2112556" y="99555"/>
                </a:lnTo>
                <a:lnTo>
                  <a:pt x="2058492" y="99555"/>
                </a:lnTo>
                <a:lnTo>
                  <a:pt x="2061870" y="87287"/>
                </a:lnTo>
                <a:lnTo>
                  <a:pt x="2067928" y="78079"/>
                </a:lnTo>
                <a:lnTo>
                  <a:pt x="2076450" y="72288"/>
                </a:lnTo>
                <a:lnTo>
                  <a:pt x="2087156" y="70269"/>
                </a:lnTo>
                <a:lnTo>
                  <a:pt x="2096617" y="72288"/>
                </a:lnTo>
                <a:lnTo>
                  <a:pt x="2104250" y="78079"/>
                </a:lnTo>
                <a:lnTo>
                  <a:pt x="2109686" y="87287"/>
                </a:lnTo>
                <a:lnTo>
                  <a:pt x="2112556" y="99555"/>
                </a:lnTo>
                <a:lnTo>
                  <a:pt x="2112556" y="65709"/>
                </a:lnTo>
                <a:lnTo>
                  <a:pt x="2110333" y="64198"/>
                </a:lnTo>
                <a:lnTo>
                  <a:pt x="2091715" y="60515"/>
                </a:lnTo>
                <a:lnTo>
                  <a:pt x="2070341" y="65341"/>
                </a:lnTo>
                <a:lnTo>
                  <a:pt x="2053196" y="78651"/>
                </a:lnTo>
                <a:lnTo>
                  <a:pt x="2041791" y="98666"/>
                </a:lnTo>
                <a:lnTo>
                  <a:pt x="2037638" y="123634"/>
                </a:lnTo>
                <a:lnTo>
                  <a:pt x="2041601" y="147535"/>
                </a:lnTo>
                <a:lnTo>
                  <a:pt x="2052713" y="166497"/>
                </a:lnTo>
                <a:lnTo>
                  <a:pt x="2069795" y="178993"/>
                </a:lnTo>
                <a:lnTo>
                  <a:pt x="2091715" y="183489"/>
                </a:lnTo>
                <a:lnTo>
                  <a:pt x="2105926" y="181584"/>
                </a:lnTo>
                <a:lnTo>
                  <a:pt x="2118995" y="176009"/>
                </a:lnTo>
                <a:lnTo>
                  <a:pt x="2130463" y="167030"/>
                </a:lnTo>
                <a:lnTo>
                  <a:pt x="2133333" y="163322"/>
                </a:lnTo>
                <a:lnTo>
                  <a:pt x="2139912" y="154863"/>
                </a:lnTo>
                <a:lnTo>
                  <a:pt x="2134705" y="150304"/>
                </a:lnTo>
                <a:lnTo>
                  <a:pt x="2126856" y="155917"/>
                </a:lnTo>
                <a:lnTo>
                  <a:pt x="2118830" y="159994"/>
                </a:lnTo>
                <a:lnTo>
                  <a:pt x="2110435" y="162483"/>
                </a:lnTo>
                <a:lnTo>
                  <a:pt x="2101481" y="163322"/>
                </a:lnTo>
                <a:lnTo>
                  <a:pt x="2091601" y="162128"/>
                </a:lnTo>
                <a:lnTo>
                  <a:pt x="2059381" y="129565"/>
                </a:lnTo>
                <a:lnTo>
                  <a:pt x="2057184" y="108661"/>
                </a:lnTo>
                <a:lnTo>
                  <a:pt x="2139912" y="108661"/>
                </a:lnTo>
                <a:close/>
              </a:path>
              <a:path w="2538729" h="904239">
                <a:moveTo>
                  <a:pt x="2538590" y="512102"/>
                </a:moveTo>
                <a:lnTo>
                  <a:pt x="2258060" y="472655"/>
                </a:lnTo>
                <a:lnTo>
                  <a:pt x="2053348" y="447827"/>
                </a:lnTo>
                <a:lnTo>
                  <a:pt x="1908835" y="433235"/>
                </a:lnTo>
                <a:lnTo>
                  <a:pt x="1815922" y="425475"/>
                </a:lnTo>
                <a:lnTo>
                  <a:pt x="1725206" y="419290"/>
                </a:lnTo>
                <a:lnTo>
                  <a:pt x="1634782" y="414667"/>
                </a:lnTo>
                <a:lnTo>
                  <a:pt x="1634451" y="414667"/>
                </a:lnTo>
                <a:lnTo>
                  <a:pt x="1590217" y="412978"/>
                </a:lnTo>
                <a:lnTo>
                  <a:pt x="1589582" y="412978"/>
                </a:lnTo>
                <a:lnTo>
                  <a:pt x="1546148" y="411721"/>
                </a:lnTo>
                <a:lnTo>
                  <a:pt x="1545043" y="411721"/>
                </a:lnTo>
                <a:lnTo>
                  <a:pt x="1510042" y="411048"/>
                </a:lnTo>
                <a:lnTo>
                  <a:pt x="1577213" y="429056"/>
                </a:lnTo>
                <a:lnTo>
                  <a:pt x="1673644" y="456412"/>
                </a:lnTo>
                <a:lnTo>
                  <a:pt x="1770964" y="485660"/>
                </a:lnTo>
                <a:lnTo>
                  <a:pt x="1869186" y="516826"/>
                </a:lnTo>
                <a:lnTo>
                  <a:pt x="1968296" y="549884"/>
                </a:lnTo>
                <a:lnTo>
                  <a:pt x="2068309" y="584873"/>
                </a:lnTo>
                <a:lnTo>
                  <a:pt x="2169236" y="621766"/>
                </a:lnTo>
                <a:lnTo>
                  <a:pt x="2220036" y="640943"/>
                </a:lnTo>
                <a:lnTo>
                  <a:pt x="2538590" y="51210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60122" y="106716"/>
            <a:ext cx="8986516" cy="10988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56523" y="2194429"/>
            <a:ext cx="5426075" cy="4425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youtu.be/vhr8X1Yzr_4?si=pResemdKaqTRm4H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vm.nl/omgevingsveiligheid/actueel/workshops-omgevingsveiligheid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gertjanvandebovenkamp?lipi=urn%3Ali%3Apage%3Ad_flagship3_profile_view_base_contact_details%3B8hatJorJRnC1iDEsOSuxHA%3D%3D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06080"/>
            <a:ext cx="12182954" cy="51198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8828" y="448234"/>
            <a:ext cx="29933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55" dirty="0">
                <a:latin typeface="Tahoma"/>
                <a:cs typeface="Tahoma"/>
              </a:rPr>
              <a:t>Werk-</a:t>
            </a:r>
            <a:r>
              <a:rPr b="0" spc="-10" dirty="0">
                <a:latin typeface="Tahoma"/>
                <a:cs typeface="Tahoma"/>
              </a:rPr>
              <a:t>wijze®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93997" y="1488947"/>
            <a:ext cx="5417820" cy="423193"/>
          </a:xfrm>
          <a:prstGeom prst="rect">
            <a:avLst/>
          </a:prstGeom>
          <a:solidFill>
            <a:srgbClr val="009FB9"/>
          </a:solidFill>
        </p:spPr>
        <p:txBody>
          <a:bodyPr vert="horz" wrap="square" lIns="0" tIns="0" rIns="0" bIns="0" rtlCol="0">
            <a:spAutoFit/>
          </a:bodyPr>
          <a:lstStyle/>
          <a:p>
            <a:pPr marL="480059">
              <a:lnSpc>
                <a:spcPts val="3320"/>
              </a:lnSpc>
            </a:pPr>
            <a:r>
              <a:rPr sz="2800" dirty="0">
                <a:solidFill>
                  <a:schemeClr val="bg1"/>
                </a:solidFill>
                <a:latin typeface="Tahoma"/>
                <a:cs typeface="Tahoma"/>
              </a:rPr>
              <a:t>Casus:</a:t>
            </a:r>
            <a:r>
              <a:rPr sz="2800" spc="-3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bg1"/>
                </a:solidFill>
                <a:latin typeface="Tahoma"/>
                <a:cs typeface="Tahoma"/>
              </a:rPr>
              <a:t>opslag</a:t>
            </a:r>
            <a:r>
              <a:rPr sz="2800" spc="-3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2800" spc="-65" dirty="0">
                <a:solidFill>
                  <a:schemeClr val="bg1"/>
                </a:solidFill>
                <a:latin typeface="Tahoma"/>
                <a:cs typeface="Tahoma"/>
              </a:rPr>
              <a:t>van</a:t>
            </a:r>
            <a:r>
              <a:rPr sz="2800" spc="-4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Tahoma"/>
                <a:cs typeface="Tahoma"/>
              </a:rPr>
              <a:t>batterijen</a:t>
            </a:r>
            <a:endParaRPr sz="28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202179"/>
            <a:ext cx="2039111" cy="11186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02E9045F-9AA1-83D2-E29A-E1938A8328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60122" y="-615553"/>
            <a:ext cx="8986516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Methode 4</a:t>
            </a:r>
          </a:p>
        </p:txBody>
      </p:sp>
      <p:grpSp>
        <p:nvGrpSpPr>
          <p:cNvPr id="2" name="object 2" descr="handelingslaag"/>
          <p:cNvGrpSpPr/>
          <p:nvPr/>
        </p:nvGrpSpPr>
        <p:grpSpPr>
          <a:xfrm>
            <a:off x="0" y="2"/>
            <a:ext cx="12192000" cy="6856730"/>
            <a:chOff x="0" y="2"/>
            <a:chExt cx="12192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"/>
              <a:ext cx="10924662" cy="685667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31552" y="823722"/>
              <a:ext cx="2060447" cy="10797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31530" y="2209038"/>
              <a:ext cx="1353311" cy="210692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25011" y="2030730"/>
              <a:ext cx="1701545" cy="20383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37098" y="5339334"/>
              <a:ext cx="2107691" cy="13533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9FF9B51-03E0-5253-6739-92B3AB3915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60122" y="-615553"/>
            <a:ext cx="8986516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Methode 5</a:t>
            </a:r>
          </a:p>
        </p:txBody>
      </p:sp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6" y="918210"/>
            <a:ext cx="7315199" cy="4581905"/>
          </a:xfrm>
          <a:prstGeom prst="rect">
            <a:avLst/>
          </a:prstGeom>
        </p:spPr>
      </p:pic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31552" y="823722"/>
            <a:ext cx="2060447" cy="10797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457433" y="5958112"/>
            <a:ext cx="5176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https://youtu.be/vhr8X1Yzr_4?si=pResemdKaqTRm4Hd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4101" rIns="0" bIns="0" rtlCol="0">
            <a:spAutoFit/>
          </a:bodyPr>
          <a:lstStyle/>
          <a:p>
            <a:pPr marL="994410">
              <a:lnSpc>
                <a:spcPct val="100000"/>
              </a:lnSpc>
              <a:spcBef>
                <a:spcPts val="100"/>
              </a:spcBef>
            </a:pPr>
            <a:r>
              <a:rPr spc="-220" dirty="0"/>
              <a:t>Kompas</a:t>
            </a:r>
          </a:p>
        </p:txBody>
      </p:sp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6789" y="5104638"/>
            <a:ext cx="1809119" cy="1753361"/>
          </a:xfrm>
          <a:prstGeom prst="rect">
            <a:avLst/>
          </a:prstGeom>
        </p:spPr>
      </p:pic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6939" y="6439344"/>
            <a:ext cx="73025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888888"/>
                </a:solidFill>
                <a:latin typeface="Tahoma"/>
                <a:cs typeface="Tahoma"/>
              </a:rPr>
              <a:t>21-11-</a:t>
            </a:r>
            <a:r>
              <a:rPr sz="1100" spc="-20" dirty="0">
                <a:solidFill>
                  <a:srgbClr val="888888"/>
                </a:solidFill>
                <a:latin typeface="Tahoma"/>
                <a:cs typeface="Tahoma"/>
              </a:rPr>
              <a:t>2024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83557" y="6355524"/>
            <a:ext cx="51060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22070" marR="5080" indent="-1310005">
              <a:lnSpc>
                <a:spcPct val="100000"/>
              </a:lnSpc>
              <a:spcBef>
                <a:spcPts val="95"/>
              </a:spcBef>
            </a:pPr>
            <a:r>
              <a:rPr sz="11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  <a:hlinkClick r:id="rId3"/>
              </a:rPr>
              <a:t>https://www.rivm.nl/omgevingsveiligheid/actueel/workshops-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ahoma"/>
                <a:cs typeface="Tahoma"/>
                <a:hlinkClick r:id="rId3"/>
              </a:rPr>
              <a:t>omgevingsveiligheid</a:t>
            </a:r>
            <a:r>
              <a:rPr sz="1100" u="none" spc="-10" dirty="0">
                <a:solidFill>
                  <a:srgbClr val="0562C1"/>
                </a:solidFill>
                <a:latin typeface="Tahoma"/>
                <a:cs typeface="Tahoma"/>
              </a:rPr>
              <a:t> </a:t>
            </a:r>
            <a:r>
              <a:rPr sz="1100" u="none" dirty="0">
                <a:solidFill>
                  <a:srgbClr val="009FB9"/>
                </a:solidFill>
                <a:latin typeface="Tahoma"/>
                <a:cs typeface="Tahoma"/>
              </a:rPr>
              <a:t>Presentatie</a:t>
            </a:r>
            <a:r>
              <a:rPr sz="1100" u="none" spc="-30" dirty="0">
                <a:solidFill>
                  <a:srgbClr val="009FB9"/>
                </a:solidFill>
                <a:latin typeface="Tahoma"/>
                <a:cs typeface="Tahoma"/>
              </a:rPr>
              <a:t> </a:t>
            </a:r>
            <a:r>
              <a:rPr sz="1100" u="none" spc="-20" dirty="0">
                <a:solidFill>
                  <a:srgbClr val="009FB9"/>
                </a:solidFill>
                <a:latin typeface="Tahoma"/>
                <a:cs typeface="Tahoma"/>
              </a:rPr>
              <a:t>op</a:t>
            </a:r>
            <a:r>
              <a:rPr sz="1100" u="none" spc="-30" dirty="0">
                <a:solidFill>
                  <a:srgbClr val="009FB9"/>
                </a:solidFill>
                <a:latin typeface="Tahoma"/>
                <a:cs typeface="Tahoma"/>
              </a:rPr>
              <a:t> </a:t>
            </a:r>
            <a:r>
              <a:rPr sz="1100" u="none" dirty="0">
                <a:solidFill>
                  <a:srgbClr val="009FB9"/>
                </a:solidFill>
                <a:latin typeface="Tahoma"/>
                <a:cs typeface="Tahoma"/>
              </a:rPr>
              <a:t>te</a:t>
            </a:r>
            <a:r>
              <a:rPr sz="1100" u="none" spc="-35" dirty="0">
                <a:solidFill>
                  <a:srgbClr val="009FB9"/>
                </a:solidFill>
                <a:latin typeface="Tahoma"/>
                <a:cs typeface="Tahoma"/>
              </a:rPr>
              <a:t> </a:t>
            </a:r>
            <a:r>
              <a:rPr sz="1100" u="none" spc="-10" dirty="0">
                <a:solidFill>
                  <a:srgbClr val="009FB9"/>
                </a:solidFill>
                <a:latin typeface="Tahoma"/>
                <a:cs typeface="Tahoma"/>
              </a:rPr>
              <a:t>vragen</a:t>
            </a:r>
            <a:r>
              <a:rPr sz="1100" u="none" spc="-30" dirty="0">
                <a:solidFill>
                  <a:srgbClr val="009FB9"/>
                </a:solidFill>
                <a:latin typeface="Tahoma"/>
                <a:cs typeface="Tahoma"/>
              </a:rPr>
              <a:t> </a:t>
            </a:r>
            <a:r>
              <a:rPr sz="1100" u="none" spc="-10" dirty="0">
                <a:solidFill>
                  <a:srgbClr val="009FB9"/>
                </a:solidFill>
                <a:latin typeface="Tahoma"/>
                <a:cs typeface="Tahoma"/>
              </a:rPr>
              <a:t>bij</a:t>
            </a:r>
            <a:r>
              <a:rPr sz="1100" u="none" spc="-35" dirty="0">
                <a:solidFill>
                  <a:srgbClr val="009FB9"/>
                </a:solidFill>
                <a:latin typeface="Tahoma"/>
                <a:cs typeface="Tahoma"/>
              </a:rPr>
              <a:t> </a:t>
            </a:r>
            <a:r>
              <a:rPr sz="1100" u="none" dirty="0">
                <a:solidFill>
                  <a:srgbClr val="009FB9"/>
                </a:solidFill>
                <a:latin typeface="Tahoma"/>
                <a:cs typeface="Tahoma"/>
              </a:rPr>
              <a:t>Rivm</a:t>
            </a:r>
            <a:r>
              <a:rPr sz="1100" u="none" spc="-40" dirty="0">
                <a:solidFill>
                  <a:srgbClr val="009FB9"/>
                </a:solidFill>
                <a:latin typeface="Tahoma"/>
                <a:cs typeface="Tahoma"/>
              </a:rPr>
              <a:t> </a:t>
            </a:r>
            <a:r>
              <a:rPr sz="1100" u="none" spc="-10" dirty="0">
                <a:solidFill>
                  <a:srgbClr val="009FB9"/>
                </a:solidFill>
                <a:latin typeface="Tahoma"/>
                <a:cs typeface="Tahoma"/>
              </a:rPr>
              <a:t>of</a:t>
            </a:r>
            <a:r>
              <a:rPr sz="1100" u="none" spc="-20" dirty="0">
                <a:solidFill>
                  <a:srgbClr val="009FB9"/>
                </a:solidFill>
                <a:latin typeface="Tahoma"/>
                <a:cs typeface="Tahoma"/>
              </a:rPr>
              <a:t> mij.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101831" y="6439344"/>
            <a:ext cx="17208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25" dirty="0">
                <a:solidFill>
                  <a:srgbClr val="888888"/>
                </a:solidFill>
                <a:latin typeface="Tahoma"/>
                <a:cs typeface="Tahoma"/>
              </a:rPr>
              <a:t>13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202179"/>
            <a:ext cx="2039111" cy="111860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745739" y="1657183"/>
            <a:ext cx="8392795" cy="366014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97815" marR="406400" indent="-285750">
              <a:lnSpc>
                <a:spcPct val="80000"/>
              </a:lnSpc>
              <a:spcBef>
                <a:spcPts val="675"/>
              </a:spcBef>
              <a:buFont typeface="Wingdings"/>
              <a:buChar char=""/>
              <a:tabLst>
                <a:tab pos="297815" algn="l"/>
              </a:tabLst>
            </a:pPr>
            <a:r>
              <a:rPr sz="2400" dirty="0">
                <a:latin typeface="Tahoma"/>
                <a:cs typeface="Tahoma"/>
              </a:rPr>
              <a:t>Realiseren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-65" dirty="0">
                <a:latin typeface="Tahoma"/>
                <a:cs typeface="Tahoma"/>
              </a:rPr>
              <a:t>van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maatschappelijke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30" dirty="0">
                <a:latin typeface="Tahoma"/>
                <a:cs typeface="Tahoma"/>
              </a:rPr>
              <a:t>waarde: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60" dirty="0">
                <a:latin typeface="Tahoma"/>
                <a:cs typeface="Tahoma"/>
              </a:rPr>
              <a:t>o.a.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gezonde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95" dirty="0">
                <a:latin typeface="Tahoma"/>
                <a:cs typeface="Tahoma"/>
              </a:rPr>
              <a:t>&amp; </a:t>
            </a:r>
            <a:r>
              <a:rPr sz="2400" dirty="0">
                <a:latin typeface="Tahoma"/>
                <a:cs typeface="Tahoma"/>
              </a:rPr>
              <a:t>veilige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leefomgeving</a:t>
            </a:r>
            <a:endParaRPr sz="2400">
              <a:latin typeface="Tahoma"/>
              <a:cs typeface="Tahoma"/>
            </a:endParaRPr>
          </a:p>
          <a:p>
            <a:pPr marL="297815" indent="-285115">
              <a:lnSpc>
                <a:spcPct val="100000"/>
              </a:lnSpc>
              <a:spcBef>
                <a:spcPts val="425"/>
              </a:spcBef>
              <a:buFont typeface="Wingdings"/>
              <a:buChar char=""/>
              <a:tabLst>
                <a:tab pos="297815" algn="l"/>
              </a:tabLst>
            </a:pPr>
            <a:r>
              <a:rPr sz="2400" spc="-40" dirty="0">
                <a:latin typeface="Tahoma"/>
                <a:cs typeface="Tahoma"/>
              </a:rPr>
              <a:t>(meer)</a:t>
            </a:r>
            <a:r>
              <a:rPr sz="2400" spc="-7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Ruimte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spc="-20" dirty="0">
                <a:latin typeface="Tahoma"/>
                <a:cs typeface="Tahoma"/>
              </a:rPr>
              <a:t>voor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initiatief,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maatwerk</a:t>
            </a:r>
            <a:r>
              <a:rPr sz="2400" spc="-7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en</a:t>
            </a:r>
            <a:r>
              <a:rPr sz="2400" spc="-7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afwegingsruimte</a:t>
            </a:r>
            <a:endParaRPr sz="2400">
              <a:latin typeface="Tahoma"/>
              <a:cs typeface="Tahoma"/>
            </a:endParaRPr>
          </a:p>
          <a:p>
            <a:pPr marL="297815" indent="-285115">
              <a:lnSpc>
                <a:spcPct val="100000"/>
              </a:lnSpc>
              <a:spcBef>
                <a:spcPts val="425"/>
              </a:spcBef>
              <a:buFont typeface="Wingdings"/>
              <a:buChar char=""/>
              <a:tabLst>
                <a:tab pos="297815" algn="l"/>
              </a:tabLst>
            </a:pPr>
            <a:r>
              <a:rPr sz="2400" dirty="0">
                <a:latin typeface="Tahoma"/>
                <a:cs typeface="Tahoma"/>
              </a:rPr>
              <a:t>Niet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de</a:t>
            </a:r>
            <a:r>
              <a:rPr sz="2400" spc="-7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regelgeving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staat</a:t>
            </a:r>
            <a:r>
              <a:rPr sz="2400" spc="-7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centraal,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maar</a:t>
            </a:r>
            <a:r>
              <a:rPr sz="2400" spc="-7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de</a:t>
            </a:r>
            <a:r>
              <a:rPr sz="2400" spc="-7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bedoeling</a:t>
            </a:r>
            <a:endParaRPr sz="2400">
              <a:latin typeface="Tahoma"/>
              <a:cs typeface="Tahoma"/>
            </a:endParaRPr>
          </a:p>
          <a:p>
            <a:pPr marL="297815" indent="-285115">
              <a:lnSpc>
                <a:spcPct val="100000"/>
              </a:lnSpc>
              <a:spcBef>
                <a:spcPts val="420"/>
              </a:spcBef>
              <a:buFont typeface="Wingdings"/>
              <a:buChar char=""/>
              <a:tabLst>
                <a:tab pos="297815" algn="l"/>
              </a:tabLst>
            </a:pPr>
            <a:r>
              <a:rPr sz="2400" dirty="0">
                <a:latin typeface="Tahoma"/>
                <a:cs typeface="Tahoma"/>
              </a:rPr>
              <a:t>Wettelijk</a:t>
            </a:r>
            <a:r>
              <a:rPr sz="2400" spc="-1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vereisten</a:t>
            </a:r>
            <a:r>
              <a:rPr sz="2400" spc="-1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vormen</a:t>
            </a:r>
            <a:r>
              <a:rPr sz="2400" spc="-1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het</a:t>
            </a:r>
            <a:r>
              <a:rPr sz="2400" spc="-15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vertrekpunt</a:t>
            </a:r>
            <a:endParaRPr sz="2400">
              <a:latin typeface="Tahoma"/>
              <a:cs typeface="Tahoma"/>
            </a:endParaRPr>
          </a:p>
          <a:p>
            <a:pPr marL="297815" marR="220345" indent="-285750">
              <a:lnSpc>
                <a:spcPts val="2300"/>
              </a:lnSpc>
              <a:spcBef>
                <a:spcPts val="985"/>
              </a:spcBef>
              <a:buFont typeface="Wingdings"/>
              <a:buChar char=""/>
              <a:tabLst>
                <a:tab pos="297815" algn="l"/>
              </a:tabLst>
            </a:pPr>
            <a:r>
              <a:rPr sz="2400" spc="50" dirty="0">
                <a:latin typeface="Tahoma"/>
                <a:cs typeface="Tahoma"/>
              </a:rPr>
              <a:t>‘Bijsturing’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initiatieven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gericht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op</a:t>
            </a:r>
            <a:r>
              <a:rPr sz="2400" spc="-70" dirty="0">
                <a:latin typeface="Tahoma"/>
                <a:cs typeface="Tahoma"/>
              </a:rPr>
              <a:t> </a:t>
            </a:r>
            <a:r>
              <a:rPr sz="2400" spc="50" dirty="0">
                <a:latin typeface="Tahoma"/>
                <a:cs typeface="Tahoma"/>
              </a:rPr>
              <a:t>samen-</a:t>
            </a:r>
            <a:r>
              <a:rPr sz="2400" dirty="0">
                <a:latin typeface="Tahoma"/>
                <a:cs typeface="Tahoma"/>
              </a:rPr>
              <a:t>werking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in</a:t>
            </a:r>
            <a:r>
              <a:rPr sz="2400" spc="-70" dirty="0">
                <a:latin typeface="Tahoma"/>
                <a:cs typeface="Tahoma"/>
              </a:rPr>
              <a:t> </a:t>
            </a:r>
            <a:r>
              <a:rPr sz="2400" spc="-25" dirty="0">
                <a:latin typeface="Tahoma"/>
                <a:cs typeface="Tahoma"/>
              </a:rPr>
              <a:t>co- </a:t>
            </a:r>
            <a:r>
              <a:rPr sz="2400" dirty="0">
                <a:latin typeface="Tahoma"/>
                <a:cs typeface="Tahoma"/>
              </a:rPr>
              <a:t>creatie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-20" dirty="0">
                <a:latin typeface="Tahoma"/>
                <a:cs typeface="Tahoma"/>
              </a:rPr>
              <a:t>vanuit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de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bedoeling,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resultaatgericht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90" dirty="0">
                <a:latin typeface="Tahoma"/>
                <a:cs typeface="Tahoma"/>
              </a:rPr>
              <a:t>als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onderdeel </a:t>
            </a:r>
            <a:r>
              <a:rPr sz="2400" spc="-65" dirty="0">
                <a:latin typeface="Tahoma"/>
                <a:cs typeface="Tahoma"/>
              </a:rPr>
              <a:t>van</a:t>
            </a:r>
            <a:r>
              <a:rPr sz="2400" spc="-7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een</a:t>
            </a:r>
            <a:r>
              <a:rPr sz="2400" spc="-7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duidelijk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proces</a:t>
            </a:r>
            <a:endParaRPr sz="2400">
              <a:latin typeface="Tahoma"/>
              <a:cs typeface="Tahoma"/>
            </a:endParaRPr>
          </a:p>
          <a:p>
            <a:pPr marL="297815" marR="5080" indent="-285750">
              <a:lnSpc>
                <a:spcPct val="80000"/>
              </a:lnSpc>
              <a:spcBef>
                <a:spcPts val="1030"/>
              </a:spcBef>
              <a:buFont typeface="Wingdings"/>
              <a:buChar char=""/>
              <a:tabLst>
                <a:tab pos="297815" algn="l"/>
              </a:tabLst>
            </a:pPr>
            <a:r>
              <a:rPr sz="2400" dirty="0">
                <a:latin typeface="Tahoma"/>
                <a:cs typeface="Tahoma"/>
              </a:rPr>
              <a:t>De initiatiefnemers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‘uitnodigen’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hun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verantwoordelijkheid</a:t>
            </a:r>
            <a:r>
              <a:rPr sz="2400" spc="45" dirty="0">
                <a:latin typeface="Tahoma"/>
                <a:cs typeface="Tahoma"/>
              </a:rPr>
              <a:t> </a:t>
            </a:r>
            <a:r>
              <a:rPr sz="2400" spc="-25" dirty="0">
                <a:latin typeface="Tahoma"/>
                <a:cs typeface="Tahoma"/>
              </a:rPr>
              <a:t>te </a:t>
            </a:r>
            <a:r>
              <a:rPr sz="2400" spc="-10" dirty="0">
                <a:latin typeface="Tahoma"/>
                <a:cs typeface="Tahoma"/>
              </a:rPr>
              <a:t>nemen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52532" y="0"/>
            <a:ext cx="1839467" cy="1549907"/>
          </a:xfrm>
          <a:prstGeom prst="rect">
            <a:avLst/>
          </a:prstGeom>
        </p:spPr>
      </p:pic>
      <p:pic>
        <p:nvPic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47244"/>
            <a:ext cx="2247137" cy="1502663"/>
          </a:xfrm>
          <a:prstGeom prst="rect">
            <a:avLst/>
          </a:prstGeom>
        </p:spPr>
      </p:pic>
      <p:pic>
        <p:nvPic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748528"/>
            <a:ext cx="2955797" cy="11094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39213" y="364845"/>
            <a:ext cx="22866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0" dirty="0"/>
              <a:t>Speelveld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75340" y="1163765"/>
            <a:ext cx="8759825" cy="493331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535"/>
              </a:spcBef>
              <a:buFont typeface="Wingdings"/>
              <a:buChar char=""/>
              <a:tabLst>
                <a:tab pos="297815" algn="l"/>
              </a:tabLst>
            </a:pPr>
            <a:r>
              <a:rPr sz="2200" dirty="0">
                <a:latin typeface="Tahoma"/>
                <a:cs typeface="Tahoma"/>
              </a:rPr>
              <a:t>Gemeente</a:t>
            </a:r>
            <a:r>
              <a:rPr sz="2200" spc="-114" dirty="0">
                <a:latin typeface="Tahoma"/>
                <a:cs typeface="Tahoma"/>
              </a:rPr>
              <a:t> </a:t>
            </a:r>
            <a:r>
              <a:rPr sz="2200" spc="50" dirty="0">
                <a:latin typeface="Tahoma"/>
                <a:cs typeface="Tahoma"/>
              </a:rPr>
              <a:t>Almere</a:t>
            </a:r>
            <a:r>
              <a:rPr sz="2200" spc="-10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heeft</a:t>
            </a:r>
            <a:r>
              <a:rPr sz="2200" spc="-105" dirty="0">
                <a:latin typeface="Tahoma"/>
                <a:cs typeface="Tahoma"/>
              </a:rPr>
              <a:t> </a:t>
            </a:r>
            <a:r>
              <a:rPr sz="2200" spc="65" dirty="0">
                <a:latin typeface="Tahoma"/>
                <a:cs typeface="Tahoma"/>
              </a:rPr>
              <a:t>milieu-</a:t>
            </a:r>
            <a:r>
              <a:rPr sz="2200" dirty="0">
                <a:latin typeface="Tahoma"/>
                <a:cs typeface="Tahoma"/>
              </a:rPr>
              <a:t>expertise</a:t>
            </a:r>
            <a:r>
              <a:rPr sz="2200" spc="-1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in</a:t>
            </a:r>
            <a:r>
              <a:rPr sz="2200" spc="-80" dirty="0">
                <a:latin typeface="Tahoma"/>
                <a:cs typeface="Tahoma"/>
              </a:rPr>
              <a:t> </a:t>
            </a:r>
            <a:r>
              <a:rPr sz="2200" spc="-20" dirty="0">
                <a:latin typeface="Tahoma"/>
                <a:cs typeface="Tahoma"/>
              </a:rPr>
              <a:t>huis</a:t>
            </a:r>
            <a:endParaRPr sz="2200">
              <a:latin typeface="Tahoma"/>
              <a:cs typeface="Tahoma"/>
            </a:endParaRPr>
          </a:p>
          <a:p>
            <a:pPr marL="297815" indent="-285115">
              <a:lnSpc>
                <a:spcPct val="100000"/>
              </a:lnSpc>
              <a:spcBef>
                <a:spcPts val="440"/>
              </a:spcBef>
              <a:buFont typeface="Wingdings"/>
              <a:buChar char=""/>
              <a:tabLst>
                <a:tab pos="297815" algn="l"/>
                <a:tab pos="5053330" algn="l"/>
              </a:tabLst>
            </a:pPr>
            <a:r>
              <a:rPr sz="2200" spc="-10" dirty="0">
                <a:latin typeface="Tahoma"/>
                <a:cs typeface="Tahoma"/>
              </a:rPr>
              <a:t>De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stad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heeft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een</a:t>
            </a:r>
            <a:r>
              <a:rPr sz="2200" spc="-6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laag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risicoprofiel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b="1" spc="-50" dirty="0">
                <a:latin typeface="Calibri"/>
                <a:cs typeface="Calibri"/>
              </a:rPr>
              <a:t>→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dirty="0">
                <a:latin typeface="Tahoma"/>
                <a:cs typeface="Tahoma"/>
              </a:rPr>
              <a:t>beheersen </a:t>
            </a:r>
            <a:r>
              <a:rPr sz="2200" spc="40" dirty="0">
                <a:latin typeface="Tahoma"/>
                <a:cs typeface="Tahoma"/>
              </a:rPr>
              <a:t>risico’s</a:t>
            </a:r>
            <a:endParaRPr sz="2200">
              <a:latin typeface="Tahoma"/>
              <a:cs typeface="Tahoma"/>
            </a:endParaRPr>
          </a:p>
          <a:p>
            <a:pPr marL="297180" marR="39370" indent="-285115">
              <a:lnSpc>
                <a:spcPct val="80000"/>
              </a:lnSpc>
              <a:spcBef>
                <a:spcPts val="1030"/>
              </a:spcBef>
              <a:buFont typeface="Wingdings"/>
              <a:buChar char=""/>
              <a:tabLst>
                <a:tab pos="298450" algn="l"/>
              </a:tabLst>
            </a:pPr>
            <a:r>
              <a:rPr sz="2200" dirty="0">
                <a:latin typeface="Tahoma"/>
                <a:cs typeface="Tahoma"/>
              </a:rPr>
              <a:t>Dynamische</a:t>
            </a:r>
            <a:r>
              <a:rPr sz="2200" spc="-8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stedelijke</a:t>
            </a:r>
            <a:r>
              <a:rPr sz="2200" spc="-8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(her)ontwikkeling:</a:t>
            </a:r>
            <a:r>
              <a:rPr sz="2200" spc="-9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groene</a:t>
            </a:r>
            <a:r>
              <a:rPr sz="2200" spc="-9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wei</a:t>
            </a:r>
            <a:r>
              <a:rPr sz="2200" spc="-85" dirty="0">
                <a:latin typeface="Tahoma"/>
                <a:cs typeface="Tahoma"/>
              </a:rPr>
              <a:t> </a:t>
            </a:r>
            <a:r>
              <a:rPr sz="2200" spc="-50" dirty="0">
                <a:latin typeface="Tahoma"/>
                <a:cs typeface="Tahoma"/>
              </a:rPr>
              <a:t>(nieuwbouw)</a:t>
            </a:r>
            <a:r>
              <a:rPr sz="2200" spc="-90" dirty="0">
                <a:latin typeface="Tahoma"/>
                <a:cs typeface="Tahoma"/>
              </a:rPr>
              <a:t> </a:t>
            </a:r>
            <a:r>
              <a:rPr sz="2200" spc="80" dirty="0">
                <a:latin typeface="Tahoma"/>
                <a:cs typeface="Tahoma"/>
              </a:rPr>
              <a:t>&amp; 	</a:t>
            </a:r>
            <a:r>
              <a:rPr sz="2200" dirty="0">
                <a:latin typeface="Tahoma"/>
                <a:cs typeface="Tahoma"/>
              </a:rPr>
              <a:t>bestaande</a:t>
            </a:r>
            <a:r>
              <a:rPr sz="2200" spc="-9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stad</a:t>
            </a:r>
            <a:r>
              <a:rPr sz="2200" spc="-8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(transformaties</a:t>
            </a:r>
            <a:r>
              <a:rPr sz="2200" spc="-80" dirty="0">
                <a:latin typeface="Tahoma"/>
                <a:cs typeface="Tahoma"/>
              </a:rPr>
              <a:t> </a:t>
            </a:r>
            <a:r>
              <a:rPr sz="2200" spc="130" dirty="0">
                <a:latin typeface="Tahoma"/>
                <a:cs typeface="Tahoma"/>
              </a:rPr>
              <a:t>&amp;</a:t>
            </a:r>
            <a:r>
              <a:rPr sz="2200" spc="-9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inbreiding)</a:t>
            </a:r>
            <a:endParaRPr sz="2200">
              <a:latin typeface="Tahoma"/>
              <a:cs typeface="Tahoma"/>
            </a:endParaRPr>
          </a:p>
          <a:p>
            <a:pPr marL="297815" indent="-285115">
              <a:lnSpc>
                <a:spcPct val="100000"/>
              </a:lnSpc>
              <a:spcBef>
                <a:spcPts val="475"/>
              </a:spcBef>
              <a:buFont typeface="Wingdings"/>
              <a:buChar char=""/>
              <a:tabLst>
                <a:tab pos="297815" algn="l"/>
              </a:tabLst>
            </a:pPr>
            <a:r>
              <a:rPr sz="2200" spc="-10" dirty="0">
                <a:latin typeface="Tahoma"/>
                <a:cs typeface="Tahoma"/>
              </a:rPr>
              <a:t>Geen</a:t>
            </a:r>
            <a:r>
              <a:rPr sz="2200" spc="-10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door</a:t>
            </a:r>
            <a:r>
              <a:rPr sz="2200" spc="-10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de</a:t>
            </a:r>
            <a:r>
              <a:rPr sz="2200" spc="-7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raad</a:t>
            </a:r>
            <a:r>
              <a:rPr sz="2200" spc="-7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vastgesteld</a:t>
            </a:r>
            <a:r>
              <a:rPr sz="2200" spc="-10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(sectoraal)</a:t>
            </a:r>
            <a:r>
              <a:rPr sz="2200" spc="-10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EV-</a:t>
            </a:r>
            <a:r>
              <a:rPr sz="2200" spc="-10" dirty="0">
                <a:latin typeface="Tahoma"/>
                <a:cs typeface="Tahoma"/>
              </a:rPr>
              <a:t>beleid</a:t>
            </a:r>
            <a:endParaRPr sz="2200">
              <a:latin typeface="Tahoma"/>
              <a:cs typeface="Tahoma"/>
            </a:endParaRPr>
          </a:p>
          <a:p>
            <a:pPr marL="297815" indent="-285115">
              <a:lnSpc>
                <a:spcPts val="2375"/>
              </a:lnSpc>
              <a:spcBef>
                <a:spcPts val="475"/>
              </a:spcBef>
              <a:buFont typeface="Wingdings"/>
              <a:buChar char=""/>
              <a:tabLst>
                <a:tab pos="297815" algn="l"/>
              </a:tabLst>
            </a:pPr>
            <a:r>
              <a:rPr sz="2200" spc="-105" dirty="0">
                <a:latin typeface="Tahoma"/>
                <a:cs typeface="Tahoma"/>
              </a:rPr>
              <a:t>In</a:t>
            </a:r>
            <a:r>
              <a:rPr sz="2200" spc="8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inhaalslag</a:t>
            </a:r>
            <a:r>
              <a:rPr sz="2200" spc="9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bestemmingsplannen,</a:t>
            </a:r>
            <a:r>
              <a:rPr sz="2200" spc="50" dirty="0">
                <a:latin typeface="Tahoma"/>
                <a:cs typeface="Tahoma"/>
              </a:rPr>
              <a:t> </a:t>
            </a:r>
            <a:r>
              <a:rPr sz="2200" spc="70" dirty="0">
                <a:latin typeface="Tahoma"/>
                <a:cs typeface="Tahoma"/>
              </a:rPr>
              <a:t>is</a:t>
            </a:r>
            <a:r>
              <a:rPr sz="2200" spc="7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externe</a:t>
            </a:r>
            <a:endParaRPr sz="2200">
              <a:latin typeface="Tahoma"/>
              <a:cs typeface="Tahoma"/>
            </a:endParaRPr>
          </a:p>
          <a:p>
            <a:pPr marL="298450" marR="711835">
              <a:lnSpc>
                <a:spcPct val="80000"/>
              </a:lnSpc>
              <a:spcBef>
                <a:spcPts val="265"/>
              </a:spcBef>
            </a:pPr>
            <a:r>
              <a:rPr sz="2200" dirty="0">
                <a:latin typeface="Tahoma"/>
                <a:cs typeface="Tahoma"/>
              </a:rPr>
              <a:t>veiligheid</a:t>
            </a:r>
            <a:r>
              <a:rPr sz="2200" spc="-8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(integraal)</a:t>
            </a:r>
            <a:r>
              <a:rPr sz="2200" spc="-10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meegenomen,</a:t>
            </a:r>
            <a:r>
              <a:rPr sz="2200" spc="-10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het</a:t>
            </a:r>
            <a:r>
              <a:rPr sz="2200" spc="-1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GR</a:t>
            </a:r>
            <a:r>
              <a:rPr sz="2200" spc="-105" dirty="0">
                <a:latin typeface="Tahoma"/>
                <a:cs typeface="Tahoma"/>
              </a:rPr>
              <a:t> </a:t>
            </a:r>
            <a:r>
              <a:rPr sz="2200" spc="-20" dirty="0">
                <a:latin typeface="Tahoma"/>
                <a:cs typeface="Tahoma"/>
              </a:rPr>
              <a:t>verantwoord</a:t>
            </a:r>
            <a:r>
              <a:rPr sz="2200" spc="-10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en</a:t>
            </a:r>
            <a:r>
              <a:rPr sz="2200" spc="-100" dirty="0">
                <a:latin typeface="Tahoma"/>
                <a:cs typeface="Tahoma"/>
              </a:rPr>
              <a:t> </a:t>
            </a:r>
            <a:r>
              <a:rPr sz="2200" spc="-20" dirty="0">
                <a:latin typeface="Tahoma"/>
                <a:cs typeface="Tahoma"/>
              </a:rPr>
              <a:t>zijn </a:t>
            </a:r>
            <a:r>
              <a:rPr sz="2200" dirty="0">
                <a:latin typeface="Tahoma"/>
                <a:cs typeface="Tahoma"/>
              </a:rPr>
              <a:t>gebiedsaanduidingen</a:t>
            </a:r>
            <a:r>
              <a:rPr sz="2200" spc="20" dirty="0">
                <a:latin typeface="Tahoma"/>
                <a:cs typeface="Tahoma"/>
              </a:rPr>
              <a:t> </a:t>
            </a:r>
            <a:r>
              <a:rPr sz="2200" spc="130" dirty="0">
                <a:latin typeface="Tahoma"/>
                <a:cs typeface="Tahoma"/>
              </a:rPr>
              <a:t>&amp;</a:t>
            </a:r>
            <a:r>
              <a:rPr sz="2200" dirty="0">
                <a:latin typeface="Tahoma"/>
                <a:cs typeface="Tahoma"/>
              </a:rPr>
              <a:t> planregels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spc="-20" dirty="0">
                <a:latin typeface="Tahoma"/>
                <a:cs typeface="Tahoma"/>
              </a:rPr>
              <a:t>EV</a:t>
            </a:r>
            <a:r>
              <a:rPr sz="2200" spc="1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opgenomen</a:t>
            </a:r>
            <a:endParaRPr sz="2200">
              <a:latin typeface="Tahoma"/>
              <a:cs typeface="Tahoma"/>
            </a:endParaRPr>
          </a:p>
          <a:p>
            <a:pPr marL="297815" indent="-285115">
              <a:lnSpc>
                <a:spcPts val="2375"/>
              </a:lnSpc>
              <a:spcBef>
                <a:spcPts val="465"/>
              </a:spcBef>
              <a:buFont typeface="Wingdings"/>
              <a:buChar char=""/>
              <a:tabLst>
                <a:tab pos="297815" algn="l"/>
              </a:tabLst>
            </a:pPr>
            <a:r>
              <a:rPr sz="2200" dirty="0">
                <a:latin typeface="Tahoma"/>
                <a:cs typeface="Tahoma"/>
              </a:rPr>
              <a:t>Anticipatie</a:t>
            </a:r>
            <a:r>
              <a:rPr sz="2200" spc="-75" dirty="0">
                <a:latin typeface="Tahoma"/>
                <a:cs typeface="Tahoma"/>
              </a:rPr>
              <a:t> </a:t>
            </a:r>
            <a:r>
              <a:rPr sz="2200" spc="-35" dirty="0">
                <a:latin typeface="Tahoma"/>
                <a:cs typeface="Tahoma"/>
              </a:rPr>
              <a:t>op</a:t>
            </a:r>
            <a:r>
              <a:rPr sz="2200" spc="-90" dirty="0">
                <a:latin typeface="Tahoma"/>
                <a:cs typeface="Tahoma"/>
              </a:rPr>
              <a:t> </a:t>
            </a:r>
            <a:r>
              <a:rPr sz="2200" spc="-20" dirty="0">
                <a:latin typeface="Tahoma"/>
                <a:cs typeface="Tahoma"/>
              </a:rPr>
              <a:t>Omgevingswet</a:t>
            </a:r>
            <a:r>
              <a:rPr sz="2200" spc="-105" dirty="0">
                <a:latin typeface="Tahoma"/>
                <a:cs typeface="Tahoma"/>
              </a:rPr>
              <a:t> </a:t>
            </a:r>
            <a:r>
              <a:rPr sz="2200" spc="-35" dirty="0">
                <a:latin typeface="Tahoma"/>
                <a:cs typeface="Tahoma"/>
              </a:rPr>
              <a:t>vanaf</a:t>
            </a:r>
            <a:r>
              <a:rPr sz="2200" spc="-70" dirty="0">
                <a:latin typeface="Tahoma"/>
                <a:cs typeface="Tahoma"/>
              </a:rPr>
              <a:t> </a:t>
            </a:r>
            <a:r>
              <a:rPr sz="2200" spc="-20" dirty="0">
                <a:latin typeface="Tahoma"/>
                <a:cs typeface="Tahoma"/>
              </a:rPr>
              <a:t>2020</a:t>
            </a:r>
            <a:endParaRPr sz="2200">
              <a:latin typeface="Tahoma"/>
              <a:cs typeface="Tahoma"/>
            </a:endParaRPr>
          </a:p>
          <a:p>
            <a:pPr marL="298450" marR="5080" indent="-635">
              <a:lnSpc>
                <a:spcPct val="80000"/>
              </a:lnSpc>
              <a:spcBef>
                <a:spcPts val="265"/>
              </a:spcBef>
            </a:pPr>
            <a:r>
              <a:rPr sz="2200" spc="-95" dirty="0">
                <a:latin typeface="Tahoma"/>
                <a:cs typeface="Tahoma"/>
              </a:rPr>
              <a:t>t.b.v.</a:t>
            </a:r>
            <a:r>
              <a:rPr sz="2200" spc="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gebiedsontwikkeling</a:t>
            </a:r>
            <a:r>
              <a:rPr sz="2200" spc="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Floriade</a:t>
            </a:r>
            <a:r>
              <a:rPr sz="2200" spc="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en</a:t>
            </a:r>
            <a:r>
              <a:rPr sz="2200" spc="15" dirty="0">
                <a:latin typeface="Tahoma"/>
                <a:cs typeface="Tahoma"/>
              </a:rPr>
              <a:t> </a:t>
            </a:r>
            <a:r>
              <a:rPr sz="2200" spc="60" dirty="0">
                <a:latin typeface="Tahoma"/>
                <a:cs typeface="Tahoma"/>
              </a:rPr>
              <a:t>Almere-</a:t>
            </a:r>
            <a:r>
              <a:rPr sz="2200" dirty="0">
                <a:latin typeface="Tahoma"/>
                <a:cs typeface="Tahoma"/>
              </a:rPr>
              <a:t>Poort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én</a:t>
            </a:r>
            <a:r>
              <a:rPr sz="2200" spc="1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vernieuwend </a:t>
            </a:r>
            <a:r>
              <a:rPr sz="2200" dirty="0">
                <a:latin typeface="Tahoma"/>
                <a:cs typeface="Tahoma"/>
              </a:rPr>
              <a:t>Chw</a:t>
            </a:r>
            <a:r>
              <a:rPr sz="2200" spc="-150" dirty="0">
                <a:latin typeface="Tahoma"/>
                <a:cs typeface="Tahoma"/>
              </a:rPr>
              <a:t> </a:t>
            </a:r>
            <a:r>
              <a:rPr sz="2200" spc="165" dirty="0">
                <a:latin typeface="Tahoma"/>
                <a:cs typeface="Tahoma"/>
              </a:rPr>
              <a:t>BP</a:t>
            </a:r>
            <a:r>
              <a:rPr sz="2200" spc="-13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Oosterwold</a:t>
            </a:r>
            <a:endParaRPr sz="2200">
              <a:latin typeface="Tahoma"/>
              <a:cs typeface="Tahoma"/>
            </a:endParaRPr>
          </a:p>
          <a:p>
            <a:pPr marL="297815" indent="-285115">
              <a:lnSpc>
                <a:spcPts val="1830"/>
              </a:lnSpc>
              <a:buFont typeface="Wingdings"/>
              <a:buChar char=""/>
              <a:tabLst>
                <a:tab pos="297815" algn="l"/>
              </a:tabLst>
            </a:pPr>
            <a:r>
              <a:rPr sz="2200" dirty="0">
                <a:latin typeface="Tahoma"/>
                <a:cs typeface="Tahoma"/>
              </a:rPr>
              <a:t>Aandachtsgebieden</a:t>
            </a:r>
            <a:r>
              <a:rPr sz="2200" spc="-7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''avant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le</a:t>
            </a:r>
            <a:r>
              <a:rPr sz="2200" spc="-7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lettre‘’</a:t>
            </a:r>
            <a:r>
              <a:rPr sz="2200" spc="-70" dirty="0">
                <a:latin typeface="Tahoma"/>
                <a:cs typeface="Tahoma"/>
              </a:rPr>
              <a:t> </a:t>
            </a:r>
            <a:r>
              <a:rPr sz="2200" b="1" dirty="0">
                <a:latin typeface="Calibri"/>
                <a:cs typeface="Calibri"/>
              </a:rPr>
              <a:t>→</a:t>
            </a:r>
            <a:r>
              <a:rPr sz="2200" b="1" spc="105" dirty="0">
                <a:latin typeface="Calibri"/>
                <a:cs typeface="Calibri"/>
              </a:rPr>
              <a:t> </a:t>
            </a:r>
            <a:r>
              <a:rPr sz="2200" dirty="0">
                <a:latin typeface="Tahoma"/>
                <a:cs typeface="Tahoma"/>
              </a:rPr>
              <a:t>vernieuwing</a:t>
            </a:r>
            <a:r>
              <a:rPr sz="2200" spc="-65" dirty="0">
                <a:latin typeface="Tahoma"/>
                <a:cs typeface="Tahoma"/>
              </a:rPr>
              <a:t> </a:t>
            </a:r>
            <a:r>
              <a:rPr sz="2200" spc="130" dirty="0">
                <a:latin typeface="Tahoma"/>
                <a:cs typeface="Tahoma"/>
              </a:rPr>
              <a:t>&amp;</a:t>
            </a:r>
            <a:r>
              <a:rPr sz="2200" spc="-6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innovatie</a:t>
            </a:r>
            <a:r>
              <a:rPr sz="2200" spc="-55" dirty="0">
                <a:latin typeface="Tahoma"/>
                <a:cs typeface="Tahoma"/>
              </a:rPr>
              <a:t> </a:t>
            </a:r>
            <a:r>
              <a:rPr sz="2200" spc="-20" dirty="0">
                <a:latin typeface="Tahoma"/>
                <a:cs typeface="Tahoma"/>
              </a:rPr>
              <a:t>past</a:t>
            </a:r>
            <a:endParaRPr sz="2200">
              <a:latin typeface="Tahoma"/>
              <a:cs typeface="Tahoma"/>
            </a:endParaRPr>
          </a:p>
          <a:p>
            <a:pPr marL="298450">
              <a:lnSpc>
                <a:spcPts val="2395"/>
              </a:lnSpc>
            </a:pPr>
            <a:r>
              <a:rPr sz="2200" dirty="0">
                <a:latin typeface="Tahoma"/>
                <a:cs typeface="Tahoma"/>
              </a:rPr>
              <a:t>bij</a:t>
            </a:r>
            <a:r>
              <a:rPr sz="2200" spc="-16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Newtown</a:t>
            </a:r>
            <a:r>
              <a:rPr sz="2200" spc="-165" dirty="0">
                <a:latin typeface="Tahoma"/>
                <a:cs typeface="Tahoma"/>
              </a:rPr>
              <a:t> </a:t>
            </a:r>
            <a:r>
              <a:rPr sz="2200" spc="40" dirty="0">
                <a:latin typeface="Tahoma"/>
                <a:cs typeface="Tahoma"/>
              </a:rPr>
              <a:t>Almere</a:t>
            </a:r>
            <a:endParaRPr sz="2200">
              <a:latin typeface="Tahoma"/>
              <a:cs typeface="Tahoma"/>
            </a:endParaRPr>
          </a:p>
          <a:p>
            <a:pPr marL="297180" marR="55880" indent="-285115">
              <a:lnSpc>
                <a:spcPct val="80000"/>
              </a:lnSpc>
              <a:spcBef>
                <a:spcPts val="1000"/>
              </a:spcBef>
              <a:buFont typeface="Wingdings"/>
              <a:buChar char=""/>
              <a:tabLst>
                <a:tab pos="298450" algn="l"/>
              </a:tabLst>
            </a:pPr>
            <a:r>
              <a:rPr sz="2200" dirty="0">
                <a:latin typeface="Tahoma"/>
                <a:cs typeface="Tahoma"/>
              </a:rPr>
              <a:t>Duidelijk</a:t>
            </a:r>
            <a:r>
              <a:rPr sz="2200" spc="-6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(leer)proces</a:t>
            </a:r>
            <a:r>
              <a:rPr sz="2200" spc="-75" dirty="0">
                <a:latin typeface="Tahoma"/>
                <a:cs typeface="Tahoma"/>
              </a:rPr>
              <a:t> </a:t>
            </a:r>
            <a:r>
              <a:rPr sz="2200" spc="-25" dirty="0">
                <a:latin typeface="Tahoma"/>
                <a:cs typeface="Tahoma"/>
              </a:rPr>
              <a:t>voor</a:t>
            </a:r>
            <a:r>
              <a:rPr sz="2200" spc="-6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initiatieven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spc="-30" dirty="0">
                <a:latin typeface="Tahoma"/>
                <a:cs typeface="Tahoma"/>
              </a:rPr>
              <a:t>(Initiatievenloket,</a:t>
            </a:r>
            <a:r>
              <a:rPr sz="2200" spc="-60" dirty="0">
                <a:latin typeface="Tahoma"/>
                <a:cs typeface="Tahoma"/>
              </a:rPr>
              <a:t> </a:t>
            </a:r>
            <a:r>
              <a:rPr sz="2200" spc="-25" dirty="0">
                <a:latin typeface="Tahoma"/>
                <a:cs typeface="Tahoma"/>
              </a:rPr>
              <a:t>Voortoets</a:t>
            </a:r>
            <a:r>
              <a:rPr sz="2200" spc="-65" dirty="0">
                <a:latin typeface="Tahoma"/>
                <a:cs typeface="Tahoma"/>
              </a:rPr>
              <a:t> </a:t>
            </a:r>
            <a:r>
              <a:rPr sz="2200" spc="-25" dirty="0">
                <a:latin typeface="Tahoma"/>
                <a:cs typeface="Tahoma"/>
              </a:rPr>
              <a:t>of 	</a:t>
            </a:r>
            <a:r>
              <a:rPr sz="2200" spc="-10" dirty="0">
                <a:latin typeface="Tahoma"/>
                <a:cs typeface="Tahoma"/>
              </a:rPr>
              <a:t>VBI-</a:t>
            </a:r>
            <a:r>
              <a:rPr sz="2200" spc="-35" dirty="0">
                <a:latin typeface="Tahoma"/>
                <a:cs typeface="Tahoma"/>
              </a:rPr>
              <a:t>traject))</a:t>
            </a:r>
            <a:r>
              <a:rPr sz="2200" spc="-100" dirty="0">
                <a:latin typeface="Tahoma"/>
                <a:cs typeface="Tahoma"/>
              </a:rPr>
              <a:t> </a:t>
            </a:r>
            <a:r>
              <a:rPr sz="2200" spc="130" dirty="0">
                <a:latin typeface="Tahoma"/>
                <a:cs typeface="Tahoma"/>
              </a:rPr>
              <a:t>&amp;</a:t>
            </a:r>
            <a:r>
              <a:rPr sz="2200" spc="-7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EV-advisering</a:t>
            </a:r>
            <a:r>
              <a:rPr sz="2200" spc="-65" dirty="0">
                <a:latin typeface="Tahoma"/>
                <a:cs typeface="Tahoma"/>
              </a:rPr>
              <a:t> </a:t>
            </a:r>
            <a:r>
              <a:rPr sz="2200" spc="-60" dirty="0">
                <a:latin typeface="Tahoma"/>
                <a:cs typeface="Tahoma"/>
              </a:rPr>
              <a:t>VTH</a:t>
            </a:r>
            <a:r>
              <a:rPr sz="2200" spc="-90" dirty="0">
                <a:latin typeface="Tahoma"/>
                <a:cs typeface="Tahoma"/>
              </a:rPr>
              <a:t> </a:t>
            </a:r>
            <a:r>
              <a:rPr sz="2200" spc="-65" dirty="0">
                <a:latin typeface="Tahoma"/>
                <a:cs typeface="Tahoma"/>
              </a:rPr>
              <a:t>(bij</a:t>
            </a:r>
            <a:r>
              <a:rPr sz="2200" spc="-7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omgevingsvergunningen)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6939" y="6439344"/>
            <a:ext cx="73025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888888"/>
                </a:solidFill>
                <a:latin typeface="Tahoma"/>
                <a:cs typeface="Tahoma"/>
              </a:rPr>
              <a:t>21-11-</a:t>
            </a:r>
            <a:r>
              <a:rPr sz="1100" spc="-20" dirty="0">
                <a:solidFill>
                  <a:srgbClr val="888888"/>
                </a:solidFill>
                <a:latin typeface="Tahoma"/>
                <a:cs typeface="Tahoma"/>
              </a:rPr>
              <a:t>2024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68541" y="6439344"/>
            <a:ext cx="452628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009FB9"/>
                </a:solidFill>
                <a:latin typeface="Tahoma"/>
                <a:cs typeface="Tahoma"/>
              </a:rPr>
              <a:t>Zie</a:t>
            </a:r>
            <a:r>
              <a:rPr sz="1100" spc="-25" dirty="0">
                <a:solidFill>
                  <a:srgbClr val="009FB9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009FB9"/>
                </a:solidFill>
                <a:latin typeface="Tahoma"/>
                <a:cs typeface="Tahoma"/>
              </a:rPr>
              <a:t>Regels</a:t>
            </a:r>
            <a:r>
              <a:rPr sz="1100" spc="5" dirty="0">
                <a:solidFill>
                  <a:srgbClr val="009FB9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009FB9"/>
                </a:solidFill>
                <a:latin typeface="Tahoma"/>
                <a:cs typeface="Tahoma"/>
              </a:rPr>
              <a:t>op</a:t>
            </a:r>
            <a:r>
              <a:rPr sz="1100" spc="-15" dirty="0">
                <a:solidFill>
                  <a:srgbClr val="009FB9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009FB9"/>
                </a:solidFill>
                <a:latin typeface="Tahoma"/>
                <a:cs typeface="Tahoma"/>
              </a:rPr>
              <a:t>de</a:t>
            </a:r>
            <a:r>
              <a:rPr sz="1100" spc="-25" dirty="0">
                <a:solidFill>
                  <a:srgbClr val="009FB9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009FB9"/>
                </a:solidFill>
                <a:latin typeface="Tahoma"/>
                <a:cs typeface="Tahoma"/>
              </a:rPr>
              <a:t>Kaart</a:t>
            </a:r>
            <a:r>
              <a:rPr sz="1100" spc="-35" dirty="0">
                <a:solidFill>
                  <a:srgbClr val="009FB9"/>
                </a:solidFill>
                <a:latin typeface="Tahoma"/>
                <a:cs typeface="Tahoma"/>
              </a:rPr>
              <a:t> </a:t>
            </a:r>
            <a:r>
              <a:rPr sz="1100" spc="-60" dirty="0">
                <a:solidFill>
                  <a:srgbClr val="009FB9"/>
                </a:solidFill>
                <a:latin typeface="Tahoma"/>
                <a:cs typeface="Tahoma"/>
              </a:rPr>
              <a:t>,</a:t>
            </a:r>
            <a:r>
              <a:rPr sz="1100" spc="-30" dirty="0">
                <a:solidFill>
                  <a:srgbClr val="009FB9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009FB9"/>
                </a:solidFill>
                <a:latin typeface="Tahoma"/>
                <a:cs typeface="Tahoma"/>
              </a:rPr>
              <a:t>Atlas</a:t>
            </a:r>
            <a:r>
              <a:rPr sz="1100" spc="-25" dirty="0">
                <a:solidFill>
                  <a:srgbClr val="009FB9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009FB9"/>
                </a:solidFill>
                <a:latin typeface="Tahoma"/>
                <a:cs typeface="Tahoma"/>
              </a:rPr>
              <a:t>leefomgeving</a:t>
            </a:r>
            <a:r>
              <a:rPr sz="1100" spc="-5" dirty="0">
                <a:solidFill>
                  <a:srgbClr val="009FB9"/>
                </a:solidFill>
                <a:latin typeface="Tahoma"/>
                <a:cs typeface="Tahoma"/>
              </a:rPr>
              <a:t> </a:t>
            </a:r>
            <a:r>
              <a:rPr sz="1100" spc="70" dirty="0">
                <a:solidFill>
                  <a:srgbClr val="009FB9"/>
                </a:solidFill>
                <a:latin typeface="Tahoma"/>
                <a:cs typeface="Tahoma"/>
              </a:rPr>
              <a:t>&amp;</a:t>
            </a:r>
            <a:r>
              <a:rPr sz="1100" spc="-25" dirty="0">
                <a:solidFill>
                  <a:srgbClr val="009FB9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009FB9"/>
                </a:solidFill>
                <a:latin typeface="Tahoma"/>
                <a:cs typeface="Tahoma"/>
              </a:rPr>
              <a:t>website</a:t>
            </a:r>
            <a:r>
              <a:rPr sz="1100" spc="-5" dirty="0">
                <a:solidFill>
                  <a:srgbClr val="009FB9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009FB9"/>
                </a:solidFill>
                <a:latin typeface="Tahoma"/>
                <a:cs typeface="Tahoma"/>
              </a:rPr>
              <a:t>Gemeente</a:t>
            </a:r>
            <a:r>
              <a:rPr sz="1100" spc="-25" dirty="0">
                <a:solidFill>
                  <a:srgbClr val="009FB9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009FB9"/>
                </a:solidFill>
                <a:latin typeface="Tahoma"/>
                <a:cs typeface="Tahoma"/>
              </a:rPr>
              <a:t>Almere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01796" y="6439344"/>
            <a:ext cx="17208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25" dirty="0">
                <a:solidFill>
                  <a:srgbClr val="888888"/>
                </a:solidFill>
                <a:latin typeface="Tahoma"/>
                <a:cs typeface="Tahoma"/>
              </a:rPr>
              <a:t>14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02179"/>
            <a:ext cx="2039111" cy="111860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E57C549-55E7-4A12-5B21-C3796DD4DE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60122" y="-615553"/>
            <a:ext cx="8986516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Kaart Almere 1</a:t>
            </a:r>
          </a:p>
        </p:txBody>
      </p:sp>
      <p:pic>
        <p:nvPicPr>
          <p:cNvPr id="2" name="object 2" descr="Aandachtsgebieden (basisnet) Almer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7313" y="0"/>
            <a:ext cx="8915399" cy="6857999"/>
          </a:xfrm>
          <a:prstGeom prst="rect">
            <a:avLst/>
          </a:prstGeom>
        </p:spPr>
      </p:pic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31552" y="823722"/>
            <a:ext cx="2060447" cy="10797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C0A7716-8509-745A-8AAA-96E83BCDA9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60122" y="-615553"/>
            <a:ext cx="8986516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Kaart Almere 2</a:t>
            </a:r>
          </a:p>
        </p:txBody>
      </p:sp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31552" y="823722"/>
            <a:ext cx="2060447" cy="1079740"/>
          </a:xfrm>
          <a:prstGeom prst="rect">
            <a:avLst/>
          </a:prstGeom>
        </p:spPr>
      </p:pic>
      <p:pic>
        <p:nvPicPr>
          <p:cNvPr id="3" name="object 3" descr="Kaart alme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1781" y="0"/>
            <a:ext cx="8928353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E0CECE0-B135-0CAA-CCA4-D130BBFEE3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60122" y="-615553"/>
            <a:ext cx="8986516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Proces vergunningen</a:t>
            </a:r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6939" y="6439344"/>
            <a:ext cx="73025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888888"/>
                </a:solidFill>
                <a:latin typeface="Tahoma"/>
                <a:cs typeface="Tahoma"/>
              </a:rPr>
              <a:t>21-11-</a:t>
            </a:r>
            <a:r>
              <a:rPr sz="1100" spc="-20" dirty="0">
                <a:solidFill>
                  <a:srgbClr val="888888"/>
                </a:solidFill>
                <a:latin typeface="Tahoma"/>
                <a:cs typeface="Tahoma"/>
              </a:rPr>
              <a:t>2024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101831" y="6439344"/>
            <a:ext cx="17208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25" dirty="0">
                <a:solidFill>
                  <a:srgbClr val="888888"/>
                </a:solidFill>
                <a:latin typeface="Tahoma"/>
                <a:cs typeface="Tahoma"/>
              </a:rPr>
              <a:t>17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4" name="object 4" descr="vergunningproces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5623" y="0"/>
            <a:ext cx="7412735" cy="6827519"/>
          </a:xfrm>
          <a:prstGeom prst="rect">
            <a:avLst/>
          </a:prstGeom>
        </p:spPr>
      </p:pic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31552" y="687323"/>
            <a:ext cx="2060447" cy="107899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6939" y="6439344"/>
            <a:ext cx="73025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888888"/>
                </a:solidFill>
                <a:latin typeface="Tahoma"/>
                <a:cs typeface="Tahoma"/>
              </a:rPr>
              <a:t>21-11-</a:t>
            </a:r>
            <a:r>
              <a:rPr sz="1100" spc="-20" dirty="0">
                <a:solidFill>
                  <a:srgbClr val="888888"/>
                </a:solidFill>
                <a:latin typeface="Tahoma"/>
                <a:cs typeface="Tahoma"/>
              </a:rPr>
              <a:t>2024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101796" y="6439344"/>
            <a:ext cx="17208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25" dirty="0">
                <a:solidFill>
                  <a:srgbClr val="888888"/>
                </a:solidFill>
                <a:latin typeface="Tahoma"/>
                <a:cs typeface="Tahoma"/>
              </a:rPr>
              <a:t>18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73173" y="472060"/>
            <a:ext cx="86734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9" dirty="0"/>
              <a:t>Opslag</a:t>
            </a:r>
            <a:r>
              <a:rPr spc="-250" dirty="0"/>
              <a:t> </a:t>
            </a:r>
            <a:r>
              <a:rPr spc="-315" dirty="0"/>
              <a:t>van</a:t>
            </a:r>
            <a:r>
              <a:rPr spc="-229" dirty="0"/>
              <a:t> </a:t>
            </a:r>
            <a:r>
              <a:rPr spc="-225" dirty="0"/>
              <a:t>batterijen</a:t>
            </a:r>
            <a:r>
              <a:rPr spc="-245" dirty="0"/>
              <a:t> </a:t>
            </a:r>
            <a:r>
              <a:rPr spc="-210" dirty="0"/>
              <a:t>in</a:t>
            </a:r>
            <a:r>
              <a:rPr spc="-240" dirty="0"/>
              <a:t> </a:t>
            </a:r>
            <a:r>
              <a:rPr spc="-150" dirty="0"/>
              <a:t>Almere</a:t>
            </a:r>
            <a:r>
              <a:rPr spc="-245" dirty="0"/>
              <a:t> </a:t>
            </a:r>
            <a:r>
              <a:rPr spc="-40" dirty="0"/>
              <a:t>-</a:t>
            </a:r>
            <a:r>
              <a:rPr spc="-250" dirty="0"/>
              <a:t> </a:t>
            </a:r>
            <a:r>
              <a:rPr spc="-390" dirty="0"/>
              <a:t>Wro</a:t>
            </a:r>
          </a:p>
        </p:txBody>
      </p:sp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02179"/>
            <a:ext cx="2039111" cy="111860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352314" y="1048477"/>
            <a:ext cx="8711565" cy="549021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100"/>
              </a:spcBef>
              <a:buFont typeface="Wingdings"/>
              <a:buChar char=""/>
              <a:tabLst>
                <a:tab pos="297815" algn="l"/>
              </a:tabLst>
            </a:pPr>
            <a:r>
              <a:rPr sz="2000" spc="90" dirty="0">
                <a:latin typeface="Tahoma"/>
                <a:cs typeface="Tahoma"/>
              </a:rPr>
              <a:t>Er</a:t>
            </a:r>
            <a:r>
              <a:rPr sz="2000" spc="-1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was</a:t>
            </a:r>
            <a:r>
              <a:rPr sz="2000" spc="-1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eens..</a:t>
            </a:r>
            <a:endParaRPr sz="2000">
              <a:latin typeface="Tahoma"/>
              <a:cs typeface="Tahoma"/>
            </a:endParaRPr>
          </a:p>
          <a:p>
            <a:pPr marL="297815" indent="-285115">
              <a:lnSpc>
                <a:spcPct val="100000"/>
              </a:lnSpc>
              <a:spcBef>
                <a:spcPts val="1005"/>
              </a:spcBef>
              <a:buFont typeface="Wingdings"/>
              <a:buChar char=""/>
              <a:tabLst>
                <a:tab pos="297815" algn="l"/>
              </a:tabLst>
            </a:pPr>
            <a:r>
              <a:rPr sz="2000" dirty="0">
                <a:latin typeface="Tahoma"/>
                <a:cs typeface="Tahoma"/>
              </a:rPr>
              <a:t>Een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bedrijf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in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Almere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dat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EOS-en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bouwt..</a:t>
            </a:r>
            <a:endParaRPr sz="2000">
              <a:latin typeface="Tahoma"/>
              <a:cs typeface="Tahoma"/>
            </a:endParaRPr>
          </a:p>
          <a:p>
            <a:pPr marL="297815" indent="-285115">
              <a:lnSpc>
                <a:spcPct val="100000"/>
              </a:lnSpc>
              <a:spcBef>
                <a:spcPts val="994"/>
              </a:spcBef>
              <a:buFont typeface="Wingdings"/>
              <a:buChar char=""/>
              <a:tabLst>
                <a:tab pos="297815" algn="l"/>
              </a:tabLst>
            </a:pPr>
            <a:r>
              <a:rPr sz="2000" dirty="0">
                <a:latin typeface="Tahoma"/>
                <a:cs typeface="Tahoma"/>
              </a:rPr>
              <a:t>En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naar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nieuwe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locatie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in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Almere</a:t>
            </a:r>
            <a:r>
              <a:rPr sz="2000" spc="-10" dirty="0">
                <a:latin typeface="Tahoma"/>
                <a:cs typeface="Tahoma"/>
              </a:rPr>
              <a:t> verhuisde..</a:t>
            </a:r>
            <a:endParaRPr sz="2000">
              <a:latin typeface="Tahoma"/>
              <a:cs typeface="Tahoma"/>
            </a:endParaRPr>
          </a:p>
          <a:p>
            <a:pPr marL="297815" indent="-285115">
              <a:lnSpc>
                <a:spcPct val="100000"/>
              </a:lnSpc>
              <a:spcBef>
                <a:spcPts val="1005"/>
              </a:spcBef>
              <a:buFont typeface="Wingdings"/>
              <a:buChar char=""/>
              <a:tabLst>
                <a:tab pos="297815" algn="l"/>
              </a:tabLst>
            </a:pPr>
            <a:r>
              <a:rPr sz="2000" spc="-25" dirty="0">
                <a:latin typeface="Tahoma"/>
                <a:cs typeface="Tahoma"/>
              </a:rPr>
              <a:t>Waar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voorheen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een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BRZO-bedrijf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zat..</a:t>
            </a:r>
            <a:endParaRPr sz="2000">
              <a:latin typeface="Tahoma"/>
              <a:cs typeface="Tahoma"/>
            </a:endParaRPr>
          </a:p>
          <a:p>
            <a:pPr marL="297815" marR="129539" indent="-285750">
              <a:lnSpc>
                <a:spcPct val="100000"/>
              </a:lnSpc>
              <a:spcBef>
                <a:spcPts val="1000"/>
              </a:spcBef>
              <a:buFont typeface="Wingdings"/>
              <a:buChar char=""/>
              <a:tabLst>
                <a:tab pos="297815" algn="l"/>
              </a:tabLst>
            </a:pPr>
            <a:r>
              <a:rPr sz="2000" dirty="0">
                <a:latin typeface="Tahoma"/>
                <a:cs typeface="Tahoma"/>
              </a:rPr>
              <a:t>Opslag</a:t>
            </a:r>
            <a:r>
              <a:rPr sz="2000" spc="-105" dirty="0">
                <a:latin typeface="Tahoma"/>
                <a:cs typeface="Tahoma"/>
              </a:rPr>
              <a:t> </a:t>
            </a:r>
            <a:r>
              <a:rPr sz="2000" spc="-50" dirty="0">
                <a:latin typeface="Tahoma"/>
                <a:cs typeface="Tahoma"/>
              </a:rPr>
              <a:t>van</a:t>
            </a:r>
            <a:r>
              <a:rPr sz="2000" spc="-110" dirty="0">
                <a:latin typeface="Tahoma"/>
                <a:cs typeface="Tahoma"/>
              </a:rPr>
              <a:t> </a:t>
            </a:r>
            <a:r>
              <a:rPr sz="2000" spc="90" dirty="0">
                <a:latin typeface="Tahoma"/>
                <a:cs typeface="Tahoma"/>
              </a:rPr>
              <a:t>Li-</a:t>
            </a:r>
            <a:r>
              <a:rPr sz="2000" dirty="0">
                <a:latin typeface="Tahoma"/>
                <a:cs typeface="Tahoma"/>
              </a:rPr>
              <a:t>ion</a:t>
            </a:r>
            <a:r>
              <a:rPr sz="2000" spc="-114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batterijen</a:t>
            </a:r>
            <a:r>
              <a:rPr sz="2000" spc="-1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(incl.</a:t>
            </a:r>
            <a:r>
              <a:rPr sz="2000" spc="-1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UL9540A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-30" dirty="0">
                <a:latin typeface="Tahoma"/>
                <a:cs typeface="Tahoma"/>
              </a:rPr>
              <a:t>batterijen*)</a:t>
            </a:r>
            <a:r>
              <a:rPr sz="2000" spc="-1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in</a:t>
            </a:r>
            <a:r>
              <a:rPr sz="2000" spc="-120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gebouw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-25" dirty="0">
                <a:latin typeface="Tahoma"/>
                <a:cs typeface="Tahoma"/>
              </a:rPr>
              <a:t>(in </a:t>
            </a:r>
            <a:r>
              <a:rPr sz="2000" dirty="0">
                <a:latin typeface="Tahoma"/>
                <a:cs typeface="Tahoma"/>
              </a:rPr>
              <a:t>brandcompartimenten</a:t>
            </a:r>
            <a:r>
              <a:rPr sz="2000" spc="1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voorzien</a:t>
            </a:r>
            <a:r>
              <a:rPr sz="2000" spc="110" dirty="0">
                <a:latin typeface="Tahoma"/>
                <a:cs typeface="Tahoma"/>
              </a:rPr>
              <a:t> </a:t>
            </a:r>
            <a:r>
              <a:rPr sz="2000" spc="-50" dirty="0">
                <a:latin typeface="Tahoma"/>
                <a:cs typeface="Tahoma"/>
              </a:rPr>
              <a:t>van</a:t>
            </a:r>
            <a:r>
              <a:rPr sz="2000" spc="9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automatische</a:t>
            </a:r>
            <a:r>
              <a:rPr sz="2000" spc="10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sprinklerinstallatie</a:t>
            </a:r>
            <a:r>
              <a:rPr sz="2000" spc="110" dirty="0">
                <a:latin typeface="Tahoma"/>
                <a:cs typeface="Tahoma"/>
              </a:rPr>
              <a:t> </a:t>
            </a:r>
            <a:r>
              <a:rPr sz="2000" spc="-25" dirty="0">
                <a:latin typeface="Tahoma"/>
                <a:cs typeface="Tahoma"/>
              </a:rPr>
              <a:t>met </a:t>
            </a:r>
            <a:r>
              <a:rPr sz="2000" spc="-20" dirty="0">
                <a:latin typeface="Tahoma"/>
                <a:cs typeface="Tahoma"/>
              </a:rPr>
              <a:t>certificaat)..</a:t>
            </a:r>
            <a:r>
              <a:rPr sz="2000" spc="-25" dirty="0">
                <a:latin typeface="Tahoma"/>
                <a:cs typeface="Tahoma"/>
              </a:rPr>
              <a:t> én</a:t>
            </a:r>
            <a:endParaRPr sz="2000">
              <a:latin typeface="Tahoma"/>
              <a:cs typeface="Tahoma"/>
            </a:endParaRPr>
          </a:p>
          <a:p>
            <a:pPr marL="297815" indent="-285115">
              <a:lnSpc>
                <a:spcPct val="100000"/>
              </a:lnSpc>
              <a:spcBef>
                <a:spcPts val="994"/>
              </a:spcBef>
              <a:buFont typeface="Wingdings"/>
              <a:buChar char=""/>
              <a:tabLst>
                <a:tab pos="297815" algn="l"/>
              </a:tabLst>
            </a:pPr>
            <a:r>
              <a:rPr sz="2000" dirty="0">
                <a:latin typeface="Tahoma"/>
                <a:cs typeface="Tahoma"/>
              </a:rPr>
              <a:t>Opslag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-50" dirty="0">
                <a:latin typeface="Tahoma"/>
                <a:cs typeface="Tahoma"/>
              </a:rPr>
              <a:t>van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90" dirty="0">
                <a:latin typeface="Tahoma"/>
                <a:cs typeface="Tahoma"/>
              </a:rPr>
              <a:t>Li-</a:t>
            </a:r>
            <a:r>
              <a:rPr sz="2000" dirty="0">
                <a:latin typeface="Tahoma"/>
                <a:cs typeface="Tahoma"/>
              </a:rPr>
              <a:t>ion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batterijen</a:t>
            </a:r>
            <a:r>
              <a:rPr sz="2000" spc="-10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in</a:t>
            </a:r>
            <a:r>
              <a:rPr sz="2000" spc="-100" dirty="0">
                <a:latin typeface="Tahoma"/>
                <a:cs typeface="Tahoma"/>
              </a:rPr>
              <a:t> </a:t>
            </a:r>
            <a:r>
              <a:rPr sz="2000" spc="-40" dirty="0">
                <a:latin typeface="Tahoma"/>
                <a:cs typeface="Tahoma"/>
              </a:rPr>
              <a:t>20ft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containers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op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buitenterrein..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spc="-25" dirty="0">
                <a:latin typeface="Tahoma"/>
                <a:cs typeface="Tahoma"/>
              </a:rPr>
              <a:t>én</a:t>
            </a:r>
            <a:endParaRPr sz="2000">
              <a:latin typeface="Tahoma"/>
              <a:cs typeface="Tahoma"/>
            </a:endParaRPr>
          </a:p>
          <a:p>
            <a:pPr marL="297815" marR="5080" indent="-285750">
              <a:lnSpc>
                <a:spcPct val="100000"/>
              </a:lnSpc>
              <a:spcBef>
                <a:spcPts val="1005"/>
              </a:spcBef>
              <a:buFont typeface="Wingdings"/>
              <a:buChar char=""/>
              <a:tabLst>
                <a:tab pos="297815" algn="l"/>
              </a:tabLst>
            </a:pPr>
            <a:r>
              <a:rPr sz="2000" dirty="0">
                <a:latin typeface="Tahoma"/>
                <a:cs typeface="Tahoma"/>
              </a:rPr>
              <a:t>Productie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spc="-50" dirty="0">
                <a:latin typeface="Tahoma"/>
                <a:cs typeface="Tahoma"/>
              </a:rPr>
              <a:t>van </a:t>
            </a:r>
            <a:r>
              <a:rPr sz="2000" dirty="0">
                <a:latin typeface="Tahoma"/>
                <a:cs typeface="Tahoma"/>
              </a:rPr>
              <a:t>EOS-en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én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daarmee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-30" dirty="0">
                <a:latin typeface="Tahoma"/>
                <a:cs typeface="Tahoma"/>
              </a:rPr>
              <a:t>(tijdelijke)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aanwezigheid</a:t>
            </a:r>
            <a:r>
              <a:rPr sz="2000" spc="-50" dirty="0">
                <a:latin typeface="Tahoma"/>
                <a:cs typeface="Tahoma"/>
              </a:rPr>
              <a:t> van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spc="90" dirty="0">
                <a:latin typeface="Tahoma"/>
                <a:cs typeface="Tahoma"/>
              </a:rPr>
              <a:t>Li-</a:t>
            </a:r>
            <a:r>
              <a:rPr sz="2000" spc="-25" dirty="0">
                <a:latin typeface="Tahoma"/>
                <a:cs typeface="Tahoma"/>
              </a:rPr>
              <a:t>ion </a:t>
            </a:r>
            <a:r>
              <a:rPr sz="2000" dirty="0">
                <a:latin typeface="Tahoma"/>
                <a:cs typeface="Tahoma"/>
              </a:rPr>
              <a:t>batterijen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spc="-50" dirty="0">
                <a:latin typeface="Tahoma"/>
                <a:cs typeface="Tahoma"/>
              </a:rPr>
              <a:t>(in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rekken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in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spc="-40" dirty="0">
                <a:latin typeface="Tahoma"/>
                <a:cs typeface="Tahoma"/>
              </a:rPr>
              <a:t>10ft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container)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in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gereed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of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deels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gereed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product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-25" dirty="0">
                <a:latin typeface="Tahoma"/>
                <a:cs typeface="Tahoma"/>
              </a:rPr>
              <a:t>op </a:t>
            </a:r>
            <a:r>
              <a:rPr sz="2000" spc="-10" dirty="0">
                <a:latin typeface="Tahoma"/>
                <a:cs typeface="Tahoma"/>
              </a:rPr>
              <a:t>buitenterrein..(meegenomen</a:t>
            </a:r>
            <a:r>
              <a:rPr sz="2000" dirty="0">
                <a:latin typeface="Tahoma"/>
                <a:cs typeface="Tahoma"/>
              </a:rPr>
              <a:t> in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QRA)..</a:t>
            </a:r>
            <a:endParaRPr sz="2000">
              <a:latin typeface="Tahoma"/>
              <a:cs typeface="Tahoma"/>
            </a:endParaRPr>
          </a:p>
          <a:p>
            <a:pPr marL="297815" indent="-285115">
              <a:lnSpc>
                <a:spcPct val="100000"/>
              </a:lnSpc>
              <a:spcBef>
                <a:spcPts val="1000"/>
              </a:spcBef>
              <a:buFont typeface="Wingdings"/>
              <a:buChar char=""/>
              <a:tabLst>
                <a:tab pos="297815" algn="l"/>
              </a:tabLst>
            </a:pPr>
            <a:r>
              <a:rPr sz="2000" spc="-80" dirty="0">
                <a:latin typeface="Tahoma"/>
                <a:cs typeface="Tahoma"/>
              </a:rPr>
              <a:t>Wat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dient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55" dirty="0">
                <a:latin typeface="Tahoma"/>
                <a:cs typeface="Tahoma"/>
              </a:rPr>
              <a:t>er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dan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te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worden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geregeld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qua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spc="70" dirty="0">
                <a:latin typeface="Tahoma"/>
                <a:cs typeface="Tahoma"/>
              </a:rPr>
              <a:t>BP,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Milieu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120" dirty="0">
                <a:latin typeface="Tahoma"/>
                <a:cs typeface="Tahoma"/>
              </a:rPr>
              <a:t>&amp;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Bouwen?</a:t>
            </a:r>
            <a:endParaRPr sz="2000">
              <a:latin typeface="Tahoma"/>
              <a:cs typeface="Tahoma"/>
            </a:endParaRPr>
          </a:p>
          <a:p>
            <a:pPr marL="297815" indent="-285115">
              <a:lnSpc>
                <a:spcPct val="100000"/>
              </a:lnSpc>
              <a:spcBef>
                <a:spcPts val="940"/>
              </a:spcBef>
              <a:buFont typeface="Wingdings"/>
              <a:buChar char=""/>
              <a:tabLst>
                <a:tab pos="297815" algn="l"/>
              </a:tabLst>
            </a:pPr>
            <a:r>
              <a:rPr sz="2000" spc="-10" dirty="0">
                <a:latin typeface="Tahoma"/>
                <a:cs typeface="Tahoma"/>
              </a:rPr>
              <a:t>………………</a:t>
            </a:r>
            <a:r>
              <a:rPr sz="4400" spc="-10" dirty="0">
                <a:latin typeface="Tahoma"/>
                <a:cs typeface="Tahoma"/>
              </a:rPr>
              <a:t>Veel!</a:t>
            </a:r>
            <a:endParaRPr sz="4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896144A-65EF-57CC-A44B-7F94AD1589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60122" y="-615553"/>
            <a:ext cx="8986516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Casus locatie 1</a:t>
            </a:r>
          </a:p>
        </p:txBody>
      </p:sp>
      <p:pic>
        <p:nvPicPr>
          <p:cNvPr id="2" name="object 2" descr="Casus Locati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881" y="0"/>
            <a:ext cx="8878418" cy="6852653"/>
          </a:xfrm>
          <a:prstGeom prst="rect">
            <a:avLst/>
          </a:prstGeom>
        </p:spPr>
      </p:pic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31552" y="687323"/>
            <a:ext cx="2060447" cy="107899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0214D9E-743C-995A-4C5C-FA3B80B74D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60122" y="-615553"/>
            <a:ext cx="8986516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Type EOS</a:t>
            </a:r>
          </a:p>
        </p:txBody>
      </p:sp>
      <p:pic>
        <p:nvPicPr>
          <p:cNvPr id="2" name="object 2" descr="EOS container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541" y="304831"/>
            <a:ext cx="6249369" cy="3343623"/>
          </a:xfrm>
          <a:prstGeom prst="rect">
            <a:avLst/>
          </a:prstGeom>
        </p:spPr>
      </p:pic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61565" y="3912895"/>
            <a:ext cx="6001794" cy="2648642"/>
          </a:xfrm>
          <a:prstGeom prst="rect">
            <a:avLst/>
          </a:prstGeom>
        </p:spPr>
      </p:pic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31552" y="687323"/>
            <a:ext cx="2060447" cy="10789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4785A44-C4A8-E290-1C44-68CE85519D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60122" y="-615553"/>
            <a:ext cx="8986516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Artikel 1</a:t>
            </a:r>
          </a:p>
        </p:txBody>
      </p:sp>
      <p:pic>
        <p:nvPicPr>
          <p:cNvPr id="2" name="object 2" descr="nieuwsartikel stroomnet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7696" y="0"/>
            <a:ext cx="7209281" cy="6806182"/>
          </a:xfrm>
          <a:prstGeom prst="rect">
            <a:avLst/>
          </a:prstGeom>
        </p:spPr>
      </p:pic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31552" y="823722"/>
            <a:ext cx="2060447" cy="10797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08342" y="106716"/>
            <a:ext cx="42132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0" dirty="0"/>
              <a:t>Bestemmingsplan</a:t>
            </a:r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8255" y="6480366"/>
            <a:ext cx="73025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888888"/>
                </a:solidFill>
                <a:latin typeface="Tahoma"/>
                <a:cs typeface="Tahoma"/>
              </a:rPr>
              <a:t>21-11-</a:t>
            </a:r>
            <a:r>
              <a:rPr sz="1100" spc="-20" dirty="0">
                <a:solidFill>
                  <a:srgbClr val="888888"/>
                </a:solidFill>
                <a:latin typeface="Tahoma"/>
                <a:cs typeface="Tahoma"/>
              </a:rPr>
              <a:t>2024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101794" y="6439369"/>
            <a:ext cx="17208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25" dirty="0">
                <a:solidFill>
                  <a:srgbClr val="888888"/>
                </a:solidFill>
                <a:latin typeface="Tahoma"/>
                <a:cs typeface="Tahoma"/>
              </a:rPr>
              <a:t>21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2202179"/>
            <a:ext cx="2039620" cy="2235200"/>
            <a:chOff x="0" y="2202179"/>
            <a:chExt cx="2039620" cy="22352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02179"/>
              <a:ext cx="2039111" cy="11186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34" y="3308603"/>
              <a:ext cx="1995677" cy="112852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321715" y="768237"/>
            <a:ext cx="8640445" cy="508127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10515" indent="-285115">
              <a:lnSpc>
                <a:spcPct val="100000"/>
              </a:lnSpc>
              <a:spcBef>
                <a:spcPts val="1100"/>
              </a:spcBef>
              <a:buFont typeface="Wingdings"/>
              <a:buChar char=""/>
              <a:tabLst>
                <a:tab pos="310515" algn="l"/>
              </a:tabLst>
            </a:pPr>
            <a:r>
              <a:rPr sz="2000" dirty="0">
                <a:latin typeface="Tahoma"/>
                <a:cs typeface="Tahoma"/>
              </a:rPr>
              <a:t>Gemeente</a:t>
            </a:r>
            <a:r>
              <a:rPr sz="2000" spc="-114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aan</a:t>
            </a:r>
            <a:r>
              <a:rPr sz="2000" spc="-1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het</a:t>
            </a:r>
            <a:r>
              <a:rPr sz="2000" spc="-13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roer..</a:t>
            </a:r>
            <a:endParaRPr sz="2000">
              <a:latin typeface="Tahoma"/>
              <a:cs typeface="Tahoma"/>
            </a:endParaRPr>
          </a:p>
          <a:p>
            <a:pPr marL="310515" indent="-285115">
              <a:lnSpc>
                <a:spcPct val="100000"/>
              </a:lnSpc>
              <a:spcBef>
                <a:spcPts val="1005"/>
              </a:spcBef>
              <a:buFont typeface="Wingdings"/>
              <a:buChar char=""/>
              <a:tabLst>
                <a:tab pos="310515" algn="l"/>
              </a:tabLst>
            </a:pPr>
            <a:r>
              <a:rPr sz="2000" dirty="0">
                <a:latin typeface="Tahoma"/>
                <a:cs typeface="Tahoma"/>
              </a:rPr>
              <a:t>Bevi-</a:t>
            </a:r>
            <a:r>
              <a:rPr sz="2000" spc="-10" dirty="0">
                <a:latin typeface="Tahoma"/>
                <a:cs typeface="Tahoma"/>
              </a:rPr>
              <a:t>bedrijven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niet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toegestaan..</a:t>
            </a:r>
            <a:endParaRPr sz="2000">
              <a:latin typeface="Tahoma"/>
              <a:cs typeface="Tahoma"/>
            </a:endParaRPr>
          </a:p>
          <a:p>
            <a:pPr marL="374015" indent="-348615">
              <a:lnSpc>
                <a:spcPct val="100000"/>
              </a:lnSpc>
              <a:spcBef>
                <a:spcPts val="994"/>
              </a:spcBef>
              <a:buFont typeface="Wingdings"/>
              <a:buChar char=""/>
              <a:tabLst>
                <a:tab pos="374015" algn="l"/>
              </a:tabLst>
            </a:pPr>
            <a:r>
              <a:rPr sz="2000" dirty="0">
                <a:latin typeface="Tahoma"/>
                <a:cs typeface="Tahoma"/>
              </a:rPr>
              <a:t>Middels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een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wijzigingsbevoegdheid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(college)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kan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worden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afgeweken..</a:t>
            </a:r>
            <a:endParaRPr sz="2000">
              <a:latin typeface="Tahoma"/>
              <a:cs typeface="Tahoma"/>
            </a:endParaRPr>
          </a:p>
          <a:p>
            <a:pPr marL="310515" indent="-285115">
              <a:lnSpc>
                <a:spcPct val="100000"/>
              </a:lnSpc>
              <a:spcBef>
                <a:spcPts val="1005"/>
              </a:spcBef>
              <a:buFont typeface="Wingdings"/>
              <a:buChar char=""/>
              <a:tabLst>
                <a:tab pos="310515" algn="l"/>
              </a:tabLst>
            </a:pPr>
            <a:r>
              <a:rPr sz="2000" spc="-35" dirty="0">
                <a:latin typeface="Tahoma"/>
                <a:cs typeface="Tahoma"/>
              </a:rPr>
              <a:t>Voorwaarde: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plaatsgebonden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risicocontour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spc="-50" dirty="0">
                <a:latin typeface="Tahoma"/>
                <a:cs typeface="Tahoma"/>
              </a:rPr>
              <a:t>van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10</a:t>
            </a:r>
            <a:r>
              <a:rPr sz="1950" spc="-15" baseline="25641" dirty="0">
                <a:latin typeface="Tahoma"/>
                <a:cs typeface="Tahoma"/>
              </a:rPr>
              <a:t>-6</a:t>
            </a:r>
            <a:r>
              <a:rPr sz="2000" spc="-10" dirty="0">
                <a:latin typeface="Tahoma"/>
                <a:cs typeface="Tahoma"/>
              </a:rPr>
              <a:t>/jaar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spc="-30" dirty="0">
                <a:latin typeface="Tahoma"/>
                <a:cs typeface="Tahoma"/>
              </a:rPr>
              <a:t>op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eigen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terrein…</a:t>
            </a:r>
            <a:endParaRPr sz="2000">
              <a:latin typeface="Tahoma"/>
              <a:cs typeface="Tahoma"/>
            </a:endParaRPr>
          </a:p>
          <a:p>
            <a:pPr marL="310515" indent="-285115">
              <a:lnSpc>
                <a:spcPct val="100000"/>
              </a:lnSpc>
              <a:spcBef>
                <a:spcPts val="1000"/>
              </a:spcBef>
              <a:buFont typeface="Wingdings"/>
              <a:buChar char=""/>
              <a:tabLst>
                <a:tab pos="310515" algn="l"/>
              </a:tabLst>
            </a:pPr>
            <a:r>
              <a:rPr sz="2000" spc="-35" dirty="0">
                <a:latin typeface="Tahoma"/>
                <a:cs typeface="Tahoma"/>
              </a:rPr>
              <a:t>Voorwaarde: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Verantwoording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GR....</a:t>
            </a:r>
            <a:endParaRPr sz="2000">
              <a:latin typeface="Tahoma"/>
              <a:cs typeface="Tahoma"/>
            </a:endParaRPr>
          </a:p>
          <a:p>
            <a:pPr marL="310515" indent="-285115">
              <a:lnSpc>
                <a:spcPct val="100000"/>
              </a:lnSpc>
              <a:spcBef>
                <a:spcPts val="994"/>
              </a:spcBef>
              <a:buFont typeface="Wingdings"/>
              <a:buChar char=""/>
              <a:tabLst>
                <a:tab pos="310515" algn="l"/>
              </a:tabLst>
            </a:pPr>
            <a:r>
              <a:rPr sz="2000" dirty="0">
                <a:latin typeface="Tahoma"/>
                <a:cs typeface="Tahoma"/>
              </a:rPr>
              <a:t>Juridische</a:t>
            </a:r>
            <a:r>
              <a:rPr sz="2000" spc="85" dirty="0">
                <a:latin typeface="Tahoma"/>
                <a:cs typeface="Tahoma"/>
              </a:rPr>
              <a:t> </a:t>
            </a:r>
            <a:r>
              <a:rPr sz="2000" spc="-25" dirty="0">
                <a:latin typeface="Tahoma"/>
                <a:cs typeface="Tahoma"/>
              </a:rPr>
              <a:t>vragen:</a:t>
            </a:r>
            <a:r>
              <a:rPr sz="2000" spc="1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Bevi-bedrijf?</a:t>
            </a:r>
            <a:r>
              <a:rPr sz="2000" spc="120" dirty="0">
                <a:latin typeface="Tahoma"/>
                <a:cs typeface="Tahoma"/>
              </a:rPr>
              <a:t> </a:t>
            </a:r>
            <a:r>
              <a:rPr sz="2000" spc="40" dirty="0">
                <a:latin typeface="Tahoma"/>
                <a:cs typeface="Tahoma"/>
              </a:rPr>
              <a:t>Brzo?</a:t>
            </a:r>
            <a:endParaRPr sz="2000">
              <a:latin typeface="Tahoma"/>
              <a:cs typeface="Tahoma"/>
            </a:endParaRPr>
          </a:p>
          <a:p>
            <a:pPr marL="310515" marR="724535" indent="-285750">
              <a:lnSpc>
                <a:spcPct val="100000"/>
              </a:lnSpc>
              <a:spcBef>
                <a:spcPts val="1005"/>
              </a:spcBef>
              <a:buFont typeface="Wingdings"/>
              <a:buChar char=""/>
              <a:tabLst>
                <a:tab pos="310515" algn="l"/>
              </a:tabLst>
            </a:pPr>
            <a:r>
              <a:rPr sz="2000" spc="-50" dirty="0">
                <a:latin typeface="Tahoma"/>
                <a:cs typeface="Tahoma"/>
              </a:rPr>
              <a:t>Wetgeving: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PGS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37-</a:t>
            </a:r>
            <a:r>
              <a:rPr sz="2000" spc="-60" dirty="0">
                <a:latin typeface="Tahoma"/>
                <a:cs typeface="Tahoma"/>
              </a:rPr>
              <a:t>2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spc="-90" dirty="0">
                <a:latin typeface="Tahoma"/>
                <a:cs typeface="Tahoma"/>
              </a:rPr>
              <a:t>(nog)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niet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spc="-50" dirty="0">
                <a:latin typeface="Tahoma"/>
                <a:cs typeface="Tahoma"/>
              </a:rPr>
              <a:t>van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toepassing!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Wel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circulaire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spc="90" dirty="0">
                <a:latin typeface="Tahoma"/>
                <a:cs typeface="Tahoma"/>
              </a:rPr>
              <a:t>Li-</a:t>
            </a:r>
            <a:r>
              <a:rPr sz="2000" spc="-25" dirty="0">
                <a:latin typeface="Tahoma"/>
                <a:cs typeface="Tahoma"/>
              </a:rPr>
              <a:t>ion </a:t>
            </a:r>
            <a:r>
              <a:rPr sz="2000" spc="-10" dirty="0">
                <a:latin typeface="Tahoma"/>
                <a:cs typeface="Tahoma"/>
              </a:rPr>
              <a:t>energiedragers..</a:t>
            </a:r>
            <a:endParaRPr sz="2000">
              <a:latin typeface="Tahoma"/>
              <a:cs typeface="Tahoma"/>
            </a:endParaRPr>
          </a:p>
          <a:p>
            <a:pPr marL="310515" indent="-285115">
              <a:lnSpc>
                <a:spcPct val="100000"/>
              </a:lnSpc>
              <a:spcBef>
                <a:spcPts val="1000"/>
              </a:spcBef>
              <a:buFont typeface="Wingdings"/>
              <a:buChar char=""/>
              <a:tabLst>
                <a:tab pos="310515" algn="l"/>
              </a:tabLst>
            </a:pPr>
            <a:r>
              <a:rPr sz="2000" spc="-20" dirty="0">
                <a:latin typeface="Tahoma"/>
                <a:cs typeface="Tahoma"/>
              </a:rPr>
              <a:t>Vragen</a:t>
            </a:r>
            <a:r>
              <a:rPr sz="2000" spc="-1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om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aan</a:t>
            </a:r>
            <a:r>
              <a:rPr sz="2000" spc="-10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te</a:t>
            </a:r>
            <a:r>
              <a:rPr sz="2000" spc="-10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tonen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of</a:t>
            </a:r>
            <a:r>
              <a:rPr sz="2000" spc="-10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Bevi</a:t>
            </a:r>
            <a:r>
              <a:rPr sz="2000" spc="-100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of</a:t>
            </a:r>
            <a:r>
              <a:rPr sz="2000" spc="-10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BRZO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spc="-60" dirty="0">
                <a:latin typeface="Tahoma"/>
                <a:cs typeface="Tahoma"/>
              </a:rPr>
              <a:t>2015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-50" dirty="0">
                <a:latin typeface="Tahoma"/>
                <a:cs typeface="Tahoma"/>
              </a:rPr>
              <a:t>van</a:t>
            </a:r>
            <a:r>
              <a:rPr sz="2000" spc="-10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toepassing</a:t>
            </a:r>
            <a:r>
              <a:rPr sz="2000" spc="-105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is..</a:t>
            </a:r>
            <a:endParaRPr sz="2000">
              <a:latin typeface="Tahoma"/>
              <a:cs typeface="Tahoma"/>
            </a:endParaRPr>
          </a:p>
          <a:p>
            <a:pPr marL="310515" indent="-285115">
              <a:lnSpc>
                <a:spcPct val="100000"/>
              </a:lnSpc>
              <a:spcBef>
                <a:spcPts val="994"/>
              </a:spcBef>
              <a:buFont typeface="Wingdings"/>
              <a:buChar char=""/>
              <a:tabLst>
                <a:tab pos="310515" algn="l"/>
              </a:tabLst>
            </a:pPr>
            <a:r>
              <a:rPr sz="2000" dirty="0">
                <a:latin typeface="Tahoma"/>
                <a:cs typeface="Tahoma"/>
              </a:rPr>
              <a:t>Bevi</a:t>
            </a:r>
            <a:r>
              <a:rPr sz="2000" spc="-100" dirty="0">
                <a:latin typeface="Tahoma"/>
                <a:cs typeface="Tahoma"/>
              </a:rPr>
              <a:t> </a:t>
            </a:r>
            <a:r>
              <a:rPr sz="2000" spc="-50" dirty="0">
                <a:latin typeface="Tahoma"/>
                <a:cs typeface="Tahoma"/>
              </a:rPr>
              <a:t>van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toepassing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spc="120" dirty="0">
                <a:latin typeface="Tahoma"/>
                <a:cs typeface="Tahoma"/>
              </a:rPr>
              <a:t>&amp;</a:t>
            </a:r>
            <a:r>
              <a:rPr sz="2000" spc="-1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QRA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vragen..</a:t>
            </a:r>
            <a:endParaRPr sz="2000">
              <a:latin typeface="Tahoma"/>
              <a:cs typeface="Tahoma"/>
            </a:endParaRPr>
          </a:p>
          <a:p>
            <a:pPr marL="310515" indent="-285115">
              <a:lnSpc>
                <a:spcPct val="100000"/>
              </a:lnSpc>
              <a:spcBef>
                <a:spcPts val="1005"/>
              </a:spcBef>
              <a:buFont typeface="Wingdings"/>
              <a:buChar char=""/>
              <a:tabLst>
                <a:tab pos="310515" algn="l"/>
              </a:tabLst>
            </a:pPr>
            <a:r>
              <a:rPr sz="2000" spc="-10" dirty="0">
                <a:latin typeface="Tahoma"/>
                <a:cs typeface="Tahoma"/>
              </a:rPr>
              <a:t>Onderbouwing</a:t>
            </a:r>
            <a:r>
              <a:rPr sz="2000" spc="-114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wijzigingsbevoegdheid</a:t>
            </a:r>
            <a:r>
              <a:rPr sz="2000" spc="-12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vragen..</a:t>
            </a:r>
            <a:endParaRPr sz="2000">
              <a:latin typeface="Tahoma"/>
              <a:cs typeface="Tahoma"/>
            </a:endParaRPr>
          </a:p>
          <a:p>
            <a:pPr marL="310515" indent="-285115">
              <a:lnSpc>
                <a:spcPct val="100000"/>
              </a:lnSpc>
              <a:spcBef>
                <a:spcPts val="1000"/>
              </a:spcBef>
              <a:buFont typeface="Wingdings"/>
              <a:buChar char=""/>
              <a:tabLst>
                <a:tab pos="310515" algn="l"/>
              </a:tabLst>
            </a:pPr>
            <a:r>
              <a:rPr sz="2000" spc="-20" dirty="0">
                <a:latin typeface="Tahoma"/>
                <a:cs typeface="Tahoma"/>
              </a:rPr>
              <a:t>Voorwaarden</a:t>
            </a:r>
            <a:r>
              <a:rPr sz="2000" spc="-10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aan</a:t>
            </a:r>
            <a:r>
              <a:rPr sz="2000" spc="-114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omgevingsvergunning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afwijken</a:t>
            </a:r>
            <a:r>
              <a:rPr sz="2000" spc="-110" dirty="0">
                <a:latin typeface="Tahoma"/>
                <a:cs typeface="Tahoma"/>
              </a:rPr>
              <a:t> </a:t>
            </a:r>
            <a:r>
              <a:rPr sz="2000" spc="145" dirty="0">
                <a:latin typeface="Tahoma"/>
                <a:cs typeface="Tahoma"/>
              </a:rPr>
              <a:t>BP</a:t>
            </a:r>
            <a:r>
              <a:rPr sz="2000" spc="-10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verbonden..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44240" y="6312596"/>
            <a:ext cx="6667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sz="1100" spc="-125" dirty="0">
                <a:solidFill>
                  <a:srgbClr val="888888"/>
                </a:solidFill>
                <a:latin typeface="Tahoma"/>
                <a:cs typeface="Tahoma"/>
              </a:rPr>
              <a:t>*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29337" y="6291420"/>
            <a:ext cx="5155462" cy="354330"/>
          </a:xfrm>
          <a:prstGeom prst="rect">
            <a:avLst/>
          </a:prstGeom>
        </p:spPr>
      </p:pic>
      <p:pic>
        <p:nvPic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4422" y="5005517"/>
            <a:ext cx="1660930" cy="39940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6E53880-50A0-0F4E-D078-86E64607E1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60122" y="-615553"/>
            <a:ext cx="8986516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Casus locatie 2</a:t>
            </a:r>
          </a:p>
        </p:txBody>
      </p:sp>
      <p:pic>
        <p:nvPicPr>
          <p:cNvPr id="2" name="object 2" descr="omgevingsplan/bestemmingsplan almer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60" y="0"/>
            <a:ext cx="9114281" cy="6857999"/>
          </a:xfrm>
          <a:prstGeom prst="rect">
            <a:avLst/>
          </a:prstGeom>
        </p:spPr>
      </p:pic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31552" y="687323"/>
            <a:ext cx="2060447" cy="107899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444538F-8B1C-E32D-A729-F8F5120E44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60122" y="-615553"/>
            <a:ext cx="8986516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Casus locatie 3</a:t>
            </a:r>
          </a:p>
        </p:txBody>
      </p:sp>
      <p:pic>
        <p:nvPicPr>
          <p:cNvPr id="2" name="object 2" descr="atlas leefomgeving casus locati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328" y="0"/>
            <a:ext cx="8754617" cy="6857999"/>
          </a:xfrm>
          <a:prstGeom prst="rect">
            <a:avLst/>
          </a:prstGeom>
        </p:spPr>
      </p:pic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31552" y="687323"/>
            <a:ext cx="2060447" cy="107899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047A8B4-A22A-4901-2CEC-AE21E37C84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60122" y="-615553"/>
            <a:ext cx="8986516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Toetsing </a:t>
            </a:r>
          </a:p>
        </p:txBody>
      </p:sp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5796" y="551758"/>
            <a:ext cx="6849101" cy="5592208"/>
          </a:xfrm>
          <a:prstGeom prst="rect">
            <a:avLst/>
          </a:prstGeom>
        </p:spPr>
      </p:pic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31552" y="687323"/>
            <a:ext cx="2060447" cy="1078991"/>
          </a:xfrm>
          <a:prstGeom prst="rect">
            <a:avLst/>
          </a:prstGeom>
        </p:spPr>
      </p:pic>
      <p:pic>
        <p:nvPicPr>
          <p:cNvPr id="4" name="object 4" descr="bevi/brzo toetsi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1946" y="323088"/>
            <a:ext cx="8325611" cy="618286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6939" y="6439344"/>
            <a:ext cx="73025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888888"/>
                </a:solidFill>
                <a:latin typeface="Tahoma"/>
                <a:cs typeface="Tahoma"/>
              </a:rPr>
              <a:t>21-11-</a:t>
            </a:r>
            <a:r>
              <a:rPr sz="1100" spc="-20" dirty="0">
                <a:solidFill>
                  <a:srgbClr val="888888"/>
                </a:solidFill>
                <a:latin typeface="Tahoma"/>
                <a:cs typeface="Tahoma"/>
              </a:rPr>
              <a:t>2024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101796" y="6439344"/>
            <a:ext cx="17208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25" dirty="0">
                <a:solidFill>
                  <a:srgbClr val="888888"/>
                </a:solidFill>
                <a:latin typeface="Tahoma"/>
                <a:cs typeface="Tahoma"/>
              </a:rPr>
              <a:t>25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73173" y="472060"/>
            <a:ext cx="671639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70" dirty="0"/>
              <a:t>Omgevingsvergunning</a:t>
            </a:r>
            <a:r>
              <a:rPr spc="-195" dirty="0"/>
              <a:t> </a:t>
            </a:r>
            <a:r>
              <a:rPr spc="-110" dirty="0"/>
              <a:t>Milieu</a:t>
            </a:r>
          </a:p>
        </p:txBody>
      </p:sp>
      <p:grpSp>
        <p:nvGrp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2202179"/>
            <a:ext cx="2048510" cy="2246630"/>
            <a:chOff x="0" y="2202179"/>
            <a:chExt cx="2048510" cy="224663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02179"/>
              <a:ext cx="2048255" cy="11186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15" y="3320795"/>
              <a:ext cx="1996439" cy="112775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352314" y="1535903"/>
            <a:ext cx="8853805" cy="409067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100"/>
              </a:spcBef>
              <a:buFont typeface="Wingdings"/>
              <a:buChar char=""/>
              <a:tabLst>
                <a:tab pos="297815" algn="l"/>
              </a:tabLst>
            </a:pPr>
            <a:r>
              <a:rPr sz="2000" spc="-10" dirty="0">
                <a:latin typeface="Tahoma"/>
                <a:cs typeface="Tahoma"/>
              </a:rPr>
              <a:t>Omgevingsdienst</a:t>
            </a:r>
            <a:r>
              <a:rPr sz="2000" spc="-65" dirty="0">
                <a:latin typeface="Tahoma"/>
                <a:cs typeface="Tahoma"/>
              </a:rPr>
              <a:t> OFGV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aan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het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roer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-25" dirty="0">
                <a:latin typeface="Tahoma"/>
                <a:cs typeface="Tahoma"/>
              </a:rPr>
              <a:t>..</a:t>
            </a:r>
            <a:endParaRPr sz="2000">
              <a:latin typeface="Tahoma"/>
              <a:cs typeface="Tahoma"/>
            </a:endParaRPr>
          </a:p>
          <a:p>
            <a:pPr marL="297815" indent="-285115">
              <a:lnSpc>
                <a:spcPct val="100000"/>
              </a:lnSpc>
              <a:spcBef>
                <a:spcPts val="1005"/>
              </a:spcBef>
              <a:buFont typeface="Wingdings"/>
              <a:buChar char=""/>
              <a:tabLst>
                <a:tab pos="297815" algn="l"/>
              </a:tabLst>
            </a:pPr>
            <a:r>
              <a:rPr sz="2000" spc="-45" dirty="0">
                <a:latin typeface="Tahoma"/>
                <a:cs typeface="Tahoma"/>
              </a:rPr>
              <a:t>Toetst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QRA...</a:t>
            </a:r>
            <a:endParaRPr sz="2000">
              <a:latin typeface="Tahoma"/>
              <a:cs typeface="Tahoma"/>
            </a:endParaRPr>
          </a:p>
          <a:p>
            <a:pPr marL="297815" marR="5080" indent="-285750">
              <a:lnSpc>
                <a:spcPct val="100000"/>
              </a:lnSpc>
              <a:spcBef>
                <a:spcPts val="1000"/>
              </a:spcBef>
              <a:buFont typeface="Wingdings"/>
              <a:buChar char=""/>
              <a:tabLst>
                <a:tab pos="297815" algn="l"/>
              </a:tabLst>
            </a:pPr>
            <a:r>
              <a:rPr sz="2000" dirty="0">
                <a:latin typeface="Tahoma"/>
                <a:cs typeface="Tahoma"/>
              </a:rPr>
              <a:t>Rekenmethodiek,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gevaarlijke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stoffen,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scenario,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state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of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charge,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faalkans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etc. etc.</a:t>
            </a:r>
            <a:r>
              <a:rPr sz="2000" spc="-105" dirty="0">
                <a:latin typeface="Tahoma"/>
                <a:cs typeface="Tahoma"/>
              </a:rPr>
              <a:t> </a:t>
            </a:r>
            <a:r>
              <a:rPr sz="2000" spc="-30" dirty="0">
                <a:latin typeface="Tahoma"/>
                <a:cs typeface="Tahoma"/>
              </a:rPr>
              <a:t>bevatten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onzekerheden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en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aannames..</a:t>
            </a:r>
            <a:endParaRPr sz="2000">
              <a:latin typeface="Tahoma"/>
              <a:cs typeface="Tahoma"/>
            </a:endParaRPr>
          </a:p>
          <a:p>
            <a:pPr marL="297815" indent="-285115">
              <a:lnSpc>
                <a:spcPct val="100000"/>
              </a:lnSpc>
              <a:spcBef>
                <a:spcPts val="1000"/>
              </a:spcBef>
              <a:buFont typeface="Wingdings"/>
              <a:buChar char=""/>
              <a:tabLst>
                <a:tab pos="297815" algn="l"/>
              </a:tabLst>
            </a:pPr>
            <a:r>
              <a:rPr sz="2000" dirty="0">
                <a:latin typeface="Tahoma"/>
                <a:cs typeface="Tahoma"/>
              </a:rPr>
              <a:t>Uitgangspunten</a:t>
            </a:r>
            <a:r>
              <a:rPr sz="2000" spc="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afgestemd</a:t>
            </a:r>
            <a:r>
              <a:rPr sz="2000" spc="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en</a:t>
            </a:r>
            <a:r>
              <a:rPr sz="2000" spc="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realistisch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worst-</a:t>
            </a:r>
            <a:r>
              <a:rPr sz="2000" spc="-10" dirty="0">
                <a:latin typeface="Tahoma"/>
                <a:cs typeface="Tahoma"/>
              </a:rPr>
              <a:t>case..</a:t>
            </a:r>
            <a:endParaRPr sz="2000">
              <a:latin typeface="Tahoma"/>
              <a:cs typeface="Tahoma"/>
            </a:endParaRPr>
          </a:p>
          <a:p>
            <a:pPr marL="297815" indent="-285115">
              <a:lnSpc>
                <a:spcPct val="100000"/>
              </a:lnSpc>
              <a:spcBef>
                <a:spcPts val="1000"/>
              </a:spcBef>
              <a:buFont typeface="Wingdings"/>
              <a:buChar char=""/>
              <a:tabLst>
                <a:tab pos="297815" algn="l"/>
              </a:tabLst>
            </a:pPr>
            <a:r>
              <a:rPr sz="2000" spc="-45" dirty="0">
                <a:latin typeface="Tahoma"/>
                <a:cs typeface="Tahoma"/>
              </a:rPr>
              <a:t>Toetst </a:t>
            </a:r>
            <a:r>
              <a:rPr sz="2000" dirty="0">
                <a:latin typeface="Tahoma"/>
                <a:cs typeface="Tahoma"/>
              </a:rPr>
              <a:t>beheerplan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120" dirty="0">
                <a:latin typeface="Tahoma"/>
                <a:cs typeface="Tahoma"/>
              </a:rPr>
              <a:t>&amp;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risicoplan..</a:t>
            </a:r>
            <a:endParaRPr sz="2000">
              <a:latin typeface="Tahoma"/>
              <a:cs typeface="Tahoma"/>
            </a:endParaRPr>
          </a:p>
          <a:p>
            <a:pPr marL="297815" marR="1592580" indent="-285750">
              <a:lnSpc>
                <a:spcPct val="100000"/>
              </a:lnSpc>
              <a:spcBef>
                <a:spcPts val="1005"/>
              </a:spcBef>
              <a:buFont typeface="Wingdings"/>
              <a:buChar char=""/>
              <a:tabLst>
                <a:tab pos="297815" algn="l"/>
              </a:tabLst>
            </a:pPr>
            <a:r>
              <a:rPr sz="2000" dirty="0">
                <a:latin typeface="Tahoma"/>
                <a:cs typeface="Tahoma"/>
              </a:rPr>
              <a:t>Samen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met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onze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adviseur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Brandweer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Flevoland:</a:t>
            </a:r>
            <a:r>
              <a:rPr sz="2000" spc="-10" dirty="0">
                <a:latin typeface="Tahoma"/>
                <a:cs typeface="Tahoma"/>
              </a:rPr>
              <a:t> voorwaarden </a:t>
            </a:r>
            <a:r>
              <a:rPr sz="2000" dirty="0">
                <a:latin typeface="Tahoma"/>
                <a:cs typeface="Tahoma"/>
              </a:rPr>
              <a:t>opslagvoorziening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spc="120" dirty="0">
                <a:latin typeface="Tahoma"/>
                <a:cs typeface="Tahoma"/>
              </a:rPr>
              <a:t>&amp;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maatregelen..</a:t>
            </a:r>
            <a:endParaRPr sz="2000">
              <a:latin typeface="Tahoma"/>
              <a:cs typeface="Tahoma"/>
            </a:endParaRPr>
          </a:p>
          <a:p>
            <a:pPr marL="297815" indent="-285115">
              <a:lnSpc>
                <a:spcPct val="100000"/>
              </a:lnSpc>
              <a:spcBef>
                <a:spcPts val="994"/>
              </a:spcBef>
              <a:buFont typeface="Wingdings"/>
              <a:buChar char=""/>
              <a:tabLst>
                <a:tab pos="297815" algn="l"/>
              </a:tabLst>
            </a:pPr>
            <a:r>
              <a:rPr sz="2000" spc="-10" dirty="0">
                <a:latin typeface="Tahoma"/>
                <a:cs typeface="Tahoma"/>
              </a:rPr>
              <a:t>Onderbouwing</a:t>
            </a:r>
            <a:r>
              <a:rPr sz="2000" spc="-114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wijzigingsbevoegdheid</a:t>
            </a:r>
            <a:r>
              <a:rPr sz="2000" spc="-12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vragen.</a:t>
            </a:r>
            <a:endParaRPr sz="2000">
              <a:latin typeface="Tahoma"/>
              <a:cs typeface="Tahoma"/>
            </a:endParaRPr>
          </a:p>
          <a:p>
            <a:pPr marL="297815" indent="-285115">
              <a:lnSpc>
                <a:spcPct val="100000"/>
              </a:lnSpc>
              <a:spcBef>
                <a:spcPts val="1000"/>
              </a:spcBef>
              <a:buFont typeface="Wingdings"/>
              <a:buChar char=""/>
              <a:tabLst>
                <a:tab pos="297815" algn="l"/>
              </a:tabLst>
            </a:pPr>
            <a:r>
              <a:rPr sz="2000" spc="-20" dirty="0">
                <a:latin typeface="Tahoma"/>
                <a:cs typeface="Tahoma"/>
              </a:rPr>
              <a:t>Vergunning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met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voorschriften...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9946" y="5017229"/>
            <a:ext cx="1664207" cy="3996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C25A2533-F7D0-EF09-60E0-B576B350CD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60122" y="-615553"/>
            <a:ext cx="8986516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Casus locatie 4</a:t>
            </a:r>
          </a:p>
        </p:txBody>
      </p:sp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31552" y="687323"/>
            <a:ext cx="2060447" cy="1078991"/>
          </a:xfrm>
          <a:prstGeom prst="rect">
            <a:avLst/>
          </a:prstGeom>
        </p:spPr>
      </p:pic>
      <p:grpSp>
        <p:nvGrpSpPr>
          <p:cNvPr id="3" name="object 3" descr="invloedsgebied casus locatie"/>
          <p:cNvGrpSpPr/>
          <p:nvPr/>
        </p:nvGrpSpPr>
        <p:grpSpPr>
          <a:xfrm>
            <a:off x="387893" y="259890"/>
            <a:ext cx="11804650" cy="3506470"/>
            <a:chOff x="387893" y="259890"/>
            <a:chExt cx="11804650" cy="350647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893" y="259890"/>
              <a:ext cx="6249122" cy="35062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04610" y="2129790"/>
              <a:ext cx="5787388" cy="529589"/>
            </a:xfrm>
            <a:prstGeom prst="rect">
              <a:avLst/>
            </a:prstGeom>
          </p:spPr>
        </p:pic>
      </p:grpSp>
      <p:pic>
        <p:nvPicPr>
          <p:cNvPr id="6" name="object 6" descr="QRA 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7344" y="4120134"/>
            <a:ext cx="2532125" cy="2737865"/>
          </a:xfrm>
          <a:prstGeom prst="rect">
            <a:avLst/>
          </a:prstGeom>
        </p:spPr>
      </p:pic>
      <p:grpSp>
        <p:nvGrpSpPr>
          <p:cNvPr id="7" name="object 7" descr="plaatsgebonden risico casus locatie"/>
          <p:cNvGrpSpPr/>
          <p:nvPr/>
        </p:nvGrpSpPr>
        <p:grpSpPr>
          <a:xfrm>
            <a:off x="5236464" y="2804922"/>
            <a:ext cx="6955790" cy="4053204"/>
            <a:chOff x="5236464" y="2804922"/>
            <a:chExt cx="6955790" cy="4053204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36464" y="2804922"/>
              <a:ext cx="6955535" cy="405307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451348" y="3288030"/>
              <a:ext cx="782955" cy="140970"/>
            </a:xfrm>
            <a:custGeom>
              <a:avLst/>
              <a:gdLst/>
              <a:ahLst/>
              <a:cxnLst/>
              <a:rect l="l" t="t" r="r" b="b"/>
              <a:pathLst>
                <a:path w="782954" h="140970">
                  <a:moveTo>
                    <a:pt x="0" y="70485"/>
                  </a:moveTo>
                  <a:lnTo>
                    <a:pt x="53421" y="34910"/>
                  </a:lnTo>
                  <a:lnTo>
                    <a:pt x="92025" y="25073"/>
                  </a:lnTo>
                  <a:lnTo>
                    <a:pt x="139185" y="16577"/>
                  </a:lnTo>
                  <a:lnTo>
                    <a:pt x="193796" y="9623"/>
                  </a:lnTo>
                  <a:lnTo>
                    <a:pt x="254753" y="4409"/>
                  </a:lnTo>
                  <a:lnTo>
                    <a:pt x="320952" y="1135"/>
                  </a:lnTo>
                  <a:lnTo>
                    <a:pt x="391287" y="0"/>
                  </a:lnTo>
                  <a:lnTo>
                    <a:pt x="461621" y="1135"/>
                  </a:lnTo>
                  <a:lnTo>
                    <a:pt x="527820" y="4409"/>
                  </a:lnTo>
                  <a:lnTo>
                    <a:pt x="588777" y="9623"/>
                  </a:lnTo>
                  <a:lnTo>
                    <a:pt x="643388" y="16577"/>
                  </a:lnTo>
                  <a:lnTo>
                    <a:pt x="690548" y="25073"/>
                  </a:lnTo>
                  <a:lnTo>
                    <a:pt x="729152" y="34910"/>
                  </a:lnTo>
                  <a:lnTo>
                    <a:pt x="776269" y="57815"/>
                  </a:lnTo>
                  <a:lnTo>
                    <a:pt x="782574" y="70485"/>
                  </a:lnTo>
                  <a:lnTo>
                    <a:pt x="776269" y="83154"/>
                  </a:lnTo>
                  <a:lnTo>
                    <a:pt x="729152" y="106059"/>
                  </a:lnTo>
                  <a:lnTo>
                    <a:pt x="690548" y="115896"/>
                  </a:lnTo>
                  <a:lnTo>
                    <a:pt x="643388" y="124392"/>
                  </a:lnTo>
                  <a:lnTo>
                    <a:pt x="588777" y="131346"/>
                  </a:lnTo>
                  <a:lnTo>
                    <a:pt x="527820" y="136560"/>
                  </a:lnTo>
                  <a:lnTo>
                    <a:pt x="461621" y="139834"/>
                  </a:lnTo>
                  <a:lnTo>
                    <a:pt x="391287" y="140970"/>
                  </a:lnTo>
                  <a:lnTo>
                    <a:pt x="320952" y="139834"/>
                  </a:lnTo>
                  <a:lnTo>
                    <a:pt x="254753" y="136560"/>
                  </a:lnTo>
                  <a:lnTo>
                    <a:pt x="193796" y="131346"/>
                  </a:lnTo>
                  <a:lnTo>
                    <a:pt x="139185" y="124392"/>
                  </a:lnTo>
                  <a:lnTo>
                    <a:pt x="92025" y="115896"/>
                  </a:lnTo>
                  <a:lnTo>
                    <a:pt x="53421" y="106059"/>
                  </a:lnTo>
                  <a:lnTo>
                    <a:pt x="6304" y="83154"/>
                  </a:lnTo>
                  <a:lnTo>
                    <a:pt x="0" y="70485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81377" y="3592067"/>
            <a:ext cx="281177" cy="24992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6939" y="6439344"/>
            <a:ext cx="73025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888888"/>
                </a:solidFill>
                <a:latin typeface="Tahoma"/>
                <a:cs typeface="Tahoma"/>
              </a:rPr>
              <a:t>21-11-</a:t>
            </a:r>
            <a:r>
              <a:rPr sz="1100" spc="-20" dirty="0">
                <a:solidFill>
                  <a:srgbClr val="888888"/>
                </a:solidFill>
                <a:latin typeface="Tahoma"/>
                <a:cs typeface="Tahoma"/>
              </a:rPr>
              <a:t>2024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101796" y="6439344"/>
            <a:ext cx="17208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25" dirty="0">
                <a:solidFill>
                  <a:srgbClr val="888888"/>
                </a:solidFill>
                <a:latin typeface="Tahoma"/>
                <a:cs typeface="Tahoma"/>
              </a:rPr>
              <a:t>27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8043" rIns="0" bIns="0" rtlCol="0">
            <a:spAutoFit/>
          </a:bodyPr>
          <a:lstStyle/>
          <a:p>
            <a:pPr marL="325120">
              <a:lnSpc>
                <a:spcPct val="100000"/>
              </a:lnSpc>
              <a:spcBef>
                <a:spcPts val="100"/>
              </a:spcBef>
            </a:pPr>
            <a:r>
              <a:rPr spc="-270" dirty="0"/>
              <a:t>Omgevingsvergunning</a:t>
            </a:r>
            <a:r>
              <a:rPr spc="-195" dirty="0"/>
              <a:t> </a:t>
            </a:r>
            <a:r>
              <a:rPr spc="-305" dirty="0"/>
              <a:t>Bouwen</a:t>
            </a:r>
          </a:p>
        </p:txBody>
      </p:sp>
      <p:grpSp>
        <p:nvGrp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2202179"/>
            <a:ext cx="2048510" cy="2246630"/>
            <a:chOff x="0" y="2202179"/>
            <a:chExt cx="2048510" cy="224663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02179"/>
              <a:ext cx="2039111" cy="11186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15" y="3320795"/>
              <a:ext cx="1996439" cy="112775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352060" y="2347335"/>
            <a:ext cx="7618730" cy="218567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100"/>
              </a:spcBef>
              <a:buFont typeface="Wingdings"/>
              <a:buChar char=""/>
              <a:tabLst>
                <a:tab pos="297815" algn="l"/>
              </a:tabLst>
            </a:pPr>
            <a:r>
              <a:rPr sz="2000" dirty="0">
                <a:latin typeface="Tahoma"/>
                <a:cs typeface="Tahoma"/>
              </a:rPr>
              <a:t>Afdeling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spc="-55" dirty="0">
                <a:latin typeface="Tahoma"/>
                <a:cs typeface="Tahoma"/>
              </a:rPr>
              <a:t>VTH</a:t>
            </a:r>
            <a:r>
              <a:rPr sz="2000" spc="-114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gemeente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aan</a:t>
            </a:r>
            <a:r>
              <a:rPr sz="2000" spc="-1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het</a:t>
            </a:r>
            <a:r>
              <a:rPr sz="2000" spc="-10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roer.</a:t>
            </a:r>
            <a:endParaRPr sz="2000">
              <a:latin typeface="Tahoma"/>
              <a:cs typeface="Tahoma"/>
            </a:endParaRPr>
          </a:p>
          <a:p>
            <a:pPr marL="297815" indent="-285115">
              <a:lnSpc>
                <a:spcPct val="100000"/>
              </a:lnSpc>
              <a:spcBef>
                <a:spcPts val="1005"/>
              </a:spcBef>
              <a:buFont typeface="Wingdings"/>
              <a:buChar char=""/>
              <a:tabLst>
                <a:tab pos="297815" algn="l"/>
              </a:tabLst>
            </a:pPr>
            <a:r>
              <a:rPr sz="2000" spc="-45" dirty="0">
                <a:latin typeface="Tahoma"/>
                <a:cs typeface="Tahoma"/>
              </a:rPr>
              <a:t>Toetst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en</a:t>
            </a:r>
            <a:r>
              <a:rPr sz="2000" spc="-10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beoordeeld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bouwaanvraag..</a:t>
            </a:r>
            <a:endParaRPr sz="2000">
              <a:latin typeface="Tahoma"/>
              <a:cs typeface="Tahoma"/>
            </a:endParaRPr>
          </a:p>
          <a:p>
            <a:pPr marL="297815" indent="-285115">
              <a:lnSpc>
                <a:spcPct val="100000"/>
              </a:lnSpc>
              <a:spcBef>
                <a:spcPts val="1000"/>
              </a:spcBef>
              <a:buFont typeface="Wingdings"/>
              <a:buChar char=""/>
              <a:tabLst>
                <a:tab pos="297815" algn="l"/>
              </a:tabLst>
            </a:pPr>
            <a:r>
              <a:rPr sz="2000" spc="-30" dirty="0">
                <a:latin typeface="Tahoma"/>
                <a:cs typeface="Tahoma"/>
              </a:rPr>
              <a:t>Indien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-50" dirty="0">
                <a:latin typeface="Tahoma"/>
                <a:cs typeface="Tahoma"/>
              </a:rPr>
              <a:t>van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toepassing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Adviesverzoek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aan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EV-</a:t>
            </a:r>
            <a:r>
              <a:rPr sz="2000" spc="-10" dirty="0">
                <a:latin typeface="Tahoma"/>
                <a:cs typeface="Tahoma"/>
              </a:rPr>
              <a:t>adviseur..</a:t>
            </a:r>
            <a:endParaRPr sz="2000">
              <a:latin typeface="Tahoma"/>
              <a:cs typeface="Tahoma"/>
            </a:endParaRPr>
          </a:p>
          <a:p>
            <a:pPr marL="297815" indent="-285115">
              <a:lnSpc>
                <a:spcPct val="100000"/>
              </a:lnSpc>
              <a:spcBef>
                <a:spcPts val="1000"/>
              </a:spcBef>
              <a:buFont typeface="Wingdings"/>
              <a:buChar char=""/>
              <a:tabLst>
                <a:tab pos="297815" algn="l"/>
              </a:tabLst>
            </a:pPr>
            <a:r>
              <a:rPr sz="2000" dirty="0">
                <a:latin typeface="Tahoma"/>
                <a:cs typeface="Tahoma"/>
              </a:rPr>
              <a:t>Deze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stemt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af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met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Brandweer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Flevoland..</a:t>
            </a:r>
            <a:endParaRPr sz="2000">
              <a:latin typeface="Tahoma"/>
              <a:cs typeface="Tahoma"/>
            </a:endParaRPr>
          </a:p>
          <a:p>
            <a:pPr marL="297815" indent="-285115">
              <a:lnSpc>
                <a:spcPct val="100000"/>
              </a:lnSpc>
              <a:spcBef>
                <a:spcPts val="1000"/>
              </a:spcBef>
              <a:buFont typeface="Wingdings"/>
              <a:buChar char=""/>
              <a:tabLst>
                <a:tab pos="297815" algn="l"/>
              </a:tabLst>
            </a:pPr>
            <a:r>
              <a:rPr sz="2000" spc="-30" dirty="0">
                <a:latin typeface="Tahoma"/>
                <a:cs typeface="Tahoma"/>
              </a:rPr>
              <a:t>Indien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nodig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aan</a:t>
            </a:r>
            <a:r>
              <a:rPr sz="2000" spc="-10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omgevingsvergunning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voorschriften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verbinden...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9946" y="5017229"/>
            <a:ext cx="1664207" cy="3996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6939" y="6439344"/>
            <a:ext cx="73025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888888"/>
                </a:solidFill>
                <a:latin typeface="Tahoma"/>
                <a:cs typeface="Tahoma"/>
              </a:rPr>
              <a:t>21-11-</a:t>
            </a:r>
            <a:r>
              <a:rPr sz="1100" spc="-20" dirty="0">
                <a:solidFill>
                  <a:srgbClr val="888888"/>
                </a:solidFill>
                <a:latin typeface="Tahoma"/>
                <a:cs typeface="Tahoma"/>
              </a:rPr>
              <a:t>2024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101796" y="6439344"/>
            <a:ext cx="17208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25" dirty="0">
                <a:solidFill>
                  <a:srgbClr val="888888"/>
                </a:solidFill>
                <a:latin typeface="Tahoma"/>
                <a:cs typeface="Tahoma"/>
              </a:rPr>
              <a:t>28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18160" y="569923"/>
            <a:ext cx="99504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5" dirty="0"/>
              <a:t>Tips</a:t>
            </a:r>
          </a:p>
        </p:txBody>
      </p:sp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02179"/>
            <a:ext cx="2039111" cy="111860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349239" y="1443859"/>
            <a:ext cx="8689975" cy="448818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54330" marR="5080" indent="-342265">
              <a:lnSpc>
                <a:spcPts val="2300"/>
              </a:lnSpc>
              <a:spcBef>
                <a:spcPts val="660"/>
              </a:spcBef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Tahoma"/>
                <a:cs typeface="Tahoma"/>
              </a:rPr>
              <a:t>Organiseer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EV-deskundigheid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in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de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hele</a:t>
            </a:r>
            <a:r>
              <a:rPr sz="2400" spc="-7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keten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spc="-65" dirty="0">
                <a:latin typeface="Tahoma"/>
                <a:cs typeface="Tahoma"/>
              </a:rPr>
              <a:t>van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ruimtelijke 	</a:t>
            </a:r>
            <a:r>
              <a:rPr sz="2400" dirty="0">
                <a:latin typeface="Tahoma"/>
                <a:cs typeface="Tahoma"/>
              </a:rPr>
              <a:t>toestemming,</a:t>
            </a:r>
            <a:r>
              <a:rPr sz="2400" spc="-95" dirty="0">
                <a:latin typeface="Tahoma"/>
                <a:cs typeface="Tahoma"/>
              </a:rPr>
              <a:t> </a:t>
            </a:r>
            <a:r>
              <a:rPr sz="2400" spc="-35" dirty="0">
                <a:latin typeface="Tahoma"/>
                <a:cs typeface="Tahoma"/>
              </a:rPr>
              <a:t>via</a:t>
            </a:r>
            <a:r>
              <a:rPr sz="2400" spc="-114" dirty="0">
                <a:latin typeface="Tahoma"/>
                <a:cs typeface="Tahoma"/>
              </a:rPr>
              <a:t> </a:t>
            </a:r>
            <a:r>
              <a:rPr sz="2400" spc="65" dirty="0">
                <a:latin typeface="Tahoma"/>
                <a:cs typeface="Tahoma"/>
              </a:rPr>
              <a:t>milieu-</a:t>
            </a:r>
            <a:r>
              <a:rPr sz="2400" spc="-9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naar</a:t>
            </a:r>
            <a:r>
              <a:rPr sz="2400" spc="-105" dirty="0">
                <a:latin typeface="Tahoma"/>
                <a:cs typeface="Tahoma"/>
              </a:rPr>
              <a:t> </a:t>
            </a:r>
            <a:r>
              <a:rPr sz="2400" spc="-20" dirty="0">
                <a:latin typeface="Tahoma"/>
                <a:cs typeface="Tahoma"/>
              </a:rPr>
              <a:t>bouwen</a:t>
            </a:r>
            <a:r>
              <a:rPr sz="2400" spc="-1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en</a:t>
            </a:r>
            <a:r>
              <a:rPr sz="2400" spc="-110" dirty="0">
                <a:latin typeface="Tahoma"/>
                <a:cs typeface="Tahoma"/>
              </a:rPr>
              <a:t> </a:t>
            </a:r>
            <a:r>
              <a:rPr sz="2400" spc="-20" dirty="0">
                <a:latin typeface="Tahoma"/>
                <a:cs typeface="Tahoma"/>
              </a:rPr>
              <a:t>handhaven</a:t>
            </a:r>
            <a:r>
              <a:rPr sz="2400" spc="-95" dirty="0">
                <a:latin typeface="Tahoma"/>
                <a:cs typeface="Tahoma"/>
              </a:rPr>
              <a:t> </a:t>
            </a:r>
            <a:r>
              <a:rPr sz="2400" spc="-20" dirty="0">
                <a:latin typeface="Tahoma"/>
                <a:cs typeface="Tahoma"/>
              </a:rPr>
              <a:t>toe.</a:t>
            </a:r>
            <a:endParaRPr sz="2400">
              <a:latin typeface="Tahoma"/>
              <a:cs typeface="Tahoma"/>
            </a:endParaRPr>
          </a:p>
          <a:p>
            <a:pPr marL="354965" marR="313055" indent="-342265">
              <a:lnSpc>
                <a:spcPts val="2300"/>
              </a:lnSpc>
              <a:spcBef>
                <a:spcPts val="2310"/>
              </a:spcBef>
              <a:buFont typeface="Wingdings"/>
              <a:buChar char=""/>
              <a:tabLst>
                <a:tab pos="356235" algn="l"/>
              </a:tabLst>
            </a:pPr>
            <a:r>
              <a:rPr sz="2400" dirty="0">
                <a:latin typeface="Tahoma"/>
                <a:cs typeface="Tahoma"/>
              </a:rPr>
              <a:t>Stem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benodigde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onderzoeken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(inclusief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daarvoor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gemaakte 	</a:t>
            </a:r>
            <a:r>
              <a:rPr sz="2400" dirty="0">
                <a:latin typeface="Tahoma"/>
                <a:cs typeface="Tahoma"/>
              </a:rPr>
              <a:t>aannames</a:t>
            </a:r>
            <a:r>
              <a:rPr sz="2400" spc="-8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en</a:t>
            </a:r>
            <a:r>
              <a:rPr sz="2400" spc="-8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toegepaste</a:t>
            </a:r>
            <a:r>
              <a:rPr sz="2400" spc="-7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rekenmethodiek</a:t>
            </a:r>
            <a:r>
              <a:rPr sz="2400" spc="-55" dirty="0">
                <a:latin typeface="Tahoma"/>
                <a:cs typeface="Tahoma"/>
              </a:rPr>
              <a:t> etc.)</a:t>
            </a:r>
            <a:r>
              <a:rPr sz="2400" spc="-9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af</a:t>
            </a:r>
            <a:r>
              <a:rPr sz="2400" spc="-9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tussen 	</a:t>
            </a:r>
            <a:r>
              <a:rPr sz="2400" dirty="0">
                <a:latin typeface="Tahoma"/>
                <a:cs typeface="Tahoma"/>
              </a:rPr>
              <a:t>gemeente</a:t>
            </a:r>
            <a:r>
              <a:rPr sz="2400" spc="-11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,Omgevingsdienst</a:t>
            </a:r>
            <a:r>
              <a:rPr sz="2400" spc="-10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en</a:t>
            </a:r>
            <a:r>
              <a:rPr sz="2400" spc="-114" dirty="0">
                <a:latin typeface="Tahoma"/>
                <a:cs typeface="Tahoma"/>
              </a:rPr>
              <a:t> </a:t>
            </a:r>
            <a:r>
              <a:rPr sz="2400" spc="-25" dirty="0">
                <a:latin typeface="Tahoma"/>
                <a:cs typeface="Tahoma"/>
              </a:rPr>
              <a:t>(adviseurs)</a:t>
            </a:r>
            <a:r>
              <a:rPr sz="2400" spc="-10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bedrijf..</a:t>
            </a:r>
            <a:endParaRPr sz="2400">
              <a:latin typeface="Tahoma"/>
              <a:cs typeface="Tahoma"/>
            </a:endParaRPr>
          </a:p>
          <a:p>
            <a:pPr marL="356235" marR="1468755" indent="-342900">
              <a:lnSpc>
                <a:spcPts val="2300"/>
              </a:lnSpc>
              <a:spcBef>
                <a:spcPts val="2315"/>
              </a:spcBef>
              <a:buFont typeface="Wingdings"/>
              <a:buChar char=""/>
              <a:tabLst>
                <a:tab pos="356235" algn="l"/>
              </a:tabLst>
            </a:pPr>
            <a:r>
              <a:rPr sz="2400" dirty="0">
                <a:latin typeface="Tahoma"/>
                <a:cs typeface="Tahoma"/>
              </a:rPr>
              <a:t>Zorg</a:t>
            </a:r>
            <a:r>
              <a:rPr sz="2400" spc="-90" dirty="0">
                <a:latin typeface="Tahoma"/>
                <a:cs typeface="Tahoma"/>
              </a:rPr>
              <a:t> </a:t>
            </a:r>
            <a:r>
              <a:rPr sz="2400" spc="-20" dirty="0">
                <a:latin typeface="Tahoma"/>
                <a:cs typeface="Tahoma"/>
              </a:rPr>
              <a:t>voor</a:t>
            </a:r>
            <a:r>
              <a:rPr sz="2400" spc="-9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brandweeradvisering</a:t>
            </a:r>
            <a:r>
              <a:rPr sz="2400" spc="-7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in</a:t>
            </a:r>
            <a:r>
              <a:rPr sz="2400" spc="-9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genoemde</a:t>
            </a:r>
            <a:r>
              <a:rPr sz="2400" spc="-9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keten </a:t>
            </a:r>
            <a:r>
              <a:rPr sz="2400" dirty="0">
                <a:latin typeface="Tahoma"/>
                <a:cs typeface="Tahoma"/>
              </a:rPr>
              <a:t>toegespitst</a:t>
            </a:r>
            <a:r>
              <a:rPr sz="2400" spc="-8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op</a:t>
            </a:r>
            <a:r>
              <a:rPr sz="2400" spc="-10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proces</a:t>
            </a:r>
            <a:r>
              <a:rPr sz="2400" spc="-9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en</a:t>
            </a:r>
            <a:r>
              <a:rPr sz="2400" spc="-10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instrument..</a:t>
            </a:r>
            <a:endParaRPr sz="2400">
              <a:latin typeface="Tahoma"/>
              <a:cs typeface="Tahoma"/>
            </a:endParaRPr>
          </a:p>
          <a:p>
            <a:pPr marL="355600" indent="-342265">
              <a:lnSpc>
                <a:spcPct val="100000"/>
              </a:lnSpc>
              <a:spcBef>
                <a:spcPts val="1755"/>
              </a:spcBef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Tahoma"/>
                <a:cs typeface="Tahoma"/>
              </a:rPr>
              <a:t>Samen</a:t>
            </a:r>
            <a:r>
              <a:rPr sz="2400" spc="-8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zie</a:t>
            </a:r>
            <a:r>
              <a:rPr sz="2400" spc="-80" dirty="0">
                <a:latin typeface="Tahoma"/>
                <a:cs typeface="Tahoma"/>
              </a:rPr>
              <a:t> </a:t>
            </a:r>
            <a:r>
              <a:rPr sz="2400" spc="-35" dirty="0">
                <a:latin typeface="Tahoma"/>
                <a:cs typeface="Tahoma"/>
              </a:rPr>
              <a:t>je</a:t>
            </a:r>
            <a:r>
              <a:rPr sz="2400" spc="-7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meer..</a:t>
            </a:r>
            <a:endParaRPr sz="2400">
              <a:latin typeface="Tahoma"/>
              <a:cs typeface="Tahoma"/>
            </a:endParaRPr>
          </a:p>
          <a:p>
            <a:pPr marL="355600" indent="-342265">
              <a:lnSpc>
                <a:spcPct val="100000"/>
              </a:lnSpc>
              <a:spcBef>
                <a:spcPts val="1725"/>
              </a:spcBef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Tahoma"/>
                <a:cs typeface="Tahoma"/>
              </a:rPr>
              <a:t>En</a:t>
            </a:r>
            <a:r>
              <a:rPr sz="2400" spc="-9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kom</a:t>
            </a:r>
            <a:r>
              <a:rPr sz="2400" spc="-85" dirty="0">
                <a:latin typeface="Tahoma"/>
                <a:cs typeface="Tahoma"/>
              </a:rPr>
              <a:t> </a:t>
            </a:r>
            <a:r>
              <a:rPr sz="2400" spc="-45" dirty="0">
                <a:latin typeface="Tahoma"/>
                <a:cs typeface="Tahoma"/>
              </a:rPr>
              <a:t>je</a:t>
            </a:r>
            <a:r>
              <a:rPr sz="2400" spc="-8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verder..</a:t>
            </a:r>
            <a:endParaRPr sz="2400">
              <a:latin typeface="Tahoma"/>
              <a:cs typeface="Tahoma"/>
            </a:endParaRPr>
          </a:p>
          <a:p>
            <a:pPr marL="355600" indent="-342265">
              <a:lnSpc>
                <a:spcPct val="100000"/>
              </a:lnSpc>
              <a:spcBef>
                <a:spcPts val="1730"/>
              </a:spcBef>
              <a:buFont typeface="Wingdings"/>
              <a:buChar char=""/>
              <a:tabLst>
                <a:tab pos="355600" algn="l"/>
              </a:tabLst>
            </a:pPr>
            <a:r>
              <a:rPr sz="2400" spc="-10" dirty="0">
                <a:latin typeface="Tahoma"/>
                <a:cs typeface="Tahoma"/>
              </a:rPr>
              <a:t>Interactie</a:t>
            </a:r>
            <a:r>
              <a:rPr sz="2400" spc="-10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drijft</a:t>
            </a:r>
            <a:r>
              <a:rPr sz="2400" spc="-100" dirty="0">
                <a:latin typeface="Tahoma"/>
                <a:cs typeface="Tahoma"/>
              </a:rPr>
              <a:t> </a:t>
            </a:r>
            <a:r>
              <a:rPr sz="2400" spc="60" dirty="0">
                <a:latin typeface="Tahoma"/>
                <a:cs typeface="Tahoma"/>
              </a:rPr>
              <a:t>alle</a:t>
            </a:r>
            <a:r>
              <a:rPr sz="2400" spc="-114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verandering..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E665A89-F1D2-7C91-B049-21CCC57935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60122" y="-615553"/>
            <a:ext cx="8986516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Slot</a:t>
            </a:r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6939" y="6439344"/>
            <a:ext cx="73025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888888"/>
                </a:solidFill>
                <a:latin typeface="Tahoma"/>
                <a:cs typeface="Tahoma"/>
              </a:rPr>
              <a:t>21-11-</a:t>
            </a:r>
            <a:r>
              <a:rPr sz="1100" spc="-20" dirty="0">
                <a:solidFill>
                  <a:srgbClr val="888888"/>
                </a:solidFill>
                <a:latin typeface="Tahoma"/>
                <a:cs typeface="Tahoma"/>
              </a:rPr>
              <a:t>2024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43744" y="1042416"/>
            <a:ext cx="2048255" cy="1119377"/>
          </a:xfrm>
          <a:prstGeom prst="rect">
            <a:avLst/>
          </a:prstGeom>
        </p:spPr>
      </p:pic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9770" y="326897"/>
            <a:ext cx="9233903" cy="620039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4101" rIns="0" bIns="0" rtlCol="0">
            <a:spAutoFit/>
          </a:bodyPr>
          <a:lstStyle/>
          <a:p>
            <a:pPr marL="994410">
              <a:lnSpc>
                <a:spcPct val="100000"/>
              </a:lnSpc>
              <a:spcBef>
                <a:spcPts val="100"/>
              </a:spcBef>
            </a:pPr>
            <a:r>
              <a:rPr spc="-175" dirty="0"/>
              <a:t>En</a:t>
            </a:r>
            <a:r>
              <a:rPr spc="-240" dirty="0"/>
              <a:t> </a:t>
            </a:r>
            <a:r>
              <a:rPr spc="-275" dirty="0"/>
              <a:t>dan</a:t>
            </a:r>
            <a:r>
              <a:rPr spc="-240" dirty="0"/>
              <a:t> </a:t>
            </a:r>
            <a:r>
              <a:rPr spc="-509" dirty="0"/>
              <a:t>nu………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60936" y="2380862"/>
            <a:ext cx="8077200" cy="18154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734" indent="-409575">
              <a:lnSpc>
                <a:spcPct val="100000"/>
              </a:lnSpc>
              <a:spcBef>
                <a:spcPts val="100"/>
              </a:spcBef>
              <a:buSzPct val="97222"/>
              <a:buFont typeface="Wingdings"/>
              <a:buChar char=""/>
              <a:tabLst>
                <a:tab pos="419734" algn="l"/>
              </a:tabLst>
            </a:pPr>
            <a:r>
              <a:rPr sz="3600" spc="-10" dirty="0">
                <a:latin typeface="Tahoma"/>
                <a:cs typeface="Tahoma"/>
              </a:rPr>
              <a:t>Vragen?</a:t>
            </a:r>
            <a:endParaRPr sz="3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105"/>
              </a:spcBef>
              <a:buFont typeface="Wingdings"/>
              <a:buChar char=""/>
            </a:pPr>
            <a:endParaRPr sz="3600">
              <a:latin typeface="Tahoma"/>
              <a:cs typeface="Tahoma"/>
            </a:endParaRPr>
          </a:p>
          <a:p>
            <a:pPr marL="419734" indent="-409575">
              <a:lnSpc>
                <a:spcPct val="100000"/>
              </a:lnSpc>
              <a:buSzPct val="97222"/>
              <a:buFont typeface="Wingdings"/>
              <a:buChar char=""/>
              <a:tabLst>
                <a:tab pos="419734" algn="l"/>
              </a:tabLst>
            </a:pPr>
            <a:r>
              <a:rPr sz="3600" spc="-30" dirty="0">
                <a:latin typeface="Tahoma"/>
                <a:cs typeface="Tahoma"/>
              </a:rPr>
              <a:t>Zo</a:t>
            </a:r>
            <a:r>
              <a:rPr sz="3600" spc="-225" dirty="0">
                <a:latin typeface="Tahoma"/>
                <a:cs typeface="Tahoma"/>
              </a:rPr>
              <a:t> </a:t>
            </a:r>
            <a:r>
              <a:rPr sz="3600" dirty="0">
                <a:latin typeface="Tahoma"/>
                <a:cs typeface="Tahoma"/>
              </a:rPr>
              <a:t>niet,</a:t>
            </a:r>
            <a:r>
              <a:rPr sz="3600" spc="-204" dirty="0">
                <a:latin typeface="Tahoma"/>
                <a:cs typeface="Tahoma"/>
              </a:rPr>
              <a:t> </a:t>
            </a:r>
            <a:r>
              <a:rPr sz="3600" dirty="0">
                <a:latin typeface="Tahoma"/>
                <a:cs typeface="Tahoma"/>
              </a:rPr>
              <a:t>dan</a:t>
            </a:r>
            <a:r>
              <a:rPr sz="3600" spc="-229" dirty="0">
                <a:latin typeface="Tahoma"/>
                <a:cs typeface="Tahoma"/>
              </a:rPr>
              <a:t> </a:t>
            </a:r>
            <a:r>
              <a:rPr sz="3600" dirty="0">
                <a:latin typeface="Tahoma"/>
                <a:cs typeface="Tahoma"/>
              </a:rPr>
              <a:t>kan</a:t>
            </a:r>
            <a:r>
              <a:rPr sz="3600" spc="-235" dirty="0">
                <a:latin typeface="Tahoma"/>
                <a:cs typeface="Tahoma"/>
              </a:rPr>
              <a:t> </a:t>
            </a:r>
            <a:r>
              <a:rPr sz="3600" dirty="0">
                <a:latin typeface="Tahoma"/>
                <a:cs typeface="Tahoma"/>
              </a:rPr>
              <a:t>het</a:t>
            </a:r>
            <a:r>
              <a:rPr sz="3600" spc="-225" dirty="0">
                <a:latin typeface="Tahoma"/>
                <a:cs typeface="Tahoma"/>
              </a:rPr>
              <a:t> </a:t>
            </a:r>
            <a:r>
              <a:rPr sz="3600" spc="45" dirty="0">
                <a:latin typeface="Tahoma"/>
                <a:cs typeface="Tahoma"/>
              </a:rPr>
              <a:t>gesprek</a:t>
            </a:r>
            <a:r>
              <a:rPr sz="3600" spc="-235" dirty="0">
                <a:latin typeface="Tahoma"/>
                <a:cs typeface="Tahoma"/>
              </a:rPr>
              <a:t> </a:t>
            </a:r>
            <a:r>
              <a:rPr sz="3600" spc="-10" dirty="0">
                <a:latin typeface="Tahoma"/>
                <a:cs typeface="Tahoma"/>
              </a:rPr>
              <a:t>starten…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6939" y="6439344"/>
            <a:ext cx="73025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888888"/>
                </a:solidFill>
                <a:latin typeface="Tahoma"/>
                <a:cs typeface="Tahoma"/>
              </a:rPr>
              <a:t>21-11-</a:t>
            </a:r>
            <a:r>
              <a:rPr sz="1100" spc="-20" dirty="0">
                <a:solidFill>
                  <a:srgbClr val="888888"/>
                </a:solidFill>
                <a:latin typeface="Tahoma"/>
                <a:cs typeface="Tahoma"/>
              </a:rPr>
              <a:t>2024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101796" y="6439344"/>
            <a:ext cx="17208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25" dirty="0">
                <a:solidFill>
                  <a:srgbClr val="888888"/>
                </a:solidFill>
                <a:latin typeface="Tahoma"/>
                <a:cs typeface="Tahoma"/>
              </a:rPr>
              <a:t>30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02179"/>
            <a:ext cx="2039111" cy="11186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6032EFB-00A5-3DD2-2B3D-79F7D43305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60122" y="-615553"/>
            <a:ext cx="8986516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Artikel 2</a:t>
            </a:r>
          </a:p>
        </p:txBody>
      </p:sp>
      <p:grpSp>
        <p:nvGrpSpPr>
          <p:cNvPr id="2" name="object 2" descr="nieuwsartikel elektrahuisjes overlast"/>
          <p:cNvGrpSpPr/>
          <p:nvPr/>
        </p:nvGrpSpPr>
        <p:grpSpPr>
          <a:xfrm>
            <a:off x="2049018" y="4176"/>
            <a:ext cx="10143490" cy="6812280"/>
            <a:chOff x="2049018" y="4176"/>
            <a:chExt cx="10143490" cy="68122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9018" y="4176"/>
              <a:ext cx="8093963" cy="68120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31551" y="823722"/>
              <a:ext cx="2060447" cy="10797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39802" y="2143210"/>
            <a:ext cx="211264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0" spc="50" dirty="0">
                <a:solidFill>
                  <a:srgbClr val="FFFFFF"/>
                </a:solidFill>
                <a:latin typeface="Tahoma"/>
                <a:cs typeface="Tahoma"/>
              </a:rPr>
              <a:t>Einde</a:t>
            </a:r>
            <a:endParaRPr sz="6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6500067-F5A7-79F1-60F1-AAB4C95CE1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60122" y="-615553"/>
            <a:ext cx="8986516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Artikel 3</a:t>
            </a:r>
          </a:p>
        </p:txBody>
      </p:sp>
      <p:pic>
        <p:nvPicPr>
          <p:cNvPr id="2" name="object 2" descr="nieuwsartikel energietransitie busvervoer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6411" y="0"/>
            <a:ext cx="5599175" cy="6857999"/>
          </a:xfrm>
          <a:prstGeom prst="rect">
            <a:avLst/>
          </a:prstGeom>
        </p:spPr>
      </p:pic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31552" y="823722"/>
            <a:ext cx="2060447" cy="10797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3170" y="1101915"/>
            <a:ext cx="157289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60" dirty="0">
                <a:latin typeface="Tahoma"/>
                <a:cs typeface="Tahoma"/>
              </a:rPr>
              <a:t>Inhoud</a:t>
            </a: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89007" y="0"/>
            <a:ext cx="2603500" cy="6858000"/>
          </a:xfrm>
          <a:custGeom>
            <a:avLst/>
            <a:gdLst/>
            <a:ahLst/>
            <a:cxnLst/>
            <a:rect l="l" t="t" r="r" b="b"/>
            <a:pathLst>
              <a:path w="2603500" h="6858000">
                <a:moveTo>
                  <a:pt x="2603004" y="0"/>
                </a:moveTo>
                <a:lnTo>
                  <a:pt x="0" y="0"/>
                </a:lnTo>
                <a:lnTo>
                  <a:pt x="0" y="6858000"/>
                </a:lnTo>
                <a:lnTo>
                  <a:pt x="2603004" y="6858000"/>
                </a:lnTo>
                <a:lnTo>
                  <a:pt x="2603004" y="0"/>
                </a:lnTo>
                <a:close/>
              </a:path>
            </a:pathLst>
          </a:custGeom>
          <a:solidFill>
            <a:srgbClr val="009F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6939" y="6439344"/>
            <a:ext cx="73025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888888"/>
                </a:solidFill>
                <a:latin typeface="Tahoma"/>
                <a:cs typeface="Tahoma"/>
              </a:rPr>
              <a:t>21-11-</a:t>
            </a:r>
            <a:r>
              <a:rPr sz="1100" spc="-20" dirty="0">
                <a:solidFill>
                  <a:srgbClr val="888888"/>
                </a:solidFill>
                <a:latin typeface="Tahoma"/>
                <a:cs typeface="Tahoma"/>
              </a:rPr>
              <a:t>2024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174983" y="6439344"/>
            <a:ext cx="9842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0" dirty="0">
                <a:solidFill>
                  <a:srgbClr val="888888"/>
                </a:solidFill>
                <a:latin typeface="Tahoma"/>
                <a:cs typeface="Tahoma"/>
              </a:rPr>
              <a:t>5</a:t>
            </a:r>
            <a:endParaRPr sz="1100">
              <a:latin typeface="Tahoma"/>
              <a:cs typeface="Tahoma"/>
            </a:endParaRPr>
          </a:p>
        </p:txBody>
      </p:sp>
      <p:graphicFrame>
        <p:nvGraphicFramePr>
          <p:cNvPr id="6" name="object 6" descr="Overzicht inhoudsopgav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925795"/>
              </p:ext>
            </p:extLst>
          </p:nvPr>
        </p:nvGraphicFramePr>
        <p:xfrm>
          <a:off x="2194623" y="2194429"/>
          <a:ext cx="5349240" cy="44253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4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marL="560070">
                        <a:lnSpc>
                          <a:spcPts val="2014"/>
                        </a:lnSpc>
                      </a:pPr>
                      <a:r>
                        <a:rPr sz="1700" spc="-50" dirty="0">
                          <a:latin typeface="Tahoma"/>
                          <a:cs typeface="Tahoma"/>
                        </a:rPr>
                        <a:t>1</a:t>
                      </a:r>
                      <a:endParaRPr sz="17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2014"/>
                        </a:lnSpc>
                      </a:pPr>
                      <a:r>
                        <a:rPr sz="1700" dirty="0">
                          <a:latin typeface="Tahoma"/>
                          <a:cs typeface="Tahoma"/>
                        </a:rPr>
                        <a:t>'Gebruiksaanwijzing'</a:t>
                      </a:r>
                      <a:r>
                        <a:rPr sz="1700" spc="3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700" dirty="0">
                          <a:latin typeface="Tahoma"/>
                          <a:cs typeface="Tahoma"/>
                        </a:rPr>
                        <a:t>Gert-</a:t>
                      </a:r>
                      <a:r>
                        <a:rPr sz="1700" spc="-25" dirty="0">
                          <a:latin typeface="Tahoma"/>
                          <a:cs typeface="Tahoma"/>
                        </a:rPr>
                        <a:t>Jan</a:t>
                      </a:r>
                      <a:endParaRPr sz="17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marL="56007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700" spc="-50" dirty="0">
                          <a:latin typeface="Tahoma"/>
                          <a:cs typeface="Tahoma"/>
                        </a:rPr>
                        <a:t>2</a:t>
                      </a:r>
                      <a:endParaRPr sz="1700">
                        <a:latin typeface="Tahoma"/>
                        <a:cs typeface="Tahoma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700" dirty="0">
                          <a:latin typeface="Tahoma"/>
                          <a:cs typeface="Tahoma"/>
                        </a:rPr>
                        <a:t>‘Werk-</a:t>
                      </a:r>
                      <a:r>
                        <a:rPr sz="1700" spc="-10" dirty="0">
                          <a:latin typeface="Tahoma"/>
                          <a:cs typeface="Tahoma"/>
                        </a:rPr>
                        <a:t>wijze®’</a:t>
                      </a:r>
                      <a:endParaRPr sz="1700">
                        <a:latin typeface="Tahoma"/>
                        <a:cs typeface="Tahoma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marL="56007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spc="-50" dirty="0">
                          <a:latin typeface="Tahoma"/>
                          <a:cs typeface="Tahoma"/>
                        </a:rPr>
                        <a:t>3</a:t>
                      </a:r>
                      <a:endParaRPr sz="1700">
                        <a:latin typeface="Tahoma"/>
                        <a:cs typeface="Tahoma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spc="-10" dirty="0">
                          <a:latin typeface="Tahoma"/>
                          <a:cs typeface="Tahoma"/>
                        </a:rPr>
                        <a:t>Kompas</a:t>
                      </a:r>
                      <a:endParaRPr sz="1700">
                        <a:latin typeface="Tahoma"/>
                        <a:cs typeface="Tahoma"/>
                      </a:endParaRPr>
                    </a:p>
                  </a:txBody>
                  <a:tcPr marL="0" marR="0" marT="3302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marL="56007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spc="-50" dirty="0">
                          <a:latin typeface="Tahoma"/>
                          <a:cs typeface="Tahoma"/>
                        </a:rPr>
                        <a:t>4</a:t>
                      </a:r>
                      <a:endParaRPr sz="1700">
                        <a:latin typeface="Tahoma"/>
                        <a:cs typeface="Tahoma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dirty="0">
                          <a:latin typeface="Tahoma"/>
                          <a:cs typeface="Tahoma"/>
                        </a:rPr>
                        <a:t>Speelveld</a:t>
                      </a:r>
                      <a:r>
                        <a:rPr sz="17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700" dirty="0">
                          <a:latin typeface="Tahoma"/>
                          <a:cs typeface="Tahoma"/>
                        </a:rPr>
                        <a:t>externe</a:t>
                      </a:r>
                      <a:r>
                        <a:rPr sz="17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700" dirty="0">
                          <a:latin typeface="Tahoma"/>
                          <a:cs typeface="Tahoma"/>
                        </a:rPr>
                        <a:t>veiligheid</a:t>
                      </a:r>
                      <a:r>
                        <a:rPr sz="17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700" dirty="0">
                          <a:latin typeface="Tahoma"/>
                          <a:cs typeface="Tahoma"/>
                        </a:rPr>
                        <a:t>gemeente</a:t>
                      </a:r>
                      <a:r>
                        <a:rPr sz="17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700" spc="-10" dirty="0">
                          <a:latin typeface="Tahoma"/>
                          <a:cs typeface="Tahoma"/>
                        </a:rPr>
                        <a:t>Almere</a:t>
                      </a:r>
                      <a:endParaRPr sz="1700">
                        <a:latin typeface="Tahoma"/>
                        <a:cs typeface="Tahoma"/>
                      </a:endParaRPr>
                    </a:p>
                  </a:txBody>
                  <a:tcPr marL="0" marR="0" marT="3302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marL="56007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700" spc="-50" dirty="0">
                          <a:latin typeface="Tahoma"/>
                          <a:cs typeface="Tahoma"/>
                        </a:rPr>
                        <a:t>5</a:t>
                      </a:r>
                      <a:endParaRPr sz="1700">
                        <a:latin typeface="Tahoma"/>
                        <a:cs typeface="Tahoma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700" dirty="0">
                          <a:latin typeface="Tahoma"/>
                          <a:cs typeface="Tahoma"/>
                        </a:rPr>
                        <a:t>Casus batterij</a:t>
                      </a:r>
                      <a:r>
                        <a:rPr sz="17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700" dirty="0">
                          <a:latin typeface="Tahoma"/>
                          <a:cs typeface="Tahoma"/>
                        </a:rPr>
                        <a:t>opslag</a:t>
                      </a:r>
                      <a:r>
                        <a:rPr sz="17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700" dirty="0">
                          <a:latin typeface="Tahoma"/>
                          <a:cs typeface="Tahoma"/>
                        </a:rPr>
                        <a:t>Almere </a:t>
                      </a:r>
                      <a:r>
                        <a:rPr sz="1700" spc="110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7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700" spc="-25" dirty="0">
                          <a:latin typeface="Tahoma"/>
                          <a:cs typeface="Tahoma"/>
                        </a:rPr>
                        <a:t>Wro</a:t>
                      </a:r>
                      <a:endParaRPr sz="1700">
                        <a:latin typeface="Tahoma"/>
                        <a:cs typeface="Tahoma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marL="56007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spc="-50" dirty="0">
                          <a:latin typeface="Tahoma"/>
                          <a:cs typeface="Tahoma"/>
                        </a:rPr>
                        <a:t>6</a:t>
                      </a:r>
                      <a:endParaRPr sz="1700">
                        <a:latin typeface="Tahoma"/>
                        <a:cs typeface="Tahoma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spc="-10" dirty="0">
                          <a:latin typeface="Tahoma"/>
                          <a:cs typeface="Tahoma"/>
                        </a:rPr>
                        <a:t>Bestemmingsplan</a:t>
                      </a:r>
                      <a:endParaRPr sz="1700">
                        <a:latin typeface="Tahoma"/>
                        <a:cs typeface="Tahoma"/>
                      </a:endParaRPr>
                    </a:p>
                  </a:txBody>
                  <a:tcPr marL="0" marR="0" marT="3302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marL="56007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spc="-50" dirty="0">
                          <a:latin typeface="Tahoma"/>
                          <a:cs typeface="Tahoma"/>
                        </a:rPr>
                        <a:t>7</a:t>
                      </a:r>
                      <a:endParaRPr sz="1700">
                        <a:latin typeface="Tahoma"/>
                        <a:cs typeface="Tahoma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spc="-20" dirty="0">
                          <a:latin typeface="Tahoma"/>
                          <a:cs typeface="Tahoma"/>
                        </a:rPr>
                        <a:t>Omgevingsvergunning</a:t>
                      </a:r>
                      <a:r>
                        <a:rPr sz="1700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700" spc="-10" dirty="0">
                          <a:latin typeface="Tahoma"/>
                          <a:cs typeface="Tahoma"/>
                        </a:rPr>
                        <a:t>Milieu</a:t>
                      </a:r>
                      <a:endParaRPr sz="1700">
                        <a:latin typeface="Tahoma"/>
                        <a:cs typeface="Tahoma"/>
                      </a:endParaRPr>
                    </a:p>
                  </a:txBody>
                  <a:tcPr marL="0" marR="0" marT="3302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marL="56007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700" spc="-50" dirty="0">
                          <a:latin typeface="Tahoma"/>
                          <a:cs typeface="Tahoma"/>
                        </a:rPr>
                        <a:t>8</a:t>
                      </a:r>
                      <a:endParaRPr sz="1700">
                        <a:latin typeface="Tahoma"/>
                        <a:cs typeface="Tahoma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700" spc="-20" dirty="0">
                          <a:latin typeface="Tahoma"/>
                          <a:cs typeface="Tahoma"/>
                        </a:rPr>
                        <a:t>Omgevingsvergunning</a:t>
                      </a:r>
                      <a:r>
                        <a:rPr sz="1700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700" spc="-10" dirty="0">
                          <a:latin typeface="Tahoma"/>
                          <a:cs typeface="Tahoma"/>
                        </a:rPr>
                        <a:t>Bouwen</a:t>
                      </a:r>
                      <a:endParaRPr sz="1700">
                        <a:latin typeface="Tahoma"/>
                        <a:cs typeface="Tahoma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marL="56007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spc="-50" dirty="0">
                          <a:latin typeface="Tahoma"/>
                          <a:cs typeface="Tahoma"/>
                        </a:rPr>
                        <a:t>9</a:t>
                      </a:r>
                      <a:endParaRPr sz="1700">
                        <a:latin typeface="Tahoma"/>
                        <a:cs typeface="Tahoma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spc="-20" dirty="0">
                          <a:latin typeface="Tahoma"/>
                          <a:cs typeface="Tahoma"/>
                        </a:rPr>
                        <a:t>Tips</a:t>
                      </a:r>
                      <a:endParaRPr sz="1700">
                        <a:latin typeface="Tahoma"/>
                        <a:cs typeface="Tahoma"/>
                      </a:endParaRPr>
                    </a:p>
                  </a:txBody>
                  <a:tcPr marL="0" marR="0" marT="3302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marL="56007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spc="-25" dirty="0">
                          <a:latin typeface="Tahoma"/>
                          <a:cs typeface="Tahoma"/>
                        </a:rPr>
                        <a:t>10</a:t>
                      </a:r>
                      <a:endParaRPr sz="1700">
                        <a:latin typeface="Tahoma"/>
                        <a:cs typeface="Tahoma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spc="-10" dirty="0">
                          <a:latin typeface="Tahoma"/>
                          <a:cs typeface="Tahoma"/>
                        </a:rPr>
                        <a:t>Uitsmijter</a:t>
                      </a:r>
                      <a:endParaRPr sz="1700">
                        <a:latin typeface="Tahoma"/>
                        <a:cs typeface="Tahoma"/>
                      </a:endParaRPr>
                    </a:p>
                  </a:txBody>
                  <a:tcPr marL="0" marR="0" marT="3302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25475">
                <a:tc>
                  <a:txBody>
                    <a:bodyPr/>
                    <a:lstStyle/>
                    <a:p>
                      <a:pPr marL="56007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700" spc="-25" dirty="0">
                          <a:latin typeface="Tahoma"/>
                          <a:cs typeface="Tahoma"/>
                        </a:rPr>
                        <a:t>11</a:t>
                      </a:r>
                      <a:endParaRPr sz="1700">
                        <a:latin typeface="Tahoma"/>
                        <a:cs typeface="Tahoma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700" dirty="0">
                          <a:latin typeface="Tahoma"/>
                          <a:cs typeface="Tahoma"/>
                        </a:rPr>
                        <a:t>Gesprek</a:t>
                      </a:r>
                      <a:r>
                        <a:rPr sz="17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700" dirty="0">
                          <a:latin typeface="Tahoma"/>
                          <a:cs typeface="Tahoma"/>
                        </a:rPr>
                        <a:t>met</a:t>
                      </a:r>
                      <a:r>
                        <a:rPr sz="17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700" spc="-10" dirty="0">
                          <a:latin typeface="Tahoma"/>
                          <a:cs typeface="Tahoma"/>
                        </a:rPr>
                        <a:t>elkaar</a:t>
                      </a:r>
                      <a:endParaRPr sz="1700">
                        <a:latin typeface="Tahoma"/>
                        <a:cs typeface="Tahoma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65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2048255" cy="1117585"/>
          </a:xfrm>
          <a:prstGeom prst="rect">
            <a:avLst/>
          </a:prstGeom>
        </p:spPr>
      </p:pic>
      <p:pic>
        <p:nvPic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202179"/>
            <a:ext cx="2039111" cy="11186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51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80" dirty="0">
                <a:latin typeface="Tahoma"/>
                <a:cs typeface="Tahoma"/>
              </a:rPr>
              <a:t>Gert-</a:t>
            </a:r>
            <a:r>
              <a:rPr b="0" spc="114" dirty="0">
                <a:latin typeface="Tahoma"/>
                <a:cs typeface="Tahoma"/>
              </a:rPr>
              <a:t>Jan</a:t>
            </a:r>
            <a:r>
              <a:rPr b="0" spc="-265" dirty="0">
                <a:latin typeface="Tahoma"/>
                <a:cs typeface="Tahoma"/>
              </a:rPr>
              <a:t> </a:t>
            </a:r>
            <a:r>
              <a:rPr b="0" spc="-90" dirty="0">
                <a:latin typeface="Tahoma"/>
                <a:cs typeface="Tahoma"/>
              </a:rPr>
              <a:t>van</a:t>
            </a:r>
            <a:r>
              <a:rPr b="0" spc="-245" dirty="0">
                <a:latin typeface="Tahoma"/>
                <a:cs typeface="Tahoma"/>
              </a:rPr>
              <a:t> </a:t>
            </a:r>
            <a:r>
              <a:rPr b="0" dirty="0">
                <a:latin typeface="Tahoma"/>
                <a:cs typeface="Tahoma"/>
              </a:rPr>
              <a:t>de</a:t>
            </a:r>
            <a:r>
              <a:rPr b="0" spc="-250" dirty="0">
                <a:latin typeface="Tahoma"/>
                <a:cs typeface="Tahoma"/>
              </a:rPr>
              <a:t> </a:t>
            </a:r>
            <a:r>
              <a:rPr b="0" spc="-10" dirty="0">
                <a:latin typeface="Tahoma"/>
                <a:cs typeface="Tahoma"/>
              </a:rPr>
              <a:t>Bovenkamp</a:t>
            </a:r>
          </a:p>
        </p:txBody>
      </p:sp>
      <p:pic>
        <p:nvPicPr>
          <p:cNvPr id="2" name="object 2" descr="Wie ben ik? woordenmap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6444" y="0"/>
            <a:ext cx="6884669" cy="6781037"/>
          </a:xfrm>
          <a:prstGeom prst="rect">
            <a:avLst/>
          </a:prstGeom>
        </p:spPr>
      </p:pic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6939" y="6439344"/>
            <a:ext cx="73025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888888"/>
                </a:solidFill>
                <a:latin typeface="Tahoma"/>
                <a:cs typeface="Tahoma"/>
              </a:rPr>
              <a:t>21-11-</a:t>
            </a:r>
            <a:r>
              <a:rPr sz="1100" spc="-20" dirty="0">
                <a:solidFill>
                  <a:srgbClr val="888888"/>
                </a:solidFill>
                <a:latin typeface="Tahoma"/>
                <a:cs typeface="Tahoma"/>
              </a:rPr>
              <a:t>2024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05152" y="6434772"/>
            <a:ext cx="238125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linkedin.com/in/gertjanvandebovenkamp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174983" y="6439344"/>
            <a:ext cx="9842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0" dirty="0">
                <a:solidFill>
                  <a:srgbClr val="888888"/>
                </a:solidFill>
                <a:latin typeface="Tahoma"/>
                <a:cs typeface="Tahoma"/>
              </a:rPr>
              <a:t>6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202179"/>
            <a:ext cx="2036825" cy="1119377"/>
          </a:xfrm>
          <a:prstGeom prst="rect">
            <a:avLst/>
          </a:prstGeom>
        </p:spPr>
      </p:pic>
      <p:pic>
        <p:nvPic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59379" y="2202179"/>
            <a:ext cx="2417051" cy="24163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E382855-BA4C-C265-BF73-0234BD8F4F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60122" y="-615553"/>
            <a:ext cx="8986516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Methode 1</a:t>
            </a:r>
          </a:p>
        </p:txBody>
      </p:sp>
      <p:pic>
        <p:nvPicPr>
          <p:cNvPr id="2" name="object 2" descr="Werkwijzer Ezels &amp; C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75875" cy="6823710"/>
          </a:xfrm>
          <a:prstGeom prst="rect">
            <a:avLst/>
          </a:prstGeom>
        </p:spPr>
      </p:pic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31552" y="823722"/>
            <a:ext cx="2060447" cy="10797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7C1FD54-D04B-4C92-016D-9C53F3C9A7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60122" y="-615553"/>
            <a:ext cx="8986516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Methode 2</a:t>
            </a:r>
          </a:p>
        </p:txBody>
      </p:sp>
      <p:pic>
        <p:nvPicPr>
          <p:cNvPr id="2" name="object 2" descr="ontwikkeling cyclus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95587" cy="6857998"/>
          </a:xfrm>
          <a:prstGeom prst="rect">
            <a:avLst/>
          </a:prstGeom>
        </p:spPr>
      </p:pic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31552" y="823722"/>
            <a:ext cx="2060447" cy="10797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4A5FC35-76AD-24E9-EA10-AF242F359F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60122" y="-615553"/>
            <a:ext cx="8986516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Methode 3</a:t>
            </a:r>
          </a:p>
        </p:txBody>
      </p:sp>
      <p:pic>
        <p:nvPicPr>
          <p:cNvPr id="2" name="object 2" descr="lagenmodel - tijdschaal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9185" y="0"/>
            <a:ext cx="5694092" cy="6857999"/>
          </a:xfrm>
          <a:prstGeom prst="rect">
            <a:avLst/>
          </a:prstGeom>
        </p:spPr>
      </p:pic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31552" y="823722"/>
            <a:ext cx="2060447" cy="10797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757</Words>
  <Application>Microsoft Office PowerPoint</Application>
  <PresentationFormat>Breedbeeld</PresentationFormat>
  <Paragraphs>140</Paragraphs>
  <Slides>30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5" baseType="lpstr">
      <vt:lpstr>Calibri</vt:lpstr>
      <vt:lpstr>Tahoma</vt:lpstr>
      <vt:lpstr>Times New Roman</vt:lpstr>
      <vt:lpstr>Wingdings</vt:lpstr>
      <vt:lpstr>Office Theme</vt:lpstr>
      <vt:lpstr>Werk-wijze®</vt:lpstr>
      <vt:lpstr>Artikel 1</vt:lpstr>
      <vt:lpstr>Artikel 2</vt:lpstr>
      <vt:lpstr>Artikel 3</vt:lpstr>
      <vt:lpstr>Inhoud</vt:lpstr>
      <vt:lpstr>Gert-Jan van de Bovenkamp</vt:lpstr>
      <vt:lpstr>Methode 1</vt:lpstr>
      <vt:lpstr>Methode 2</vt:lpstr>
      <vt:lpstr>Methode 3</vt:lpstr>
      <vt:lpstr>Methode 4</vt:lpstr>
      <vt:lpstr>Methode 5</vt:lpstr>
      <vt:lpstr>Kompas</vt:lpstr>
      <vt:lpstr>Speelveld</vt:lpstr>
      <vt:lpstr>Kaart Almere 1</vt:lpstr>
      <vt:lpstr>Kaart Almere 2</vt:lpstr>
      <vt:lpstr>Proces vergunningen</vt:lpstr>
      <vt:lpstr>Opslag van batterijen in Almere - Wro</vt:lpstr>
      <vt:lpstr>Casus locatie 1</vt:lpstr>
      <vt:lpstr>Type EOS</vt:lpstr>
      <vt:lpstr>Bestemmingsplan</vt:lpstr>
      <vt:lpstr>Casus locatie 2</vt:lpstr>
      <vt:lpstr>Casus locatie 3</vt:lpstr>
      <vt:lpstr>Toetsing </vt:lpstr>
      <vt:lpstr>Omgevingsvergunning Milieu</vt:lpstr>
      <vt:lpstr>Casus locatie 4</vt:lpstr>
      <vt:lpstr>Omgevingsvergunning Bouwen</vt:lpstr>
      <vt:lpstr>Tips</vt:lpstr>
      <vt:lpstr>Slot</vt:lpstr>
      <vt:lpstr>En dan nu………</vt:lpstr>
      <vt:lpstr>Einde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Rowan de Graaf - Freelancers United</dc:creator>
  <cp:lastModifiedBy>Schuur, Nienke (RWS WVL)</cp:lastModifiedBy>
  <cp:revision>2</cp:revision>
  <dcterms:created xsi:type="dcterms:W3CDTF">2024-12-17T10:35:43Z</dcterms:created>
  <dcterms:modified xsi:type="dcterms:W3CDTF">2024-12-19T08:18:48Z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0x010100A3931FBF8BAFE84BAC495B07B603E4E6003C18E2E71EE8CA4E99AFF6E897D18F11</vt:lpwstr>
  </property>
  <property fmtid="{D5CDD505-2E9C-101B-9397-08002B2CF9AE}" pid="3" name="Created">
    <vt:filetime>2024-11-21T00:00:00Z</vt:filetime>
  </property>
  <property fmtid="{D5CDD505-2E9C-101B-9397-08002B2CF9AE}" pid="4" name="Creator">
    <vt:lpwstr>Acrobat PDFMaker 24 voor PowerPoint</vt:lpwstr>
  </property>
  <property fmtid="{D5CDD505-2E9C-101B-9397-08002B2CF9AE}" pid="5" name="LastSaved">
    <vt:filetime>2024-12-17T00:00:00Z</vt:filetime>
  </property>
  <property fmtid="{D5CDD505-2E9C-101B-9397-08002B2CF9AE}" pid="6" name="Producer">
    <vt:lpwstr>Adobe PDF Library 24.3.144</vt:lpwstr>
  </property>
  <property fmtid="{D5CDD505-2E9C-101B-9397-08002B2CF9AE}" pid="7" name="xd_Signature">
    <vt:lpwstr>No</vt:lpwstr>
  </property>
</Properties>
</file>