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20"/>
  </p:notesMasterIdLst>
  <p:handoutMasterIdLst>
    <p:handoutMasterId r:id="rId21"/>
  </p:handoutMasterIdLst>
  <p:sldIdLst>
    <p:sldId id="259" r:id="rId6"/>
    <p:sldId id="266" r:id="rId7"/>
    <p:sldId id="263" r:id="rId8"/>
    <p:sldId id="265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7E4"/>
    <a:srgbClr val="228EE1"/>
    <a:srgbClr val="40404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11E26-2845-4037-AB0A-B8D618419695}" v="3" dt="2024-11-16T13:11:58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333" autoAdjust="0"/>
  </p:normalViewPr>
  <p:slideViewPr>
    <p:cSldViewPr>
      <p:cViewPr varScale="1">
        <p:scale>
          <a:sx n="92" d="100"/>
          <a:sy n="92" d="100"/>
        </p:scale>
        <p:origin x="6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0B09F-F569-3745-A759-4035E1BB1870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9AE0-2E21-9F40-99AA-0883F7070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00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80ADE4-146D-8243-BE2C-811D560BD5D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5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Stuurgroep, PGS-Teams en Adviescommissie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0ADE4-146D-8243-BE2C-811D560BD5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043608" y="4077072"/>
            <a:ext cx="6912768" cy="914401"/>
          </a:xfrm>
          <a:prstGeom prst="rect">
            <a:avLst/>
          </a:prstGeom>
        </p:spPr>
        <p:txBody>
          <a:bodyPr vert="horz"/>
          <a:lstStyle>
            <a:lvl1pPr>
              <a:defRPr sz="3000"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507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28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35510-219B-E74A-B198-89CA9D0C16E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4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7544" y="1600200"/>
            <a:ext cx="8229600" cy="4525963"/>
          </a:xfrm>
        </p:spPr>
        <p:txBody>
          <a:bodyPr vert="eaVert"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55E6C-2631-274B-B07D-CC25E3B4494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0B04A-43FA-164C-AEB0-E69D5F131B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000">
                <a:solidFill>
                  <a:srgbClr val="0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99E91-4F2D-9E48-A773-1E3D605C77E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nl-NL" dirty="0"/>
              <a:t>Titelstijl van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99E6A-3125-BE43-BEC0-407A1BBDCC3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0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0566E-426F-444F-AA26-21D5987C169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rgbClr val="40404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7856" y="1600200"/>
            <a:ext cx="4038600" cy="4525963"/>
          </a:xfrm>
        </p:spPr>
        <p:txBody>
          <a:bodyPr/>
          <a:lstStyle>
            <a:lvl1pPr>
              <a:defRPr sz="26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DB05B-0892-7649-95E6-D49441884C0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8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8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97C4B-2B19-884E-9EFF-5D92C580BEF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6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F8389-C601-8843-A2F6-09DAF9F7936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D117C-0816-2C45-B287-E49E60451F1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50904" cy="1162050"/>
          </a:xfrm>
        </p:spPr>
        <p:txBody>
          <a:bodyPr vert="horz" anchor="ctr" anchorCtr="0"/>
          <a:lstStyle>
            <a:lvl1pPr algn="l">
              <a:defRPr sz="3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800">
                <a:solidFill>
                  <a:srgbClr val="404040"/>
                </a:solidFill>
              </a:defRPr>
            </a:lvl2pPr>
            <a:lvl3pPr>
              <a:defRPr sz="2400">
                <a:solidFill>
                  <a:srgbClr val="404040"/>
                </a:solidFill>
              </a:defRPr>
            </a:lvl3pPr>
            <a:lvl4pPr>
              <a:defRPr sz="2000">
                <a:solidFill>
                  <a:srgbClr val="404040"/>
                </a:solidFill>
              </a:defRPr>
            </a:lvl4pPr>
            <a:lvl5pPr>
              <a:defRPr sz="2000">
                <a:solidFill>
                  <a:srgbClr val="40404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2534F-1ABD-AE40-9BFF-2223E6C7A19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7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Afbeelding 8" descr="icon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9144000" cy="241300"/>
          </a:xfrm>
          <a:prstGeom prst="rect">
            <a:avLst/>
          </a:prstGeom>
        </p:spPr>
      </p:pic>
      <p:pic>
        <p:nvPicPr>
          <p:cNvPr id="11" name="Afbeelding 10" descr="logo-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01" y="620688"/>
            <a:ext cx="2988855" cy="576064"/>
          </a:xfrm>
          <a:prstGeom prst="rect">
            <a:avLst/>
          </a:prstGeom>
        </p:spPr>
      </p:pic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titel 13"/>
          <p:cNvSpPr txBox="1">
            <a:spLocks/>
          </p:cNvSpPr>
          <p:nvPr userDrawn="1"/>
        </p:nvSpPr>
        <p:spPr>
          <a:xfrm>
            <a:off x="467544" y="3726160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hit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416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122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134153"/>
            <a:ext cx="2133600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134153"/>
            <a:ext cx="2895600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0404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134153"/>
            <a:ext cx="2133600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fld id="{6B8D324A-8A66-F144-AB59-F103DE4110E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3" name="Afbeelding 2" descr="icon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700"/>
            <a:ext cx="9144000" cy="241300"/>
          </a:xfrm>
          <a:prstGeom prst="rect">
            <a:avLst/>
          </a:prstGeom>
        </p:spPr>
      </p:pic>
      <p:pic>
        <p:nvPicPr>
          <p:cNvPr id="12" name="Afbeelding 11" descr="logo-blu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00" y="620687"/>
            <a:ext cx="2988856" cy="576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28EE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40404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atiereeksgevaarlijkestoffen.nl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Hoe komt een PGS tot stand?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000" dirty="0"/>
              <a:t>Frank Lelieveld: PGS-Adviescommissie</a:t>
            </a:r>
          </a:p>
        </p:txBody>
      </p:sp>
    </p:spTree>
    <p:extLst>
      <p:ext uri="{BB962C8B-B14F-4D97-AF65-F5344CB8AC3E}">
        <p14:creationId xmlns:p14="http://schemas.microsoft.com/office/powerpoint/2010/main" val="230883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14077-E5D8-3E6A-98BB-C958C39B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Commentaarronde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00859-73B3-6735-3B0D-FCE64A697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solidFill>
                  <a:srgbClr val="3397E4"/>
                </a:solidFill>
              </a:rPr>
              <a:t>Publieke commentaarronde</a:t>
            </a:r>
          </a:p>
          <a:p>
            <a:pPr lvl="1"/>
            <a:r>
              <a:rPr lang="nl-NL" sz="2000" dirty="0">
                <a:solidFill>
                  <a:srgbClr val="3397E4"/>
                </a:solidFill>
              </a:rPr>
              <a:t>Publicatie concept PGS</a:t>
            </a:r>
          </a:p>
          <a:p>
            <a:pPr lvl="1"/>
            <a:r>
              <a:rPr lang="nl-NL" sz="2000" dirty="0">
                <a:solidFill>
                  <a:srgbClr val="3397E4"/>
                </a:solidFill>
              </a:rPr>
              <a:t>Voorlopige zienswijze NLA</a:t>
            </a:r>
          </a:p>
          <a:p>
            <a:pPr lvl="1"/>
            <a:r>
              <a:rPr lang="nl-NL" sz="2000" dirty="0">
                <a:solidFill>
                  <a:srgbClr val="3397E4"/>
                </a:solidFill>
              </a:rPr>
              <a:t>Juridische toetsing</a:t>
            </a:r>
          </a:p>
          <a:p>
            <a:r>
              <a:rPr lang="nl-NL" sz="2000" dirty="0">
                <a:solidFill>
                  <a:srgbClr val="3397E4"/>
                </a:solidFill>
              </a:rPr>
              <a:t>Verwerken commentaren</a:t>
            </a:r>
          </a:p>
          <a:p>
            <a:r>
              <a:rPr lang="nl-NL" sz="2000" dirty="0">
                <a:solidFill>
                  <a:srgbClr val="3397E4"/>
                </a:solidFill>
              </a:rPr>
              <a:t>Terugkoppeling zienswijzen NLA</a:t>
            </a:r>
          </a:p>
          <a:p>
            <a:r>
              <a:rPr lang="nl-NL" sz="2000" dirty="0">
                <a:solidFill>
                  <a:srgbClr val="3397E4"/>
                </a:solidFill>
              </a:rPr>
              <a:t>AC onderzoekt mogelijkheden terugkoppeling commentaren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05AF77-B90A-C61D-3B1A-85286108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8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0A524-AB6F-4599-107C-B8435169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PGS naar Stuurgroep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C9AC1D-F74E-7F16-3413-DE9C5409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solidFill>
                  <a:srgbClr val="3397E4"/>
                </a:solidFill>
              </a:rPr>
              <a:t>Team levert definitief concept op aan SG</a:t>
            </a:r>
          </a:p>
          <a:p>
            <a:r>
              <a:rPr lang="nl-NL" sz="2000" dirty="0">
                <a:solidFill>
                  <a:srgbClr val="3397E4"/>
                </a:solidFill>
              </a:rPr>
              <a:t>I&amp;W eindtoets</a:t>
            </a:r>
          </a:p>
          <a:p>
            <a:r>
              <a:rPr lang="nl-NL" sz="2000" dirty="0">
                <a:solidFill>
                  <a:srgbClr val="3397E4"/>
                </a:solidFill>
              </a:rPr>
              <a:t>Redactie</a:t>
            </a:r>
          </a:p>
          <a:p>
            <a:r>
              <a:rPr lang="nl-NL" sz="2000" dirty="0">
                <a:solidFill>
                  <a:srgbClr val="3397E4"/>
                </a:solidFill>
              </a:rPr>
              <a:t>Definitieve zienswijze NLA</a:t>
            </a:r>
          </a:p>
          <a:p>
            <a:r>
              <a:rPr lang="nl-NL" sz="2000" dirty="0">
                <a:solidFill>
                  <a:srgbClr val="3397E4"/>
                </a:solidFill>
              </a:rPr>
              <a:t>Goedkeuring door SG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BD009B-5AA6-175A-DB91-2FA7414D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6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25585-02F2-71C1-B9E6-76F2A874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Laatste stappen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3BB59A-C7E3-058C-3394-26267B9E3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solidFill>
                  <a:srgbClr val="3397E4"/>
                </a:solidFill>
              </a:rPr>
              <a:t>Publicatie definitief concept</a:t>
            </a:r>
          </a:p>
          <a:p>
            <a:r>
              <a:rPr lang="nl-NL" sz="2000" dirty="0">
                <a:solidFill>
                  <a:srgbClr val="3397E4"/>
                </a:solidFill>
              </a:rPr>
              <a:t>Vaststelling door Bestuurlijk Omgevingsberaad (Bob)</a:t>
            </a:r>
          </a:p>
          <a:p>
            <a:r>
              <a:rPr lang="nl-NL" sz="2000" dirty="0">
                <a:solidFill>
                  <a:srgbClr val="3397E4"/>
                </a:solidFill>
              </a:rPr>
              <a:t>Publicatie definitieve versie</a:t>
            </a:r>
          </a:p>
          <a:p>
            <a:endParaRPr lang="nl-NL" sz="2000" dirty="0">
              <a:solidFill>
                <a:srgbClr val="3397E4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3397E4"/>
                </a:solidFill>
              </a:rPr>
              <a:t>Ministerie</a:t>
            </a:r>
          </a:p>
          <a:p>
            <a:r>
              <a:rPr lang="nl-NL" sz="2000" dirty="0">
                <a:solidFill>
                  <a:srgbClr val="3397E4"/>
                </a:solidFill>
              </a:rPr>
              <a:t>Notificatie Europese Commissie</a:t>
            </a:r>
          </a:p>
          <a:p>
            <a:r>
              <a:rPr lang="nl-NL" sz="2000" dirty="0">
                <a:solidFill>
                  <a:srgbClr val="3397E4"/>
                </a:solidFill>
              </a:rPr>
              <a:t>(eventueel) Opnemen in relevante regelgeving</a:t>
            </a:r>
          </a:p>
          <a:p>
            <a:endParaRPr lang="nl-NL" sz="2000" dirty="0">
              <a:solidFill>
                <a:srgbClr val="3397E4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BEF3B8-3677-ECA2-375B-C0412E6F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3BE5A-00B5-0394-8038-D05F583C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Waarom PGS?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944C1B-BF01-5959-3949-02CD8207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solidFill>
                  <a:srgbClr val="3397E4"/>
                </a:solidFill>
              </a:rPr>
              <a:t>Lang traject</a:t>
            </a:r>
          </a:p>
          <a:p>
            <a:r>
              <a:rPr lang="nl-NL" sz="2000" dirty="0">
                <a:solidFill>
                  <a:srgbClr val="3397E4"/>
                </a:solidFill>
              </a:rPr>
              <a:t>Consensus</a:t>
            </a:r>
          </a:p>
          <a:p>
            <a:r>
              <a:rPr lang="nl-NL" sz="2000" dirty="0">
                <a:solidFill>
                  <a:srgbClr val="3397E4"/>
                </a:solidFill>
              </a:rPr>
              <a:t>Zorgvuldigheid</a:t>
            </a:r>
          </a:p>
          <a:p>
            <a:r>
              <a:rPr lang="nl-NL" sz="2000" dirty="0">
                <a:solidFill>
                  <a:srgbClr val="3397E4"/>
                </a:solidFill>
              </a:rPr>
              <a:t>Transparantie</a:t>
            </a:r>
          </a:p>
          <a:p>
            <a:endParaRPr lang="nl-NL" sz="2000" dirty="0">
              <a:solidFill>
                <a:srgbClr val="3397E4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3397E4"/>
                </a:solidFill>
              </a:rPr>
              <a:t>Belang PGS</a:t>
            </a:r>
          </a:p>
          <a:p>
            <a:r>
              <a:rPr lang="nl-NL" sz="2000" dirty="0">
                <a:solidFill>
                  <a:srgbClr val="3397E4"/>
                </a:solidFill>
              </a:rPr>
              <a:t>Eenduidigheid</a:t>
            </a:r>
          </a:p>
          <a:p>
            <a:r>
              <a:rPr lang="nl-NL" sz="2000" dirty="0">
                <a:solidFill>
                  <a:srgbClr val="3397E4"/>
                </a:solidFill>
              </a:rPr>
              <a:t>Basis BBT</a:t>
            </a:r>
          </a:p>
          <a:p>
            <a:r>
              <a:rPr lang="nl-NL" sz="2000" dirty="0">
                <a:solidFill>
                  <a:srgbClr val="3397E4"/>
                </a:solidFill>
              </a:rPr>
              <a:t>Kosteneffectief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6CA27D-07EB-F5CB-D346-05E71C9F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2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987AE2-157D-424F-8870-775BA336C29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rgbClr val="3397E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rgbClr val="3397E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rgbClr val="3397E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3397E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E867F2-035B-77D8-E8F6-9F78AB54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8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86B3D-C288-3FA6-7CC8-9C8BFADE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Even voorstellen…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0437DF-5455-79DF-AE9E-584634BD4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600" b="1" dirty="0">
                <a:solidFill>
                  <a:srgbClr val="3397E4"/>
                </a:solidFill>
              </a:rPr>
              <a:t>Frank Lelieveld</a:t>
            </a:r>
          </a:p>
          <a:p>
            <a:pPr marL="0" indent="0">
              <a:buNone/>
            </a:pPr>
            <a:endParaRPr lang="nl-NL" sz="1600" b="1" dirty="0">
              <a:solidFill>
                <a:srgbClr val="3397E4"/>
              </a:solidFill>
            </a:endParaRPr>
          </a:p>
          <a:p>
            <a:pPr marL="0" indent="0">
              <a:buNone/>
            </a:pPr>
            <a:r>
              <a:rPr lang="nl-NL" sz="1600" dirty="0">
                <a:solidFill>
                  <a:srgbClr val="3397E4"/>
                </a:solidFill>
              </a:rPr>
              <a:t>Veiligheidsregio Rotterdam-Rijnmond, afdeling Industriële Veiligheid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3397E4"/>
                </a:solidFill>
              </a:rPr>
              <a:t>Landelijk </a:t>
            </a:r>
            <a:r>
              <a:rPr lang="nl-NL" sz="1600" dirty="0" err="1">
                <a:solidFill>
                  <a:srgbClr val="3397E4"/>
                </a:solidFill>
              </a:rPr>
              <a:t>expertisececentrum</a:t>
            </a:r>
            <a:r>
              <a:rPr lang="nl-NL" sz="1600" dirty="0">
                <a:solidFill>
                  <a:srgbClr val="3397E4"/>
                </a:solidFill>
              </a:rPr>
              <a:t> Industriële Veiligheid (LEC-IV)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3397E4"/>
                </a:solidFill>
              </a:rPr>
              <a:t>Brandweer Nederland, netwerk Industriële Veiligheid, sector Milieu &amp; Industrie</a:t>
            </a:r>
          </a:p>
          <a:p>
            <a:pPr marL="0" indent="0">
              <a:buNone/>
            </a:pPr>
            <a:endParaRPr lang="nl-NL" sz="1600" dirty="0">
              <a:solidFill>
                <a:srgbClr val="3397E4"/>
              </a:solidFill>
            </a:endParaRPr>
          </a:p>
          <a:p>
            <a:pPr marL="0" indent="0">
              <a:buNone/>
            </a:pPr>
            <a:endParaRPr lang="nl-NL" sz="1600" dirty="0">
              <a:solidFill>
                <a:srgbClr val="3397E4"/>
              </a:solidFill>
            </a:endParaRPr>
          </a:p>
          <a:p>
            <a:pPr marL="0" indent="0">
              <a:buNone/>
            </a:pPr>
            <a:r>
              <a:rPr lang="nl-NL" sz="1600" b="1" dirty="0">
                <a:solidFill>
                  <a:srgbClr val="3397E4"/>
                </a:solidFill>
              </a:rPr>
              <a:t>PGS Adviescommissie</a:t>
            </a:r>
          </a:p>
          <a:p>
            <a:pPr marL="0" indent="0">
              <a:buNone/>
            </a:pPr>
            <a:endParaRPr lang="nl-NL" sz="1600" dirty="0">
              <a:solidFill>
                <a:srgbClr val="3397E4"/>
              </a:solidFill>
            </a:endParaRPr>
          </a:p>
          <a:p>
            <a:pPr marL="0" indent="0">
              <a:buNone/>
            </a:pPr>
            <a:endParaRPr lang="nl-NL" sz="1600" dirty="0">
              <a:solidFill>
                <a:srgbClr val="3397E4"/>
              </a:solidFill>
            </a:endParaRPr>
          </a:p>
          <a:p>
            <a:pPr marL="0" indent="0">
              <a:buNone/>
            </a:pPr>
            <a:endParaRPr lang="nl-NL" sz="1600" dirty="0">
              <a:solidFill>
                <a:srgbClr val="3397E4"/>
              </a:solidFill>
            </a:endParaRPr>
          </a:p>
          <a:p>
            <a:pPr marL="0" indent="0">
              <a:buNone/>
            </a:pPr>
            <a:endParaRPr lang="nl-NL" sz="1600" dirty="0">
              <a:solidFill>
                <a:srgbClr val="3397E4"/>
              </a:solidFill>
            </a:endParaRPr>
          </a:p>
          <a:p>
            <a:pPr marL="0" indent="0">
              <a:buNone/>
            </a:pPr>
            <a:r>
              <a:rPr lang="nl-NL" sz="1600" dirty="0">
                <a:solidFill>
                  <a:srgbClr val="3397E4"/>
                </a:solidFill>
              </a:rPr>
              <a:t>Verleden: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3397E4"/>
                </a:solidFill>
              </a:rPr>
              <a:t>Vergunningverlening DCMR Milieudienst Rijnmond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3397E4"/>
                </a:solidFill>
              </a:rPr>
              <a:t>Adviesbureau</a:t>
            </a:r>
          </a:p>
          <a:p>
            <a:pPr marL="0" indent="0">
              <a:buNone/>
            </a:pPr>
            <a:endParaRPr lang="nl-NL" sz="1600" dirty="0">
              <a:solidFill>
                <a:srgbClr val="3397E4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FF1A1F-244E-F0E3-2D21-D31AA99A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1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Wat is een PGS?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35692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3397E4"/>
                </a:solidFill>
              </a:rPr>
              <a:t>PGS</a:t>
            </a:r>
          </a:p>
          <a:p>
            <a:pPr marL="1143000" lvl="1" indent="-457200"/>
            <a:r>
              <a:rPr lang="nl-NL" sz="1600" dirty="0" err="1">
                <a:solidFill>
                  <a:srgbClr val="3397E4"/>
                </a:solidFill>
              </a:rPr>
              <a:t>Bbt</a:t>
            </a:r>
            <a:r>
              <a:rPr lang="nl-NL" sz="1600" dirty="0">
                <a:solidFill>
                  <a:srgbClr val="3397E4"/>
                </a:solidFill>
              </a:rPr>
              <a:t>-richtlijn over de veilige opslag van gevaarlijke stoffen en bijbehorende activiteiten</a:t>
            </a:r>
          </a:p>
          <a:p>
            <a:pPr marL="1143000" lvl="1" indent="-457200"/>
            <a:r>
              <a:rPr lang="nl-NL" sz="1600" dirty="0">
                <a:solidFill>
                  <a:srgbClr val="3397E4"/>
                </a:solidFill>
              </a:rPr>
              <a:t>Een consensus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3397E4"/>
                </a:solidFill>
              </a:rPr>
              <a:t>Voor wie?</a:t>
            </a:r>
          </a:p>
          <a:p>
            <a:pPr marL="1143000" lvl="1" indent="-457200"/>
            <a:r>
              <a:rPr lang="nl-NL" sz="1600" dirty="0">
                <a:solidFill>
                  <a:srgbClr val="3397E4"/>
                </a:solidFill>
              </a:rPr>
              <a:t>voor bedrijven die gevaarlijke stoffen produceren, transporteren, opslaan of gebruiken </a:t>
            </a:r>
          </a:p>
          <a:p>
            <a:pPr marL="1143000" lvl="1" indent="-457200"/>
            <a:r>
              <a:rPr lang="nl-NL" sz="1600" dirty="0">
                <a:solidFill>
                  <a:srgbClr val="3397E4"/>
                </a:solidFill>
              </a:rPr>
              <a:t>voor overheden die zijn belast met het toezicht op en de vergunningverlening aan deze bedrijven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3397E4"/>
                </a:solidFill>
              </a:rPr>
              <a:t>(Nieuwe) website</a:t>
            </a:r>
            <a:r>
              <a:rPr lang="nl-NL" sz="1600" dirty="0"/>
              <a:t>: </a:t>
            </a:r>
            <a:r>
              <a:rPr lang="nl-NL" sz="1600" dirty="0">
                <a:hlinkClick r:id="rId2"/>
              </a:rPr>
              <a:t>https://publicatiereeksgevaarlijkestoffen.nl/</a:t>
            </a:r>
            <a:endParaRPr lang="nl-NL" sz="1600" dirty="0"/>
          </a:p>
          <a:p>
            <a:pPr marL="0" indent="0">
              <a:buNone/>
            </a:pPr>
            <a:endParaRPr lang="nl-NL" sz="2000" dirty="0">
              <a:solidFill>
                <a:srgbClr val="3397E4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112F3CC-BAC3-9426-085C-7DC0728D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en-US" sz="2000" dirty="0" err="1"/>
              <a:t>Organisatie</a:t>
            </a:r>
            <a:endParaRPr lang="en-US" sz="2000" dirty="0"/>
          </a:p>
        </p:txBody>
      </p:sp>
      <p:pic>
        <p:nvPicPr>
          <p:cNvPr id="5" name="Tijdelijke aanduiding voor inhoud 4" descr="organisatie PGS">
            <a:extLst>
              <a:ext uri="{FF2B5EF4-FFF2-40B4-BE49-F238E27FC236}">
                <a16:creationId xmlns:a16="http://schemas.microsoft.com/office/drawing/2014/main" id="{02C9D841-0176-6F52-DF0C-B611A537F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574" y="1600200"/>
            <a:ext cx="5858851" cy="4525963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F6334B-DC62-A301-EF46-DDD5DCBE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125" y="6134153"/>
            <a:ext cx="2133600" cy="39359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46299E6A-3125-BE43-BEC0-407A1BBDCC3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0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28AD3-00BA-8C33-0EE6-637A69E4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Wie zitten er in de organisatie?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C1B7E7-BAF6-AFCD-E8AF-6BCA1509E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nl-NL" sz="1800" dirty="0">
                <a:solidFill>
                  <a:srgbClr val="3397E4"/>
                </a:solidFill>
              </a:rPr>
              <a:t>VNG (vanuit ODNL)</a:t>
            </a:r>
          </a:p>
          <a:p>
            <a:r>
              <a:rPr lang="nl-NL" sz="1800" dirty="0">
                <a:solidFill>
                  <a:srgbClr val="3397E4"/>
                </a:solidFill>
              </a:rPr>
              <a:t>IPO (vanuit ODNL)</a:t>
            </a:r>
          </a:p>
          <a:p>
            <a:r>
              <a:rPr lang="nl-NL" sz="1800" dirty="0" err="1">
                <a:solidFill>
                  <a:srgbClr val="3397E4"/>
                </a:solidFill>
              </a:rPr>
              <a:t>BrwNL</a:t>
            </a:r>
            <a:r>
              <a:rPr lang="nl-NL" sz="1800" dirty="0">
                <a:solidFill>
                  <a:srgbClr val="3397E4"/>
                </a:solidFill>
              </a:rPr>
              <a:t> (vanuit Netwerk IV)</a:t>
            </a:r>
          </a:p>
          <a:p>
            <a:r>
              <a:rPr lang="nl-NL" sz="1800" dirty="0">
                <a:solidFill>
                  <a:srgbClr val="3397E4"/>
                </a:solidFill>
              </a:rPr>
              <a:t>NLA</a:t>
            </a:r>
          </a:p>
          <a:p>
            <a:r>
              <a:rPr lang="nl-NL" sz="1800" dirty="0">
                <a:solidFill>
                  <a:srgbClr val="3397E4"/>
                </a:solidFill>
              </a:rPr>
              <a:t>MKB </a:t>
            </a:r>
          </a:p>
          <a:p>
            <a:r>
              <a:rPr lang="nl-NL" sz="1800" dirty="0">
                <a:solidFill>
                  <a:srgbClr val="3397E4"/>
                </a:solidFill>
              </a:rPr>
              <a:t>VNO-NCW (“industrie”)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62F2E0-F7AA-3E2E-B952-E8E1597E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8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E094D-62B2-F8BD-E672-A6826157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Werkprogramma met PGS onderwerpen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E3FA3C-085F-C9D1-A17C-7CC80D339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solidFill>
                  <a:srgbClr val="3397E4"/>
                </a:solidFill>
              </a:rPr>
              <a:t>Inventarisatie mogelijke PGS onderwerpen</a:t>
            </a:r>
          </a:p>
          <a:p>
            <a:r>
              <a:rPr lang="nl-NL" sz="2000" dirty="0">
                <a:solidFill>
                  <a:srgbClr val="3397E4"/>
                </a:solidFill>
              </a:rPr>
              <a:t>Verkennende sessies</a:t>
            </a:r>
          </a:p>
          <a:p>
            <a:r>
              <a:rPr lang="nl-NL" sz="2000" dirty="0">
                <a:solidFill>
                  <a:srgbClr val="3397E4"/>
                </a:solidFill>
              </a:rPr>
              <a:t>Prioritering</a:t>
            </a:r>
          </a:p>
          <a:p>
            <a:r>
              <a:rPr lang="nl-NL" sz="2000" dirty="0">
                <a:solidFill>
                  <a:srgbClr val="3397E4"/>
                </a:solidFill>
              </a:rPr>
              <a:t>Advies AC aan SG</a:t>
            </a:r>
          </a:p>
          <a:p>
            <a:r>
              <a:rPr lang="nl-NL" sz="2000" dirty="0">
                <a:solidFill>
                  <a:srgbClr val="3397E4"/>
                </a:solidFill>
              </a:rPr>
              <a:t>SG stelt werkprogramma vast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B548ED-3990-D49B-83F0-8DD9A5E7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A4992-332D-9624-A907-052E5AB6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err="1"/>
              <a:t>ToR</a:t>
            </a:r>
            <a:r>
              <a:rPr lang="nl-NL" sz="2000" dirty="0"/>
              <a:t> &amp; samenstellen 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20017D-D17E-C8BE-803B-AA297FCE7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solidFill>
                  <a:srgbClr val="3397E4"/>
                </a:solidFill>
              </a:rPr>
              <a:t>Opstellen </a:t>
            </a:r>
            <a:r>
              <a:rPr lang="nl-NL" sz="2000" dirty="0" err="1">
                <a:solidFill>
                  <a:srgbClr val="3397E4"/>
                </a:solidFill>
              </a:rPr>
              <a:t>Terms</a:t>
            </a:r>
            <a:r>
              <a:rPr lang="nl-NL" sz="2000" dirty="0">
                <a:solidFill>
                  <a:srgbClr val="3397E4"/>
                </a:solidFill>
              </a:rPr>
              <a:t> of Reference (</a:t>
            </a:r>
            <a:r>
              <a:rPr lang="nl-NL" sz="2000" dirty="0" err="1">
                <a:solidFill>
                  <a:srgbClr val="3397E4"/>
                </a:solidFill>
              </a:rPr>
              <a:t>ToR</a:t>
            </a:r>
            <a:r>
              <a:rPr lang="nl-NL" sz="2000" dirty="0">
                <a:solidFill>
                  <a:srgbClr val="3397E4"/>
                </a:solidFill>
              </a:rPr>
              <a:t>)</a:t>
            </a:r>
          </a:p>
          <a:p>
            <a:pPr lvl="1"/>
            <a:r>
              <a:rPr lang="nl-NL" sz="2000" dirty="0">
                <a:solidFill>
                  <a:srgbClr val="3397E4"/>
                </a:solidFill>
              </a:rPr>
              <a:t>Onder begeleiding AC</a:t>
            </a:r>
          </a:p>
          <a:p>
            <a:r>
              <a:rPr lang="nl-NL" sz="2000" dirty="0">
                <a:solidFill>
                  <a:srgbClr val="3397E4"/>
                </a:solidFill>
              </a:rPr>
              <a:t>Goedkeuring </a:t>
            </a:r>
            <a:r>
              <a:rPr lang="nl-NL" sz="2000" dirty="0" err="1">
                <a:solidFill>
                  <a:srgbClr val="3397E4"/>
                </a:solidFill>
              </a:rPr>
              <a:t>ToR</a:t>
            </a:r>
            <a:r>
              <a:rPr lang="nl-NL" sz="2000" dirty="0">
                <a:solidFill>
                  <a:srgbClr val="3397E4"/>
                </a:solidFill>
              </a:rPr>
              <a:t> door SG</a:t>
            </a:r>
          </a:p>
          <a:p>
            <a:r>
              <a:rPr lang="nl-NL" sz="2000" dirty="0">
                <a:solidFill>
                  <a:srgbClr val="3397E4"/>
                </a:solidFill>
              </a:rPr>
              <a:t>Samenstellen team:</a:t>
            </a:r>
          </a:p>
          <a:p>
            <a:pPr lvl="1"/>
            <a:r>
              <a:rPr lang="nl-NL" sz="2000" dirty="0">
                <a:solidFill>
                  <a:srgbClr val="3397E4"/>
                </a:solidFill>
              </a:rPr>
              <a:t>Aantellen projectleider Programmabureau</a:t>
            </a:r>
          </a:p>
          <a:p>
            <a:pPr lvl="1"/>
            <a:r>
              <a:rPr lang="nl-NL" sz="2000" dirty="0">
                <a:solidFill>
                  <a:srgbClr val="3397E4"/>
                </a:solidFill>
              </a:rPr>
              <a:t>Uitvraag teamleden</a:t>
            </a:r>
          </a:p>
          <a:p>
            <a:pPr lvl="1"/>
            <a:r>
              <a:rPr lang="nl-NL" sz="2000" dirty="0">
                <a:solidFill>
                  <a:srgbClr val="3397E4"/>
                </a:solidFill>
              </a:rPr>
              <a:t>Uitvraag voorzitter</a:t>
            </a:r>
          </a:p>
          <a:p>
            <a:pPr lvl="1"/>
            <a:r>
              <a:rPr lang="nl-NL" sz="2000" dirty="0">
                <a:solidFill>
                  <a:srgbClr val="3397E4"/>
                </a:solidFill>
              </a:rPr>
              <a:t>Tekstschrijver / facilitator</a:t>
            </a:r>
          </a:p>
          <a:p>
            <a:r>
              <a:rPr lang="nl-NL" sz="2000" dirty="0">
                <a:solidFill>
                  <a:srgbClr val="3397E4"/>
                </a:solidFill>
              </a:rPr>
              <a:t>Start PGS op basis van </a:t>
            </a:r>
            <a:r>
              <a:rPr lang="nl-NL" sz="2000" dirty="0" err="1">
                <a:solidFill>
                  <a:srgbClr val="3397E4"/>
                </a:solidFill>
              </a:rPr>
              <a:t>ToR</a:t>
            </a:r>
            <a:endParaRPr lang="nl-NL" sz="2000" dirty="0">
              <a:solidFill>
                <a:srgbClr val="3397E4"/>
              </a:solidFill>
            </a:endParaRPr>
          </a:p>
          <a:p>
            <a:endParaRPr lang="nl-NL" sz="2000" dirty="0">
              <a:solidFill>
                <a:srgbClr val="3397E4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9C8B8F-386F-C2F0-365A-B3BC7B49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246A2-75CD-CDF8-2477-72D80FD9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Risicoanalyse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7580F-DE70-7F40-6CEA-D1FB82419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nl-NL" sz="2000" dirty="0">
                <a:solidFill>
                  <a:srgbClr val="3397E4"/>
                </a:solidFill>
              </a:rPr>
              <a:t>Activiteiten &amp; risico’s</a:t>
            </a:r>
          </a:p>
          <a:p>
            <a:r>
              <a:rPr lang="nl-NL" sz="2000" dirty="0">
                <a:solidFill>
                  <a:srgbClr val="3397E4"/>
                </a:solidFill>
              </a:rPr>
              <a:t>Scenario’s (oorzaken &amp; gevolgen)</a:t>
            </a:r>
          </a:p>
          <a:p>
            <a:r>
              <a:rPr lang="nl-NL" sz="2000" dirty="0">
                <a:solidFill>
                  <a:srgbClr val="3397E4"/>
                </a:solidFill>
              </a:rPr>
              <a:t>Voorlopige I&amp;W toets (RIVM)</a:t>
            </a:r>
          </a:p>
          <a:p>
            <a:r>
              <a:rPr lang="nl-NL" sz="2000" dirty="0">
                <a:solidFill>
                  <a:srgbClr val="3397E4"/>
                </a:solidFill>
              </a:rPr>
              <a:t>Verwerking door team</a:t>
            </a:r>
          </a:p>
          <a:p>
            <a:r>
              <a:rPr lang="nl-NL" sz="2000" dirty="0">
                <a:solidFill>
                  <a:srgbClr val="3397E4"/>
                </a:solidFill>
              </a:rPr>
              <a:t>SG “bevriest” scenario’s</a:t>
            </a:r>
          </a:p>
        </p:txBody>
      </p:sp>
      <p:pic>
        <p:nvPicPr>
          <p:cNvPr id="6" name="Afbeelding 5" descr="Bowtie risico's">
            <a:extLst>
              <a:ext uri="{FF2B5EF4-FFF2-40B4-BE49-F238E27FC236}">
                <a16:creationId xmlns:a16="http://schemas.microsoft.com/office/drawing/2014/main" id="{08C28E1A-1456-7258-5671-8D0DBBF9E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856" y="2081149"/>
            <a:ext cx="4038600" cy="3564064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6EC69D-8EDE-20E4-08E0-68A26A75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125" y="6134153"/>
            <a:ext cx="2133600" cy="39359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46299E6A-3125-BE43-BEC0-407A1BBDCC3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1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A7D1B-C14B-BA08-E08F-34C9DAAD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C3409-07AA-03BA-3210-2F137FF5F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solidFill>
                  <a:srgbClr val="3397E4"/>
                </a:solidFill>
              </a:rPr>
              <a:t>Vanuit scenario’s:</a:t>
            </a:r>
          </a:p>
          <a:p>
            <a:pPr lvl="1"/>
            <a:r>
              <a:rPr lang="nl-NL" sz="2000" dirty="0">
                <a:solidFill>
                  <a:srgbClr val="3397E4"/>
                </a:solidFill>
              </a:rPr>
              <a:t>Doelen</a:t>
            </a:r>
          </a:p>
          <a:p>
            <a:pPr lvl="1"/>
            <a:r>
              <a:rPr lang="nl-NL" sz="2000" dirty="0">
                <a:solidFill>
                  <a:srgbClr val="3397E4"/>
                </a:solidFill>
              </a:rPr>
              <a:t>Maatregelen</a:t>
            </a:r>
          </a:p>
          <a:p>
            <a:r>
              <a:rPr lang="nl-NL" sz="2000" dirty="0">
                <a:solidFill>
                  <a:srgbClr val="3397E4"/>
                </a:solidFill>
              </a:rPr>
              <a:t>Tijdrovend: veel discussie</a:t>
            </a:r>
          </a:p>
          <a:p>
            <a:r>
              <a:rPr lang="nl-NL" sz="2000" dirty="0">
                <a:solidFill>
                  <a:srgbClr val="3397E4"/>
                </a:solidFill>
              </a:rPr>
              <a:t>Conform </a:t>
            </a:r>
            <a:r>
              <a:rPr lang="nl-NL" sz="2000" dirty="0" err="1">
                <a:solidFill>
                  <a:srgbClr val="3397E4"/>
                </a:solidFill>
              </a:rPr>
              <a:t>ToR</a:t>
            </a:r>
            <a:r>
              <a:rPr lang="nl-NL" sz="2000" dirty="0">
                <a:solidFill>
                  <a:srgbClr val="3397E4"/>
                </a:solidFill>
              </a:rPr>
              <a:t> &amp; scenario’s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C1C2CC-2160-9AA1-3740-02F4206C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E6A-3125-BE43-BEC0-407A1BBDCC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Afbeelding 5" descr="Flowchart maatregelen">
            <a:extLst>
              <a:ext uri="{FF2B5EF4-FFF2-40B4-BE49-F238E27FC236}">
                <a16:creationId xmlns:a16="http://schemas.microsoft.com/office/drawing/2014/main" id="{2E524160-5A6F-25FA-E527-2E2BDB53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3670248"/>
            <a:ext cx="893499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18162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 slide_wit">
  <a:themeElements>
    <a:clrScheme name="powerpoint slide_w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slide_wi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 slide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lide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lide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lide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lide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lide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lide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lide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lide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lide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lide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lide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c20f04-529b-4f13-9dbc-778b1a738c9d" xsi:nil="true"/>
    <lcf76f155ced4ddcb4097134ff3c332f xmlns="31017835-a5a2-4d19-904c-52fea5e3d97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AD2DC1740F7F43974A1EF33B788BDF" ma:contentTypeVersion="15" ma:contentTypeDescription="Een nieuw document maken." ma:contentTypeScope="" ma:versionID="1687d5fed2fcf74f12c6d988ffb8ee04">
  <xsd:schema xmlns:xsd="http://www.w3.org/2001/XMLSchema" xmlns:xs="http://www.w3.org/2001/XMLSchema" xmlns:p="http://schemas.microsoft.com/office/2006/metadata/properties" xmlns:ns2="dcc20f04-529b-4f13-9dbc-778b1a738c9d" xmlns:ns3="31017835-a5a2-4d19-904c-52fea5e3d97d" targetNamespace="http://schemas.microsoft.com/office/2006/metadata/properties" ma:root="true" ma:fieldsID="71563ba55ddac6787b7c862893ffadc0" ns2:_="" ns3:_="">
    <xsd:import namespace="dcc20f04-529b-4f13-9dbc-778b1a738c9d"/>
    <xsd:import namespace="31017835-a5a2-4d19-904c-52fea5e3d97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20f04-529b-4f13-9dbc-778b1a738c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dba4ecfc-44e9-4d0b-9fdd-d16e0581140e}" ma:internalName="TaxCatchAll" ma:showField="CatchAllData" ma:web="dcc20f04-529b-4f13-9dbc-778b1a738c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17835-a5a2-4d19-904c-52fea5e3d97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d5d20fea-fdae-4f2f-ac66-dc9eff6945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E8846B-EC23-4480-9F0B-18524433CC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079B0C-3674-44B2-8DBC-4EAF456B0077}">
  <ds:schemaRefs>
    <ds:schemaRef ds:uri="http://schemas.microsoft.com/office/2006/metadata/properties"/>
    <ds:schemaRef ds:uri="http://schemas.microsoft.com/office/infopath/2007/PartnerControls"/>
    <ds:schemaRef ds:uri="dcc20f04-529b-4f13-9dbc-778b1a738c9d"/>
    <ds:schemaRef ds:uri="31017835-a5a2-4d19-904c-52fea5e3d97d"/>
  </ds:schemaRefs>
</ds:datastoreItem>
</file>

<file path=customXml/itemProps3.xml><?xml version="1.0" encoding="utf-8"?>
<ds:datastoreItem xmlns:ds="http://schemas.openxmlformats.org/officeDocument/2006/customXml" ds:itemID="{A88B8552-4B36-47E9-A74A-7E1031D1A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20f04-529b-4f13-9dbc-778b1a738c9d"/>
    <ds:schemaRef ds:uri="31017835-a5a2-4d19-904c-52fea5e3d9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339</Words>
  <Application>Microsoft Office PowerPoint</Application>
  <PresentationFormat>Diavoorstelling (4:3)</PresentationFormat>
  <Paragraphs>113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Aangepast ontwerp</vt:lpstr>
      <vt:lpstr>powerpoint slide_wit</vt:lpstr>
      <vt:lpstr>Hoe komt een PGS tot stand?</vt:lpstr>
      <vt:lpstr>Even voorstellen…</vt:lpstr>
      <vt:lpstr>Wat is een PGS?</vt:lpstr>
      <vt:lpstr>Organisatie</vt:lpstr>
      <vt:lpstr>Wie zitten er in de organisatie?</vt:lpstr>
      <vt:lpstr>Werkprogramma met PGS onderwerpen</vt:lpstr>
      <vt:lpstr>ToR &amp; samenstellen team</vt:lpstr>
      <vt:lpstr>Risicoanalyse</vt:lpstr>
      <vt:lpstr>Maatregelen</vt:lpstr>
      <vt:lpstr>Commentaarronde</vt:lpstr>
      <vt:lpstr>PGS naar Stuurgroep</vt:lpstr>
      <vt:lpstr>Laatste stappen</vt:lpstr>
      <vt:lpstr>Waarom PGS?</vt:lpstr>
      <vt:lpstr>   Vragen?</vt:lpstr>
    </vt:vector>
  </TitlesOfParts>
  <Company>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</dc:creator>
  <cp:lastModifiedBy>Oudot, Benjamin (RWS WVL)</cp:lastModifiedBy>
  <cp:revision>19</cp:revision>
  <dcterms:created xsi:type="dcterms:W3CDTF">2009-03-04T12:43:16Z</dcterms:created>
  <dcterms:modified xsi:type="dcterms:W3CDTF">2024-12-06T15:50:13Z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0x010100EBAD2DC1740F7F43974A1EF33B788BDF</vt:lpwstr>
  </property>
  <property fmtid="{D5CDD505-2E9C-101B-9397-08002B2CF9AE}" pid="3" name="Order">
    <vt:r8>328400</vt:r8>
  </property>
  <property fmtid="{D5CDD505-2E9C-101B-9397-08002B2CF9AE}" pid="4" name="MediaServiceImageTags">
    <vt:lpwstr/>
  </property>
</Properties>
</file>