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0" autoAdjust="0"/>
    <p:restoredTop sz="86434" autoAdjust="0"/>
  </p:normalViewPr>
  <p:slideViewPr>
    <p:cSldViewPr>
      <p:cViewPr varScale="1">
        <p:scale>
          <a:sx n="55" d="100"/>
          <a:sy n="55" d="100"/>
        </p:scale>
        <p:origin x="84" y="1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45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045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45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045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45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45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00112" y="6624636"/>
            <a:ext cx="7200900" cy="233679"/>
          </a:xfrm>
          <a:custGeom>
            <a:avLst/>
            <a:gdLst/>
            <a:ahLst/>
            <a:cxnLst/>
            <a:rect l="l" t="t" r="r" b="b"/>
            <a:pathLst>
              <a:path w="7200900" h="233679">
                <a:moveTo>
                  <a:pt x="7200900" y="0"/>
                </a:moveTo>
                <a:lnTo>
                  <a:pt x="0" y="0"/>
                </a:lnTo>
                <a:lnTo>
                  <a:pt x="0" y="233362"/>
                </a:lnTo>
                <a:lnTo>
                  <a:pt x="7200900" y="233362"/>
                </a:lnTo>
                <a:lnTo>
                  <a:pt x="7200900" y="0"/>
                </a:lnTo>
                <a:close/>
              </a:path>
            </a:pathLst>
          </a:custGeom>
          <a:solidFill>
            <a:srgbClr val="F7A8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276975"/>
            <a:ext cx="900430" cy="361950"/>
          </a:xfrm>
          <a:custGeom>
            <a:avLst/>
            <a:gdLst/>
            <a:ahLst/>
            <a:cxnLst/>
            <a:rect l="l" t="t" r="r" b="b"/>
            <a:pathLst>
              <a:path w="900430" h="361950">
                <a:moveTo>
                  <a:pt x="900112" y="0"/>
                </a:moveTo>
                <a:lnTo>
                  <a:pt x="0" y="0"/>
                </a:lnTo>
                <a:lnTo>
                  <a:pt x="0" y="361950"/>
                </a:lnTo>
                <a:lnTo>
                  <a:pt x="900112" y="361950"/>
                </a:lnTo>
                <a:lnTo>
                  <a:pt x="900112" y="0"/>
                </a:lnTo>
                <a:close/>
              </a:path>
            </a:pathLst>
          </a:custGeom>
          <a:solidFill>
            <a:srgbClr val="76B8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439400" y="6277281"/>
            <a:ext cx="1363045" cy="4283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9192" y="739457"/>
            <a:ext cx="691134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45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1727" y="1520253"/>
            <a:ext cx="9948545" cy="2818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045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nipv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mailto:tom.hessels@nipv.n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20225" y="0"/>
            <a:ext cx="2771775" cy="3600450"/>
          </a:xfrm>
          <a:custGeom>
            <a:avLst/>
            <a:gdLst/>
            <a:ahLst/>
            <a:cxnLst/>
            <a:rect l="l" t="t" r="r" b="b"/>
            <a:pathLst>
              <a:path w="2771775" h="3600450">
                <a:moveTo>
                  <a:pt x="2771775" y="0"/>
                </a:moveTo>
                <a:lnTo>
                  <a:pt x="0" y="0"/>
                </a:lnTo>
                <a:lnTo>
                  <a:pt x="0" y="3600450"/>
                </a:lnTo>
                <a:lnTo>
                  <a:pt x="2771775" y="3600450"/>
                </a:lnTo>
                <a:lnTo>
                  <a:pt x="2771775" y="0"/>
                </a:lnTo>
                <a:close/>
              </a:path>
            </a:pathLst>
          </a:custGeom>
          <a:solidFill>
            <a:srgbClr val="F7A83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1D75094C-342A-7ED9-1E36-298D301B5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91700" y="5686878"/>
            <a:ext cx="2015926" cy="637840"/>
            <a:chOff x="9791700" y="5686878"/>
            <a:chExt cx="2015926" cy="637840"/>
          </a:xfrm>
        </p:grpSpPr>
        <p:sp>
          <p:nvSpPr>
            <p:cNvPr id="3" name="object 3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0204061" y="5898645"/>
              <a:ext cx="118745" cy="403225"/>
            </a:xfrm>
            <a:custGeom>
              <a:avLst/>
              <a:gdLst/>
              <a:ahLst/>
              <a:cxnLst/>
              <a:rect l="l" t="t" r="r" b="b"/>
              <a:pathLst>
                <a:path w="118745" h="403225">
                  <a:moveTo>
                    <a:pt x="118690" y="0"/>
                  </a:moveTo>
                  <a:lnTo>
                    <a:pt x="0" y="0"/>
                  </a:lnTo>
                  <a:lnTo>
                    <a:pt x="0" y="403147"/>
                  </a:lnTo>
                  <a:lnTo>
                    <a:pt x="118690" y="403147"/>
                  </a:lnTo>
                  <a:lnTo>
                    <a:pt x="118690" y="0"/>
                  </a:lnTo>
                  <a:close/>
                </a:path>
              </a:pathLst>
            </a:custGeom>
            <a:solidFill>
              <a:srgbClr val="0040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9791700" y="5898645"/>
              <a:ext cx="340360" cy="403225"/>
            </a:xfrm>
            <a:custGeom>
              <a:avLst/>
              <a:gdLst/>
              <a:ahLst/>
              <a:cxnLst/>
              <a:rect l="l" t="t" r="r" b="b"/>
              <a:pathLst>
                <a:path w="340359" h="403225">
                  <a:moveTo>
                    <a:pt x="340365" y="0"/>
                  </a:moveTo>
                  <a:lnTo>
                    <a:pt x="241947" y="0"/>
                  </a:lnTo>
                  <a:lnTo>
                    <a:pt x="241947" y="204759"/>
                  </a:lnTo>
                  <a:lnTo>
                    <a:pt x="98402" y="0"/>
                  </a:lnTo>
                  <a:lnTo>
                    <a:pt x="0" y="0"/>
                  </a:lnTo>
                  <a:lnTo>
                    <a:pt x="0" y="403147"/>
                  </a:lnTo>
                  <a:lnTo>
                    <a:pt x="98402" y="403147"/>
                  </a:lnTo>
                  <a:lnTo>
                    <a:pt x="98402" y="193633"/>
                  </a:lnTo>
                  <a:lnTo>
                    <a:pt x="241947" y="403147"/>
                  </a:lnTo>
                  <a:lnTo>
                    <a:pt x="340365" y="403147"/>
                  </a:lnTo>
                  <a:lnTo>
                    <a:pt x="340365" y="0"/>
                  </a:lnTo>
                  <a:close/>
                </a:path>
              </a:pathLst>
            </a:custGeom>
            <a:solidFill>
              <a:srgbClr val="0040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94988" y="5686878"/>
              <a:ext cx="1412638" cy="63784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71219" y="739393"/>
            <a:ext cx="6067425" cy="246761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5"/>
              </a:spcBef>
            </a:pPr>
            <a:r>
              <a:rPr sz="4000" spc="-10" dirty="0"/>
              <a:t>Veiligheid</a:t>
            </a:r>
            <a:r>
              <a:rPr sz="4000" spc="-165" dirty="0"/>
              <a:t> </a:t>
            </a:r>
            <a:r>
              <a:rPr sz="4000" dirty="0"/>
              <a:t>bij</a:t>
            </a:r>
            <a:r>
              <a:rPr sz="4000" spc="-90" dirty="0"/>
              <a:t> </a:t>
            </a:r>
            <a:r>
              <a:rPr sz="4000" dirty="0"/>
              <a:t>de</a:t>
            </a:r>
            <a:r>
              <a:rPr sz="4000" spc="-55" dirty="0"/>
              <a:t> </a:t>
            </a:r>
            <a:r>
              <a:rPr sz="4000" spc="-10" dirty="0"/>
              <a:t>opslag </a:t>
            </a:r>
            <a:r>
              <a:rPr sz="4000" dirty="0"/>
              <a:t>van</a:t>
            </a:r>
            <a:r>
              <a:rPr sz="4000" spc="-10" dirty="0"/>
              <a:t> </a:t>
            </a:r>
            <a:r>
              <a:rPr sz="4000" dirty="0"/>
              <a:t>lithium-ion</a:t>
            </a:r>
            <a:r>
              <a:rPr sz="4000" spc="-120" dirty="0"/>
              <a:t> </a:t>
            </a:r>
            <a:r>
              <a:rPr sz="4000" dirty="0"/>
              <a:t>batterijen</a:t>
            </a:r>
            <a:r>
              <a:rPr sz="4000" spc="-130" dirty="0"/>
              <a:t> </a:t>
            </a:r>
            <a:r>
              <a:rPr sz="4000" spc="-25" dirty="0"/>
              <a:t>in </a:t>
            </a:r>
            <a:r>
              <a:rPr sz="4000" spc="-10" dirty="0"/>
              <a:t>brandcompartimenten </a:t>
            </a:r>
            <a:r>
              <a:rPr sz="4000" dirty="0"/>
              <a:t>groter</a:t>
            </a:r>
            <a:r>
              <a:rPr sz="4000" spc="-80" dirty="0"/>
              <a:t> </a:t>
            </a:r>
            <a:r>
              <a:rPr sz="4000" dirty="0"/>
              <a:t>dan</a:t>
            </a:r>
            <a:r>
              <a:rPr sz="4000" spc="-75" dirty="0"/>
              <a:t> </a:t>
            </a:r>
            <a:r>
              <a:rPr sz="4000" spc="-10" dirty="0"/>
              <a:t>2500m²</a:t>
            </a:r>
            <a:endParaRPr sz="4000" dirty="0"/>
          </a:p>
        </p:txBody>
      </p:sp>
      <p:sp>
        <p:nvSpPr>
          <p:cNvPr id="7" name="object 7"/>
          <p:cNvSpPr txBox="1"/>
          <p:nvPr/>
        </p:nvSpPr>
        <p:spPr>
          <a:xfrm>
            <a:off x="0" y="3600450"/>
            <a:ext cx="9420225" cy="1800225"/>
          </a:xfrm>
          <a:prstGeom prst="rect">
            <a:avLst/>
          </a:prstGeom>
          <a:solidFill>
            <a:srgbClr val="004562"/>
          </a:solidFill>
        </p:spPr>
        <p:txBody>
          <a:bodyPr vert="horz" wrap="square" lIns="0" tIns="183515" rIns="0" bIns="0" rtlCol="0">
            <a:spAutoFit/>
          </a:bodyPr>
          <a:lstStyle/>
          <a:p>
            <a:pPr marL="882650">
              <a:lnSpc>
                <a:spcPct val="100000"/>
              </a:lnSpc>
              <a:spcBef>
                <a:spcPts val="1445"/>
              </a:spcBef>
            </a:pP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Tom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Hessels</a:t>
            </a:r>
            <a:endParaRPr sz="2400">
              <a:latin typeface="Arial"/>
              <a:cs typeface="Arial"/>
            </a:endParaRPr>
          </a:p>
          <a:p>
            <a:pPr marL="882650" marR="3141980">
              <a:lnSpc>
                <a:spcPct val="134200"/>
              </a:lnSpc>
              <a:spcBef>
                <a:spcPts val="4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Adviseur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energie-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transportveiligheid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18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november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>
            <a:extLst>
              <a:ext uri="{FF2B5EF4-FFF2-40B4-BE49-F238E27FC236}">
                <a16:creationId xmlns:a16="http://schemas.microsoft.com/office/drawing/2014/main" id="{17B8E6D7-3C01-80C1-11DA-D73B2B4BF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48825" y="5877390"/>
            <a:ext cx="2039808" cy="642592"/>
            <a:chOff x="9648825" y="5877390"/>
            <a:chExt cx="2039808" cy="642592"/>
          </a:xfrm>
        </p:grpSpPr>
        <p:sp>
          <p:nvSpPr>
            <p:cNvPr id="2" name="object 2"/>
            <p:cNvSpPr/>
            <p:nvPr/>
          </p:nvSpPr>
          <p:spPr>
            <a:xfrm>
              <a:off x="10066071" y="6090734"/>
              <a:ext cx="120650" cy="406400"/>
            </a:xfrm>
            <a:custGeom>
              <a:avLst/>
              <a:gdLst/>
              <a:ahLst/>
              <a:cxnLst/>
              <a:rect l="l" t="t" r="r" b="b"/>
              <a:pathLst>
                <a:path w="120650" h="406400">
                  <a:moveTo>
                    <a:pt x="120096" y="0"/>
                  </a:moveTo>
                  <a:lnTo>
                    <a:pt x="0" y="0"/>
                  </a:lnTo>
                  <a:lnTo>
                    <a:pt x="0" y="406150"/>
                  </a:lnTo>
                  <a:lnTo>
                    <a:pt x="120096" y="406150"/>
                  </a:lnTo>
                  <a:lnTo>
                    <a:pt x="120096" y="0"/>
                  </a:lnTo>
                  <a:close/>
                </a:path>
              </a:pathLst>
            </a:custGeom>
            <a:solidFill>
              <a:srgbClr val="0040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" name="object 3"/>
            <p:cNvSpPr/>
            <p:nvPr/>
          </p:nvSpPr>
          <p:spPr>
            <a:xfrm>
              <a:off x="9648825" y="6090734"/>
              <a:ext cx="344805" cy="406400"/>
            </a:xfrm>
            <a:custGeom>
              <a:avLst/>
              <a:gdLst/>
              <a:ahLst/>
              <a:cxnLst/>
              <a:rect l="l" t="t" r="r" b="b"/>
              <a:pathLst>
                <a:path w="344804" h="406400">
                  <a:moveTo>
                    <a:pt x="344397" y="0"/>
                  </a:moveTo>
                  <a:lnTo>
                    <a:pt x="244813" y="0"/>
                  </a:lnTo>
                  <a:lnTo>
                    <a:pt x="244813" y="206284"/>
                  </a:lnTo>
                  <a:lnTo>
                    <a:pt x="99568" y="0"/>
                  </a:lnTo>
                  <a:lnTo>
                    <a:pt x="0" y="0"/>
                  </a:lnTo>
                  <a:lnTo>
                    <a:pt x="0" y="406150"/>
                  </a:lnTo>
                  <a:lnTo>
                    <a:pt x="99568" y="406150"/>
                  </a:lnTo>
                  <a:lnTo>
                    <a:pt x="99568" y="195076"/>
                  </a:lnTo>
                  <a:lnTo>
                    <a:pt x="244813" y="406150"/>
                  </a:lnTo>
                  <a:lnTo>
                    <a:pt x="344397" y="406150"/>
                  </a:lnTo>
                  <a:lnTo>
                    <a:pt x="344397" y="0"/>
                  </a:lnTo>
                  <a:close/>
                </a:path>
              </a:pathLst>
            </a:custGeom>
            <a:solidFill>
              <a:srgbClr val="0040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259260" y="5877390"/>
              <a:ext cx="1429373" cy="642592"/>
            </a:xfrm>
            <a:prstGeom prst="rect">
              <a:avLst/>
            </a:prstGeom>
          </p:spPr>
        </p:pic>
      </p:grpSp>
      <p:grpSp>
        <p:nvGrp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5876925"/>
            <a:ext cx="9182100" cy="981075"/>
            <a:chOff x="0" y="5876925"/>
            <a:chExt cx="9182100" cy="981075"/>
          </a:xfrm>
        </p:grpSpPr>
        <p:sp>
          <p:nvSpPr>
            <p:cNvPr id="6" name="object 6"/>
            <p:cNvSpPr/>
            <p:nvPr/>
          </p:nvSpPr>
          <p:spPr>
            <a:xfrm>
              <a:off x="1262062" y="6496050"/>
              <a:ext cx="7920355" cy="361950"/>
            </a:xfrm>
            <a:custGeom>
              <a:avLst/>
              <a:gdLst/>
              <a:ahLst/>
              <a:cxnLst/>
              <a:rect l="l" t="t" r="r" b="b"/>
              <a:pathLst>
                <a:path w="7920355" h="361950">
                  <a:moveTo>
                    <a:pt x="7919974" y="0"/>
                  </a:moveTo>
                  <a:lnTo>
                    <a:pt x="0" y="0"/>
                  </a:lnTo>
                  <a:lnTo>
                    <a:pt x="0" y="361950"/>
                  </a:lnTo>
                  <a:lnTo>
                    <a:pt x="7919974" y="361950"/>
                  </a:lnTo>
                  <a:lnTo>
                    <a:pt x="7919974" y="0"/>
                  </a:lnTo>
                  <a:close/>
                </a:path>
              </a:pathLst>
            </a:custGeom>
            <a:solidFill>
              <a:srgbClr val="F7A8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5876925"/>
              <a:ext cx="1262380" cy="619125"/>
            </a:xfrm>
            <a:custGeom>
              <a:avLst/>
              <a:gdLst/>
              <a:ahLst/>
              <a:cxnLst/>
              <a:rect l="l" t="t" r="r" b="b"/>
              <a:pathLst>
                <a:path w="1262380" h="619125">
                  <a:moveTo>
                    <a:pt x="1262062" y="0"/>
                  </a:moveTo>
                  <a:lnTo>
                    <a:pt x="0" y="0"/>
                  </a:lnTo>
                  <a:lnTo>
                    <a:pt x="0" y="619125"/>
                  </a:lnTo>
                  <a:lnTo>
                    <a:pt x="1262062" y="619125"/>
                  </a:lnTo>
                  <a:lnTo>
                    <a:pt x="1262062" y="0"/>
                  </a:lnTo>
                  <a:close/>
                </a:path>
              </a:pathLst>
            </a:custGeom>
            <a:solidFill>
              <a:srgbClr val="76B8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519174" y="925194"/>
            <a:ext cx="2452370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/>
              <a:t>Analyse</a:t>
            </a:r>
            <a:endParaRPr sz="5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Referentiekader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2430" marR="364490" indent="-342900">
              <a:lnSpc>
                <a:spcPct val="109500"/>
              </a:lnSpc>
              <a:spcBef>
                <a:spcPts val="100"/>
              </a:spcBef>
              <a:buClr>
                <a:srgbClr val="76B8DA"/>
              </a:buClr>
              <a:buSzPct val="77777"/>
              <a:buFont typeface="Arial"/>
              <a:buChar char="►"/>
              <a:tabLst>
                <a:tab pos="392430" algn="l"/>
              </a:tabLst>
            </a:pPr>
            <a:r>
              <a:rPr dirty="0"/>
              <a:t>De maatregelen</a:t>
            </a:r>
            <a:r>
              <a:rPr spc="-35" dirty="0"/>
              <a:t> </a:t>
            </a:r>
            <a:r>
              <a:rPr dirty="0"/>
              <a:t>zijn</a:t>
            </a:r>
            <a:r>
              <a:rPr spc="35" dirty="0"/>
              <a:t> </a:t>
            </a:r>
            <a:r>
              <a:rPr dirty="0"/>
              <a:t>erop</a:t>
            </a:r>
            <a:r>
              <a:rPr spc="-35" dirty="0"/>
              <a:t> </a:t>
            </a:r>
            <a:r>
              <a:rPr dirty="0"/>
              <a:t>gericht</a:t>
            </a:r>
            <a:r>
              <a:rPr spc="15" dirty="0"/>
              <a:t> </a:t>
            </a:r>
            <a:r>
              <a:rPr dirty="0"/>
              <a:t>om</a:t>
            </a:r>
            <a:r>
              <a:rPr spc="-5" dirty="0"/>
              <a:t> </a:t>
            </a:r>
            <a:r>
              <a:rPr dirty="0"/>
              <a:t>in</a:t>
            </a:r>
            <a:r>
              <a:rPr spc="5" dirty="0"/>
              <a:t> </a:t>
            </a:r>
            <a:r>
              <a:rPr dirty="0"/>
              <a:t>de praktijk</a:t>
            </a:r>
            <a:r>
              <a:rPr spc="30" dirty="0"/>
              <a:t> </a:t>
            </a:r>
            <a:r>
              <a:rPr dirty="0"/>
              <a:t>een brand</a:t>
            </a:r>
            <a:r>
              <a:rPr spc="-35" dirty="0"/>
              <a:t> </a:t>
            </a:r>
            <a:r>
              <a:rPr dirty="0"/>
              <a:t>beheerst</a:t>
            </a:r>
            <a:r>
              <a:rPr spc="-55" dirty="0"/>
              <a:t> </a:t>
            </a:r>
            <a:r>
              <a:rPr dirty="0"/>
              <a:t>te</a:t>
            </a:r>
            <a:r>
              <a:rPr spc="5" dirty="0"/>
              <a:t> </a:t>
            </a:r>
            <a:r>
              <a:rPr dirty="0"/>
              <a:t>houden</a:t>
            </a:r>
            <a:r>
              <a:rPr spc="-75" dirty="0"/>
              <a:t> </a:t>
            </a:r>
            <a:r>
              <a:rPr dirty="0"/>
              <a:t>tot</a:t>
            </a:r>
            <a:r>
              <a:rPr spc="20" dirty="0"/>
              <a:t> </a:t>
            </a:r>
            <a:r>
              <a:rPr dirty="0"/>
              <a:t>een</a:t>
            </a:r>
            <a:r>
              <a:rPr spc="-35" dirty="0"/>
              <a:t> </a:t>
            </a:r>
            <a:r>
              <a:rPr spc="-25" dirty="0"/>
              <a:t>of </a:t>
            </a:r>
            <a:r>
              <a:rPr dirty="0"/>
              <a:t>enkele</a:t>
            </a:r>
            <a:r>
              <a:rPr spc="-30" dirty="0"/>
              <a:t> </a:t>
            </a:r>
            <a:r>
              <a:rPr dirty="0"/>
              <a:t>palletplaatsen</a:t>
            </a:r>
            <a:r>
              <a:rPr spc="-15" dirty="0"/>
              <a:t> </a:t>
            </a:r>
            <a:r>
              <a:rPr dirty="0"/>
              <a:t>en</a:t>
            </a:r>
            <a:r>
              <a:rPr spc="-20" dirty="0"/>
              <a:t> </a:t>
            </a:r>
            <a:r>
              <a:rPr dirty="0"/>
              <a:t>waar</a:t>
            </a:r>
            <a:r>
              <a:rPr spc="5" dirty="0"/>
              <a:t> </a:t>
            </a:r>
            <a:r>
              <a:rPr dirty="0"/>
              <a:t>mogelijk</a:t>
            </a:r>
            <a:r>
              <a:rPr spc="10" dirty="0"/>
              <a:t> </a:t>
            </a:r>
            <a:r>
              <a:rPr dirty="0"/>
              <a:t>de</a:t>
            </a:r>
            <a:r>
              <a:rPr spc="-20" dirty="0"/>
              <a:t> </a:t>
            </a:r>
            <a:r>
              <a:rPr dirty="0"/>
              <a:t>brand</a:t>
            </a:r>
            <a:r>
              <a:rPr spc="-55" dirty="0"/>
              <a:t> </a:t>
            </a:r>
            <a:r>
              <a:rPr dirty="0"/>
              <a:t>te</a:t>
            </a:r>
            <a:r>
              <a:rPr spc="-15" dirty="0"/>
              <a:t> </a:t>
            </a:r>
            <a:r>
              <a:rPr spc="-10" dirty="0"/>
              <a:t>blussen.</a:t>
            </a:r>
          </a:p>
          <a:p>
            <a:pPr marL="392430" marR="5080" indent="-342900">
              <a:lnSpc>
                <a:spcPct val="109500"/>
              </a:lnSpc>
              <a:spcBef>
                <a:spcPts val="1010"/>
              </a:spcBef>
              <a:buClr>
                <a:srgbClr val="76B8DA"/>
              </a:buClr>
              <a:buSzPct val="77777"/>
              <a:buChar char="►"/>
              <a:tabLst>
                <a:tab pos="392430" algn="l"/>
              </a:tabLst>
            </a:pPr>
            <a:r>
              <a:rPr dirty="0"/>
              <a:t>Elke</a:t>
            </a:r>
            <a:r>
              <a:rPr spc="40" dirty="0"/>
              <a:t> </a:t>
            </a:r>
            <a:r>
              <a:rPr dirty="0"/>
              <a:t>maatregel</a:t>
            </a:r>
            <a:r>
              <a:rPr spc="-75" dirty="0"/>
              <a:t> </a:t>
            </a:r>
            <a:r>
              <a:rPr dirty="0"/>
              <a:t>heeft</a:t>
            </a:r>
            <a:r>
              <a:rPr spc="-20" dirty="0"/>
              <a:t> </a:t>
            </a:r>
            <a:r>
              <a:rPr dirty="0"/>
              <a:t>een</a:t>
            </a:r>
            <a:r>
              <a:rPr spc="5" dirty="0"/>
              <a:t> </a:t>
            </a:r>
            <a:r>
              <a:rPr dirty="0"/>
              <a:t>faalkans.</a:t>
            </a:r>
            <a:r>
              <a:rPr spc="-15" dirty="0"/>
              <a:t> </a:t>
            </a:r>
            <a:r>
              <a:rPr dirty="0"/>
              <a:t>Falen</a:t>
            </a:r>
            <a:r>
              <a:rPr spc="5" dirty="0"/>
              <a:t> </a:t>
            </a:r>
            <a:r>
              <a:rPr dirty="0"/>
              <a:t>van</a:t>
            </a:r>
            <a:r>
              <a:rPr spc="-35" dirty="0"/>
              <a:t> </a:t>
            </a:r>
            <a:r>
              <a:rPr dirty="0"/>
              <a:t>een</a:t>
            </a:r>
            <a:r>
              <a:rPr spc="-35" dirty="0"/>
              <a:t> </a:t>
            </a:r>
            <a:r>
              <a:rPr dirty="0"/>
              <a:t>of</a:t>
            </a:r>
            <a:r>
              <a:rPr spc="20" dirty="0"/>
              <a:t> </a:t>
            </a:r>
            <a:r>
              <a:rPr dirty="0"/>
              <a:t>meerdere</a:t>
            </a:r>
            <a:r>
              <a:rPr spc="-65" dirty="0"/>
              <a:t> </a:t>
            </a:r>
            <a:r>
              <a:rPr dirty="0"/>
              <a:t>maatregelen</a:t>
            </a:r>
            <a:r>
              <a:rPr spc="-35" dirty="0"/>
              <a:t> </a:t>
            </a:r>
            <a:r>
              <a:rPr dirty="0"/>
              <a:t>kan</a:t>
            </a:r>
            <a:r>
              <a:rPr spc="5" dirty="0"/>
              <a:t> </a:t>
            </a:r>
            <a:r>
              <a:rPr dirty="0"/>
              <a:t>leiden</a:t>
            </a:r>
            <a:r>
              <a:rPr spc="5" dirty="0"/>
              <a:t> </a:t>
            </a:r>
            <a:r>
              <a:rPr dirty="0"/>
              <a:t>tot</a:t>
            </a:r>
            <a:r>
              <a:rPr spc="20" dirty="0"/>
              <a:t> </a:t>
            </a:r>
            <a:r>
              <a:rPr spc="-25" dirty="0"/>
              <a:t>een </a:t>
            </a:r>
            <a:r>
              <a:rPr spc="-10" dirty="0"/>
              <a:t>compartimentsbrand.</a:t>
            </a:r>
          </a:p>
          <a:p>
            <a:pPr marL="392430" indent="-342265">
              <a:lnSpc>
                <a:spcPct val="100000"/>
              </a:lnSpc>
              <a:spcBef>
                <a:spcPts val="1215"/>
              </a:spcBef>
              <a:buClr>
                <a:srgbClr val="76B8DA"/>
              </a:buClr>
              <a:buSzPct val="77777"/>
              <a:buChar char="►"/>
              <a:tabLst>
                <a:tab pos="392430" algn="l"/>
              </a:tabLst>
            </a:pPr>
            <a:r>
              <a:rPr dirty="0"/>
              <a:t>De opslagvoorziening</a:t>
            </a:r>
            <a:r>
              <a:rPr spc="-75" dirty="0"/>
              <a:t> </a:t>
            </a:r>
            <a:r>
              <a:rPr dirty="0"/>
              <a:t>voldoet</a:t>
            </a:r>
            <a:r>
              <a:rPr spc="-60" dirty="0"/>
              <a:t> </a:t>
            </a:r>
            <a:r>
              <a:rPr dirty="0"/>
              <a:t>aan</a:t>
            </a:r>
            <a:r>
              <a:rPr spc="-40" dirty="0"/>
              <a:t> </a:t>
            </a:r>
            <a:r>
              <a:rPr dirty="0"/>
              <a:t>de maatregelen</a:t>
            </a:r>
            <a:r>
              <a:rPr spc="-40" dirty="0"/>
              <a:t> </a:t>
            </a:r>
            <a:r>
              <a:rPr dirty="0"/>
              <a:t>zoals</a:t>
            </a:r>
            <a:r>
              <a:rPr spc="-10" dirty="0"/>
              <a:t> </a:t>
            </a:r>
            <a:r>
              <a:rPr dirty="0"/>
              <a:t>gesteld in</a:t>
            </a:r>
            <a:r>
              <a:rPr spc="35" dirty="0"/>
              <a:t> </a:t>
            </a:r>
            <a:r>
              <a:rPr dirty="0"/>
              <a:t>PGS</a:t>
            </a:r>
            <a:r>
              <a:rPr spc="-5" dirty="0"/>
              <a:t> </a:t>
            </a:r>
            <a:r>
              <a:rPr spc="-25" dirty="0"/>
              <a:t>37-</a:t>
            </a:r>
            <a:r>
              <a:rPr dirty="0"/>
              <a:t>2</a:t>
            </a:r>
            <a:r>
              <a:rPr spc="-5" dirty="0"/>
              <a:t> </a:t>
            </a:r>
            <a:r>
              <a:rPr i="1" dirty="0">
                <a:latin typeface="Arial"/>
                <a:cs typeface="Arial"/>
              </a:rPr>
              <a:t>typical</a:t>
            </a:r>
            <a:r>
              <a:rPr i="1" spc="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2a,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spc="-25" dirty="0"/>
              <a:t>met</a:t>
            </a:r>
          </a:p>
          <a:p>
            <a:pPr marL="392430">
              <a:lnSpc>
                <a:spcPct val="100000"/>
              </a:lnSpc>
              <a:spcBef>
                <a:spcPts val="240"/>
              </a:spcBef>
            </a:pPr>
            <a:r>
              <a:rPr dirty="0"/>
              <a:t>uitzondering van</a:t>
            </a:r>
            <a:r>
              <a:rPr spc="-65" dirty="0"/>
              <a:t> </a:t>
            </a:r>
            <a:r>
              <a:rPr dirty="0"/>
              <a:t>de</a:t>
            </a:r>
            <a:r>
              <a:rPr spc="15" dirty="0"/>
              <a:t> </a:t>
            </a:r>
            <a:r>
              <a:rPr spc="-10" dirty="0"/>
              <a:t>compartimentsgrootte.</a:t>
            </a:r>
          </a:p>
          <a:p>
            <a:pPr marL="392430" marR="2190750" indent="-342900">
              <a:lnSpc>
                <a:spcPct val="109500"/>
              </a:lnSpc>
              <a:spcBef>
                <a:spcPts val="1015"/>
              </a:spcBef>
              <a:buClr>
                <a:srgbClr val="76B8DA"/>
              </a:buClr>
              <a:buSzPct val="77777"/>
              <a:buChar char="►"/>
              <a:tabLst>
                <a:tab pos="392430" algn="l"/>
              </a:tabLst>
            </a:pPr>
            <a:r>
              <a:rPr dirty="0"/>
              <a:t>Inzet</a:t>
            </a:r>
            <a:r>
              <a:rPr spc="25" dirty="0"/>
              <a:t> </a:t>
            </a:r>
            <a:r>
              <a:rPr dirty="0"/>
              <a:t>van</a:t>
            </a:r>
            <a:r>
              <a:rPr spc="-30" dirty="0"/>
              <a:t> </a:t>
            </a:r>
            <a:r>
              <a:rPr dirty="0"/>
              <a:t>de</a:t>
            </a:r>
            <a:r>
              <a:rPr spc="10" dirty="0"/>
              <a:t> </a:t>
            </a:r>
            <a:r>
              <a:rPr dirty="0"/>
              <a:t>brandweer maakt</a:t>
            </a:r>
            <a:r>
              <a:rPr spc="-10" dirty="0"/>
              <a:t> </a:t>
            </a:r>
            <a:r>
              <a:rPr dirty="0"/>
              <a:t>geen</a:t>
            </a:r>
            <a:r>
              <a:rPr spc="-30" dirty="0"/>
              <a:t> </a:t>
            </a:r>
            <a:r>
              <a:rPr dirty="0"/>
              <a:t>deel</a:t>
            </a:r>
            <a:r>
              <a:rPr spc="-30" dirty="0"/>
              <a:t> </a:t>
            </a:r>
            <a:r>
              <a:rPr dirty="0"/>
              <a:t>uit</a:t>
            </a:r>
            <a:r>
              <a:rPr spc="25" dirty="0"/>
              <a:t> </a:t>
            </a:r>
            <a:r>
              <a:rPr dirty="0"/>
              <a:t>van</a:t>
            </a:r>
            <a:r>
              <a:rPr spc="-65" dirty="0"/>
              <a:t> </a:t>
            </a:r>
            <a:r>
              <a:rPr dirty="0"/>
              <a:t>de</a:t>
            </a:r>
            <a:r>
              <a:rPr spc="10" dirty="0"/>
              <a:t> </a:t>
            </a:r>
            <a:r>
              <a:rPr dirty="0"/>
              <a:t>maatregelen</a:t>
            </a:r>
            <a:r>
              <a:rPr spc="-30" dirty="0"/>
              <a:t> </a:t>
            </a:r>
            <a:r>
              <a:rPr dirty="0"/>
              <a:t>c.q.</a:t>
            </a:r>
            <a:r>
              <a:rPr spc="30" dirty="0"/>
              <a:t> </a:t>
            </a:r>
            <a:r>
              <a:rPr spc="-25" dirty="0"/>
              <a:t>het </a:t>
            </a:r>
            <a:r>
              <a:rPr spc="-10" dirty="0"/>
              <a:t>brandbeveiligingsconcept.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Doelen</a:t>
            </a:r>
            <a:r>
              <a:rPr spc="-20" dirty="0"/>
              <a:t> </a:t>
            </a:r>
            <a:r>
              <a:rPr spc="-10" dirty="0"/>
              <a:t>maatregelen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372694"/>
            <a:ext cx="8603615" cy="1623060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42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Voorkomen:</a:t>
            </a:r>
            <a:r>
              <a:rPr sz="2400" spc="-1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voorkomen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/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kans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verkleinen</a:t>
            </a:r>
            <a:r>
              <a:rPr sz="2400" spc="-8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</a:t>
            </a:r>
            <a:r>
              <a:rPr sz="2400" spc="-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uitbreken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brand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32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Uitbreiding:</a:t>
            </a:r>
            <a:r>
              <a:rPr sz="2400" spc="-8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brandomvang</a:t>
            </a:r>
            <a:r>
              <a:rPr sz="2400" spc="-1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beperken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Bestrijden:</a:t>
            </a:r>
            <a:r>
              <a:rPr sz="24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bijdragen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aan</a:t>
            </a:r>
            <a:r>
              <a:rPr sz="24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het</a:t>
            </a:r>
            <a:r>
              <a:rPr sz="2400" spc="-7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bestrijden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van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de</a:t>
            </a:r>
            <a:r>
              <a:rPr sz="24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brand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Maatregelen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541081"/>
            <a:ext cx="8909050" cy="3050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00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Bouwkundig: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325"/>
              </a:spcBef>
              <a:buClr>
                <a:srgbClr val="76B8DA"/>
              </a:buClr>
              <a:buSzPct val="69444"/>
              <a:buChar char="►"/>
              <a:tabLst>
                <a:tab pos="698500" algn="l"/>
              </a:tabLst>
            </a:pP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Brandwerende</a:t>
            </a:r>
            <a:r>
              <a:rPr sz="18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leggers,</a:t>
            </a:r>
            <a:r>
              <a:rPr sz="18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562"/>
                </a:solidFill>
                <a:latin typeface="Arial"/>
                <a:cs typeface="Arial"/>
              </a:rPr>
              <a:t>aanrijbeveiliging</a:t>
            </a:r>
            <a:endParaRPr sz="18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2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Installatietechnisch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69444"/>
              <a:buChar char="►"/>
              <a:tabLst>
                <a:tab pos="698500" algn="l"/>
              </a:tabLst>
            </a:pP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Langere</a:t>
            </a:r>
            <a:r>
              <a:rPr sz="1800" spc="-10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standtijd,</a:t>
            </a:r>
            <a:r>
              <a:rPr sz="1800" spc="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(thermisch)</a:t>
            </a:r>
            <a:r>
              <a:rPr sz="18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cameratoezicht,</a:t>
            </a:r>
            <a:r>
              <a:rPr sz="18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562"/>
                </a:solidFill>
                <a:latin typeface="Arial"/>
                <a:cs typeface="Arial"/>
              </a:rPr>
              <a:t>brandweeraansluiting</a:t>
            </a:r>
            <a:endParaRPr sz="18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1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Organisatorisch:</a:t>
            </a:r>
            <a:endParaRPr sz="2400">
              <a:latin typeface="Arial"/>
              <a:cs typeface="Arial"/>
            </a:endParaRPr>
          </a:p>
          <a:p>
            <a:pPr marL="698500" marR="5080" lvl="1" indent="-343535">
              <a:lnSpc>
                <a:spcPct val="109500"/>
              </a:lnSpc>
              <a:spcBef>
                <a:spcPts val="1080"/>
              </a:spcBef>
              <a:buClr>
                <a:srgbClr val="76B8DA"/>
              </a:buClr>
              <a:buSzPct val="69444"/>
              <a:buChar char="►"/>
              <a:tabLst>
                <a:tab pos="698500" algn="l"/>
              </a:tabLst>
            </a:pP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State</a:t>
            </a:r>
            <a:r>
              <a:rPr sz="1800" spc="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of</a:t>
            </a:r>
            <a:r>
              <a:rPr sz="1800" spc="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charge</a:t>
            </a:r>
            <a:r>
              <a:rPr sz="18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30%,</a:t>
            </a:r>
            <a:r>
              <a:rPr sz="18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beperking</a:t>
            </a:r>
            <a:r>
              <a:rPr sz="18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stapelhoogte,</a:t>
            </a:r>
            <a:r>
              <a:rPr sz="1800" spc="-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opslagvakken</a:t>
            </a:r>
            <a:r>
              <a:rPr sz="18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40m²,</a:t>
            </a:r>
            <a:r>
              <a:rPr sz="1800" spc="-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562"/>
                </a:solidFill>
                <a:latin typeface="Arial"/>
                <a:cs typeface="Arial"/>
              </a:rPr>
              <a:t>opslaglocatie,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toegankelijkheid</a:t>
            </a:r>
            <a:r>
              <a:rPr sz="1800" spc="-7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562"/>
                </a:solidFill>
                <a:latin typeface="Arial"/>
                <a:cs typeface="Arial"/>
              </a:rPr>
              <a:t>stellinggang,</a:t>
            </a:r>
            <a:r>
              <a:rPr sz="18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562"/>
                </a:solidFill>
                <a:latin typeface="Arial"/>
                <a:cs typeface="Arial"/>
              </a:rPr>
              <a:t>brandpropagatietest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400" y="6277281"/>
            <a:ext cx="1363045" cy="4283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5516" y="28257"/>
            <a:ext cx="62204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Wat</a:t>
            </a:r>
            <a:r>
              <a:rPr sz="2400" spc="-150" dirty="0"/>
              <a:t> </a:t>
            </a:r>
            <a:r>
              <a:rPr sz="2400" dirty="0"/>
              <a:t>is</a:t>
            </a:r>
            <a:r>
              <a:rPr sz="2400" spc="-5" dirty="0"/>
              <a:t> </a:t>
            </a:r>
            <a:r>
              <a:rPr sz="2400" dirty="0"/>
              <a:t>nu</a:t>
            </a:r>
            <a:r>
              <a:rPr sz="2400" spc="-30" dirty="0"/>
              <a:t> </a:t>
            </a:r>
            <a:r>
              <a:rPr sz="2400" dirty="0"/>
              <a:t>de</a:t>
            </a:r>
            <a:r>
              <a:rPr sz="2400" spc="-30" dirty="0"/>
              <a:t> </a:t>
            </a:r>
            <a:r>
              <a:rPr sz="2400" dirty="0"/>
              <a:t>invloed</a:t>
            </a:r>
            <a:r>
              <a:rPr sz="2400" spc="-60" dirty="0"/>
              <a:t> </a:t>
            </a:r>
            <a:r>
              <a:rPr sz="2400" dirty="0"/>
              <a:t>van</a:t>
            </a:r>
            <a:r>
              <a:rPr sz="2400" spc="-60" dirty="0"/>
              <a:t> </a:t>
            </a:r>
            <a:r>
              <a:rPr sz="2400" dirty="0"/>
              <a:t>die</a:t>
            </a:r>
            <a:r>
              <a:rPr sz="2400" spc="-30" dirty="0"/>
              <a:t> </a:t>
            </a:r>
            <a:r>
              <a:rPr sz="2400" dirty="0"/>
              <a:t>State</a:t>
            </a:r>
            <a:r>
              <a:rPr sz="2400" spc="-5" dirty="0"/>
              <a:t> </a:t>
            </a:r>
            <a:r>
              <a:rPr sz="2400" dirty="0"/>
              <a:t>of</a:t>
            </a:r>
            <a:r>
              <a:rPr sz="2400" spc="-30" dirty="0"/>
              <a:t> </a:t>
            </a:r>
            <a:r>
              <a:rPr sz="2400" spc="-10" dirty="0"/>
              <a:t>Charge?</a:t>
            </a:r>
            <a:endParaRPr sz="2400"/>
          </a:p>
        </p:txBody>
      </p:sp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05054" y="766726"/>
            <a:ext cx="8477885" cy="5020310"/>
            <a:chOff x="2005054" y="766726"/>
            <a:chExt cx="8477885" cy="502031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05054" y="766726"/>
              <a:ext cx="8477303" cy="501976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81225" y="943038"/>
              <a:ext cx="8139049" cy="468147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F0A69927-A507-57FA-F111-1E32B6FCF87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59192" y="-574675"/>
            <a:ext cx="6911340" cy="574675"/>
          </a:xfrm>
        </p:spPr>
        <p:txBody>
          <a:bodyPr wrap="square" lIns="0" tIns="0" rIns="0" bIns="0" anchor="b">
            <a:spAutoFit/>
          </a:bodyPr>
          <a:lstStyle/>
          <a:p>
            <a:r>
              <a:rPr lang="nl-NL" dirty="0"/>
              <a:t>Maatregelen </a:t>
            </a:r>
          </a:p>
        </p:txBody>
      </p:sp>
      <p:pic>
        <p:nvPicPr>
          <p:cNvPr id="2" name="object 2" descr="Tabel mogelijke maatregelen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8404" y="544571"/>
            <a:ext cx="10511366" cy="564494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Repressief:</a:t>
            </a:r>
            <a:r>
              <a:rPr spc="-50" dirty="0"/>
              <a:t> </a:t>
            </a:r>
            <a:r>
              <a:rPr dirty="0"/>
              <a:t>wie</a:t>
            </a:r>
            <a:r>
              <a:rPr spc="40" dirty="0"/>
              <a:t> </a:t>
            </a:r>
            <a:r>
              <a:rPr dirty="0"/>
              <a:t>is</a:t>
            </a:r>
            <a:r>
              <a:rPr spc="-60" dirty="0"/>
              <a:t> </a:t>
            </a:r>
            <a:r>
              <a:rPr spc="-10" dirty="0"/>
              <a:t>ervan?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372694"/>
            <a:ext cx="9158605" cy="5202555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42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Als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het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gebrand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heeft: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batterijen</a:t>
            </a:r>
            <a:r>
              <a:rPr sz="2400" spc="-9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moeten</a:t>
            </a:r>
            <a:r>
              <a:rPr sz="2400" spc="-9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naar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buiten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32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Brandweer: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68750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Beschikken</a:t>
            </a:r>
            <a:r>
              <a:rPr sz="2400" spc="-1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niet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over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juiste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opleiding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en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spullen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70833"/>
              <a:buChar char="►"/>
              <a:tabLst>
                <a:tab pos="69850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Uitgangspunt</a:t>
            </a:r>
            <a:r>
              <a:rPr sz="2400" spc="-10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defensief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buiten</a:t>
            </a:r>
            <a:endParaRPr sz="2400">
              <a:latin typeface="Arial"/>
              <a:cs typeface="Arial"/>
            </a:endParaRPr>
          </a:p>
          <a:p>
            <a:pPr marL="353695" marR="5080" indent="-341630">
              <a:lnSpc>
                <a:spcPct val="109500"/>
              </a:lnSpc>
              <a:spcBef>
                <a:spcPts val="1010"/>
              </a:spcBef>
              <a:buClr>
                <a:srgbClr val="76B8DA"/>
              </a:buClr>
              <a:buSzPct val="79166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Bedrijf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kan</a:t>
            </a:r>
            <a:r>
              <a:rPr sz="2400" spc="-7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voorzieningen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treffen</a:t>
            </a:r>
            <a:r>
              <a:rPr sz="2400" spc="-7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om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‘offensief</a:t>
            </a:r>
            <a:r>
              <a:rPr sz="2400" spc="-7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binnen’</a:t>
            </a:r>
            <a:r>
              <a:rPr sz="2400" spc="-1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mogelijk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te 	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maken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32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Ondersteunende</a:t>
            </a:r>
            <a:r>
              <a:rPr sz="24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maatregelen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68750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Ademlucht</a:t>
            </a:r>
            <a:r>
              <a:rPr sz="2400" spc="-1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/</a:t>
            </a:r>
            <a:r>
              <a:rPr sz="2400" spc="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PBM’s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68750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Geschikt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materieel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70833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Opkomsttijd</a:t>
            </a:r>
            <a:r>
              <a:rPr sz="2400" spc="-7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alarmorganisatie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Overwegingen</a:t>
            </a:r>
            <a:r>
              <a:rPr spc="95" dirty="0"/>
              <a:t> </a:t>
            </a:r>
            <a:r>
              <a:rPr dirty="0"/>
              <a:t>om</a:t>
            </a:r>
            <a:r>
              <a:rPr spc="-35" dirty="0"/>
              <a:t> </a:t>
            </a:r>
            <a:r>
              <a:rPr dirty="0"/>
              <a:t>mee</a:t>
            </a:r>
            <a:r>
              <a:rPr spc="-75" dirty="0"/>
              <a:t> </a:t>
            </a:r>
            <a:r>
              <a:rPr dirty="0"/>
              <a:t>te</a:t>
            </a:r>
            <a:r>
              <a:rPr spc="-75" dirty="0"/>
              <a:t> </a:t>
            </a:r>
            <a:r>
              <a:rPr spc="-10" dirty="0"/>
              <a:t>nemen: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372694"/>
            <a:ext cx="9164955" cy="4144645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42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Soort</a:t>
            </a:r>
            <a:r>
              <a:rPr sz="2400" spc="-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product: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325"/>
              </a:spcBef>
              <a:buClr>
                <a:srgbClr val="76B8DA"/>
              </a:buClr>
              <a:buSzPct val="68750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Batterijen</a:t>
            </a:r>
            <a:r>
              <a:rPr sz="2400" spc="-1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in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product</a:t>
            </a:r>
            <a:r>
              <a:rPr sz="2400" spc="-9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(UN3481/3091)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68750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Losse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batterijen</a:t>
            </a:r>
            <a:r>
              <a:rPr sz="2400" spc="-114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(UN3480/3090)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685"/>
              </a:spcBef>
              <a:buClr>
                <a:srgbClr val="76B8DA"/>
              </a:buClr>
              <a:buFont typeface="Arial"/>
              <a:buChar char="►"/>
            </a:pP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Afstand</a:t>
            </a:r>
            <a:r>
              <a:rPr sz="2400" spc="-8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tot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bebouwing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(bijv.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in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planregels):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68750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Binnen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750</a:t>
            </a:r>
            <a:r>
              <a:rPr sz="2400" spc="-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meter</a:t>
            </a:r>
            <a:r>
              <a:rPr sz="2400" spc="-1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van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(zeer)</a:t>
            </a:r>
            <a:r>
              <a:rPr sz="2400" spc="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kwetsbare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gebouwen,</a:t>
            </a:r>
            <a:r>
              <a:rPr sz="2400" spc="-1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locaties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en</a:t>
            </a:r>
            <a:endParaRPr sz="24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305"/>
              </a:spcBef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objecten</a:t>
            </a:r>
            <a:r>
              <a:rPr sz="2400" spc="-7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4562"/>
                </a:solidFill>
                <a:latin typeface="Arial"/>
                <a:cs typeface="Arial"/>
              </a:rPr>
              <a:t>(1)</a:t>
            </a:r>
            <a:endParaRPr sz="1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68750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Buiten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750</a:t>
            </a:r>
            <a:r>
              <a:rPr sz="2400" spc="-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meter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van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(…)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7900" y="5965190"/>
            <a:ext cx="10585450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00" dirty="0">
                <a:latin typeface="Arial"/>
                <a:cs typeface="Arial"/>
              </a:rPr>
              <a:t>1: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Deze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definitie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lijn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met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planregel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uit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Handreiking</a:t>
            </a:r>
            <a:r>
              <a:rPr sz="1000" i="1" spc="-7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Bouwstenen</a:t>
            </a:r>
            <a:r>
              <a:rPr sz="1000" i="1" spc="-7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fysieke</a:t>
            </a:r>
            <a:r>
              <a:rPr sz="1000" i="1" spc="-7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veiligheid</a:t>
            </a:r>
            <a:r>
              <a:rPr sz="1000" i="1" spc="-7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omgevingsplan</a:t>
            </a:r>
            <a:r>
              <a:rPr sz="1000" i="1" spc="-9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over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het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beperken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van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rookoverlast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bij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inpandige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opslag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hallen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groter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dan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2500m²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(Brandweer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Nederland,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2022).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750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meter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 de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standaardafstand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waar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brandweer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bij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een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standaardbrand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geen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hoge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concentraties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van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gevaarlijke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stoffen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verwacht.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Conclusie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502092"/>
            <a:ext cx="9919970" cy="2952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3695" marR="5080" indent="-341630">
              <a:lnSpc>
                <a:spcPct val="110800"/>
              </a:lnSpc>
              <a:spcBef>
                <a:spcPts val="9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Er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zijn</a:t>
            </a:r>
            <a:r>
              <a:rPr sz="2400" spc="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bovenop</a:t>
            </a:r>
            <a:r>
              <a:rPr sz="2400" spc="-1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PGS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37-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2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maatregelen</a:t>
            </a:r>
            <a:r>
              <a:rPr sz="2400" spc="-1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te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treffen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om</a:t>
            </a:r>
            <a:r>
              <a:rPr sz="2400" spc="-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brandveiligheid</a:t>
            </a:r>
            <a:r>
              <a:rPr sz="2400" spc="-9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in 	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grote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BC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te</a:t>
            </a:r>
            <a:r>
              <a:rPr sz="24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vergroten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68750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Afweging</a:t>
            </a:r>
            <a:r>
              <a:rPr sz="24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wel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niet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toestaan</a:t>
            </a:r>
            <a:r>
              <a:rPr sz="24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ligt</a:t>
            </a:r>
            <a:r>
              <a:rPr sz="2400" spc="-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altijd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bij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lokaal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bevoegd</a:t>
            </a:r>
            <a:r>
              <a:rPr sz="2400" spc="-1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gezag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Nieuwbouw: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bij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voorkeur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&lt;2500m²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Bestaande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objecten</a:t>
            </a:r>
            <a:r>
              <a:rPr sz="2400" spc="-114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/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uitzonderingen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nieuwbouw: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70833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Aanvullende</a:t>
            </a:r>
            <a:r>
              <a:rPr sz="2400" spc="-1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maatregelen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Meer</a:t>
            </a:r>
            <a:r>
              <a:rPr spc="-40" dirty="0"/>
              <a:t> </a:t>
            </a:r>
            <a:r>
              <a:rPr spc="-10" dirty="0"/>
              <a:t>lezen?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541081"/>
            <a:ext cx="64998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00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Bekijk</a:t>
            </a:r>
            <a:r>
              <a:rPr sz="2400" spc="-8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ons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onderzoeksrapport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www.nipv.nl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9" name="object 9" descr="qr code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63337" y="2591788"/>
            <a:ext cx="2418378" cy="3477523"/>
          </a:xfrm>
          <a:prstGeom prst="rect">
            <a:avLst/>
          </a:prstGeom>
        </p:spPr>
      </p:pic>
      <p:grpSp>
        <p:nvGrpSpPr>
          <p:cNvPr id="4" name="object 4" descr="onderzoeksrapport"/>
          <p:cNvGrpSpPr/>
          <p:nvPr/>
        </p:nvGrpSpPr>
        <p:grpSpPr>
          <a:xfrm>
            <a:off x="8110601" y="747687"/>
            <a:ext cx="4053204" cy="5474970"/>
            <a:chOff x="8110601" y="747687"/>
            <a:chExt cx="4053204" cy="5474970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91399" y="828612"/>
              <a:ext cx="3972126" cy="539363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62950" y="1000125"/>
              <a:ext cx="3438525" cy="485775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10601" y="747687"/>
              <a:ext cx="4036187" cy="545071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10626" y="947737"/>
              <a:ext cx="3443097" cy="48577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Inhoud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372694"/>
            <a:ext cx="2901950" cy="3210560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42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Brandrisico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batterij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32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Aanleiding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/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doel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Onderzoeksopzet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Risico’s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8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Maatregelen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Conclusie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Vragen?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372694"/>
            <a:ext cx="3182620" cy="1094105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42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tom.hessels@nipv.nl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sz="1900" dirty="0">
                <a:solidFill>
                  <a:srgbClr val="76B8DA"/>
                </a:solidFill>
                <a:latin typeface="Arial"/>
                <a:cs typeface="Arial"/>
              </a:rPr>
              <a:t>►</a:t>
            </a:r>
            <a:r>
              <a:rPr sz="1900" spc="260" dirty="0">
                <a:solidFill>
                  <a:srgbClr val="76B8D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+31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6</a:t>
            </a:r>
            <a:r>
              <a:rPr sz="2400" spc="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36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04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69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51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8319" y="1429287"/>
            <a:ext cx="4817705" cy="4709574"/>
          </a:xfrm>
          <a:prstGeom prst="rect">
            <a:avLst/>
          </a:prstGeom>
        </p:spPr>
      </p:pic>
      <p:grpSp>
        <p:nvGrpSpPr>
          <p:cNvPr id="5" name="object 5" descr="qr code"/>
          <p:cNvGrpSpPr/>
          <p:nvPr/>
        </p:nvGrpSpPr>
        <p:grpSpPr>
          <a:xfrm>
            <a:off x="1571545" y="2962322"/>
            <a:ext cx="2098040" cy="2103120"/>
            <a:chOff x="1571545" y="2962322"/>
            <a:chExt cx="2098040" cy="210312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71545" y="2962322"/>
              <a:ext cx="2097944" cy="210264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09801" y="3100450"/>
              <a:ext cx="1752600" cy="17572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646301" y="3036950"/>
              <a:ext cx="1879600" cy="1884680"/>
            </a:xfrm>
            <a:custGeom>
              <a:avLst/>
              <a:gdLst/>
              <a:ahLst/>
              <a:cxnLst/>
              <a:rect l="l" t="t" r="r" b="b"/>
              <a:pathLst>
                <a:path w="1879600" h="1884679">
                  <a:moveTo>
                    <a:pt x="0" y="1884299"/>
                  </a:moveTo>
                  <a:lnTo>
                    <a:pt x="1879600" y="1884299"/>
                  </a:lnTo>
                  <a:lnTo>
                    <a:pt x="1879600" y="0"/>
                  </a:lnTo>
                  <a:lnTo>
                    <a:pt x="0" y="0"/>
                  </a:lnTo>
                  <a:lnTo>
                    <a:pt x="0" y="1884299"/>
                  </a:lnTo>
                  <a:close/>
                </a:path>
              </a:pathLst>
            </a:custGeom>
            <a:ln w="1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400" y="6277281"/>
            <a:ext cx="1363045" cy="42839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384174"/>
            <a:ext cx="3964304" cy="6375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4000" dirty="0"/>
              <a:t>Thermal</a:t>
            </a:r>
            <a:r>
              <a:rPr sz="4000" spc="-70" dirty="0"/>
              <a:t> </a:t>
            </a:r>
            <a:r>
              <a:rPr sz="4000" spc="-10" dirty="0"/>
              <a:t>runaway</a:t>
            </a:r>
            <a:endParaRPr sz="4000" dirty="0"/>
          </a:p>
        </p:txBody>
      </p:sp>
      <p:pic>
        <p:nvPicPr>
          <p:cNvPr id="3" name="object 3" descr="Grafiek de veilige parameters van een batterij weergeeft (temperatuur en voltage)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3818" y="1433175"/>
            <a:ext cx="10968377" cy="389234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2004040" y="6434772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4562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26580" y="6667817"/>
            <a:ext cx="5064760" cy="1339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dirty="0">
                <a:latin typeface="Arial"/>
                <a:cs typeface="Arial"/>
              </a:rPr>
              <a:t>Bron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foto:</a:t>
            </a:r>
            <a:r>
              <a:rPr sz="700" spc="-4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Sun,</a:t>
            </a:r>
            <a:r>
              <a:rPr sz="700" spc="-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P.,</a:t>
            </a:r>
            <a:r>
              <a:rPr sz="700" spc="3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Bisschop,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R.,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Niu,</a:t>
            </a:r>
            <a:r>
              <a:rPr sz="700" spc="3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H.,</a:t>
            </a:r>
            <a:r>
              <a:rPr sz="700" spc="7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&amp;</a:t>
            </a:r>
            <a:r>
              <a:rPr sz="700" spc="-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Huang,</a:t>
            </a:r>
            <a:r>
              <a:rPr sz="700" spc="7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X.</a:t>
            </a:r>
            <a:r>
              <a:rPr sz="700" spc="-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(2020).</a:t>
            </a:r>
            <a:r>
              <a:rPr sz="700" spc="-8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</a:t>
            </a:r>
            <a:r>
              <a:rPr sz="700" spc="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review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of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battery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fires</a:t>
            </a:r>
            <a:r>
              <a:rPr sz="700" spc="-5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electric</a:t>
            </a:r>
            <a:r>
              <a:rPr sz="700" spc="-5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vehicles.</a:t>
            </a:r>
            <a:r>
              <a:rPr sz="700" spc="-4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Fire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technology,</a:t>
            </a:r>
            <a:r>
              <a:rPr sz="700" spc="-4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1-</a:t>
            </a:r>
            <a:r>
              <a:rPr sz="700" spc="-25" dirty="0">
                <a:latin typeface="Arial"/>
                <a:cs typeface="Arial"/>
              </a:rPr>
              <a:t>50.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276975"/>
            <a:ext cx="8101330" cy="581025"/>
            <a:chOff x="0" y="6276975"/>
            <a:chExt cx="8101330" cy="581025"/>
          </a:xfrm>
        </p:grpSpPr>
        <p:sp>
          <p:nvSpPr>
            <p:cNvPr id="3" name="object 3"/>
            <p:cNvSpPr/>
            <p:nvPr/>
          </p:nvSpPr>
          <p:spPr>
            <a:xfrm>
              <a:off x="900112" y="6624636"/>
              <a:ext cx="7200900" cy="233679"/>
            </a:xfrm>
            <a:custGeom>
              <a:avLst/>
              <a:gdLst/>
              <a:ahLst/>
              <a:cxnLst/>
              <a:rect l="l" t="t" r="r" b="b"/>
              <a:pathLst>
                <a:path w="7200900" h="233679">
                  <a:moveTo>
                    <a:pt x="7200900" y="0"/>
                  </a:moveTo>
                  <a:lnTo>
                    <a:pt x="0" y="0"/>
                  </a:lnTo>
                  <a:lnTo>
                    <a:pt x="0" y="233362"/>
                  </a:lnTo>
                  <a:lnTo>
                    <a:pt x="7200900" y="233362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7A8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276975"/>
              <a:ext cx="900430" cy="361950"/>
            </a:xfrm>
            <a:custGeom>
              <a:avLst/>
              <a:gdLst/>
              <a:ahLst/>
              <a:cxnLst/>
              <a:rect l="l" t="t" r="r" b="b"/>
              <a:pathLst>
                <a:path w="900430" h="361950">
                  <a:moveTo>
                    <a:pt x="900112" y="0"/>
                  </a:moveTo>
                  <a:lnTo>
                    <a:pt x="0" y="0"/>
                  </a:lnTo>
                  <a:lnTo>
                    <a:pt x="0" y="361950"/>
                  </a:lnTo>
                  <a:lnTo>
                    <a:pt x="900112" y="361950"/>
                  </a:lnTo>
                  <a:lnTo>
                    <a:pt x="900112" y="0"/>
                  </a:lnTo>
                  <a:close/>
                </a:path>
              </a:pathLst>
            </a:custGeom>
            <a:solidFill>
              <a:srgbClr val="76B8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400" y="6277281"/>
            <a:ext cx="1363045" cy="428397"/>
          </a:xfrm>
          <a:prstGeom prst="rect">
            <a:avLst/>
          </a:prstGeom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157432A4-F547-DFCD-24B0-7694368B47A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59192" y="-574675"/>
            <a:ext cx="6911340" cy="574675"/>
          </a:xfrm>
        </p:spPr>
        <p:txBody>
          <a:bodyPr wrap="square" lIns="0" tIns="0" rIns="0" bIns="0" anchor="b">
            <a:spAutoFit/>
          </a:bodyPr>
          <a:lstStyle/>
          <a:p>
            <a:r>
              <a:rPr lang="nl-NL" dirty="0"/>
              <a:t>Brandpropagatie</a:t>
            </a:r>
          </a:p>
        </p:txBody>
      </p:sp>
      <p:pic>
        <p:nvPicPr>
          <p:cNvPr id="6" name="object 6" descr="Relatie tussen celbrand, therman runaway and brandpropagatie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6009" y="500126"/>
            <a:ext cx="6040108" cy="2604099"/>
          </a:xfrm>
          <a:prstGeom prst="rect">
            <a:avLst/>
          </a:prstGeom>
        </p:spPr>
      </p:pic>
      <p:pic>
        <p:nvPicPr>
          <p:cNvPr id="7" name="object 7" descr="brandpropagatie in module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36760" y="3190875"/>
            <a:ext cx="7402640" cy="28860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Aanleiding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372694"/>
            <a:ext cx="10050145" cy="2023745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42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Steeds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meer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batterijen</a:t>
            </a:r>
            <a:r>
              <a:rPr sz="2400" spc="-8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240" dirty="0">
                <a:solidFill>
                  <a:srgbClr val="004562"/>
                </a:solidFill>
                <a:latin typeface="Wingdings"/>
                <a:cs typeface="Wingdings"/>
              </a:rPr>
              <a:t></a:t>
            </a:r>
            <a:r>
              <a:rPr sz="2400" spc="60" dirty="0">
                <a:solidFill>
                  <a:srgbClr val="004562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steeds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meer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opslag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32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PGS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37-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2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koerste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(d.d.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2022)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af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2500m²</a:t>
            </a:r>
            <a:endParaRPr sz="2400">
              <a:latin typeface="Arial"/>
              <a:cs typeface="Arial"/>
            </a:endParaRPr>
          </a:p>
          <a:p>
            <a:pPr marL="353695" marR="5080" indent="-341630">
              <a:lnSpc>
                <a:spcPct val="109400"/>
              </a:lnSpc>
              <a:spcBef>
                <a:spcPts val="1015"/>
              </a:spcBef>
              <a:buClr>
                <a:srgbClr val="76B8DA"/>
              </a:buClr>
              <a:buSzPct val="79166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Signalen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(sommige)</a:t>
            </a:r>
            <a:r>
              <a:rPr sz="2400" spc="-1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VR,</a:t>
            </a:r>
            <a:r>
              <a:rPr sz="2400" spc="-7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OD’s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en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Logistiek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NL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aan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NIPV: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oppervlakte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in 	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sommige</a:t>
            </a:r>
            <a:r>
              <a:rPr sz="2400" spc="-9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gevallen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te</a:t>
            </a:r>
            <a:r>
              <a:rPr sz="2400" spc="-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klein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Aanleiding:</a:t>
            </a:r>
            <a:r>
              <a:rPr spc="30" dirty="0"/>
              <a:t> </a:t>
            </a:r>
            <a:r>
              <a:rPr dirty="0"/>
              <a:t>risico</a:t>
            </a:r>
            <a:r>
              <a:rPr spc="-20" dirty="0"/>
              <a:t> </a:t>
            </a:r>
            <a:r>
              <a:rPr dirty="0"/>
              <a:t>=</a:t>
            </a:r>
            <a:r>
              <a:rPr spc="-45" dirty="0"/>
              <a:t> </a:t>
            </a:r>
            <a:r>
              <a:rPr dirty="0"/>
              <a:t>kans</a:t>
            </a:r>
            <a:r>
              <a:rPr spc="-45" dirty="0"/>
              <a:t> </a:t>
            </a:r>
            <a:r>
              <a:rPr dirty="0"/>
              <a:t>x</a:t>
            </a:r>
            <a:r>
              <a:rPr spc="-30" dirty="0"/>
              <a:t> </a:t>
            </a:r>
            <a:r>
              <a:rPr spc="-10" dirty="0"/>
              <a:t>effect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502092"/>
            <a:ext cx="10076815" cy="456311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53695" marR="5080" indent="-341630">
              <a:lnSpc>
                <a:spcPct val="110100"/>
              </a:lnSpc>
              <a:spcBef>
                <a:spcPts val="114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Als</a:t>
            </a:r>
            <a:r>
              <a:rPr sz="2400" spc="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de omvang</a:t>
            </a:r>
            <a:r>
              <a:rPr sz="24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van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het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brandcompartiment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toeneemt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(&gt;2500m²),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neemt 	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(ceteris</a:t>
            </a:r>
            <a:r>
              <a:rPr sz="2400" spc="-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paribus)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ook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het</a:t>
            </a:r>
            <a:r>
              <a:rPr sz="2400" spc="-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effect</a:t>
            </a:r>
            <a:r>
              <a:rPr sz="2400" spc="-8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van</a:t>
            </a:r>
            <a:r>
              <a:rPr sz="2400" spc="-7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de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brand</a:t>
            </a:r>
            <a:r>
              <a:rPr sz="2400" spc="-7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toe:</a:t>
            </a:r>
            <a:r>
              <a:rPr sz="2400" spc="-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bij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een 	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compartimentsbrand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is</a:t>
            </a:r>
            <a:r>
              <a:rPr sz="2400" spc="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de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brand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dan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namelijk</a:t>
            </a:r>
            <a:r>
              <a:rPr sz="2400" spc="-9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groter.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Om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eenzelfde</a:t>
            </a:r>
            <a:r>
              <a:rPr sz="2400" spc="-7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risiconiveau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te</a:t>
            </a:r>
            <a:r>
              <a:rPr sz="2400" spc="-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bereiken</a:t>
            </a:r>
            <a:r>
              <a:rPr sz="24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als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bij</a:t>
            </a:r>
            <a:r>
              <a:rPr sz="24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een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brandcompartiment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305"/>
              </a:spcBef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van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maximaal</a:t>
            </a:r>
            <a:r>
              <a:rPr sz="24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2500m²,</a:t>
            </a:r>
            <a:r>
              <a:rPr sz="2400" spc="-9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zullen</a:t>
            </a:r>
            <a:r>
              <a:rPr sz="2400" spc="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er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dus:</a:t>
            </a:r>
            <a:endParaRPr sz="2400">
              <a:latin typeface="Arial"/>
              <a:cs typeface="Arial"/>
            </a:endParaRPr>
          </a:p>
          <a:p>
            <a:pPr marL="1036319" marR="334010" lvl="1" indent="-338455">
              <a:lnSpc>
                <a:spcPct val="110800"/>
              </a:lnSpc>
              <a:spcBef>
                <a:spcPts val="980"/>
              </a:spcBef>
              <a:buClr>
                <a:srgbClr val="76B8DA"/>
              </a:buClr>
              <a:buSzPct val="68750"/>
              <a:buChar char="►"/>
              <a:tabLst>
                <a:tab pos="1036319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maatregelen</a:t>
            </a:r>
            <a:r>
              <a:rPr sz="2400" spc="-1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moeten</a:t>
            </a:r>
            <a:r>
              <a:rPr sz="2400" spc="-1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worden</a:t>
            </a:r>
            <a:r>
              <a:rPr sz="2400" spc="-7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genomen</a:t>
            </a:r>
            <a:r>
              <a:rPr sz="2400" spc="-1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die</a:t>
            </a:r>
            <a:r>
              <a:rPr sz="2400" spc="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effectbeperkend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(of</a:t>
            </a:r>
            <a:r>
              <a:rPr sz="2400" spc="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–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bestrijdend)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zijn,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om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zo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het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effect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van</a:t>
            </a:r>
            <a:r>
              <a:rPr sz="2400" spc="-7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brand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te</a:t>
            </a:r>
            <a:r>
              <a:rPr sz="2400" spc="-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verminderen.</a:t>
            </a:r>
            <a:endParaRPr sz="2400">
              <a:latin typeface="Arial"/>
              <a:cs typeface="Arial"/>
            </a:endParaRPr>
          </a:p>
          <a:p>
            <a:pPr marL="1036319" marR="250190" lvl="1" indent="-338455">
              <a:lnSpc>
                <a:spcPct val="109500"/>
              </a:lnSpc>
              <a:spcBef>
                <a:spcPts val="1010"/>
              </a:spcBef>
              <a:buClr>
                <a:srgbClr val="76B8DA"/>
              </a:buClr>
              <a:buSzPct val="68750"/>
              <a:buChar char="►"/>
              <a:tabLst>
                <a:tab pos="1036319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maatregelen</a:t>
            </a:r>
            <a:r>
              <a:rPr sz="2400" spc="-1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moeten</a:t>
            </a:r>
            <a:r>
              <a:rPr sz="2400" spc="-1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worden</a:t>
            </a:r>
            <a:r>
              <a:rPr sz="2400" spc="-7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genomen</a:t>
            </a:r>
            <a:r>
              <a:rPr sz="2400" spc="-1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die</a:t>
            </a:r>
            <a:r>
              <a:rPr sz="2400" spc="-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brand</a:t>
            </a:r>
            <a:r>
              <a:rPr sz="2400" spc="-7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voorkomen,</a:t>
            </a:r>
            <a:r>
              <a:rPr sz="2400" spc="-1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om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zo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de</a:t>
            </a:r>
            <a:r>
              <a:rPr sz="24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kans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een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brand</a:t>
            </a:r>
            <a:r>
              <a:rPr sz="24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te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verminderen</a:t>
            </a:r>
            <a:endParaRPr sz="2400">
              <a:latin typeface="Arial"/>
              <a:cs typeface="Arial"/>
            </a:endParaRPr>
          </a:p>
          <a:p>
            <a:pPr marL="1037590" lvl="1" indent="-339090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68750"/>
              <a:buChar char="►"/>
              <a:tabLst>
                <a:tab pos="103759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zowel</a:t>
            </a:r>
            <a:r>
              <a:rPr sz="2400" spc="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kans-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als</a:t>
            </a:r>
            <a:r>
              <a:rPr sz="2400" spc="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effectmaatregelen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genomen</a:t>
            </a:r>
            <a:r>
              <a:rPr sz="24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moeten</a:t>
            </a:r>
            <a:r>
              <a:rPr sz="24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worden.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9192" y="739457"/>
            <a:ext cx="32124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Doel</a:t>
            </a:r>
            <a:r>
              <a:rPr spc="-15" dirty="0"/>
              <a:t> </a:t>
            </a:r>
            <a:r>
              <a:rPr spc="-10" dirty="0"/>
              <a:t>onderzoek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372694"/>
            <a:ext cx="8973185" cy="3615054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42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Faciliteren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professionals</a:t>
            </a:r>
            <a:r>
              <a:rPr sz="2400" spc="-9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in</a:t>
            </a:r>
            <a:r>
              <a:rPr sz="2400" spc="-8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opslag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&gt;2500m²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32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Maatregelen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/</a:t>
            </a:r>
            <a:r>
              <a:rPr sz="24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handvatten</a:t>
            </a:r>
            <a:r>
              <a:rPr sz="2400" spc="-1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meegeven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Invulling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geven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aan</a:t>
            </a:r>
            <a:r>
              <a:rPr sz="2400" spc="-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‘ja,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mits-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principe’</a:t>
            </a:r>
            <a:r>
              <a:rPr sz="2400" spc="-1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Omgevingswet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85"/>
              </a:spcBef>
              <a:buClr>
                <a:srgbClr val="76B8DA"/>
              </a:buClr>
              <a:buFont typeface="Arial"/>
              <a:buChar char="►"/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Goed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te</a:t>
            </a:r>
            <a:r>
              <a:rPr sz="2400" spc="-2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vermelden: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Dus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geen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afwegingskader</a:t>
            </a:r>
            <a:r>
              <a:rPr sz="2400" spc="-1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wanneer</a:t>
            </a:r>
            <a:r>
              <a:rPr sz="2400" spc="-1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wel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/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wanneer</a:t>
            </a:r>
            <a:r>
              <a:rPr sz="2400" spc="-1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niet</a:t>
            </a:r>
            <a:r>
              <a:rPr sz="2400" spc="-8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Wingdings"/>
                <a:cs typeface="Wingdings"/>
              </a:rPr>
              <a:t></a:t>
            </a:r>
            <a:r>
              <a:rPr sz="2400" spc="50" dirty="0">
                <a:solidFill>
                  <a:srgbClr val="004562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lokaal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305"/>
              </a:spcBef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maatwerk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9192" y="739457"/>
            <a:ext cx="358647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Onderzoeksopzet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372694"/>
            <a:ext cx="9374505" cy="4268470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42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Literatuurstudie</a:t>
            </a:r>
            <a:r>
              <a:rPr sz="2400" spc="-1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risico’s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325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Studie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wet-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en</a:t>
            </a:r>
            <a:r>
              <a:rPr sz="2400" spc="-1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regelgeving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Casestudies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70833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Zes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cases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80"/>
              </a:spcBef>
              <a:buClr>
                <a:srgbClr val="76B8DA"/>
              </a:buClr>
              <a:buSzPct val="70833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Interview</a:t>
            </a:r>
            <a:r>
              <a:rPr sz="2400" spc="-7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met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veiligheidsregio,</a:t>
            </a:r>
            <a:r>
              <a:rPr sz="2400" spc="-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omgevingsdienst,</a:t>
            </a:r>
            <a:r>
              <a:rPr sz="2400" spc="-1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initiatiefnemer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Analyse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90"/>
              </a:spcBef>
              <a:buClr>
                <a:srgbClr val="76B8DA"/>
              </a:buClr>
              <a:buFont typeface="Arial"/>
              <a:buChar char="►"/>
            </a:pP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Begeleidingscommissie:</a:t>
            </a:r>
            <a:r>
              <a:rPr sz="2400" spc="-1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(kritisch) reflecteren</a:t>
            </a:r>
            <a:r>
              <a:rPr sz="2400" spc="-4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 (tussen)resultaten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Risico’s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59192" y="1372694"/>
            <a:ext cx="9582785" cy="3615054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425"/>
              </a:spcBef>
              <a:buClr>
                <a:srgbClr val="76B8DA"/>
              </a:buClr>
              <a:buSzPct val="79166"/>
              <a:buFont typeface="Arial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Batterijen</a:t>
            </a:r>
            <a:r>
              <a:rPr sz="2400" spc="-11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in</a:t>
            </a:r>
            <a:r>
              <a:rPr sz="2400" spc="-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bulkverpakking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325"/>
              </a:spcBef>
              <a:buClr>
                <a:srgbClr val="76B8DA"/>
              </a:buClr>
              <a:buSzPct val="68750"/>
              <a:buChar char="►"/>
              <a:tabLst>
                <a:tab pos="698500" algn="l"/>
              </a:tabLst>
            </a:pP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Verpakking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maatgevend</a:t>
            </a:r>
            <a:r>
              <a:rPr sz="2400" spc="-1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voor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snelheid</a:t>
            </a:r>
            <a:r>
              <a:rPr sz="2400" spc="-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branduitbreiding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Losse</a:t>
            </a:r>
            <a:r>
              <a:rPr sz="2400" spc="-3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batterijen:</a:t>
            </a:r>
            <a:endParaRPr sz="2400">
              <a:latin typeface="Arial"/>
              <a:cs typeface="Arial"/>
            </a:endParaRPr>
          </a:p>
          <a:p>
            <a:pPr marL="698500" lvl="1" indent="-343535">
              <a:lnSpc>
                <a:spcPct val="100000"/>
              </a:lnSpc>
              <a:spcBef>
                <a:spcPts val="1285"/>
              </a:spcBef>
              <a:buClr>
                <a:srgbClr val="76B8DA"/>
              </a:buClr>
              <a:buSzPct val="70833"/>
              <a:buChar char="►"/>
              <a:tabLst>
                <a:tab pos="69850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Batterij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maatgevend</a:t>
            </a:r>
            <a:r>
              <a:rPr sz="2400" spc="-15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voor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snelheid</a:t>
            </a:r>
            <a:r>
              <a:rPr sz="2400" spc="-7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branduitbreiding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8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Risico</a:t>
            </a:r>
            <a:r>
              <a:rPr sz="2400" spc="-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rondschietende</a:t>
            </a:r>
            <a:r>
              <a:rPr sz="2400" spc="-12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batterijcellen:</a:t>
            </a:r>
            <a:r>
              <a:rPr sz="2400" spc="-10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kans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</a:t>
            </a:r>
            <a:r>
              <a:rPr sz="2400" spc="-5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snelle</a:t>
            </a:r>
            <a:r>
              <a:rPr sz="2400" spc="-6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branduitbreiding</a:t>
            </a:r>
            <a:endParaRPr sz="24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290"/>
              </a:spcBef>
              <a:buClr>
                <a:srgbClr val="76B8DA"/>
              </a:buClr>
              <a:buSzPct val="79166"/>
              <a:buChar char="►"/>
              <a:tabLst>
                <a:tab pos="354330" algn="l"/>
              </a:tabLst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Hoe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groter</a:t>
            </a:r>
            <a:r>
              <a:rPr sz="2400" spc="-9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hoeveelheid</a:t>
            </a:r>
            <a:r>
              <a:rPr sz="2400" spc="-14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opslagen</a:t>
            </a:r>
            <a:r>
              <a:rPr sz="2400" spc="-10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batterijen</a:t>
            </a:r>
            <a:r>
              <a:rPr sz="2400" spc="-1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Wingdings"/>
                <a:cs typeface="Wingdings"/>
              </a:rPr>
              <a:t></a:t>
            </a:r>
            <a:r>
              <a:rPr sz="2400" spc="35" dirty="0">
                <a:solidFill>
                  <a:srgbClr val="004562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hoe</a:t>
            </a:r>
            <a:r>
              <a:rPr sz="2400" spc="-10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groter</a:t>
            </a:r>
            <a:r>
              <a:rPr sz="2400" spc="-9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overlast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305"/>
              </a:spcBef>
            </a:pP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volledig</a:t>
            </a:r>
            <a:r>
              <a:rPr sz="2400" spc="-65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562"/>
                </a:solidFill>
                <a:latin typeface="Arial"/>
                <a:cs typeface="Arial"/>
              </a:rPr>
              <a:t>ontwikkelde</a:t>
            </a:r>
            <a:r>
              <a:rPr sz="2400" spc="-130" dirty="0">
                <a:solidFill>
                  <a:srgbClr val="00456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562"/>
                </a:solidFill>
                <a:latin typeface="Arial"/>
                <a:cs typeface="Arial"/>
              </a:rPr>
              <a:t>compartimentsbrand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702</Words>
  <Application>Microsoft Office PowerPoint</Application>
  <PresentationFormat>Breedbeeld</PresentationFormat>
  <Paragraphs>102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Wingdings</vt:lpstr>
      <vt:lpstr>Office Theme</vt:lpstr>
      <vt:lpstr>Veiligheid bij de opslag van lithium-ion batterijen in brandcompartimenten groter dan 2500m²</vt:lpstr>
      <vt:lpstr>Inhoud</vt:lpstr>
      <vt:lpstr>Thermal runaway</vt:lpstr>
      <vt:lpstr>Brandpropagatie</vt:lpstr>
      <vt:lpstr>Aanleiding</vt:lpstr>
      <vt:lpstr>Aanleiding: risico = kans x effect</vt:lpstr>
      <vt:lpstr>Doel onderzoek</vt:lpstr>
      <vt:lpstr>Onderzoeksopzet</vt:lpstr>
      <vt:lpstr>Risico’s</vt:lpstr>
      <vt:lpstr>Analyse</vt:lpstr>
      <vt:lpstr>Referentiekader</vt:lpstr>
      <vt:lpstr>Doelen maatregelen</vt:lpstr>
      <vt:lpstr>Maatregelen</vt:lpstr>
      <vt:lpstr>Wat is nu de invloed van die State of Charge?</vt:lpstr>
      <vt:lpstr>Maatregelen </vt:lpstr>
      <vt:lpstr>Repressief: wie is ervan?</vt:lpstr>
      <vt:lpstr>Overwegingen om mee te nemen:</vt:lpstr>
      <vt:lpstr>Conclusie</vt:lpstr>
      <vt:lpstr>Meer lezen?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 bij de opslag van lithium-ion batterijen in brandcompartimenten groter dan 2500m²</dc:title>
  <dc:creator>Tom Hessels [NIPV]</dc:creator>
  <cp:lastModifiedBy>Oudot, Benjamin (RWS WVL)</cp:lastModifiedBy>
  <cp:revision>1</cp:revision>
  <dcterms:created xsi:type="dcterms:W3CDTF">2024-12-05T12:11:45Z</dcterms:created>
  <dcterms:modified xsi:type="dcterms:W3CDTF">2024-12-05T12:22:42Z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2024-11-18T00:00:00Z</vt:filetime>
  </property>
  <property fmtid="{D5CDD505-2E9C-101B-9397-08002B2CF9AE}" pid="3" name="Creator">
    <vt:lpwstr>Microsoft® PowerPoint® voor Microsoft 365</vt:lpwstr>
  </property>
  <property fmtid="{D5CDD505-2E9C-101B-9397-08002B2CF9AE}" pid="4" name="LastSaved">
    <vt:filetime>2024-12-05T00:00:00Z</vt:filetime>
  </property>
  <property fmtid="{D5CDD505-2E9C-101B-9397-08002B2CF9AE}" pid="5" name="Producer">
    <vt:lpwstr>Microsoft® PowerPoint® voor Microsoft 365</vt:lpwstr>
  </property>
</Properties>
</file>