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90" r:id="rId6"/>
    <p:sldId id="291" r:id="rId7"/>
    <p:sldId id="281" r:id="rId8"/>
    <p:sldId id="301" r:id="rId9"/>
    <p:sldId id="273" r:id="rId10"/>
    <p:sldId id="272" r:id="rId11"/>
    <p:sldId id="489" r:id="rId12"/>
    <p:sldId id="505" r:id="rId13"/>
    <p:sldId id="492" r:id="rId14"/>
    <p:sldId id="490" r:id="rId15"/>
    <p:sldId id="491" r:id="rId16"/>
    <p:sldId id="535" r:id="rId17"/>
    <p:sldId id="500" r:id="rId18"/>
    <p:sldId id="499" r:id="rId19"/>
    <p:sldId id="498" r:id="rId20"/>
    <p:sldId id="313" r:id="rId21"/>
    <p:sldId id="305" r:id="rId22"/>
    <p:sldId id="539" r:id="rId23"/>
    <p:sldId id="536" r:id="rId24"/>
    <p:sldId id="537" r:id="rId25"/>
    <p:sldId id="538" r:id="rId26"/>
    <p:sldId id="283" r:id="rId27"/>
    <p:sldId id="540" r:id="rId28"/>
    <p:sldId id="541" r:id="rId29"/>
    <p:sldId id="543" r:id="rId30"/>
    <p:sldId id="542" r:id="rId31"/>
    <p:sldId id="544" r:id="rId32"/>
    <p:sldId id="545" r:id="rId33"/>
    <p:sldId id="546" r:id="rId34"/>
    <p:sldId id="547" r:id="rId35"/>
    <p:sldId id="548" r:id="rId36"/>
    <p:sldId id="549" r:id="rId37"/>
    <p:sldId id="550" r:id="rId38"/>
    <p:sldId id="551" r:id="rId39"/>
    <p:sldId id="552" r:id="rId40"/>
    <p:sldId id="553" r:id="rId41"/>
    <p:sldId id="486" r:id="rId42"/>
    <p:sldId id="507" r:id="rId43"/>
    <p:sldId id="533" r:id="rId44"/>
    <p:sldId id="263" r:id="rId4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CF2CC-6D35-431A-82AF-0E8660978B5D}" v="273" dt="2024-11-07T19:49:45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69" autoAdjust="0"/>
  </p:normalViewPr>
  <p:slideViewPr>
    <p:cSldViewPr snapToGrid="0">
      <p:cViewPr varScale="1">
        <p:scale>
          <a:sx n="60" d="100"/>
          <a:sy n="60" d="100"/>
        </p:scale>
        <p:origin x="-283" y="115"/>
      </p:cViewPr>
      <p:guideLst/>
    </p:cSldViewPr>
  </p:slideViewPr>
  <p:outlineViewPr>
    <p:cViewPr>
      <p:scale>
        <a:sx n="33" d="100"/>
        <a:sy n="33" d="100"/>
      </p:scale>
      <p:origin x="0" y="-7061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goodbv365.sharepoint.com/sites/DNEResearch/Shared%20Documents/Extern/Presentaties/20241111%20Storage%20Safety%20RWS/Data%20for%20the%20diagra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Simplified EU Energy Targets by 2040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stacked"/>
        <c:varyColors val="0"/>
        <c:ser>
          <c:idx val="7"/>
          <c:order val="0"/>
          <c:tx>
            <c:strRef>
              <c:f>'[Data for the diagrams.xlsx]Energy targets final'!$B$10</c:f>
              <c:strCache>
                <c:ptCount val="1"/>
                <c:pt idx="0">
                  <c:v>Final Energy Consumption (End Use)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  <a:effectLst/>
          </c:spPr>
          <c:invertIfNegative val="0"/>
          <c:cat>
            <c:strRef>
              <c:f>'[Data for the diagrams.xlsx]Energy targets final'!$C$2:$H$2</c:f>
              <c:strCache>
                <c:ptCount val="4"/>
                <c:pt idx="0">
                  <c:v>2022 Primary Energy
 </c:v>
                </c:pt>
                <c:pt idx="1">
                  <c:v>2022 End Use 
by fuels</c:v>
                </c:pt>
                <c:pt idx="2">
                  <c:v>-11.7% EE and 
42.5% RES by 2030</c:v>
                </c:pt>
                <c:pt idx="3">
                  <c:v>90% emissions 
reduction by 2040</c:v>
                </c:pt>
              </c:strCache>
              <c:extLst/>
            </c:strRef>
          </c:cat>
          <c:val>
            <c:numRef>
              <c:f>'[Data for the diagrams.xlsx]Energy targets final'!$C$10:$H$10</c:f>
              <c:numCache>
                <c:formatCode>General</c:formatCode>
                <c:ptCount val="4"/>
                <c:pt idx="0">
                  <c:v>10493.210798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7E7-4F7F-8D65-ECE3E2948813}"/>
            </c:ext>
          </c:extLst>
        </c:ser>
        <c:ser>
          <c:idx val="5"/>
          <c:order val="6"/>
          <c:tx>
            <c:strRef>
              <c:f>'[Data for the diagrams.xlsx]Energy targets final'!$B$8</c:f>
              <c:strCache>
                <c:ptCount val="1"/>
                <c:pt idx="0">
                  <c:v>Energy Sector- Transformation, Distribution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'[Data for the diagrams.xlsx]Energy targets final'!$C$2:$H$2</c:f>
              <c:strCache>
                <c:ptCount val="4"/>
                <c:pt idx="0">
                  <c:v>2022 Primary Energy
 </c:v>
                </c:pt>
                <c:pt idx="1">
                  <c:v>2022 End Use 
by fuels</c:v>
                </c:pt>
                <c:pt idx="2">
                  <c:v>-11.7% EE and 
42.5% RES by 2030</c:v>
                </c:pt>
                <c:pt idx="3">
                  <c:v>90% emissions 
reduction by 2040</c:v>
                </c:pt>
              </c:strCache>
              <c:extLst/>
            </c:strRef>
          </c:cat>
          <c:val>
            <c:numRef>
              <c:f>'[Data for the diagrams.xlsx]Energy targets final'!$C$8:$H$8</c:f>
              <c:numCache>
                <c:formatCode>General</c:formatCode>
                <c:ptCount val="4"/>
                <c:pt idx="0">
                  <c:v>3232.0285690000001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7E7-4F7F-8D65-ECE3E2948813}"/>
            </c:ext>
          </c:extLst>
        </c:ser>
        <c:ser>
          <c:idx val="13"/>
          <c:order val="7"/>
          <c:tx>
            <c:strRef>
              <c:f>'[Data for the diagrams.xlsx]Energy targets final'!$B$17</c:f>
              <c:strCache>
                <c:ptCount val="1"/>
                <c:pt idx="0">
                  <c:v>Non-energy Use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'[Data for the diagrams.xlsx]Energy targets final'!$C$2:$H$2</c:f>
              <c:strCache>
                <c:ptCount val="4"/>
                <c:pt idx="0">
                  <c:v>2022 Primary Energy
 </c:v>
                </c:pt>
                <c:pt idx="1">
                  <c:v>2022 End Use 
by fuels</c:v>
                </c:pt>
                <c:pt idx="2">
                  <c:v>-11.7% EE and 
42.5% RES by 2030</c:v>
                </c:pt>
                <c:pt idx="3">
                  <c:v>90% emissions 
reduction by 2040</c:v>
                </c:pt>
              </c:strCache>
              <c:extLst/>
            </c:strRef>
          </c:cat>
          <c:val>
            <c:numRef>
              <c:f>'[Data for the diagrams.xlsx]Energy targets final'!$C$17:$H$17</c:f>
              <c:numCache>
                <c:formatCode>General</c:formatCode>
                <c:ptCount val="4"/>
                <c:pt idx="0">
                  <c:v>907.92824699999994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7E7-4F7F-8D65-ECE3E2948813}"/>
            </c:ext>
          </c:extLst>
        </c:ser>
        <c:ser>
          <c:idx val="9"/>
          <c:order val="9"/>
          <c:tx>
            <c:strRef>
              <c:f>'[Data for the diagrams.xlsx]Energy targets final'!$B$12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'[Data for the diagrams.xlsx]Energy targets final'!$C$2:$H$2</c:f>
              <c:strCache>
                <c:ptCount val="4"/>
                <c:pt idx="0">
                  <c:v>2022 Primary Energy
 </c:v>
                </c:pt>
                <c:pt idx="1">
                  <c:v>2022 End Use 
by fuels</c:v>
                </c:pt>
                <c:pt idx="2">
                  <c:v>-11.7% EE and 
42.5% RES by 2030</c:v>
                </c:pt>
                <c:pt idx="3">
                  <c:v>90% emissions 
reduction by 2040</c:v>
                </c:pt>
              </c:strCache>
              <c:extLst/>
            </c:strRef>
          </c:cat>
          <c:val>
            <c:numRef>
              <c:f>'[Data for the diagrams.xlsx]Energy targets final'!$C$12:$H$12</c:f>
              <c:numCache>
                <c:formatCode>General</c:formatCode>
                <c:ptCount val="4"/>
                <c:pt idx="1">
                  <c:v>189.50255300000001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7E7-4F7F-8D65-ECE3E2948813}"/>
            </c:ext>
          </c:extLst>
        </c:ser>
        <c:ser>
          <c:idx val="10"/>
          <c:order val="10"/>
          <c:tx>
            <c:strRef>
              <c:f>'[Data for the diagrams.xlsx]Energy targets final'!$B$13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'[Data for the diagrams.xlsx]Energy targets final'!$C$2:$H$2</c:f>
              <c:strCache>
                <c:ptCount val="4"/>
                <c:pt idx="0">
                  <c:v>2022 Primary Energy
 </c:v>
                </c:pt>
                <c:pt idx="1">
                  <c:v>2022 End Use 
by fuels</c:v>
                </c:pt>
                <c:pt idx="2">
                  <c:v>-11.7% EE and 
42.5% RES by 2030</c:v>
                </c:pt>
                <c:pt idx="3">
                  <c:v>90% emissions 
reduction by 2040</c:v>
                </c:pt>
              </c:strCache>
              <c:extLst/>
            </c:strRef>
          </c:cat>
          <c:val>
            <c:numRef>
              <c:f>'[Data for the diagrams.xlsx]Energy targets final'!$C$13:$H$13</c:f>
              <c:numCache>
                <c:formatCode>General</c:formatCode>
                <c:ptCount val="4"/>
                <c:pt idx="1">
                  <c:v>3857.1256949999997</c:v>
                </c:pt>
                <c:pt idx="3">
                  <c:v>743.81450231999986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7E7-4F7F-8D65-ECE3E2948813}"/>
            </c:ext>
          </c:extLst>
        </c:ser>
        <c:ser>
          <c:idx val="11"/>
          <c:order val="11"/>
          <c:tx>
            <c:strRef>
              <c:f>'[Data for the diagrams.xlsx]Energy targets final'!$B$14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'[Data for the diagrams.xlsx]Energy targets final'!$C$2:$H$2</c:f>
              <c:strCache>
                <c:ptCount val="4"/>
                <c:pt idx="0">
                  <c:v>2022 Primary Energy
 </c:v>
                </c:pt>
                <c:pt idx="1">
                  <c:v>2022 End Use 
by fuels</c:v>
                </c:pt>
                <c:pt idx="2">
                  <c:v>-11.7% EE and 
42.5% RES by 2030</c:v>
                </c:pt>
                <c:pt idx="3">
                  <c:v>90% emissions 
reduction by 2040</c:v>
                </c:pt>
              </c:strCache>
              <c:extLst/>
            </c:strRef>
          </c:cat>
          <c:val>
            <c:numRef>
              <c:f>'[Data for the diagrams.xlsx]Energy targets final'!$C$14:$H$14</c:f>
              <c:numCache>
                <c:formatCode>General</c:formatCode>
                <c:ptCount val="4"/>
                <c:pt idx="1">
                  <c:v>2151.825938</c:v>
                </c:pt>
                <c:pt idx="3">
                  <c:v>495.87633488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27E7-4F7F-8D65-ECE3E2948813}"/>
            </c:ext>
          </c:extLst>
        </c:ser>
        <c:ser>
          <c:idx val="8"/>
          <c:order val="12"/>
          <c:tx>
            <c:strRef>
              <c:f>'[Data for the diagrams.xlsx]Energy targets final'!$B$15</c:f>
              <c:strCache>
                <c:ptCount val="1"/>
                <c:pt idx="0">
                  <c:v>2022 Other Energy carriers</c:v>
                </c:pt>
              </c:strCache>
            </c:strRef>
          </c:tx>
          <c:spPr>
            <a:pattFill prst="wdUpDiag">
              <a:fgClr>
                <a:schemeClr val="accent6"/>
              </a:fgClr>
              <a:bgClr>
                <a:schemeClr val="accent5"/>
              </a:bgClr>
            </a:pattFill>
            <a:ln>
              <a:noFill/>
            </a:ln>
            <a:effectLst/>
          </c:spPr>
          <c:invertIfNegative val="0"/>
          <c:cat>
            <c:strRef>
              <c:f>'[Data for the diagrams.xlsx]Energy targets final'!$C$2:$H$2</c:f>
              <c:strCache>
                <c:ptCount val="4"/>
                <c:pt idx="0">
                  <c:v>2022 Primary Energy
 </c:v>
                </c:pt>
                <c:pt idx="1">
                  <c:v>2022 End Use 
by fuels</c:v>
                </c:pt>
                <c:pt idx="2">
                  <c:v>-11.7% EE and 
42.5% RES by 2030</c:v>
                </c:pt>
                <c:pt idx="3">
                  <c:v>90% emissions 
reduction by 2040</c:v>
                </c:pt>
              </c:strCache>
              <c:extLst/>
            </c:strRef>
          </c:cat>
          <c:val>
            <c:numRef>
              <c:f>'[Data for the diagrams.xlsx]Energy targets final'!$C$15:$H$15</c:f>
              <c:numCache>
                <c:formatCode>General</c:formatCode>
                <c:ptCount val="4"/>
                <c:pt idx="1">
                  <c:v>3012.372445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7E7-4F7F-8D65-ECE3E2948813}"/>
            </c:ext>
          </c:extLst>
        </c:ser>
        <c:ser>
          <c:idx val="15"/>
          <c:order val="13"/>
          <c:tx>
            <c:strRef>
              <c:f>'[Data for the diagrams.xlsx]Energy targets final'!$B$11</c:f>
              <c:strCache>
                <c:ptCount val="1"/>
                <c:pt idx="0">
                  <c:v>2030 Non-renewable energy</c:v>
                </c:pt>
              </c:strCache>
            </c:strRef>
          </c:tx>
          <c:spPr>
            <a:gradFill flip="none" rotWithShape="1">
              <a:gsLst>
                <a:gs pos="24000">
                  <a:schemeClr val="accent6"/>
                </a:gs>
                <a:gs pos="56298">
                  <a:schemeClr val="accent4"/>
                </a:gs>
                <a:gs pos="73000">
                  <a:schemeClr val="accent4"/>
                </a:gs>
                <a:gs pos="98000">
                  <a:schemeClr val="tx2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2022 Primary Energy
 </c:v>
              </c:pt>
              <c:pt idx="1">
                <c:v>2022 End Use 
by fuels</c:v>
              </c:pt>
              <c:pt idx="2">
                <c:v>-11.7% EE and 
42.5% RES by 2030</c:v>
              </c:pt>
              <c:pt idx="3">
                <c:v>90% emissions 
reduction by 2040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'[Data for the diagrams.xlsx]Energy targets final'!$C$11:$H$11</c:f>
              <c:numCache>
                <c:formatCode>General</c:formatCode>
                <c:ptCount val="4"/>
                <c:pt idx="2">
                  <c:v>6637.0985000000001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27E7-4F7F-8D65-ECE3E2948813}"/>
            </c:ext>
          </c:extLst>
        </c:ser>
        <c:ser>
          <c:idx val="12"/>
          <c:order val="14"/>
          <c:tx>
            <c:strRef>
              <c:f>'[Data for the diagrams.xlsx]Energy targets final'!$B$16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'[Data for the diagrams.xlsx]Energy targets final'!$C$2:$H$2</c:f>
              <c:strCache>
                <c:ptCount val="4"/>
                <c:pt idx="0">
                  <c:v>2022 Primary Energy
 </c:v>
                </c:pt>
                <c:pt idx="1">
                  <c:v>2022 End Use 
by fuels</c:v>
                </c:pt>
                <c:pt idx="2">
                  <c:v>-11.7% EE and 
42.5% RES by 2030</c:v>
                </c:pt>
                <c:pt idx="3">
                  <c:v>90% emissions 
reduction by 2040</c:v>
                </c:pt>
              </c:strCache>
              <c:extLst/>
            </c:strRef>
          </c:cat>
          <c:val>
            <c:numRef>
              <c:f>'[Data for the diagrams.xlsx]Energy targets final'!$C$16:$H$16</c:f>
              <c:numCache>
                <c:formatCode>General</c:formatCode>
                <c:ptCount val="4"/>
                <c:pt idx="1">
                  <c:v>1282.384159</c:v>
                </c:pt>
                <c:pt idx="2">
                  <c:v>4905.6815000000006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27E7-4F7F-8D65-ECE3E2948813}"/>
            </c:ext>
          </c:extLst>
        </c:ser>
        <c:ser>
          <c:idx val="14"/>
          <c:order val="15"/>
          <c:tx>
            <c:strRef>
              <c:f>'[Data for the diagrams.xlsx]Energy targets final'!$B$19</c:f>
              <c:strCache>
                <c:ptCount val="1"/>
                <c:pt idx="0">
                  <c:v>Energy Efficiency Target</c:v>
                </c:pt>
              </c:strCache>
            </c:strRef>
          </c:tx>
          <c:spPr>
            <a:noFill/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'[Data for the diagrams.xlsx]Energy targets final'!$C$2:$H$2</c:f>
              <c:strCache>
                <c:ptCount val="4"/>
                <c:pt idx="0">
                  <c:v>2022 Primary Energy
 </c:v>
                </c:pt>
                <c:pt idx="1">
                  <c:v>2022 End Use 
by fuels</c:v>
                </c:pt>
                <c:pt idx="2">
                  <c:v>-11.7% EE and 
42.5% RES by 2030</c:v>
                </c:pt>
                <c:pt idx="3">
                  <c:v>90% emissions 
reduction by 2040</c:v>
                </c:pt>
              </c:strCache>
              <c:extLst/>
            </c:strRef>
          </c:cat>
          <c:val>
            <c:numRef>
              <c:f>'[Data for the diagrams.xlsx]Energy targets final'!$C$19:$H$19</c:f>
              <c:numCache>
                <c:formatCode>General</c:formatCode>
                <c:ptCount val="4"/>
                <c:pt idx="2">
                  <c:v>1350.5052600000001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27E7-4F7F-8D65-ECE3E2948813}"/>
            </c:ext>
          </c:extLst>
        </c:ser>
        <c:ser>
          <c:idx val="16"/>
          <c:order val="16"/>
          <c:tx>
            <c:strRef>
              <c:f>'[Data for the diagrams.xlsx]Energy targets final'!$B$18</c:f>
              <c:strCache>
                <c:ptCount val="1"/>
                <c:pt idx="0">
                  <c:v>2040 Renewables and nuclear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72000">
                  <a:schemeClr val="accent5"/>
                </a:gs>
                <a:gs pos="100000">
                  <a:schemeClr val="accent6"/>
                </a:gs>
                <a:gs pos="100000">
                  <a:schemeClr val="accent6"/>
                </a:gs>
              </a:gsLst>
              <a:lin ang="3000000" scaled="0"/>
            </a:gra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2022 Primary Energy
 </c:v>
              </c:pt>
              <c:pt idx="1">
                <c:v>2022 End Use 
by fuels</c:v>
              </c:pt>
              <c:pt idx="2">
                <c:v>-11.7% EE and 
42.5% RES by 2030</c:v>
              </c:pt>
              <c:pt idx="3">
                <c:v>90% emissions 
reduction by 2040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'[Data for the diagrams.xlsx]Energy targets final'!$C$18:$H$18</c:f>
              <c:numCache>
                <c:formatCode>General</c:formatCode>
                <c:ptCount val="4"/>
                <c:pt idx="3">
                  <c:v>10303.089162800001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27E7-4F7F-8D65-ECE3E2948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1638064"/>
        <c:axId val="296064608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'[Data for the diagrams.xlsx]Energy targets final'!$B$3</c15:sqref>
                        </c15:formulaRef>
                      </c:ext>
                    </c:extLst>
                    <c:strCache>
                      <c:ptCount val="1"/>
                      <c:pt idx="0">
                        <c:v>Households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'[Data for the diagrams.xlsx]Energy targets final'!$C$2:$H$2</c15:sqref>
                        </c15:formulaRef>
                      </c:ext>
                    </c:extLst>
                    <c:strCache>
                      <c:ptCount val="4"/>
                      <c:pt idx="0">
                        <c:v>2022 Primary Energy
 </c:v>
                      </c:pt>
                      <c:pt idx="1">
                        <c:v>2022 End Use 
by fuels</c:v>
                      </c:pt>
                      <c:pt idx="2">
                        <c:v>-11.7% EE and 
42.5% RES by 2030</c:v>
                      </c:pt>
                      <c:pt idx="3">
                        <c:v>90% emissions 
reduction by 2040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'[Data for the diagrams.xlsx]Energy targets final'!$C$3:$H$3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27E7-4F7F-8D65-ECE3E2948813}"/>
                  </c:ext>
                </c:extLst>
              </c15:ser>
            </c15:filteredBarSeries>
            <c15:filteredBa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final'!$B$4</c15:sqref>
                        </c15:formulaRef>
                      </c:ext>
                    </c:extLst>
                    <c:strCache>
                      <c:ptCount val="1"/>
                      <c:pt idx="0">
                        <c:v>Services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final'!$C$2:$H$2</c15:sqref>
                        </c15:formulaRef>
                      </c:ext>
                    </c:extLst>
                    <c:strCache>
                      <c:ptCount val="4"/>
                      <c:pt idx="0">
                        <c:v>2022 Primary Energy
 </c:v>
                      </c:pt>
                      <c:pt idx="1">
                        <c:v>2022 End Use 
by fuels</c:v>
                      </c:pt>
                      <c:pt idx="2">
                        <c:v>-11.7% EE and 
42.5% RES by 2030</c:v>
                      </c:pt>
                      <c:pt idx="3">
                        <c:v>90% emissions 
reduction by 2040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final'!$C$4:$H$4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7E7-4F7F-8D65-ECE3E2948813}"/>
                  </c:ext>
                </c:extLst>
              </c15:ser>
            </c15:filteredBarSeries>
            <c15:filteredBa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final'!$B$5</c15:sqref>
                        </c15:formulaRef>
                      </c:ext>
                    </c:extLst>
                    <c:strCache>
                      <c:ptCount val="1"/>
                      <c:pt idx="0">
                        <c:v>Industry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final'!$C$2:$H$2</c15:sqref>
                        </c15:formulaRef>
                      </c:ext>
                    </c:extLst>
                    <c:strCache>
                      <c:ptCount val="4"/>
                      <c:pt idx="0">
                        <c:v>2022 Primary Energy
 </c:v>
                      </c:pt>
                      <c:pt idx="1">
                        <c:v>2022 End Use 
by fuels</c:v>
                      </c:pt>
                      <c:pt idx="2">
                        <c:v>-11.7% EE and 
42.5% RES by 2030</c:v>
                      </c:pt>
                      <c:pt idx="3">
                        <c:v>90% emissions 
reduction by 2040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final'!$C$5:$H$5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7E7-4F7F-8D65-ECE3E2948813}"/>
                  </c:ext>
                </c:extLst>
              </c15:ser>
            </c15:filteredBarSeries>
            <c15:filteredBa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final'!$B$6</c15:sqref>
                        </c15:formulaRef>
                      </c:ext>
                    </c:extLst>
                    <c:strCache>
                      <c:ptCount val="1"/>
                      <c:pt idx="0">
                        <c:v>Transport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final'!$C$2:$H$2</c15:sqref>
                        </c15:formulaRef>
                      </c:ext>
                    </c:extLst>
                    <c:strCache>
                      <c:ptCount val="4"/>
                      <c:pt idx="0">
                        <c:v>2022 Primary Energy
 </c:v>
                      </c:pt>
                      <c:pt idx="1">
                        <c:v>2022 End Use 
by fuels</c:v>
                      </c:pt>
                      <c:pt idx="2">
                        <c:v>-11.7% EE and 
42.5% RES by 2030</c:v>
                      </c:pt>
                      <c:pt idx="3">
                        <c:v>90% emissions 
reduction by 2040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final'!$C$6:$H$6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7E7-4F7F-8D65-ECE3E2948813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final'!$B$7</c15:sqref>
                        </c15:formulaRef>
                      </c:ext>
                    </c:extLst>
                    <c:strCache>
                      <c:ptCount val="1"/>
                      <c:pt idx="0">
                        <c:v>Agriculture, Forestry, Fishing and Other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final'!$C$2:$H$2</c15:sqref>
                        </c15:formulaRef>
                      </c:ext>
                    </c:extLst>
                    <c:strCache>
                      <c:ptCount val="4"/>
                      <c:pt idx="0">
                        <c:v>2022 Primary Energy
 </c:v>
                      </c:pt>
                      <c:pt idx="1">
                        <c:v>2022 End Use 
by fuels</c:v>
                      </c:pt>
                      <c:pt idx="2">
                        <c:v>-11.7% EE and 
42.5% RES by 2030</c:v>
                      </c:pt>
                      <c:pt idx="3">
                        <c:v>90% emissions 
reduction by 2040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final'!$C$7:$H$7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7E7-4F7F-8D65-ECE3E2948813}"/>
                  </c:ext>
                </c:extLst>
              </c15:ser>
            </c15:filteredBarSeries>
            <c15:filteredBarSeries>
              <c15:ser>
                <c:idx val="6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final'!$B$9</c15:sqref>
                        </c15:formulaRef>
                      </c:ext>
                    </c:extLst>
                    <c:strCache>
                      <c:ptCount val="1"/>
                      <c:pt idx="0">
                        <c:v>Remaining Gross Final Consumption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final'!$C$2:$H$2</c15:sqref>
                        </c15:formulaRef>
                      </c:ext>
                    </c:extLst>
                    <c:strCache>
                      <c:ptCount val="4"/>
                      <c:pt idx="0">
                        <c:v>2022 Primary Energy
 </c:v>
                      </c:pt>
                      <c:pt idx="1">
                        <c:v>2022 End Use 
by fuels</c:v>
                      </c:pt>
                      <c:pt idx="2">
                        <c:v>-11.7% EE and 
42.5% RES by 2030</c:v>
                      </c:pt>
                      <c:pt idx="3">
                        <c:v>90% emissions 
reduction by 2040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'[Data for the diagrams.xlsx]Energy targets final'!$C$9:$H$9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7E7-4F7F-8D65-ECE3E2948813}"/>
                  </c:ext>
                </c:extLst>
              </c15:ser>
            </c15:filteredBarSeries>
          </c:ext>
        </c:extLst>
      </c:barChart>
      <c:catAx>
        <c:axId val="40163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96064608"/>
        <c:crosses val="autoZero"/>
        <c:auto val="1"/>
        <c:lblAlgn val="ctr"/>
        <c:lblOffset val="100"/>
        <c:noMultiLvlLbl val="0"/>
      </c:catAx>
      <c:valAx>
        <c:axId val="29606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TWh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0163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E17C4-7A10-46FB-B2D8-7A8C10B2056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C3524D2-8EEA-4AC5-9C48-C69F0CC262C6}">
      <dgm:prSet phldrT="[Text]" custT="1"/>
      <dgm:spPr/>
      <dgm:t>
        <a:bodyPr vert="vert270"/>
        <a:lstStyle/>
        <a:p>
          <a:r>
            <a:rPr lang="nl-NL" sz="1600" dirty="0"/>
            <a:t>2020</a:t>
          </a:r>
        </a:p>
      </dgm:t>
    </dgm:pt>
    <dgm:pt modelId="{BF815BC4-695D-4870-BB49-E6D6C2D2814D}" type="parTrans" cxnId="{0B853CC4-22F3-4A13-8D36-E1BA9A6CAC2D}">
      <dgm:prSet/>
      <dgm:spPr/>
      <dgm:t>
        <a:bodyPr/>
        <a:lstStyle/>
        <a:p>
          <a:endParaRPr lang="nl-NL" sz="1600"/>
        </a:p>
      </dgm:t>
    </dgm:pt>
    <dgm:pt modelId="{012D30AF-58A5-4264-8FEA-A9FB24273361}" type="sibTrans" cxnId="{0B853CC4-22F3-4A13-8D36-E1BA9A6CAC2D}">
      <dgm:prSet/>
      <dgm:spPr/>
      <dgm:t>
        <a:bodyPr/>
        <a:lstStyle/>
        <a:p>
          <a:endParaRPr lang="nl-NL" sz="1600"/>
        </a:p>
      </dgm:t>
    </dgm:pt>
    <dgm:pt modelId="{A6A48931-5090-41ED-97E2-FFA8122C3F2F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tx1"/>
              </a:solidFill>
            </a:rPr>
            <a:t>2022</a:t>
          </a:r>
        </a:p>
      </dgm:t>
    </dgm:pt>
    <dgm:pt modelId="{9623B008-E25B-47A6-B810-FD2E98D7B99F}" type="parTrans" cxnId="{EF457CBE-4DC3-4D8E-9205-E146CDC32A40}">
      <dgm:prSet/>
      <dgm:spPr/>
      <dgm:t>
        <a:bodyPr/>
        <a:lstStyle/>
        <a:p>
          <a:endParaRPr lang="nl-NL" sz="1600"/>
        </a:p>
      </dgm:t>
    </dgm:pt>
    <dgm:pt modelId="{896143FB-6267-45FA-8BF0-FBDC53F05CA0}" type="sibTrans" cxnId="{EF457CBE-4DC3-4D8E-9205-E146CDC32A40}">
      <dgm:prSet/>
      <dgm:spPr/>
      <dgm:t>
        <a:bodyPr/>
        <a:lstStyle/>
        <a:p>
          <a:endParaRPr lang="nl-NL" sz="1600"/>
        </a:p>
      </dgm:t>
    </dgm:pt>
    <dgm:pt modelId="{623FCE21-FBC3-4E26-8727-7F727E086AFE}">
      <dgm:prSet phldrT="[Text]" custT="1"/>
      <dgm:spPr/>
      <dgm:t>
        <a:bodyPr vert="vert270"/>
        <a:lstStyle/>
        <a:p>
          <a:r>
            <a:rPr lang="nl-NL" sz="1600" dirty="0"/>
            <a:t>2024</a:t>
          </a:r>
        </a:p>
      </dgm:t>
    </dgm:pt>
    <dgm:pt modelId="{640EF57D-9A1D-43DB-9C2A-1445E407EC8F}" type="parTrans" cxnId="{70E82B06-1A0C-4C77-8F6D-314F92C3DBCE}">
      <dgm:prSet/>
      <dgm:spPr/>
      <dgm:t>
        <a:bodyPr/>
        <a:lstStyle/>
        <a:p>
          <a:endParaRPr lang="nl-NL" sz="1600"/>
        </a:p>
      </dgm:t>
    </dgm:pt>
    <dgm:pt modelId="{FFAF729D-4A59-430B-AA50-68B2AA8208B0}" type="sibTrans" cxnId="{70E82B06-1A0C-4C77-8F6D-314F92C3DBCE}">
      <dgm:prSet/>
      <dgm:spPr/>
      <dgm:t>
        <a:bodyPr/>
        <a:lstStyle/>
        <a:p>
          <a:endParaRPr lang="nl-NL" sz="1600"/>
        </a:p>
      </dgm:t>
    </dgm:pt>
    <dgm:pt modelId="{229E9FF5-1520-439D-909C-3B358085A625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bg1">
                  <a:lumMod val="65000"/>
                </a:schemeClr>
              </a:solidFill>
            </a:rPr>
            <a:t>2026</a:t>
          </a:r>
        </a:p>
      </dgm:t>
    </dgm:pt>
    <dgm:pt modelId="{349BD79F-85D9-4025-B6AD-857A0927C1A8}" type="parTrans" cxnId="{EE2FF004-D160-4387-8449-563DC929033E}">
      <dgm:prSet/>
      <dgm:spPr/>
      <dgm:t>
        <a:bodyPr/>
        <a:lstStyle/>
        <a:p>
          <a:endParaRPr lang="nl-NL" sz="1600"/>
        </a:p>
      </dgm:t>
    </dgm:pt>
    <dgm:pt modelId="{EFC46E4F-C909-48DE-8177-05887FDFBEA5}" type="sibTrans" cxnId="{EE2FF004-D160-4387-8449-563DC929033E}">
      <dgm:prSet/>
      <dgm:spPr/>
      <dgm:t>
        <a:bodyPr/>
        <a:lstStyle/>
        <a:p>
          <a:endParaRPr lang="nl-NL" sz="1600"/>
        </a:p>
      </dgm:t>
    </dgm:pt>
    <dgm:pt modelId="{6D8B851C-8A80-46EF-B5CE-D8F9BCCE4396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bg1">
                  <a:lumMod val="65000"/>
                </a:schemeClr>
              </a:solidFill>
            </a:rPr>
            <a:t>2028</a:t>
          </a:r>
        </a:p>
      </dgm:t>
    </dgm:pt>
    <dgm:pt modelId="{4020EDBC-F46C-42AC-B9B7-CE2EDD4AF493}" type="parTrans" cxnId="{713CB66E-ADC9-4868-AF68-AA2095315120}">
      <dgm:prSet/>
      <dgm:spPr/>
      <dgm:t>
        <a:bodyPr/>
        <a:lstStyle/>
        <a:p>
          <a:endParaRPr lang="nl-NL" sz="1600"/>
        </a:p>
      </dgm:t>
    </dgm:pt>
    <dgm:pt modelId="{A78386F1-B502-43FB-B526-819039942C62}" type="sibTrans" cxnId="{713CB66E-ADC9-4868-AF68-AA2095315120}">
      <dgm:prSet/>
      <dgm:spPr/>
      <dgm:t>
        <a:bodyPr/>
        <a:lstStyle/>
        <a:p>
          <a:endParaRPr lang="nl-NL" sz="1600"/>
        </a:p>
      </dgm:t>
    </dgm:pt>
    <dgm:pt modelId="{66318931-8A27-4B9F-9362-1EE4B816285D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bg1">
                  <a:lumMod val="65000"/>
                </a:schemeClr>
              </a:solidFill>
            </a:rPr>
            <a:t>2030</a:t>
          </a:r>
        </a:p>
      </dgm:t>
    </dgm:pt>
    <dgm:pt modelId="{70F42C45-6464-462A-8364-3A61ACA43EBF}" type="parTrans" cxnId="{E7DBFD12-ACCB-4D21-8835-C74E289D59EB}">
      <dgm:prSet/>
      <dgm:spPr/>
      <dgm:t>
        <a:bodyPr/>
        <a:lstStyle/>
        <a:p>
          <a:endParaRPr lang="nl-NL" sz="1600"/>
        </a:p>
      </dgm:t>
    </dgm:pt>
    <dgm:pt modelId="{393B365E-AA6A-46ED-95F3-24E7FF2DD418}" type="sibTrans" cxnId="{E7DBFD12-ACCB-4D21-8835-C74E289D59EB}">
      <dgm:prSet/>
      <dgm:spPr/>
      <dgm:t>
        <a:bodyPr/>
        <a:lstStyle/>
        <a:p>
          <a:endParaRPr lang="nl-NL" sz="1600"/>
        </a:p>
      </dgm:t>
    </dgm:pt>
    <dgm:pt modelId="{DE6164ED-C119-427B-A7DA-955BF45F00FC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bg1">
                  <a:lumMod val="65000"/>
                </a:schemeClr>
              </a:solidFill>
            </a:rPr>
            <a:t>2034</a:t>
          </a:r>
        </a:p>
      </dgm:t>
    </dgm:pt>
    <dgm:pt modelId="{23A53934-8EF2-414A-9338-B647C03934B8}" type="parTrans" cxnId="{090FA363-6440-43EF-BD39-3DF8F103C24A}">
      <dgm:prSet/>
      <dgm:spPr/>
      <dgm:t>
        <a:bodyPr/>
        <a:lstStyle/>
        <a:p>
          <a:endParaRPr lang="nl-NL" sz="1600"/>
        </a:p>
      </dgm:t>
    </dgm:pt>
    <dgm:pt modelId="{CDEC065D-C10E-4975-A50F-A2E2F15C6CB6}" type="sibTrans" cxnId="{090FA363-6440-43EF-BD39-3DF8F103C24A}">
      <dgm:prSet/>
      <dgm:spPr/>
      <dgm:t>
        <a:bodyPr/>
        <a:lstStyle/>
        <a:p>
          <a:endParaRPr lang="nl-NL" sz="1600"/>
        </a:p>
      </dgm:t>
    </dgm:pt>
    <dgm:pt modelId="{A28AED7A-086A-4ED7-B171-15AFEC9A1720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tx1"/>
              </a:solidFill>
            </a:rPr>
            <a:t>2035</a:t>
          </a:r>
        </a:p>
      </dgm:t>
    </dgm:pt>
    <dgm:pt modelId="{B20C1A66-CB7A-4B95-8A9E-4F076E4545B6}" type="parTrans" cxnId="{DDD92989-545D-4780-9C7E-3EA9E5D54551}">
      <dgm:prSet/>
      <dgm:spPr/>
      <dgm:t>
        <a:bodyPr/>
        <a:lstStyle/>
        <a:p>
          <a:endParaRPr lang="nl-NL" sz="1600"/>
        </a:p>
      </dgm:t>
    </dgm:pt>
    <dgm:pt modelId="{72FD8EA3-EDF3-46DD-A21D-A91B802F5FE2}" type="sibTrans" cxnId="{DDD92989-545D-4780-9C7E-3EA9E5D54551}">
      <dgm:prSet/>
      <dgm:spPr/>
      <dgm:t>
        <a:bodyPr/>
        <a:lstStyle/>
        <a:p>
          <a:endParaRPr lang="nl-NL" sz="1600"/>
        </a:p>
      </dgm:t>
    </dgm:pt>
    <dgm:pt modelId="{5069980C-4430-448C-A740-AFBE3AA3E4FB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bg1">
                  <a:lumMod val="65000"/>
                </a:schemeClr>
              </a:solidFill>
            </a:rPr>
            <a:t>2032</a:t>
          </a:r>
        </a:p>
      </dgm:t>
    </dgm:pt>
    <dgm:pt modelId="{422894AD-F1FF-4342-896F-D3F5A2C9F38F}" type="parTrans" cxnId="{B805CE89-B1EE-4442-A8E3-A5FF2AF2EE59}">
      <dgm:prSet/>
      <dgm:spPr/>
      <dgm:t>
        <a:bodyPr/>
        <a:lstStyle/>
        <a:p>
          <a:endParaRPr lang="nl-NL" sz="1600"/>
        </a:p>
      </dgm:t>
    </dgm:pt>
    <dgm:pt modelId="{AFD1F696-5AE4-4C74-9949-6884DB659248}" type="sibTrans" cxnId="{B805CE89-B1EE-4442-A8E3-A5FF2AF2EE59}">
      <dgm:prSet/>
      <dgm:spPr/>
      <dgm:t>
        <a:bodyPr/>
        <a:lstStyle/>
        <a:p>
          <a:endParaRPr lang="nl-NL" sz="1600"/>
        </a:p>
      </dgm:t>
    </dgm:pt>
    <dgm:pt modelId="{6930741E-A2F0-47D4-B1B1-2BCE72E2EB52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bg1">
                  <a:lumMod val="65000"/>
                </a:schemeClr>
              </a:solidFill>
            </a:rPr>
            <a:t>2021</a:t>
          </a:r>
        </a:p>
      </dgm:t>
    </dgm:pt>
    <dgm:pt modelId="{2AE9AB17-22C9-448C-B77A-84EA5849FB77}" type="parTrans" cxnId="{D4F90832-195C-4D8F-91BE-0256FA04CF1F}">
      <dgm:prSet/>
      <dgm:spPr/>
      <dgm:t>
        <a:bodyPr/>
        <a:lstStyle/>
        <a:p>
          <a:endParaRPr lang="nl-NL" sz="1600"/>
        </a:p>
      </dgm:t>
    </dgm:pt>
    <dgm:pt modelId="{E69357D3-BED7-41A7-934B-916D1C1CEA29}" type="sibTrans" cxnId="{D4F90832-195C-4D8F-91BE-0256FA04CF1F}">
      <dgm:prSet/>
      <dgm:spPr/>
      <dgm:t>
        <a:bodyPr/>
        <a:lstStyle/>
        <a:p>
          <a:endParaRPr lang="nl-NL" sz="1600"/>
        </a:p>
      </dgm:t>
    </dgm:pt>
    <dgm:pt modelId="{A9D8BB73-26C3-4DDB-B297-28FE1FD4B80E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tx1"/>
              </a:solidFill>
            </a:rPr>
            <a:t>2023</a:t>
          </a:r>
        </a:p>
      </dgm:t>
    </dgm:pt>
    <dgm:pt modelId="{03D63B41-A190-4487-844C-95A1D5EDA1F3}" type="parTrans" cxnId="{7E94F80F-8608-460D-9DEE-724538211A8B}">
      <dgm:prSet/>
      <dgm:spPr/>
      <dgm:t>
        <a:bodyPr/>
        <a:lstStyle/>
        <a:p>
          <a:endParaRPr lang="nl-NL" sz="1600"/>
        </a:p>
      </dgm:t>
    </dgm:pt>
    <dgm:pt modelId="{628267B0-CCFC-41F1-8FFA-949B9BD1B4DE}" type="sibTrans" cxnId="{7E94F80F-8608-460D-9DEE-724538211A8B}">
      <dgm:prSet/>
      <dgm:spPr/>
      <dgm:t>
        <a:bodyPr/>
        <a:lstStyle/>
        <a:p>
          <a:endParaRPr lang="nl-NL" sz="1600"/>
        </a:p>
      </dgm:t>
    </dgm:pt>
    <dgm:pt modelId="{912EBA6C-4F14-46F1-BBB1-BBACF9C02536}">
      <dgm:prSet phldrT="[Text]" custT="1"/>
      <dgm:spPr/>
      <dgm:t>
        <a:bodyPr vert="vert270"/>
        <a:lstStyle/>
        <a:p>
          <a:r>
            <a:rPr lang="nl-NL" sz="1600" dirty="0"/>
            <a:t>2025</a:t>
          </a:r>
        </a:p>
      </dgm:t>
    </dgm:pt>
    <dgm:pt modelId="{2663CA90-7E59-431C-A9D6-089050A444DA}" type="parTrans" cxnId="{34CA6F69-3E0F-45E4-8F79-70C78B678886}">
      <dgm:prSet/>
      <dgm:spPr/>
      <dgm:t>
        <a:bodyPr/>
        <a:lstStyle/>
        <a:p>
          <a:endParaRPr lang="nl-NL" sz="1600"/>
        </a:p>
      </dgm:t>
    </dgm:pt>
    <dgm:pt modelId="{C8612DC5-2059-4DC9-B255-4C914D9461FC}" type="sibTrans" cxnId="{34CA6F69-3E0F-45E4-8F79-70C78B678886}">
      <dgm:prSet/>
      <dgm:spPr/>
      <dgm:t>
        <a:bodyPr/>
        <a:lstStyle/>
        <a:p>
          <a:endParaRPr lang="nl-NL" sz="1600"/>
        </a:p>
      </dgm:t>
    </dgm:pt>
    <dgm:pt modelId="{41045824-6424-41F4-B9B0-CB307673D61B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tx1"/>
              </a:solidFill>
            </a:rPr>
            <a:t>2027</a:t>
          </a:r>
        </a:p>
      </dgm:t>
    </dgm:pt>
    <dgm:pt modelId="{45B62717-07B1-4C22-9E89-D311ED97B2CD}" type="parTrans" cxnId="{13AF2F63-9FE9-4419-8939-FE2E386D4DC3}">
      <dgm:prSet/>
      <dgm:spPr/>
      <dgm:t>
        <a:bodyPr/>
        <a:lstStyle/>
        <a:p>
          <a:endParaRPr lang="nl-NL" sz="1600"/>
        </a:p>
      </dgm:t>
    </dgm:pt>
    <dgm:pt modelId="{CA7F370D-6E0C-4C37-BA43-389F68E86460}" type="sibTrans" cxnId="{13AF2F63-9FE9-4419-8939-FE2E386D4DC3}">
      <dgm:prSet/>
      <dgm:spPr/>
      <dgm:t>
        <a:bodyPr/>
        <a:lstStyle/>
        <a:p>
          <a:endParaRPr lang="nl-NL" sz="1600"/>
        </a:p>
      </dgm:t>
    </dgm:pt>
    <dgm:pt modelId="{8CE1A618-8354-48D8-9E0B-B03C4C291596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bg1">
                  <a:lumMod val="65000"/>
                </a:schemeClr>
              </a:solidFill>
            </a:rPr>
            <a:t>2029</a:t>
          </a:r>
        </a:p>
      </dgm:t>
    </dgm:pt>
    <dgm:pt modelId="{F8AF3B78-4DD3-4E72-8056-80C0B2FD3783}" type="parTrans" cxnId="{7BF53C89-A202-47E1-937C-2305AAC3BA24}">
      <dgm:prSet/>
      <dgm:spPr/>
      <dgm:t>
        <a:bodyPr/>
        <a:lstStyle/>
        <a:p>
          <a:endParaRPr lang="nl-NL" sz="1600"/>
        </a:p>
      </dgm:t>
    </dgm:pt>
    <dgm:pt modelId="{7B8DBCDE-15F0-4CF2-8C1E-347EAB9F2DDA}" type="sibTrans" cxnId="{7BF53C89-A202-47E1-937C-2305AAC3BA24}">
      <dgm:prSet/>
      <dgm:spPr/>
      <dgm:t>
        <a:bodyPr/>
        <a:lstStyle/>
        <a:p>
          <a:endParaRPr lang="nl-NL" sz="1600"/>
        </a:p>
      </dgm:t>
    </dgm:pt>
    <dgm:pt modelId="{2EE17FF0-FF9D-4CA4-B431-D8A687468E1F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bg1">
                  <a:lumMod val="65000"/>
                </a:schemeClr>
              </a:solidFill>
            </a:rPr>
            <a:t>2031</a:t>
          </a:r>
        </a:p>
      </dgm:t>
    </dgm:pt>
    <dgm:pt modelId="{9D32F188-D1F7-44CC-8DD1-76FE1D5E6D39}" type="parTrans" cxnId="{9D7DCE5E-326B-4385-BBC5-83507EFCAA11}">
      <dgm:prSet/>
      <dgm:spPr/>
      <dgm:t>
        <a:bodyPr/>
        <a:lstStyle/>
        <a:p>
          <a:endParaRPr lang="nl-NL" sz="1600"/>
        </a:p>
      </dgm:t>
    </dgm:pt>
    <dgm:pt modelId="{469E2AC7-6DD7-41F3-BC3A-0CBCD79B69C8}" type="sibTrans" cxnId="{9D7DCE5E-326B-4385-BBC5-83507EFCAA11}">
      <dgm:prSet/>
      <dgm:spPr/>
      <dgm:t>
        <a:bodyPr/>
        <a:lstStyle/>
        <a:p>
          <a:endParaRPr lang="nl-NL" sz="1600"/>
        </a:p>
      </dgm:t>
    </dgm:pt>
    <dgm:pt modelId="{D9634A69-4036-4BEE-98A6-3962C729435D}">
      <dgm:prSet phldrT="[Text]" custT="1"/>
      <dgm:spPr/>
      <dgm:t>
        <a:bodyPr vert="vert270"/>
        <a:lstStyle/>
        <a:p>
          <a:r>
            <a:rPr lang="nl-NL" sz="1600" dirty="0">
              <a:solidFill>
                <a:schemeClr val="bg1">
                  <a:lumMod val="65000"/>
                </a:schemeClr>
              </a:solidFill>
            </a:rPr>
            <a:t>2032</a:t>
          </a:r>
        </a:p>
      </dgm:t>
    </dgm:pt>
    <dgm:pt modelId="{B791FE73-1276-4C0C-AB83-0CCC68975AA5}" type="parTrans" cxnId="{BDCA19F3-0AF7-4593-A38B-203F7D46480A}">
      <dgm:prSet/>
      <dgm:spPr/>
      <dgm:t>
        <a:bodyPr/>
        <a:lstStyle/>
        <a:p>
          <a:endParaRPr lang="nl-NL" sz="1600"/>
        </a:p>
      </dgm:t>
    </dgm:pt>
    <dgm:pt modelId="{F7195DAF-3ECA-494F-9A7F-527B6FC8981F}" type="sibTrans" cxnId="{BDCA19F3-0AF7-4593-A38B-203F7D46480A}">
      <dgm:prSet/>
      <dgm:spPr/>
      <dgm:t>
        <a:bodyPr/>
        <a:lstStyle/>
        <a:p>
          <a:endParaRPr lang="nl-NL" sz="1600"/>
        </a:p>
      </dgm:t>
    </dgm:pt>
    <dgm:pt modelId="{9A87A4A0-B2A0-4D53-A674-D6F23D97ED06}" type="pres">
      <dgm:prSet presAssocID="{D39E17C4-7A10-46FB-B2D8-7A8C10B20566}" presName="Name0" presStyleCnt="0">
        <dgm:presLayoutVars>
          <dgm:dir/>
          <dgm:resizeHandles val="exact"/>
        </dgm:presLayoutVars>
      </dgm:prSet>
      <dgm:spPr/>
    </dgm:pt>
    <dgm:pt modelId="{881410B6-E274-4F57-80F4-16748073A3E1}" type="pres">
      <dgm:prSet presAssocID="{D39E17C4-7A10-46FB-B2D8-7A8C10B20566}" presName="arrow" presStyleLbl="bgShp" presStyleIdx="0" presStyleCnt="1"/>
      <dgm:spPr/>
    </dgm:pt>
    <dgm:pt modelId="{3AA80558-1973-40BA-B10B-868F6C6B1B26}" type="pres">
      <dgm:prSet presAssocID="{D39E17C4-7A10-46FB-B2D8-7A8C10B20566}" presName="points" presStyleCnt="0"/>
      <dgm:spPr/>
    </dgm:pt>
    <dgm:pt modelId="{F60DCC23-5EF0-45DB-ABEA-F7ACFBCB60A7}" type="pres">
      <dgm:prSet presAssocID="{AC3524D2-8EEA-4AC5-9C48-C69F0CC262C6}" presName="compositeA" presStyleCnt="0"/>
      <dgm:spPr/>
    </dgm:pt>
    <dgm:pt modelId="{1D33D6FF-2D68-48BC-AEB2-B9C4A3432D64}" type="pres">
      <dgm:prSet presAssocID="{AC3524D2-8EEA-4AC5-9C48-C69F0CC262C6}" presName="textA" presStyleLbl="revTx" presStyleIdx="0" presStyleCnt="16" custScaleX="106396">
        <dgm:presLayoutVars>
          <dgm:bulletEnabled val="1"/>
        </dgm:presLayoutVars>
      </dgm:prSet>
      <dgm:spPr/>
    </dgm:pt>
    <dgm:pt modelId="{9580B24B-B0D4-4C3C-BEAE-88E3F9B6E815}" type="pres">
      <dgm:prSet presAssocID="{AC3524D2-8EEA-4AC5-9C48-C69F0CC262C6}" presName="circleA" presStyleLbl="node1" presStyleIdx="0" presStyleCnt="16"/>
      <dgm:spPr/>
    </dgm:pt>
    <dgm:pt modelId="{CD69EDE5-0C1C-4520-B0B3-5FD5EC4CD4E1}" type="pres">
      <dgm:prSet presAssocID="{AC3524D2-8EEA-4AC5-9C48-C69F0CC262C6}" presName="spaceA" presStyleCnt="0"/>
      <dgm:spPr/>
    </dgm:pt>
    <dgm:pt modelId="{20D9AE92-3A88-4C56-9F40-637F91654C78}" type="pres">
      <dgm:prSet presAssocID="{012D30AF-58A5-4264-8FEA-A9FB24273361}" presName="space" presStyleCnt="0"/>
      <dgm:spPr/>
    </dgm:pt>
    <dgm:pt modelId="{073E5191-79CD-46AE-B2E6-1E68BD20B8EE}" type="pres">
      <dgm:prSet presAssocID="{6930741E-A2F0-47D4-B1B1-2BCE72E2EB52}" presName="compositeB" presStyleCnt="0"/>
      <dgm:spPr/>
    </dgm:pt>
    <dgm:pt modelId="{626F1738-0AF1-43F9-BFF5-D195EB47EDFE}" type="pres">
      <dgm:prSet presAssocID="{6930741E-A2F0-47D4-B1B1-2BCE72E2EB52}" presName="textB" presStyleLbl="revTx" presStyleIdx="1" presStyleCnt="16">
        <dgm:presLayoutVars>
          <dgm:bulletEnabled val="1"/>
        </dgm:presLayoutVars>
      </dgm:prSet>
      <dgm:spPr/>
    </dgm:pt>
    <dgm:pt modelId="{BE2F847F-406C-44F9-8F4D-A5B7F3369EC8}" type="pres">
      <dgm:prSet presAssocID="{6930741E-A2F0-47D4-B1B1-2BCE72E2EB52}" presName="circleB" presStyleLbl="node1" presStyleIdx="1" presStyleCnt="16"/>
      <dgm:spPr/>
    </dgm:pt>
    <dgm:pt modelId="{D61A266F-7BA0-43A8-860D-B6F6E815FB04}" type="pres">
      <dgm:prSet presAssocID="{6930741E-A2F0-47D4-B1B1-2BCE72E2EB52}" presName="spaceB" presStyleCnt="0"/>
      <dgm:spPr/>
    </dgm:pt>
    <dgm:pt modelId="{46E62A0D-326C-4A0D-A78D-0E04E26A5BFC}" type="pres">
      <dgm:prSet presAssocID="{E69357D3-BED7-41A7-934B-916D1C1CEA29}" presName="space" presStyleCnt="0"/>
      <dgm:spPr/>
    </dgm:pt>
    <dgm:pt modelId="{374F5AE0-6227-4343-AC33-18F86AA0BC3E}" type="pres">
      <dgm:prSet presAssocID="{A6A48931-5090-41ED-97E2-FFA8122C3F2F}" presName="compositeA" presStyleCnt="0"/>
      <dgm:spPr/>
    </dgm:pt>
    <dgm:pt modelId="{613660E0-A541-44BC-9CED-974486612FE7}" type="pres">
      <dgm:prSet presAssocID="{A6A48931-5090-41ED-97E2-FFA8122C3F2F}" presName="textA" presStyleLbl="revTx" presStyleIdx="2" presStyleCnt="16">
        <dgm:presLayoutVars>
          <dgm:bulletEnabled val="1"/>
        </dgm:presLayoutVars>
      </dgm:prSet>
      <dgm:spPr/>
    </dgm:pt>
    <dgm:pt modelId="{5B6B7E47-5AF9-4761-8109-51DE3C87A703}" type="pres">
      <dgm:prSet presAssocID="{A6A48931-5090-41ED-97E2-FFA8122C3F2F}" presName="circleA" presStyleLbl="node1" presStyleIdx="2" presStyleCnt="16"/>
      <dgm:spPr/>
    </dgm:pt>
    <dgm:pt modelId="{0E7ADAAC-DD0A-4282-A956-59B106C65A16}" type="pres">
      <dgm:prSet presAssocID="{A6A48931-5090-41ED-97E2-FFA8122C3F2F}" presName="spaceA" presStyleCnt="0"/>
      <dgm:spPr/>
    </dgm:pt>
    <dgm:pt modelId="{91989DA8-CE30-408C-9FD7-4F5593C895AC}" type="pres">
      <dgm:prSet presAssocID="{896143FB-6267-45FA-8BF0-FBDC53F05CA0}" presName="space" presStyleCnt="0"/>
      <dgm:spPr/>
    </dgm:pt>
    <dgm:pt modelId="{90E7A019-CE15-484C-973D-F9205372BDBB}" type="pres">
      <dgm:prSet presAssocID="{A9D8BB73-26C3-4DDB-B297-28FE1FD4B80E}" presName="compositeB" presStyleCnt="0"/>
      <dgm:spPr/>
    </dgm:pt>
    <dgm:pt modelId="{C1E77C49-C9AA-4920-92F8-FB03C34DBC60}" type="pres">
      <dgm:prSet presAssocID="{A9D8BB73-26C3-4DDB-B297-28FE1FD4B80E}" presName="textB" presStyleLbl="revTx" presStyleIdx="3" presStyleCnt="16">
        <dgm:presLayoutVars>
          <dgm:bulletEnabled val="1"/>
        </dgm:presLayoutVars>
      </dgm:prSet>
      <dgm:spPr/>
    </dgm:pt>
    <dgm:pt modelId="{EF3F040D-AAE4-42C1-878C-5F6167E5A59F}" type="pres">
      <dgm:prSet presAssocID="{A9D8BB73-26C3-4DDB-B297-28FE1FD4B80E}" presName="circleB" presStyleLbl="node1" presStyleIdx="3" presStyleCnt="16"/>
      <dgm:spPr/>
    </dgm:pt>
    <dgm:pt modelId="{5E056CE5-4BC4-4CC6-8AEE-28A8DFD43E5E}" type="pres">
      <dgm:prSet presAssocID="{A9D8BB73-26C3-4DDB-B297-28FE1FD4B80E}" presName="spaceB" presStyleCnt="0"/>
      <dgm:spPr/>
    </dgm:pt>
    <dgm:pt modelId="{CD04F370-AA3E-4EB7-97FA-D9662A0E0793}" type="pres">
      <dgm:prSet presAssocID="{628267B0-CCFC-41F1-8FFA-949B9BD1B4DE}" presName="space" presStyleCnt="0"/>
      <dgm:spPr/>
    </dgm:pt>
    <dgm:pt modelId="{20FB785B-34D6-4DCC-8A99-3054C7DC52E6}" type="pres">
      <dgm:prSet presAssocID="{623FCE21-FBC3-4E26-8727-7F727E086AFE}" presName="compositeA" presStyleCnt="0"/>
      <dgm:spPr/>
    </dgm:pt>
    <dgm:pt modelId="{B23D61DD-4F4D-4A24-8D11-645E816503CE}" type="pres">
      <dgm:prSet presAssocID="{623FCE21-FBC3-4E26-8727-7F727E086AFE}" presName="textA" presStyleLbl="revTx" presStyleIdx="4" presStyleCnt="16">
        <dgm:presLayoutVars>
          <dgm:bulletEnabled val="1"/>
        </dgm:presLayoutVars>
      </dgm:prSet>
      <dgm:spPr/>
    </dgm:pt>
    <dgm:pt modelId="{C07EE7C5-1BB9-4829-A3E2-357044233D9E}" type="pres">
      <dgm:prSet presAssocID="{623FCE21-FBC3-4E26-8727-7F727E086AFE}" presName="circleA" presStyleLbl="node1" presStyleIdx="4" presStyleCnt="16"/>
      <dgm:spPr>
        <a:solidFill>
          <a:schemeClr val="accent5"/>
        </a:solidFill>
      </dgm:spPr>
    </dgm:pt>
    <dgm:pt modelId="{297B3C12-2B9A-410A-A330-C2B5469826FC}" type="pres">
      <dgm:prSet presAssocID="{623FCE21-FBC3-4E26-8727-7F727E086AFE}" presName="spaceA" presStyleCnt="0"/>
      <dgm:spPr/>
    </dgm:pt>
    <dgm:pt modelId="{65C1B666-60E4-4FA6-9C12-22FDF62C6D6D}" type="pres">
      <dgm:prSet presAssocID="{FFAF729D-4A59-430B-AA50-68B2AA8208B0}" presName="space" presStyleCnt="0"/>
      <dgm:spPr/>
    </dgm:pt>
    <dgm:pt modelId="{A8392501-0948-4C14-8A00-1AAE52058813}" type="pres">
      <dgm:prSet presAssocID="{912EBA6C-4F14-46F1-BBB1-BBACF9C02536}" presName="compositeB" presStyleCnt="0"/>
      <dgm:spPr/>
    </dgm:pt>
    <dgm:pt modelId="{E74C2A02-549C-4467-A580-749E327AA93C}" type="pres">
      <dgm:prSet presAssocID="{912EBA6C-4F14-46F1-BBB1-BBACF9C02536}" presName="textB" presStyleLbl="revTx" presStyleIdx="5" presStyleCnt="16">
        <dgm:presLayoutVars>
          <dgm:bulletEnabled val="1"/>
        </dgm:presLayoutVars>
      </dgm:prSet>
      <dgm:spPr/>
    </dgm:pt>
    <dgm:pt modelId="{402E62FE-23D3-45C0-A21F-EE9CF25E44E1}" type="pres">
      <dgm:prSet presAssocID="{912EBA6C-4F14-46F1-BBB1-BBACF9C02536}" presName="circleB" presStyleLbl="node1" presStyleIdx="5" presStyleCnt="16"/>
      <dgm:spPr/>
    </dgm:pt>
    <dgm:pt modelId="{F09980C6-CCC7-47C6-AD94-8A4BBB567084}" type="pres">
      <dgm:prSet presAssocID="{912EBA6C-4F14-46F1-BBB1-BBACF9C02536}" presName="spaceB" presStyleCnt="0"/>
      <dgm:spPr/>
    </dgm:pt>
    <dgm:pt modelId="{8C315104-26D9-4F43-9CB4-EE1B18865CE2}" type="pres">
      <dgm:prSet presAssocID="{C8612DC5-2059-4DC9-B255-4C914D9461FC}" presName="space" presStyleCnt="0"/>
      <dgm:spPr/>
    </dgm:pt>
    <dgm:pt modelId="{E8243E28-0E51-479D-AF4D-4FE31DE3C418}" type="pres">
      <dgm:prSet presAssocID="{229E9FF5-1520-439D-909C-3B358085A625}" presName="compositeA" presStyleCnt="0"/>
      <dgm:spPr/>
    </dgm:pt>
    <dgm:pt modelId="{9E0FC6A0-7D00-4939-AA62-BC6F10384D65}" type="pres">
      <dgm:prSet presAssocID="{229E9FF5-1520-439D-909C-3B358085A625}" presName="textA" presStyleLbl="revTx" presStyleIdx="6" presStyleCnt="16">
        <dgm:presLayoutVars>
          <dgm:bulletEnabled val="1"/>
        </dgm:presLayoutVars>
      </dgm:prSet>
      <dgm:spPr/>
    </dgm:pt>
    <dgm:pt modelId="{EC78052F-E1B1-41B7-87F4-674D1C47B306}" type="pres">
      <dgm:prSet presAssocID="{229E9FF5-1520-439D-909C-3B358085A625}" presName="circleA" presStyleLbl="node1" presStyleIdx="6" presStyleCnt="16"/>
      <dgm:spPr/>
    </dgm:pt>
    <dgm:pt modelId="{A2FF1CF0-B188-42FA-99D0-5BAF30CAF824}" type="pres">
      <dgm:prSet presAssocID="{229E9FF5-1520-439D-909C-3B358085A625}" presName="spaceA" presStyleCnt="0"/>
      <dgm:spPr/>
    </dgm:pt>
    <dgm:pt modelId="{64A24E4C-43EB-42B4-B53A-F8CB47130B10}" type="pres">
      <dgm:prSet presAssocID="{EFC46E4F-C909-48DE-8177-05887FDFBEA5}" presName="space" presStyleCnt="0"/>
      <dgm:spPr/>
    </dgm:pt>
    <dgm:pt modelId="{7E60C552-2B13-4F57-B9AC-17CC7554C267}" type="pres">
      <dgm:prSet presAssocID="{41045824-6424-41F4-B9B0-CB307673D61B}" presName="compositeB" presStyleCnt="0"/>
      <dgm:spPr/>
    </dgm:pt>
    <dgm:pt modelId="{BAA1EE9E-30CB-4817-A584-EE301564D26B}" type="pres">
      <dgm:prSet presAssocID="{41045824-6424-41F4-B9B0-CB307673D61B}" presName="textB" presStyleLbl="revTx" presStyleIdx="7" presStyleCnt="16">
        <dgm:presLayoutVars>
          <dgm:bulletEnabled val="1"/>
        </dgm:presLayoutVars>
      </dgm:prSet>
      <dgm:spPr/>
    </dgm:pt>
    <dgm:pt modelId="{4D84CB5E-A22D-44AB-98E7-98A40459A4C1}" type="pres">
      <dgm:prSet presAssocID="{41045824-6424-41F4-B9B0-CB307673D61B}" presName="circleB" presStyleLbl="node1" presStyleIdx="7" presStyleCnt="16"/>
      <dgm:spPr/>
    </dgm:pt>
    <dgm:pt modelId="{BF8827E4-4260-44B9-ABEE-6B1235393B98}" type="pres">
      <dgm:prSet presAssocID="{41045824-6424-41F4-B9B0-CB307673D61B}" presName="spaceB" presStyleCnt="0"/>
      <dgm:spPr/>
    </dgm:pt>
    <dgm:pt modelId="{2D0AE50E-8EF2-458A-8922-A18456B3A651}" type="pres">
      <dgm:prSet presAssocID="{CA7F370D-6E0C-4C37-BA43-389F68E86460}" presName="space" presStyleCnt="0"/>
      <dgm:spPr/>
    </dgm:pt>
    <dgm:pt modelId="{AA617927-B94D-4FD0-81E5-47E706C67B0A}" type="pres">
      <dgm:prSet presAssocID="{6D8B851C-8A80-46EF-B5CE-D8F9BCCE4396}" presName="compositeA" presStyleCnt="0"/>
      <dgm:spPr/>
    </dgm:pt>
    <dgm:pt modelId="{B6A53826-2E7F-4CDE-8CAD-049337C71835}" type="pres">
      <dgm:prSet presAssocID="{6D8B851C-8A80-46EF-B5CE-D8F9BCCE4396}" presName="textA" presStyleLbl="revTx" presStyleIdx="8" presStyleCnt="16">
        <dgm:presLayoutVars>
          <dgm:bulletEnabled val="1"/>
        </dgm:presLayoutVars>
      </dgm:prSet>
      <dgm:spPr/>
    </dgm:pt>
    <dgm:pt modelId="{69D294C0-BC0B-4322-A04B-EFE1342D4639}" type="pres">
      <dgm:prSet presAssocID="{6D8B851C-8A80-46EF-B5CE-D8F9BCCE4396}" presName="circleA" presStyleLbl="node1" presStyleIdx="8" presStyleCnt="16"/>
      <dgm:spPr/>
    </dgm:pt>
    <dgm:pt modelId="{B7444B22-704F-4F7C-97BF-463179CDFA3C}" type="pres">
      <dgm:prSet presAssocID="{6D8B851C-8A80-46EF-B5CE-D8F9BCCE4396}" presName="spaceA" presStyleCnt="0"/>
      <dgm:spPr/>
    </dgm:pt>
    <dgm:pt modelId="{ADFCC1C5-9FBF-4913-BD5B-175614E6585E}" type="pres">
      <dgm:prSet presAssocID="{A78386F1-B502-43FB-B526-819039942C62}" presName="space" presStyleCnt="0"/>
      <dgm:spPr/>
    </dgm:pt>
    <dgm:pt modelId="{F6FD811D-37DB-4C94-841F-0AF6B3889C31}" type="pres">
      <dgm:prSet presAssocID="{8CE1A618-8354-48D8-9E0B-B03C4C291596}" presName="compositeB" presStyleCnt="0"/>
      <dgm:spPr/>
    </dgm:pt>
    <dgm:pt modelId="{FF457DBC-2A52-4064-84CB-79BA3EA1E393}" type="pres">
      <dgm:prSet presAssocID="{8CE1A618-8354-48D8-9E0B-B03C4C291596}" presName="textB" presStyleLbl="revTx" presStyleIdx="9" presStyleCnt="16">
        <dgm:presLayoutVars>
          <dgm:bulletEnabled val="1"/>
        </dgm:presLayoutVars>
      </dgm:prSet>
      <dgm:spPr/>
    </dgm:pt>
    <dgm:pt modelId="{87FD2505-2760-4218-82C0-1E4A4465C912}" type="pres">
      <dgm:prSet presAssocID="{8CE1A618-8354-48D8-9E0B-B03C4C291596}" presName="circleB" presStyleLbl="node1" presStyleIdx="9" presStyleCnt="16"/>
      <dgm:spPr/>
    </dgm:pt>
    <dgm:pt modelId="{6033DFAA-8572-4E51-A267-2DA1D52C5BB7}" type="pres">
      <dgm:prSet presAssocID="{8CE1A618-8354-48D8-9E0B-B03C4C291596}" presName="spaceB" presStyleCnt="0"/>
      <dgm:spPr/>
    </dgm:pt>
    <dgm:pt modelId="{74E91FAC-F9E9-40B2-A1DD-E7080955770D}" type="pres">
      <dgm:prSet presAssocID="{7B8DBCDE-15F0-4CF2-8C1E-347EAB9F2DDA}" presName="space" presStyleCnt="0"/>
      <dgm:spPr/>
    </dgm:pt>
    <dgm:pt modelId="{39993674-E351-4509-8463-20E249678627}" type="pres">
      <dgm:prSet presAssocID="{66318931-8A27-4B9F-9362-1EE4B816285D}" presName="compositeA" presStyleCnt="0"/>
      <dgm:spPr/>
    </dgm:pt>
    <dgm:pt modelId="{9706A209-CF9D-47C9-88CE-655C5DFFF6FE}" type="pres">
      <dgm:prSet presAssocID="{66318931-8A27-4B9F-9362-1EE4B816285D}" presName="textA" presStyleLbl="revTx" presStyleIdx="10" presStyleCnt="16">
        <dgm:presLayoutVars>
          <dgm:bulletEnabled val="1"/>
        </dgm:presLayoutVars>
      </dgm:prSet>
      <dgm:spPr/>
    </dgm:pt>
    <dgm:pt modelId="{FEA805F1-B5EF-4FFA-80EF-4961BB8F9539}" type="pres">
      <dgm:prSet presAssocID="{66318931-8A27-4B9F-9362-1EE4B816285D}" presName="circleA" presStyleLbl="node1" presStyleIdx="10" presStyleCnt="16"/>
      <dgm:spPr>
        <a:solidFill>
          <a:schemeClr val="accent6"/>
        </a:solidFill>
      </dgm:spPr>
    </dgm:pt>
    <dgm:pt modelId="{8F642FA2-ED6F-4037-A619-5B1A57BEC843}" type="pres">
      <dgm:prSet presAssocID="{66318931-8A27-4B9F-9362-1EE4B816285D}" presName="spaceA" presStyleCnt="0"/>
      <dgm:spPr/>
    </dgm:pt>
    <dgm:pt modelId="{D8EE6C42-DBE0-478D-919D-E71CE7136E29}" type="pres">
      <dgm:prSet presAssocID="{393B365E-AA6A-46ED-95F3-24E7FF2DD418}" presName="space" presStyleCnt="0"/>
      <dgm:spPr/>
    </dgm:pt>
    <dgm:pt modelId="{DFC73333-DD1C-46AD-8781-6B92EE7BCDEF}" type="pres">
      <dgm:prSet presAssocID="{2EE17FF0-FF9D-4CA4-B431-D8A687468E1F}" presName="compositeB" presStyleCnt="0"/>
      <dgm:spPr/>
    </dgm:pt>
    <dgm:pt modelId="{FB1021C2-4CE4-465F-BCF5-656EDBC5705D}" type="pres">
      <dgm:prSet presAssocID="{2EE17FF0-FF9D-4CA4-B431-D8A687468E1F}" presName="textB" presStyleLbl="revTx" presStyleIdx="11" presStyleCnt="16">
        <dgm:presLayoutVars>
          <dgm:bulletEnabled val="1"/>
        </dgm:presLayoutVars>
      </dgm:prSet>
      <dgm:spPr/>
    </dgm:pt>
    <dgm:pt modelId="{5DF72EDB-EB9F-4B33-B575-B71239E9FC35}" type="pres">
      <dgm:prSet presAssocID="{2EE17FF0-FF9D-4CA4-B431-D8A687468E1F}" presName="circleB" presStyleLbl="node1" presStyleIdx="11" presStyleCnt="16"/>
      <dgm:spPr/>
    </dgm:pt>
    <dgm:pt modelId="{24736DF8-D5E4-4ED3-B8FB-98D105680BDA}" type="pres">
      <dgm:prSet presAssocID="{2EE17FF0-FF9D-4CA4-B431-D8A687468E1F}" presName="spaceB" presStyleCnt="0"/>
      <dgm:spPr/>
    </dgm:pt>
    <dgm:pt modelId="{893D3BF2-2D10-4674-B626-D521C731B277}" type="pres">
      <dgm:prSet presAssocID="{469E2AC7-6DD7-41F3-BC3A-0CBCD79B69C8}" presName="space" presStyleCnt="0"/>
      <dgm:spPr/>
    </dgm:pt>
    <dgm:pt modelId="{D1A6515B-3576-4EC9-A39A-14158D4CED8F}" type="pres">
      <dgm:prSet presAssocID="{5069980C-4430-448C-A740-AFBE3AA3E4FB}" presName="compositeA" presStyleCnt="0"/>
      <dgm:spPr/>
    </dgm:pt>
    <dgm:pt modelId="{1050AFF6-DF06-4BB0-89E9-A747EDA216AE}" type="pres">
      <dgm:prSet presAssocID="{5069980C-4430-448C-A740-AFBE3AA3E4FB}" presName="textA" presStyleLbl="revTx" presStyleIdx="12" presStyleCnt="16">
        <dgm:presLayoutVars>
          <dgm:bulletEnabled val="1"/>
        </dgm:presLayoutVars>
      </dgm:prSet>
      <dgm:spPr/>
    </dgm:pt>
    <dgm:pt modelId="{798F6036-DC4E-4A30-A7FD-A74385399741}" type="pres">
      <dgm:prSet presAssocID="{5069980C-4430-448C-A740-AFBE3AA3E4FB}" presName="circleA" presStyleLbl="node1" presStyleIdx="12" presStyleCnt="16"/>
      <dgm:spPr/>
    </dgm:pt>
    <dgm:pt modelId="{165D3EDB-F41C-4487-9799-14D864B0D784}" type="pres">
      <dgm:prSet presAssocID="{5069980C-4430-448C-A740-AFBE3AA3E4FB}" presName="spaceA" presStyleCnt="0"/>
      <dgm:spPr/>
    </dgm:pt>
    <dgm:pt modelId="{DA50FF68-FB3D-4FA0-97A5-1D49E5941F60}" type="pres">
      <dgm:prSet presAssocID="{AFD1F696-5AE4-4C74-9949-6884DB659248}" presName="space" presStyleCnt="0"/>
      <dgm:spPr/>
    </dgm:pt>
    <dgm:pt modelId="{AC922EB9-6575-4E83-BD30-0E22E05FD788}" type="pres">
      <dgm:prSet presAssocID="{D9634A69-4036-4BEE-98A6-3962C729435D}" presName="compositeB" presStyleCnt="0"/>
      <dgm:spPr/>
    </dgm:pt>
    <dgm:pt modelId="{B9E5FA6E-CBB6-4A7D-8968-B9EC2E56B889}" type="pres">
      <dgm:prSet presAssocID="{D9634A69-4036-4BEE-98A6-3962C729435D}" presName="textB" presStyleLbl="revTx" presStyleIdx="13" presStyleCnt="16">
        <dgm:presLayoutVars>
          <dgm:bulletEnabled val="1"/>
        </dgm:presLayoutVars>
      </dgm:prSet>
      <dgm:spPr/>
    </dgm:pt>
    <dgm:pt modelId="{552A7CD6-5E87-4B71-B2C3-A1D01657DF57}" type="pres">
      <dgm:prSet presAssocID="{D9634A69-4036-4BEE-98A6-3962C729435D}" presName="circleB" presStyleLbl="node1" presStyleIdx="13" presStyleCnt="16"/>
      <dgm:spPr/>
    </dgm:pt>
    <dgm:pt modelId="{11E6D4A0-D360-49F1-8E94-AA642C8712A7}" type="pres">
      <dgm:prSet presAssocID="{D9634A69-4036-4BEE-98A6-3962C729435D}" presName="spaceB" presStyleCnt="0"/>
      <dgm:spPr/>
    </dgm:pt>
    <dgm:pt modelId="{D494EA37-9F55-4807-95B4-594046F378D2}" type="pres">
      <dgm:prSet presAssocID="{F7195DAF-3ECA-494F-9A7F-527B6FC8981F}" presName="space" presStyleCnt="0"/>
      <dgm:spPr/>
    </dgm:pt>
    <dgm:pt modelId="{34CDFEF7-73C3-400F-BE4B-DBE7A2BBEE2B}" type="pres">
      <dgm:prSet presAssocID="{DE6164ED-C119-427B-A7DA-955BF45F00FC}" presName="compositeA" presStyleCnt="0"/>
      <dgm:spPr/>
    </dgm:pt>
    <dgm:pt modelId="{B6DA33A2-1EBC-40BC-A889-27DEAFB6C71F}" type="pres">
      <dgm:prSet presAssocID="{DE6164ED-C119-427B-A7DA-955BF45F00FC}" presName="textA" presStyleLbl="revTx" presStyleIdx="14" presStyleCnt="16">
        <dgm:presLayoutVars>
          <dgm:bulletEnabled val="1"/>
        </dgm:presLayoutVars>
      </dgm:prSet>
      <dgm:spPr/>
    </dgm:pt>
    <dgm:pt modelId="{5F7AD1F7-F614-496A-8E3E-4AA41A9C71A3}" type="pres">
      <dgm:prSet presAssocID="{DE6164ED-C119-427B-A7DA-955BF45F00FC}" presName="circleA" presStyleLbl="node1" presStyleIdx="14" presStyleCnt="16"/>
      <dgm:spPr/>
    </dgm:pt>
    <dgm:pt modelId="{2C452B84-CDEB-4830-92EA-B56EE14F5CDA}" type="pres">
      <dgm:prSet presAssocID="{DE6164ED-C119-427B-A7DA-955BF45F00FC}" presName="spaceA" presStyleCnt="0"/>
      <dgm:spPr/>
    </dgm:pt>
    <dgm:pt modelId="{6B89BE06-2C32-4E38-84A1-3A6C2CE45C0C}" type="pres">
      <dgm:prSet presAssocID="{CDEC065D-C10E-4975-A50F-A2E2F15C6CB6}" presName="space" presStyleCnt="0"/>
      <dgm:spPr/>
    </dgm:pt>
    <dgm:pt modelId="{B46EB380-AEA5-4B45-B2DF-8FC7F4522589}" type="pres">
      <dgm:prSet presAssocID="{A28AED7A-086A-4ED7-B171-15AFEC9A1720}" presName="compositeB" presStyleCnt="0"/>
      <dgm:spPr/>
    </dgm:pt>
    <dgm:pt modelId="{3FBD1604-BB55-4FDD-9CBA-DB7743FB5806}" type="pres">
      <dgm:prSet presAssocID="{A28AED7A-086A-4ED7-B171-15AFEC9A1720}" presName="textB" presStyleLbl="revTx" presStyleIdx="15" presStyleCnt="16">
        <dgm:presLayoutVars>
          <dgm:bulletEnabled val="1"/>
        </dgm:presLayoutVars>
      </dgm:prSet>
      <dgm:spPr/>
    </dgm:pt>
    <dgm:pt modelId="{A068126B-BB2C-48B2-A0D7-56BF506519B6}" type="pres">
      <dgm:prSet presAssocID="{A28AED7A-086A-4ED7-B171-15AFEC9A1720}" presName="circleB" presStyleLbl="node1" presStyleIdx="15" presStyleCnt="16"/>
      <dgm:spPr/>
    </dgm:pt>
    <dgm:pt modelId="{114C3C59-E71E-4661-A78F-1EE5A621DC40}" type="pres">
      <dgm:prSet presAssocID="{A28AED7A-086A-4ED7-B171-15AFEC9A1720}" presName="spaceB" presStyleCnt="0"/>
      <dgm:spPr/>
    </dgm:pt>
  </dgm:ptLst>
  <dgm:cxnLst>
    <dgm:cxn modelId="{EE2FF004-D160-4387-8449-563DC929033E}" srcId="{D39E17C4-7A10-46FB-B2D8-7A8C10B20566}" destId="{229E9FF5-1520-439D-909C-3B358085A625}" srcOrd="6" destOrd="0" parTransId="{349BD79F-85D9-4025-B6AD-857A0927C1A8}" sibTransId="{EFC46E4F-C909-48DE-8177-05887FDFBEA5}"/>
    <dgm:cxn modelId="{70E82B06-1A0C-4C77-8F6D-314F92C3DBCE}" srcId="{D39E17C4-7A10-46FB-B2D8-7A8C10B20566}" destId="{623FCE21-FBC3-4E26-8727-7F727E086AFE}" srcOrd="4" destOrd="0" parTransId="{640EF57D-9A1D-43DB-9C2A-1445E407EC8F}" sibTransId="{FFAF729D-4A59-430B-AA50-68B2AA8208B0}"/>
    <dgm:cxn modelId="{7E94F80F-8608-460D-9DEE-724538211A8B}" srcId="{D39E17C4-7A10-46FB-B2D8-7A8C10B20566}" destId="{A9D8BB73-26C3-4DDB-B297-28FE1FD4B80E}" srcOrd="3" destOrd="0" parTransId="{03D63B41-A190-4487-844C-95A1D5EDA1F3}" sibTransId="{628267B0-CCFC-41F1-8FFA-949B9BD1B4DE}"/>
    <dgm:cxn modelId="{E7DBFD12-ACCB-4D21-8835-C74E289D59EB}" srcId="{D39E17C4-7A10-46FB-B2D8-7A8C10B20566}" destId="{66318931-8A27-4B9F-9362-1EE4B816285D}" srcOrd="10" destOrd="0" parTransId="{70F42C45-6464-462A-8364-3A61ACA43EBF}" sibTransId="{393B365E-AA6A-46ED-95F3-24E7FF2DD418}"/>
    <dgm:cxn modelId="{7F1AC91A-501A-49E3-819C-E259D50F0115}" type="presOf" srcId="{D39E17C4-7A10-46FB-B2D8-7A8C10B20566}" destId="{9A87A4A0-B2A0-4D53-A674-D6F23D97ED06}" srcOrd="0" destOrd="0" presId="urn:microsoft.com/office/officeart/2005/8/layout/hProcess11"/>
    <dgm:cxn modelId="{D4F90832-195C-4D8F-91BE-0256FA04CF1F}" srcId="{D39E17C4-7A10-46FB-B2D8-7A8C10B20566}" destId="{6930741E-A2F0-47D4-B1B1-2BCE72E2EB52}" srcOrd="1" destOrd="0" parTransId="{2AE9AB17-22C9-448C-B77A-84EA5849FB77}" sibTransId="{E69357D3-BED7-41A7-934B-916D1C1CEA29}"/>
    <dgm:cxn modelId="{48A7B23B-D1DE-407A-ACF6-9DC586B1A197}" type="presOf" srcId="{5069980C-4430-448C-A740-AFBE3AA3E4FB}" destId="{1050AFF6-DF06-4BB0-89E9-A747EDA216AE}" srcOrd="0" destOrd="0" presId="urn:microsoft.com/office/officeart/2005/8/layout/hProcess11"/>
    <dgm:cxn modelId="{394C173E-ABD7-40DA-B7FC-ADC376560FAF}" type="presOf" srcId="{A9D8BB73-26C3-4DDB-B297-28FE1FD4B80E}" destId="{C1E77C49-C9AA-4920-92F8-FB03C34DBC60}" srcOrd="0" destOrd="0" presId="urn:microsoft.com/office/officeart/2005/8/layout/hProcess11"/>
    <dgm:cxn modelId="{9D7DCE5E-326B-4385-BBC5-83507EFCAA11}" srcId="{D39E17C4-7A10-46FB-B2D8-7A8C10B20566}" destId="{2EE17FF0-FF9D-4CA4-B431-D8A687468E1F}" srcOrd="11" destOrd="0" parTransId="{9D32F188-D1F7-44CC-8DD1-76FE1D5E6D39}" sibTransId="{469E2AC7-6DD7-41F3-BC3A-0CBCD79B69C8}"/>
    <dgm:cxn modelId="{13AF2F63-9FE9-4419-8939-FE2E386D4DC3}" srcId="{D39E17C4-7A10-46FB-B2D8-7A8C10B20566}" destId="{41045824-6424-41F4-B9B0-CB307673D61B}" srcOrd="7" destOrd="0" parTransId="{45B62717-07B1-4C22-9E89-D311ED97B2CD}" sibTransId="{CA7F370D-6E0C-4C37-BA43-389F68E86460}"/>
    <dgm:cxn modelId="{090FA363-6440-43EF-BD39-3DF8F103C24A}" srcId="{D39E17C4-7A10-46FB-B2D8-7A8C10B20566}" destId="{DE6164ED-C119-427B-A7DA-955BF45F00FC}" srcOrd="14" destOrd="0" parTransId="{23A53934-8EF2-414A-9338-B647C03934B8}" sibTransId="{CDEC065D-C10E-4975-A50F-A2E2F15C6CB6}"/>
    <dgm:cxn modelId="{34CA6F69-3E0F-45E4-8F79-70C78B678886}" srcId="{D39E17C4-7A10-46FB-B2D8-7A8C10B20566}" destId="{912EBA6C-4F14-46F1-BBB1-BBACF9C02536}" srcOrd="5" destOrd="0" parTransId="{2663CA90-7E59-431C-A9D6-089050A444DA}" sibTransId="{C8612DC5-2059-4DC9-B255-4C914D9461FC}"/>
    <dgm:cxn modelId="{B4C9A269-8C47-4B63-AB6C-82AD600379DC}" type="presOf" srcId="{8CE1A618-8354-48D8-9E0B-B03C4C291596}" destId="{FF457DBC-2A52-4064-84CB-79BA3EA1E393}" srcOrd="0" destOrd="0" presId="urn:microsoft.com/office/officeart/2005/8/layout/hProcess11"/>
    <dgm:cxn modelId="{713CB66E-ADC9-4868-AF68-AA2095315120}" srcId="{D39E17C4-7A10-46FB-B2D8-7A8C10B20566}" destId="{6D8B851C-8A80-46EF-B5CE-D8F9BCCE4396}" srcOrd="8" destOrd="0" parTransId="{4020EDBC-F46C-42AC-B9B7-CE2EDD4AF493}" sibTransId="{A78386F1-B502-43FB-B526-819039942C62}"/>
    <dgm:cxn modelId="{3580067B-4218-4222-9B49-D24F12A3A5A9}" type="presOf" srcId="{AC3524D2-8EEA-4AC5-9C48-C69F0CC262C6}" destId="{1D33D6FF-2D68-48BC-AEB2-B9C4A3432D64}" srcOrd="0" destOrd="0" presId="urn:microsoft.com/office/officeart/2005/8/layout/hProcess11"/>
    <dgm:cxn modelId="{DDD92989-545D-4780-9C7E-3EA9E5D54551}" srcId="{D39E17C4-7A10-46FB-B2D8-7A8C10B20566}" destId="{A28AED7A-086A-4ED7-B171-15AFEC9A1720}" srcOrd="15" destOrd="0" parTransId="{B20C1A66-CB7A-4B95-8A9E-4F076E4545B6}" sibTransId="{72FD8EA3-EDF3-46DD-A21D-A91B802F5FE2}"/>
    <dgm:cxn modelId="{7BF53C89-A202-47E1-937C-2305AAC3BA24}" srcId="{D39E17C4-7A10-46FB-B2D8-7A8C10B20566}" destId="{8CE1A618-8354-48D8-9E0B-B03C4C291596}" srcOrd="9" destOrd="0" parTransId="{F8AF3B78-4DD3-4E72-8056-80C0B2FD3783}" sibTransId="{7B8DBCDE-15F0-4CF2-8C1E-347EAB9F2DDA}"/>
    <dgm:cxn modelId="{B805CE89-B1EE-4442-A8E3-A5FF2AF2EE59}" srcId="{D39E17C4-7A10-46FB-B2D8-7A8C10B20566}" destId="{5069980C-4430-448C-A740-AFBE3AA3E4FB}" srcOrd="12" destOrd="0" parTransId="{422894AD-F1FF-4342-896F-D3F5A2C9F38F}" sibTransId="{AFD1F696-5AE4-4C74-9949-6884DB659248}"/>
    <dgm:cxn modelId="{9BC7FD8D-FCB5-4E3B-BF2F-97BBE4BD9FE6}" type="presOf" srcId="{2EE17FF0-FF9D-4CA4-B431-D8A687468E1F}" destId="{FB1021C2-4CE4-465F-BCF5-656EDBC5705D}" srcOrd="0" destOrd="0" presId="urn:microsoft.com/office/officeart/2005/8/layout/hProcess11"/>
    <dgm:cxn modelId="{60693D90-DDCC-4191-9B7E-69FACA6FFC8B}" type="presOf" srcId="{41045824-6424-41F4-B9B0-CB307673D61B}" destId="{BAA1EE9E-30CB-4817-A584-EE301564D26B}" srcOrd="0" destOrd="0" presId="urn:microsoft.com/office/officeart/2005/8/layout/hProcess11"/>
    <dgm:cxn modelId="{494C4DA6-328B-4806-A958-CBD0C8BC6CE5}" type="presOf" srcId="{D9634A69-4036-4BEE-98A6-3962C729435D}" destId="{B9E5FA6E-CBB6-4A7D-8968-B9EC2E56B889}" srcOrd="0" destOrd="0" presId="urn:microsoft.com/office/officeart/2005/8/layout/hProcess11"/>
    <dgm:cxn modelId="{F2DE31AB-6CC9-4F0F-9FA6-8B02952BF4C5}" type="presOf" srcId="{A6A48931-5090-41ED-97E2-FFA8122C3F2F}" destId="{613660E0-A541-44BC-9CED-974486612FE7}" srcOrd="0" destOrd="0" presId="urn:microsoft.com/office/officeart/2005/8/layout/hProcess11"/>
    <dgm:cxn modelId="{070200AE-37B3-4534-AB63-64F9FC9BE12E}" type="presOf" srcId="{623FCE21-FBC3-4E26-8727-7F727E086AFE}" destId="{B23D61DD-4F4D-4A24-8D11-645E816503CE}" srcOrd="0" destOrd="0" presId="urn:microsoft.com/office/officeart/2005/8/layout/hProcess11"/>
    <dgm:cxn modelId="{F4EFE8B6-07FD-48D1-9C30-74FE6A457E1C}" type="presOf" srcId="{6930741E-A2F0-47D4-B1B1-2BCE72E2EB52}" destId="{626F1738-0AF1-43F9-BFF5-D195EB47EDFE}" srcOrd="0" destOrd="0" presId="urn:microsoft.com/office/officeart/2005/8/layout/hProcess11"/>
    <dgm:cxn modelId="{AFEB78BE-95F8-4F65-A557-364D2DB7DD7C}" type="presOf" srcId="{6D8B851C-8A80-46EF-B5CE-D8F9BCCE4396}" destId="{B6A53826-2E7F-4CDE-8CAD-049337C71835}" srcOrd="0" destOrd="0" presId="urn:microsoft.com/office/officeart/2005/8/layout/hProcess11"/>
    <dgm:cxn modelId="{EF457CBE-4DC3-4D8E-9205-E146CDC32A40}" srcId="{D39E17C4-7A10-46FB-B2D8-7A8C10B20566}" destId="{A6A48931-5090-41ED-97E2-FFA8122C3F2F}" srcOrd="2" destOrd="0" parTransId="{9623B008-E25B-47A6-B810-FD2E98D7B99F}" sibTransId="{896143FB-6267-45FA-8BF0-FBDC53F05CA0}"/>
    <dgm:cxn modelId="{0B853CC4-22F3-4A13-8D36-E1BA9A6CAC2D}" srcId="{D39E17C4-7A10-46FB-B2D8-7A8C10B20566}" destId="{AC3524D2-8EEA-4AC5-9C48-C69F0CC262C6}" srcOrd="0" destOrd="0" parTransId="{BF815BC4-695D-4870-BB49-E6D6C2D2814D}" sibTransId="{012D30AF-58A5-4264-8FEA-A9FB24273361}"/>
    <dgm:cxn modelId="{C023EECF-C4BD-41AE-B6EC-F579CDC2D22D}" type="presOf" srcId="{912EBA6C-4F14-46F1-BBB1-BBACF9C02536}" destId="{E74C2A02-549C-4467-A580-749E327AA93C}" srcOrd="0" destOrd="0" presId="urn:microsoft.com/office/officeart/2005/8/layout/hProcess11"/>
    <dgm:cxn modelId="{3F159CDF-4C3E-4F36-A794-4C2E2623747D}" type="presOf" srcId="{A28AED7A-086A-4ED7-B171-15AFEC9A1720}" destId="{3FBD1604-BB55-4FDD-9CBA-DB7743FB5806}" srcOrd="0" destOrd="0" presId="urn:microsoft.com/office/officeart/2005/8/layout/hProcess11"/>
    <dgm:cxn modelId="{408933E7-0B5B-4E89-8AC0-B12F5093D5BE}" type="presOf" srcId="{DE6164ED-C119-427B-A7DA-955BF45F00FC}" destId="{B6DA33A2-1EBC-40BC-A889-27DEAFB6C71F}" srcOrd="0" destOrd="0" presId="urn:microsoft.com/office/officeart/2005/8/layout/hProcess11"/>
    <dgm:cxn modelId="{BDCA19F3-0AF7-4593-A38B-203F7D46480A}" srcId="{D39E17C4-7A10-46FB-B2D8-7A8C10B20566}" destId="{D9634A69-4036-4BEE-98A6-3962C729435D}" srcOrd="13" destOrd="0" parTransId="{B791FE73-1276-4C0C-AB83-0CCC68975AA5}" sibTransId="{F7195DAF-3ECA-494F-9A7F-527B6FC8981F}"/>
    <dgm:cxn modelId="{9E0D38F3-EA98-4E62-BBCF-7DAA3D8DC375}" type="presOf" srcId="{229E9FF5-1520-439D-909C-3B358085A625}" destId="{9E0FC6A0-7D00-4939-AA62-BC6F10384D65}" srcOrd="0" destOrd="0" presId="urn:microsoft.com/office/officeart/2005/8/layout/hProcess11"/>
    <dgm:cxn modelId="{62B04BF5-6A37-42CA-B8EC-1888DD4A0C91}" type="presOf" srcId="{66318931-8A27-4B9F-9362-1EE4B816285D}" destId="{9706A209-CF9D-47C9-88CE-655C5DFFF6FE}" srcOrd="0" destOrd="0" presId="urn:microsoft.com/office/officeart/2005/8/layout/hProcess11"/>
    <dgm:cxn modelId="{1200E8E7-D9AE-43F3-B99B-1F4B41E09B15}" type="presParOf" srcId="{9A87A4A0-B2A0-4D53-A674-D6F23D97ED06}" destId="{881410B6-E274-4F57-80F4-16748073A3E1}" srcOrd="0" destOrd="0" presId="urn:microsoft.com/office/officeart/2005/8/layout/hProcess11"/>
    <dgm:cxn modelId="{D0D5B1A3-5807-4C38-B133-057F8487C50D}" type="presParOf" srcId="{9A87A4A0-B2A0-4D53-A674-D6F23D97ED06}" destId="{3AA80558-1973-40BA-B10B-868F6C6B1B26}" srcOrd="1" destOrd="0" presId="urn:microsoft.com/office/officeart/2005/8/layout/hProcess11"/>
    <dgm:cxn modelId="{7FD3034F-DA30-44B4-851A-5FD1DDAEFF8E}" type="presParOf" srcId="{3AA80558-1973-40BA-B10B-868F6C6B1B26}" destId="{F60DCC23-5EF0-45DB-ABEA-F7ACFBCB60A7}" srcOrd="0" destOrd="0" presId="urn:microsoft.com/office/officeart/2005/8/layout/hProcess11"/>
    <dgm:cxn modelId="{3DD50585-BED4-4585-B733-68BD08ED5BC5}" type="presParOf" srcId="{F60DCC23-5EF0-45DB-ABEA-F7ACFBCB60A7}" destId="{1D33D6FF-2D68-48BC-AEB2-B9C4A3432D64}" srcOrd="0" destOrd="0" presId="urn:microsoft.com/office/officeart/2005/8/layout/hProcess11"/>
    <dgm:cxn modelId="{76729683-4B7E-4327-A9CE-570DCDD192DD}" type="presParOf" srcId="{F60DCC23-5EF0-45DB-ABEA-F7ACFBCB60A7}" destId="{9580B24B-B0D4-4C3C-BEAE-88E3F9B6E815}" srcOrd="1" destOrd="0" presId="urn:microsoft.com/office/officeart/2005/8/layout/hProcess11"/>
    <dgm:cxn modelId="{37C3A778-D25A-4B13-8193-15B014AA0E70}" type="presParOf" srcId="{F60DCC23-5EF0-45DB-ABEA-F7ACFBCB60A7}" destId="{CD69EDE5-0C1C-4520-B0B3-5FD5EC4CD4E1}" srcOrd="2" destOrd="0" presId="urn:microsoft.com/office/officeart/2005/8/layout/hProcess11"/>
    <dgm:cxn modelId="{008B9346-5020-4DB6-B9C5-913DF4DDF547}" type="presParOf" srcId="{3AA80558-1973-40BA-B10B-868F6C6B1B26}" destId="{20D9AE92-3A88-4C56-9F40-637F91654C78}" srcOrd="1" destOrd="0" presId="urn:microsoft.com/office/officeart/2005/8/layout/hProcess11"/>
    <dgm:cxn modelId="{3AAB9138-514A-4181-9FB3-EB16B866BCC2}" type="presParOf" srcId="{3AA80558-1973-40BA-B10B-868F6C6B1B26}" destId="{073E5191-79CD-46AE-B2E6-1E68BD20B8EE}" srcOrd="2" destOrd="0" presId="urn:microsoft.com/office/officeart/2005/8/layout/hProcess11"/>
    <dgm:cxn modelId="{A75F043A-955F-4A7B-9536-2A7F2DAE2464}" type="presParOf" srcId="{073E5191-79CD-46AE-B2E6-1E68BD20B8EE}" destId="{626F1738-0AF1-43F9-BFF5-D195EB47EDFE}" srcOrd="0" destOrd="0" presId="urn:microsoft.com/office/officeart/2005/8/layout/hProcess11"/>
    <dgm:cxn modelId="{BF89981D-AD2A-4A87-AEA3-013BF73F66F4}" type="presParOf" srcId="{073E5191-79CD-46AE-B2E6-1E68BD20B8EE}" destId="{BE2F847F-406C-44F9-8F4D-A5B7F3369EC8}" srcOrd="1" destOrd="0" presId="urn:microsoft.com/office/officeart/2005/8/layout/hProcess11"/>
    <dgm:cxn modelId="{D4C7D39B-7948-4450-ACAE-32BC939BF405}" type="presParOf" srcId="{073E5191-79CD-46AE-B2E6-1E68BD20B8EE}" destId="{D61A266F-7BA0-43A8-860D-B6F6E815FB04}" srcOrd="2" destOrd="0" presId="urn:microsoft.com/office/officeart/2005/8/layout/hProcess11"/>
    <dgm:cxn modelId="{3B25D0FC-0455-4701-9587-36BD79221BCE}" type="presParOf" srcId="{3AA80558-1973-40BA-B10B-868F6C6B1B26}" destId="{46E62A0D-326C-4A0D-A78D-0E04E26A5BFC}" srcOrd="3" destOrd="0" presId="urn:microsoft.com/office/officeart/2005/8/layout/hProcess11"/>
    <dgm:cxn modelId="{D31DC537-CDEB-4463-A9DE-5872499D46CA}" type="presParOf" srcId="{3AA80558-1973-40BA-B10B-868F6C6B1B26}" destId="{374F5AE0-6227-4343-AC33-18F86AA0BC3E}" srcOrd="4" destOrd="0" presId="urn:microsoft.com/office/officeart/2005/8/layout/hProcess11"/>
    <dgm:cxn modelId="{7A9AEAC0-528E-454A-9AF3-F13BDB58450D}" type="presParOf" srcId="{374F5AE0-6227-4343-AC33-18F86AA0BC3E}" destId="{613660E0-A541-44BC-9CED-974486612FE7}" srcOrd="0" destOrd="0" presId="urn:microsoft.com/office/officeart/2005/8/layout/hProcess11"/>
    <dgm:cxn modelId="{1614176F-CBDD-4A47-9988-9D57CAD73309}" type="presParOf" srcId="{374F5AE0-6227-4343-AC33-18F86AA0BC3E}" destId="{5B6B7E47-5AF9-4761-8109-51DE3C87A703}" srcOrd="1" destOrd="0" presId="urn:microsoft.com/office/officeart/2005/8/layout/hProcess11"/>
    <dgm:cxn modelId="{6701E5E0-76A5-4D70-ADC7-6AD7C82D6DF0}" type="presParOf" srcId="{374F5AE0-6227-4343-AC33-18F86AA0BC3E}" destId="{0E7ADAAC-DD0A-4282-A956-59B106C65A16}" srcOrd="2" destOrd="0" presId="urn:microsoft.com/office/officeart/2005/8/layout/hProcess11"/>
    <dgm:cxn modelId="{0784D18D-2654-4B73-8F48-ACABE7021E55}" type="presParOf" srcId="{3AA80558-1973-40BA-B10B-868F6C6B1B26}" destId="{91989DA8-CE30-408C-9FD7-4F5593C895AC}" srcOrd="5" destOrd="0" presId="urn:microsoft.com/office/officeart/2005/8/layout/hProcess11"/>
    <dgm:cxn modelId="{6153D95C-3175-4D30-87C4-34ECEDA1032D}" type="presParOf" srcId="{3AA80558-1973-40BA-B10B-868F6C6B1B26}" destId="{90E7A019-CE15-484C-973D-F9205372BDBB}" srcOrd="6" destOrd="0" presId="urn:microsoft.com/office/officeart/2005/8/layout/hProcess11"/>
    <dgm:cxn modelId="{C36802A2-BEF1-47D4-B21A-461A04CEFAEB}" type="presParOf" srcId="{90E7A019-CE15-484C-973D-F9205372BDBB}" destId="{C1E77C49-C9AA-4920-92F8-FB03C34DBC60}" srcOrd="0" destOrd="0" presId="urn:microsoft.com/office/officeart/2005/8/layout/hProcess11"/>
    <dgm:cxn modelId="{80F9E1E3-644A-4191-8718-F395E5B2C26C}" type="presParOf" srcId="{90E7A019-CE15-484C-973D-F9205372BDBB}" destId="{EF3F040D-AAE4-42C1-878C-5F6167E5A59F}" srcOrd="1" destOrd="0" presId="urn:microsoft.com/office/officeart/2005/8/layout/hProcess11"/>
    <dgm:cxn modelId="{FE61EC1A-04E1-46FF-A85C-DBD880BA3220}" type="presParOf" srcId="{90E7A019-CE15-484C-973D-F9205372BDBB}" destId="{5E056CE5-4BC4-4CC6-8AEE-28A8DFD43E5E}" srcOrd="2" destOrd="0" presId="urn:microsoft.com/office/officeart/2005/8/layout/hProcess11"/>
    <dgm:cxn modelId="{DDBD46DD-AA06-4191-9A9C-109EE2D1E007}" type="presParOf" srcId="{3AA80558-1973-40BA-B10B-868F6C6B1B26}" destId="{CD04F370-AA3E-4EB7-97FA-D9662A0E0793}" srcOrd="7" destOrd="0" presId="urn:microsoft.com/office/officeart/2005/8/layout/hProcess11"/>
    <dgm:cxn modelId="{F44A1E45-1535-4235-A162-8143E7D186DB}" type="presParOf" srcId="{3AA80558-1973-40BA-B10B-868F6C6B1B26}" destId="{20FB785B-34D6-4DCC-8A99-3054C7DC52E6}" srcOrd="8" destOrd="0" presId="urn:microsoft.com/office/officeart/2005/8/layout/hProcess11"/>
    <dgm:cxn modelId="{7A31F3DA-39C8-4016-B7EF-E84D52519EBA}" type="presParOf" srcId="{20FB785B-34D6-4DCC-8A99-3054C7DC52E6}" destId="{B23D61DD-4F4D-4A24-8D11-645E816503CE}" srcOrd="0" destOrd="0" presId="urn:microsoft.com/office/officeart/2005/8/layout/hProcess11"/>
    <dgm:cxn modelId="{D98C050B-6C35-41B2-9714-942EDB7E08B0}" type="presParOf" srcId="{20FB785B-34D6-4DCC-8A99-3054C7DC52E6}" destId="{C07EE7C5-1BB9-4829-A3E2-357044233D9E}" srcOrd="1" destOrd="0" presId="urn:microsoft.com/office/officeart/2005/8/layout/hProcess11"/>
    <dgm:cxn modelId="{F910639D-4320-4916-8A7C-4B618012CF8D}" type="presParOf" srcId="{20FB785B-34D6-4DCC-8A99-3054C7DC52E6}" destId="{297B3C12-2B9A-410A-A330-C2B5469826FC}" srcOrd="2" destOrd="0" presId="urn:microsoft.com/office/officeart/2005/8/layout/hProcess11"/>
    <dgm:cxn modelId="{DDBFE98C-7E85-43E3-9563-AB47CB4CE8D1}" type="presParOf" srcId="{3AA80558-1973-40BA-B10B-868F6C6B1B26}" destId="{65C1B666-60E4-4FA6-9C12-22FDF62C6D6D}" srcOrd="9" destOrd="0" presId="urn:microsoft.com/office/officeart/2005/8/layout/hProcess11"/>
    <dgm:cxn modelId="{DFBB13D1-B55C-47CE-B797-CAF1BBE9844F}" type="presParOf" srcId="{3AA80558-1973-40BA-B10B-868F6C6B1B26}" destId="{A8392501-0948-4C14-8A00-1AAE52058813}" srcOrd="10" destOrd="0" presId="urn:microsoft.com/office/officeart/2005/8/layout/hProcess11"/>
    <dgm:cxn modelId="{6A30A010-7538-413C-8283-EE9D18653570}" type="presParOf" srcId="{A8392501-0948-4C14-8A00-1AAE52058813}" destId="{E74C2A02-549C-4467-A580-749E327AA93C}" srcOrd="0" destOrd="0" presId="urn:microsoft.com/office/officeart/2005/8/layout/hProcess11"/>
    <dgm:cxn modelId="{B361ACBB-BB74-4BD9-AFE1-D46AECB02431}" type="presParOf" srcId="{A8392501-0948-4C14-8A00-1AAE52058813}" destId="{402E62FE-23D3-45C0-A21F-EE9CF25E44E1}" srcOrd="1" destOrd="0" presId="urn:microsoft.com/office/officeart/2005/8/layout/hProcess11"/>
    <dgm:cxn modelId="{0A738298-1A3B-4A57-8BA5-C12C55DDB218}" type="presParOf" srcId="{A8392501-0948-4C14-8A00-1AAE52058813}" destId="{F09980C6-CCC7-47C6-AD94-8A4BBB567084}" srcOrd="2" destOrd="0" presId="urn:microsoft.com/office/officeart/2005/8/layout/hProcess11"/>
    <dgm:cxn modelId="{3A377183-8AA5-44DC-A2FB-70C549E9AE06}" type="presParOf" srcId="{3AA80558-1973-40BA-B10B-868F6C6B1B26}" destId="{8C315104-26D9-4F43-9CB4-EE1B18865CE2}" srcOrd="11" destOrd="0" presId="urn:microsoft.com/office/officeart/2005/8/layout/hProcess11"/>
    <dgm:cxn modelId="{101D2FB5-F175-4A98-99D7-2555020259D9}" type="presParOf" srcId="{3AA80558-1973-40BA-B10B-868F6C6B1B26}" destId="{E8243E28-0E51-479D-AF4D-4FE31DE3C418}" srcOrd="12" destOrd="0" presId="urn:microsoft.com/office/officeart/2005/8/layout/hProcess11"/>
    <dgm:cxn modelId="{2518AFE0-A7A3-4FFC-8483-DF674D7525E5}" type="presParOf" srcId="{E8243E28-0E51-479D-AF4D-4FE31DE3C418}" destId="{9E0FC6A0-7D00-4939-AA62-BC6F10384D65}" srcOrd="0" destOrd="0" presId="urn:microsoft.com/office/officeart/2005/8/layout/hProcess11"/>
    <dgm:cxn modelId="{993CAA07-F9AE-420D-8830-C54AA552A162}" type="presParOf" srcId="{E8243E28-0E51-479D-AF4D-4FE31DE3C418}" destId="{EC78052F-E1B1-41B7-87F4-674D1C47B306}" srcOrd="1" destOrd="0" presId="urn:microsoft.com/office/officeart/2005/8/layout/hProcess11"/>
    <dgm:cxn modelId="{7F9CB1A7-2869-45F5-A017-2D19DE151E59}" type="presParOf" srcId="{E8243E28-0E51-479D-AF4D-4FE31DE3C418}" destId="{A2FF1CF0-B188-42FA-99D0-5BAF30CAF824}" srcOrd="2" destOrd="0" presId="urn:microsoft.com/office/officeart/2005/8/layout/hProcess11"/>
    <dgm:cxn modelId="{B443D868-029C-4E88-96F1-0CD34E4EE87D}" type="presParOf" srcId="{3AA80558-1973-40BA-B10B-868F6C6B1B26}" destId="{64A24E4C-43EB-42B4-B53A-F8CB47130B10}" srcOrd="13" destOrd="0" presId="urn:microsoft.com/office/officeart/2005/8/layout/hProcess11"/>
    <dgm:cxn modelId="{2D2A9E5D-7DA9-498B-97FE-B6672F3E448F}" type="presParOf" srcId="{3AA80558-1973-40BA-B10B-868F6C6B1B26}" destId="{7E60C552-2B13-4F57-B9AC-17CC7554C267}" srcOrd="14" destOrd="0" presId="urn:microsoft.com/office/officeart/2005/8/layout/hProcess11"/>
    <dgm:cxn modelId="{A6318E59-4DD6-48F8-8159-8C0A16A59F14}" type="presParOf" srcId="{7E60C552-2B13-4F57-B9AC-17CC7554C267}" destId="{BAA1EE9E-30CB-4817-A584-EE301564D26B}" srcOrd="0" destOrd="0" presId="urn:microsoft.com/office/officeart/2005/8/layout/hProcess11"/>
    <dgm:cxn modelId="{3B905FAE-AF19-48A7-94A7-B98616EA4572}" type="presParOf" srcId="{7E60C552-2B13-4F57-B9AC-17CC7554C267}" destId="{4D84CB5E-A22D-44AB-98E7-98A40459A4C1}" srcOrd="1" destOrd="0" presId="urn:microsoft.com/office/officeart/2005/8/layout/hProcess11"/>
    <dgm:cxn modelId="{857582CE-7F96-472E-882F-F4D022940E31}" type="presParOf" srcId="{7E60C552-2B13-4F57-B9AC-17CC7554C267}" destId="{BF8827E4-4260-44B9-ABEE-6B1235393B98}" srcOrd="2" destOrd="0" presId="urn:microsoft.com/office/officeart/2005/8/layout/hProcess11"/>
    <dgm:cxn modelId="{F0DA26CA-382B-4272-BC12-EB55BAF4F0A6}" type="presParOf" srcId="{3AA80558-1973-40BA-B10B-868F6C6B1B26}" destId="{2D0AE50E-8EF2-458A-8922-A18456B3A651}" srcOrd="15" destOrd="0" presId="urn:microsoft.com/office/officeart/2005/8/layout/hProcess11"/>
    <dgm:cxn modelId="{6C88C73B-3322-47CC-820E-24CC9D4CEACF}" type="presParOf" srcId="{3AA80558-1973-40BA-B10B-868F6C6B1B26}" destId="{AA617927-B94D-4FD0-81E5-47E706C67B0A}" srcOrd="16" destOrd="0" presId="urn:microsoft.com/office/officeart/2005/8/layout/hProcess11"/>
    <dgm:cxn modelId="{DF604D10-6577-4C72-B42F-F40881876279}" type="presParOf" srcId="{AA617927-B94D-4FD0-81E5-47E706C67B0A}" destId="{B6A53826-2E7F-4CDE-8CAD-049337C71835}" srcOrd="0" destOrd="0" presId="urn:microsoft.com/office/officeart/2005/8/layout/hProcess11"/>
    <dgm:cxn modelId="{D9638EAF-5AE6-4500-BC51-CF86E5B6909A}" type="presParOf" srcId="{AA617927-B94D-4FD0-81E5-47E706C67B0A}" destId="{69D294C0-BC0B-4322-A04B-EFE1342D4639}" srcOrd="1" destOrd="0" presId="urn:microsoft.com/office/officeart/2005/8/layout/hProcess11"/>
    <dgm:cxn modelId="{0621B6B1-5C06-40B1-91A6-19F8806B5DF1}" type="presParOf" srcId="{AA617927-B94D-4FD0-81E5-47E706C67B0A}" destId="{B7444B22-704F-4F7C-97BF-463179CDFA3C}" srcOrd="2" destOrd="0" presId="urn:microsoft.com/office/officeart/2005/8/layout/hProcess11"/>
    <dgm:cxn modelId="{137BCAEA-67CB-44F6-9C12-C580CD244096}" type="presParOf" srcId="{3AA80558-1973-40BA-B10B-868F6C6B1B26}" destId="{ADFCC1C5-9FBF-4913-BD5B-175614E6585E}" srcOrd="17" destOrd="0" presId="urn:microsoft.com/office/officeart/2005/8/layout/hProcess11"/>
    <dgm:cxn modelId="{87D66684-B7FF-4192-A3EF-BC1BD9E2D6F1}" type="presParOf" srcId="{3AA80558-1973-40BA-B10B-868F6C6B1B26}" destId="{F6FD811D-37DB-4C94-841F-0AF6B3889C31}" srcOrd="18" destOrd="0" presId="urn:microsoft.com/office/officeart/2005/8/layout/hProcess11"/>
    <dgm:cxn modelId="{35811AE2-4904-4992-A823-B06F0A0CEFF1}" type="presParOf" srcId="{F6FD811D-37DB-4C94-841F-0AF6B3889C31}" destId="{FF457DBC-2A52-4064-84CB-79BA3EA1E393}" srcOrd="0" destOrd="0" presId="urn:microsoft.com/office/officeart/2005/8/layout/hProcess11"/>
    <dgm:cxn modelId="{A3D217A3-10FE-42AB-8C40-6E75A463703A}" type="presParOf" srcId="{F6FD811D-37DB-4C94-841F-0AF6B3889C31}" destId="{87FD2505-2760-4218-82C0-1E4A4465C912}" srcOrd="1" destOrd="0" presId="urn:microsoft.com/office/officeart/2005/8/layout/hProcess11"/>
    <dgm:cxn modelId="{D02369D7-C23E-45BB-ABEC-0C43F9B14AF8}" type="presParOf" srcId="{F6FD811D-37DB-4C94-841F-0AF6B3889C31}" destId="{6033DFAA-8572-4E51-A267-2DA1D52C5BB7}" srcOrd="2" destOrd="0" presId="urn:microsoft.com/office/officeart/2005/8/layout/hProcess11"/>
    <dgm:cxn modelId="{D214B19C-96C1-4F14-B33A-AF5EB3D16C9F}" type="presParOf" srcId="{3AA80558-1973-40BA-B10B-868F6C6B1B26}" destId="{74E91FAC-F9E9-40B2-A1DD-E7080955770D}" srcOrd="19" destOrd="0" presId="urn:microsoft.com/office/officeart/2005/8/layout/hProcess11"/>
    <dgm:cxn modelId="{D129F9A6-19B8-4CC0-BA01-CC14E0B0E842}" type="presParOf" srcId="{3AA80558-1973-40BA-B10B-868F6C6B1B26}" destId="{39993674-E351-4509-8463-20E249678627}" srcOrd="20" destOrd="0" presId="urn:microsoft.com/office/officeart/2005/8/layout/hProcess11"/>
    <dgm:cxn modelId="{26220030-38D9-4A1D-A557-F3241234D463}" type="presParOf" srcId="{39993674-E351-4509-8463-20E249678627}" destId="{9706A209-CF9D-47C9-88CE-655C5DFFF6FE}" srcOrd="0" destOrd="0" presId="urn:microsoft.com/office/officeart/2005/8/layout/hProcess11"/>
    <dgm:cxn modelId="{0D7800A0-C181-49C2-A59F-81AE3EBAFECD}" type="presParOf" srcId="{39993674-E351-4509-8463-20E249678627}" destId="{FEA805F1-B5EF-4FFA-80EF-4961BB8F9539}" srcOrd="1" destOrd="0" presId="urn:microsoft.com/office/officeart/2005/8/layout/hProcess11"/>
    <dgm:cxn modelId="{26152F08-FE8E-40AC-B9B5-0A51ECA8B473}" type="presParOf" srcId="{39993674-E351-4509-8463-20E249678627}" destId="{8F642FA2-ED6F-4037-A619-5B1A57BEC843}" srcOrd="2" destOrd="0" presId="urn:microsoft.com/office/officeart/2005/8/layout/hProcess11"/>
    <dgm:cxn modelId="{CFD3AFDB-E0F6-414F-BB36-2EBF0E423497}" type="presParOf" srcId="{3AA80558-1973-40BA-B10B-868F6C6B1B26}" destId="{D8EE6C42-DBE0-478D-919D-E71CE7136E29}" srcOrd="21" destOrd="0" presId="urn:microsoft.com/office/officeart/2005/8/layout/hProcess11"/>
    <dgm:cxn modelId="{B8B637E8-1825-49E5-9B18-1FACEA53B099}" type="presParOf" srcId="{3AA80558-1973-40BA-B10B-868F6C6B1B26}" destId="{DFC73333-DD1C-46AD-8781-6B92EE7BCDEF}" srcOrd="22" destOrd="0" presId="urn:microsoft.com/office/officeart/2005/8/layout/hProcess11"/>
    <dgm:cxn modelId="{777DFF4C-41DD-4CD8-9026-D4AE6AAC5DB6}" type="presParOf" srcId="{DFC73333-DD1C-46AD-8781-6B92EE7BCDEF}" destId="{FB1021C2-4CE4-465F-BCF5-656EDBC5705D}" srcOrd="0" destOrd="0" presId="urn:microsoft.com/office/officeart/2005/8/layout/hProcess11"/>
    <dgm:cxn modelId="{83547A9B-8CDA-46A2-B788-6DCC00FFC5E3}" type="presParOf" srcId="{DFC73333-DD1C-46AD-8781-6B92EE7BCDEF}" destId="{5DF72EDB-EB9F-4B33-B575-B71239E9FC35}" srcOrd="1" destOrd="0" presId="urn:microsoft.com/office/officeart/2005/8/layout/hProcess11"/>
    <dgm:cxn modelId="{2E8F75AA-1CCC-444E-81D7-4D7E468AE086}" type="presParOf" srcId="{DFC73333-DD1C-46AD-8781-6B92EE7BCDEF}" destId="{24736DF8-D5E4-4ED3-B8FB-98D105680BDA}" srcOrd="2" destOrd="0" presId="urn:microsoft.com/office/officeart/2005/8/layout/hProcess11"/>
    <dgm:cxn modelId="{AC62BAFE-3240-4AC8-8327-5952702FF37A}" type="presParOf" srcId="{3AA80558-1973-40BA-B10B-868F6C6B1B26}" destId="{893D3BF2-2D10-4674-B626-D521C731B277}" srcOrd="23" destOrd="0" presId="urn:microsoft.com/office/officeart/2005/8/layout/hProcess11"/>
    <dgm:cxn modelId="{619AD8F0-37EF-401D-940A-67AD99AC179E}" type="presParOf" srcId="{3AA80558-1973-40BA-B10B-868F6C6B1B26}" destId="{D1A6515B-3576-4EC9-A39A-14158D4CED8F}" srcOrd="24" destOrd="0" presId="urn:microsoft.com/office/officeart/2005/8/layout/hProcess11"/>
    <dgm:cxn modelId="{7D37B28D-3466-477A-87D8-8FA4EC0D559C}" type="presParOf" srcId="{D1A6515B-3576-4EC9-A39A-14158D4CED8F}" destId="{1050AFF6-DF06-4BB0-89E9-A747EDA216AE}" srcOrd="0" destOrd="0" presId="urn:microsoft.com/office/officeart/2005/8/layout/hProcess11"/>
    <dgm:cxn modelId="{97E27CE3-B513-434A-8738-F042D436393B}" type="presParOf" srcId="{D1A6515B-3576-4EC9-A39A-14158D4CED8F}" destId="{798F6036-DC4E-4A30-A7FD-A74385399741}" srcOrd="1" destOrd="0" presId="urn:microsoft.com/office/officeart/2005/8/layout/hProcess11"/>
    <dgm:cxn modelId="{63BE2966-3247-496A-A6F4-B02F69279C05}" type="presParOf" srcId="{D1A6515B-3576-4EC9-A39A-14158D4CED8F}" destId="{165D3EDB-F41C-4487-9799-14D864B0D784}" srcOrd="2" destOrd="0" presId="urn:microsoft.com/office/officeart/2005/8/layout/hProcess11"/>
    <dgm:cxn modelId="{62F03005-9921-465B-9E6C-2AB64E525AFE}" type="presParOf" srcId="{3AA80558-1973-40BA-B10B-868F6C6B1B26}" destId="{DA50FF68-FB3D-4FA0-97A5-1D49E5941F60}" srcOrd="25" destOrd="0" presId="urn:microsoft.com/office/officeart/2005/8/layout/hProcess11"/>
    <dgm:cxn modelId="{FF20444F-EE8D-4F81-A56A-82ED0BF29365}" type="presParOf" srcId="{3AA80558-1973-40BA-B10B-868F6C6B1B26}" destId="{AC922EB9-6575-4E83-BD30-0E22E05FD788}" srcOrd="26" destOrd="0" presId="urn:microsoft.com/office/officeart/2005/8/layout/hProcess11"/>
    <dgm:cxn modelId="{E8A80837-1607-4DE2-A08A-192AE7A5FF8E}" type="presParOf" srcId="{AC922EB9-6575-4E83-BD30-0E22E05FD788}" destId="{B9E5FA6E-CBB6-4A7D-8968-B9EC2E56B889}" srcOrd="0" destOrd="0" presId="urn:microsoft.com/office/officeart/2005/8/layout/hProcess11"/>
    <dgm:cxn modelId="{A6AB90E9-1E80-4E89-A6E6-77D5B705E04E}" type="presParOf" srcId="{AC922EB9-6575-4E83-BD30-0E22E05FD788}" destId="{552A7CD6-5E87-4B71-B2C3-A1D01657DF57}" srcOrd="1" destOrd="0" presId="urn:microsoft.com/office/officeart/2005/8/layout/hProcess11"/>
    <dgm:cxn modelId="{2D1E614D-5FB2-498D-A343-DC94E23278DD}" type="presParOf" srcId="{AC922EB9-6575-4E83-BD30-0E22E05FD788}" destId="{11E6D4A0-D360-49F1-8E94-AA642C8712A7}" srcOrd="2" destOrd="0" presId="urn:microsoft.com/office/officeart/2005/8/layout/hProcess11"/>
    <dgm:cxn modelId="{EBF45CC7-AF36-4593-AF7F-8D1B208D5F59}" type="presParOf" srcId="{3AA80558-1973-40BA-B10B-868F6C6B1B26}" destId="{D494EA37-9F55-4807-95B4-594046F378D2}" srcOrd="27" destOrd="0" presId="urn:microsoft.com/office/officeart/2005/8/layout/hProcess11"/>
    <dgm:cxn modelId="{3F749016-FA64-457B-967D-185D94561041}" type="presParOf" srcId="{3AA80558-1973-40BA-B10B-868F6C6B1B26}" destId="{34CDFEF7-73C3-400F-BE4B-DBE7A2BBEE2B}" srcOrd="28" destOrd="0" presId="urn:microsoft.com/office/officeart/2005/8/layout/hProcess11"/>
    <dgm:cxn modelId="{D8C3BFBC-498C-485C-A98E-EFF888743D67}" type="presParOf" srcId="{34CDFEF7-73C3-400F-BE4B-DBE7A2BBEE2B}" destId="{B6DA33A2-1EBC-40BC-A889-27DEAFB6C71F}" srcOrd="0" destOrd="0" presId="urn:microsoft.com/office/officeart/2005/8/layout/hProcess11"/>
    <dgm:cxn modelId="{B97D8DA0-7E97-48E5-A6DE-DFBB97C49E47}" type="presParOf" srcId="{34CDFEF7-73C3-400F-BE4B-DBE7A2BBEE2B}" destId="{5F7AD1F7-F614-496A-8E3E-4AA41A9C71A3}" srcOrd="1" destOrd="0" presId="urn:microsoft.com/office/officeart/2005/8/layout/hProcess11"/>
    <dgm:cxn modelId="{CA3D1D10-5ADE-4E45-9978-574EA1D89E03}" type="presParOf" srcId="{34CDFEF7-73C3-400F-BE4B-DBE7A2BBEE2B}" destId="{2C452B84-CDEB-4830-92EA-B56EE14F5CDA}" srcOrd="2" destOrd="0" presId="urn:microsoft.com/office/officeart/2005/8/layout/hProcess11"/>
    <dgm:cxn modelId="{E2686A94-7C3A-4EAA-932F-F60F2854D055}" type="presParOf" srcId="{3AA80558-1973-40BA-B10B-868F6C6B1B26}" destId="{6B89BE06-2C32-4E38-84A1-3A6C2CE45C0C}" srcOrd="29" destOrd="0" presId="urn:microsoft.com/office/officeart/2005/8/layout/hProcess11"/>
    <dgm:cxn modelId="{5A5D5860-77CB-41F3-A91C-23A558A4BC9B}" type="presParOf" srcId="{3AA80558-1973-40BA-B10B-868F6C6B1B26}" destId="{B46EB380-AEA5-4B45-B2DF-8FC7F4522589}" srcOrd="30" destOrd="0" presId="urn:microsoft.com/office/officeart/2005/8/layout/hProcess11"/>
    <dgm:cxn modelId="{28EA9932-77B7-49B3-A1F7-E45E05C08D35}" type="presParOf" srcId="{B46EB380-AEA5-4B45-B2DF-8FC7F4522589}" destId="{3FBD1604-BB55-4FDD-9CBA-DB7743FB5806}" srcOrd="0" destOrd="0" presId="urn:microsoft.com/office/officeart/2005/8/layout/hProcess11"/>
    <dgm:cxn modelId="{365F3631-20C3-4B56-AA0C-8B66BCDD828A}" type="presParOf" srcId="{B46EB380-AEA5-4B45-B2DF-8FC7F4522589}" destId="{A068126B-BB2C-48B2-A0D7-56BF506519B6}" srcOrd="1" destOrd="0" presId="urn:microsoft.com/office/officeart/2005/8/layout/hProcess11"/>
    <dgm:cxn modelId="{3586438B-370C-4608-8DEB-874795FB40AE}" type="presParOf" srcId="{B46EB380-AEA5-4B45-B2DF-8FC7F4522589}" destId="{114C3C59-E71E-4661-A78F-1EE5A621DC4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6FACB-C2EC-4D42-AF9D-5E45745AA89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5E9EA506-284A-4EB5-BD08-2106A82455F4}">
      <dgm:prSet phldrT="[Text]" custT="1"/>
      <dgm:spPr/>
      <dgm:t>
        <a:bodyPr/>
        <a:lstStyle/>
        <a:p>
          <a:r>
            <a:rPr lang="en-GB" sz="2400" b="1" dirty="0">
              <a:solidFill>
                <a:schemeClr val="bg1"/>
              </a:solidFill>
              <a:latin typeface="Helvetica" pitchFamily="34"/>
              <a:cs typeface="Helvetica" pitchFamily="34"/>
            </a:rPr>
            <a:t>European Green Deal</a:t>
          </a:r>
          <a:endParaRPr lang="nl-NL" sz="2400" b="1" dirty="0">
            <a:solidFill>
              <a:schemeClr val="bg1"/>
            </a:solidFill>
          </a:endParaRPr>
        </a:p>
      </dgm:t>
    </dgm:pt>
    <dgm:pt modelId="{83368B68-21A8-4519-A564-A6C72481110E}" type="parTrans" cxnId="{B0ED3152-1F4A-457C-9F9C-B6F661F8E330}">
      <dgm:prSet/>
      <dgm:spPr/>
      <dgm:t>
        <a:bodyPr/>
        <a:lstStyle/>
        <a:p>
          <a:endParaRPr lang="nl-NL" sz="2000" b="1">
            <a:solidFill>
              <a:schemeClr val="bg1"/>
            </a:solidFill>
          </a:endParaRPr>
        </a:p>
      </dgm:t>
    </dgm:pt>
    <dgm:pt modelId="{2B6A9CCA-BFC9-4543-847B-8939B38FDAF2}" type="sibTrans" cxnId="{B0ED3152-1F4A-457C-9F9C-B6F661F8E330}">
      <dgm:prSet custT="1"/>
      <dgm:spPr/>
      <dgm:t>
        <a:bodyPr/>
        <a:lstStyle/>
        <a:p>
          <a:endParaRPr lang="nl-NL" sz="2000" b="1">
            <a:solidFill>
              <a:schemeClr val="bg1"/>
            </a:solidFill>
          </a:endParaRPr>
        </a:p>
      </dgm:t>
    </dgm:pt>
    <dgm:pt modelId="{624F8B75-668A-4F07-9CC3-A256A9B05DBC}">
      <dgm:prSet phldrT="[Text]" custT="1"/>
      <dgm:spPr/>
      <dgm:t>
        <a:bodyPr/>
        <a:lstStyle/>
        <a:p>
          <a:r>
            <a:rPr lang="en-GB" sz="2400" b="1" dirty="0">
              <a:solidFill>
                <a:schemeClr val="bg1"/>
              </a:solidFill>
              <a:latin typeface="Helvetica" pitchFamily="34"/>
              <a:cs typeface="Helvetica" pitchFamily="34"/>
            </a:rPr>
            <a:t>Circular economy action plan</a:t>
          </a:r>
          <a:endParaRPr lang="nl-NL" sz="2400" b="1" dirty="0">
            <a:solidFill>
              <a:schemeClr val="bg1"/>
            </a:solidFill>
          </a:endParaRPr>
        </a:p>
      </dgm:t>
    </dgm:pt>
    <dgm:pt modelId="{1408F0F9-4604-4F46-9D0F-754E2D7A7C46}" type="parTrans" cxnId="{E5A8C913-0029-402D-86C5-6CE03E586BDF}">
      <dgm:prSet/>
      <dgm:spPr/>
      <dgm:t>
        <a:bodyPr/>
        <a:lstStyle/>
        <a:p>
          <a:endParaRPr lang="nl-NL" sz="2000" b="1">
            <a:solidFill>
              <a:schemeClr val="bg1"/>
            </a:solidFill>
          </a:endParaRPr>
        </a:p>
      </dgm:t>
    </dgm:pt>
    <dgm:pt modelId="{CBD9C6AC-D5E2-41AD-83FA-FC6D11493452}" type="sibTrans" cxnId="{E5A8C913-0029-402D-86C5-6CE03E586BDF}">
      <dgm:prSet custT="1"/>
      <dgm:spPr/>
      <dgm:t>
        <a:bodyPr/>
        <a:lstStyle/>
        <a:p>
          <a:endParaRPr lang="nl-NL" sz="2000" b="1">
            <a:solidFill>
              <a:schemeClr val="bg1"/>
            </a:solidFill>
          </a:endParaRPr>
        </a:p>
      </dgm:t>
    </dgm:pt>
    <dgm:pt modelId="{04BB30EA-925C-488D-86ED-2038E325DE67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Helvetica" pitchFamily="34"/>
              <a:cs typeface="Helvetica" pitchFamily="34"/>
            </a:rPr>
            <a:t>Battery Regulation &amp; </a:t>
          </a:r>
          <a:r>
            <a:rPr lang="en-US" sz="2000" b="1" dirty="0" err="1">
              <a:solidFill>
                <a:schemeClr val="bg1"/>
              </a:solidFill>
              <a:latin typeface="Helvetica" pitchFamily="34"/>
              <a:cs typeface="Helvetica" pitchFamily="34"/>
            </a:rPr>
            <a:t>Ecodesign</a:t>
          </a:r>
          <a:r>
            <a:rPr lang="en-US" sz="2000" b="1" dirty="0">
              <a:solidFill>
                <a:schemeClr val="bg1"/>
              </a:solidFill>
              <a:latin typeface="Helvetica" pitchFamily="34"/>
              <a:cs typeface="Helvetica" pitchFamily="34"/>
            </a:rPr>
            <a:t> for Sustainable Products Regulation</a:t>
          </a:r>
          <a:endParaRPr lang="nl-NL" sz="2000" b="1" dirty="0">
            <a:solidFill>
              <a:schemeClr val="bg1"/>
            </a:solidFill>
          </a:endParaRPr>
        </a:p>
      </dgm:t>
    </dgm:pt>
    <dgm:pt modelId="{38D50328-EE16-4D93-BA76-7F30B9FD6494}" type="parTrans" cxnId="{F7EE8EB6-C16E-4D53-8B63-06D422FE0F88}">
      <dgm:prSet/>
      <dgm:spPr/>
      <dgm:t>
        <a:bodyPr/>
        <a:lstStyle/>
        <a:p>
          <a:endParaRPr lang="nl-NL" sz="2000" b="1">
            <a:solidFill>
              <a:schemeClr val="bg1"/>
            </a:solidFill>
          </a:endParaRPr>
        </a:p>
      </dgm:t>
    </dgm:pt>
    <dgm:pt modelId="{3EEB7AF3-B5A5-4CBA-828D-3DDADDB65219}" type="sibTrans" cxnId="{F7EE8EB6-C16E-4D53-8B63-06D422FE0F88}">
      <dgm:prSet custT="1"/>
      <dgm:spPr/>
      <dgm:t>
        <a:bodyPr/>
        <a:lstStyle/>
        <a:p>
          <a:endParaRPr lang="nl-NL" sz="2000" b="1">
            <a:solidFill>
              <a:schemeClr val="bg1"/>
            </a:solidFill>
          </a:endParaRPr>
        </a:p>
      </dgm:t>
    </dgm:pt>
    <dgm:pt modelId="{250C050B-FCFD-4B59-87C2-6B65549E5E8C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Helvetica" pitchFamily="34"/>
              <a:cs typeface="Helvetica" pitchFamily="34"/>
            </a:rPr>
            <a:t>Directive on repair of goods?</a:t>
          </a:r>
          <a:endParaRPr lang="nl-NL" sz="2000" b="1" dirty="0">
            <a:solidFill>
              <a:schemeClr val="bg1"/>
            </a:solidFill>
          </a:endParaRPr>
        </a:p>
      </dgm:t>
    </dgm:pt>
    <dgm:pt modelId="{D8B75059-9510-440F-80D7-0250ECEBBCBA}" type="parTrans" cxnId="{8F3ED6E9-A2BF-4C49-8E9A-25741AE00EF2}">
      <dgm:prSet/>
      <dgm:spPr/>
      <dgm:t>
        <a:bodyPr/>
        <a:lstStyle/>
        <a:p>
          <a:endParaRPr lang="nl-NL" sz="2000" b="1">
            <a:solidFill>
              <a:schemeClr val="bg1"/>
            </a:solidFill>
          </a:endParaRPr>
        </a:p>
      </dgm:t>
    </dgm:pt>
    <dgm:pt modelId="{58D23762-AE99-4D03-BB51-DCDF6441E9CB}" type="sibTrans" cxnId="{8F3ED6E9-A2BF-4C49-8E9A-25741AE00EF2}">
      <dgm:prSet/>
      <dgm:spPr/>
      <dgm:t>
        <a:bodyPr/>
        <a:lstStyle/>
        <a:p>
          <a:endParaRPr lang="nl-NL" sz="2000" b="1">
            <a:solidFill>
              <a:schemeClr val="bg1"/>
            </a:solidFill>
          </a:endParaRPr>
        </a:p>
      </dgm:t>
    </dgm:pt>
    <dgm:pt modelId="{61222AEE-419A-4304-8467-0595E7665C68}" type="pres">
      <dgm:prSet presAssocID="{8476FACB-C2EC-4D42-AF9D-5E45745AA892}" presName="outerComposite" presStyleCnt="0">
        <dgm:presLayoutVars>
          <dgm:chMax val="5"/>
          <dgm:dir/>
          <dgm:resizeHandles val="exact"/>
        </dgm:presLayoutVars>
      </dgm:prSet>
      <dgm:spPr/>
    </dgm:pt>
    <dgm:pt modelId="{55E54CA8-36CF-4418-9232-06DDC6E1C16D}" type="pres">
      <dgm:prSet presAssocID="{8476FACB-C2EC-4D42-AF9D-5E45745AA892}" presName="dummyMaxCanvas" presStyleCnt="0">
        <dgm:presLayoutVars/>
      </dgm:prSet>
      <dgm:spPr/>
    </dgm:pt>
    <dgm:pt modelId="{4673DE31-4A12-4451-B113-E9FA848D4454}" type="pres">
      <dgm:prSet presAssocID="{8476FACB-C2EC-4D42-AF9D-5E45745AA892}" presName="FourNodes_1" presStyleLbl="node1" presStyleIdx="0" presStyleCnt="4">
        <dgm:presLayoutVars>
          <dgm:bulletEnabled val="1"/>
        </dgm:presLayoutVars>
      </dgm:prSet>
      <dgm:spPr/>
    </dgm:pt>
    <dgm:pt modelId="{DA46B8A7-934C-408E-B4F1-B90E389487E3}" type="pres">
      <dgm:prSet presAssocID="{8476FACB-C2EC-4D42-AF9D-5E45745AA892}" presName="FourNodes_2" presStyleLbl="node1" presStyleIdx="1" presStyleCnt="4">
        <dgm:presLayoutVars>
          <dgm:bulletEnabled val="1"/>
        </dgm:presLayoutVars>
      </dgm:prSet>
      <dgm:spPr/>
    </dgm:pt>
    <dgm:pt modelId="{45E3EADA-FC09-4412-B36F-0093A6D8105A}" type="pres">
      <dgm:prSet presAssocID="{8476FACB-C2EC-4D42-AF9D-5E45745AA892}" presName="FourNodes_3" presStyleLbl="node1" presStyleIdx="2" presStyleCnt="4">
        <dgm:presLayoutVars>
          <dgm:bulletEnabled val="1"/>
        </dgm:presLayoutVars>
      </dgm:prSet>
      <dgm:spPr/>
    </dgm:pt>
    <dgm:pt modelId="{97FC493C-4219-4FFF-888A-0B1265DF36AC}" type="pres">
      <dgm:prSet presAssocID="{8476FACB-C2EC-4D42-AF9D-5E45745AA892}" presName="FourNodes_4" presStyleLbl="node1" presStyleIdx="3" presStyleCnt="4">
        <dgm:presLayoutVars>
          <dgm:bulletEnabled val="1"/>
        </dgm:presLayoutVars>
      </dgm:prSet>
      <dgm:spPr/>
    </dgm:pt>
    <dgm:pt modelId="{BDAE8E09-921E-4312-8F16-F296CD0E8E0A}" type="pres">
      <dgm:prSet presAssocID="{8476FACB-C2EC-4D42-AF9D-5E45745AA892}" presName="FourConn_1-2" presStyleLbl="fgAccFollowNode1" presStyleIdx="0" presStyleCnt="3">
        <dgm:presLayoutVars>
          <dgm:bulletEnabled val="1"/>
        </dgm:presLayoutVars>
      </dgm:prSet>
      <dgm:spPr/>
    </dgm:pt>
    <dgm:pt modelId="{786633C3-7924-41D0-863B-6FA093E29A8F}" type="pres">
      <dgm:prSet presAssocID="{8476FACB-C2EC-4D42-AF9D-5E45745AA892}" presName="FourConn_2-3" presStyleLbl="fgAccFollowNode1" presStyleIdx="1" presStyleCnt="3">
        <dgm:presLayoutVars>
          <dgm:bulletEnabled val="1"/>
        </dgm:presLayoutVars>
      </dgm:prSet>
      <dgm:spPr/>
    </dgm:pt>
    <dgm:pt modelId="{1A050AD5-B86F-4253-B24D-D2C6A96C63BA}" type="pres">
      <dgm:prSet presAssocID="{8476FACB-C2EC-4D42-AF9D-5E45745AA892}" presName="FourConn_3-4" presStyleLbl="fgAccFollowNode1" presStyleIdx="2" presStyleCnt="3">
        <dgm:presLayoutVars>
          <dgm:bulletEnabled val="1"/>
        </dgm:presLayoutVars>
      </dgm:prSet>
      <dgm:spPr/>
    </dgm:pt>
    <dgm:pt modelId="{63A9CBDA-6570-4531-9763-0C02B9A8274D}" type="pres">
      <dgm:prSet presAssocID="{8476FACB-C2EC-4D42-AF9D-5E45745AA892}" presName="FourNodes_1_text" presStyleLbl="node1" presStyleIdx="3" presStyleCnt="4">
        <dgm:presLayoutVars>
          <dgm:bulletEnabled val="1"/>
        </dgm:presLayoutVars>
      </dgm:prSet>
      <dgm:spPr/>
    </dgm:pt>
    <dgm:pt modelId="{CADA3E0C-499C-49F0-9D69-08CFBFF060DA}" type="pres">
      <dgm:prSet presAssocID="{8476FACB-C2EC-4D42-AF9D-5E45745AA892}" presName="FourNodes_2_text" presStyleLbl="node1" presStyleIdx="3" presStyleCnt="4">
        <dgm:presLayoutVars>
          <dgm:bulletEnabled val="1"/>
        </dgm:presLayoutVars>
      </dgm:prSet>
      <dgm:spPr/>
    </dgm:pt>
    <dgm:pt modelId="{9B1C5FF6-685B-495C-BE22-760CE61AEC6F}" type="pres">
      <dgm:prSet presAssocID="{8476FACB-C2EC-4D42-AF9D-5E45745AA892}" presName="FourNodes_3_text" presStyleLbl="node1" presStyleIdx="3" presStyleCnt="4">
        <dgm:presLayoutVars>
          <dgm:bulletEnabled val="1"/>
        </dgm:presLayoutVars>
      </dgm:prSet>
      <dgm:spPr/>
    </dgm:pt>
    <dgm:pt modelId="{D8D29802-C12E-464D-B077-00AA7925E7B7}" type="pres">
      <dgm:prSet presAssocID="{8476FACB-C2EC-4D42-AF9D-5E45745AA89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5A8C913-0029-402D-86C5-6CE03E586BDF}" srcId="{8476FACB-C2EC-4D42-AF9D-5E45745AA892}" destId="{624F8B75-668A-4F07-9CC3-A256A9B05DBC}" srcOrd="1" destOrd="0" parTransId="{1408F0F9-4604-4F46-9D0F-754E2D7A7C46}" sibTransId="{CBD9C6AC-D5E2-41AD-83FA-FC6D11493452}"/>
    <dgm:cxn modelId="{7B7B171F-326B-4CA5-972A-C65728E6D445}" type="presOf" srcId="{250C050B-FCFD-4B59-87C2-6B65549E5E8C}" destId="{97FC493C-4219-4FFF-888A-0B1265DF36AC}" srcOrd="0" destOrd="0" presId="urn:microsoft.com/office/officeart/2005/8/layout/vProcess5"/>
    <dgm:cxn modelId="{1C0B383B-8E69-4301-8073-1095D1CF2437}" type="presOf" srcId="{250C050B-FCFD-4B59-87C2-6B65549E5E8C}" destId="{D8D29802-C12E-464D-B077-00AA7925E7B7}" srcOrd="1" destOrd="0" presId="urn:microsoft.com/office/officeart/2005/8/layout/vProcess5"/>
    <dgm:cxn modelId="{8BB67D42-8F73-4D60-B780-DEA909C07A2E}" type="presOf" srcId="{5E9EA506-284A-4EB5-BD08-2106A82455F4}" destId="{4673DE31-4A12-4451-B113-E9FA848D4454}" srcOrd="0" destOrd="0" presId="urn:microsoft.com/office/officeart/2005/8/layout/vProcess5"/>
    <dgm:cxn modelId="{B0ED3152-1F4A-457C-9F9C-B6F661F8E330}" srcId="{8476FACB-C2EC-4D42-AF9D-5E45745AA892}" destId="{5E9EA506-284A-4EB5-BD08-2106A82455F4}" srcOrd="0" destOrd="0" parTransId="{83368B68-21A8-4519-A564-A6C72481110E}" sibTransId="{2B6A9CCA-BFC9-4543-847B-8939B38FDAF2}"/>
    <dgm:cxn modelId="{A2986673-1714-42F7-B424-EBBE2561ABE0}" type="presOf" srcId="{3EEB7AF3-B5A5-4CBA-828D-3DDADDB65219}" destId="{1A050AD5-B86F-4253-B24D-D2C6A96C63BA}" srcOrd="0" destOrd="0" presId="urn:microsoft.com/office/officeart/2005/8/layout/vProcess5"/>
    <dgm:cxn modelId="{0EF97F55-6D3E-4852-B255-ACF39E17D3B1}" type="presOf" srcId="{04BB30EA-925C-488D-86ED-2038E325DE67}" destId="{45E3EADA-FC09-4412-B36F-0093A6D8105A}" srcOrd="0" destOrd="0" presId="urn:microsoft.com/office/officeart/2005/8/layout/vProcess5"/>
    <dgm:cxn modelId="{FF81B5B3-671F-494D-AAAE-E885546DC784}" type="presOf" srcId="{04BB30EA-925C-488D-86ED-2038E325DE67}" destId="{9B1C5FF6-685B-495C-BE22-760CE61AEC6F}" srcOrd="1" destOrd="0" presId="urn:microsoft.com/office/officeart/2005/8/layout/vProcess5"/>
    <dgm:cxn modelId="{F7EE8EB6-C16E-4D53-8B63-06D422FE0F88}" srcId="{8476FACB-C2EC-4D42-AF9D-5E45745AA892}" destId="{04BB30EA-925C-488D-86ED-2038E325DE67}" srcOrd="2" destOrd="0" parTransId="{38D50328-EE16-4D93-BA76-7F30B9FD6494}" sibTransId="{3EEB7AF3-B5A5-4CBA-828D-3DDADDB65219}"/>
    <dgm:cxn modelId="{634740C0-9669-4371-B107-04AE5034EC0E}" type="presOf" srcId="{2B6A9CCA-BFC9-4543-847B-8939B38FDAF2}" destId="{BDAE8E09-921E-4312-8F16-F296CD0E8E0A}" srcOrd="0" destOrd="0" presId="urn:microsoft.com/office/officeart/2005/8/layout/vProcess5"/>
    <dgm:cxn modelId="{EA3272D5-4C6C-4A36-9DD5-3B48B75108EE}" type="presOf" srcId="{CBD9C6AC-D5E2-41AD-83FA-FC6D11493452}" destId="{786633C3-7924-41D0-863B-6FA093E29A8F}" srcOrd="0" destOrd="0" presId="urn:microsoft.com/office/officeart/2005/8/layout/vProcess5"/>
    <dgm:cxn modelId="{76F2C3DF-340A-43F3-B327-1E8F113D141B}" type="presOf" srcId="{624F8B75-668A-4F07-9CC3-A256A9B05DBC}" destId="{DA46B8A7-934C-408E-B4F1-B90E389487E3}" srcOrd="0" destOrd="0" presId="urn:microsoft.com/office/officeart/2005/8/layout/vProcess5"/>
    <dgm:cxn modelId="{F2CBF0E5-283D-4978-B7EA-2220799411BC}" type="presOf" srcId="{5E9EA506-284A-4EB5-BD08-2106A82455F4}" destId="{63A9CBDA-6570-4531-9763-0C02B9A8274D}" srcOrd="1" destOrd="0" presId="urn:microsoft.com/office/officeart/2005/8/layout/vProcess5"/>
    <dgm:cxn modelId="{1D32ECE8-34CD-48F6-9D34-D06DD1F05088}" type="presOf" srcId="{624F8B75-668A-4F07-9CC3-A256A9B05DBC}" destId="{CADA3E0C-499C-49F0-9D69-08CFBFF060DA}" srcOrd="1" destOrd="0" presId="urn:microsoft.com/office/officeart/2005/8/layout/vProcess5"/>
    <dgm:cxn modelId="{8F3ED6E9-A2BF-4C49-8E9A-25741AE00EF2}" srcId="{8476FACB-C2EC-4D42-AF9D-5E45745AA892}" destId="{250C050B-FCFD-4B59-87C2-6B65549E5E8C}" srcOrd="3" destOrd="0" parTransId="{D8B75059-9510-440F-80D7-0250ECEBBCBA}" sibTransId="{58D23762-AE99-4D03-BB51-DCDF6441E9CB}"/>
    <dgm:cxn modelId="{38D93BED-567C-4655-BE01-152359917E87}" type="presOf" srcId="{8476FACB-C2EC-4D42-AF9D-5E45745AA892}" destId="{61222AEE-419A-4304-8467-0595E7665C68}" srcOrd="0" destOrd="0" presId="urn:microsoft.com/office/officeart/2005/8/layout/vProcess5"/>
    <dgm:cxn modelId="{A8B71DD5-C90B-463D-B319-AD61F91BF91B}" type="presParOf" srcId="{61222AEE-419A-4304-8467-0595E7665C68}" destId="{55E54CA8-36CF-4418-9232-06DDC6E1C16D}" srcOrd="0" destOrd="0" presId="urn:microsoft.com/office/officeart/2005/8/layout/vProcess5"/>
    <dgm:cxn modelId="{4EDE0BD7-734E-4862-8800-21C21275CA85}" type="presParOf" srcId="{61222AEE-419A-4304-8467-0595E7665C68}" destId="{4673DE31-4A12-4451-B113-E9FA848D4454}" srcOrd="1" destOrd="0" presId="urn:microsoft.com/office/officeart/2005/8/layout/vProcess5"/>
    <dgm:cxn modelId="{CA784EEE-9097-4000-B1AE-34FFEFBB1ACF}" type="presParOf" srcId="{61222AEE-419A-4304-8467-0595E7665C68}" destId="{DA46B8A7-934C-408E-B4F1-B90E389487E3}" srcOrd="2" destOrd="0" presId="urn:microsoft.com/office/officeart/2005/8/layout/vProcess5"/>
    <dgm:cxn modelId="{FF3E13D1-1FB8-4243-BA4E-13294FC56AED}" type="presParOf" srcId="{61222AEE-419A-4304-8467-0595E7665C68}" destId="{45E3EADA-FC09-4412-B36F-0093A6D8105A}" srcOrd="3" destOrd="0" presId="urn:microsoft.com/office/officeart/2005/8/layout/vProcess5"/>
    <dgm:cxn modelId="{33DB6738-C984-400C-9DA6-3691F403BD5C}" type="presParOf" srcId="{61222AEE-419A-4304-8467-0595E7665C68}" destId="{97FC493C-4219-4FFF-888A-0B1265DF36AC}" srcOrd="4" destOrd="0" presId="urn:microsoft.com/office/officeart/2005/8/layout/vProcess5"/>
    <dgm:cxn modelId="{797005D0-95B8-4680-A4CD-531BC1A3D5A1}" type="presParOf" srcId="{61222AEE-419A-4304-8467-0595E7665C68}" destId="{BDAE8E09-921E-4312-8F16-F296CD0E8E0A}" srcOrd="5" destOrd="0" presId="urn:microsoft.com/office/officeart/2005/8/layout/vProcess5"/>
    <dgm:cxn modelId="{9388BE1F-BBE5-4640-BAD0-826CAB746973}" type="presParOf" srcId="{61222AEE-419A-4304-8467-0595E7665C68}" destId="{786633C3-7924-41D0-863B-6FA093E29A8F}" srcOrd="6" destOrd="0" presId="urn:microsoft.com/office/officeart/2005/8/layout/vProcess5"/>
    <dgm:cxn modelId="{2D7ECCCC-1895-4E12-8D4E-DC0967C78793}" type="presParOf" srcId="{61222AEE-419A-4304-8467-0595E7665C68}" destId="{1A050AD5-B86F-4253-B24D-D2C6A96C63BA}" srcOrd="7" destOrd="0" presId="urn:microsoft.com/office/officeart/2005/8/layout/vProcess5"/>
    <dgm:cxn modelId="{4F02BD7C-831F-4F6F-9E57-35C1DDDC5DCF}" type="presParOf" srcId="{61222AEE-419A-4304-8467-0595E7665C68}" destId="{63A9CBDA-6570-4531-9763-0C02B9A8274D}" srcOrd="8" destOrd="0" presId="urn:microsoft.com/office/officeart/2005/8/layout/vProcess5"/>
    <dgm:cxn modelId="{C42A7160-30A2-4D1E-B8A2-558ABF7B6904}" type="presParOf" srcId="{61222AEE-419A-4304-8467-0595E7665C68}" destId="{CADA3E0C-499C-49F0-9D69-08CFBFF060DA}" srcOrd="9" destOrd="0" presId="urn:microsoft.com/office/officeart/2005/8/layout/vProcess5"/>
    <dgm:cxn modelId="{0D84FDF3-8A84-4100-A3A7-4CF1842CFCAF}" type="presParOf" srcId="{61222AEE-419A-4304-8467-0595E7665C68}" destId="{9B1C5FF6-685B-495C-BE22-760CE61AEC6F}" srcOrd="10" destOrd="0" presId="urn:microsoft.com/office/officeart/2005/8/layout/vProcess5"/>
    <dgm:cxn modelId="{4F7768D1-E576-46AA-97E4-92474A82528B}" type="presParOf" srcId="{61222AEE-419A-4304-8467-0595E7665C68}" destId="{D8D29802-C12E-464D-B077-00AA7925E7B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410B6-E274-4F57-80F4-16748073A3E1}">
      <dsp:nvSpPr>
        <dsp:cNvPr id="0" name=""/>
        <dsp:cNvSpPr/>
      </dsp:nvSpPr>
      <dsp:spPr>
        <a:xfrm>
          <a:off x="0" y="522922"/>
          <a:ext cx="9658351" cy="69723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3D6FF-2D68-48BC-AEB2-B9C4A3432D64}">
      <dsp:nvSpPr>
        <dsp:cNvPr id="0" name=""/>
        <dsp:cNvSpPr/>
      </dsp:nvSpPr>
      <dsp:spPr>
        <a:xfrm>
          <a:off x="1910" y="0"/>
          <a:ext cx="549806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2020</a:t>
          </a:r>
        </a:p>
      </dsp:txBody>
      <dsp:txXfrm>
        <a:off x="1910" y="0"/>
        <a:ext cx="549806" cy="697230"/>
      </dsp:txXfrm>
    </dsp:sp>
    <dsp:sp modelId="{9580B24B-B0D4-4C3C-BEAE-88E3F9B6E815}">
      <dsp:nvSpPr>
        <dsp:cNvPr id="0" name=""/>
        <dsp:cNvSpPr/>
      </dsp:nvSpPr>
      <dsp:spPr>
        <a:xfrm>
          <a:off x="189660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F1738-0AF1-43F9-BFF5-D195EB47EDFE}">
      <dsp:nvSpPr>
        <dsp:cNvPr id="0" name=""/>
        <dsp:cNvSpPr/>
      </dsp:nvSpPr>
      <dsp:spPr>
        <a:xfrm>
          <a:off x="577554" y="1045845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>
                  <a:lumMod val="65000"/>
                </a:schemeClr>
              </a:solidFill>
            </a:rPr>
            <a:t>2021</a:t>
          </a:r>
        </a:p>
      </dsp:txBody>
      <dsp:txXfrm>
        <a:off x="577554" y="1045845"/>
        <a:ext cx="516754" cy="697230"/>
      </dsp:txXfrm>
    </dsp:sp>
    <dsp:sp modelId="{BE2F847F-406C-44F9-8F4D-A5B7F3369EC8}">
      <dsp:nvSpPr>
        <dsp:cNvPr id="0" name=""/>
        <dsp:cNvSpPr/>
      </dsp:nvSpPr>
      <dsp:spPr>
        <a:xfrm>
          <a:off x="748778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660E0-A541-44BC-9CED-974486612FE7}">
      <dsp:nvSpPr>
        <dsp:cNvPr id="0" name=""/>
        <dsp:cNvSpPr/>
      </dsp:nvSpPr>
      <dsp:spPr>
        <a:xfrm>
          <a:off x="1120147" y="0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/>
              </a:solidFill>
            </a:rPr>
            <a:t>2022</a:t>
          </a:r>
        </a:p>
      </dsp:txBody>
      <dsp:txXfrm>
        <a:off x="1120147" y="0"/>
        <a:ext cx="516754" cy="697230"/>
      </dsp:txXfrm>
    </dsp:sp>
    <dsp:sp modelId="{5B6B7E47-5AF9-4761-8109-51DE3C87A703}">
      <dsp:nvSpPr>
        <dsp:cNvPr id="0" name=""/>
        <dsp:cNvSpPr/>
      </dsp:nvSpPr>
      <dsp:spPr>
        <a:xfrm>
          <a:off x="1291371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77C49-C9AA-4920-92F8-FB03C34DBC60}">
      <dsp:nvSpPr>
        <dsp:cNvPr id="0" name=""/>
        <dsp:cNvSpPr/>
      </dsp:nvSpPr>
      <dsp:spPr>
        <a:xfrm>
          <a:off x="1662739" y="1045845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/>
              </a:solidFill>
            </a:rPr>
            <a:t>2023</a:t>
          </a:r>
        </a:p>
      </dsp:txBody>
      <dsp:txXfrm>
        <a:off x="1662739" y="1045845"/>
        <a:ext cx="516754" cy="697230"/>
      </dsp:txXfrm>
    </dsp:sp>
    <dsp:sp modelId="{EF3F040D-AAE4-42C1-878C-5F6167E5A59F}">
      <dsp:nvSpPr>
        <dsp:cNvPr id="0" name=""/>
        <dsp:cNvSpPr/>
      </dsp:nvSpPr>
      <dsp:spPr>
        <a:xfrm>
          <a:off x="1833963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D61DD-4F4D-4A24-8D11-645E816503CE}">
      <dsp:nvSpPr>
        <dsp:cNvPr id="0" name=""/>
        <dsp:cNvSpPr/>
      </dsp:nvSpPr>
      <dsp:spPr>
        <a:xfrm>
          <a:off x="2205332" y="0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2024</a:t>
          </a:r>
        </a:p>
      </dsp:txBody>
      <dsp:txXfrm>
        <a:off x="2205332" y="0"/>
        <a:ext cx="516754" cy="697230"/>
      </dsp:txXfrm>
    </dsp:sp>
    <dsp:sp modelId="{C07EE7C5-1BB9-4829-A3E2-357044233D9E}">
      <dsp:nvSpPr>
        <dsp:cNvPr id="0" name=""/>
        <dsp:cNvSpPr/>
      </dsp:nvSpPr>
      <dsp:spPr>
        <a:xfrm>
          <a:off x="2376556" y="784383"/>
          <a:ext cx="174307" cy="17430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C2A02-549C-4467-A580-749E327AA93C}">
      <dsp:nvSpPr>
        <dsp:cNvPr id="0" name=""/>
        <dsp:cNvSpPr/>
      </dsp:nvSpPr>
      <dsp:spPr>
        <a:xfrm>
          <a:off x="2747925" y="1045845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2025</a:t>
          </a:r>
        </a:p>
      </dsp:txBody>
      <dsp:txXfrm>
        <a:off x="2747925" y="1045845"/>
        <a:ext cx="516754" cy="697230"/>
      </dsp:txXfrm>
    </dsp:sp>
    <dsp:sp modelId="{402E62FE-23D3-45C0-A21F-EE9CF25E44E1}">
      <dsp:nvSpPr>
        <dsp:cNvPr id="0" name=""/>
        <dsp:cNvSpPr/>
      </dsp:nvSpPr>
      <dsp:spPr>
        <a:xfrm>
          <a:off x="2919148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FC6A0-7D00-4939-AA62-BC6F10384D65}">
      <dsp:nvSpPr>
        <dsp:cNvPr id="0" name=""/>
        <dsp:cNvSpPr/>
      </dsp:nvSpPr>
      <dsp:spPr>
        <a:xfrm>
          <a:off x="3290517" y="0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>
                  <a:lumMod val="65000"/>
                </a:schemeClr>
              </a:solidFill>
            </a:rPr>
            <a:t>2026</a:t>
          </a:r>
        </a:p>
      </dsp:txBody>
      <dsp:txXfrm>
        <a:off x="3290517" y="0"/>
        <a:ext cx="516754" cy="697230"/>
      </dsp:txXfrm>
    </dsp:sp>
    <dsp:sp modelId="{EC78052F-E1B1-41B7-87F4-674D1C47B306}">
      <dsp:nvSpPr>
        <dsp:cNvPr id="0" name=""/>
        <dsp:cNvSpPr/>
      </dsp:nvSpPr>
      <dsp:spPr>
        <a:xfrm>
          <a:off x="3461741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1EE9E-30CB-4817-A584-EE301564D26B}">
      <dsp:nvSpPr>
        <dsp:cNvPr id="0" name=""/>
        <dsp:cNvSpPr/>
      </dsp:nvSpPr>
      <dsp:spPr>
        <a:xfrm>
          <a:off x="3833110" y="1045845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/>
              </a:solidFill>
            </a:rPr>
            <a:t>2027</a:t>
          </a:r>
        </a:p>
      </dsp:txBody>
      <dsp:txXfrm>
        <a:off x="3833110" y="1045845"/>
        <a:ext cx="516754" cy="697230"/>
      </dsp:txXfrm>
    </dsp:sp>
    <dsp:sp modelId="{4D84CB5E-A22D-44AB-98E7-98A40459A4C1}">
      <dsp:nvSpPr>
        <dsp:cNvPr id="0" name=""/>
        <dsp:cNvSpPr/>
      </dsp:nvSpPr>
      <dsp:spPr>
        <a:xfrm>
          <a:off x="4004333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53826-2E7F-4CDE-8CAD-049337C71835}">
      <dsp:nvSpPr>
        <dsp:cNvPr id="0" name=""/>
        <dsp:cNvSpPr/>
      </dsp:nvSpPr>
      <dsp:spPr>
        <a:xfrm>
          <a:off x="4375702" y="0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>
                  <a:lumMod val="65000"/>
                </a:schemeClr>
              </a:solidFill>
            </a:rPr>
            <a:t>2028</a:t>
          </a:r>
        </a:p>
      </dsp:txBody>
      <dsp:txXfrm>
        <a:off x="4375702" y="0"/>
        <a:ext cx="516754" cy="697230"/>
      </dsp:txXfrm>
    </dsp:sp>
    <dsp:sp modelId="{69D294C0-BC0B-4322-A04B-EFE1342D4639}">
      <dsp:nvSpPr>
        <dsp:cNvPr id="0" name=""/>
        <dsp:cNvSpPr/>
      </dsp:nvSpPr>
      <dsp:spPr>
        <a:xfrm>
          <a:off x="4546926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57DBC-2A52-4064-84CB-79BA3EA1E393}">
      <dsp:nvSpPr>
        <dsp:cNvPr id="0" name=""/>
        <dsp:cNvSpPr/>
      </dsp:nvSpPr>
      <dsp:spPr>
        <a:xfrm>
          <a:off x="4918295" y="1045845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>
                  <a:lumMod val="65000"/>
                </a:schemeClr>
              </a:solidFill>
            </a:rPr>
            <a:t>2029</a:t>
          </a:r>
        </a:p>
      </dsp:txBody>
      <dsp:txXfrm>
        <a:off x="4918295" y="1045845"/>
        <a:ext cx="516754" cy="697230"/>
      </dsp:txXfrm>
    </dsp:sp>
    <dsp:sp modelId="{87FD2505-2760-4218-82C0-1E4A4465C912}">
      <dsp:nvSpPr>
        <dsp:cNvPr id="0" name=""/>
        <dsp:cNvSpPr/>
      </dsp:nvSpPr>
      <dsp:spPr>
        <a:xfrm>
          <a:off x="5089518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6A209-CF9D-47C9-88CE-655C5DFFF6FE}">
      <dsp:nvSpPr>
        <dsp:cNvPr id="0" name=""/>
        <dsp:cNvSpPr/>
      </dsp:nvSpPr>
      <dsp:spPr>
        <a:xfrm>
          <a:off x="5460887" y="0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>
                  <a:lumMod val="65000"/>
                </a:schemeClr>
              </a:solidFill>
            </a:rPr>
            <a:t>2030</a:t>
          </a:r>
        </a:p>
      </dsp:txBody>
      <dsp:txXfrm>
        <a:off x="5460887" y="0"/>
        <a:ext cx="516754" cy="697230"/>
      </dsp:txXfrm>
    </dsp:sp>
    <dsp:sp modelId="{FEA805F1-B5EF-4FFA-80EF-4961BB8F9539}">
      <dsp:nvSpPr>
        <dsp:cNvPr id="0" name=""/>
        <dsp:cNvSpPr/>
      </dsp:nvSpPr>
      <dsp:spPr>
        <a:xfrm>
          <a:off x="5632111" y="784383"/>
          <a:ext cx="174307" cy="174307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021C2-4CE4-465F-BCF5-656EDBC5705D}">
      <dsp:nvSpPr>
        <dsp:cNvPr id="0" name=""/>
        <dsp:cNvSpPr/>
      </dsp:nvSpPr>
      <dsp:spPr>
        <a:xfrm>
          <a:off x="6003480" y="1045845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>
                  <a:lumMod val="65000"/>
                </a:schemeClr>
              </a:solidFill>
            </a:rPr>
            <a:t>2031</a:t>
          </a:r>
        </a:p>
      </dsp:txBody>
      <dsp:txXfrm>
        <a:off x="6003480" y="1045845"/>
        <a:ext cx="516754" cy="697230"/>
      </dsp:txXfrm>
    </dsp:sp>
    <dsp:sp modelId="{5DF72EDB-EB9F-4B33-B575-B71239E9FC35}">
      <dsp:nvSpPr>
        <dsp:cNvPr id="0" name=""/>
        <dsp:cNvSpPr/>
      </dsp:nvSpPr>
      <dsp:spPr>
        <a:xfrm>
          <a:off x="6174703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0AFF6-DF06-4BB0-89E9-A747EDA216AE}">
      <dsp:nvSpPr>
        <dsp:cNvPr id="0" name=""/>
        <dsp:cNvSpPr/>
      </dsp:nvSpPr>
      <dsp:spPr>
        <a:xfrm>
          <a:off x="6546072" y="0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>
                  <a:lumMod val="65000"/>
                </a:schemeClr>
              </a:solidFill>
            </a:rPr>
            <a:t>2032</a:t>
          </a:r>
        </a:p>
      </dsp:txBody>
      <dsp:txXfrm>
        <a:off x="6546072" y="0"/>
        <a:ext cx="516754" cy="697230"/>
      </dsp:txXfrm>
    </dsp:sp>
    <dsp:sp modelId="{798F6036-DC4E-4A30-A7FD-A74385399741}">
      <dsp:nvSpPr>
        <dsp:cNvPr id="0" name=""/>
        <dsp:cNvSpPr/>
      </dsp:nvSpPr>
      <dsp:spPr>
        <a:xfrm>
          <a:off x="6717296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5FA6E-CBB6-4A7D-8968-B9EC2E56B889}">
      <dsp:nvSpPr>
        <dsp:cNvPr id="0" name=""/>
        <dsp:cNvSpPr/>
      </dsp:nvSpPr>
      <dsp:spPr>
        <a:xfrm>
          <a:off x="7088665" y="1045845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>
                  <a:lumMod val="65000"/>
                </a:schemeClr>
              </a:solidFill>
            </a:rPr>
            <a:t>2032</a:t>
          </a:r>
        </a:p>
      </dsp:txBody>
      <dsp:txXfrm>
        <a:off x="7088665" y="1045845"/>
        <a:ext cx="516754" cy="697230"/>
      </dsp:txXfrm>
    </dsp:sp>
    <dsp:sp modelId="{552A7CD6-5E87-4B71-B2C3-A1D01657DF57}">
      <dsp:nvSpPr>
        <dsp:cNvPr id="0" name=""/>
        <dsp:cNvSpPr/>
      </dsp:nvSpPr>
      <dsp:spPr>
        <a:xfrm>
          <a:off x="7259888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A33A2-1EBC-40BC-A889-27DEAFB6C71F}">
      <dsp:nvSpPr>
        <dsp:cNvPr id="0" name=""/>
        <dsp:cNvSpPr/>
      </dsp:nvSpPr>
      <dsp:spPr>
        <a:xfrm>
          <a:off x="7631257" y="0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>
                  <a:lumMod val="65000"/>
                </a:schemeClr>
              </a:solidFill>
            </a:rPr>
            <a:t>2034</a:t>
          </a:r>
        </a:p>
      </dsp:txBody>
      <dsp:txXfrm>
        <a:off x="7631257" y="0"/>
        <a:ext cx="516754" cy="697230"/>
      </dsp:txXfrm>
    </dsp:sp>
    <dsp:sp modelId="{5F7AD1F7-F614-496A-8E3E-4AA41A9C71A3}">
      <dsp:nvSpPr>
        <dsp:cNvPr id="0" name=""/>
        <dsp:cNvSpPr/>
      </dsp:nvSpPr>
      <dsp:spPr>
        <a:xfrm>
          <a:off x="7802481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D1604-BB55-4FDD-9CBA-DB7743FB5806}">
      <dsp:nvSpPr>
        <dsp:cNvPr id="0" name=""/>
        <dsp:cNvSpPr/>
      </dsp:nvSpPr>
      <dsp:spPr>
        <a:xfrm>
          <a:off x="8173850" y="1045845"/>
          <a:ext cx="51675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/>
              </a:solidFill>
            </a:rPr>
            <a:t>2035</a:t>
          </a:r>
        </a:p>
      </dsp:txBody>
      <dsp:txXfrm>
        <a:off x="8173850" y="1045845"/>
        <a:ext cx="516754" cy="697230"/>
      </dsp:txXfrm>
    </dsp:sp>
    <dsp:sp modelId="{A068126B-BB2C-48B2-A0D7-56BF506519B6}">
      <dsp:nvSpPr>
        <dsp:cNvPr id="0" name=""/>
        <dsp:cNvSpPr/>
      </dsp:nvSpPr>
      <dsp:spPr>
        <a:xfrm>
          <a:off x="8345073" y="784383"/>
          <a:ext cx="174307" cy="17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3DE31-4A12-4451-B113-E9FA848D4454}">
      <dsp:nvSpPr>
        <dsp:cNvPr id="0" name=""/>
        <dsp:cNvSpPr/>
      </dsp:nvSpPr>
      <dsp:spPr>
        <a:xfrm>
          <a:off x="0" y="0"/>
          <a:ext cx="9281993" cy="933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  <a:latin typeface="Helvetica" pitchFamily="34"/>
              <a:cs typeface="Helvetica" pitchFamily="34"/>
            </a:rPr>
            <a:t>European Green Deal</a:t>
          </a:r>
          <a:endParaRPr lang="nl-NL" sz="2400" b="1" kern="1200" dirty="0">
            <a:solidFill>
              <a:schemeClr val="bg1"/>
            </a:solidFill>
          </a:endParaRPr>
        </a:p>
      </dsp:txBody>
      <dsp:txXfrm>
        <a:off x="27347" y="27347"/>
        <a:ext cx="8195573" cy="878994"/>
      </dsp:txXfrm>
    </dsp:sp>
    <dsp:sp modelId="{DA46B8A7-934C-408E-B4F1-B90E389487E3}">
      <dsp:nvSpPr>
        <dsp:cNvPr id="0" name=""/>
        <dsp:cNvSpPr/>
      </dsp:nvSpPr>
      <dsp:spPr>
        <a:xfrm>
          <a:off x="777366" y="1103450"/>
          <a:ext cx="9281993" cy="933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  <a:latin typeface="Helvetica" pitchFamily="34"/>
              <a:cs typeface="Helvetica" pitchFamily="34"/>
            </a:rPr>
            <a:t>Circular economy action plan</a:t>
          </a:r>
          <a:endParaRPr lang="nl-NL" sz="2400" b="1" kern="1200" dirty="0">
            <a:solidFill>
              <a:schemeClr val="bg1"/>
            </a:solidFill>
          </a:endParaRPr>
        </a:p>
      </dsp:txBody>
      <dsp:txXfrm>
        <a:off x="804713" y="1130797"/>
        <a:ext cx="7843034" cy="878994"/>
      </dsp:txXfrm>
    </dsp:sp>
    <dsp:sp modelId="{45E3EADA-FC09-4412-B36F-0093A6D8105A}">
      <dsp:nvSpPr>
        <dsp:cNvPr id="0" name=""/>
        <dsp:cNvSpPr/>
      </dsp:nvSpPr>
      <dsp:spPr>
        <a:xfrm>
          <a:off x="1543131" y="2206900"/>
          <a:ext cx="9281993" cy="933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Helvetica" pitchFamily="34"/>
              <a:cs typeface="Helvetica" pitchFamily="34"/>
            </a:rPr>
            <a:t>Battery Regulation &amp; </a:t>
          </a:r>
          <a:r>
            <a:rPr lang="en-US" sz="2000" b="1" kern="1200" dirty="0" err="1">
              <a:solidFill>
                <a:schemeClr val="bg1"/>
              </a:solidFill>
              <a:latin typeface="Helvetica" pitchFamily="34"/>
              <a:cs typeface="Helvetica" pitchFamily="34"/>
            </a:rPr>
            <a:t>Ecodesign</a:t>
          </a:r>
          <a:r>
            <a:rPr lang="en-US" sz="2000" b="1" kern="1200" dirty="0">
              <a:solidFill>
                <a:schemeClr val="bg1"/>
              </a:solidFill>
              <a:latin typeface="Helvetica" pitchFamily="34"/>
              <a:cs typeface="Helvetica" pitchFamily="34"/>
            </a:rPr>
            <a:t> for Sustainable Products Regulation</a:t>
          </a:r>
          <a:endParaRPr lang="nl-NL" sz="2000" b="1" kern="1200" dirty="0">
            <a:solidFill>
              <a:schemeClr val="bg1"/>
            </a:solidFill>
          </a:endParaRPr>
        </a:p>
      </dsp:txBody>
      <dsp:txXfrm>
        <a:off x="1570478" y="2234247"/>
        <a:ext cx="7854637" cy="878994"/>
      </dsp:txXfrm>
    </dsp:sp>
    <dsp:sp modelId="{97FC493C-4219-4FFF-888A-0B1265DF36AC}">
      <dsp:nvSpPr>
        <dsp:cNvPr id="0" name=""/>
        <dsp:cNvSpPr/>
      </dsp:nvSpPr>
      <dsp:spPr>
        <a:xfrm>
          <a:off x="2320498" y="3310351"/>
          <a:ext cx="9281993" cy="933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Helvetica" pitchFamily="34"/>
              <a:cs typeface="Helvetica" pitchFamily="34"/>
            </a:rPr>
            <a:t>Directive on repair of goods?</a:t>
          </a:r>
          <a:endParaRPr lang="nl-NL" sz="2000" b="1" kern="1200" dirty="0">
            <a:solidFill>
              <a:schemeClr val="bg1"/>
            </a:solidFill>
          </a:endParaRPr>
        </a:p>
      </dsp:txBody>
      <dsp:txXfrm>
        <a:off x="2347845" y="3337698"/>
        <a:ext cx="7843034" cy="878994"/>
      </dsp:txXfrm>
    </dsp:sp>
    <dsp:sp modelId="{BDAE8E09-921E-4312-8F16-F296CD0E8E0A}">
      <dsp:nvSpPr>
        <dsp:cNvPr id="0" name=""/>
        <dsp:cNvSpPr/>
      </dsp:nvSpPr>
      <dsp:spPr>
        <a:xfrm>
          <a:off x="8675095" y="715120"/>
          <a:ext cx="606897" cy="6068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>
            <a:solidFill>
              <a:schemeClr val="bg1"/>
            </a:solidFill>
          </a:endParaRPr>
        </a:p>
      </dsp:txBody>
      <dsp:txXfrm>
        <a:off x="8811647" y="715120"/>
        <a:ext cx="333793" cy="456690"/>
      </dsp:txXfrm>
    </dsp:sp>
    <dsp:sp modelId="{786633C3-7924-41D0-863B-6FA093E29A8F}">
      <dsp:nvSpPr>
        <dsp:cNvPr id="0" name=""/>
        <dsp:cNvSpPr/>
      </dsp:nvSpPr>
      <dsp:spPr>
        <a:xfrm>
          <a:off x="9452462" y="1818571"/>
          <a:ext cx="606897" cy="6068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>
            <a:solidFill>
              <a:schemeClr val="bg1"/>
            </a:solidFill>
          </a:endParaRPr>
        </a:p>
      </dsp:txBody>
      <dsp:txXfrm>
        <a:off x="9589014" y="1818571"/>
        <a:ext cx="333793" cy="456690"/>
      </dsp:txXfrm>
    </dsp:sp>
    <dsp:sp modelId="{1A050AD5-B86F-4253-B24D-D2C6A96C63BA}">
      <dsp:nvSpPr>
        <dsp:cNvPr id="0" name=""/>
        <dsp:cNvSpPr/>
      </dsp:nvSpPr>
      <dsp:spPr>
        <a:xfrm>
          <a:off x="10218227" y="2922021"/>
          <a:ext cx="606897" cy="6068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b="1" kern="1200">
            <a:solidFill>
              <a:schemeClr val="bg1"/>
            </a:solidFill>
          </a:endParaRPr>
        </a:p>
      </dsp:txBody>
      <dsp:txXfrm>
        <a:off x="10354779" y="2922021"/>
        <a:ext cx="333793" cy="456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0CB3C-276C-D03F-8ED1-4F402BF4C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062E93-07DC-2ABC-9421-DDCC7788F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54CC1F-A2D7-D7A1-EF35-42CFDF11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8ABD-D0FE-417F-92ED-CB4E7FAF46C0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C216CF-C9A5-250A-F006-EB38AE24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B6DFF6-539E-0D4F-1850-F3721752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5F9-0ABC-4777-A641-456414C24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81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5966D-4D43-508A-C899-6D0C7590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58DB5C-28DA-233D-6F56-EFF51364C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5C7D2E-EA3A-345E-1F52-D19DEDB9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8ABD-D0FE-417F-92ED-CB4E7FAF46C0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7478A9-F678-A972-421D-0C8434D0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238038-D78D-E83B-4BEF-BA1ED0D6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5F9-0ABC-4777-A641-456414C24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13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35E3F8E-AA6C-316C-36CE-DB3F32B89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F93A6B-CDE8-BEC9-1BCC-6888F5A1C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4481DB-467D-67BD-D813-F7D19F4C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8ABD-D0FE-417F-92ED-CB4E7FAF46C0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3DF753-554A-AB84-F330-048CC699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5C9768-2F87-F626-7BED-4D7D0693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5F9-0ABC-4777-A641-456414C24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3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6DF9C-594A-06E1-B269-B822E70A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C6C0F-8B60-2BA7-DCBA-F3A9DCB09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16D64-3CDE-8E3D-A40C-32877836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8ABD-D0FE-417F-92ED-CB4E7FAF46C0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3E3550-9187-CFDB-3753-AEE1B73F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D381D8-93C5-1C75-1799-97B675CF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5F9-0ABC-4777-A641-456414C24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19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145E2-0E9C-2687-98C1-91BEA6E2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F6FD05-EAAF-F820-C9A5-13540BA51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3C0BCB-E0D4-CD9C-78F4-529343F8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8ABD-D0FE-417F-92ED-CB4E7FAF46C0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1D853B-18F3-BA08-5709-7C1C55DE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40DB55-1D8A-CFC0-88FB-1B970872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5F9-0ABC-4777-A641-456414C24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57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7D9CD-A959-54EA-5FF1-833BC6CD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116906-6D00-7896-030D-511E864DF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36C2C0-B191-BAA2-1DE8-BE105F4B7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C2D98A-5D1F-EEC3-B4C5-6248E62E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8ABD-D0FE-417F-92ED-CB4E7FAF46C0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A4D80A-5CAB-E840-B419-F5F4A876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2BAF20-2501-914E-FFDA-F69BDF6B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5F9-0ABC-4777-A641-456414C24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E8FA7-D313-6EBD-E19D-2B21D19C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3080E9-BCA0-6B86-88C3-698E257BC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EA2633-6C49-90AA-E269-71A5DCF72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38008B5-29DB-D4B7-B382-1ECDB75EF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11E0C5-D39B-D1E8-67DB-377D41999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A2E20C-AF88-76AC-BA0C-B592988E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8ABD-D0FE-417F-92ED-CB4E7FAF46C0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0C647EF-FBB8-C84C-2169-EC2BC5D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1A7ABAF-10C8-F1CC-B3F5-B757EE5E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5F9-0ABC-4777-A641-456414C24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0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9F5CC-025E-5BE3-223C-F4B73089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7A417A-44D4-39FE-E6F0-35EB944B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8ABD-D0FE-417F-92ED-CB4E7FAF46C0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3286BE-F331-5FCD-15CB-2DAC2D87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F0FC0B-BEEF-6B0F-507F-C7348B10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5F9-0ABC-4777-A641-456414C24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72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C1A392C-2B74-62FC-A433-81A82CF3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8ABD-D0FE-417F-92ED-CB4E7FAF46C0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46BE351-BC92-F636-1E97-7DBD0469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0DBD86-E0DD-E3FD-6818-831D26A8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5F9-0ABC-4777-A641-456414C24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38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D14D7-A1BB-DF30-5F47-BCE3AA16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26EC9F-22D2-BB83-DA34-13F8A93B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13ACB7-DAA2-1EAA-6F8D-EDD76682B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80DD28-342D-3391-6F77-2DF53E43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8ABD-D0FE-417F-92ED-CB4E7FAF46C0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DE0A52-81BD-4473-2FFA-3CD479A0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BB745F-033F-6CBC-7E29-5FACB670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5F9-0ABC-4777-A641-456414C24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03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D3B33-CB4B-1DC2-69AD-075771AA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091E66B-6BC7-202A-9977-94E09E655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87B5EB-2A38-B088-5D85-9EC523174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92C683-7707-CDB7-18CE-798289AC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8ABD-D0FE-417F-92ED-CB4E7FAF46C0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24404C-0584-9F79-4E4D-5D60CC45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FA376F-EBAE-71AA-3BDF-DA4FBEB4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5F9-0ABC-4777-A641-456414C24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33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7ED3562-ACB7-FD90-A48C-FB904A6B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28AC6D-BCB1-60EA-6F33-8571D212A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66B32F-1D20-79F9-0769-8094A59E8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A8ABD-D0FE-417F-92ED-CB4E7FAF46C0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87CFC2-7E95-70A7-6C1F-987C45B64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D49FFF-08E4-6714-A186-12D60F961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05F9-0ABC-4777-A641-456414C24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98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0.pn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pn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2.pn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png"/><Relationship Id="rId7" Type="http://schemas.openxmlformats.org/officeDocument/2006/relationships/image" Target="../media/image5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3.svg"/><Relationship Id="rId4" Type="http://schemas.openxmlformats.org/officeDocument/2006/relationships/image" Target="../media/image32.png"/><Relationship Id="rId9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60.png"/><Relationship Id="rId5" Type="http://schemas.openxmlformats.org/officeDocument/2006/relationships/image" Target="../media/image4.png"/><Relationship Id="rId10" Type="http://schemas.openxmlformats.org/officeDocument/2006/relationships/image" Target="../media/image59.png"/><Relationship Id="rId4" Type="http://schemas.openxmlformats.org/officeDocument/2006/relationships/image" Target="../media/image53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diagramColors" Target="../diagrams/colors2.xml"/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diagramLayout" Target="../diagrams/layout2.xml"/><Relationship Id="rId5" Type="http://schemas.openxmlformats.org/officeDocument/2006/relationships/image" Target="../media/image4.png"/><Relationship Id="rId10" Type="http://schemas.openxmlformats.org/officeDocument/2006/relationships/diagramData" Target="../diagrams/data2.xml"/><Relationship Id="rId4" Type="http://schemas.openxmlformats.org/officeDocument/2006/relationships/image" Target="../media/image53.svg"/><Relationship Id="rId9" Type="http://schemas.openxmlformats.org/officeDocument/2006/relationships/image" Target="../media/image6.png"/><Relationship Id="rId14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53.sv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53.sv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png"/><Relationship Id="rId7" Type="http://schemas.openxmlformats.org/officeDocument/2006/relationships/image" Target="../media/image5.sv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3.svg"/><Relationship Id="rId10" Type="http://schemas.openxmlformats.org/officeDocument/2006/relationships/image" Target="../media/image6.png"/><Relationship Id="rId4" Type="http://schemas.openxmlformats.org/officeDocument/2006/relationships/image" Target="../media/image32.png"/><Relationship Id="rId9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2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53.sv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63.pn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65.png"/><Relationship Id="rId5" Type="http://schemas.openxmlformats.org/officeDocument/2006/relationships/image" Target="../media/image2.png"/><Relationship Id="rId10" Type="http://schemas.openxmlformats.org/officeDocument/2006/relationships/image" Target="../media/image64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66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67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69.png"/><Relationship Id="rId5" Type="http://schemas.openxmlformats.org/officeDocument/2006/relationships/image" Target="../media/image2.png"/><Relationship Id="rId10" Type="http://schemas.openxmlformats.org/officeDocument/2006/relationships/image" Target="../media/image68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71.png"/><Relationship Id="rId5" Type="http://schemas.openxmlformats.org/officeDocument/2006/relationships/image" Target="../media/image2.png"/><Relationship Id="rId10" Type="http://schemas.openxmlformats.org/officeDocument/2006/relationships/image" Target="../media/image70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72.png"/><Relationship Id="rId5" Type="http://schemas.openxmlformats.org/officeDocument/2006/relationships/image" Target="../media/image2.png"/><Relationship Id="rId10" Type="http://schemas.openxmlformats.org/officeDocument/2006/relationships/image" Target="../media/image70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74.png"/><Relationship Id="rId5" Type="http://schemas.openxmlformats.org/officeDocument/2006/relationships/image" Target="../media/image2.png"/><Relationship Id="rId10" Type="http://schemas.openxmlformats.org/officeDocument/2006/relationships/image" Target="../media/image73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7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76.png"/><Relationship Id="rId5" Type="http://schemas.openxmlformats.org/officeDocument/2006/relationships/image" Target="../media/image2.png"/><Relationship Id="rId10" Type="http://schemas.openxmlformats.org/officeDocument/2006/relationships/image" Target="../media/image75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79.png"/><Relationship Id="rId5" Type="http://schemas.openxmlformats.org/officeDocument/2006/relationships/image" Target="../media/image2.png"/><Relationship Id="rId10" Type="http://schemas.openxmlformats.org/officeDocument/2006/relationships/image" Target="../media/image78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81.png"/><Relationship Id="rId5" Type="http://schemas.openxmlformats.org/officeDocument/2006/relationships/image" Target="../media/image2.png"/><Relationship Id="rId10" Type="http://schemas.openxmlformats.org/officeDocument/2006/relationships/image" Target="../media/image80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83.png"/><Relationship Id="rId5" Type="http://schemas.openxmlformats.org/officeDocument/2006/relationships/image" Target="../media/image2.png"/><Relationship Id="rId10" Type="http://schemas.openxmlformats.org/officeDocument/2006/relationships/image" Target="../media/image82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85.png"/><Relationship Id="rId5" Type="http://schemas.openxmlformats.org/officeDocument/2006/relationships/image" Target="../media/image2.png"/><Relationship Id="rId10" Type="http://schemas.openxmlformats.org/officeDocument/2006/relationships/image" Target="../media/image84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86.png"/><Relationship Id="rId4" Type="http://schemas.openxmlformats.org/officeDocument/2006/relationships/image" Target="../media/image5.svg"/><Relationship Id="rId9" Type="http://schemas.openxmlformats.org/officeDocument/2006/relationships/image" Target="../media/image53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5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87.png"/><Relationship Id="rId9" Type="http://schemas.openxmlformats.org/officeDocument/2006/relationships/image" Target="../media/image3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4.png"/><Relationship Id="rId4" Type="http://schemas.openxmlformats.org/officeDocument/2006/relationships/image" Target="../media/image28.sv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4.sv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19.svg"/><Relationship Id="rId10" Type="http://schemas.openxmlformats.org/officeDocument/2006/relationships/image" Target="../media/image97.svg"/><Relationship Id="rId4" Type="http://schemas.openxmlformats.org/officeDocument/2006/relationships/image" Target="../media/image18.png"/><Relationship Id="rId9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37.svg"/><Relationship Id="rId4" Type="http://schemas.openxmlformats.org/officeDocument/2006/relationships/image" Target="../media/image33.svg"/><Relationship Id="rId9" Type="http://schemas.openxmlformats.org/officeDocument/2006/relationships/image" Target="../media/image36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.png"/><Relationship Id="rId12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0" Type="http://schemas.openxmlformats.org/officeDocument/2006/relationships/image" Target="../media/image43.png"/><Relationship Id="rId4" Type="http://schemas.openxmlformats.org/officeDocument/2006/relationships/image" Target="../media/image41.svg"/><Relationship Id="rId9" Type="http://schemas.openxmlformats.org/officeDocument/2006/relationships/image" Target="../media/image42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40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47.png"/><Relationship Id="rId4" Type="http://schemas.openxmlformats.org/officeDocument/2006/relationships/image" Target="../media/image41.svg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8.pn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9.pn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490D384-F0C1-D728-8C2A-50EF05DA8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362717">
            <a:off x="-2272093" y="-1244709"/>
            <a:ext cx="10367637" cy="12366858"/>
          </a:xfrm>
          <a:prstGeom prst="rect">
            <a:avLst/>
          </a:prstGeom>
        </p:spPr>
      </p:pic>
      <p:sp>
        <p:nvSpPr>
          <p:cNvPr id="8" name="Tekstvak 15">
            <a:extLst>
              <a:ext uri="{FF2B5EF4-FFF2-40B4-BE49-F238E27FC236}">
                <a16:creationId xmlns:a16="http://schemas.microsoft.com/office/drawing/2014/main" id="{9421A4AD-5D7C-49F1-BBE7-F2E691DDD6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1470" y="2352636"/>
            <a:ext cx="5894337" cy="3160152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at"/>
                <a:ea typeface="Open Sans" panose="020B0606030504020204" pitchFamily="34" charset="0"/>
                <a:cs typeface="Open Sans" panose="020B0606030504020204" pitchFamily="34" charset="0"/>
              </a:rPr>
              <a:t>Battery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at"/>
                <a:ea typeface="Open Sans" panose="020B0606030504020204" pitchFamily="34" charset="0"/>
                <a:cs typeface="Open Sans" panose="020B0606030504020204" pitchFamily="34" charset="0"/>
              </a:rPr>
              <a:t>storage </a:t>
            </a:r>
            <a:b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a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at"/>
                <a:ea typeface="Open Sans" panose="020B0606030504020204" pitchFamily="34" charset="0"/>
                <a:cs typeface="Open Sans" panose="020B0606030504020204" pitchFamily="34" charset="0"/>
              </a:rPr>
              <a:t>market trends in </a:t>
            </a:r>
            <a:b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a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at"/>
                <a:ea typeface="Open Sans" panose="020B0606030504020204" pitchFamily="34" charset="0"/>
                <a:cs typeface="Open Sans" panose="020B0606030504020204" pitchFamily="34" charset="0"/>
              </a:rPr>
              <a:t>The Netherlands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9" name="Tekstvak 5">
            <a:extLst>
              <a:ext uri="{FF2B5EF4-FFF2-40B4-BE49-F238E27FC236}">
                <a16:creationId xmlns:a16="http://schemas.microsoft.com/office/drawing/2014/main" id="{920C2858-ADDF-01BD-C9EC-D3AE25A90652}"/>
              </a:ext>
            </a:extLst>
          </p:cNvPr>
          <p:cNvSpPr txBox="1"/>
          <p:nvPr/>
        </p:nvSpPr>
        <p:spPr>
          <a:xfrm>
            <a:off x="791470" y="4889541"/>
            <a:ext cx="35366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</a:t>
            </a:r>
            <a:r>
              <a:rPr lang="nl-NL" sz="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Hrvoje Medarac</a:t>
            </a:r>
          </a:p>
          <a:p>
            <a:r>
              <a:rPr lang="nl-NL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Leader </a:t>
            </a:r>
            <a:r>
              <a:rPr lang="nl-NL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Head Researcher</a:t>
            </a:r>
          </a:p>
          <a:p>
            <a:r>
              <a:rPr lang="nl-NL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Dutch New Energy Research</a:t>
            </a:r>
          </a:p>
          <a:p>
            <a:endParaRPr lang="nl-NL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 de Wit</a:t>
            </a:r>
          </a:p>
          <a:p>
            <a:r>
              <a:rPr lang="nl-NL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Leader </a:t>
            </a:r>
            <a:r>
              <a:rPr lang="nl-NL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Chief Editor</a:t>
            </a:r>
          </a:p>
          <a:p>
            <a:r>
              <a:rPr lang="nl-NL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Solar365 &amp; Warmte365</a:t>
            </a:r>
            <a:endParaRPr lang="nl-NL" sz="1500" dirty="0">
              <a:solidFill>
                <a:schemeClr val="bg1"/>
              </a:solidFill>
            </a:endParaRPr>
          </a:p>
        </p:txBody>
      </p:sp>
      <p:sp>
        <p:nvSpPr>
          <p:cNvPr id="12" name="Tekstvak 7">
            <a:extLst>
              <a:ext uri="{FF2B5EF4-FFF2-40B4-BE49-F238E27FC236}">
                <a16:creationId xmlns:a16="http://schemas.microsoft.com/office/drawing/2014/main" id="{CB3DF3B8-7450-E82D-22FE-BE5F92458E26}"/>
              </a:ext>
            </a:extLst>
          </p:cNvPr>
          <p:cNvSpPr txBox="1"/>
          <p:nvPr/>
        </p:nvSpPr>
        <p:spPr>
          <a:xfrm>
            <a:off x="5029849" y="5489705"/>
            <a:ext cx="3654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h.medarac@dutchnewenergy.nl</a:t>
            </a:r>
          </a:p>
          <a:p>
            <a:r>
              <a:rPr lang="nl-NL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+31 72 202 0201</a:t>
            </a:r>
          </a:p>
          <a:p>
            <a:r>
              <a:rPr lang="nl-NL" dirty="0">
                <a:solidFill>
                  <a:schemeClr val="bg1"/>
                </a:solidFill>
              </a:rPr>
              <a:t>jan@solar365.nl</a:t>
            </a:r>
          </a:p>
          <a:p>
            <a:r>
              <a:rPr lang="de-DE" dirty="0">
                <a:solidFill>
                  <a:schemeClr val="bg1"/>
                </a:solidFill>
              </a:rPr>
              <a:t>+31 72 572 9794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141452-3709-3FA1-87F6-3BB8DE71A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7224" y="220765"/>
            <a:ext cx="3914775" cy="79057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7F31411-CF4A-E20D-120C-62BEBC7B2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sp>
        <p:nvSpPr>
          <p:cNvPr id="2" name="Tekstvak 6">
            <a:extLst>
              <a:ext uri="{FF2B5EF4-FFF2-40B4-BE49-F238E27FC236}">
                <a16:creationId xmlns:a16="http://schemas.microsoft.com/office/drawing/2014/main" id="{69823246-812A-FAEF-EE76-30F373E24184}"/>
              </a:ext>
            </a:extLst>
          </p:cNvPr>
          <p:cNvSpPr txBox="1"/>
          <p:nvPr/>
        </p:nvSpPr>
        <p:spPr>
          <a:xfrm>
            <a:off x="7877225" y="3907668"/>
            <a:ext cx="4314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 </a:t>
            </a:r>
            <a:r>
              <a:rPr lang="nl-N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Kennisdag</a:t>
            </a:r>
            <a:endParaRPr lang="nl-NL" sz="24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Jaarbeurs </a:t>
            </a:r>
            <a:r>
              <a:rPr lang="nl-N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MeetUp</a:t>
            </a: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Utrecht, </a:t>
            </a:r>
          </a:p>
          <a:p>
            <a:pPr algn="r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lang="nl-NL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November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C8A3D-B1CE-0E34-7B2E-A018C4C50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0675" y="1011339"/>
            <a:ext cx="2781324" cy="6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6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F424FB1-1E2D-1ABE-2D0F-A6BBCB1D8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8689DD7-FD19-85B8-F21B-4B64FED3B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Klimaatdoel 3</a:t>
            </a:r>
          </a:p>
        </p:txBody>
      </p:sp>
      <p:pic>
        <p:nvPicPr>
          <p:cNvPr id="2" name="Picture 1" descr="grafiek met emissie reductie doel, emissies vergeleken met 1990 en EU green deal">
            <a:extLst>
              <a:ext uri="{FF2B5EF4-FFF2-40B4-BE49-F238E27FC236}">
                <a16:creationId xmlns:a16="http://schemas.microsoft.com/office/drawing/2014/main" id="{6477AC5A-BD88-404C-BA54-664692540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768" y="1702535"/>
            <a:ext cx="7571232" cy="376932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DF6A1D0-D44B-98BE-7F4D-50650896A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48" y="100389"/>
            <a:ext cx="516425" cy="5232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7FF5A25-1E51-179D-D317-4DCC69A96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5333" y="6111313"/>
            <a:ext cx="2095500" cy="600075"/>
          </a:xfrm>
          <a:prstGeom prst="rect">
            <a:avLst/>
          </a:prstGeom>
        </p:spPr>
      </p:pic>
      <p:sp>
        <p:nvSpPr>
          <p:cNvPr id="12" name="Tekstvak 12">
            <a:extLst>
              <a:ext uri="{FF2B5EF4-FFF2-40B4-BE49-F238E27FC236}">
                <a16:creationId xmlns:a16="http://schemas.microsoft.com/office/drawing/2014/main" id="{E18C7336-B916-CE53-3787-E7D57EFA3ED5}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08</a:t>
            </a: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6C63C976-F12D-97EF-8459-B98C3F5F5688}"/>
              </a:ext>
            </a:extLst>
          </p:cNvPr>
          <p:cNvSpPr txBox="1"/>
          <p:nvPr/>
        </p:nvSpPr>
        <p:spPr>
          <a:xfrm>
            <a:off x="638172" y="100390"/>
            <a:ext cx="8738741" cy="5709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10000"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ED6E3C"/>
                </a:solidFill>
                <a:latin typeface="Montserrat" pitchFamily="2"/>
                <a:cs typeface="Arial" pitchFamily="34"/>
              </a:rPr>
              <a:t>EU Climate Targets (compared to 1990)</a:t>
            </a:r>
            <a:endParaRPr lang="nl-NL" sz="2400" b="1" i="0" u="none" strike="noStrike" kern="1200" cap="none" spc="0" baseline="0" dirty="0">
              <a:solidFill>
                <a:srgbClr val="ED6E3C"/>
              </a:solidFill>
              <a:uFillTx/>
              <a:latin typeface="Montserrat" pitchFamily="2"/>
              <a:cs typeface="Arial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chemeClr val="accent2"/>
              </a:solidFill>
              <a:uFillTx/>
              <a:latin typeface="Helvetica" pitchFamily="34"/>
              <a:cs typeface="Helvetica" pitchFamily="34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2020 target (set in 2008)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- 20% emission reductions </a:t>
            </a:r>
          </a:p>
          <a:p>
            <a:endParaRPr lang="en-US" sz="2800" b="1" dirty="0"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endParaRPr lang="en-US" sz="2800" b="1" dirty="0"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 </a:t>
            </a:r>
            <a:br>
              <a:rPr lang="en-US" sz="2800" b="1" dirty="0">
                <a:solidFill>
                  <a:schemeClr val="accent2"/>
                </a:solidFill>
                <a:latin typeface="Montserat"/>
              </a:rPr>
            </a:br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</a:t>
            </a:r>
            <a:br>
              <a:rPr lang="en-US" sz="2800" b="1" dirty="0">
                <a:solidFill>
                  <a:schemeClr val="accent2"/>
                </a:solidFill>
                <a:latin typeface="Montserat"/>
              </a:rPr>
            </a:br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endParaRPr lang="en-US" sz="2800" b="1" dirty="0">
              <a:solidFill>
                <a:schemeClr val="accent2"/>
              </a:solidFill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2050 target (set in 2019)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Climate Neutral Continent </a:t>
            </a:r>
            <a:endParaRPr lang="en-US" sz="2800" b="1" dirty="0">
              <a:latin typeface="Montserat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</p:txBody>
      </p:sp>
      <p:pic>
        <p:nvPicPr>
          <p:cNvPr id="6" name="Picture 4" descr="Logo Dutch New Energy">
            <a:extLst>
              <a:ext uri="{FF2B5EF4-FFF2-40B4-BE49-F238E27FC236}">
                <a16:creationId xmlns:a16="http://schemas.microsoft.com/office/drawing/2014/main" id="{9E1BCA2F-B30C-311B-C0FA-BA3AB2DE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272" y="1"/>
            <a:ext cx="1391728" cy="4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798B8-68C7-8775-FEAB-6F59932DF53C}"/>
              </a:ext>
            </a:extLst>
          </p:cNvPr>
          <p:cNvSpPr txBox="1"/>
          <p:nvPr/>
        </p:nvSpPr>
        <p:spPr>
          <a:xfrm>
            <a:off x="4732866" y="6242072"/>
            <a:ext cx="520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Montserat"/>
              </a:rPr>
              <a:t>Source: European Environment Agency- </a:t>
            </a:r>
            <a: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  <a:t>EEA greenhouse gases — data viewer</a:t>
            </a:r>
            <a:b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</a:br>
            <a: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  <a:t>              European Commission- Climate strategies &amp; targets</a:t>
            </a:r>
            <a:endParaRPr lang="nl-NL" sz="1000" dirty="0">
              <a:latin typeface="Montse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BBA0F-1D06-ED15-7331-A55A2BA7305C}"/>
              </a:ext>
            </a:extLst>
          </p:cNvPr>
          <p:cNvSpPr txBox="1"/>
          <p:nvPr/>
        </p:nvSpPr>
        <p:spPr>
          <a:xfrm rot="16200000">
            <a:off x="10593684" y="3507305"/>
            <a:ext cx="157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 Green Deal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4C05FE-FD35-E6FA-46F6-1DB2768EB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0042" y="443757"/>
            <a:ext cx="1347985" cy="3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8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56BADDA5-BAFB-DA3B-47BD-0995E8309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3CE0EF17-06AE-3BB2-F862-2A95BAF26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Klimaatdoel 4</a:t>
            </a:r>
          </a:p>
        </p:txBody>
      </p:sp>
      <p:pic>
        <p:nvPicPr>
          <p:cNvPr id="14" name="Picture 13" descr="grafiek met 2020 en 2030 emissie reductie doel, emissies vergeleken met 1990 en EU green deal ">
            <a:extLst>
              <a:ext uri="{FF2B5EF4-FFF2-40B4-BE49-F238E27FC236}">
                <a16:creationId xmlns:a16="http://schemas.microsoft.com/office/drawing/2014/main" id="{568A4BFE-3063-6F0B-1C1E-079CA2400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768" y="1715789"/>
            <a:ext cx="7571232" cy="376932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DF6A1D0-D44B-98BE-7F4D-50650896A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48" y="100389"/>
            <a:ext cx="516425" cy="5232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7FF5A25-1E51-179D-D317-4DCC69A96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5333" y="6111313"/>
            <a:ext cx="2095500" cy="600075"/>
          </a:xfrm>
          <a:prstGeom prst="rect">
            <a:avLst/>
          </a:prstGeom>
        </p:spPr>
      </p:pic>
      <p:sp>
        <p:nvSpPr>
          <p:cNvPr id="12" name="Tekstvak 12">
            <a:extLst>
              <a:ext uri="{FF2B5EF4-FFF2-40B4-BE49-F238E27FC236}">
                <a16:creationId xmlns:a16="http://schemas.microsoft.com/office/drawing/2014/main" id="{E18C7336-B916-CE53-3787-E7D57EFA3ED5}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08</a:t>
            </a: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6C63C976-F12D-97EF-8459-B98C3F5F5688}"/>
              </a:ext>
            </a:extLst>
          </p:cNvPr>
          <p:cNvSpPr txBox="1"/>
          <p:nvPr/>
        </p:nvSpPr>
        <p:spPr>
          <a:xfrm>
            <a:off x="638172" y="100390"/>
            <a:ext cx="8738741" cy="5709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10000"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ED6E3C"/>
                </a:solidFill>
                <a:latin typeface="Montserrat" pitchFamily="2"/>
                <a:cs typeface="Arial" pitchFamily="34"/>
              </a:rPr>
              <a:t>EU Climate Targets (compared to 1990)</a:t>
            </a:r>
            <a:endParaRPr lang="nl-NL" sz="2400" b="1" i="0" u="none" strike="noStrike" kern="1200" cap="none" spc="0" baseline="0" dirty="0">
              <a:solidFill>
                <a:srgbClr val="ED6E3C"/>
              </a:solidFill>
              <a:uFillTx/>
              <a:latin typeface="Montserrat" pitchFamily="2"/>
              <a:cs typeface="Arial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chemeClr val="accent2"/>
              </a:solidFill>
              <a:uFillTx/>
              <a:latin typeface="Helvetica" pitchFamily="34"/>
              <a:cs typeface="Helvetica" pitchFamily="34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2020 target (set in 2008)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- 20% emission reductions </a:t>
            </a:r>
          </a:p>
          <a:p>
            <a:endParaRPr lang="en-US" sz="2800" b="1" dirty="0">
              <a:solidFill>
                <a:schemeClr val="accent2"/>
              </a:solidFill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2030 target (set in 2020)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- 55% emission reductions </a:t>
            </a:r>
          </a:p>
          <a:p>
            <a:endParaRPr lang="en-US" sz="2800" b="1" dirty="0"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 </a:t>
            </a:r>
            <a:br>
              <a:rPr lang="en-US" sz="2800" b="1" dirty="0">
                <a:solidFill>
                  <a:schemeClr val="accent2"/>
                </a:solidFill>
                <a:latin typeface="Montserat"/>
              </a:rPr>
            </a:br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</a:t>
            </a:r>
            <a:br>
              <a:rPr lang="en-US" sz="2800" b="1" dirty="0">
                <a:solidFill>
                  <a:schemeClr val="accent2"/>
                </a:solidFill>
                <a:latin typeface="Montserat"/>
              </a:rPr>
            </a:br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endParaRPr lang="en-US" sz="2800" b="1" dirty="0">
              <a:solidFill>
                <a:schemeClr val="accent2"/>
              </a:solidFill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2050 target (set in 2019)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Climate Neutral Continent </a:t>
            </a:r>
            <a:endParaRPr lang="en-US" sz="2800" b="1" dirty="0">
              <a:latin typeface="Montserat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</p:txBody>
      </p:sp>
      <p:pic>
        <p:nvPicPr>
          <p:cNvPr id="6" name="Picture 4" descr="Logo Dutch New Energy">
            <a:extLst>
              <a:ext uri="{FF2B5EF4-FFF2-40B4-BE49-F238E27FC236}">
                <a16:creationId xmlns:a16="http://schemas.microsoft.com/office/drawing/2014/main" id="{9E1BCA2F-B30C-311B-C0FA-BA3AB2DE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272" y="1"/>
            <a:ext cx="1391728" cy="4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798B8-68C7-8775-FEAB-6F59932DF53C}"/>
              </a:ext>
            </a:extLst>
          </p:cNvPr>
          <p:cNvSpPr txBox="1"/>
          <p:nvPr/>
        </p:nvSpPr>
        <p:spPr>
          <a:xfrm>
            <a:off x="4732866" y="6242072"/>
            <a:ext cx="520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Montserat"/>
              </a:rPr>
              <a:t>Source: European Environment Agency- </a:t>
            </a:r>
            <a: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  <a:t>EEA greenhouse gases — data viewer</a:t>
            </a:r>
            <a:b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</a:br>
            <a: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  <a:t>              European Commission- Climate strategies &amp; targets</a:t>
            </a:r>
            <a:endParaRPr lang="nl-NL" sz="1000" dirty="0">
              <a:latin typeface="Montse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BBA0F-1D06-ED15-7331-A55A2BA7305C}"/>
              </a:ext>
            </a:extLst>
          </p:cNvPr>
          <p:cNvSpPr txBox="1"/>
          <p:nvPr/>
        </p:nvSpPr>
        <p:spPr>
          <a:xfrm rot="16200000">
            <a:off x="10593684" y="3507305"/>
            <a:ext cx="157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 Green Deal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16EE61-4B3B-A0DB-0356-43421F14D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15325" y="2943225"/>
            <a:ext cx="3253011" cy="18383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6914945-E2D2-E82E-53A2-CA4A7742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0042" y="443757"/>
            <a:ext cx="1347985" cy="3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2CD5EBCD-58B2-CAB3-1593-FAD5635EE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E655B48E-87E6-FA42-FDEB-64A787036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Klimaatdoel 5</a:t>
            </a:r>
          </a:p>
        </p:txBody>
      </p:sp>
      <p:pic>
        <p:nvPicPr>
          <p:cNvPr id="4" name="Picture 3" descr="grafiek met 2020, 2030 en 2040 emissie reductie doel, emissies vergeleken met 1990 en EU green deal">
            <a:extLst>
              <a:ext uri="{FF2B5EF4-FFF2-40B4-BE49-F238E27FC236}">
                <a16:creationId xmlns:a16="http://schemas.microsoft.com/office/drawing/2014/main" id="{AD6007EB-8443-DD89-4847-28E1A7C7F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768" y="1702534"/>
            <a:ext cx="7571232" cy="376932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DF6A1D0-D44B-98BE-7F4D-50650896A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48" y="100389"/>
            <a:ext cx="516425" cy="5232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7FF5A25-1E51-179D-D317-4DCC69A96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5333" y="6111313"/>
            <a:ext cx="2095500" cy="600075"/>
          </a:xfrm>
          <a:prstGeom prst="rect">
            <a:avLst/>
          </a:prstGeom>
        </p:spPr>
      </p:pic>
      <p:sp>
        <p:nvSpPr>
          <p:cNvPr id="12" name="Tekstvak 12">
            <a:extLst>
              <a:ext uri="{FF2B5EF4-FFF2-40B4-BE49-F238E27FC236}">
                <a16:creationId xmlns:a16="http://schemas.microsoft.com/office/drawing/2014/main" id="{E18C7336-B916-CE53-3787-E7D57EFA3ED5}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08</a:t>
            </a: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6C63C976-F12D-97EF-8459-B98C3F5F5688}"/>
              </a:ext>
            </a:extLst>
          </p:cNvPr>
          <p:cNvSpPr txBox="1"/>
          <p:nvPr/>
        </p:nvSpPr>
        <p:spPr>
          <a:xfrm>
            <a:off x="638172" y="100390"/>
            <a:ext cx="8738741" cy="5709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10000"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ED6E3C"/>
                </a:solidFill>
                <a:latin typeface="Montserrat" pitchFamily="2"/>
                <a:cs typeface="Arial" pitchFamily="34"/>
              </a:rPr>
              <a:t>EU Climate Targets (compared to 1990)</a:t>
            </a:r>
            <a:endParaRPr lang="nl-NL" sz="2400" b="1" i="0" u="none" strike="noStrike" kern="1200" cap="none" spc="0" baseline="0" dirty="0">
              <a:solidFill>
                <a:srgbClr val="ED6E3C"/>
              </a:solidFill>
              <a:uFillTx/>
              <a:latin typeface="Montserrat" pitchFamily="2"/>
              <a:cs typeface="Arial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chemeClr val="accent2"/>
              </a:solidFill>
              <a:uFillTx/>
              <a:latin typeface="Helvetica" pitchFamily="34"/>
              <a:cs typeface="Helvetica" pitchFamily="34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2020 target (set in 2008)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- 20% emission reductions </a:t>
            </a:r>
          </a:p>
          <a:p>
            <a:endParaRPr lang="en-US" sz="2800" b="1" dirty="0">
              <a:solidFill>
                <a:schemeClr val="accent2"/>
              </a:solidFill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2030 target (set in 2020)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- 55% emission reductions </a:t>
            </a:r>
          </a:p>
          <a:p>
            <a:endParaRPr lang="en-US" sz="2800" b="1" dirty="0">
              <a:solidFill>
                <a:schemeClr val="accent2"/>
              </a:solidFill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2040 EC recommendation </a:t>
            </a:r>
            <a:br>
              <a:rPr lang="en-US" sz="2800" b="1" dirty="0">
                <a:solidFill>
                  <a:schemeClr val="accent2"/>
                </a:solidFill>
                <a:latin typeface="Montserat"/>
              </a:rPr>
            </a:br>
            <a:r>
              <a:rPr lang="en-US" sz="2800" b="1" dirty="0">
                <a:solidFill>
                  <a:schemeClr val="accent2"/>
                </a:solidFill>
                <a:latin typeface="Montserat"/>
              </a:rPr>
              <a:t>(February 2024), repeated</a:t>
            </a:r>
            <a:br>
              <a:rPr lang="en-US" sz="2800" b="1" dirty="0">
                <a:solidFill>
                  <a:schemeClr val="accent2"/>
                </a:solidFill>
                <a:latin typeface="Montserat"/>
              </a:rPr>
            </a:br>
            <a:r>
              <a:rPr lang="en-US" sz="2800" b="1" dirty="0">
                <a:solidFill>
                  <a:schemeClr val="accent2"/>
                </a:solidFill>
                <a:latin typeface="Montserat"/>
              </a:rPr>
              <a:t>by Von der Leyen (July 2024)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- 90% emission reductions </a:t>
            </a:r>
          </a:p>
          <a:p>
            <a:endParaRPr lang="en-US" sz="2800" b="1" dirty="0">
              <a:solidFill>
                <a:schemeClr val="accent2"/>
              </a:solidFill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2050 target (set in 2019)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Climate Neutral Continent </a:t>
            </a:r>
            <a:endParaRPr lang="en-US" sz="2800" b="1" dirty="0">
              <a:latin typeface="Montserat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</p:txBody>
      </p:sp>
      <p:pic>
        <p:nvPicPr>
          <p:cNvPr id="6" name="Picture 4" descr="Logo Dutch New Energy">
            <a:extLst>
              <a:ext uri="{FF2B5EF4-FFF2-40B4-BE49-F238E27FC236}">
                <a16:creationId xmlns:a16="http://schemas.microsoft.com/office/drawing/2014/main" id="{9E1BCA2F-B30C-311B-C0FA-BA3AB2DE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272" y="1"/>
            <a:ext cx="1391728" cy="4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798B8-68C7-8775-FEAB-6F59932DF53C}"/>
              </a:ext>
            </a:extLst>
          </p:cNvPr>
          <p:cNvSpPr txBox="1"/>
          <p:nvPr/>
        </p:nvSpPr>
        <p:spPr>
          <a:xfrm>
            <a:off x="4732866" y="6242072"/>
            <a:ext cx="520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Montserat"/>
              </a:rPr>
              <a:t>Source: European Environment Agency- </a:t>
            </a:r>
            <a: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  <a:t>EEA greenhouse gases — data viewer</a:t>
            </a:r>
            <a:b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</a:br>
            <a: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  <a:t>              European Commission- Climate strategies &amp; targets</a:t>
            </a:r>
            <a:endParaRPr lang="nl-NL" sz="1000" dirty="0">
              <a:latin typeface="Montse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BBA0F-1D06-ED15-7331-A55A2BA7305C}"/>
              </a:ext>
            </a:extLst>
          </p:cNvPr>
          <p:cNvSpPr txBox="1"/>
          <p:nvPr/>
        </p:nvSpPr>
        <p:spPr>
          <a:xfrm rot="16200000">
            <a:off x="10593684" y="3507305"/>
            <a:ext cx="157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 Green Deal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16EE61-4B3B-A0DB-0356-43421F14D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15325" y="2943225"/>
            <a:ext cx="3253011" cy="18383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CA8088-7918-79D8-140B-46C67B806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458325" y="3600450"/>
            <a:ext cx="1333500" cy="11398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6F7F5-B48A-64ED-7626-A7A8B9392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0042" y="443757"/>
            <a:ext cx="1347985" cy="3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EA4E8-30B6-97F3-8ACE-EA6E52686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FB2DFFC-421F-F373-0D9D-92F58A9CC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EU beleid</a:t>
            </a:r>
          </a:p>
        </p:txBody>
      </p:sp>
      <p:sp>
        <p:nvSpPr>
          <p:cNvPr id="3" name="Tekstvak 13">
            <a:extLst>
              <a:ext uri="{FF2B5EF4-FFF2-40B4-BE49-F238E27FC236}">
                <a16:creationId xmlns:a16="http://schemas.microsoft.com/office/drawing/2014/main" id="{32B74E77-730C-BAD7-4377-351BAFC4416F}"/>
              </a:ext>
            </a:extLst>
          </p:cNvPr>
          <p:cNvSpPr txBox="1"/>
          <p:nvPr/>
        </p:nvSpPr>
        <p:spPr>
          <a:xfrm>
            <a:off x="989095" y="569115"/>
            <a:ext cx="8673892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i="0" u="none" strike="noStrike" kern="1200" cap="none" spc="0" baseline="0" dirty="0">
                <a:solidFill>
                  <a:srgbClr val="E94E1B"/>
                </a:solidFill>
                <a:uFillTx/>
                <a:latin typeface="Montserrat" pitchFamily="2"/>
              </a:rPr>
              <a:t>Energy policy in European Union</a:t>
            </a: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819A9A83-FC12-F0FA-7AC6-DDD30C6F0D78}"/>
              </a:ext>
            </a:extLst>
          </p:cNvPr>
          <p:cNvSpPr txBox="1"/>
          <p:nvPr/>
        </p:nvSpPr>
        <p:spPr>
          <a:xfrm>
            <a:off x="989094" y="1240699"/>
            <a:ext cx="3754356" cy="50446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chemeClr val="accent2"/>
                </a:solidFill>
                <a:latin typeface="Helvetica" pitchFamily="34"/>
                <a:cs typeface="Helvetica" pitchFamily="34"/>
              </a:rPr>
              <a:t>2030 Targets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-11,7% energy </a:t>
            </a:r>
            <a:r>
              <a:rPr lang="nl-NL" sz="24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use</a:t>
            </a:r>
            <a:endParaRPr lang="nl-NL" sz="24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42,5% </a:t>
            </a:r>
            <a:r>
              <a:rPr lang="nl-NL" sz="24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renewables</a:t>
            </a:r>
            <a:endParaRPr lang="nl-NL" sz="24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6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6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chemeClr val="accent2"/>
                </a:solidFill>
                <a:latin typeface="Helvetica" pitchFamily="34"/>
                <a:cs typeface="Helvetica" pitchFamily="34"/>
              </a:rPr>
              <a:t>2040 Targets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-80% </a:t>
            </a:r>
            <a:r>
              <a:rPr lang="nl-NL" sz="24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fossil</a:t>
            </a: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4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fuels</a:t>
            </a:r>
            <a:endParaRPr lang="nl-NL" sz="24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6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</p:txBody>
      </p:sp>
      <p:graphicFrame>
        <p:nvGraphicFramePr>
          <p:cNvPr id="14" name="Chart 13" descr="grafiek over Europese energie doelen; 2022 vs 2030 en 2040">
            <a:extLst>
              <a:ext uri="{FF2B5EF4-FFF2-40B4-BE49-F238E27FC236}">
                <a16:creationId xmlns:a16="http://schemas.microsoft.com/office/drawing/2014/main" id="{A6C404A7-B777-4467-92A9-6A32BCE7E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139089"/>
              </p:ext>
            </p:extLst>
          </p:nvPr>
        </p:nvGraphicFramePr>
        <p:xfrm>
          <a:off x="4620768" y="1106827"/>
          <a:ext cx="7571232" cy="513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DF6F067-3EE7-2BA3-F37B-7B3336E15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420274">
            <a:off x="7510662" y="1700745"/>
            <a:ext cx="1373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accent5"/>
                </a:solidFill>
              </a:rPr>
              <a:t>Reference scenario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6E469-5C9F-84BC-A75A-6A6FC212E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44622" y="2434242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83F26C-78F1-D7F1-CCA3-6CAF936A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23267" y="1844804"/>
            <a:ext cx="1093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Energy </a:t>
            </a:r>
            <a:r>
              <a:rPr lang="nl-NL" sz="1200" dirty="0" err="1"/>
              <a:t>savings</a:t>
            </a:r>
            <a:endParaRPr lang="nl-NL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88FF50-B13B-9BA7-B4C2-4CB80D16D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06876" y="202779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11,7%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23D41-EE5C-C241-D967-842CE84C1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76419" y="2495797"/>
            <a:ext cx="7264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700" dirty="0"/>
              <a:t>42,5%</a:t>
            </a:r>
            <a:br>
              <a:rPr lang="nl-NL" sz="1700" dirty="0"/>
            </a:br>
            <a:r>
              <a:rPr lang="nl-NL" sz="1700" dirty="0"/>
              <a:t>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38E7A-3481-9BA9-3EE3-CCA6DDC84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10716996" y="2839470"/>
            <a:ext cx="985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RES </a:t>
            </a:r>
            <a:r>
              <a:rPr lang="nl-NL" dirty="0" err="1"/>
              <a:t>and</a:t>
            </a:r>
            <a:r>
              <a:rPr lang="nl-NL" dirty="0"/>
              <a:t> </a:t>
            </a:r>
            <a:br>
              <a:rPr lang="nl-NL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nl-NL" dirty="0" err="1">
                <a:solidFill>
                  <a:schemeClr val="accent6"/>
                </a:solidFill>
              </a:rPr>
              <a:t>Nuclear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2CD55-7CD4-6616-F503-0DE6B4006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10147430" y="3571871"/>
            <a:ext cx="724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accent5"/>
                </a:solidFill>
              </a:rPr>
              <a:t>80% </a:t>
            </a:r>
            <a:r>
              <a:rPr lang="nl-NL" sz="1200" dirty="0" err="1">
                <a:solidFill>
                  <a:schemeClr val="accent5"/>
                </a:solidFill>
              </a:rPr>
              <a:t>less</a:t>
            </a:r>
            <a:endParaRPr lang="nl-NL" sz="1200" dirty="0">
              <a:solidFill>
                <a:schemeClr val="accent5"/>
              </a:solidFill>
            </a:endParaRPr>
          </a:p>
        </p:txBody>
      </p:sp>
      <p:pic>
        <p:nvPicPr>
          <p:cNvPr id="2" name="Graphic 3">
            <a:extLst>
              <a:ext uri="{FF2B5EF4-FFF2-40B4-BE49-F238E27FC236}">
                <a16:creationId xmlns:a16="http://schemas.microsoft.com/office/drawing/2014/main" id="{85D35EAC-4089-7886-8F3D-4A0440D5C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12" name="Tekstvak 12">
            <a:extLst>
              <a:ext uri="{FF2B5EF4-FFF2-40B4-BE49-F238E27FC236}">
                <a16:creationId xmlns:a16="http://schemas.microsoft.com/office/drawing/2014/main" id="{4B5216C6-A4C6-F088-FEF5-12753C33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046BC6-87D1-71D2-022C-1F9143D4EA0E}"/>
              </a:ext>
            </a:extLst>
          </p:cNvPr>
          <p:cNvSpPr txBox="1"/>
          <p:nvPr/>
        </p:nvSpPr>
        <p:spPr>
          <a:xfrm>
            <a:off x="1950941" y="6102574"/>
            <a:ext cx="7982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dirty="0" err="1">
                <a:latin typeface="Montserat"/>
              </a:rPr>
              <a:t>Eurostat</a:t>
            </a:r>
            <a:r>
              <a:rPr lang="nl-NL" sz="1000" dirty="0">
                <a:latin typeface="Montserat"/>
              </a:rPr>
              <a:t>- </a:t>
            </a:r>
            <a:r>
              <a:rPr lang="nl-NL" sz="1000" dirty="0" err="1">
                <a:latin typeface="Montserat"/>
              </a:rPr>
              <a:t>Simplified</a:t>
            </a:r>
            <a:r>
              <a:rPr lang="nl-NL" sz="1000" dirty="0">
                <a:latin typeface="Montserat"/>
              </a:rPr>
              <a:t> energy </a:t>
            </a:r>
            <a:r>
              <a:rPr lang="nl-NL" sz="1000" dirty="0" err="1">
                <a:latin typeface="Montserat"/>
              </a:rPr>
              <a:t>balances</a:t>
            </a:r>
            <a:endParaRPr lang="nl-NL" sz="1000" dirty="0">
              <a:latin typeface="Montserat"/>
            </a:endParaRPr>
          </a:p>
          <a:p>
            <a:r>
              <a:rPr lang="nl-NL" sz="1000" dirty="0">
                <a:latin typeface="Montserat"/>
              </a:rPr>
              <a:t>              European </a:t>
            </a:r>
            <a:r>
              <a:rPr lang="nl-NL" sz="1000" dirty="0" err="1">
                <a:latin typeface="Montserat"/>
              </a:rPr>
              <a:t>Commission</a:t>
            </a:r>
            <a:r>
              <a:rPr lang="nl-NL" sz="1000" dirty="0">
                <a:latin typeface="Montserat"/>
              </a:rPr>
              <a:t>- </a:t>
            </a:r>
            <a:r>
              <a:rPr lang="nl-NL" sz="1000" dirty="0" err="1">
                <a:latin typeface="Montserat"/>
              </a:rPr>
              <a:t>Climate</a:t>
            </a:r>
            <a:r>
              <a:rPr lang="nl-NL" sz="1000" dirty="0">
                <a:latin typeface="Montserat"/>
              </a:rPr>
              <a:t> </a:t>
            </a:r>
            <a:r>
              <a:rPr lang="nl-NL" sz="1000" dirty="0" err="1">
                <a:latin typeface="Montserat"/>
              </a:rPr>
              <a:t>strategies</a:t>
            </a:r>
            <a:r>
              <a:rPr lang="nl-NL" sz="1000" dirty="0">
                <a:latin typeface="Montserat"/>
              </a:rPr>
              <a:t> &amp; targets</a:t>
            </a:r>
          </a:p>
          <a:p>
            <a:r>
              <a:rPr lang="nl-NL" sz="1000" dirty="0">
                <a:latin typeface="Montserat"/>
              </a:rPr>
              <a:t>              European </a:t>
            </a:r>
            <a:r>
              <a:rPr lang="nl-NL" sz="1000" dirty="0" err="1">
                <a:latin typeface="Montserat"/>
              </a:rPr>
              <a:t>Commission</a:t>
            </a:r>
            <a:r>
              <a:rPr lang="nl-NL" sz="1000" dirty="0">
                <a:latin typeface="Montserat"/>
              </a:rPr>
              <a:t>- Energy efficiency- targets, </a:t>
            </a:r>
            <a:r>
              <a:rPr lang="nl-NL" sz="1000" dirty="0" err="1">
                <a:latin typeface="Montserat"/>
              </a:rPr>
              <a:t>directive</a:t>
            </a:r>
            <a:r>
              <a:rPr lang="nl-NL" sz="1000" dirty="0">
                <a:latin typeface="Montserat"/>
              </a:rPr>
              <a:t> </a:t>
            </a:r>
            <a:r>
              <a:rPr lang="nl-NL" sz="1000" dirty="0" err="1">
                <a:latin typeface="Montserat"/>
              </a:rPr>
              <a:t>and</a:t>
            </a:r>
            <a:r>
              <a:rPr lang="nl-NL" sz="1000" dirty="0">
                <a:latin typeface="Montserat"/>
              </a:rPr>
              <a:t> </a:t>
            </a:r>
            <a:r>
              <a:rPr lang="nl-NL" sz="1000" dirty="0" err="1">
                <a:latin typeface="Montserat"/>
              </a:rPr>
              <a:t>rules</a:t>
            </a:r>
            <a:endParaRPr lang="nl-NL" sz="1000" dirty="0">
              <a:latin typeface="Montserat"/>
            </a:endParaRPr>
          </a:p>
          <a:p>
            <a:r>
              <a:rPr lang="nl-NL" sz="1000" dirty="0">
                <a:latin typeface="Montserat"/>
              </a:rPr>
              <a:t>              European </a:t>
            </a:r>
            <a:r>
              <a:rPr lang="nl-NL" sz="1000" dirty="0" err="1">
                <a:latin typeface="Montserat"/>
              </a:rPr>
              <a:t>Commission</a:t>
            </a:r>
            <a:r>
              <a:rPr lang="nl-NL" sz="1000" dirty="0">
                <a:latin typeface="Montserat"/>
              </a:rPr>
              <a:t>- </a:t>
            </a:r>
            <a:r>
              <a:rPr lang="nl-NL" sz="1000" dirty="0" err="1">
                <a:latin typeface="Montserat"/>
              </a:rPr>
              <a:t>Renewable</a:t>
            </a:r>
            <a:r>
              <a:rPr lang="nl-NL" sz="1000" dirty="0">
                <a:latin typeface="Montserat"/>
              </a:rPr>
              <a:t> energy- targets, </a:t>
            </a:r>
            <a:r>
              <a:rPr lang="nl-NL" sz="1000" dirty="0" err="1">
                <a:latin typeface="Montserat"/>
              </a:rPr>
              <a:t>directive</a:t>
            </a:r>
            <a:r>
              <a:rPr lang="nl-NL" sz="1000" dirty="0">
                <a:latin typeface="Montserat"/>
              </a:rPr>
              <a:t> </a:t>
            </a:r>
            <a:r>
              <a:rPr lang="nl-NL" sz="1000" dirty="0" err="1">
                <a:latin typeface="Montserat"/>
              </a:rPr>
              <a:t>and</a:t>
            </a:r>
            <a:r>
              <a:rPr lang="nl-NL" sz="1000" dirty="0">
                <a:latin typeface="Montserat"/>
              </a:rPr>
              <a:t> </a:t>
            </a:r>
            <a:r>
              <a:rPr lang="nl-NL" sz="1000" dirty="0" err="1">
                <a:latin typeface="Montserat"/>
              </a:rPr>
              <a:t>rules</a:t>
            </a:r>
            <a:endParaRPr lang="nl-NL" sz="1000" i="1" dirty="0">
              <a:latin typeface="Montsera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83EDB9-90C6-9243-39AF-F6C88F46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932AC61-7C9E-D9DB-67C3-95D5A58EC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A127C25-0179-0588-464D-597CEB59C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D3AC38-1C7D-1DD7-3410-27157757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31981" y="3244112"/>
            <a:ext cx="2455069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38CD12-709F-2B3E-57D8-D617BF5A2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648323" y="3244112"/>
            <a:ext cx="0" cy="877545"/>
          </a:xfrm>
          <a:prstGeom prst="straightConnector1">
            <a:avLst/>
          </a:prstGeom>
          <a:ln>
            <a:solidFill>
              <a:schemeClr val="accent5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F5F4CB-053D-4DB9-5A14-85E562ED1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65952" y="1786885"/>
            <a:ext cx="2661392" cy="303823"/>
          </a:xfrm>
          <a:prstGeom prst="line">
            <a:avLst/>
          </a:prstGeom>
          <a:ln w="952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723E9E-971E-8E86-9919-AF1C623C6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65952" y="1790985"/>
            <a:ext cx="2659011" cy="533685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AB1734-577B-FE67-9FB4-24350D28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82275" y="4121657"/>
            <a:ext cx="304318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3C81BE4-4F9F-923C-6C25-F2C91E44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68198" y="2495797"/>
            <a:ext cx="1013702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15" grpId="0"/>
      <p:bldP spid="10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extLst>
              <a:ext uri="{FF2B5EF4-FFF2-40B4-BE49-F238E27FC236}">
                <a16:creationId xmlns:a16="http://schemas.microsoft.com/office/drawing/2014/main" id="{F6826000-F320-8BA5-98BC-23C73909B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36F549A-8F4F-562A-F4C8-D55E36180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Energie doel</a:t>
            </a:r>
          </a:p>
        </p:txBody>
      </p:sp>
      <p:sp>
        <p:nvSpPr>
          <p:cNvPr id="2" name="Tekstvak 13">
            <a:extLst>
              <a:ext uri="{FF2B5EF4-FFF2-40B4-BE49-F238E27FC236}">
                <a16:creationId xmlns:a16="http://schemas.microsoft.com/office/drawing/2014/main" id="{273BB045-2821-9CD9-6E12-4F9854BC55F8}"/>
              </a:ext>
            </a:extLst>
          </p:cNvPr>
          <p:cNvSpPr txBox="1"/>
          <p:nvPr/>
        </p:nvSpPr>
        <p:spPr>
          <a:xfrm>
            <a:off x="617783" y="155086"/>
            <a:ext cx="4121055" cy="573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normAutofit fontScale="70000" lnSpcReduction="20000"/>
          </a:bodyPr>
          <a:lstStyle>
            <a:lvl1pPr>
              <a:defRPr sz="2800">
                <a:solidFill>
                  <a:srgbClr val="68B42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nl-NL" sz="4500" b="1" dirty="0">
                <a:solidFill>
                  <a:schemeClr val="accent1"/>
                </a:solidFill>
                <a:latin typeface="Montserat"/>
              </a:rPr>
              <a:t>NL Energy Targets </a:t>
            </a:r>
          </a:p>
          <a:p>
            <a:endParaRPr lang="nl-NL" sz="4500" b="1" dirty="0">
              <a:solidFill>
                <a:schemeClr val="accent1"/>
              </a:solidFill>
              <a:latin typeface="Montserat"/>
            </a:endParaRPr>
          </a:p>
          <a:p>
            <a:endParaRPr lang="nl-NL" b="1" dirty="0">
              <a:latin typeface="Montserat"/>
            </a:endParaRP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2022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Primary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Energy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Use</a:t>
            </a:r>
            <a:endParaRPr lang="nl-NL" b="1" dirty="0">
              <a:solidFill>
                <a:schemeClr val="accent2"/>
              </a:solidFill>
              <a:latin typeface="Montserat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- 70% End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Use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  <a:p>
            <a:endParaRPr lang="nl-NL" b="1" dirty="0">
              <a:latin typeface="Montserat"/>
            </a:endParaRPr>
          </a:p>
          <a:p>
            <a:r>
              <a:rPr lang="nl-NL" b="1" dirty="0">
                <a:solidFill>
                  <a:schemeClr val="accent4"/>
                </a:solidFill>
                <a:latin typeface="Montserat"/>
              </a:rPr>
              <a:t> 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b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</a:b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r>
              <a:rPr lang="nl-NL" b="1" dirty="0">
                <a:solidFill>
                  <a:schemeClr val="accent4"/>
                </a:solidFill>
                <a:latin typeface="Montserat"/>
              </a:rPr>
              <a:t>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b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</a:b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 </a:t>
            </a:r>
          </a:p>
          <a:p>
            <a:r>
              <a:rPr lang="nl-NL" b="1" dirty="0">
                <a:solidFill>
                  <a:schemeClr val="accent4"/>
                </a:solidFill>
                <a:latin typeface="Montserat"/>
              </a:rPr>
              <a:t>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	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Montserat"/>
            </a:endParaRPr>
          </a:p>
          <a:p>
            <a:r>
              <a:rPr lang="nl-NL" b="1" dirty="0">
                <a:solidFill>
                  <a:schemeClr val="accent4"/>
                </a:solidFill>
                <a:latin typeface="Montserat"/>
              </a:rPr>
              <a:t>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</p:txBody>
      </p:sp>
      <p:pic>
        <p:nvPicPr>
          <p:cNvPr id="10" name="Picture 9" descr="Grafiek nederlandse energie doelen">
            <a:extLst>
              <a:ext uri="{FF2B5EF4-FFF2-40B4-BE49-F238E27FC236}">
                <a16:creationId xmlns:a16="http://schemas.microsoft.com/office/drawing/2014/main" id="{54AFCF12-FE10-F786-B8AC-A59F66ED0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559" y="1843521"/>
            <a:ext cx="7495442" cy="4161390"/>
          </a:xfrm>
          <a:prstGeom prst="rect">
            <a:avLst/>
          </a:prstGeom>
        </p:spPr>
      </p:pic>
      <p:pic>
        <p:nvPicPr>
          <p:cNvPr id="99" name="Graphic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333" y="6111313"/>
            <a:ext cx="2095501" cy="60007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kstva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085" y="6242072"/>
            <a:ext cx="3531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/>
              <a:t>10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C9EAC0-6476-B886-3BC8-0C073AED7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92201" y="3866489"/>
            <a:ext cx="77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Fossil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7DC2D-49F4-240D-5926-32407E876AD5}"/>
              </a:ext>
            </a:extLst>
          </p:cNvPr>
          <p:cNvSpPr txBox="1"/>
          <p:nvPr/>
        </p:nvSpPr>
        <p:spPr>
          <a:xfrm>
            <a:off x="5724279" y="6266920"/>
            <a:ext cx="4213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Montserat"/>
              </a:rPr>
              <a:t>Source: </a:t>
            </a:r>
            <a:r>
              <a:rPr lang="nl-NL" sz="1000" dirty="0" err="1">
                <a:latin typeface="Montserat"/>
              </a:rPr>
              <a:t>Eurostat</a:t>
            </a:r>
            <a:r>
              <a:rPr lang="nl-NL" sz="1000" dirty="0">
                <a:latin typeface="Montserat"/>
              </a:rPr>
              <a:t>- </a:t>
            </a:r>
            <a:r>
              <a:rPr lang="nl-NL" sz="1000" dirty="0" err="1">
                <a:latin typeface="Montserat"/>
              </a:rPr>
              <a:t>Simplified</a:t>
            </a:r>
            <a:r>
              <a:rPr lang="nl-NL" sz="1000" dirty="0">
                <a:latin typeface="Montserat"/>
              </a:rPr>
              <a:t> energy </a:t>
            </a:r>
            <a:r>
              <a:rPr lang="nl-NL" sz="1000" dirty="0" err="1">
                <a:latin typeface="Montserat"/>
              </a:rPr>
              <a:t>balances</a:t>
            </a:r>
            <a:endParaRPr lang="nl-NL" sz="1000" dirty="0">
              <a:latin typeface="Montserat"/>
            </a:endParaRPr>
          </a:p>
          <a:p>
            <a:r>
              <a:rPr lang="nl-NL" sz="1000" dirty="0">
                <a:latin typeface="Montserat"/>
              </a:rPr>
              <a:t>              Dutch National Energy </a:t>
            </a:r>
            <a:r>
              <a:rPr lang="nl-NL" sz="1000" dirty="0" err="1">
                <a:latin typeface="Montserat"/>
              </a:rPr>
              <a:t>and</a:t>
            </a:r>
            <a:r>
              <a:rPr lang="nl-NL" sz="1000" dirty="0">
                <a:latin typeface="Montserat"/>
              </a:rPr>
              <a:t> </a:t>
            </a:r>
            <a:r>
              <a:rPr lang="nl-NL" sz="1000" dirty="0" err="1">
                <a:latin typeface="Montserat"/>
              </a:rPr>
              <a:t>Climate</a:t>
            </a:r>
            <a:r>
              <a:rPr lang="nl-NL" sz="1000" dirty="0">
                <a:latin typeface="Montserat"/>
              </a:rPr>
              <a:t> Plan (NECP)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BC3650-B4D4-8CE6-39A4-8E4B46727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68089" y="3025358"/>
            <a:ext cx="1023899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47EBC3C2-0E18-1E5F-E001-A08864EDC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748" y="100389"/>
            <a:ext cx="516425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extLst>
              <a:ext uri="{FF2B5EF4-FFF2-40B4-BE49-F238E27FC236}">
                <a16:creationId xmlns:a16="http://schemas.microsoft.com/office/drawing/2014/main" id="{15358C38-F092-17E6-D28E-BABF227D7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B2AAEC6-6590-FF82-F109-CDE08D410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Energie doel 2</a:t>
            </a:r>
          </a:p>
        </p:txBody>
      </p:sp>
      <p:sp>
        <p:nvSpPr>
          <p:cNvPr id="2" name="Tekstvak 13">
            <a:extLst>
              <a:ext uri="{FF2B5EF4-FFF2-40B4-BE49-F238E27FC236}">
                <a16:creationId xmlns:a16="http://schemas.microsoft.com/office/drawing/2014/main" id="{273BB045-2821-9CD9-6E12-4F9854BC55F8}"/>
              </a:ext>
            </a:extLst>
          </p:cNvPr>
          <p:cNvSpPr txBox="1"/>
          <p:nvPr/>
        </p:nvSpPr>
        <p:spPr>
          <a:xfrm>
            <a:off x="617783" y="155086"/>
            <a:ext cx="4121055" cy="573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normAutofit fontScale="70000" lnSpcReduction="20000"/>
          </a:bodyPr>
          <a:lstStyle>
            <a:lvl1pPr>
              <a:defRPr sz="2800">
                <a:solidFill>
                  <a:srgbClr val="68B42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nl-NL" sz="4500" b="1" dirty="0">
                <a:solidFill>
                  <a:schemeClr val="accent1"/>
                </a:solidFill>
                <a:latin typeface="Montserat"/>
              </a:rPr>
              <a:t>NL Energy Targets </a:t>
            </a:r>
          </a:p>
          <a:p>
            <a:endParaRPr lang="nl-NL" sz="4500" b="1" dirty="0">
              <a:solidFill>
                <a:schemeClr val="accent1"/>
              </a:solidFill>
              <a:latin typeface="Montserat"/>
            </a:endParaRPr>
          </a:p>
          <a:p>
            <a:endParaRPr lang="nl-NL" b="1" dirty="0">
              <a:latin typeface="Montserat"/>
            </a:endParaRP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2022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Primary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Energy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Use</a:t>
            </a:r>
            <a:endParaRPr lang="nl-NL" b="1" dirty="0">
              <a:solidFill>
                <a:schemeClr val="accent2"/>
              </a:solidFill>
              <a:latin typeface="Montserat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- 70% End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Use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  <a:p>
            <a:endParaRPr lang="nl-NL" b="1" dirty="0">
              <a:latin typeface="Montserat"/>
            </a:endParaRP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2022 End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Use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by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sectors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~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70% in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households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, services </a:t>
            </a:r>
            <a:b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</a:b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and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industry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r>
              <a:rPr lang="nl-NL" b="1" dirty="0">
                <a:solidFill>
                  <a:schemeClr val="accent4"/>
                </a:solidFill>
                <a:latin typeface="Montserat"/>
              </a:rPr>
              <a:t>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b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</a:b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 </a:t>
            </a:r>
          </a:p>
          <a:p>
            <a:r>
              <a:rPr lang="nl-NL" b="1" dirty="0">
                <a:solidFill>
                  <a:schemeClr val="accent4"/>
                </a:solidFill>
                <a:latin typeface="Montserat"/>
              </a:rPr>
              <a:t> 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  <a:b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</a:b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	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Montserat"/>
            </a:endParaRPr>
          </a:p>
          <a:p>
            <a:r>
              <a:rPr lang="nl-NL" b="1" dirty="0">
                <a:solidFill>
                  <a:schemeClr val="accent4"/>
                </a:solidFill>
                <a:latin typeface="Montserat"/>
              </a:rPr>
              <a:t>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</p:txBody>
      </p:sp>
      <p:pic>
        <p:nvPicPr>
          <p:cNvPr id="10" name="Picture 9" descr="Grafiek nederlandse energie doelen per sector">
            <a:extLst>
              <a:ext uri="{FF2B5EF4-FFF2-40B4-BE49-F238E27FC236}">
                <a16:creationId xmlns:a16="http://schemas.microsoft.com/office/drawing/2014/main" id="{36AEF6A5-E32A-08DE-FE52-0955E55B0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558" y="1837568"/>
            <a:ext cx="7478429" cy="4151945"/>
          </a:xfrm>
          <a:prstGeom prst="rect">
            <a:avLst/>
          </a:prstGeom>
        </p:spPr>
      </p:pic>
      <p:pic>
        <p:nvPicPr>
          <p:cNvPr id="99" name="Graphic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333" y="6111313"/>
            <a:ext cx="2095501" cy="60007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kstva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085" y="6242072"/>
            <a:ext cx="3531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/>
              <a:t>10</a:t>
            </a:r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57B238-9AFA-0EEB-7109-926D5E28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68302" y="3022977"/>
            <a:ext cx="1023899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C9EAC0-6476-B886-3BC8-0C073AED7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92201" y="3866489"/>
            <a:ext cx="77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Fossil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E9E6D-0C6E-E98B-D91A-B3C3641FF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7866252" y="3640201"/>
            <a:ext cx="1311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1"/>
                </a:solidFill>
              </a:rPr>
              <a:t>Room </a:t>
            </a:r>
            <a:r>
              <a:rPr lang="nl-NL" sz="1400" dirty="0" err="1">
                <a:solidFill>
                  <a:schemeClr val="accent1"/>
                </a:solidFill>
              </a:rPr>
              <a:t>for</a:t>
            </a:r>
            <a:r>
              <a:rPr lang="nl-NL" sz="1400" dirty="0">
                <a:solidFill>
                  <a:schemeClr val="accent1"/>
                </a:solidFill>
              </a:rPr>
              <a:t> Storage?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7DC2D-49F4-240D-5926-32407E876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24279" y="6266920"/>
            <a:ext cx="4213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Montserat"/>
              </a:rPr>
              <a:t>Source: </a:t>
            </a:r>
            <a:r>
              <a:rPr lang="nl-NL" sz="1000" dirty="0" err="1">
                <a:latin typeface="Montserat"/>
              </a:rPr>
              <a:t>Eurostat</a:t>
            </a:r>
            <a:r>
              <a:rPr lang="nl-NL" sz="1000" dirty="0">
                <a:latin typeface="Montserat"/>
              </a:rPr>
              <a:t>- </a:t>
            </a:r>
            <a:r>
              <a:rPr lang="nl-NL" sz="1000" dirty="0" err="1">
                <a:latin typeface="Montserat"/>
              </a:rPr>
              <a:t>Simplified</a:t>
            </a:r>
            <a:r>
              <a:rPr lang="nl-NL" sz="1000" dirty="0">
                <a:latin typeface="Montserat"/>
              </a:rPr>
              <a:t> energy </a:t>
            </a:r>
            <a:r>
              <a:rPr lang="nl-NL" sz="1000" dirty="0" err="1">
                <a:latin typeface="Montserat"/>
              </a:rPr>
              <a:t>balances</a:t>
            </a:r>
            <a:endParaRPr lang="nl-NL" sz="1000" dirty="0">
              <a:latin typeface="Montserat"/>
            </a:endParaRPr>
          </a:p>
          <a:p>
            <a:r>
              <a:rPr lang="nl-NL" sz="1000" dirty="0">
                <a:latin typeface="Montserat"/>
              </a:rPr>
              <a:t>              Dutch National Energy </a:t>
            </a:r>
            <a:r>
              <a:rPr lang="nl-NL" sz="1000" dirty="0" err="1">
                <a:latin typeface="Montserat"/>
              </a:rPr>
              <a:t>and</a:t>
            </a:r>
            <a:r>
              <a:rPr lang="nl-NL" sz="1000" dirty="0">
                <a:latin typeface="Montserat"/>
              </a:rPr>
              <a:t> </a:t>
            </a:r>
            <a:r>
              <a:rPr lang="nl-NL" sz="1000" dirty="0" err="1">
                <a:latin typeface="Montserat"/>
              </a:rPr>
              <a:t>Climate</a:t>
            </a:r>
            <a:r>
              <a:rPr lang="nl-NL" sz="1000" dirty="0">
                <a:latin typeface="Montserat"/>
              </a:rPr>
              <a:t> Plan (NECP)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1D72E0D-DB05-362A-78F8-7A37C6B7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9799" y="3502314"/>
            <a:ext cx="154101" cy="1055473"/>
          </a:xfrm>
          <a:prstGeom prst="rightBrac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BC3650-B4D4-8CE6-39A4-8E4B46727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68089" y="3025358"/>
            <a:ext cx="1023899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47EBC3C2-0E18-1E5F-E001-A08864EDC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748" y="100389"/>
            <a:ext cx="516425" cy="5232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BEE4E4-8713-F021-A3B1-BF7DB198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20182080">
            <a:off x="7420169" y="4243788"/>
            <a:ext cx="801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>
                <a:solidFill>
                  <a:schemeClr val="accent4"/>
                </a:solidFill>
              </a:rPr>
              <a:t>Residential</a:t>
            </a:r>
            <a:endParaRPr lang="nl-NL" sz="100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3D9E8-9E0A-34EA-5826-2A2ADEA1E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9741170">
            <a:off x="7402504" y="3747906"/>
            <a:ext cx="801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accent4"/>
                </a:solidFill>
              </a:rPr>
              <a:t>Commercial</a:t>
            </a:r>
            <a:endParaRPr lang="nl-NL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extLst>
              <a:ext uri="{FF2B5EF4-FFF2-40B4-BE49-F238E27FC236}">
                <a16:creationId xmlns:a16="http://schemas.microsoft.com/office/drawing/2014/main" id="{6F37CE89-F73D-796B-7D7D-F02A39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5C84368-7C52-6398-E3CF-AEFDB906A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Energie doel 3</a:t>
            </a:r>
          </a:p>
        </p:txBody>
      </p:sp>
      <p:sp>
        <p:nvSpPr>
          <p:cNvPr id="2" name="Tekstvak 13">
            <a:extLst>
              <a:ext uri="{FF2B5EF4-FFF2-40B4-BE49-F238E27FC236}">
                <a16:creationId xmlns:a16="http://schemas.microsoft.com/office/drawing/2014/main" id="{273BB045-2821-9CD9-6E12-4F9854BC55F8}"/>
              </a:ext>
            </a:extLst>
          </p:cNvPr>
          <p:cNvSpPr txBox="1"/>
          <p:nvPr/>
        </p:nvSpPr>
        <p:spPr>
          <a:xfrm>
            <a:off x="617783" y="155086"/>
            <a:ext cx="4121055" cy="573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normAutofit fontScale="70000" lnSpcReduction="20000"/>
          </a:bodyPr>
          <a:lstStyle>
            <a:lvl1pPr>
              <a:defRPr sz="2800">
                <a:solidFill>
                  <a:srgbClr val="68B42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nl-NL" sz="4500" b="1" dirty="0">
                <a:solidFill>
                  <a:schemeClr val="accent1"/>
                </a:solidFill>
                <a:latin typeface="Montserat"/>
              </a:rPr>
              <a:t>NL Energy Targets </a:t>
            </a:r>
          </a:p>
          <a:p>
            <a:endParaRPr lang="nl-NL" sz="4500" b="1" dirty="0">
              <a:solidFill>
                <a:schemeClr val="accent1"/>
              </a:solidFill>
              <a:latin typeface="Montserat"/>
            </a:endParaRPr>
          </a:p>
          <a:p>
            <a:endParaRPr lang="nl-NL" b="1" dirty="0">
              <a:latin typeface="Montserat"/>
            </a:endParaRP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2022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Primary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Energy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Use</a:t>
            </a:r>
            <a:endParaRPr lang="nl-NL" b="1" dirty="0">
              <a:solidFill>
                <a:schemeClr val="accent2"/>
              </a:solidFill>
              <a:latin typeface="Montserat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- 70% End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Use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  <a:p>
            <a:endParaRPr lang="nl-NL" b="1" dirty="0">
              <a:latin typeface="Montserat"/>
            </a:endParaRP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2022 End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Use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by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sectors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~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70% in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households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, services </a:t>
            </a:r>
            <a:b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</a:b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and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industry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2022 End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Use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by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fuels</a:t>
            </a:r>
            <a:endParaRPr lang="nl-NL" b="1" dirty="0">
              <a:solidFill>
                <a:schemeClr val="accent2"/>
              </a:solidFill>
              <a:latin typeface="Montserat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- 5,5%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Renewables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(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Eurostat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balances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)</a:t>
            </a:r>
            <a:b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</a:b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(15% RES share-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Eurostat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,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methodology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) </a:t>
            </a: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	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Montserat"/>
            </a:endParaRPr>
          </a:p>
          <a:p>
            <a:r>
              <a:rPr lang="nl-NL" b="1" dirty="0">
                <a:solidFill>
                  <a:schemeClr val="accent4"/>
                </a:solidFill>
                <a:latin typeface="Montserat"/>
              </a:rPr>
              <a:t>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</p:txBody>
      </p:sp>
      <p:pic>
        <p:nvPicPr>
          <p:cNvPr id="10" name="Picture 9" descr="Grafiek nederlandse energie doelen, per sector en per bron">
            <a:extLst>
              <a:ext uri="{FF2B5EF4-FFF2-40B4-BE49-F238E27FC236}">
                <a16:creationId xmlns:a16="http://schemas.microsoft.com/office/drawing/2014/main" id="{D7A249CA-2A05-D295-6D3F-1AC39234C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558" y="1834309"/>
            <a:ext cx="7495442" cy="4161391"/>
          </a:xfrm>
          <a:prstGeom prst="rect">
            <a:avLst/>
          </a:prstGeom>
        </p:spPr>
      </p:pic>
      <p:pic>
        <p:nvPicPr>
          <p:cNvPr id="99" name="Graphic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333" y="6111313"/>
            <a:ext cx="2095501" cy="60007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kstva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085" y="6242072"/>
            <a:ext cx="3531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/>
              <a:t>10</a:t>
            </a:r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57B238-9AFA-0EEB-7109-926D5E28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68302" y="3022977"/>
            <a:ext cx="1023899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C9EAC0-6476-B886-3BC8-0C073AED7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92201" y="3866489"/>
            <a:ext cx="77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Fossil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04034-D6C0-26C8-BDBF-E5FD81FDBC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173997">
            <a:off x="8026132" y="2234438"/>
            <a:ext cx="1373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accent5"/>
                </a:solidFill>
              </a:rPr>
              <a:t>Reference scenario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E9E6D-0C6E-E98B-D91A-B3C3641FFC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16200000">
            <a:off x="7811785" y="3478013"/>
            <a:ext cx="1420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1"/>
                </a:solidFill>
              </a:rPr>
              <a:t>Room </a:t>
            </a:r>
            <a:r>
              <a:rPr lang="nl-NL" sz="1400" dirty="0" err="1">
                <a:solidFill>
                  <a:schemeClr val="accent1"/>
                </a:solidFill>
              </a:rPr>
              <a:t>for</a:t>
            </a:r>
            <a:r>
              <a:rPr lang="nl-NL" sz="1400" dirty="0">
                <a:solidFill>
                  <a:schemeClr val="accent1"/>
                </a:solidFill>
              </a:rPr>
              <a:t> Storage?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C5A20-B7E7-81BE-45B4-86695F201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8411" y="2876502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7DC2D-49F4-240D-5926-32407E876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24279" y="6266920"/>
            <a:ext cx="4213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Montserat"/>
              </a:rPr>
              <a:t>Source: </a:t>
            </a:r>
            <a:r>
              <a:rPr lang="nl-NL" sz="1000" dirty="0" err="1">
                <a:latin typeface="Montserat"/>
              </a:rPr>
              <a:t>Eurostat</a:t>
            </a:r>
            <a:r>
              <a:rPr lang="nl-NL" sz="1000" dirty="0">
                <a:latin typeface="Montserat"/>
              </a:rPr>
              <a:t>- </a:t>
            </a:r>
            <a:r>
              <a:rPr lang="nl-NL" sz="1000" dirty="0" err="1">
                <a:latin typeface="Montserat"/>
              </a:rPr>
              <a:t>Simplified</a:t>
            </a:r>
            <a:r>
              <a:rPr lang="nl-NL" sz="1000" dirty="0">
                <a:latin typeface="Montserat"/>
              </a:rPr>
              <a:t> energy </a:t>
            </a:r>
            <a:r>
              <a:rPr lang="nl-NL" sz="1000" dirty="0" err="1">
                <a:latin typeface="Montserat"/>
              </a:rPr>
              <a:t>balances</a:t>
            </a:r>
            <a:endParaRPr lang="nl-NL" sz="1000" dirty="0">
              <a:latin typeface="Montserat"/>
            </a:endParaRPr>
          </a:p>
          <a:p>
            <a:r>
              <a:rPr lang="nl-NL" sz="1000" dirty="0">
                <a:latin typeface="Montserat"/>
              </a:rPr>
              <a:t>              Dutch National Energy </a:t>
            </a:r>
            <a:r>
              <a:rPr lang="nl-NL" sz="1000" dirty="0" err="1">
                <a:latin typeface="Montserat"/>
              </a:rPr>
              <a:t>and</a:t>
            </a:r>
            <a:r>
              <a:rPr lang="nl-NL" sz="1000" dirty="0">
                <a:latin typeface="Montserat"/>
              </a:rPr>
              <a:t> </a:t>
            </a:r>
            <a:r>
              <a:rPr lang="nl-NL" sz="1000" dirty="0" err="1">
                <a:latin typeface="Montserat"/>
              </a:rPr>
              <a:t>Climate</a:t>
            </a:r>
            <a:r>
              <a:rPr lang="nl-NL" sz="1000" dirty="0">
                <a:latin typeface="Montserat"/>
              </a:rPr>
              <a:t> Plan (NECP)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1D72E0D-DB05-362A-78F8-7A37C6B7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9799" y="3502314"/>
            <a:ext cx="154101" cy="1055473"/>
          </a:xfrm>
          <a:prstGeom prst="rightBrac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574A91-9B6F-BC15-0A45-CE49E547A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68089" y="2372937"/>
            <a:ext cx="4424994" cy="172619"/>
          </a:xfrm>
          <a:prstGeom prst="line">
            <a:avLst/>
          </a:prstGeom>
          <a:ln w="952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BC3650-B4D4-8CE6-39A4-8E4B46727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68089" y="3025358"/>
            <a:ext cx="1023899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47EBC3C2-0E18-1E5F-E001-A08864EDC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748" y="100389"/>
            <a:ext cx="516425" cy="5232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88120F-B2B0-3F4C-A1D2-794C2DAF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20182080">
            <a:off x="7420169" y="4243788"/>
            <a:ext cx="801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>
                <a:solidFill>
                  <a:schemeClr val="accent4"/>
                </a:solidFill>
              </a:rPr>
              <a:t>Residential</a:t>
            </a:r>
            <a:endParaRPr lang="nl-NL" sz="100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53821-65CC-D2CC-3CF0-E50C0E0A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9741170">
            <a:off x="7402504" y="3747906"/>
            <a:ext cx="801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accent4"/>
                </a:solidFill>
              </a:rPr>
              <a:t>Commercial</a:t>
            </a:r>
            <a:endParaRPr lang="nl-NL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3">
            <a:extLst>
              <a:ext uri="{FF2B5EF4-FFF2-40B4-BE49-F238E27FC236}">
                <a16:creationId xmlns:a16="http://schemas.microsoft.com/office/drawing/2014/main" id="{4C8ECD3B-5A78-F1B7-F722-0A2FA94A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AF6BB8-3388-DE33-B8C0-6579408B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Energie doel 4</a:t>
            </a:r>
          </a:p>
        </p:txBody>
      </p:sp>
      <p:sp>
        <p:nvSpPr>
          <p:cNvPr id="2" name="Tekstvak 13">
            <a:extLst>
              <a:ext uri="{FF2B5EF4-FFF2-40B4-BE49-F238E27FC236}">
                <a16:creationId xmlns:a16="http://schemas.microsoft.com/office/drawing/2014/main" id="{273BB045-2821-9CD9-6E12-4F9854BC55F8}"/>
              </a:ext>
            </a:extLst>
          </p:cNvPr>
          <p:cNvSpPr txBox="1"/>
          <p:nvPr/>
        </p:nvSpPr>
        <p:spPr>
          <a:xfrm>
            <a:off x="617783" y="155086"/>
            <a:ext cx="4121055" cy="573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normAutofit fontScale="70000" lnSpcReduction="20000"/>
          </a:bodyPr>
          <a:lstStyle>
            <a:lvl1pPr>
              <a:defRPr sz="2800">
                <a:solidFill>
                  <a:srgbClr val="68B42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nl-NL" sz="4500" b="1" dirty="0">
                <a:solidFill>
                  <a:schemeClr val="accent1"/>
                </a:solidFill>
                <a:latin typeface="Montserat"/>
              </a:rPr>
              <a:t>NL Energy Targets </a:t>
            </a:r>
          </a:p>
          <a:p>
            <a:endParaRPr lang="nl-NL" sz="4500" b="1" dirty="0">
              <a:solidFill>
                <a:schemeClr val="accent1"/>
              </a:solidFill>
              <a:latin typeface="Montserat"/>
            </a:endParaRPr>
          </a:p>
          <a:p>
            <a:endParaRPr lang="nl-NL" b="1" dirty="0">
              <a:latin typeface="Montserat"/>
            </a:endParaRP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2022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Primary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Energy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Use</a:t>
            </a:r>
            <a:endParaRPr lang="nl-NL" b="1" dirty="0">
              <a:solidFill>
                <a:schemeClr val="accent2"/>
              </a:solidFill>
              <a:latin typeface="Montserat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- 70% End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Use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</a:p>
          <a:p>
            <a:endParaRPr lang="nl-NL" b="1" dirty="0">
              <a:latin typeface="Montserat"/>
            </a:endParaRP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2022 End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Use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by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sectors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~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70% in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households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, services </a:t>
            </a:r>
            <a:b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</a:b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and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industry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  <a:endParaRPr lang="nl-NL" dirty="0">
              <a:solidFill>
                <a:schemeClr val="accent2"/>
              </a:solidFill>
              <a:latin typeface="Montserat"/>
            </a:endParaRP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2022 End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Use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by</a:t>
            </a:r>
            <a:r>
              <a:rPr lang="nl-NL" b="1" dirty="0">
                <a:solidFill>
                  <a:schemeClr val="accent2"/>
                </a:solidFill>
                <a:latin typeface="Montserat"/>
              </a:rPr>
              <a:t> </a:t>
            </a:r>
            <a:r>
              <a:rPr lang="nl-NL" b="1" dirty="0" err="1">
                <a:solidFill>
                  <a:schemeClr val="accent2"/>
                </a:solidFill>
                <a:latin typeface="Montserat"/>
              </a:rPr>
              <a:t>fuels</a:t>
            </a:r>
            <a:endParaRPr lang="nl-NL" b="1" dirty="0">
              <a:solidFill>
                <a:schemeClr val="accent2"/>
              </a:solidFill>
              <a:latin typeface="Montserat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- 5,5%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Renewables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(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Eurostat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balances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)</a:t>
            </a:r>
            <a:b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</a:b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(15% RES share-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Eurostat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,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methodology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) </a:t>
            </a:r>
          </a:p>
          <a:p>
            <a:endParaRPr lang="nl-NL" b="1" dirty="0">
              <a:solidFill>
                <a:schemeClr val="accent2"/>
              </a:solidFill>
              <a:latin typeface="Montserat"/>
            </a:endParaRPr>
          </a:p>
          <a:p>
            <a:r>
              <a:rPr lang="nl-NL" b="1" dirty="0">
                <a:solidFill>
                  <a:schemeClr val="accent2"/>
                </a:solidFill>
                <a:latin typeface="Montserat"/>
              </a:rPr>
              <a:t>2030 Targets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- 11,7% Energy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Savings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compared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to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b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</a:b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	2021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reference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scenario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- 38,8%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Renewables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Montserat"/>
            </a:endParaRPr>
          </a:p>
        </p:txBody>
      </p:sp>
      <p:pic>
        <p:nvPicPr>
          <p:cNvPr id="12" name="Picture 11" descr="Grafiek nederlandse energie doelen, per sector en per bron ">
            <a:extLst>
              <a:ext uri="{FF2B5EF4-FFF2-40B4-BE49-F238E27FC236}">
                <a16:creationId xmlns:a16="http://schemas.microsoft.com/office/drawing/2014/main" id="{55C7F86D-B82E-78B7-A680-74E74E077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558" y="1840392"/>
            <a:ext cx="7495442" cy="4161391"/>
          </a:xfrm>
          <a:prstGeom prst="rect">
            <a:avLst/>
          </a:prstGeom>
        </p:spPr>
      </p:pic>
      <p:pic>
        <p:nvPicPr>
          <p:cNvPr id="99" name="Graphic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333" y="6111313"/>
            <a:ext cx="2095501" cy="60007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kstva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085" y="6242072"/>
            <a:ext cx="3531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/>
              <a:t>10</a:t>
            </a:r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57B238-9AFA-0EEB-7109-926D5E28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68302" y="3022977"/>
            <a:ext cx="1023899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C9EAC0-6476-B886-3BC8-0C073AED7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92201" y="3866489"/>
            <a:ext cx="77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Fossil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E9E6D-0C6E-E98B-D91A-B3C3641FF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7866252" y="3640201"/>
            <a:ext cx="1311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1"/>
                </a:solidFill>
              </a:rPr>
              <a:t>Room </a:t>
            </a:r>
            <a:r>
              <a:rPr lang="nl-NL" sz="1400" dirty="0" err="1">
                <a:solidFill>
                  <a:schemeClr val="accent1"/>
                </a:solidFill>
              </a:rPr>
              <a:t>for</a:t>
            </a:r>
            <a:r>
              <a:rPr lang="nl-NL" sz="1400" dirty="0">
                <a:solidFill>
                  <a:schemeClr val="accent1"/>
                </a:solidFill>
              </a:rPr>
              <a:t> Storage?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C5A20-B7E7-81BE-45B4-86695F201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8411" y="2876502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04034-D6C0-26C8-BDBF-E5FD81FDBC72}"/>
              </a:ext>
            </a:extLst>
          </p:cNvPr>
          <p:cNvSpPr txBox="1"/>
          <p:nvPr/>
        </p:nvSpPr>
        <p:spPr>
          <a:xfrm rot="173997">
            <a:off x="8026132" y="2234438"/>
            <a:ext cx="1373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accent5"/>
                </a:solidFill>
              </a:rPr>
              <a:t>Reference scenario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CB1DF-84C8-F14F-970B-B7BB71F193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749465" y="2268557"/>
            <a:ext cx="1093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Energy </a:t>
            </a:r>
            <a:r>
              <a:rPr lang="nl-NL" sz="1200" dirty="0" err="1"/>
              <a:t>savings</a:t>
            </a:r>
            <a:endParaRPr lang="nl-NL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7DC2D-49F4-240D-5926-32407E876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24279" y="6266920"/>
            <a:ext cx="4213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Montserat"/>
              </a:rPr>
              <a:t>Source: </a:t>
            </a:r>
            <a:r>
              <a:rPr lang="nl-NL" sz="1000" dirty="0" err="1">
                <a:latin typeface="Montserat"/>
              </a:rPr>
              <a:t>Eurostat</a:t>
            </a:r>
            <a:r>
              <a:rPr lang="nl-NL" sz="1000" dirty="0">
                <a:latin typeface="Montserat"/>
              </a:rPr>
              <a:t>- </a:t>
            </a:r>
            <a:r>
              <a:rPr lang="nl-NL" sz="1000" dirty="0" err="1">
                <a:latin typeface="Montserat"/>
              </a:rPr>
              <a:t>Simplified</a:t>
            </a:r>
            <a:r>
              <a:rPr lang="nl-NL" sz="1000" dirty="0">
                <a:latin typeface="Montserat"/>
              </a:rPr>
              <a:t> energy </a:t>
            </a:r>
            <a:r>
              <a:rPr lang="nl-NL" sz="1000" dirty="0" err="1">
                <a:latin typeface="Montserat"/>
              </a:rPr>
              <a:t>balances</a:t>
            </a:r>
            <a:endParaRPr lang="nl-NL" sz="1000" dirty="0">
              <a:latin typeface="Montserat"/>
            </a:endParaRPr>
          </a:p>
          <a:p>
            <a:r>
              <a:rPr lang="nl-NL" sz="1000" dirty="0">
                <a:latin typeface="Montserat"/>
              </a:rPr>
              <a:t>              Dutch National Energy </a:t>
            </a:r>
            <a:r>
              <a:rPr lang="nl-NL" sz="1000" dirty="0" err="1">
                <a:latin typeface="Montserat"/>
              </a:rPr>
              <a:t>and</a:t>
            </a:r>
            <a:r>
              <a:rPr lang="nl-NL" sz="1000" dirty="0">
                <a:latin typeface="Montserat"/>
              </a:rPr>
              <a:t> </a:t>
            </a:r>
            <a:r>
              <a:rPr lang="nl-NL" sz="1000" dirty="0" err="1">
                <a:latin typeface="Montserat"/>
              </a:rPr>
              <a:t>Climate</a:t>
            </a:r>
            <a:r>
              <a:rPr lang="nl-NL" sz="1000" dirty="0">
                <a:latin typeface="Montserat"/>
              </a:rPr>
              <a:t> Plan (NECP)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1D1CE8-108A-F693-4D4D-885B70CA2F30}"/>
              </a:ext>
            </a:extLst>
          </p:cNvPr>
          <p:cNvSpPr txBox="1"/>
          <p:nvPr/>
        </p:nvSpPr>
        <p:spPr>
          <a:xfrm>
            <a:off x="10893083" y="2467783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11,7%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14D795-D82D-6A47-4FAD-02D4219133B1}"/>
              </a:ext>
            </a:extLst>
          </p:cNvPr>
          <p:cNvSpPr txBox="1"/>
          <p:nvPr/>
        </p:nvSpPr>
        <p:spPr>
          <a:xfrm>
            <a:off x="10902998" y="2813447"/>
            <a:ext cx="7264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700" dirty="0"/>
              <a:t>38,8%</a:t>
            </a:r>
            <a:br>
              <a:rPr lang="nl-NL" sz="1700" dirty="0"/>
            </a:br>
            <a:r>
              <a:rPr lang="nl-NL" sz="1700" dirty="0"/>
              <a:t>RES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2F455A-EEF0-00F5-4342-54B3AB57E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68089" y="2379680"/>
            <a:ext cx="4434909" cy="383321"/>
          </a:xfrm>
          <a:prstGeom prst="line">
            <a:avLst/>
          </a:prstGeom>
          <a:ln w="9525">
            <a:solidFill>
              <a:srgbClr val="68B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1D72E0D-DB05-362A-78F8-7A37C6B7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9799" y="3502314"/>
            <a:ext cx="154101" cy="1055473"/>
          </a:xfrm>
          <a:prstGeom prst="rightBrac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574A91-9B6F-BC15-0A45-CE49E547A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68089" y="2372937"/>
            <a:ext cx="4424994" cy="172619"/>
          </a:xfrm>
          <a:prstGeom prst="line">
            <a:avLst/>
          </a:prstGeom>
          <a:ln w="952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BC3650-B4D4-8CE6-39A4-8E4B46727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68089" y="3025358"/>
            <a:ext cx="1023899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47EBC3C2-0E18-1E5F-E001-A08864EDC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748" y="100389"/>
            <a:ext cx="516425" cy="5232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F33EC5-5E58-9425-71E1-3215B6327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20182080">
            <a:off x="7420169" y="4243788"/>
            <a:ext cx="801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>
                <a:solidFill>
                  <a:schemeClr val="accent4"/>
                </a:solidFill>
              </a:rPr>
              <a:t>Residential</a:t>
            </a:r>
            <a:endParaRPr lang="nl-NL" sz="10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4D309A-0C74-4601-2F26-AA526F9B3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9741170">
            <a:off x="7402504" y="3747906"/>
            <a:ext cx="801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accent4"/>
                </a:solidFill>
              </a:rPr>
              <a:t>Commercial</a:t>
            </a:r>
            <a:endParaRPr lang="nl-NL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35A72-F526-0B66-371E-97EF957BB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Beleid </a:t>
            </a:r>
            <a:r>
              <a:rPr lang="nl-NL" dirty="0" err="1"/>
              <a:t>tijdijn</a:t>
            </a:r>
            <a:endParaRPr lang="nl-NL" dirty="0"/>
          </a:p>
        </p:txBody>
      </p:sp>
      <p:sp>
        <p:nvSpPr>
          <p:cNvPr id="101" name="Tekstvak 13"/>
          <p:cNvSpPr txBox="1"/>
          <p:nvPr/>
        </p:nvSpPr>
        <p:spPr>
          <a:xfrm>
            <a:off x="637217" y="93727"/>
            <a:ext cx="4965112" cy="661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normAutofit/>
          </a:bodyPr>
          <a:lstStyle>
            <a:lvl1pPr>
              <a:defRPr sz="2800">
                <a:solidFill>
                  <a:srgbClr val="68B42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nl-NL" b="1" dirty="0" err="1">
                <a:solidFill>
                  <a:schemeClr val="accent3"/>
                </a:solidFill>
                <a:latin typeface="Montserat"/>
              </a:rPr>
              <a:t>Battery</a:t>
            </a:r>
            <a:r>
              <a:rPr lang="nl-NL" b="1" dirty="0">
                <a:solidFill>
                  <a:schemeClr val="accent3"/>
                </a:solidFill>
                <a:latin typeface="Montserat"/>
              </a:rPr>
              <a:t> Storage policy Timeline</a:t>
            </a:r>
          </a:p>
          <a:p>
            <a:endParaRPr lang="nl-NL" sz="26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endParaRPr lang="nl-NL" sz="26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endParaRPr lang="nl-NL" sz="26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endParaRPr lang="nl-NL" sz="26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endParaRPr lang="nl-NL" sz="26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r>
              <a:rPr lang="nl-NL" sz="26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2020</a:t>
            </a:r>
          </a:p>
          <a:p>
            <a:endParaRPr lang="nl-NL" sz="26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r>
              <a:rPr lang="nl-NL" sz="26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05/2022</a:t>
            </a:r>
          </a:p>
          <a:p>
            <a:endParaRPr lang="nl-NL" sz="26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r>
              <a:rPr lang="nl-NL" sz="26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04/2023</a:t>
            </a:r>
          </a:p>
          <a:p>
            <a:endParaRPr lang="nl-NL" sz="2600" kern="0" dirty="0">
              <a:solidFill>
                <a:schemeClr val="accent1"/>
              </a:solidFill>
              <a:latin typeface="Helvetica" pitchFamily="34"/>
              <a:cs typeface="Helvetica" pitchFamily="34"/>
            </a:endParaRPr>
          </a:p>
          <a:p>
            <a:r>
              <a:rPr lang="nl-NL" sz="2600" kern="0" dirty="0">
                <a:solidFill>
                  <a:schemeClr val="accent1"/>
                </a:solidFill>
                <a:latin typeface="Helvetica" pitchFamily="34"/>
                <a:cs typeface="Helvetica" pitchFamily="34"/>
              </a:rPr>
              <a:t>05/2024</a:t>
            </a:r>
          </a:p>
          <a:p>
            <a:endParaRPr lang="nl-NL" sz="2600" kern="0" dirty="0">
              <a:solidFill>
                <a:schemeClr val="accent1"/>
              </a:solidFill>
              <a:latin typeface="Helvetica" pitchFamily="34"/>
              <a:cs typeface="Helvetica" pitchFamily="34"/>
            </a:endParaRPr>
          </a:p>
          <a:p>
            <a:r>
              <a:rPr lang="nl-NL" sz="2600" kern="0" dirty="0">
                <a:solidFill>
                  <a:schemeClr val="accent1"/>
                </a:solidFill>
                <a:latin typeface="Helvetica" pitchFamily="34"/>
                <a:cs typeface="Helvetica" pitchFamily="34"/>
              </a:rPr>
              <a:t>	09/2024  </a:t>
            </a:r>
          </a:p>
          <a:p>
            <a:r>
              <a:rPr lang="nl-NL" sz="26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    </a:t>
            </a:r>
          </a:p>
        </p:txBody>
      </p:sp>
      <p:graphicFrame>
        <p:nvGraphicFramePr>
          <p:cNvPr id="4" name="Diagram 3" descr="Tijdlijn 2020 tot 2035">
            <a:extLst>
              <a:ext uri="{FF2B5EF4-FFF2-40B4-BE49-F238E27FC236}">
                <a16:creationId xmlns:a16="http://schemas.microsoft.com/office/drawing/2014/main" id="{696C7AFB-C03B-D0FA-5929-E2D267E03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258413"/>
              </p:ext>
            </p:extLst>
          </p:nvPr>
        </p:nvGraphicFramePr>
        <p:xfrm>
          <a:off x="2520960" y="649047"/>
          <a:ext cx="9658351" cy="174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E026664-F7DB-7908-DEE8-05CA18BED866}"/>
              </a:ext>
            </a:extLst>
          </p:cNvPr>
          <p:cNvSpPr txBox="1"/>
          <p:nvPr/>
        </p:nvSpPr>
        <p:spPr>
          <a:xfrm>
            <a:off x="4252971" y="2481544"/>
            <a:ext cx="5653029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000" dirty="0"/>
              <a:t>2023: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gradual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decrease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of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the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net-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metering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scheme</a:t>
            </a:r>
            <a:endParaRPr lang="nl-NL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940AE-17F7-BFCC-BC4C-3278E24A5F0F}"/>
              </a:ext>
            </a:extLst>
          </p:cNvPr>
          <p:cNvSpPr txBox="1"/>
          <p:nvPr/>
        </p:nvSpPr>
        <p:spPr>
          <a:xfrm>
            <a:off x="5164668" y="3395547"/>
            <a:ext cx="697336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000" dirty="0"/>
              <a:t>2025: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gradual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decrease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of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the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net-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metering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scheme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moved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to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‘25</a:t>
            </a:r>
            <a:endParaRPr lang="nl-NL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6C5E8-7BE9-A30F-87FC-95711D7AEECF}"/>
              </a:ext>
            </a:extLst>
          </p:cNvPr>
          <p:cNvSpPr txBox="1"/>
          <p:nvPr/>
        </p:nvSpPr>
        <p:spPr>
          <a:xfrm>
            <a:off x="10608733" y="3822249"/>
            <a:ext cx="1583267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000" dirty="0"/>
              <a:t>2035: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climate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neutral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</a:t>
            </a:r>
            <a:r>
              <a:rPr lang="nl-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electricity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sector (NL)</a:t>
            </a:r>
            <a:endParaRPr lang="nl-NL" sz="2000" dirty="0"/>
          </a:p>
        </p:txBody>
      </p:sp>
      <p:pic>
        <p:nvPicPr>
          <p:cNvPr id="9" name="Graphic 3">
            <a:extLst>
              <a:ext uri="{FF2B5EF4-FFF2-40B4-BE49-F238E27FC236}">
                <a16:creationId xmlns:a16="http://schemas.microsoft.com/office/drawing/2014/main" id="{B16DF396-A607-3CBF-AE66-0DB11060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C347587-92E1-DAF3-FBB6-21ECAB364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300" y="73892"/>
            <a:ext cx="556917" cy="564245"/>
          </a:xfrm>
          <a:prstGeom prst="rect">
            <a:avLst/>
          </a:prstGeom>
        </p:spPr>
      </p:pic>
      <p:pic>
        <p:nvPicPr>
          <p:cNvPr id="99" name="Graphic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333" y="6111313"/>
            <a:ext cx="2095501" cy="60007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kstva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085" y="6242072"/>
            <a:ext cx="3531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/>
              <a:t>11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7C56E-9CB3-773C-4D99-B841EA375D8A}"/>
              </a:ext>
            </a:extLst>
          </p:cNvPr>
          <p:cNvSpPr txBox="1"/>
          <p:nvPr/>
        </p:nvSpPr>
        <p:spPr>
          <a:xfrm>
            <a:off x="5164668" y="5022578"/>
            <a:ext cx="708256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000" dirty="0">
                <a:solidFill>
                  <a:schemeClr val="accent1"/>
                </a:solidFill>
              </a:rPr>
              <a:t>2025: </a:t>
            </a:r>
            <a:r>
              <a:rPr lang="en-US" sz="2000" dirty="0">
                <a:solidFill>
                  <a:schemeClr val="accent1"/>
                </a:solidFill>
              </a:rPr>
              <a:t>abandoning of gradual decrease of the net-metering scheme</a:t>
            </a:r>
            <a:endParaRPr lang="nl-NL" sz="2000" dirty="0">
              <a:solidFill>
                <a:schemeClr val="accent1"/>
              </a:solidFill>
            </a:endParaRPr>
          </a:p>
          <a:p>
            <a:r>
              <a:rPr lang="nl-NL" sz="2000" dirty="0">
                <a:solidFill>
                  <a:schemeClr val="accent1"/>
                </a:solidFill>
              </a:rPr>
              <a:t>                     2027: stopping </a:t>
            </a:r>
            <a:r>
              <a:rPr lang="nl-NL" sz="2000" dirty="0" err="1">
                <a:solidFill>
                  <a:schemeClr val="accent1"/>
                </a:solidFill>
              </a:rPr>
              <a:t>the</a:t>
            </a:r>
            <a:r>
              <a:rPr lang="nl-NL" sz="2000" dirty="0">
                <a:solidFill>
                  <a:schemeClr val="accent1"/>
                </a:solidFill>
              </a:rPr>
              <a:t> net-</a:t>
            </a:r>
            <a:r>
              <a:rPr lang="nl-NL" sz="2000" dirty="0" err="1">
                <a:solidFill>
                  <a:schemeClr val="accent1"/>
                </a:solidFill>
              </a:rPr>
              <a:t>metering</a:t>
            </a:r>
            <a:r>
              <a:rPr lang="nl-NL" sz="2000" dirty="0">
                <a:solidFill>
                  <a:schemeClr val="accent1"/>
                </a:solidFill>
              </a:rPr>
              <a:t> </a:t>
            </a:r>
            <a:r>
              <a:rPr lang="nl-NL" sz="2000" dirty="0" err="1">
                <a:solidFill>
                  <a:schemeClr val="accent1"/>
                </a:solidFill>
              </a:rPr>
              <a:t>scheme</a:t>
            </a:r>
            <a:endParaRPr lang="nl-NL" sz="20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0C249-38CF-243D-DE03-AA7CBE4D0A06}"/>
              </a:ext>
            </a:extLst>
          </p:cNvPr>
          <p:cNvSpPr txBox="1"/>
          <p:nvPr/>
        </p:nvSpPr>
        <p:spPr>
          <a:xfrm>
            <a:off x="5164668" y="5805366"/>
            <a:ext cx="7234949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000" dirty="0">
                <a:solidFill>
                  <a:schemeClr val="accent1"/>
                </a:solidFill>
              </a:rPr>
              <a:t>2025: Pilot project- </a:t>
            </a:r>
            <a:r>
              <a:rPr lang="en-US" sz="2000" dirty="0">
                <a:solidFill>
                  <a:schemeClr val="accent1"/>
                </a:solidFill>
              </a:rPr>
              <a:t>battery obligation for </a:t>
            </a:r>
            <a:r>
              <a:rPr lang="en-US" sz="2000" dirty="0" err="1">
                <a:solidFill>
                  <a:schemeClr val="accent1"/>
                </a:solidFill>
              </a:rPr>
              <a:t>subsidised</a:t>
            </a:r>
            <a:r>
              <a:rPr lang="en-US" sz="2000" dirty="0">
                <a:solidFill>
                  <a:schemeClr val="accent1"/>
                </a:solidFill>
              </a:rPr>
              <a:t> solar parks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           (€100M grant + €172M reserved)</a:t>
            </a:r>
            <a:endParaRPr lang="nl-NL" sz="2000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D89DA7-308B-EB3A-75DB-77616E5C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91435" y="2678890"/>
            <a:ext cx="508232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6C3115-1B7A-5741-E7E1-8FC6473F8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73869" y="3583891"/>
            <a:ext cx="657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D266555-2F8D-6231-A000-DF00BED8C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90042" y="443757"/>
            <a:ext cx="1347985" cy="305543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E503F7B-04E0-152D-3A79-1F4A2391A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272" y="1"/>
            <a:ext cx="1391728" cy="4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3">
            <a:extLst>
              <a:ext uri="{FF2B5EF4-FFF2-40B4-BE49-F238E27FC236}">
                <a16:creationId xmlns:a16="http://schemas.microsoft.com/office/drawing/2014/main" id="{3DBE2909-1F48-0409-FD68-DAA9C3079E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4043" y="116073"/>
            <a:ext cx="8013557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Net </a:t>
            </a:r>
            <a:r>
              <a:rPr kumimoji="0" lang="nl-N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congestion</a:t>
            </a: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 </a:t>
            </a:r>
            <a:r>
              <a:rPr kumimoji="0" lang="nl-N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problems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E94E1B"/>
              </a:solidFill>
              <a:effectLst/>
              <a:uLnTx/>
              <a:uFillTx/>
              <a:latin typeface="Montserrat" pitchFamily="2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</a:extLst>
          </p:cNvPr>
          <p:cNvSpPr txBox="1"/>
          <p:nvPr/>
        </p:nvSpPr>
        <p:spPr>
          <a:xfrm>
            <a:off x="401366" y="6242072"/>
            <a:ext cx="444599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12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2AFE3DB-8902-33B2-CF36-A329C94FD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166" y="204564"/>
            <a:ext cx="506170" cy="51283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pic>
        <p:nvPicPr>
          <p:cNvPr id="8" name="Picture 7" descr="Invoeding elecktriciteit nederland">
            <a:extLst>
              <a:ext uri="{FF2B5EF4-FFF2-40B4-BE49-F238E27FC236}">
                <a16:creationId xmlns:a16="http://schemas.microsoft.com/office/drawing/2014/main" id="{A27A4A9B-C045-8821-E18A-221D97AD9B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52" y="865628"/>
            <a:ext cx="4312274" cy="5376444"/>
          </a:xfrm>
          <a:prstGeom prst="rect">
            <a:avLst/>
          </a:prstGeom>
        </p:spPr>
      </p:pic>
      <p:pic>
        <p:nvPicPr>
          <p:cNvPr id="9" name="Picture 8" descr="afname elecktriciteit nederland">
            <a:extLst>
              <a:ext uri="{FF2B5EF4-FFF2-40B4-BE49-F238E27FC236}">
                <a16:creationId xmlns:a16="http://schemas.microsoft.com/office/drawing/2014/main" id="{B2BDA92C-2245-45BA-D9BC-0F9B9D4F37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533" y="865628"/>
            <a:ext cx="4312273" cy="5376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3BA0FF-CCFA-F751-616F-BC0F3CADAD61}"/>
              </a:ext>
            </a:extLst>
          </p:cNvPr>
          <p:cNvSpPr txBox="1"/>
          <p:nvPr/>
        </p:nvSpPr>
        <p:spPr>
          <a:xfrm>
            <a:off x="1876907" y="6457517"/>
            <a:ext cx="2492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Montserat"/>
              </a:rPr>
              <a:t>Source: netbeheernederland.nl</a:t>
            </a:r>
          </a:p>
        </p:txBody>
      </p:sp>
    </p:spTree>
    <p:extLst>
      <p:ext uri="{BB962C8B-B14F-4D97-AF65-F5344CB8AC3E}">
        <p14:creationId xmlns:p14="http://schemas.microsoft.com/office/powerpoint/2010/main" val="19533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B79B5BF0-9E5D-84A5-67FE-7C1EA765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 err="1"/>
              <a:t>Sustainable</a:t>
            </a:r>
            <a:r>
              <a:rPr lang="nl-NL" dirty="0"/>
              <a:t> solutions </a:t>
            </a:r>
            <a:r>
              <a:rPr lang="nl-NL" dirty="0" err="1"/>
              <a:t>nederland</a:t>
            </a:r>
            <a:endParaRPr lang="nl-NL" dirty="0"/>
          </a:p>
        </p:txBody>
      </p:sp>
      <p:grpSp>
        <p:nvGrpSpPr>
          <p:cNvPr id="9" name="Groep 8" descr="Diagram Sustainable Solutions Nederland">
            <a:extLst>
              <a:ext uri="{FF2B5EF4-FFF2-40B4-BE49-F238E27FC236}">
                <a16:creationId xmlns:a16="http://schemas.microsoft.com/office/drawing/2014/main" id="{53810149-4132-ABCF-8F53-BB49FF544661}"/>
              </a:ext>
            </a:extLst>
          </p:cNvPr>
          <p:cNvGrpSpPr/>
          <p:nvPr/>
        </p:nvGrpSpPr>
        <p:grpSpPr>
          <a:xfrm>
            <a:off x="117446" y="116258"/>
            <a:ext cx="11877257" cy="6625484"/>
            <a:chOff x="117446" y="116258"/>
            <a:chExt cx="11877257" cy="6625484"/>
          </a:xfrm>
        </p:grpSpPr>
        <p:sp>
          <p:nvSpPr>
            <p:cNvPr id="2" name="Stroomdiagram: Alternatief proces 1">
              <a:extLst>
                <a:ext uri="{FF2B5EF4-FFF2-40B4-BE49-F238E27FC236}">
                  <a16:creationId xmlns:a16="http://schemas.microsoft.com/office/drawing/2014/main" id="{0536C9C0-C444-84C1-588D-5022725B546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0070067" y="232154"/>
              <a:ext cx="1757261" cy="145278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5C92164-551E-C073-14EA-D1CBBAA89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733" y="588034"/>
              <a:ext cx="5134532" cy="1156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5F89E9DD-CB7E-C32D-FF0D-8ABFFE9D7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5177" y="4276790"/>
              <a:ext cx="3496265" cy="439092"/>
            </a:xfrm>
            <a:prstGeom prst="rect">
              <a:avLst/>
            </a:prstGeom>
          </p:spPr>
        </p:pic>
        <p:pic>
          <p:nvPicPr>
            <p:cNvPr id="19" name="Afbeelding 18" descr="Afbeelding met Lettertype, Graphics, logo, grafische vormgeving&#10;&#10;Automatisch gegenereerde beschrijving">
              <a:extLst>
                <a:ext uri="{FF2B5EF4-FFF2-40B4-BE49-F238E27FC236}">
                  <a16:creationId xmlns:a16="http://schemas.microsoft.com/office/drawing/2014/main" id="{471B8F37-B4E1-DA9C-6309-70614ED00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756" y="4684162"/>
              <a:ext cx="1645524" cy="356215"/>
            </a:xfrm>
            <a:prstGeom prst="rect">
              <a:avLst/>
            </a:prstGeom>
          </p:spPr>
        </p:pic>
        <p:pic>
          <p:nvPicPr>
            <p:cNvPr id="21" name="Afbeelding 20" descr="Afbeelding met Lettertype, schermopname, Graphics, grafische vormgeving&#10;&#10;Automatisch gegenereerde beschrijving">
              <a:extLst>
                <a:ext uri="{FF2B5EF4-FFF2-40B4-BE49-F238E27FC236}">
                  <a16:creationId xmlns:a16="http://schemas.microsoft.com/office/drawing/2014/main" id="{1E721AE9-E2D1-1D07-C3AE-06E3A609A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8338" y="5541345"/>
              <a:ext cx="2100360" cy="358108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9A0B179A-D278-FE66-0F0F-215B69E63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4419" y="4676324"/>
              <a:ext cx="3613712" cy="453842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F19DBD3E-A3A0-357D-FE63-C7C17939C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7168" y="4780349"/>
              <a:ext cx="2533330" cy="292747"/>
            </a:xfrm>
            <a:prstGeom prst="rect">
              <a:avLst/>
            </a:prstGeom>
          </p:spPr>
        </p:pic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987E5667-07BE-F0E2-F4B8-F25DE51B9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5811" y="1803484"/>
              <a:ext cx="6000377" cy="1485528"/>
            </a:xfrm>
            <a:prstGeom prst="rect">
              <a:avLst/>
            </a:prstGeom>
          </p:spPr>
        </p:pic>
        <p:pic>
          <p:nvPicPr>
            <p:cNvPr id="5" name="Afbeelding 4" descr="Afbeelding met Lettertype, Graphics, schermopname, cirkel&#10;&#10;Automatisch gegenereerde beschrijving">
              <a:extLst>
                <a:ext uri="{FF2B5EF4-FFF2-40B4-BE49-F238E27FC236}">
                  <a16:creationId xmlns:a16="http://schemas.microsoft.com/office/drawing/2014/main" id="{4C57E4E1-E712-FE8F-06EF-A6AC59CE1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1511" y="757651"/>
              <a:ext cx="1174372" cy="586120"/>
            </a:xfrm>
            <a:prstGeom prst="rect">
              <a:avLst/>
            </a:prstGeom>
          </p:spPr>
        </p:pic>
        <p:sp>
          <p:nvSpPr>
            <p:cNvPr id="40" name="Stroomdiagram: Alternatief proces 39">
              <a:extLst>
                <a:ext uri="{FF2B5EF4-FFF2-40B4-BE49-F238E27FC236}">
                  <a16:creationId xmlns:a16="http://schemas.microsoft.com/office/drawing/2014/main" id="{55E7E307-1C61-CE0B-01B8-24F9F688DD62}"/>
                </a:ext>
              </a:extLst>
            </p:cNvPr>
            <p:cNvSpPr/>
            <p:nvPr/>
          </p:nvSpPr>
          <p:spPr>
            <a:xfrm>
              <a:off x="1000935" y="3731671"/>
              <a:ext cx="3234537" cy="2915776"/>
            </a:xfrm>
            <a:prstGeom prst="flowChartAlternateProcess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9" name="Stroomdiagram: Alternatief proces 28">
              <a:extLst>
                <a:ext uri="{FF2B5EF4-FFF2-40B4-BE49-F238E27FC236}">
                  <a16:creationId xmlns:a16="http://schemas.microsoft.com/office/drawing/2014/main" id="{FCA97A18-E744-69BE-93F4-0A595ED4D667}"/>
                </a:ext>
              </a:extLst>
            </p:cNvPr>
            <p:cNvSpPr/>
            <p:nvPr/>
          </p:nvSpPr>
          <p:spPr>
            <a:xfrm>
              <a:off x="1000935" y="3726076"/>
              <a:ext cx="3234537" cy="513184"/>
            </a:xfrm>
            <a:prstGeom prst="flowChartAlternateProcess">
              <a:avLst/>
            </a:prstGeom>
            <a:solidFill>
              <a:srgbClr val="0D4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82A7E309-CD39-0DD6-4A41-44D23FAEBA6F}"/>
                </a:ext>
              </a:extLst>
            </p:cNvPr>
            <p:cNvSpPr txBox="1"/>
            <p:nvPr/>
          </p:nvSpPr>
          <p:spPr>
            <a:xfrm>
              <a:off x="2130483" y="3798954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EVENTS </a:t>
              </a:r>
            </a:p>
          </p:txBody>
        </p:sp>
        <p:sp>
          <p:nvSpPr>
            <p:cNvPr id="41" name="Stroomdiagram: Alternatief proces 40">
              <a:extLst>
                <a:ext uri="{FF2B5EF4-FFF2-40B4-BE49-F238E27FC236}">
                  <a16:creationId xmlns:a16="http://schemas.microsoft.com/office/drawing/2014/main" id="{3626CA0A-944D-BA49-6287-B121F57C9680}"/>
                </a:ext>
              </a:extLst>
            </p:cNvPr>
            <p:cNvSpPr/>
            <p:nvPr/>
          </p:nvSpPr>
          <p:spPr>
            <a:xfrm>
              <a:off x="4972863" y="3733898"/>
              <a:ext cx="2794877" cy="1986501"/>
            </a:xfrm>
            <a:prstGeom prst="flowChartAlternateProcess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2" name="Stroomdiagram: Alternatief proces 31">
              <a:extLst>
                <a:ext uri="{FF2B5EF4-FFF2-40B4-BE49-F238E27FC236}">
                  <a16:creationId xmlns:a16="http://schemas.microsoft.com/office/drawing/2014/main" id="{10A70A73-322D-2466-79C7-A5337619AED2}"/>
                </a:ext>
              </a:extLst>
            </p:cNvPr>
            <p:cNvSpPr/>
            <p:nvPr/>
          </p:nvSpPr>
          <p:spPr>
            <a:xfrm>
              <a:off x="4956085" y="3726076"/>
              <a:ext cx="2861526" cy="513184"/>
            </a:xfrm>
            <a:prstGeom prst="flowChartAlternateProcess">
              <a:avLst/>
            </a:prstGeom>
            <a:solidFill>
              <a:srgbClr val="0D4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678CEC79-88FF-3700-79BE-EF47B1822D90}"/>
                </a:ext>
              </a:extLst>
            </p:cNvPr>
            <p:cNvSpPr txBox="1"/>
            <p:nvPr/>
          </p:nvSpPr>
          <p:spPr>
            <a:xfrm>
              <a:off x="5704729" y="3785914"/>
              <a:ext cx="1358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RESEARCH</a:t>
              </a:r>
            </a:p>
          </p:txBody>
        </p:sp>
        <p:sp>
          <p:nvSpPr>
            <p:cNvPr id="42" name="Stroomdiagram: Alternatief proces 41">
              <a:extLst>
                <a:ext uri="{FF2B5EF4-FFF2-40B4-BE49-F238E27FC236}">
                  <a16:creationId xmlns:a16="http://schemas.microsoft.com/office/drawing/2014/main" id="{9D8BE3F5-0625-37D0-0AAA-36B389A9181F}"/>
                </a:ext>
              </a:extLst>
            </p:cNvPr>
            <p:cNvSpPr/>
            <p:nvPr/>
          </p:nvSpPr>
          <p:spPr>
            <a:xfrm>
              <a:off x="8552194" y="3722662"/>
              <a:ext cx="2692649" cy="2839162"/>
            </a:xfrm>
            <a:prstGeom prst="flowChartAlternateProcess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0" name="Stroomdiagram: Alternatief proces 29">
              <a:extLst>
                <a:ext uri="{FF2B5EF4-FFF2-40B4-BE49-F238E27FC236}">
                  <a16:creationId xmlns:a16="http://schemas.microsoft.com/office/drawing/2014/main" id="{2483904F-EA40-C47D-804B-A33F7D9E1735}"/>
                </a:ext>
              </a:extLst>
            </p:cNvPr>
            <p:cNvSpPr/>
            <p:nvPr/>
          </p:nvSpPr>
          <p:spPr>
            <a:xfrm>
              <a:off x="8507013" y="3697448"/>
              <a:ext cx="2784737" cy="513184"/>
            </a:xfrm>
            <a:prstGeom prst="flowChartAlternateProcess">
              <a:avLst/>
            </a:prstGeom>
            <a:solidFill>
              <a:srgbClr val="0D4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CD101D21-611C-0BD7-E6B8-67156F3014AA}"/>
                </a:ext>
              </a:extLst>
            </p:cNvPr>
            <p:cNvSpPr txBox="1"/>
            <p:nvPr/>
          </p:nvSpPr>
          <p:spPr>
            <a:xfrm>
              <a:off x="9429540" y="3760701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MEDIA</a:t>
              </a:r>
            </a:p>
          </p:txBody>
        </p:sp>
        <p:sp>
          <p:nvSpPr>
            <p:cNvPr id="46" name="Stroomdiagram: Alternatief proces 45">
              <a:extLst>
                <a:ext uri="{FF2B5EF4-FFF2-40B4-BE49-F238E27FC236}">
                  <a16:creationId xmlns:a16="http://schemas.microsoft.com/office/drawing/2014/main" id="{7BA001E7-8566-2BFD-0EC8-1C7D5987A770}"/>
                </a:ext>
              </a:extLst>
            </p:cNvPr>
            <p:cNvSpPr/>
            <p:nvPr/>
          </p:nvSpPr>
          <p:spPr>
            <a:xfrm>
              <a:off x="10070067" y="232154"/>
              <a:ext cx="1757261" cy="319283"/>
            </a:xfrm>
            <a:prstGeom prst="flowChartAlternateProcess">
              <a:avLst/>
            </a:prstGeom>
            <a:solidFill>
              <a:srgbClr val="0D4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C07179E1-E0D0-8F63-CBB5-B8E4E225D464}"/>
                </a:ext>
              </a:extLst>
            </p:cNvPr>
            <p:cNvSpPr txBox="1"/>
            <p:nvPr/>
          </p:nvSpPr>
          <p:spPr>
            <a:xfrm>
              <a:off x="10312146" y="278688"/>
              <a:ext cx="13276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LEGAL COMPANY</a:t>
              </a:r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78639B5C-DE91-3517-9301-65C906110207}"/>
                </a:ext>
              </a:extLst>
            </p:cNvPr>
            <p:cNvSpPr/>
            <p:nvPr/>
          </p:nvSpPr>
          <p:spPr>
            <a:xfrm>
              <a:off x="117446" y="116258"/>
              <a:ext cx="11877257" cy="6625484"/>
            </a:xfrm>
            <a:prstGeom prst="rect">
              <a:avLst/>
            </a:prstGeom>
            <a:noFill/>
            <a:ln>
              <a:solidFill>
                <a:srgbClr val="0D4B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04C328-479E-A4F8-C797-20FD2F70D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8175" y="6066919"/>
              <a:ext cx="3001514" cy="40054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DD923D5-C4F1-DCF1-2672-7CECB8191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88175" y="5556476"/>
              <a:ext cx="3147297" cy="46784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FE60E6D-B01D-0555-B977-B681057EC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1051148" y="5101511"/>
              <a:ext cx="3184325" cy="473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316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3">
            <a:extLst>
              <a:ext uri="{FF2B5EF4-FFF2-40B4-BE49-F238E27FC236}">
                <a16:creationId xmlns:a16="http://schemas.microsoft.com/office/drawing/2014/main" id="{3DBE2909-1F48-0409-FD68-DAA9C3079E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2073" y="1068635"/>
            <a:ext cx="5919019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European policy</a:t>
            </a:r>
            <a:endParaRPr kumimoji="0" lang="nl-NL" sz="2800" b="1" i="0" u="none" strike="noStrike" kern="0" cap="none" spc="0" normalizeH="0" baseline="0" noProof="0" dirty="0">
              <a:ln>
                <a:noFill/>
              </a:ln>
              <a:solidFill>
                <a:srgbClr val="E94E1B"/>
              </a:solidFill>
              <a:effectLst/>
              <a:uLnTx/>
              <a:uFillTx/>
              <a:latin typeface="Montserrat" pitchFamily="2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13</a:t>
            </a:r>
            <a:endParaRPr lang="nl-NL" sz="16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2AFE3DB-8902-33B2-CF36-A329C94FD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5903" y="1079025"/>
            <a:ext cx="506170" cy="51283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6CA675-A9EB-24D2-2A13-F0EEAF94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02C0F9C-2981-1A30-40A3-D0438A1CF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807077"/>
              </p:ext>
            </p:extLst>
          </p:nvPr>
        </p:nvGraphicFramePr>
        <p:xfrm>
          <a:off x="401366" y="1775760"/>
          <a:ext cx="11602492" cy="424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043551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3">
            <a:extLst>
              <a:ext uri="{FF2B5EF4-FFF2-40B4-BE49-F238E27FC236}">
                <a16:creationId xmlns:a16="http://schemas.microsoft.com/office/drawing/2014/main" id="{3DBE2909-1F48-0409-FD68-DAA9C3079E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2073" y="1045488"/>
            <a:ext cx="5331500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Battery</a:t>
            </a: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 </a:t>
            </a:r>
            <a:r>
              <a:rPr kumimoji="0" lang="nl-N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Regulation</a:t>
            </a:r>
            <a:endParaRPr kumimoji="0" lang="nl-NL" sz="2800" b="1" i="0" u="none" strike="noStrike" kern="0" cap="none" spc="0" normalizeH="0" baseline="0" noProof="0" dirty="0">
              <a:ln>
                <a:noFill/>
              </a:ln>
              <a:solidFill>
                <a:srgbClr val="E94E1B"/>
              </a:solidFill>
              <a:effectLst/>
              <a:uLnTx/>
              <a:uFillTx/>
              <a:latin typeface="Montserrat" pitchFamily="2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</a:extLst>
          </p:cNvPr>
          <p:cNvSpPr txBox="1"/>
          <p:nvPr/>
        </p:nvSpPr>
        <p:spPr>
          <a:xfrm>
            <a:off x="401366" y="6242072"/>
            <a:ext cx="444599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dirty="0">
                <a:solidFill>
                  <a:schemeClr val="bg1"/>
                </a:solidFill>
                <a:latin typeface="Arial" pitchFamily="34"/>
                <a:cs typeface="Arial" pitchFamily="34"/>
              </a:rPr>
              <a:t>14</a:t>
            </a:r>
            <a:endParaRPr lang="nl-NL" sz="16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2AFE3DB-8902-33B2-CF36-A329C94FD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5903" y="1079025"/>
            <a:ext cx="506170" cy="51283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7BF73BF-DDA0-A353-CCBE-000EB92F76FB}"/>
              </a:ext>
            </a:extLst>
          </p:cNvPr>
          <p:cNvSpPr txBox="1"/>
          <p:nvPr/>
        </p:nvSpPr>
        <p:spPr>
          <a:xfrm>
            <a:off x="1405903" y="1928160"/>
            <a:ext cx="102018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CO</a:t>
            </a:r>
            <a:r>
              <a:rPr lang="en-US" sz="2400" kern="0" baseline="-250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</a:t>
            </a: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-footprint (CO</a:t>
            </a:r>
            <a:r>
              <a:rPr lang="en-US" sz="2400" kern="0" baseline="-250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</a:t>
            </a: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footprint declaration and performance class)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Percentage recycled material (share of cobalt, lead, lithium and nickel)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Performance and sustainable demands (loss of capacity, loss of performance, expected lifetime and so on)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Safety demands (thermal shock alternating test, external security against short circuit, overload protection and so on)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Information duty (software reset, current data on the condition, the expected lifetime and so on)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Return and collection (recycling system)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9A2315-73B7-D748-BB0E-52B87860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41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3">
            <a:extLst>
              <a:ext uri="{FF2B5EF4-FFF2-40B4-BE49-F238E27FC236}">
                <a16:creationId xmlns:a16="http://schemas.microsoft.com/office/drawing/2014/main" id="{3DBE2909-1F48-0409-FD68-DAA9C3079E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2073" y="1068635"/>
            <a:ext cx="9043219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Ecodesign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 for Sustainable Products Regulation</a:t>
            </a:r>
            <a:endParaRPr kumimoji="0" lang="nl-NL" sz="2800" b="1" i="0" u="none" strike="noStrike" kern="0" cap="none" spc="0" normalizeH="0" baseline="0" noProof="0" dirty="0">
              <a:ln>
                <a:noFill/>
              </a:ln>
              <a:solidFill>
                <a:srgbClr val="E94E1B"/>
              </a:solidFill>
              <a:effectLst/>
              <a:uLnTx/>
              <a:uFillTx/>
              <a:latin typeface="Montserrat" pitchFamily="2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15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2AFE3DB-8902-33B2-CF36-A329C94FD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5903" y="1079025"/>
            <a:ext cx="506170" cy="51283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7BF73BF-DDA0-A353-CCBE-000EB92F76FB}"/>
              </a:ext>
            </a:extLst>
          </p:cNvPr>
          <p:cNvSpPr txBox="1"/>
          <p:nvPr/>
        </p:nvSpPr>
        <p:spPr>
          <a:xfrm>
            <a:off x="1405903" y="1928160"/>
            <a:ext cx="102018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Digital Product Passport via QR-code (&gt;2 kilowatt hour)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Battery model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Technical performance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Used materials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Percentages of used recycled materials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Origin of used materials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Repair activities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Recycling options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Environmental-impact during lifetime cycle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Recycled? &gt; passport expires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Reuse, repurposing or remanufacturing? &gt; new passport with a link to the old passport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4936B-CD51-5E71-06EB-C4B319F65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5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3">
            <a:extLst>
              <a:ext uri="{FF2B5EF4-FFF2-40B4-BE49-F238E27FC236}">
                <a16:creationId xmlns:a16="http://schemas.microsoft.com/office/drawing/2014/main" id="{3DBE2909-1F48-0409-FD68-DAA9C3079E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78781" y="990534"/>
            <a:ext cx="5331500" cy="954107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Smart Storage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 </a:t>
            </a:r>
            <a:b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</a:b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Trend Report 24/25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7BF73BF-DDA0-A353-CCBE-000EB92F76FB}"/>
              </a:ext>
            </a:extLst>
          </p:cNvPr>
          <p:cNvSpPr txBox="1"/>
          <p:nvPr/>
        </p:nvSpPr>
        <p:spPr>
          <a:xfrm>
            <a:off x="1878782" y="2655312"/>
            <a:ext cx="5331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Dutch New Energy Research team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numbers</a:t>
            </a:r>
            <a:endParaRPr lang="nl-NL" sz="24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Solar365 team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text</a:t>
            </a:r>
            <a:endParaRPr lang="nl-NL" sz="24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8ACF8-6157-0E8C-4BBE-189026008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197" y="902707"/>
            <a:ext cx="3623411" cy="512758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16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2AFE3DB-8902-33B2-CF36-A329C94FD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5903" y="1079025"/>
            <a:ext cx="506170" cy="51283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97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095" y="569115"/>
            <a:ext cx="8361382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Total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installed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battery</a:t>
            </a: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 storage </a:t>
            </a:r>
            <a:r>
              <a:rPr kumimoji="0" lang="nl-N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capacity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E94E1B"/>
              </a:solidFill>
              <a:effectLst/>
              <a:uLnTx/>
              <a:uFillTx/>
              <a:latin typeface="Montserrat" pitchFamily="2"/>
              <a:ea typeface="+mn-ea"/>
              <a:cs typeface="+mn-cs"/>
            </a:endParaRP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5" y="1240698"/>
            <a:ext cx="4087730" cy="50013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92500"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Total </a:t>
            </a:r>
            <a:r>
              <a:rPr lang="nl-NL" sz="2800" b="1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installed</a:t>
            </a:r>
            <a:endParaRPr lang="nl-NL" sz="2800" b="1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621 MWh in 2023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6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100% - 200% </a:t>
            </a:r>
            <a:r>
              <a:rPr lang="nl-NL" sz="26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annual</a:t>
            </a:r>
            <a:r>
              <a:rPr lang="nl-NL" sz="26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6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growth</a:t>
            </a:r>
            <a:r>
              <a:rPr lang="nl-NL" sz="26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6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since</a:t>
            </a:r>
            <a:r>
              <a:rPr lang="nl-NL" sz="26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2020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Annual</a:t>
            </a:r>
            <a:r>
              <a:rPr lang="nl-NL" sz="2800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800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added</a:t>
            </a:r>
            <a:r>
              <a:rPr lang="nl-NL" sz="2800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800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cappacity</a:t>
            </a:r>
            <a:endParaRPr lang="nl-NL" sz="2800" b="1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410 MWh in 2023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6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200% - 250% </a:t>
            </a:r>
            <a:r>
              <a:rPr lang="nl-NL" sz="26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annual</a:t>
            </a:r>
            <a:r>
              <a:rPr lang="nl-NL" sz="26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6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growth</a:t>
            </a:r>
            <a:r>
              <a:rPr lang="nl-NL" sz="26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6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since</a:t>
            </a:r>
            <a:r>
              <a:rPr lang="nl-NL" sz="26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2020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17</a:t>
            </a:r>
          </a:p>
        </p:txBody>
      </p:sp>
      <p:pic>
        <p:nvPicPr>
          <p:cNvPr id="13" name="Picture 12" descr="Grafiek geinstalleerde batterij capaciteit">
            <a:extLst>
              <a:ext uri="{FF2B5EF4-FFF2-40B4-BE49-F238E27FC236}">
                <a16:creationId xmlns:a16="http://schemas.microsoft.com/office/drawing/2014/main" id="{3D84909E-9400-3EB8-2BB9-9F4AA4530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159" y="1316801"/>
            <a:ext cx="6675699" cy="2639797"/>
          </a:xfrm>
          <a:prstGeom prst="rect">
            <a:avLst/>
          </a:prstGeom>
        </p:spPr>
      </p:pic>
      <p:pic>
        <p:nvPicPr>
          <p:cNvPr id="25" name="Picture 24" descr="Grafiek toegevoegde capaciteit batterijen">
            <a:extLst>
              <a:ext uri="{FF2B5EF4-FFF2-40B4-BE49-F238E27FC236}">
                <a16:creationId xmlns:a16="http://schemas.microsoft.com/office/drawing/2014/main" id="{8C533F8C-8208-675D-504C-DA8571DC4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60" y="3860912"/>
            <a:ext cx="5767316" cy="250567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596FDD59-CE71-D3EB-0107-27DB6E545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49820" y="1734861"/>
            <a:ext cx="353085" cy="1184485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C2819-5DF5-FA92-8561-7BF737614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65637" y="2173214"/>
            <a:ext cx="436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5"/>
                </a:solidFill>
              </a:rPr>
              <a:t>2/3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E89A5B-6755-3BF6-3971-43EA2876D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05685" y="5579992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5"/>
                </a:solidFill>
              </a:rPr>
              <a:t>3,5x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A0D100-15D0-2F7B-3909-6BB54F33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33421" y="5367381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5"/>
                </a:solidFill>
              </a:rPr>
              <a:t>3x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421875-CBC2-DA9B-326C-96559BF9F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323629" y="5454650"/>
            <a:ext cx="565597" cy="326128"/>
          </a:xfrm>
          <a:prstGeom prst="straightConnector1">
            <a:avLst/>
          </a:prstGeom>
          <a:ln>
            <a:solidFill>
              <a:schemeClr val="accent5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575EB2-B6BF-7261-52EB-F42F49910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250894" y="4206875"/>
            <a:ext cx="542731" cy="1247775"/>
          </a:xfrm>
          <a:prstGeom prst="straightConnector1">
            <a:avLst/>
          </a:prstGeom>
          <a:ln>
            <a:solidFill>
              <a:schemeClr val="accent5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67C260F-38BB-4B85-DA2D-7FF7ADFFE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4370" y="4608508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5"/>
                </a:solidFill>
              </a:rPr>
              <a:t>3,6x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367A4A-1DEA-C88C-968A-8A581361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423275" y="5790946"/>
            <a:ext cx="538686" cy="114554"/>
          </a:xfrm>
          <a:prstGeom prst="straightConnector1">
            <a:avLst/>
          </a:prstGeom>
          <a:ln>
            <a:solidFill>
              <a:schemeClr val="accent5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0941" y="6270899"/>
            <a:ext cx="79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i="1" dirty="0">
                <a:latin typeface="Montserat"/>
              </a:rPr>
              <a:t>DNE Research</a:t>
            </a:r>
          </a:p>
          <a:p>
            <a:r>
              <a:rPr lang="nl-NL" sz="1000" i="1" dirty="0">
                <a:latin typeface="Montserat"/>
              </a:rPr>
              <a:t>               Energy Storage NL</a:t>
            </a:r>
          </a:p>
        </p:txBody>
      </p:sp>
    </p:spTree>
    <p:extLst>
      <p:ext uri="{BB962C8B-B14F-4D97-AF65-F5344CB8AC3E}">
        <p14:creationId xmlns:p14="http://schemas.microsoft.com/office/powerpoint/2010/main" val="29914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18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0DF0590-3CE5-B879-643D-6AC81959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Totaal aantal batterij energieopslagsystemen</a:t>
            </a:r>
          </a:p>
        </p:txBody>
      </p:sp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/>
          <p:nvPr/>
        </p:nvSpPr>
        <p:spPr>
          <a:xfrm>
            <a:off x="989095" y="569115"/>
            <a:ext cx="8361382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dirty="0">
                <a:solidFill>
                  <a:srgbClr val="E94E1B"/>
                </a:solidFill>
                <a:latin typeface="Montserrat" pitchFamily="2"/>
              </a:rPr>
              <a:t>Total </a:t>
            </a:r>
            <a:r>
              <a:rPr lang="nl-NL" sz="2800" b="1" dirty="0" err="1">
                <a:solidFill>
                  <a:srgbClr val="E94E1B"/>
                </a:solidFill>
                <a:latin typeface="Montserrat" pitchFamily="2"/>
              </a:rPr>
              <a:t>number</a:t>
            </a:r>
            <a:r>
              <a:rPr lang="nl-NL" sz="2800" b="1" dirty="0">
                <a:solidFill>
                  <a:srgbClr val="E94E1B"/>
                </a:solidFill>
                <a:latin typeface="Montserrat" pitchFamily="2"/>
              </a:rPr>
              <a:t> of </a:t>
            </a:r>
            <a:r>
              <a:rPr lang="nl-NL" sz="2800" b="1" dirty="0" err="1">
                <a:solidFill>
                  <a:srgbClr val="E94E1B"/>
                </a:solidFill>
                <a:latin typeface="Montserrat" pitchFamily="2"/>
              </a:rPr>
              <a:t>battery</a:t>
            </a:r>
            <a:r>
              <a:rPr lang="nl-NL" sz="2800" b="1" dirty="0">
                <a:solidFill>
                  <a:srgbClr val="E94E1B"/>
                </a:solidFill>
                <a:latin typeface="Montserrat" pitchFamily="2"/>
              </a:rPr>
              <a:t> storage systems</a:t>
            </a:r>
            <a:endParaRPr lang="nl-NL" sz="2800" b="1" i="0" u="none" strike="noStrike" kern="1200" cap="none" spc="0" baseline="0" dirty="0">
              <a:solidFill>
                <a:srgbClr val="E94E1B"/>
              </a:solidFill>
              <a:uFillTx/>
              <a:latin typeface="Montserrat" pitchFamily="2"/>
            </a:endParaRP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5" y="1240698"/>
            <a:ext cx="4087730" cy="50013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92500"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Total </a:t>
            </a:r>
            <a:r>
              <a:rPr lang="nl-NL" sz="3200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installed</a:t>
            </a:r>
            <a:endParaRPr lang="nl-NL" sz="3200" b="1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40.000 </a:t>
            </a:r>
            <a:r>
              <a:rPr lang="nl-NL" sz="28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installed</a:t>
            </a:r>
            <a:r>
              <a:rPr lang="nl-NL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8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battery</a:t>
            </a:r>
            <a:r>
              <a:rPr lang="nl-NL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systems </a:t>
            </a:r>
            <a:r>
              <a:rPr lang="nl-NL" sz="28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by</a:t>
            </a:r>
            <a:r>
              <a:rPr lang="nl-NL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2023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150% </a:t>
            </a:r>
            <a:r>
              <a:rPr lang="nl-NL" sz="28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growth</a:t>
            </a:r>
            <a:r>
              <a:rPr lang="nl-NL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in 2023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2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Annual</a:t>
            </a:r>
            <a:r>
              <a:rPr lang="nl-NL" sz="3200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sales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24.400 </a:t>
            </a:r>
            <a:r>
              <a:rPr lang="nl-NL" sz="28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sold</a:t>
            </a:r>
            <a:r>
              <a:rPr lang="nl-NL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8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battery</a:t>
            </a:r>
            <a:r>
              <a:rPr lang="nl-NL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systems in 2023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5 digit sales </a:t>
            </a:r>
            <a:r>
              <a:rPr lang="nl-NL" sz="28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from</a:t>
            </a:r>
            <a:r>
              <a:rPr lang="nl-NL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2022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0941" y="6270899"/>
            <a:ext cx="79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i="1" dirty="0">
                <a:latin typeface="Montserat"/>
              </a:rPr>
              <a:t>DNE Research</a:t>
            </a:r>
          </a:p>
          <a:p>
            <a:r>
              <a:rPr lang="nl-NL" sz="1000" i="1" dirty="0">
                <a:latin typeface="Montserat"/>
              </a:rPr>
              <a:t>               Energy Storage NL</a:t>
            </a:r>
          </a:p>
        </p:txBody>
      </p:sp>
      <p:pic>
        <p:nvPicPr>
          <p:cNvPr id="6" name="Picture 5" descr="Grafiek aantal batterij systemen">
            <a:extLst>
              <a:ext uri="{FF2B5EF4-FFF2-40B4-BE49-F238E27FC236}">
                <a16:creationId xmlns:a16="http://schemas.microsoft.com/office/drawing/2014/main" id="{27A095B7-8C89-07BC-B4AA-CD04187AC3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6092" y="1240698"/>
            <a:ext cx="6675699" cy="2639797"/>
          </a:xfrm>
          <a:prstGeom prst="rect">
            <a:avLst/>
          </a:prstGeom>
        </p:spPr>
      </p:pic>
      <p:pic>
        <p:nvPicPr>
          <p:cNvPr id="7" name="Picture 6" descr="Grafiek nieuwe batterij systemen">
            <a:extLst>
              <a:ext uri="{FF2B5EF4-FFF2-40B4-BE49-F238E27FC236}">
                <a16:creationId xmlns:a16="http://schemas.microsoft.com/office/drawing/2014/main" id="{ACC0E954-E392-4051-B0C9-1D8939CDE1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475" y="3911239"/>
            <a:ext cx="5767316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4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19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095" y="569115"/>
            <a:ext cx="8361382" cy="954107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Global perspective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- total battery power capacities</a:t>
            </a: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5" y="1775760"/>
            <a:ext cx="3674345" cy="44663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86 GW of </a:t>
            </a:r>
            <a:r>
              <a:rPr lang="nl-NL" sz="24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installed</a:t>
            </a: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4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battery</a:t>
            </a: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systems </a:t>
            </a:r>
            <a:r>
              <a:rPr lang="nl-NL" sz="24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by</a:t>
            </a: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2023</a:t>
            </a:r>
            <a:b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</a:br>
            <a:endParaRPr lang="nl-NL" sz="24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At </a:t>
            </a:r>
            <a:r>
              <a:rPr lang="nl-NL" sz="24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least</a:t>
            </a: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50% </a:t>
            </a:r>
            <a:r>
              <a:rPr lang="nl-NL" sz="24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growth</a:t>
            </a: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b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</a:br>
            <a:r>
              <a:rPr lang="nl-NL" sz="2400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since</a:t>
            </a: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2019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35 </a:t>
            </a:r>
            <a:r>
              <a:rPr lang="nl-NL" sz="2400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GW in 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China (41%)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13 GW in EU (15%)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0941" y="6270899"/>
            <a:ext cx="7982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i="1" dirty="0">
                <a:latin typeface="Montserat"/>
              </a:rPr>
              <a:t>IEA</a:t>
            </a:r>
          </a:p>
        </p:txBody>
      </p:sp>
      <p:pic>
        <p:nvPicPr>
          <p:cNvPr id="10" name="Picture 9" descr="Batterij capaciteit gebied in de wereld">
            <a:extLst>
              <a:ext uri="{FF2B5EF4-FFF2-40B4-BE49-F238E27FC236}">
                <a16:creationId xmlns:a16="http://schemas.microsoft.com/office/drawing/2014/main" id="{6D1D179C-8BD2-F955-5D1E-0C9360AD80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340" y="1613705"/>
            <a:ext cx="7620660" cy="4115157"/>
          </a:xfrm>
          <a:prstGeom prst="rect">
            <a:avLst/>
          </a:prstGeom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3CE58131-EC34-9E05-AB53-1737DBA5C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8412" y="4392546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5"/>
                </a:solidFill>
              </a:rPr>
              <a:t>56%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055488A-2D2A-1FC1-0B19-1E254D902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66808" y="4054996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5"/>
                </a:solidFill>
              </a:rPr>
              <a:t>66%</a:t>
            </a:r>
          </a:p>
        </p:txBody>
      </p:sp>
      <p:cxnSp>
        <p:nvCxnSpPr>
          <p:cNvPr id="14" name="Straight Arrow Connector 20">
            <a:extLst>
              <a:ext uri="{FF2B5EF4-FFF2-40B4-BE49-F238E27FC236}">
                <a16:creationId xmlns:a16="http://schemas.microsoft.com/office/drawing/2014/main" id="{E5B68D2B-6407-C207-5575-63A90E18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265397" y="2585075"/>
            <a:ext cx="354806" cy="1307307"/>
          </a:xfrm>
          <a:prstGeom prst="straightConnector1">
            <a:avLst/>
          </a:prstGeom>
          <a:ln>
            <a:solidFill>
              <a:schemeClr val="accent5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>
            <a:extLst>
              <a:ext uri="{FF2B5EF4-FFF2-40B4-BE49-F238E27FC236}">
                <a16:creationId xmlns:a16="http://schemas.microsoft.com/office/drawing/2014/main" id="{0FE3FE01-F33F-AC66-2236-B7D1A8C20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02571" y="3142927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5"/>
                </a:solidFill>
              </a:rPr>
              <a:t>94%</a:t>
            </a:r>
          </a:p>
        </p:txBody>
      </p: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AF0612CC-EDDC-64A2-05F0-8D41F2130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421296" y="4770923"/>
            <a:ext cx="379865" cy="197782"/>
          </a:xfrm>
          <a:prstGeom prst="straightConnector1">
            <a:avLst/>
          </a:prstGeom>
          <a:ln>
            <a:solidFill>
              <a:schemeClr val="accent5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2">
            <a:extLst>
              <a:ext uri="{FF2B5EF4-FFF2-40B4-BE49-F238E27FC236}">
                <a16:creationId xmlns:a16="http://schemas.microsoft.com/office/drawing/2014/main" id="{EFAF576C-2A3B-1650-F31E-F301363F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25829" y="4626294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accent5"/>
                </a:solidFill>
              </a:rPr>
              <a:t>57%</a:t>
            </a:r>
          </a:p>
        </p:txBody>
      </p:sp>
      <p:cxnSp>
        <p:nvCxnSpPr>
          <p:cNvPr id="19" name="Straight Arrow Connector 19">
            <a:extLst>
              <a:ext uri="{FF2B5EF4-FFF2-40B4-BE49-F238E27FC236}">
                <a16:creationId xmlns:a16="http://schemas.microsoft.com/office/drawing/2014/main" id="{F4E313A7-F460-9EEB-5520-6E765B64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036941" y="4495613"/>
            <a:ext cx="354054" cy="267551"/>
          </a:xfrm>
          <a:prstGeom prst="straightConnector1">
            <a:avLst/>
          </a:prstGeom>
          <a:ln>
            <a:solidFill>
              <a:schemeClr val="accent5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E60766-1F68-125A-1492-9F8FC8D9E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649789" y="3922156"/>
            <a:ext cx="352782" cy="534290"/>
          </a:xfrm>
          <a:prstGeom prst="straightConnector1">
            <a:avLst/>
          </a:prstGeom>
          <a:ln>
            <a:solidFill>
              <a:schemeClr val="accent5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5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20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094" y="569115"/>
            <a:ext cx="8916329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European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perspective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-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total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storage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capacities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E94E1B"/>
              </a:solidFill>
              <a:effectLst/>
              <a:uLnTx/>
              <a:uFillTx/>
              <a:latin typeface="Montserrat" pitchFamily="2"/>
              <a:ea typeface="+mn-ea"/>
              <a:cs typeface="Arial" pitchFamily="34"/>
            </a:endParaRP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5" y="1600200"/>
            <a:ext cx="4087730" cy="4641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36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GWh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by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2023 </a:t>
            </a:r>
            <a:b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</a:b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in Europe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DE: 12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GWh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   (33%)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IT:     6,5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GWh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(18%)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UK:   6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GWh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   (17%)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AT:   2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GWh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   (6%)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CZ:   1,4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GWh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(4%)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chemeClr val="accent1"/>
                </a:solidFill>
                <a:latin typeface="Helvetica" pitchFamily="34"/>
                <a:cs typeface="Helvetica" pitchFamily="34"/>
              </a:rPr>
              <a:t>NL:   0,6 </a:t>
            </a:r>
            <a:r>
              <a:rPr lang="nl-NL" sz="2400" dirty="0" err="1">
                <a:solidFill>
                  <a:schemeClr val="accent1"/>
                </a:solidFill>
                <a:latin typeface="Helvetica" pitchFamily="34"/>
                <a:cs typeface="Helvetica" pitchFamily="34"/>
              </a:rPr>
              <a:t>GWh</a:t>
            </a:r>
            <a:r>
              <a:rPr lang="nl-NL" sz="2400" dirty="0">
                <a:solidFill>
                  <a:schemeClr val="accent1"/>
                </a:solidFill>
                <a:latin typeface="Helvetica" pitchFamily="34"/>
                <a:cs typeface="Helvetica" pitchFamily="34"/>
              </a:rPr>
              <a:t> (1,7%)</a:t>
            </a:r>
            <a:endParaRPr lang="nl-NL" sz="2800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</a:extLst>
          </p:cNvPr>
          <p:cNvSpPr txBox="1"/>
          <p:nvPr/>
        </p:nvSpPr>
        <p:spPr>
          <a:xfrm>
            <a:off x="1950941" y="6270899"/>
            <a:ext cx="79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en-US" sz="1000" i="1" dirty="0">
                <a:latin typeface="Montserat"/>
              </a:rPr>
              <a:t>European Market Outlook for Battery Storage 2024-2028</a:t>
            </a:r>
          </a:p>
          <a:p>
            <a:r>
              <a:rPr lang="en-US" sz="1000" i="1" dirty="0">
                <a:latin typeface="Montserat"/>
              </a:rPr>
              <a:t>               </a:t>
            </a:r>
            <a:r>
              <a:rPr lang="nl-NL" sz="1000" i="1" dirty="0">
                <a:latin typeface="Montserat"/>
              </a:rPr>
              <a:t>DNE Research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28B8C2-25B4-A21F-7901-4B2ADFEE4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340" y="1691100"/>
            <a:ext cx="7620660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21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094" y="569115"/>
            <a:ext cx="8916329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Imports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through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The Netherlands</a:t>
            </a: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4" y="1360681"/>
            <a:ext cx="3765785" cy="4641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4 </a:t>
            </a:r>
            <a:r>
              <a:rPr lang="nl-NL" sz="2600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billion</a:t>
            </a:r>
            <a:r>
              <a:rPr lang="nl-NL" sz="2600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EUR in 2023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(equivalent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to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b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</a:b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80% of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total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capacities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in EU*)	</a:t>
            </a:r>
            <a:endParaRPr lang="nl-NL" sz="2800" b="1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90% </a:t>
            </a:r>
            <a:r>
              <a:rPr lang="nl-NL" sz="2600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imports</a:t>
            </a:r>
            <a:r>
              <a:rPr lang="nl-NL" sz="2600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600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from</a:t>
            </a:r>
            <a:r>
              <a:rPr lang="nl-NL" sz="2600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China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2023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imports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from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China are equivalent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to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70% of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total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EU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battery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4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capacities</a:t>
            </a:r>
            <a:r>
              <a:rPr lang="nl-NL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0941" y="6270899"/>
            <a:ext cx="7982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*</a:t>
            </a:r>
            <a:r>
              <a:rPr lang="nl-NL" sz="1000" b="1" dirty="0" err="1">
                <a:latin typeface="Montserat"/>
              </a:rPr>
              <a:t>Assumption</a:t>
            </a:r>
            <a:r>
              <a:rPr lang="nl-NL" sz="1000" b="1" dirty="0">
                <a:latin typeface="Montserat"/>
              </a:rPr>
              <a:t>: </a:t>
            </a:r>
            <a:r>
              <a:rPr lang="nl-NL" sz="1000" i="1" dirty="0" err="1">
                <a:latin typeface="Montserat"/>
              </a:rPr>
              <a:t>global</a:t>
            </a:r>
            <a:r>
              <a:rPr lang="nl-NL" sz="1000" i="1" dirty="0">
                <a:latin typeface="Montserat"/>
              </a:rPr>
              <a:t> </a:t>
            </a:r>
            <a:r>
              <a:rPr lang="nl-NL" sz="1000" i="1" dirty="0" err="1">
                <a:latin typeface="Montserat"/>
              </a:rPr>
              <a:t>trading</a:t>
            </a:r>
            <a:r>
              <a:rPr lang="nl-NL" sz="1000" i="1" dirty="0">
                <a:latin typeface="Montserat"/>
              </a:rPr>
              <a:t> </a:t>
            </a:r>
            <a:r>
              <a:rPr lang="nl-NL" sz="1000" i="1" dirty="0" err="1">
                <a:latin typeface="Montserat"/>
              </a:rPr>
              <a:t>battery</a:t>
            </a:r>
            <a:r>
              <a:rPr lang="nl-NL" sz="1000" i="1" dirty="0">
                <a:latin typeface="Montserat"/>
              </a:rPr>
              <a:t> storage </a:t>
            </a:r>
            <a:r>
              <a:rPr lang="nl-NL" sz="1000" i="1" dirty="0" err="1">
                <a:latin typeface="Montserat"/>
              </a:rPr>
              <a:t>price</a:t>
            </a:r>
            <a:r>
              <a:rPr lang="nl-NL" sz="1000" i="1" dirty="0">
                <a:latin typeface="Montserat"/>
              </a:rPr>
              <a:t> is 140 EUR/kWh (BNEF)</a:t>
            </a:r>
          </a:p>
          <a:p>
            <a:endParaRPr lang="nl-NL" sz="1000" b="1" dirty="0">
              <a:latin typeface="Montserat"/>
            </a:endParaRPr>
          </a:p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i="1" dirty="0">
                <a:latin typeface="Montserat"/>
              </a:rPr>
              <a:t>Dutch </a:t>
            </a:r>
            <a:r>
              <a:rPr lang="nl-NL" sz="1000" i="1" dirty="0" err="1">
                <a:latin typeface="Montserat"/>
              </a:rPr>
              <a:t>customs</a:t>
            </a:r>
            <a:r>
              <a:rPr lang="nl-NL" sz="1000" i="1" dirty="0">
                <a:latin typeface="Montserat"/>
              </a:rPr>
              <a:t> office</a:t>
            </a:r>
          </a:p>
        </p:txBody>
      </p:sp>
      <p:pic>
        <p:nvPicPr>
          <p:cNvPr id="6" name="Picture 5" descr="Import waarde en afkomst">
            <a:extLst>
              <a:ext uri="{FF2B5EF4-FFF2-40B4-BE49-F238E27FC236}">
                <a16:creationId xmlns:a16="http://schemas.microsoft.com/office/drawing/2014/main" id="{483F5833-53D1-7F63-98CB-ABF53C2F0F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340" y="1547042"/>
            <a:ext cx="7620660" cy="3981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FF592-74B2-7553-6E62-3CDEBC66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5093" y="1353377"/>
            <a:ext cx="223742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22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094" y="569115"/>
            <a:ext cx="8916329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Sectoral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analysis-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added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capacities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E94E1B"/>
              </a:solidFill>
              <a:effectLst/>
              <a:uLnTx/>
              <a:uFillTx/>
              <a:latin typeface="Montserrat" pitchFamily="2"/>
              <a:ea typeface="+mn-ea"/>
              <a:cs typeface="Arial" pitchFamily="34"/>
            </a:endParaRP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5" y="1600200"/>
            <a:ext cx="3754355" cy="4641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Before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2020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limited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investments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only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utility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(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and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commercial)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More interest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2020-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residential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2022- commercial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2023-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utility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2023 sales: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133 MWh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residential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 63 MWh commercial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215 MWh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utility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scale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0941" y="6270899"/>
            <a:ext cx="79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i="1" dirty="0">
                <a:latin typeface="Montserat"/>
              </a:rPr>
              <a:t>DNE Research</a:t>
            </a:r>
          </a:p>
          <a:p>
            <a:r>
              <a:rPr lang="nl-NL" sz="1000" i="1" dirty="0">
                <a:latin typeface="Montserat"/>
              </a:rPr>
              <a:t>               Energy Storage NL</a:t>
            </a:r>
          </a:p>
        </p:txBody>
      </p:sp>
      <p:pic>
        <p:nvPicPr>
          <p:cNvPr id="7" name="Picture 6" descr="legenda">
            <a:extLst>
              <a:ext uri="{FF2B5EF4-FFF2-40B4-BE49-F238E27FC236}">
                <a16:creationId xmlns:a16="http://schemas.microsoft.com/office/drawing/2014/main" id="{828384BA-E5FA-95DC-182F-53A677394E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8342" y="1431317"/>
            <a:ext cx="2883658" cy="268247"/>
          </a:xfrm>
          <a:prstGeom prst="rect">
            <a:avLst/>
          </a:prstGeom>
        </p:spPr>
      </p:pic>
      <p:pic>
        <p:nvPicPr>
          <p:cNvPr id="6" name="Picture 5" descr="Grafiek batterij capaciteit per sector">
            <a:extLst>
              <a:ext uri="{FF2B5EF4-FFF2-40B4-BE49-F238E27FC236}">
                <a16:creationId xmlns:a16="http://schemas.microsoft.com/office/drawing/2014/main" id="{1C8ECF38-ACA9-91C5-CA91-388DB33AE5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1340" y="1579854"/>
            <a:ext cx="7620660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C55ADFA-CBB9-A0DB-BF36-C8A9D138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 err="1"/>
              <a:t>Sustainable</a:t>
            </a:r>
            <a:r>
              <a:rPr lang="nl-NL" dirty="0"/>
              <a:t> solutions </a:t>
            </a:r>
            <a:r>
              <a:rPr lang="nl-NL" dirty="0" err="1"/>
              <a:t>europe</a:t>
            </a:r>
            <a:endParaRPr lang="nl-NL" dirty="0"/>
          </a:p>
        </p:txBody>
      </p:sp>
      <p:grpSp>
        <p:nvGrpSpPr>
          <p:cNvPr id="6" name="Groep 5" descr="Diagram Sustainable solutions Europe">
            <a:extLst>
              <a:ext uri="{FF2B5EF4-FFF2-40B4-BE49-F238E27FC236}">
                <a16:creationId xmlns:a16="http://schemas.microsoft.com/office/drawing/2014/main" id="{21B5A9CE-3E6B-EB48-8A8B-3EFE419012FD}"/>
              </a:ext>
            </a:extLst>
          </p:cNvPr>
          <p:cNvGrpSpPr/>
          <p:nvPr/>
        </p:nvGrpSpPr>
        <p:grpSpPr>
          <a:xfrm>
            <a:off x="117446" y="116258"/>
            <a:ext cx="11877257" cy="6625484"/>
            <a:chOff x="117446" y="116258"/>
            <a:chExt cx="11877257" cy="6625484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27611B67-28CD-44A3-6076-9CD3AB6359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4666" y="4697943"/>
              <a:ext cx="4266099" cy="1255488"/>
            </a:xfrm>
            <a:prstGeom prst="rect">
              <a:avLst/>
            </a:prstGeom>
          </p:spPr>
        </p:pic>
        <p:sp>
          <p:nvSpPr>
            <p:cNvPr id="4" name="Stroomdiagram: Alternatief proces 3">
              <a:extLst>
                <a:ext uri="{FF2B5EF4-FFF2-40B4-BE49-F238E27FC236}">
                  <a16:creationId xmlns:a16="http://schemas.microsoft.com/office/drawing/2014/main" id="{7591E4A2-EACD-BECA-2455-194F9EA04F14}"/>
                </a:ext>
              </a:extLst>
            </p:cNvPr>
            <p:cNvSpPr/>
            <p:nvPr/>
          </p:nvSpPr>
          <p:spPr>
            <a:xfrm>
              <a:off x="9428437" y="184562"/>
              <a:ext cx="2337794" cy="194327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Stroomdiagram: Alternatief proces 7">
              <a:extLst>
                <a:ext uri="{FF2B5EF4-FFF2-40B4-BE49-F238E27FC236}">
                  <a16:creationId xmlns:a16="http://schemas.microsoft.com/office/drawing/2014/main" id="{9066C9E1-ED2E-77AA-56BC-87DF36F4E314}"/>
                </a:ext>
              </a:extLst>
            </p:cNvPr>
            <p:cNvSpPr/>
            <p:nvPr/>
          </p:nvSpPr>
          <p:spPr>
            <a:xfrm>
              <a:off x="1323009" y="4090070"/>
              <a:ext cx="9274325" cy="2527387"/>
            </a:xfrm>
            <a:prstGeom prst="flowChartAlternateProcess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Stroomdiagram: Alternatief proces 8">
              <a:extLst>
                <a:ext uri="{FF2B5EF4-FFF2-40B4-BE49-F238E27FC236}">
                  <a16:creationId xmlns:a16="http://schemas.microsoft.com/office/drawing/2014/main" id="{48135FDA-E456-0CC3-FF23-F2CA06686311}"/>
                </a:ext>
              </a:extLst>
            </p:cNvPr>
            <p:cNvSpPr/>
            <p:nvPr/>
          </p:nvSpPr>
          <p:spPr>
            <a:xfrm>
              <a:off x="1281438" y="4072979"/>
              <a:ext cx="9349825" cy="434110"/>
            </a:xfrm>
            <a:prstGeom prst="flowChartAlternateProcess">
              <a:avLst/>
            </a:prstGeom>
            <a:solidFill>
              <a:srgbClr val="0D4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C6B7D37F-31B3-4EBA-7BE8-FB2708687CD8}"/>
                </a:ext>
              </a:extLst>
            </p:cNvPr>
            <p:cNvSpPr txBox="1"/>
            <p:nvPr/>
          </p:nvSpPr>
          <p:spPr>
            <a:xfrm>
              <a:off x="5401992" y="4090071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EVENTS </a:t>
              </a:r>
            </a:p>
          </p:txBody>
        </p:sp>
        <p:sp>
          <p:nvSpPr>
            <p:cNvPr id="14" name="Stroomdiagram: Alternatief proces 13">
              <a:extLst>
                <a:ext uri="{FF2B5EF4-FFF2-40B4-BE49-F238E27FC236}">
                  <a16:creationId xmlns:a16="http://schemas.microsoft.com/office/drawing/2014/main" id="{14EC23C8-1063-CA0C-F583-5129F416B89F}"/>
                </a:ext>
              </a:extLst>
            </p:cNvPr>
            <p:cNvSpPr/>
            <p:nvPr/>
          </p:nvSpPr>
          <p:spPr>
            <a:xfrm>
              <a:off x="9435911" y="184562"/>
              <a:ext cx="2330319" cy="319283"/>
            </a:xfrm>
            <a:prstGeom prst="flowChartAlternateProcess">
              <a:avLst/>
            </a:prstGeom>
            <a:solidFill>
              <a:srgbClr val="0D4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B6B95AEB-EAAE-C6A4-88F6-8942EDD7F40A}"/>
                </a:ext>
              </a:extLst>
            </p:cNvPr>
            <p:cNvSpPr txBox="1"/>
            <p:nvPr/>
          </p:nvSpPr>
          <p:spPr>
            <a:xfrm>
              <a:off x="9465428" y="220908"/>
              <a:ext cx="23303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50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JOINT VENTURE COOPERATION </a:t>
              </a:r>
            </a:p>
          </p:txBody>
        </p: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B15CD41B-AE2A-C22B-F68F-DEDD6E4DD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337" y="591384"/>
              <a:ext cx="4750724" cy="1183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2BB711F7-39B1-1022-2BD8-A1A845E0B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5074" y="1990933"/>
              <a:ext cx="6000377" cy="1485528"/>
            </a:xfrm>
            <a:prstGeom prst="rect">
              <a:avLst/>
            </a:prstGeom>
          </p:spPr>
        </p:pic>
        <p:pic>
          <p:nvPicPr>
            <p:cNvPr id="5" name="Afbeelding 4" descr="Afbeelding met Lettertype, Graphics, schermopname, cirkel&#10;&#10;Automatisch gegenereerde beschrijving">
              <a:extLst>
                <a:ext uri="{FF2B5EF4-FFF2-40B4-BE49-F238E27FC236}">
                  <a16:creationId xmlns:a16="http://schemas.microsoft.com/office/drawing/2014/main" id="{0A629636-48A1-F10D-D82B-351B4BE93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0147" y="694790"/>
              <a:ext cx="1174372" cy="586120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2B54E118-FDB1-99B9-3EC0-354507FDF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2302" y="1512019"/>
              <a:ext cx="1470063" cy="553333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67CEF95C-6A64-D653-020C-6C36BEDAC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422" y="4718236"/>
              <a:ext cx="4266099" cy="1255489"/>
            </a:xfrm>
            <a:prstGeom prst="rect">
              <a:avLst/>
            </a:prstGeom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7652457F-C004-7B9F-6021-97609432DE86}"/>
                </a:ext>
              </a:extLst>
            </p:cNvPr>
            <p:cNvSpPr txBox="1"/>
            <p:nvPr/>
          </p:nvSpPr>
          <p:spPr>
            <a:xfrm>
              <a:off x="6419218" y="6155078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rgbClr val="0D4B5B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…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DC1168F-6945-E8AE-E7C1-D431EE8959FA}"/>
                </a:ext>
              </a:extLst>
            </p:cNvPr>
            <p:cNvSpPr/>
            <p:nvPr/>
          </p:nvSpPr>
          <p:spPr>
            <a:xfrm>
              <a:off x="117446" y="116258"/>
              <a:ext cx="11877257" cy="6625484"/>
            </a:xfrm>
            <a:prstGeom prst="rect">
              <a:avLst/>
            </a:prstGeom>
            <a:noFill/>
            <a:ln>
              <a:solidFill>
                <a:srgbClr val="0D4B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26B80A1-079B-1724-5C56-957BC8595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91173" y="6073655"/>
              <a:ext cx="3149214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4702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23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094" y="569115"/>
            <a:ext cx="8916329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Sectoral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analysis-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annual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sales in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numbers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E94E1B"/>
              </a:solidFill>
              <a:effectLst/>
              <a:uLnTx/>
              <a:uFillTx/>
              <a:latin typeface="Montserrat" pitchFamily="2"/>
              <a:ea typeface="+mn-ea"/>
              <a:cs typeface="Arial" pitchFamily="34"/>
            </a:endParaRP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5" y="1600200"/>
            <a:ext cx="4087730" cy="4641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Residential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sector dominant!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2023 sales: 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24.000 residential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    280 commercial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      60 utility scale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0941" y="6270899"/>
            <a:ext cx="79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i="1" dirty="0">
                <a:latin typeface="Montserat"/>
              </a:rPr>
              <a:t>DNE Research</a:t>
            </a:r>
          </a:p>
          <a:p>
            <a:r>
              <a:rPr lang="nl-NL" sz="1000" i="1" dirty="0">
                <a:latin typeface="Montserat"/>
              </a:rPr>
              <a:t>               Energy Storage NL</a:t>
            </a:r>
          </a:p>
        </p:txBody>
      </p:sp>
      <p:pic>
        <p:nvPicPr>
          <p:cNvPr id="7" name="Picture 6" descr="legenda">
            <a:extLst>
              <a:ext uri="{FF2B5EF4-FFF2-40B4-BE49-F238E27FC236}">
                <a16:creationId xmlns:a16="http://schemas.microsoft.com/office/drawing/2014/main" id="{E115CB9A-B894-E2FE-E70A-8A3DFB96E5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8342" y="1426975"/>
            <a:ext cx="2883658" cy="268247"/>
          </a:xfrm>
          <a:prstGeom prst="rect">
            <a:avLst/>
          </a:prstGeom>
        </p:spPr>
      </p:pic>
      <p:pic>
        <p:nvPicPr>
          <p:cNvPr id="6" name="Picture 5" descr="Aantal batterij systemen per jaar">
            <a:extLst>
              <a:ext uri="{FF2B5EF4-FFF2-40B4-BE49-F238E27FC236}">
                <a16:creationId xmlns:a16="http://schemas.microsoft.com/office/drawing/2014/main" id="{A3D09468-2F40-5F43-A5D9-84C069E0D9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1340" y="1579854"/>
            <a:ext cx="7620660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24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094" y="569115"/>
            <a:ext cx="8916329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Overview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of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tota</a:t>
            </a:r>
            <a:r>
              <a:rPr kumimoji="0" lang="nl-N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l</a:t>
            </a: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</a:t>
            </a:r>
            <a:r>
              <a:rPr kumimoji="0" lang="nl-N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battery</a:t>
            </a: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storage in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2023</a:t>
            </a: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4" y="1600200"/>
            <a:ext cx="4661898" cy="4641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Capacity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(621 MWh):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Small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residential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:   63 MWh (10%)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Large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residential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: 142 MWh (23%)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Commercial: 	129 MWh (21%)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Utility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:                   287 MWh (46%)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Number of batteries: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Small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residential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: 22.500 (56%)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Large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residential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: 16.700 (42%)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Commercial:             700 (1,8%)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Utility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:                          76 (0,2%)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0941" y="6270899"/>
            <a:ext cx="79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i="1" dirty="0">
                <a:latin typeface="Montserat"/>
              </a:rPr>
              <a:t>DNE Research</a:t>
            </a:r>
          </a:p>
          <a:p>
            <a:r>
              <a:rPr lang="nl-NL" sz="1000" i="1" dirty="0">
                <a:latin typeface="Montserat"/>
              </a:rPr>
              <a:t>               Energy Storage NL</a:t>
            </a:r>
          </a:p>
        </p:txBody>
      </p:sp>
      <p:pic>
        <p:nvPicPr>
          <p:cNvPr id="7" name="Picture 6" descr="Capaciteit per sector">
            <a:extLst>
              <a:ext uri="{FF2B5EF4-FFF2-40B4-BE49-F238E27FC236}">
                <a16:creationId xmlns:a16="http://schemas.microsoft.com/office/drawing/2014/main" id="{4E98CC7E-6DA7-6BBE-05E4-D8E47A6291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5" y="1190153"/>
            <a:ext cx="6039346" cy="2276268"/>
          </a:xfrm>
          <a:prstGeom prst="rect">
            <a:avLst/>
          </a:prstGeom>
        </p:spPr>
      </p:pic>
      <p:pic>
        <p:nvPicPr>
          <p:cNvPr id="6" name="Picture 5" descr="Aantal batterijen per sector">
            <a:extLst>
              <a:ext uri="{FF2B5EF4-FFF2-40B4-BE49-F238E27FC236}">
                <a16:creationId xmlns:a16="http://schemas.microsoft.com/office/drawing/2014/main" id="{45477941-4E8C-4596-4627-5B57B453E0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5" y="3608701"/>
            <a:ext cx="6039346" cy="2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25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094" y="569115"/>
            <a:ext cx="8916329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Battery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types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sold</a:t>
            </a: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in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2023</a:t>
            </a: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4" y="1600200"/>
            <a:ext cx="5567154" cy="4641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92500"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i="0" u="none" strike="noStrike" kern="1200" cap="none" spc="0" baseline="0" dirty="0" err="1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Numbers</a:t>
            </a:r>
            <a:r>
              <a:rPr lang="nl-NL" b="1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 shares: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Li-ion: 99,9%</a:t>
            </a:r>
            <a:endParaRPr lang="nl-NL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i="0" u="none" strike="noStrike" kern="1200" cap="none" spc="0" baseline="0" dirty="0" err="1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Other</a:t>
            </a:r>
            <a:r>
              <a:rPr lang="nl-NL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 (</a:t>
            </a:r>
            <a:r>
              <a:rPr lang="en-US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Absorbent Glass Mat Lead Acid (AGM), </a:t>
            </a:r>
            <a:br>
              <a:rPr lang="en-US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</a:br>
            <a:r>
              <a:rPr lang="en-US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Vanadium Redox Flow Batteries (VRFB) and </a:t>
            </a:r>
            <a:br>
              <a:rPr lang="en-US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</a:br>
            <a:r>
              <a:rPr lang="en-US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Supercapacitors): 0,1%</a:t>
            </a:r>
            <a:endParaRPr lang="nl-NL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i="0" u="none" strike="noStrike" kern="1200" cap="none" spc="0" baseline="0" dirty="0" err="1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Capacity</a:t>
            </a:r>
            <a:r>
              <a:rPr lang="nl-NL" b="1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 shares: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Li-ion: 85%</a:t>
            </a:r>
            <a:endParaRPr lang="nl-NL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i="0" u="none" strike="noStrike" kern="1200" cap="none" spc="0" baseline="0" dirty="0" err="1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Other</a:t>
            </a:r>
            <a:r>
              <a:rPr lang="nl-NL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 (</a:t>
            </a:r>
            <a:r>
              <a:rPr lang="en-US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Absorbent Glass Mat Lead Acid (AGM), </a:t>
            </a:r>
            <a:br>
              <a:rPr lang="en-US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</a:br>
            <a:r>
              <a:rPr lang="en-US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Vanadium Redox Flow Batteries (VRFB) and </a:t>
            </a:r>
            <a:br>
              <a:rPr lang="en-US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</a:br>
            <a:r>
              <a:rPr lang="en-US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Supercapacitors): 15%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Li-ion- mainly residential sector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Other- mainly utility sector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0941" y="6270899"/>
            <a:ext cx="79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i="1" dirty="0">
                <a:latin typeface="Montserat"/>
              </a:rPr>
              <a:t>DNE Research</a:t>
            </a:r>
          </a:p>
          <a:p>
            <a:r>
              <a:rPr lang="nl-NL" sz="1000" i="1" dirty="0">
                <a:latin typeface="Montserat"/>
              </a:rPr>
              <a:t>               Energy Storage NL</a:t>
            </a:r>
          </a:p>
        </p:txBody>
      </p:sp>
      <p:pic>
        <p:nvPicPr>
          <p:cNvPr id="10" name="Afbeelding 16" descr="Legenda">
            <a:extLst>
              <a:ext uri="{FF2B5EF4-FFF2-40B4-BE49-F238E27FC236}">
                <a16:creationId xmlns:a16="http://schemas.microsoft.com/office/drawing/2014/main" id="{7C9C79BC-843C-6CB7-B533-22B10C819D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731" y="1020557"/>
            <a:ext cx="1552575" cy="271701"/>
          </a:xfrm>
          <a:prstGeom prst="rect">
            <a:avLst/>
          </a:prstGeom>
        </p:spPr>
      </p:pic>
      <p:pic>
        <p:nvPicPr>
          <p:cNvPr id="6" name="Picture 5" descr="Aantal batterijen per type">
            <a:extLst>
              <a:ext uri="{FF2B5EF4-FFF2-40B4-BE49-F238E27FC236}">
                <a16:creationId xmlns:a16="http://schemas.microsoft.com/office/drawing/2014/main" id="{AB047E98-F23E-AE0D-23DA-D113889480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5432" y="878968"/>
            <a:ext cx="2853175" cy="3042168"/>
          </a:xfrm>
          <a:prstGeom prst="rect">
            <a:avLst/>
          </a:prstGeom>
        </p:spPr>
      </p:pic>
      <p:pic>
        <p:nvPicPr>
          <p:cNvPr id="7" name="Picture 6" descr="Capaciteit batterijen per type">
            <a:extLst>
              <a:ext uri="{FF2B5EF4-FFF2-40B4-BE49-F238E27FC236}">
                <a16:creationId xmlns:a16="http://schemas.microsoft.com/office/drawing/2014/main" id="{58874517-2278-2FC4-D82E-0367E94948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4025" y="3613194"/>
            <a:ext cx="3535986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26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094" y="569115"/>
            <a:ext cx="8916329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Battery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prices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</a:t>
            </a:r>
            <a:r>
              <a:rPr kumimoji="0" lang="nl-NL" sz="2800" b="1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in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2023</a:t>
            </a: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4" y="1600200"/>
            <a:ext cx="3281154" cy="4641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Decrease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until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2023, but </a:t>
            </a:r>
            <a:b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</a:b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wider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range</a:t>
            </a:r>
            <a:r>
              <a:rPr lang="nl-NL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 in 2024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Different </a:t>
            </a:r>
            <a:r>
              <a:rPr lang="nl-NL" i="0" u="none" strike="noStrike" kern="1200" cap="none" spc="0" baseline="0" dirty="0" err="1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prices</a:t>
            </a:r>
            <a:r>
              <a:rPr lang="nl-NL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 </a:t>
            </a:r>
            <a:r>
              <a:rPr lang="nl-NL" i="0" u="none" strike="noStrike" kern="1200" cap="none" spc="0" baseline="0" dirty="0" err="1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based</a:t>
            </a:r>
            <a:r>
              <a:rPr lang="nl-NL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 on </a:t>
            </a:r>
            <a:br>
              <a:rPr lang="nl-NL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</a:br>
            <a:r>
              <a:rPr lang="nl-NL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equipment</a:t>
            </a: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Provisional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price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ranges: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chemeClr val="accent1"/>
                </a:solidFill>
                <a:latin typeface="Helvetica" pitchFamily="34"/>
                <a:cs typeface="Helvetica" pitchFamily="34"/>
              </a:rPr>
              <a:t>Only</a:t>
            </a:r>
            <a:r>
              <a:rPr lang="nl-NL" dirty="0">
                <a:solidFill>
                  <a:schemeClr val="accent1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chemeClr val="accent1"/>
                </a:solidFill>
                <a:latin typeface="Helvetica" pitchFamily="34"/>
                <a:cs typeface="Helvetica" pitchFamily="34"/>
              </a:rPr>
              <a:t>battery</a:t>
            </a:r>
            <a:endParaRPr lang="nl-NL" dirty="0">
              <a:solidFill>
                <a:schemeClr val="accent1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chemeClr val="accent1"/>
                </a:solidFill>
                <a:latin typeface="Helvetica" pitchFamily="34"/>
                <a:cs typeface="Helvetica" pitchFamily="34"/>
              </a:rPr>
              <a:t>~ 300-400 EUR/kWh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chemeClr val="accent4"/>
                </a:solidFill>
                <a:latin typeface="Helvetica" pitchFamily="34"/>
                <a:cs typeface="Helvetica" pitchFamily="34"/>
              </a:rPr>
              <a:t>Battery</a:t>
            </a:r>
            <a:r>
              <a:rPr lang="nl-NL" dirty="0">
                <a:solidFill>
                  <a:schemeClr val="accent4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chemeClr val="accent4"/>
                </a:solidFill>
                <a:latin typeface="Helvetica" pitchFamily="34"/>
                <a:cs typeface="Helvetica" pitchFamily="34"/>
              </a:rPr>
              <a:t>with</a:t>
            </a:r>
            <a:r>
              <a:rPr lang="nl-NL" dirty="0">
                <a:solidFill>
                  <a:schemeClr val="accent4"/>
                </a:solidFill>
                <a:latin typeface="Helvetica" pitchFamily="34"/>
                <a:cs typeface="Helvetica" pitchFamily="34"/>
              </a:rPr>
              <a:t> </a:t>
            </a:r>
            <a:br>
              <a:rPr lang="nl-NL" dirty="0">
                <a:solidFill>
                  <a:schemeClr val="accent4"/>
                </a:solidFill>
                <a:latin typeface="Helvetica" pitchFamily="34"/>
                <a:cs typeface="Helvetica" pitchFamily="34"/>
              </a:rPr>
            </a:br>
            <a:r>
              <a:rPr lang="nl-NL" dirty="0" err="1">
                <a:solidFill>
                  <a:schemeClr val="accent4"/>
                </a:solidFill>
                <a:latin typeface="Helvetica" pitchFamily="34"/>
                <a:cs typeface="Helvetica" pitchFamily="34"/>
              </a:rPr>
              <a:t>integrated</a:t>
            </a:r>
            <a:r>
              <a:rPr lang="nl-NL" dirty="0">
                <a:solidFill>
                  <a:schemeClr val="accent4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chemeClr val="accent4"/>
                </a:solidFill>
                <a:latin typeface="Helvetica" pitchFamily="34"/>
                <a:cs typeface="Helvetica" pitchFamily="34"/>
              </a:rPr>
              <a:t>inverter</a:t>
            </a:r>
            <a:endParaRPr lang="nl-NL" dirty="0">
              <a:solidFill>
                <a:schemeClr val="accent4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chemeClr val="accent4"/>
                </a:solidFill>
                <a:latin typeface="Helvetica" pitchFamily="34"/>
                <a:cs typeface="Helvetica" pitchFamily="34"/>
              </a:rPr>
              <a:t>~ 450-500 EUR/kWh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chemeClr val="accent5"/>
                </a:solidFill>
                <a:latin typeface="Helvetica" pitchFamily="34"/>
                <a:cs typeface="Helvetica" pitchFamily="34"/>
              </a:rPr>
              <a:t>Smart </a:t>
            </a:r>
            <a:r>
              <a:rPr lang="nl-NL" dirty="0" err="1">
                <a:solidFill>
                  <a:schemeClr val="accent5"/>
                </a:solidFill>
                <a:latin typeface="Helvetica" pitchFamily="34"/>
                <a:cs typeface="Helvetica" pitchFamily="34"/>
              </a:rPr>
              <a:t>battery</a:t>
            </a:r>
            <a:endParaRPr lang="nl-NL" dirty="0">
              <a:solidFill>
                <a:schemeClr val="accent5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chemeClr val="accent5"/>
                </a:solidFill>
                <a:latin typeface="Helvetica" pitchFamily="34"/>
                <a:cs typeface="Helvetica" pitchFamily="34"/>
              </a:rPr>
              <a:t>~ 550-750 EUR/kWh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0941" y="6270899"/>
            <a:ext cx="79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i="1" dirty="0">
                <a:latin typeface="Montserat"/>
              </a:rPr>
              <a:t>DNE Research</a:t>
            </a:r>
          </a:p>
          <a:p>
            <a:r>
              <a:rPr lang="nl-NL" sz="1000" i="1" dirty="0">
                <a:latin typeface="Montserat"/>
              </a:rPr>
              <a:t>              Web shops </a:t>
            </a:r>
            <a:r>
              <a:rPr lang="nl-NL" sz="1000" i="1" dirty="0" err="1">
                <a:latin typeface="Montserat"/>
              </a:rPr>
              <a:t>for</a:t>
            </a:r>
            <a:r>
              <a:rPr lang="nl-NL" sz="1000" i="1" dirty="0">
                <a:latin typeface="Montserat"/>
              </a:rPr>
              <a:t> </a:t>
            </a:r>
            <a:r>
              <a:rPr lang="nl-NL" sz="1000" i="1" dirty="0" err="1">
                <a:latin typeface="Montserat"/>
              </a:rPr>
              <a:t>batteries</a:t>
            </a:r>
            <a:endParaRPr lang="nl-NL" sz="1000" i="1" dirty="0">
              <a:latin typeface="Montserat"/>
            </a:endParaRPr>
          </a:p>
        </p:txBody>
      </p:sp>
      <p:pic>
        <p:nvPicPr>
          <p:cNvPr id="13" name="Picture 12" descr="Grafiek prijs per kWh per jaarhalf">
            <a:extLst>
              <a:ext uri="{FF2B5EF4-FFF2-40B4-BE49-F238E27FC236}">
                <a16:creationId xmlns:a16="http://schemas.microsoft.com/office/drawing/2014/main" id="{DCA0134F-FB5E-2B24-7A54-B177301405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3946" y="1006836"/>
            <a:ext cx="6431837" cy="2219136"/>
          </a:xfrm>
          <a:prstGeom prst="rect">
            <a:avLst/>
          </a:prstGeom>
        </p:spPr>
      </p:pic>
      <p:pic>
        <p:nvPicPr>
          <p:cNvPr id="14" name="Picture 13" descr="Prijs per batterijcapaciteit ">
            <a:extLst>
              <a:ext uri="{FF2B5EF4-FFF2-40B4-BE49-F238E27FC236}">
                <a16:creationId xmlns:a16="http://schemas.microsoft.com/office/drawing/2014/main" id="{336EC073-11C3-CC6A-F840-D9321E9E29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4827" y="3254400"/>
            <a:ext cx="6748857" cy="29812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8067D2-18F2-2610-4F6E-BB344F8A0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2174" y="4821958"/>
            <a:ext cx="5605463" cy="1852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786DE-E384-A8B2-9D33-EA0BDB7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2174" y="4636714"/>
            <a:ext cx="5605463" cy="11388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ED8D0C-71E0-814A-A140-4CCD92316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2174" y="4180816"/>
            <a:ext cx="5605463" cy="36531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90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27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094" y="569115"/>
            <a:ext cx="8916329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Warranty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and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Expected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lifetime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E94E1B"/>
              </a:solidFill>
              <a:effectLst/>
              <a:uLnTx/>
              <a:uFillTx/>
              <a:latin typeface="Montserrat" pitchFamily="2"/>
              <a:ea typeface="+mn-ea"/>
              <a:cs typeface="Arial" pitchFamily="34"/>
            </a:endParaRP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4" y="1600200"/>
            <a:ext cx="4314426" cy="4641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Li-ion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Warranty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4.000 - 6.000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cycles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(7,5 - 10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years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Expected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lifetime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6.000 – 9.500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cycles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(10 – 20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years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b="1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b="1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Other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Warranty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5.000 - 10.000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cycles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(5 – 10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years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Expected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lifetime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5.000 – 50.000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cycles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(10 – 45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years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0941" y="6270899"/>
            <a:ext cx="79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i="1" dirty="0">
                <a:latin typeface="Montserat"/>
              </a:rPr>
              <a:t>DNE Research</a:t>
            </a:r>
          </a:p>
          <a:p>
            <a:r>
              <a:rPr lang="nl-NL" sz="1000" i="1" dirty="0">
                <a:latin typeface="Montserat"/>
              </a:rPr>
              <a:t>              </a:t>
            </a:r>
          </a:p>
        </p:txBody>
      </p:sp>
      <p:pic>
        <p:nvPicPr>
          <p:cNvPr id="6" name="Picture 5" descr="Laadcycli van batterijen">
            <a:extLst>
              <a:ext uri="{FF2B5EF4-FFF2-40B4-BE49-F238E27FC236}">
                <a16:creationId xmlns:a16="http://schemas.microsoft.com/office/drawing/2014/main" id="{C28E8A7F-58E8-A964-9BED-1D8CBCB7A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0027" y="1054310"/>
            <a:ext cx="7071973" cy="2950720"/>
          </a:xfrm>
          <a:prstGeom prst="rect">
            <a:avLst/>
          </a:prstGeom>
        </p:spPr>
      </p:pic>
      <p:pic>
        <p:nvPicPr>
          <p:cNvPr id="7" name="Picture 6" descr="jaarduur batterijen">
            <a:extLst>
              <a:ext uri="{FF2B5EF4-FFF2-40B4-BE49-F238E27FC236}">
                <a16:creationId xmlns:a16="http://schemas.microsoft.com/office/drawing/2014/main" id="{9F0AA217-9B74-C667-129D-9A217F0AC7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6649" y="3967005"/>
            <a:ext cx="6370872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28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FE5C55B3-FE25-5AA0-9550-939DF3EA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2024 voorspelling</a:t>
            </a:r>
          </a:p>
        </p:txBody>
      </p:sp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/>
          <p:nvPr/>
        </p:nvSpPr>
        <p:spPr>
          <a:xfrm>
            <a:off x="989094" y="569115"/>
            <a:ext cx="8916329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i="0" u="none" strike="noStrike" kern="1200" cap="none" spc="0" baseline="0" dirty="0">
                <a:solidFill>
                  <a:srgbClr val="E94E1B"/>
                </a:solidFill>
                <a:uFillTx/>
                <a:latin typeface="Montserrat" pitchFamily="2"/>
                <a:cs typeface="Arial" pitchFamily="34"/>
              </a:rPr>
              <a:t>2024 </a:t>
            </a:r>
            <a:r>
              <a:rPr lang="nl-NL" sz="2800" b="1" i="0" u="none" strike="noStrike" kern="1200" cap="none" spc="0" baseline="0" dirty="0" err="1">
                <a:solidFill>
                  <a:srgbClr val="E94E1B"/>
                </a:solidFill>
                <a:uFillTx/>
                <a:latin typeface="Montserrat" pitchFamily="2"/>
                <a:cs typeface="Arial" pitchFamily="34"/>
              </a:rPr>
              <a:t>projections</a:t>
            </a:r>
            <a:endParaRPr lang="nl-NL" sz="2800" b="1" i="0" u="none" strike="noStrike" kern="1200" cap="none" spc="0" baseline="0" dirty="0">
              <a:solidFill>
                <a:srgbClr val="E94E1B"/>
              </a:solidFill>
              <a:uFillTx/>
              <a:latin typeface="Montserrat" pitchFamily="2"/>
              <a:cs typeface="Arial" pitchFamily="34"/>
            </a:endParaRP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4" y="1600200"/>
            <a:ext cx="4314426" cy="4641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Base scenario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reported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values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from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b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</a:b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the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research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High </a:t>
            </a: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and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Low </a:t>
            </a: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scenarios</a:t>
            </a:r>
            <a:endParaRPr lang="nl-NL" b="1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market trends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Base scenario sales </a:t>
            </a: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projections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for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2024:</a:t>
            </a:r>
            <a:endParaRPr lang="nl-NL" u="sng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Residential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sector:	472 MWh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Commercial sector:	246 MWh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Utility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sector:		224 MWh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950941" y="6270899"/>
            <a:ext cx="79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at"/>
                <a:ea typeface="+mn-ea"/>
                <a:cs typeface="+mn-cs"/>
              </a:rPr>
              <a:t>Source: </a:t>
            </a:r>
            <a:r>
              <a:rPr kumimoji="0" lang="nl-NL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at"/>
                <a:ea typeface="+mn-ea"/>
                <a:cs typeface="+mn-cs"/>
              </a:rPr>
              <a:t>DNE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at"/>
                <a:ea typeface="+mn-ea"/>
                <a:cs typeface="+mn-cs"/>
              </a:rPr>
              <a:t>              </a:t>
            </a:r>
          </a:p>
        </p:txBody>
      </p:sp>
      <p:pic>
        <p:nvPicPr>
          <p:cNvPr id="14" name="Picture 13" descr="grafiek verkoop batterij opslag per jaar">
            <a:extLst>
              <a:ext uri="{FF2B5EF4-FFF2-40B4-BE49-F238E27FC236}">
                <a16:creationId xmlns:a16="http://schemas.microsoft.com/office/drawing/2014/main" id="{81CABD62-D855-AFA3-0C2F-7D053EEFC9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6869" y="927497"/>
            <a:ext cx="7145131" cy="2859272"/>
          </a:xfrm>
          <a:prstGeom prst="rect">
            <a:avLst/>
          </a:prstGeom>
        </p:spPr>
      </p:pic>
      <p:pic>
        <p:nvPicPr>
          <p:cNvPr id="15" name="Picture 14" descr="projectie verkoop batterij energieopslag per sector">
            <a:extLst>
              <a:ext uri="{FF2B5EF4-FFF2-40B4-BE49-F238E27FC236}">
                <a16:creationId xmlns:a16="http://schemas.microsoft.com/office/drawing/2014/main" id="{3430A25E-1D2D-5D5C-C4BB-12CEF553DD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5524" y="3780631"/>
            <a:ext cx="672447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29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094" y="569115"/>
            <a:ext cx="8916329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Longterm forecast-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total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capacities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E94E1B"/>
              </a:solidFill>
              <a:effectLst/>
              <a:uLnTx/>
              <a:uFillTx/>
              <a:latin typeface="Helvetica" pitchFamily="34"/>
              <a:ea typeface="+mn-ea"/>
              <a:cs typeface="Helvetica" pitchFamily="34"/>
            </a:endParaRP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4" y="1360681"/>
            <a:ext cx="4314426" cy="4641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Methodology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: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Residential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and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b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</a:b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commercial sectors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Market trends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Limit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based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on </a:t>
            </a:r>
            <a:b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</a:b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-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total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solar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capacities</a:t>
            </a:r>
            <a:b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</a:b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- 1h storage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Utility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sector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Market trends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Limit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based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on </a:t>
            </a:r>
            <a:b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</a:b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-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Tennet’s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plans</a:t>
            </a:r>
            <a:b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</a:b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- 2h storage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Possible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total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capacity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in 2030: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kern="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55 </a:t>
            </a:r>
            <a:r>
              <a:rPr lang="nl-NL" kern="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GWh</a:t>
            </a: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0941" y="6270899"/>
            <a:ext cx="79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i="1" dirty="0">
                <a:latin typeface="Montserat"/>
              </a:rPr>
              <a:t>DNE Research</a:t>
            </a:r>
          </a:p>
          <a:p>
            <a:r>
              <a:rPr lang="nl-NL" sz="1000" i="1" dirty="0">
                <a:latin typeface="Montserat"/>
              </a:rPr>
              <a:t>              </a:t>
            </a:r>
          </a:p>
        </p:txBody>
      </p:sp>
      <p:pic>
        <p:nvPicPr>
          <p:cNvPr id="6" name="Picture 5" descr="Grafiek langetermijn voorspelling totale capaciteit per sector">
            <a:extLst>
              <a:ext uri="{FF2B5EF4-FFF2-40B4-BE49-F238E27FC236}">
                <a16:creationId xmlns:a16="http://schemas.microsoft.com/office/drawing/2014/main" id="{7ED69935-5F37-0FC4-5516-989243980B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7258" y="1316801"/>
            <a:ext cx="6669602" cy="2499577"/>
          </a:xfrm>
          <a:prstGeom prst="rect">
            <a:avLst/>
          </a:prstGeom>
        </p:spPr>
      </p:pic>
      <p:pic>
        <p:nvPicPr>
          <p:cNvPr id="7" name="Picture 6" descr="grafiek lange termijn voorspelling totale capaciteit batterijen">
            <a:extLst>
              <a:ext uri="{FF2B5EF4-FFF2-40B4-BE49-F238E27FC236}">
                <a16:creationId xmlns:a16="http://schemas.microsoft.com/office/drawing/2014/main" id="{06A599E1-8424-955C-4EC6-C99E24A664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7258" y="3833020"/>
            <a:ext cx="6669602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B04A88-0BE8-1099-7F30-A7B91C60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30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894" y="6242072"/>
            <a:ext cx="1780897" cy="50998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9B261F1-6803-54E2-64CD-098F72F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D89A1-D6EF-94C0-D72D-61766526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sp>
        <p:nvSpPr>
          <p:cNvPr id="9" name="Tekstvak 13">
            <a:extLst>
              <a:ext uri="{FF2B5EF4-FFF2-40B4-BE49-F238E27FC236}">
                <a16:creationId xmlns:a16="http://schemas.microsoft.com/office/drawing/2014/main" id="{B8C0CBA2-AECF-6B00-B86D-9E910DD3E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094" y="569115"/>
            <a:ext cx="8916329" cy="523220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6E3C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Possible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D6E3C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 closer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6E3C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future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ED6E3C"/>
                </a:solidFill>
                <a:effectLst/>
                <a:uLnTx/>
                <a:uFillTx/>
                <a:latin typeface="Montserrat" pitchFamily="2"/>
                <a:ea typeface="+mn-ea"/>
                <a:cs typeface="Arial" pitchFamily="34"/>
              </a:rPr>
              <a:t>?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 pitchFamily="34"/>
              <a:ea typeface="+mn-ea"/>
              <a:cs typeface="Helvetica" pitchFamily="34"/>
            </a:endParaRP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766D4E4B-5334-D614-4792-688962040309}"/>
              </a:ext>
            </a:extLst>
          </p:cNvPr>
          <p:cNvSpPr txBox="1"/>
          <p:nvPr/>
        </p:nvSpPr>
        <p:spPr>
          <a:xfrm>
            <a:off x="989094" y="1360681"/>
            <a:ext cx="4314426" cy="4641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Following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b="1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current</a:t>
            </a:r>
            <a:r>
              <a:rPr lang="nl-NL" b="1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market trends: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Sales forecast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for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2025: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u="sng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Residential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sector:	1200 MWh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Commercial sector:	  500 MWh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Utility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sector:		  700 MWh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Sales forecast </a:t>
            </a: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for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2026: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u="sng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Residential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sector:	3300 MWh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Commercial sector:	1200 MWh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Utility</a:t>
            </a:r>
            <a:r>
              <a:rPr lang="nl-NL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sector:		1700 MWh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F9B7E8-634F-C46F-4293-69778C87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217" y="593997"/>
            <a:ext cx="506170" cy="512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927EF5-B3C1-2141-93EF-990970251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50941" y="6270899"/>
            <a:ext cx="79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latin typeface="Montserat"/>
              </a:rPr>
              <a:t>Source: </a:t>
            </a:r>
            <a:r>
              <a:rPr lang="nl-NL" sz="1000" i="1" dirty="0">
                <a:latin typeface="Montserat"/>
              </a:rPr>
              <a:t>DNE Research</a:t>
            </a:r>
          </a:p>
          <a:p>
            <a:r>
              <a:rPr lang="nl-NL" sz="1000" i="1" dirty="0">
                <a:latin typeface="Montserat"/>
              </a:rPr>
              <a:t>              </a:t>
            </a:r>
          </a:p>
        </p:txBody>
      </p:sp>
      <p:pic>
        <p:nvPicPr>
          <p:cNvPr id="10" name="Picture 9" descr="voorspelling toegevoegde battterij energieopslag capaciteit">
            <a:extLst>
              <a:ext uri="{FF2B5EF4-FFF2-40B4-BE49-F238E27FC236}">
                <a16:creationId xmlns:a16="http://schemas.microsoft.com/office/drawing/2014/main" id="{F83D0236-AAEA-4AFB-8888-69A0735B76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3520" y="1380744"/>
            <a:ext cx="6742760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extLst>
              <a:ext uri="{FF2B5EF4-FFF2-40B4-BE49-F238E27FC236}">
                <a16:creationId xmlns:a16="http://schemas.microsoft.com/office/drawing/2014/main" id="{DE6C05D6-1925-D5EE-6E0B-F686228C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pic>
        <p:nvPicPr>
          <p:cNvPr id="99" name="Graphic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333" y="6111313"/>
            <a:ext cx="2095501" cy="60007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kstva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085" y="6242072"/>
            <a:ext cx="3531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dirty="0"/>
              <a:t>31</a:t>
            </a:r>
            <a:endParaRPr dirty="0"/>
          </a:p>
        </p:txBody>
      </p:sp>
      <p:sp>
        <p:nvSpPr>
          <p:cNvPr id="101" name="Tekstvak 13"/>
          <p:cNvSpPr txBox="1">
            <a:spLocks noGrp="1"/>
          </p:cNvSpPr>
          <p:nvPr>
            <p:ph type="title" idx="4294967295"/>
          </p:nvPr>
        </p:nvSpPr>
        <p:spPr>
          <a:xfrm>
            <a:off x="963510" y="391094"/>
            <a:ext cx="9913037" cy="5595089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>
              <a:defRPr sz="2800">
                <a:solidFill>
                  <a:srgbClr val="68B42E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Net-Zero </a:t>
            </a:r>
            <a:r>
              <a:rPr kumimoji="0" lang="nl-NL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Industry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 Act (</a:t>
            </a:r>
            <a:r>
              <a:rPr kumimoji="0" lang="nl-NL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June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 2024)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68B42E"/>
              </a:solidFill>
              <a:effectLst/>
              <a:uLnTx/>
              <a:uFillTx/>
              <a:latin typeface="Montserat"/>
              <a:ea typeface="Montserrat Bold"/>
              <a:cs typeface="Montserrat Bold"/>
              <a:sym typeface="Montserrat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By 2030, EU should produce at least 40 %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of the EU's annual deployment needs for eight strategic net-zero technologies!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at"/>
              <a:ea typeface="Montserrat Bold"/>
              <a:cs typeface="Montserrat Bold"/>
              <a:sym typeface="Montserrat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at"/>
              <a:ea typeface="Montserrat Bold"/>
              <a:cs typeface="Montserrat Bold"/>
              <a:sym typeface="Montserrat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Targets: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Batteries: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90% of EU annual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demand or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550 GWh of battery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manufacturing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capacities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at"/>
                <a:ea typeface="Montserrat Bold"/>
                <a:cs typeface="Montserrat Bold"/>
                <a:sym typeface="Montserrat Bold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at"/>
              <a:ea typeface="Montserrat Bold"/>
              <a:cs typeface="Montserrat Bold"/>
              <a:sym typeface="Montserrat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at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3" name="Picture 2" descr="Infographic energietransitie technologieën">
            <a:extLst>
              <a:ext uri="{FF2B5EF4-FFF2-40B4-BE49-F238E27FC236}">
                <a16:creationId xmlns:a16="http://schemas.microsoft.com/office/drawing/2014/main" id="{2F53C694-6B72-00EB-5478-615491B16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360" y="2072219"/>
            <a:ext cx="7621474" cy="35193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E3CB4B-50FF-FB70-A264-E05BCCBA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9360" y="4076700"/>
            <a:ext cx="1666615" cy="14536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4D9986D-D0E9-EB12-C25E-B040A9742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085" y="362858"/>
            <a:ext cx="516425" cy="523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45F88-4948-EBF6-C6D7-D956B44CF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06" y="593127"/>
            <a:ext cx="1347985" cy="3055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41A9635-F234-D74B-D48F-CC025419F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33357" y="174996"/>
            <a:ext cx="2070501" cy="4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A9EDDDD3-05CE-0A73-D41E-EE2925DA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275" y="-57150"/>
            <a:ext cx="12782550" cy="6972300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91D4240B-FBA5-21CF-6488-FF60A4377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7100" y="-157443"/>
            <a:ext cx="8522198" cy="6024947"/>
          </a:xfrm>
          <a:prstGeom prst="rect">
            <a:avLst/>
          </a:prstGeom>
        </p:spPr>
      </p:pic>
      <p:pic>
        <p:nvPicPr>
          <p:cNvPr id="8" name="GH Patroon RGB.ai">
            <a:extLst>
              <a:ext uri="{FF2B5EF4-FFF2-40B4-BE49-F238E27FC236}">
                <a16:creationId xmlns:a16="http://schemas.microsoft.com/office/drawing/2014/main" id="{6EDD45E1-0A13-00E6-D401-5A614EA42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981181">
            <a:off x="-775444" y="5196081"/>
            <a:ext cx="2353621" cy="27690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3ADAA8-6284-149A-3181-DE12538B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Volgende congres: Warmtepomp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03490105-F181-F9FF-35E2-08F30FDBDB66}"/>
              </a:ext>
            </a:extLst>
          </p:cNvPr>
          <p:cNvSpPr txBox="1"/>
          <p:nvPr/>
        </p:nvSpPr>
        <p:spPr>
          <a:xfrm>
            <a:off x="104775" y="1674761"/>
            <a:ext cx="9988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b="1" dirty="0" err="1">
                <a:solidFill>
                  <a:schemeClr val="bg1"/>
                </a:solidFill>
                <a:latin typeface="Montserrat" pitchFamily="2"/>
              </a:rPr>
              <a:t>Our</a:t>
            </a:r>
            <a:r>
              <a:rPr lang="nl-NL" sz="4000" b="1" dirty="0">
                <a:solidFill>
                  <a:schemeClr val="bg1"/>
                </a:solidFill>
                <a:latin typeface="Montserrat" pitchFamily="2"/>
              </a:rPr>
              <a:t> next </a:t>
            </a:r>
            <a:r>
              <a:rPr lang="nl-NL" sz="4000" b="1" dirty="0" err="1">
                <a:solidFill>
                  <a:schemeClr val="bg1"/>
                </a:solidFill>
                <a:latin typeface="Montserrat" pitchFamily="2"/>
              </a:rPr>
              <a:t>congress</a:t>
            </a:r>
            <a:r>
              <a:rPr lang="nl-NL" sz="4000" b="1" dirty="0">
                <a:solidFill>
                  <a:schemeClr val="bg1"/>
                </a:solidFill>
                <a:latin typeface="Montserrat" pitchFamily="2"/>
              </a:rPr>
              <a:t>: </a:t>
            </a:r>
            <a:br>
              <a:rPr lang="nl-NL" sz="4000" b="1" dirty="0">
                <a:solidFill>
                  <a:schemeClr val="bg1"/>
                </a:solidFill>
                <a:latin typeface="Montserrat" pitchFamily="2"/>
              </a:rPr>
            </a:br>
            <a:r>
              <a:rPr lang="nl-NL" sz="4000" b="1" i="0" u="none" strike="noStrike" kern="1200" cap="none" spc="0" baseline="0" dirty="0">
                <a:solidFill>
                  <a:schemeClr val="bg1"/>
                </a:solidFill>
                <a:uFillTx/>
                <a:latin typeface="Montserrat" pitchFamily="2"/>
              </a:rPr>
              <a:t>Doorbraak van de Warmtepomp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56014-F884-234C-18FA-ED28E19B1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31601" y="-1539440"/>
            <a:ext cx="607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accent5"/>
                </a:solidFill>
              </a:rPr>
              <a:t>Doorbraak van de Warmtepomp</a:t>
            </a:r>
          </a:p>
          <a:p>
            <a:pPr algn="ctr"/>
            <a:r>
              <a:rPr lang="nl-NL" b="1" dirty="0">
                <a:solidFill>
                  <a:schemeClr val="accent5"/>
                </a:solidFill>
              </a:rPr>
              <a:t>The heat pumps event </a:t>
            </a:r>
            <a:r>
              <a:rPr lang="nl-NL" b="1" dirty="0" err="1">
                <a:solidFill>
                  <a:schemeClr val="accent5"/>
                </a:solidFill>
              </a:rPr>
              <a:t>that</a:t>
            </a:r>
            <a:r>
              <a:rPr lang="nl-NL" b="1" dirty="0">
                <a:solidFill>
                  <a:schemeClr val="accent5"/>
                </a:solidFill>
              </a:rPr>
              <a:t> </a:t>
            </a:r>
            <a:r>
              <a:rPr lang="nl-NL" b="1" dirty="0" err="1">
                <a:solidFill>
                  <a:schemeClr val="accent5"/>
                </a:solidFill>
              </a:rPr>
              <a:t>shouldn’t</a:t>
            </a:r>
            <a:r>
              <a:rPr lang="nl-NL" b="1" dirty="0">
                <a:solidFill>
                  <a:schemeClr val="accent5"/>
                </a:solidFill>
              </a:rPr>
              <a:t> </a:t>
            </a:r>
            <a:r>
              <a:rPr lang="nl-NL" b="1" dirty="0" err="1">
                <a:solidFill>
                  <a:schemeClr val="accent5"/>
                </a:solidFill>
              </a:rPr>
              <a:t>be</a:t>
            </a:r>
            <a:r>
              <a:rPr lang="nl-NL" b="1" dirty="0">
                <a:solidFill>
                  <a:schemeClr val="accent5"/>
                </a:solidFill>
              </a:rPr>
              <a:t> </a:t>
            </a:r>
            <a:r>
              <a:rPr lang="nl-NL" b="1" dirty="0" err="1">
                <a:solidFill>
                  <a:schemeClr val="accent5"/>
                </a:solidFill>
              </a:rPr>
              <a:t>missed</a:t>
            </a:r>
            <a:r>
              <a:rPr lang="nl-NL" b="1" dirty="0">
                <a:solidFill>
                  <a:schemeClr val="accent5"/>
                </a:solidFill>
              </a:rPr>
              <a:t> in 2024!</a:t>
            </a:r>
          </a:p>
        </p:txBody>
      </p:sp>
      <p:sp>
        <p:nvSpPr>
          <p:cNvPr id="11" name="Tekstvak 13">
            <a:extLst>
              <a:ext uri="{FF2B5EF4-FFF2-40B4-BE49-F238E27FC236}">
                <a16:creationId xmlns:a16="http://schemas.microsoft.com/office/drawing/2014/main" id="{3DBE2909-1F48-0409-FD68-DAA9C3079E18}"/>
              </a:ext>
            </a:extLst>
          </p:cNvPr>
          <p:cNvSpPr txBox="1"/>
          <p:nvPr/>
        </p:nvSpPr>
        <p:spPr>
          <a:xfrm>
            <a:off x="104775" y="3191031"/>
            <a:ext cx="8013719" cy="56825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1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Program: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DNE Research presenting </a:t>
            </a:r>
            <a:b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</a:br>
            <a: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Het Nationaal Warmtepomp Trendrapport 24/25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High level speakers </a:t>
            </a:r>
            <a:r>
              <a:rPr lang="nl-NL" sz="2200" dirty="0" err="1">
                <a:solidFill>
                  <a:schemeClr val="bg1"/>
                </a:solidFill>
                <a:latin typeface="Helvetica" pitchFamily="34"/>
                <a:cs typeface="Helvetica" pitchFamily="34"/>
              </a:rPr>
              <a:t>from</a:t>
            </a:r>
            <a: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 heat pumps sector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Panel </a:t>
            </a:r>
            <a:r>
              <a:rPr lang="nl-NL" sz="2200" dirty="0" err="1">
                <a:solidFill>
                  <a:schemeClr val="bg1"/>
                </a:solidFill>
                <a:latin typeface="Helvetica" pitchFamily="34"/>
                <a:cs typeface="Helvetica" pitchFamily="34"/>
              </a:rPr>
              <a:t>discussions</a:t>
            </a:r>
            <a:endParaRPr lang="nl-NL" sz="2200" dirty="0">
              <a:solidFill>
                <a:schemeClr val="bg1"/>
              </a:solidFill>
              <a:latin typeface="Helvetica" pitchFamily="34"/>
              <a:cs typeface="Helvetica" pitchFamily="34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32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05B5F727-E723-672A-E54E-81DEDEB84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9" y="162393"/>
            <a:ext cx="6638925" cy="986867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F637447D-CF15-080E-B7D3-DEDB913C2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60242">
            <a:off x="7879172" y="1775171"/>
            <a:ext cx="5601770" cy="6618174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D9B2CC27-4345-C06F-0AE7-09E7E67DFAA9}"/>
              </a:ext>
            </a:extLst>
          </p:cNvPr>
          <p:cNvSpPr txBox="1"/>
          <p:nvPr/>
        </p:nvSpPr>
        <p:spPr>
          <a:xfrm>
            <a:off x="8070929" y="3677514"/>
            <a:ext cx="45818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Montserat"/>
              </a:rPr>
              <a:t>13 november</a:t>
            </a:r>
          </a:p>
          <a:p>
            <a:pPr algn="ctr"/>
            <a:r>
              <a:rPr lang="nl-NL" sz="4400" b="1" dirty="0">
                <a:solidFill>
                  <a:schemeClr val="bg1"/>
                </a:solidFill>
                <a:latin typeface="Montserat"/>
              </a:rPr>
              <a:t> 2024, </a:t>
            </a:r>
          </a:p>
          <a:p>
            <a:pPr algn="ctr"/>
            <a:r>
              <a:rPr lang="nl-NL" sz="3200" dirty="0" err="1">
                <a:solidFill>
                  <a:schemeClr val="bg1"/>
                </a:solidFill>
                <a:latin typeface="Montserat"/>
              </a:rPr>
              <a:t>Louwman</a:t>
            </a:r>
            <a:r>
              <a:rPr lang="nl-NL" sz="3200" dirty="0">
                <a:solidFill>
                  <a:schemeClr val="bg1"/>
                </a:solidFill>
                <a:latin typeface="Montserat"/>
              </a:rPr>
              <a:t> Museum, </a:t>
            </a:r>
          </a:p>
          <a:p>
            <a:pPr algn="ctr"/>
            <a:r>
              <a:rPr lang="nl-NL" sz="3200" dirty="0">
                <a:solidFill>
                  <a:schemeClr val="bg1"/>
                </a:solidFill>
                <a:latin typeface="Montserat"/>
              </a:rPr>
              <a:t>Den Haag</a:t>
            </a:r>
          </a:p>
        </p:txBody>
      </p:sp>
    </p:spTree>
    <p:extLst>
      <p:ext uri="{BB962C8B-B14F-4D97-AF65-F5344CB8AC3E}">
        <p14:creationId xmlns:p14="http://schemas.microsoft.com/office/powerpoint/2010/main" val="374118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9349BB21-3867-82C1-5AC7-B5A8B6844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DF6A1D0-D44B-98BE-7F4D-50650896A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748" y="100389"/>
            <a:ext cx="516425" cy="5232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7FF5A25-1E51-179D-D317-4DCC69A96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45333" y="6111313"/>
            <a:ext cx="2095500" cy="600075"/>
          </a:xfrm>
          <a:prstGeom prst="rect">
            <a:avLst/>
          </a:prstGeom>
        </p:spPr>
      </p:pic>
      <p:sp>
        <p:nvSpPr>
          <p:cNvPr id="13" name="Tekstvak 13">
            <a:extLst>
              <a:ext uri="{FF2B5EF4-FFF2-40B4-BE49-F238E27FC236}">
                <a16:creationId xmlns:a16="http://schemas.microsoft.com/office/drawing/2014/main" id="{6C63C976-F12D-97EF-8459-B98C3F5F56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8172" y="100390"/>
            <a:ext cx="9944103" cy="2000548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5A94F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Solar Solutions Amsterdam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11</a:t>
            </a:r>
            <a:r>
              <a:rPr kumimoji="0" lang="nl-NL" sz="2400" b="0" i="0" u="none" strike="noStrike" kern="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th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 - 13</a:t>
            </a:r>
            <a:r>
              <a:rPr kumimoji="0" lang="nl-NL" sz="2400" b="0" i="0" u="none" strike="noStrike" kern="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th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March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 2025, Expo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Greater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 Amsterdam, Vijfhuizen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2024: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More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than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 280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exhibitors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,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almost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 16 000 B2B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visitors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 pitchFamily="34"/>
              <a:ea typeface="+mn-ea"/>
              <a:cs typeface="Helvetica" pitchFamily="34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Smart Storage: 26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exhibitors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 + on 73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other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Helvetica" pitchFamily="34"/>
                <a:ea typeface="+mn-ea"/>
                <a:cs typeface="Helvetica" pitchFamily="34"/>
              </a:rPr>
              <a:t> stands</a:t>
            </a:r>
          </a:p>
        </p:txBody>
      </p:sp>
      <p:pic>
        <p:nvPicPr>
          <p:cNvPr id="3" name="Picture 4" descr="Logo Dutch New Energy">
            <a:extLst>
              <a:ext uri="{FF2B5EF4-FFF2-40B4-BE49-F238E27FC236}">
                <a16:creationId xmlns:a16="http://schemas.microsoft.com/office/drawing/2014/main" id="{2DA7B9B5-C903-4D64-031B-E2D41202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272" y="1"/>
            <a:ext cx="1391728" cy="4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hematische indeling van Expo ">
            <a:extLst>
              <a:ext uri="{FF2B5EF4-FFF2-40B4-BE49-F238E27FC236}">
                <a16:creationId xmlns:a16="http://schemas.microsoft.com/office/drawing/2014/main" id="{5D44C68D-8FE5-EB22-5E6E-D8BABE288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47990"/>
            <a:ext cx="12192000" cy="4209143"/>
          </a:xfrm>
          <a:prstGeom prst="rect">
            <a:avLst/>
          </a:prstGeom>
        </p:spPr>
      </p:pic>
      <p:sp>
        <p:nvSpPr>
          <p:cNvPr id="12" name="Tekstvak 12">
            <a:extLst>
              <a:ext uri="{FF2B5EF4-FFF2-40B4-BE49-F238E27FC236}">
                <a16:creationId xmlns:a16="http://schemas.microsoft.com/office/drawing/2014/main" id="{E18C7336-B916-CE53-3787-E7D57EFA3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2310C8-F8DF-8F60-3B42-608D527D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961" y="5137150"/>
            <a:ext cx="2549323" cy="1104922"/>
          </a:xfrm>
          <a:prstGeom prst="rect">
            <a:avLst/>
          </a:prstGeom>
          <a:noFill/>
          <a:ln w="57150">
            <a:solidFill>
              <a:srgbClr val="E94E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2E3D7-804D-BB79-2A3F-5E198C1C8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0042" y="443757"/>
            <a:ext cx="1347985" cy="3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8AD4C53-6EA4-C3E2-BB1C-1F2C3FDFF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682747" cy="713404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1141AA-84C3-D444-C417-D6B847609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7100" y="-157443"/>
            <a:ext cx="8522198" cy="602494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A626F78-F354-9C95-6A19-0CEB4FC2C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50" y="162393"/>
            <a:ext cx="6638923" cy="98686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DC8EF62-DB38-C097-A6F4-E5978E23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98" y="-1688671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Volgende congres: Zon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36B814D-7CF6-C5F5-E38F-583D9ED6F9D8}"/>
              </a:ext>
            </a:extLst>
          </p:cNvPr>
          <p:cNvSpPr txBox="1"/>
          <p:nvPr/>
        </p:nvSpPr>
        <p:spPr>
          <a:xfrm>
            <a:off x="104775" y="1674761"/>
            <a:ext cx="56987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b="1" dirty="0" err="1">
                <a:solidFill>
                  <a:schemeClr val="bg1"/>
                </a:solidFill>
                <a:latin typeface="Montserrat" pitchFamily="2"/>
              </a:rPr>
              <a:t>Our</a:t>
            </a:r>
            <a:r>
              <a:rPr lang="nl-NL" sz="4000" b="1" dirty="0">
                <a:solidFill>
                  <a:schemeClr val="bg1"/>
                </a:solidFill>
                <a:latin typeface="Montserrat" pitchFamily="2"/>
              </a:rPr>
              <a:t> next </a:t>
            </a:r>
            <a:r>
              <a:rPr lang="nl-NL" sz="4000" b="1" dirty="0" err="1">
                <a:solidFill>
                  <a:schemeClr val="bg1"/>
                </a:solidFill>
                <a:latin typeface="Montserrat" pitchFamily="2"/>
              </a:rPr>
              <a:t>congress</a:t>
            </a:r>
            <a:r>
              <a:rPr lang="nl-NL" sz="4000" b="1" dirty="0">
                <a:solidFill>
                  <a:schemeClr val="bg1"/>
                </a:solidFill>
                <a:latin typeface="Montserrat" pitchFamily="2"/>
              </a:rPr>
              <a:t>: </a:t>
            </a:r>
            <a:br>
              <a:rPr lang="nl-NL" sz="4000" b="1" dirty="0">
                <a:solidFill>
                  <a:schemeClr val="bg1"/>
                </a:solidFill>
                <a:latin typeface="Montserrat" pitchFamily="2"/>
              </a:rPr>
            </a:br>
            <a:r>
              <a:rPr lang="nl-NL" sz="4000" b="1" i="0" u="none" strike="noStrike" kern="1200" cap="none" spc="0" baseline="0" dirty="0">
                <a:solidFill>
                  <a:schemeClr val="bg1"/>
                </a:solidFill>
                <a:uFillTx/>
                <a:latin typeface="Montserrat" pitchFamily="2"/>
              </a:rPr>
              <a:t>Toekomst van Solar</a:t>
            </a: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A76136B3-FBD6-99ED-A3FF-EF747FE44C9B}"/>
              </a:ext>
            </a:extLst>
          </p:cNvPr>
          <p:cNvSpPr txBox="1"/>
          <p:nvPr/>
        </p:nvSpPr>
        <p:spPr>
          <a:xfrm>
            <a:off x="104775" y="3191031"/>
            <a:ext cx="8013719" cy="56825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1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Program: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DNE Research presenting </a:t>
            </a:r>
            <a:b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</a:br>
            <a: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Het Nationaal Solar Trendrapport 2025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High level speakers </a:t>
            </a:r>
            <a:r>
              <a:rPr lang="nl-NL" sz="2200" dirty="0" err="1">
                <a:solidFill>
                  <a:schemeClr val="bg1"/>
                </a:solidFill>
                <a:latin typeface="Helvetica" pitchFamily="34"/>
                <a:cs typeface="Helvetica" pitchFamily="34"/>
              </a:rPr>
              <a:t>from</a:t>
            </a:r>
            <a: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Helvetica" pitchFamily="34"/>
                <a:cs typeface="Helvetica" pitchFamily="34"/>
              </a:rPr>
              <a:t>solar</a:t>
            </a:r>
            <a: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 sector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dirty="0">
                <a:solidFill>
                  <a:schemeClr val="bg1"/>
                </a:solidFill>
                <a:latin typeface="Helvetica" pitchFamily="34"/>
                <a:cs typeface="Helvetica" pitchFamily="34"/>
              </a:rPr>
              <a:t>Panel </a:t>
            </a:r>
            <a:r>
              <a:rPr lang="nl-NL" sz="2200" dirty="0" err="1">
                <a:solidFill>
                  <a:schemeClr val="bg1"/>
                </a:solidFill>
                <a:latin typeface="Helvetica" pitchFamily="34"/>
                <a:cs typeface="Helvetica" pitchFamily="34"/>
              </a:rPr>
              <a:t>discussions</a:t>
            </a:r>
            <a:endParaRPr lang="nl-NL" sz="2200" dirty="0">
              <a:solidFill>
                <a:schemeClr val="bg1"/>
              </a:solidFill>
              <a:latin typeface="Helvetica" pitchFamily="34"/>
              <a:cs typeface="Helvetica" pitchFamily="34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D6B95F1-B7F6-CE98-F4FA-60F18F25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160242">
            <a:off x="7549923" y="1155263"/>
            <a:ext cx="6021076" cy="6680027"/>
          </a:xfrm>
          <a:prstGeom prst="rect">
            <a:avLst/>
          </a:prstGeom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56325C9B-D210-C55E-23B5-E42D77B46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18945" y="1899726"/>
            <a:ext cx="1863751" cy="18637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QR Code">
            <a:extLst>
              <a:ext uri="{FF2B5EF4-FFF2-40B4-BE49-F238E27FC236}">
                <a16:creationId xmlns:a16="http://schemas.microsoft.com/office/drawing/2014/main" id="{583033D5-F6AF-DA0D-59F3-FF03B9F0D6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749" y="2063734"/>
            <a:ext cx="1584938" cy="158493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9337C1B-8784-ED4F-55D5-2C5FE8B9EADD}"/>
              </a:ext>
            </a:extLst>
          </p:cNvPr>
          <p:cNvSpPr txBox="1"/>
          <p:nvPr/>
        </p:nvSpPr>
        <p:spPr>
          <a:xfrm>
            <a:off x="8059874" y="3842199"/>
            <a:ext cx="45818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Montserat"/>
              </a:rPr>
              <a:t>12 februari</a:t>
            </a:r>
          </a:p>
          <a:p>
            <a:pPr algn="ctr"/>
            <a:r>
              <a:rPr lang="nl-NL" sz="4400" b="1" dirty="0">
                <a:solidFill>
                  <a:schemeClr val="bg1"/>
                </a:solidFill>
                <a:latin typeface="Montserat"/>
              </a:rPr>
              <a:t> 2025, </a:t>
            </a:r>
          </a:p>
          <a:p>
            <a:pPr algn="ctr"/>
            <a:r>
              <a:rPr lang="nl-NL" sz="3200" dirty="0" err="1">
                <a:solidFill>
                  <a:schemeClr val="bg1"/>
                </a:solidFill>
                <a:latin typeface="Montserat"/>
              </a:rPr>
              <a:t>Louwman</a:t>
            </a:r>
            <a:r>
              <a:rPr lang="nl-NL" sz="3200" dirty="0">
                <a:solidFill>
                  <a:schemeClr val="bg1"/>
                </a:solidFill>
                <a:latin typeface="Montserat"/>
              </a:rPr>
              <a:t> Museum, </a:t>
            </a:r>
          </a:p>
          <a:p>
            <a:pPr algn="ctr"/>
            <a:r>
              <a:rPr lang="nl-NL" sz="3200" dirty="0">
                <a:solidFill>
                  <a:schemeClr val="bg1"/>
                </a:solidFill>
                <a:latin typeface="Montserat"/>
              </a:rPr>
              <a:t>Den Haag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F25ED76-70BA-88E3-2A4A-766D5F633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981181">
            <a:off x="-773368" y="5139750"/>
            <a:ext cx="2638425" cy="2733675"/>
          </a:xfrm>
          <a:prstGeom prst="rect">
            <a:avLst/>
          </a:prstGeom>
        </p:spPr>
      </p:pic>
      <p:sp>
        <p:nvSpPr>
          <p:cNvPr id="12" name="Tekstvak 12">
            <a:extLst>
              <a:ext uri="{FF2B5EF4-FFF2-40B4-BE49-F238E27FC236}">
                <a16:creationId xmlns:a16="http://schemas.microsoft.com/office/drawing/2014/main" id="{47F41E61-350C-1308-7970-D47D652FD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226826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>
            <a:extLst>
              <a:ext uri="{FF2B5EF4-FFF2-40B4-BE49-F238E27FC236}">
                <a16:creationId xmlns:a16="http://schemas.microsoft.com/office/drawing/2014/main" id="{114A0932-44E6-3274-52C8-C6D123CE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778541" y="-6536611"/>
            <a:ext cx="17304724" cy="20641646"/>
          </a:xfrm>
          <a:prstGeom prst="rect">
            <a:avLst/>
          </a:prstGeom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BB0BD967-053B-9A9B-B051-E286AB9C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8112" y="631511"/>
            <a:ext cx="2231136" cy="2231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AE7223-0E63-0BBD-D00D-BADC3A8E7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QR Code</a:t>
            </a:r>
          </a:p>
        </p:txBody>
      </p:sp>
      <p:pic>
        <p:nvPicPr>
          <p:cNvPr id="11" name="Afbeelding 10" descr="QR code">
            <a:extLst>
              <a:ext uri="{FF2B5EF4-FFF2-40B4-BE49-F238E27FC236}">
                <a16:creationId xmlns:a16="http://schemas.microsoft.com/office/drawing/2014/main" id="{BBE0DCCB-D0DE-B727-A97B-30BE63A1E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081" y="767480"/>
            <a:ext cx="1959198" cy="195919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9DCF171-04DD-E069-9AB9-6605064E526C}"/>
              </a:ext>
            </a:extLst>
          </p:cNvPr>
          <p:cNvSpPr txBox="1"/>
          <p:nvPr/>
        </p:nvSpPr>
        <p:spPr>
          <a:xfrm>
            <a:off x="1838199" y="3361802"/>
            <a:ext cx="9467905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baseline="30000" dirty="0">
                <a:solidFill>
                  <a:srgbClr val="FFFFFE"/>
                </a:solidFill>
                <a:latin typeface="Montserat"/>
              </a:rPr>
              <a:t>Join us at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283B852-CFC6-BC42-3BE1-CD79271A4108}"/>
              </a:ext>
            </a:extLst>
          </p:cNvPr>
          <p:cNvSpPr txBox="1"/>
          <p:nvPr/>
        </p:nvSpPr>
        <p:spPr>
          <a:xfrm>
            <a:off x="1557606" y="4248059"/>
            <a:ext cx="1002909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baseline="30000" dirty="0">
                <a:solidFill>
                  <a:srgbClr val="FFFFFE"/>
                </a:solidFill>
                <a:latin typeface="Montserat"/>
              </a:rPr>
              <a:t>one of our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6D99361-84AF-2C84-89B8-CCDD117C17CC}"/>
              </a:ext>
            </a:extLst>
          </p:cNvPr>
          <p:cNvSpPr txBox="1"/>
          <p:nvPr/>
        </p:nvSpPr>
        <p:spPr>
          <a:xfrm>
            <a:off x="704876" y="4637676"/>
            <a:ext cx="117345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baseline="30000" dirty="0">
                <a:solidFill>
                  <a:srgbClr val="FFFFFE"/>
                </a:solidFill>
                <a:latin typeface="Montserat"/>
              </a:rPr>
              <a:t>future events! </a:t>
            </a:r>
            <a:endParaRPr lang="nl-NL" sz="13000" dirty="0">
              <a:latin typeface="Montsera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B35C2C4-5307-4931-8598-5BAC71581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17077">
            <a:off x="9241039" y="5557427"/>
            <a:ext cx="3486011" cy="376330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FAEE4BF-4BC1-1C73-2549-5832DFA74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36294" y="6111312"/>
            <a:ext cx="20955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>
            <a:extLst>
              <a:ext uri="{FF2B5EF4-FFF2-40B4-BE49-F238E27FC236}">
                <a16:creationId xmlns:a16="http://schemas.microsoft.com/office/drawing/2014/main" id="{817BC189-DA6F-7659-4F7A-AF4E84F03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DF6A1D0-D44B-98BE-7F4D-50650896A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366" y="713849"/>
            <a:ext cx="415211" cy="4206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7FF5A25-1E51-179D-D317-4DCC69A96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45333" y="6111313"/>
            <a:ext cx="2095500" cy="600075"/>
          </a:xfrm>
          <a:prstGeom prst="rect">
            <a:avLst/>
          </a:prstGeom>
        </p:spPr>
      </p:pic>
      <p:sp>
        <p:nvSpPr>
          <p:cNvPr id="12" name="Tekstvak 12">
            <a:extLst>
              <a:ext uri="{FF2B5EF4-FFF2-40B4-BE49-F238E27FC236}">
                <a16:creationId xmlns:a16="http://schemas.microsoft.com/office/drawing/2014/main" id="{E18C7336-B916-CE53-3787-E7D57EFA3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05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8172717-FD0C-3A78-284B-D78F766D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72901">
            <a:off x="5914425" y="585011"/>
            <a:ext cx="3143091" cy="339311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74DCD0B-C52E-F6E6-1EAE-FB17AB32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937110">
            <a:off x="9088984" y="2170808"/>
            <a:ext cx="2530790" cy="273210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587D829-8C23-33FB-3930-7533DCB8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99733">
            <a:off x="7270783" y="3849727"/>
            <a:ext cx="1978131" cy="213548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D04C8C4-30DD-F12D-582A-A8733B99C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272" y="1"/>
            <a:ext cx="1391728" cy="4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3">
            <a:extLst>
              <a:ext uri="{FF2B5EF4-FFF2-40B4-BE49-F238E27FC236}">
                <a16:creationId xmlns:a16="http://schemas.microsoft.com/office/drawing/2014/main" id="{6C63C976-F12D-97EF-8459-B98C3F5F56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6577" y="672859"/>
            <a:ext cx="11173241" cy="461665"/>
          </a:xfrm>
          <a:prstGeom prst="rect">
            <a:avLst/>
          </a:prstGeom>
          <a:noFill/>
          <a:ln cap="flat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/>
                <a:ea typeface="+mn-ea"/>
                <a:cs typeface="+mn-cs"/>
              </a:rPr>
              <a:t>99 Smart Storage Companies at Solar Solutions Amsterdam 2024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ECA3C"/>
              </a:solidFill>
              <a:effectLst/>
              <a:uLnTx/>
              <a:uFillTx/>
              <a:latin typeface="Montserrat" pitchFamily="2"/>
              <a:ea typeface="+mn-ea"/>
              <a:cs typeface="+mn-cs"/>
            </a:endParaRPr>
          </a:p>
        </p:txBody>
      </p:sp>
      <p:sp>
        <p:nvSpPr>
          <p:cNvPr id="2" name="Tekstvak 13">
            <a:extLst>
              <a:ext uri="{FF2B5EF4-FFF2-40B4-BE49-F238E27FC236}">
                <a16:creationId xmlns:a16="http://schemas.microsoft.com/office/drawing/2014/main" id="{7EE596F6-B4FD-C033-90BA-BB2334F27702}"/>
              </a:ext>
            </a:extLst>
          </p:cNvPr>
          <p:cNvSpPr txBox="1"/>
          <p:nvPr/>
        </p:nvSpPr>
        <p:spPr>
          <a:xfrm>
            <a:off x="1450596" y="1441809"/>
            <a:ext cx="9290808" cy="48299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numCol="5" anchor="t" anchorCtr="0" compatLnSpc="1">
            <a:normAutofit fontScale="55000" lnSpcReduction="20000"/>
          </a:bodyPr>
          <a:lstStyle/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247 Energy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3E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Activum Groen Lease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AEG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Af</a:t>
            </a:r>
            <a:r>
              <a:rPr lang="nl-NL" sz="2800" dirty="0" err="1">
                <a:latin typeface="Montserrat" pitchFamily="2"/>
              </a:rPr>
              <a:t>ore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Aiko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Alfen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Alius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Allimex</a:t>
            </a:r>
            <a:r>
              <a:rPr lang="nl-NL" sz="2800" dirty="0">
                <a:latin typeface="Montserrat" pitchFamily="2"/>
              </a:rPr>
              <a:t> Green Power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APSystems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Austa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Batenburg Energietechniek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BattiQ</a:t>
            </a: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 Energieopslag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BayWa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Beny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Blauhoff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Bliq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Bluesun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Bluetti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C&amp;D Clean Energy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Cable Solutions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Carbomat</a:t>
            </a:r>
            <a:r>
              <a:rPr lang="nl-NL" sz="2800" dirty="0">
                <a:latin typeface="Montserrat" pitchFamily="2"/>
              </a:rPr>
              <a:t> Group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CCS Solar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ChargeTech</a:t>
            </a:r>
            <a:r>
              <a:rPr lang="nl-NL" sz="2800" dirty="0">
                <a:latin typeface="Montserrat" pitchFamily="2"/>
              </a:rPr>
              <a:t>/ V2C </a:t>
            </a:r>
            <a:r>
              <a:rPr lang="nl-NL" sz="2800" dirty="0" err="1">
                <a:latin typeface="Montserrat" pitchFamily="2"/>
              </a:rPr>
              <a:t>eChargers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Customized</a:t>
            </a:r>
            <a:r>
              <a:rPr lang="nl-NL" sz="2800" dirty="0">
                <a:latin typeface="Montserrat" pitchFamily="2"/>
              </a:rPr>
              <a:t> Energy Systems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Dahai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Delta Electronics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Denim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DENIOS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Duramotion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Dyness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ECOFLOW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Elgris.nl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ELINEX Power Solutions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Energy Storage NL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EWS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Fortune</a:t>
            </a:r>
            <a:r>
              <a:rPr lang="nl-NL" sz="2800" dirty="0">
                <a:latin typeface="Montserrat" pitchFamily="2"/>
              </a:rPr>
              <a:t> Energy Distribution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FoxESS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Fronius</a:t>
            </a:r>
            <a:r>
              <a:rPr lang="nl-NL" sz="2800" dirty="0">
                <a:latin typeface="Montserrat" pitchFamily="2"/>
              </a:rPr>
              <a:t> International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GivEnergy</a:t>
            </a: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 Europe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GPC Nederland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Growatt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HADEC Duurzame Energie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Hermans Energy Solutions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HMB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Hopewind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Huawei </a:t>
            </a:r>
            <a:r>
              <a:rPr lang="nl-NL" sz="2800" dirty="0" err="1">
                <a:latin typeface="Montserrat" pitchFamily="2"/>
              </a:rPr>
              <a:t>FusionSolar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IBC Solar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Impulzz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IncoNed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Indutecc</a:t>
            </a:r>
            <a:r>
              <a:rPr lang="nl-NL" sz="2800" dirty="0">
                <a:latin typeface="Montserrat" pitchFamily="2"/>
              </a:rPr>
              <a:t> </a:t>
            </a:r>
            <a:r>
              <a:rPr lang="nl-NL" sz="2800" dirty="0" err="1">
                <a:latin typeface="Montserrat" pitchFamily="2"/>
              </a:rPr>
              <a:t>Renewable</a:t>
            </a:r>
            <a:r>
              <a:rPr lang="nl-NL" sz="2800" dirty="0">
                <a:latin typeface="Montserrat" pitchFamily="2"/>
              </a:rPr>
              <a:t> Solutions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Jazon</a:t>
            </a: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 Solar Distributie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Krannich</a:t>
            </a:r>
            <a:r>
              <a:rPr lang="nl-NL" sz="2800" dirty="0">
                <a:latin typeface="Montserrat" pitchFamily="2"/>
              </a:rPr>
              <a:t> Solar Nederland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Kstar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LG Energy Solution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Libra Energy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Local</a:t>
            </a:r>
            <a:r>
              <a:rPr lang="nl-NL" sz="2800" dirty="0">
                <a:latin typeface="Montserrat" pitchFamily="2"/>
              </a:rPr>
              <a:t> Green Energy/ </a:t>
            </a:r>
            <a:r>
              <a:rPr lang="nl-NL" sz="2800" dirty="0" err="1">
                <a:latin typeface="Montserrat" pitchFamily="2"/>
              </a:rPr>
              <a:t>Thermasol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Marstek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Memodo</a:t>
            </a:r>
            <a:r>
              <a:rPr lang="nl-NL" sz="2800" dirty="0">
                <a:latin typeface="Montserrat" pitchFamily="2"/>
              </a:rPr>
              <a:t> Nederland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Midea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MyEnergi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Naturepower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ProfiNRG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Project Zero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PVO International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PVONE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Pytes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Recywatt</a:t>
            </a: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/ </a:t>
            </a: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Deye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Rexel</a:t>
            </a:r>
            <a:r>
              <a:rPr lang="nl-NL" sz="2800" dirty="0">
                <a:latin typeface="Montserrat" pitchFamily="2"/>
              </a:rPr>
              <a:t> Nederland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Rittal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Scholt</a:t>
            </a:r>
            <a:r>
              <a:rPr lang="nl-NL" sz="2800" dirty="0">
                <a:latin typeface="Montserrat" pitchFamily="2"/>
              </a:rPr>
              <a:t> Energy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Search4Solar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Sigenergy</a:t>
            </a:r>
            <a:r>
              <a:rPr lang="nl-NL" sz="2800" dirty="0">
                <a:latin typeface="Montserrat" pitchFamily="2"/>
              </a:rPr>
              <a:t> Technology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SMA Benelux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Socomec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SofarSolar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Solar Express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Solar</a:t>
            </a:r>
            <a:r>
              <a:rPr lang="nl-NL" sz="2800" dirty="0" err="1">
                <a:latin typeface="Montserrat" pitchFamily="2"/>
              </a:rPr>
              <a:t>Deals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SolarEdge</a:t>
            </a: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 Technologies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SolaX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Solinteg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SoliTek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Solshare Distribution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SPQPR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Sungrow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Sunsynk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Sunwoda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Taylor Technologies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Telergon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Tesvolt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Trina</a:t>
            </a:r>
            <a:r>
              <a:rPr lang="nl-NL" sz="2800" dirty="0">
                <a:latin typeface="Montserrat" pitchFamily="2"/>
              </a:rPr>
              <a:t> Solar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Tsuness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>
                <a:latin typeface="Montserrat" pitchFamily="2"/>
              </a:rPr>
              <a:t>VDH Solar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Waris</a:t>
            </a: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 Energy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WeCallForYou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WeCo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Weiheng</a:t>
            </a:r>
            <a:r>
              <a:rPr lang="nl-NL" sz="2800" dirty="0">
                <a:latin typeface="Montserrat" pitchFamily="2"/>
              </a:rPr>
              <a:t> </a:t>
            </a:r>
            <a:r>
              <a:rPr lang="nl-NL" sz="2800" dirty="0" err="1">
                <a:latin typeface="Montserrat" pitchFamily="2"/>
              </a:rPr>
              <a:t>eCactus</a:t>
            </a:r>
            <a:endParaRPr lang="nl-NL" sz="2800" dirty="0">
              <a:latin typeface="Montserrat" pitchFamily="2"/>
            </a:endParaRP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i="0" u="none" strike="noStrike" kern="1200" cap="none" spc="0" baseline="0" dirty="0" err="1">
                <a:uFillTx/>
                <a:latin typeface="Montserrat" pitchFamily="2"/>
              </a:rPr>
              <a:t>Wolong</a:t>
            </a:r>
            <a:r>
              <a:rPr lang="nl-NL" sz="2800" i="0" u="none" strike="noStrike" kern="1200" cap="none" spc="0" baseline="0" dirty="0">
                <a:uFillTx/>
                <a:latin typeface="Montserrat" pitchFamily="2"/>
              </a:rPr>
              <a:t> ATB New Energy</a:t>
            </a:r>
          </a:p>
          <a:p>
            <a:pPr marL="233363" marR="0" lvl="0" indent="-23336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dirty="0" err="1">
                <a:latin typeface="Montserrat" pitchFamily="2"/>
              </a:rPr>
              <a:t>Xemex</a:t>
            </a:r>
            <a:r>
              <a:rPr lang="nl-NL" sz="2800" dirty="0">
                <a:latin typeface="Montserrat" pitchFamily="2"/>
              </a:rPr>
              <a:t> &amp; CAST4ALL</a:t>
            </a:r>
            <a:endParaRPr lang="nl-NL" sz="2800" i="0" u="none" strike="noStrike" kern="1200" cap="none" spc="0" baseline="0" dirty="0">
              <a:uFillTx/>
              <a:latin typeface="Montserrat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42783-FE35-7990-1265-F7F2B20F1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90042" y="443757"/>
            <a:ext cx="1347985" cy="3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>
            <a:extLst>
              <a:ext uri="{FF2B5EF4-FFF2-40B4-BE49-F238E27FC236}">
                <a16:creationId xmlns:a16="http://schemas.microsoft.com/office/drawing/2014/main" id="{31804855-7B76-8391-EAD1-222A4EAC5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15" name="Rechthoek 21">
            <a:extLst>
              <a:ext uri="{FF2B5EF4-FFF2-40B4-BE49-F238E27FC236}">
                <a16:creationId xmlns:a16="http://schemas.microsoft.com/office/drawing/2014/main" id="{90F68B70-4557-08AF-BD27-2639DBCDE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9446" y="0"/>
            <a:ext cx="4422550" cy="6858000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3B7350E7-9DA5-A6BC-C42E-9CA1F8C2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DNE Research</a:t>
            </a:r>
          </a:p>
        </p:txBody>
      </p:sp>
      <p:sp>
        <p:nvSpPr>
          <p:cNvPr id="11" name="Tekstvak 13">
            <a:extLst>
              <a:ext uri="{FF2B5EF4-FFF2-40B4-BE49-F238E27FC236}">
                <a16:creationId xmlns:a16="http://schemas.microsoft.com/office/drawing/2014/main" id="{3DBE2909-1F48-0409-FD68-DAA9C3079E18}"/>
              </a:ext>
            </a:extLst>
          </p:cNvPr>
          <p:cNvSpPr txBox="1"/>
          <p:nvPr/>
        </p:nvSpPr>
        <p:spPr>
          <a:xfrm>
            <a:off x="1878781" y="990534"/>
            <a:ext cx="5331500" cy="52014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i="0" u="none" strike="noStrike" kern="1200" cap="none" spc="0" baseline="0" dirty="0">
                <a:solidFill>
                  <a:schemeClr val="accent1"/>
                </a:solidFill>
                <a:uFillTx/>
                <a:latin typeface="Montserrat" pitchFamily="2"/>
              </a:rPr>
              <a:t>DNE Research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rgbClr val="F5A94F"/>
              </a:solidFill>
              <a:uFillTx/>
              <a:latin typeface="Montserrat" pitchFamily="2"/>
              <a:cs typeface="Arial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i="0" u="none" strike="noStrike" kern="1200" cap="none" spc="0" baseline="0" dirty="0" err="1">
                <a:solidFill>
                  <a:schemeClr val="accent1"/>
                </a:solidFill>
                <a:uFillTx/>
                <a:latin typeface="Montserrat" pitchFamily="2"/>
                <a:cs typeface="Arial" pitchFamily="34"/>
              </a:rPr>
              <a:t>Who</a:t>
            </a:r>
            <a:r>
              <a:rPr lang="nl-NL" sz="2800" b="1" i="0" u="none" strike="noStrike" kern="1200" cap="none" spc="0" baseline="0" dirty="0">
                <a:solidFill>
                  <a:schemeClr val="accent1"/>
                </a:solidFill>
                <a:uFillTx/>
                <a:latin typeface="Montserrat" pitchFamily="2"/>
                <a:cs typeface="Arial" pitchFamily="34"/>
              </a:rPr>
              <a:t> we are:</a:t>
            </a:r>
            <a:br>
              <a:rPr lang="nl-NL" sz="2800" b="1" i="0" u="none" strike="noStrike" kern="1200" cap="none" spc="0" baseline="0" dirty="0">
                <a:solidFill>
                  <a:schemeClr val="accent1"/>
                </a:solidFill>
                <a:uFillTx/>
                <a:latin typeface="Montserrat" pitchFamily="2"/>
                <a:cs typeface="Arial" pitchFamily="34"/>
              </a:rPr>
            </a:br>
            <a:r>
              <a:rPr lang="en-US" sz="2400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Research team focused on </a:t>
            </a:r>
            <a:br>
              <a:rPr lang="en-US" sz="2400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</a:br>
            <a:r>
              <a:rPr lang="en-US" sz="2400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the latest developments in areas of </a:t>
            </a:r>
            <a:br>
              <a:rPr lang="en-US" sz="2400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</a:br>
            <a:r>
              <a:rPr lang="en-US" sz="2400" b="1" i="0" u="none" strike="noStrike" kern="1200" cap="none" spc="0" baseline="0" dirty="0">
                <a:solidFill>
                  <a:srgbClr val="FECA3C"/>
                </a:solidFill>
                <a:uFillTx/>
                <a:latin typeface="Helvetica" pitchFamily="34"/>
                <a:cs typeface="Helvetica" pitchFamily="34"/>
              </a:rPr>
              <a:t>solar energy</a:t>
            </a:r>
            <a:r>
              <a:rPr lang="en-US" sz="2400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, </a:t>
            </a:r>
            <a:r>
              <a:rPr lang="en-US" sz="2400" b="1" dirty="0">
                <a:solidFill>
                  <a:srgbClr val="E94E1B"/>
                </a:solidFill>
                <a:latin typeface="Helvetica" pitchFamily="34"/>
                <a:cs typeface="Helvetica" pitchFamily="34"/>
              </a:rPr>
              <a:t>smart storage</a:t>
            </a:r>
            <a:r>
              <a:rPr lang="en-US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 and</a:t>
            </a:r>
            <a:r>
              <a:rPr lang="en-US" sz="2400" b="1" dirty="0">
                <a:solidFill>
                  <a:srgbClr val="E94E1B"/>
                </a:solidFill>
                <a:latin typeface="Helvetica" pitchFamily="34"/>
                <a:cs typeface="Helvetica" pitchFamily="34"/>
              </a:rPr>
              <a:t> </a:t>
            </a:r>
            <a:br>
              <a:rPr lang="en-US" sz="2400" b="1" dirty="0">
                <a:solidFill>
                  <a:srgbClr val="E94E1B"/>
                </a:solidFill>
                <a:latin typeface="Helvetica" pitchFamily="34"/>
                <a:cs typeface="Helvetica" pitchFamily="34"/>
              </a:rPr>
            </a:br>
            <a:r>
              <a:rPr lang="en-US" sz="2400" b="1" i="0" u="none" strike="noStrike" kern="1200" cap="none" spc="0" baseline="0" dirty="0">
                <a:solidFill>
                  <a:srgbClr val="68B42E"/>
                </a:solidFill>
                <a:uFillTx/>
                <a:latin typeface="Helvetica" pitchFamily="34"/>
                <a:cs typeface="Helvetica" pitchFamily="34"/>
              </a:rPr>
              <a:t>green heating</a:t>
            </a:r>
            <a:r>
              <a:rPr lang="en-US" sz="2400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.</a:t>
            </a:r>
            <a:endParaRPr lang="nl-NL" sz="240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dirty="0">
              <a:solidFill>
                <a:srgbClr val="F5A94F"/>
              </a:solidFill>
              <a:latin typeface="Montserrat" pitchFamily="2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chemeClr val="accent1"/>
                </a:solidFill>
                <a:latin typeface="Montserrat" pitchFamily="2"/>
                <a:cs typeface="Arial" pitchFamily="34"/>
              </a:rPr>
              <a:t>What we do: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Trend reports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Data dashboard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Research support for exhibitions and 365 media platforms</a:t>
            </a:r>
            <a:endParaRPr lang="nl-NL" sz="24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0DE4136-6CF6-D1A6-619E-B627F2CEB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17077">
            <a:off x="9241039" y="5557427"/>
            <a:ext cx="3486011" cy="3763308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06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2AFE3DB-8902-33B2-CF36-A329C94FD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2356" y="980144"/>
            <a:ext cx="516425" cy="52322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6294" y="6111312"/>
            <a:ext cx="2095500" cy="600075"/>
          </a:xfrm>
          <a:prstGeom prst="rect">
            <a:avLst/>
          </a:prstGeom>
        </p:spPr>
      </p:pic>
      <p:pic>
        <p:nvPicPr>
          <p:cNvPr id="2" name="Picture 1" descr="Trendrapport Zonne-energie ">
            <a:extLst>
              <a:ext uri="{FF2B5EF4-FFF2-40B4-BE49-F238E27FC236}">
                <a16:creationId xmlns:a16="http://schemas.microsoft.com/office/drawing/2014/main" id="{EB91427C-2674-98ED-08BD-90FB28E1C3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483" y="682567"/>
            <a:ext cx="1813110" cy="2564674"/>
          </a:xfrm>
          <a:prstGeom prst="rect">
            <a:avLst/>
          </a:prstGeom>
        </p:spPr>
      </p:pic>
      <p:pic>
        <p:nvPicPr>
          <p:cNvPr id="8" name="Picture 7" descr="Trendrapport wartmepomp">
            <a:extLst>
              <a:ext uri="{FF2B5EF4-FFF2-40B4-BE49-F238E27FC236}">
                <a16:creationId xmlns:a16="http://schemas.microsoft.com/office/drawing/2014/main" id="{5FA63A57-3657-DB25-C391-4F003DC06E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821" y="724519"/>
            <a:ext cx="1813110" cy="2564674"/>
          </a:xfrm>
          <a:prstGeom prst="rect">
            <a:avLst/>
          </a:prstGeom>
        </p:spPr>
      </p:pic>
      <p:pic>
        <p:nvPicPr>
          <p:cNvPr id="6" name="Picture 4" descr="Logo Dutch New Energy">
            <a:extLst>
              <a:ext uri="{FF2B5EF4-FFF2-40B4-BE49-F238E27FC236}">
                <a16:creationId xmlns:a16="http://schemas.microsoft.com/office/drawing/2014/main" id="{C8523D0F-C80F-5ABE-245C-7825BC38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272" y="1"/>
            <a:ext cx="1391728" cy="4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ashboard voorbeeld">
            <a:extLst>
              <a:ext uri="{FF2B5EF4-FFF2-40B4-BE49-F238E27FC236}">
                <a16:creationId xmlns:a16="http://schemas.microsoft.com/office/drawing/2014/main" id="{58997DAB-2C88-8B59-6522-97BB34A26E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459" y="3690625"/>
            <a:ext cx="4419005" cy="2445468"/>
          </a:xfrm>
          <a:prstGeom prst="rect">
            <a:avLst/>
          </a:prstGeom>
        </p:spPr>
      </p:pic>
      <p:pic>
        <p:nvPicPr>
          <p:cNvPr id="7" name="Picture 6" descr="Trendrapport smart storage">
            <a:extLst>
              <a:ext uri="{FF2B5EF4-FFF2-40B4-BE49-F238E27FC236}">
                <a16:creationId xmlns:a16="http://schemas.microsoft.com/office/drawing/2014/main" id="{5EC4BCDF-D501-3E87-B3D2-6765EAB431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354" y="767085"/>
            <a:ext cx="1813110" cy="2566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D5C69-F341-8ADF-1A4C-3C1D282FA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90042" y="443757"/>
            <a:ext cx="1347985" cy="3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>
            <a:extLst>
              <a:ext uri="{FF2B5EF4-FFF2-40B4-BE49-F238E27FC236}">
                <a16:creationId xmlns:a16="http://schemas.microsoft.com/office/drawing/2014/main" id="{3C2ADEDF-86D5-FC9E-16C5-11F095606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82A06579-1EC2-7115-6566-A42F3046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Solar en warmtepomp</a:t>
            </a:r>
          </a:p>
        </p:txBody>
      </p:sp>
      <p:sp>
        <p:nvSpPr>
          <p:cNvPr id="11" name="Tekstvak 13">
            <a:extLst>
              <a:ext uri="{FF2B5EF4-FFF2-40B4-BE49-F238E27FC236}">
                <a16:creationId xmlns:a16="http://schemas.microsoft.com/office/drawing/2014/main" id="{3DBE2909-1F48-0409-FD68-DAA9C3079E18}"/>
              </a:ext>
            </a:extLst>
          </p:cNvPr>
          <p:cNvSpPr txBox="1"/>
          <p:nvPr/>
        </p:nvSpPr>
        <p:spPr>
          <a:xfrm>
            <a:off x="1878781" y="990534"/>
            <a:ext cx="5793470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i="0" u="none" strike="noStrike" kern="1200" cap="none" spc="0" baseline="0" dirty="0">
                <a:solidFill>
                  <a:srgbClr val="FECA3C"/>
                </a:solidFill>
                <a:uFillTx/>
                <a:latin typeface="Montserrat" pitchFamily="2"/>
              </a:rPr>
              <a:t>Solar365.nl &amp; </a:t>
            </a:r>
            <a:r>
              <a:rPr lang="nl-NL" sz="2800" b="1" i="0" u="none" strike="noStrike" kern="1200" cap="none" spc="0" baseline="0" dirty="0">
                <a:solidFill>
                  <a:schemeClr val="accent5"/>
                </a:solidFill>
                <a:uFillTx/>
                <a:latin typeface="Montserrat" pitchFamily="2"/>
              </a:rPr>
              <a:t>Warmte365.nl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rgbClr val="F5A94F"/>
              </a:solidFill>
              <a:uFillTx/>
              <a:latin typeface="Montserrat" pitchFamily="2"/>
              <a:cs typeface="Arial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i="0" u="none" strike="noStrike" kern="1200" cap="none" spc="0" baseline="0" dirty="0" err="1">
                <a:solidFill>
                  <a:schemeClr val="accent4"/>
                </a:solidFill>
                <a:uFillTx/>
                <a:latin typeface="Montserrat" pitchFamily="2"/>
                <a:cs typeface="Arial" pitchFamily="34"/>
              </a:rPr>
              <a:t>Role</a:t>
            </a:r>
            <a:r>
              <a:rPr lang="nl-NL" sz="2800" b="1" i="0" u="none" strike="noStrike" kern="1200" cap="none" spc="0" baseline="0" dirty="0">
                <a:solidFill>
                  <a:schemeClr val="accent4"/>
                </a:solidFill>
                <a:uFillTx/>
                <a:latin typeface="Montserrat" pitchFamily="2"/>
                <a:cs typeface="Arial" pitchFamily="34"/>
              </a:rPr>
              <a:t>:</a:t>
            </a:r>
            <a:br>
              <a:rPr lang="nl-NL" sz="2800" b="1" i="0" u="none" strike="noStrike" kern="1200" cap="none" spc="0" baseline="0" dirty="0">
                <a:solidFill>
                  <a:schemeClr val="accent2"/>
                </a:solidFill>
                <a:uFillTx/>
                <a:latin typeface="Montserrat" pitchFamily="2"/>
                <a:cs typeface="Arial" pitchFamily="34"/>
              </a:rPr>
            </a:br>
            <a:r>
              <a:rPr lang="en-US" sz="2800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Largest online media platforms </a:t>
            </a:r>
            <a:r>
              <a:rPr lang="en-US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for solar energy and renewable heat </a:t>
            </a:r>
            <a:r>
              <a:rPr lang="en-US" sz="2800" i="0" u="none" strike="noStrike" kern="1200" cap="none" spc="0" baseline="0" dirty="0">
                <a:solidFill>
                  <a:srgbClr val="404040"/>
                </a:solidFill>
                <a:uFillTx/>
                <a:latin typeface="Helvetica" pitchFamily="34"/>
                <a:cs typeface="Helvetica" pitchFamily="34"/>
              </a:rPr>
              <a:t>in The Netherlands</a:t>
            </a:r>
            <a:endParaRPr lang="nl-NL" sz="480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rgbClr val="F5A94F"/>
              </a:solidFill>
              <a:uFillTx/>
              <a:latin typeface="Montserrat" pitchFamily="2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chemeClr val="accent4"/>
                </a:solidFill>
                <a:latin typeface="Montserrat" pitchFamily="2"/>
                <a:cs typeface="Arial" pitchFamily="34"/>
              </a:rPr>
              <a:t>Coverage: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Analyses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Innovations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Interviews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err="1">
                <a:solidFill>
                  <a:srgbClr val="404040"/>
                </a:solidFill>
                <a:latin typeface="Helvetica" pitchFamily="34"/>
                <a:cs typeface="Helvetica" pitchFamily="34"/>
              </a:rPr>
              <a:t>Opiniating</a:t>
            </a:r>
            <a:r>
              <a:rPr lang="en-US" sz="2800" dirty="0">
                <a:solidFill>
                  <a:srgbClr val="404040"/>
                </a:solidFill>
                <a:latin typeface="Helvetica" pitchFamily="34"/>
                <a:cs typeface="Helvetica" pitchFamily="34"/>
              </a:rPr>
              <a:t>-editorials</a:t>
            </a:r>
            <a:endParaRPr lang="nl-NL" sz="2800" dirty="0">
              <a:solidFill>
                <a:srgbClr val="404040"/>
              </a:solidFill>
              <a:latin typeface="Helvetica" pitchFamily="34"/>
              <a:cs typeface="Helvetica" pitchFamily="34"/>
            </a:endParaRPr>
          </a:p>
        </p:txBody>
      </p:sp>
      <p:sp>
        <p:nvSpPr>
          <p:cNvPr id="15" name="Rechthoek 21">
            <a:extLst>
              <a:ext uri="{FF2B5EF4-FFF2-40B4-BE49-F238E27FC236}">
                <a16:creationId xmlns:a16="http://schemas.microsoft.com/office/drawing/2014/main" id="{90F68B70-4557-08AF-BD27-2639DBCDE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9446" y="0"/>
            <a:ext cx="4422550" cy="6858000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0DE4136-6CF6-D1A6-619E-B627F2CEB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17077">
            <a:off x="9241039" y="5557427"/>
            <a:ext cx="3486011" cy="3763308"/>
          </a:xfrm>
          <a:prstGeom prst="rect">
            <a:avLst/>
          </a:prstGeom>
        </p:spPr>
      </p:pic>
      <p:sp>
        <p:nvSpPr>
          <p:cNvPr id="5" name="Tekstvak 12">
            <a:extLst>
              <a:ext uri="{FF2B5EF4-FFF2-40B4-BE49-F238E27FC236}">
                <a16:creationId xmlns:a16="http://schemas.microsoft.com/office/drawing/2014/main" id="{5D9E712B-A888-B513-71E0-5651F08D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07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2AFE3DB-8902-33B2-CF36-A329C94FD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2356" y="980144"/>
            <a:ext cx="516425" cy="52322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9D993ED-DAF5-5A4D-15EA-5DD4F8DD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6294" y="6111312"/>
            <a:ext cx="2095500" cy="600075"/>
          </a:xfrm>
          <a:prstGeom prst="rect">
            <a:avLst/>
          </a:prstGeom>
        </p:spPr>
      </p:pic>
      <p:pic>
        <p:nvPicPr>
          <p:cNvPr id="7" name="Afbeelding 4" descr="Solar 365 website">
            <a:extLst>
              <a:ext uri="{FF2B5EF4-FFF2-40B4-BE49-F238E27FC236}">
                <a16:creationId xmlns:a16="http://schemas.microsoft.com/office/drawing/2014/main" id="{912F13C6-6DAB-3DD6-21F2-5550CABA11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3181" y="876992"/>
            <a:ext cx="4324846" cy="25520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6" descr="Warmte 365 website">
            <a:extLst>
              <a:ext uri="{FF2B5EF4-FFF2-40B4-BE49-F238E27FC236}">
                <a16:creationId xmlns:a16="http://schemas.microsoft.com/office/drawing/2014/main" id="{858B92FB-9361-C604-F321-4CF8FFACF3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8298" y="3609334"/>
            <a:ext cx="4324846" cy="25520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DFEE29BB-9F93-7501-FB93-24E535B46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272" y="1"/>
            <a:ext cx="1391728" cy="4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CCF9CF-FC54-1602-70DC-786A616B4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0042" y="443757"/>
            <a:ext cx="1347985" cy="3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1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D2F6AC5-F872-3539-0345-F176B46E0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94AA0994-EC04-CBCE-B20E-7BC3DCA5E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Klimaatdoel 1</a:t>
            </a:r>
          </a:p>
        </p:txBody>
      </p:sp>
      <p:pic>
        <p:nvPicPr>
          <p:cNvPr id="2" name="Picture 1" descr="grafiek met emissie reductie doel">
            <a:extLst>
              <a:ext uri="{FF2B5EF4-FFF2-40B4-BE49-F238E27FC236}">
                <a16:creationId xmlns:a16="http://schemas.microsoft.com/office/drawing/2014/main" id="{04125AF6-1638-4DE3-1799-9C6F84A34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768" y="1702536"/>
            <a:ext cx="7571232" cy="376932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DF6A1D0-D44B-98BE-7F4D-50650896A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48" y="100389"/>
            <a:ext cx="516425" cy="5232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7FF5A25-1E51-179D-D317-4DCC69A96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5333" y="6111313"/>
            <a:ext cx="2095500" cy="600075"/>
          </a:xfrm>
          <a:prstGeom prst="rect">
            <a:avLst/>
          </a:prstGeom>
        </p:spPr>
      </p:pic>
      <p:sp>
        <p:nvSpPr>
          <p:cNvPr id="12" name="Tekstvak 12">
            <a:extLst>
              <a:ext uri="{FF2B5EF4-FFF2-40B4-BE49-F238E27FC236}">
                <a16:creationId xmlns:a16="http://schemas.microsoft.com/office/drawing/2014/main" id="{E18C7336-B916-CE53-3787-E7D57EFA3ED5}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08</a:t>
            </a: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6C63C976-F12D-97EF-8459-B98C3F5F5688}"/>
              </a:ext>
            </a:extLst>
          </p:cNvPr>
          <p:cNvSpPr txBox="1"/>
          <p:nvPr/>
        </p:nvSpPr>
        <p:spPr>
          <a:xfrm>
            <a:off x="638172" y="100390"/>
            <a:ext cx="8738741" cy="5709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10000"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ED6E3C"/>
                </a:solidFill>
                <a:latin typeface="Montserrat" pitchFamily="2"/>
                <a:cs typeface="Arial" pitchFamily="34"/>
              </a:rPr>
              <a:t>EU Climate Targets (compared to 1990)</a:t>
            </a:r>
            <a:endParaRPr lang="nl-NL" sz="2400" b="1" i="0" u="none" strike="noStrike" kern="1200" cap="none" spc="0" baseline="0" dirty="0">
              <a:solidFill>
                <a:srgbClr val="ED6E3C"/>
              </a:solidFill>
              <a:uFillTx/>
              <a:latin typeface="Montserrat" pitchFamily="2"/>
              <a:cs typeface="Arial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2020 target (set in 2008)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- 20% emission reductions </a:t>
            </a:r>
          </a:p>
          <a:p>
            <a:endParaRPr lang="en-US" sz="2800" b="1" dirty="0"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endParaRPr lang="en-US" sz="2800" b="1" dirty="0"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 </a:t>
            </a:r>
            <a:br>
              <a:rPr lang="en-US" sz="2800" b="1" dirty="0">
                <a:solidFill>
                  <a:schemeClr val="accent2"/>
                </a:solidFill>
                <a:latin typeface="Montserat"/>
              </a:rPr>
            </a:br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</a:t>
            </a:r>
            <a:br>
              <a:rPr lang="en-US" sz="2800" b="1" dirty="0">
                <a:solidFill>
                  <a:schemeClr val="accent2"/>
                </a:solidFill>
                <a:latin typeface="Montserat"/>
              </a:rPr>
            </a:br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endParaRPr lang="en-US" sz="2800" b="1" dirty="0"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  <a:endParaRPr lang="en-US" sz="2800" b="1" dirty="0">
              <a:latin typeface="Montserat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</p:txBody>
      </p:sp>
      <p:pic>
        <p:nvPicPr>
          <p:cNvPr id="6" name="Picture 4" descr="Logo Dutch New Energy">
            <a:extLst>
              <a:ext uri="{FF2B5EF4-FFF2-40B4-BE49-F238E27FC236}">
                <a16:creationId xmlns:a16="http://schemas.microsoft.com/office/drawing/2014/main" id="{9E1BCA2F-B30C-311B-C0FA-BA3AB2DE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272" y="1"/>
            <a:ext cx="1391728" cy="4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798B8-68C7-8775-FEAB-6F59932DF53C}"/>
              </a:ext>
            </a:extLst>
          </p:cNvPr>
          <p:cNvSpPr txBox="1"/>
          <p:nvPr/>
        </p:nvSpPr>
        <p:spPr>
          <a:xfrm>
            <a:off x="4732866" y="6242072"/>
            <a:ext cx="520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Montserat"/>
              </a:rPr>
              <a:t>Source: European Environment Agency- </a:t>
            </a:r>
            <a: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  <a:t>EEA greenhouse gases — data viewer</a:t>
            </a:r>
            <a:b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</a:br>
            <a: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  <a:t>              European Commission- Climate strategies &amp; targets</a:t>
            </a:r>
            <a:endParaRPr lang="nl-NL" sz="1000" dirty="0">
              <a:latin typeface="Montsera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426FD-FB59-2C88-B083-3E9D0F68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0042" y="443757"/>
            <a:ext cx="1347985" cy="3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71FD5824-AE3D-3C08-08AE-27ABE43AB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81181">
            <a:off x="-600031" y="5139750"/>
            <a:ext cx="2291750" cy="2733675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4AA6BD45-48A4-E75D-6593-76764F6BF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Klimaatdoel 2</a:t>
            </a:r>
          </a:p>
        </p:txBody>
      </p:sp>
      <p:pic>
        <p:nvPicPr>
          <p:cNvPr id="14" name="Picture 13" descr="grafiek met emissie reductie doel en emissie vergeleken met 1990">
            <a:extLst>
              <a:ext uri="{FF2B5EF4-FFF2-40B4-BE49-F238E27FC236}">
                <a16:creationId xmlns:a16="http://schemas.microsoft.com/office/drawing/2014/main" id="{8B84B331-0D25-CEF5-E2F0-276FDD1F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768" y="1702535"/>
            <a:ext cx="7571232" cy="376932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DF6A1D0-D44B-98BE-7F4D-50650896A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48" y="100389"/>
            <a:ext cx="516425" cy="5232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7FF5A25-1E51-179D-D317-4DCC69A96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5333" y="6111313"/>
            <a:ext cx="2095500" cy="600075"/>
          </a:xfrm>
          <a:prstGeom prst="rect">
            <a:avLst/>
          </a:prstGeom>
        </p:spPr>
      </p:pic>
      <p:sp>
        <p:nvSpPr>
          <p:cNvPr id="12" name="Tekstvak 12">
            <a:extLst>
              <a:ext uri="{FF2B5EF4-FFF2-40B4-BE49-F238E27FC236}">
                <a16:creationId xmlns:a16="http://schemas.microsoft.com/office/drawing/2014/main" id="{E18C7336-B916-CE53-3787-E7D57EFA3ED5}"/>
              </a:ext>
            </a:extLst>
          </p:cNvPr>
          <p:cNvSpPr txBox="1"/>
          <p:nvPr/>
        </p:nvSpPr>
        <p:spPr>
          <a:xfrm>
            <a:off x="401366" y="6242072"/>
            <a:ext cx="44459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08</a:t>
            </a: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6C63C976-F12D-97EF-8459-B98C3F5F5688}"/>
              </a:ext>
            </a:extLst>
          </p:cNvPr>
          <p:cNvSpPr txBox="1"/>
          <p:nvPr/>
        </p:nvSpPr>
        <p:spPr>
          <a:xfrm>
            <a:off x="638172" y="100390"/>
            <a:ext cx="8738741" cy="5709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10000"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ED6E3C"/>
                </a:solidFill>
                <a:latin typeface="Montserrat" pitchFamily="2"/>
                <a:cs typeface="Arial" pitchFamily="34"/>
              </a:rPr>
              <a:t>EU Climate Targets (compared to 1990)</a:t>
            </a:r>
            <a:endParaRPr lang="nl-NL" sz="2400" b="1" i="0" u="none" strike="noStrike" kern="1200" cap="none" spc="0" baseline="0" dirty="0">
              <a:solidFill>
                <a:srgbClr val="ED6E3C"/>
              </a:solidFill>
              <a:uFillTx/>
              <a:latin typeface="Montserrat" pitchFamily="2"/>
              <a:cs typeface="Arial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chemeClr val="accent2"/>
              </a:solidFill>
              <a:uFillTx/>
              <a:latin typeface="Helvetica" pitchFamily="34"/>
              <a:cs typeface="Helvetica" pitchFamily="34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2020 target (set in 2008)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- 20% emission reductions </a:t>
            </a:r>
          </a:p>
          <a:p>
            <a:endParaRPr lang="en-US" sz="2800" b="1" dirty="0"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endParaRPr lang="en-US" sz="2800" b="1" dirty="0"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 </a:t>
            </a:r>
            <a:br>
              <a:rPr lang="en-US" sz="2800" b="1" dirty="0">
                <a:solidFill>
                  <a:schemeClr val="accent2"/>
                </a:solidFill>
                <a:latin typeface="Montserat"/>
              </a:rPr>
            </a:br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</a:t>
            </a:r>
            <a:br>
              <a:rPr lang="en-US" sz="2800" b="1" dirty="0">
                <a:solidFill>
                  <a:schemeClr val="accent2"/>
                </a:solidFill>
                <a:latin typeface="Montserat"/>
              </a:rPr>
            </a:br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</a:p>
          <a:p>
            <a:endParaRPr lang="en-US" sz="2800" b="1" dirty="0">
              <a:latin typeface="Montserat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Montserat"/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at"/>
              </a:rPr>
              <a:t>  </a:t>
            </a:r>
            <a:endParaRPr lang="en-US" sz="2800" b="1" dirty="0">
              <a:latin typeface="Montserat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1" i="0" u="none" strike="noStrike" kern="1200" cap="none" spc="0" baseline="0" dirty="0">
              <a:solidFill>
                <a:srgbClr val="404040"/>
              </a:solidFill>
              <a:uFillTx/>
              <a:latin typeface="Helvetica" pitchFamily="34"/>
              <a:cs typeface="Helvetica" pitchFamily="34"/>
            </a:endParaRPr>
          </a:p>
        </p:txBody>
      </p:sp>
      <p:pic>
        <p:nvPicPr>
          <p:cNvPr id="6" name="Picture 4" descr="Logo Dutch New Energy">
            <a:extLst>
              <a:ext uri="{FF2B5EF4-FFF2-40B4-BE49-F238E27FC236}">
                <a16:creationId xmlns:a16="http://schemas.microsoft.com/office/drawing/2014/main" id="{9E1BCA2F-B30C-311B-C0FA-BA3AB2DE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272" y="1"/>
            <a:ext cx="1391728" cy="4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798B8-68C7-8775-FEAB-6F59932DF53C}"/>
              </a:ext>
            </a:extLst>
          </p:cNvPr>
          <p:cNvSpPr txBox="1"/>
          <p:nvPr/>
        </p:nvSpPr>
        <p:spPr>
          <a:xfrm>
            <a:off x="4732866" y="6242072"/>
            <a:ext cx="520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Montserat"/>
              </a:rPr>
              <a:t>Source: European Environment Agency- </a:t>
            </a:r>
            <a: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  <a:t>EEA greenhouse gases — data viewer</a:t>
            </a:r>
            <a:b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</a:br>
            <a:r>
              <a:rPr lang="en-US" sz="1000" i="0" dirty="0">
                <a:solidFill>
                  <a:srgbClr val="000000"/>
                </a:solidFill>
                <a:effectLst/>
                <a:latin typeface="Montserat"/>
              </a:rPr>
              <a:t>              European Commission- Climate strategies &amp; targets</a:t>
            </a:r>
            <a:endParaRPr lang="nl-NL" sz="1000" dirty="0">
              <a:latin typeface="Montse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E99DD-FCBD-7C61-F965-D1D6B9B33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0042" y="443757"/>
            <a:ext cx="1347985" cy="3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29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Sustainable Solutions">
  <a:themeElements>
    <a:clrScheme name="Smart Stor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4E1B"/>
      </a:accent1>
      <a:accent2>
        <a:srgbClr val="F4A285"/>
      </a:accent2>
      <a:accent3>
        <a:srgbClr val="EB2031"/>
      </a:accent3>
      <a:accent4>
        <a:srgbClr val="FECA3A"/>
      </a:accent4>
      <a:accent5>
        <a:srgbClr val="68B42E"/>
      </a:accent5>
      <a:accent6>
        <a:srgbClr val="1D9DD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Sustainable Solutions" id="{AB515FFB-911F-4FF8-AEA1-AB612460E238}" vid="{0EBA3CC3-FBCB-4A08-B26A-A8963441B76A}"/>
    </a:ext>
  </a:extLst>
</a:theme>
</file>

<file path=ppt/theme/themeOverride1.xml><?xml version="1.0" encoding="utf-8"?>
<a:themeOverride xmlns:a="http://schemas.openxmlformats.org/drawingml/2006/main">
  <a:clrScheme name="Smart Storag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94E1B"/>
    </a:accent1>
    <a:accent2>
      <a:srgbClr val="F4A285"/>
    </a:accent2>
    <a:accent3>
      <a:srgbClr val="EB2031"/>
    </a:accent3>
    <a:accent4>
      <a:srgbClr val="FECA3A"/>
    </a:accent4>
    <a:accent5>
      <a:srgbClr val="68B42E"/>
    </a:accent5>
    <a:accent6>
      <a:srgbClr val="1D9DD9"/>
    </a:accent6>
    <a:hlink>
      <a:srgbClr val="0563C1"/>
    </a:hlink>
    <a:folHlink>
      <a:srgbClr val="954F72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42f3e95-bfde-494f-a8ea-12efdb3ffa9e" xsi:nil="true"/>
    <_ip_UnifiedCompliancePolicyProperties xmlns="http://schemas.microsoft.com/sharepoint/v3" xsi:nil="true"/>
    <lcf76f155ced4ddcb4097134ff3c332f xmlns="4f90b23a-212b-401a-b943-5eba9c3ec6f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76269AC9C4A459828C60B5E3B9615" ma:contentTypeVersion="14" ma:contentTypeDescription="Een nieuw document maken." ma:contentTypeScope="" ma:versionID="eac95cdd0b58b905ad1f4da040890728">
  <xsd:schema xmlns:xsd="http://www.w3.org/2001/XMLSchema" xmlns:xs="http://www.w3.org/2001/XMLSchema" xmlns:p="http://schemas.microsoft.com/office/2006/metadata/properties" xmlns:ns1="http://schemas.microsoft.com/sharepoint/v3" xmlns:ns2="4f90b23a-212b-401a-b943-5eba9c3ec6f9" xmlns:ns3="a42f3e95-bfde-494f-a8ea-12efdb3ffa9e" targetNamespace="http://schemas.microsoft.com/office/2006/metadata/properties" ma:root="true" ma:fieldsID="3a5695374f881f018c8bf26eedec6bd0" ns1:_="" ns2:_="" ns3:_="">
    <xsd:import namespace="http://schemas.microsoft.com/sharepoint/v3"/>
    <xsd:import namespace="4f90b23a-212b-401a-b943-5eba9c3ec6f9"/>
    <xsd:import namespace="a42f3e95-bfde-494f-a8ea-12efdb3ffa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0b23a-212b-401a-b943-5eba9c3ec6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eead5c17-f285-4e67-9f80-9849fa9b1a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f3e95-bfde-494f-a8ea-12efdb3ffa9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f91c011-c492-4a6f-a644-a56727826e36}" ma:internalName="TaxCatchAll" ma:showField="CatchAllData" ma:web="a42f3e95-bfde-494f-a8ea-12efdb3ff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989BCC-0547-451C-ABBE-676199FE2C6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42f3e95-bfde-494f-a8ea-12efdb3ffa9e"/>
    <ds:schemaRef ds:uri="4f90b23a-212b-401a-b943-5eba9c3ec6f9"/>
  </ds:schemaRefs>
</ds:datastoreItem>
</file>

<file path=customXml/itemProps2.xml><?xml version="1.0" encoding="utf-8"?>
<ds:datastoreItem xmlns:ds="http://schemas.openxmlformats.org/officeDocument/2006/customXml" ds:itemID="{B8E54FD0-B0EC-46ED-8550-A113513575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E8209A-4795-4185-AD66-6C0E58B9A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90b23a-212b-401a-b943-5eba9c3ec6f9"/>
    <ds:schemaRef ds:uri="a42f3e95-bfde-494f-a8ea-12efdb3ffa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Sustainable Solutions</Template>
  <TotalTime>103</TotalTime>
  <Words>2368</Words>
  <Application>Microsoft Office PowerPoint</Application>
  <PresentationFormat>Breedbeeld</PresentationFormat>
  <Paragraphs>698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Helvetica</vt:lpstr>
      <vt:lpstr>Montserat</vt:lpstr>
      <vt:lpstr>Montserrat</vt:lpstr>
      <vt:lpstr>Open Sans</vt:lpstr>
      <vt:lpstr>Office Theme Sustainable Solutions</vt:lpstr>
      <vt:lpstr>Battery storage  market trends in  The Netherlands </vt:lpstr>
      <vt:lpstr>Sustainable solutions nederland</vt:lpstr>
      <vt:lpstr>Sustainable solutions europe</vt:lpstr>
      <vt:lpstr>Solar Solutions Amsterdam 11th - 13th March 2025, Expo Greater Amsterdam, Vijfhuizen 2024:  More than 280 exhibitors, almost 16 000 B2B visitors Smart Storage: 26 exhibitors + on 73 other stands</vt:lpstr>
      <vt:lpstr>99 Smart Storage Companies at Solar Solutions Amsterdam 2024</vt:lpstr>
      <vt:lpstr>DNE Research</vt:lpstr>
      <vt:lpstr>Solar en warmtepomp</vt:lpstr>
      <vt:lpstr>Klimaatdoel 1</vt:lpstr>
      <vt:lpstr>Klimaatdoel 2</vt:lpstr>
      <vt:lpstr>Klimaatdoel 3</vt:lpstr>
      <vt:lpstr>Klimaatdoel 4</vt:lpstr>
      <vt:lpstr>Klimaatdoel 5</vt:lpstr>
      <vt:lpstr>EU beleid</vt:lpstr>
      <vt:lpstr>Energie doel</vt:lpstr>
      <vt:lpstr>Energie doel 2</vt:lpstr>
      <vt:lpstr>Energie doel 3</vt:lpstr>
      <vt:lpstr>Energie doel 4</vt:lpstr>
      <vt:lpstr>Beleid tijdijn</vt:lpstr>
      <vt:lpstr>Net congestion problems</vt:lpstr>
      <vt:lpstr>European policy</vt:lpstr>
      <vt:lpstr>Battery Regulation</vt:lpstr>
      <vt:lpstr>Ecodesign for Sustainable Products Regulation</vt:lpstr>
      <vt:lpstr>Smart Storage  Trend Report 24/25</vt:lpstr>
      <vt:lpstr>Total installed battery storage capacity</vt:lpstr>
      <vt:lpstr>Totaal aantal batterij energieopslagsystemen</vt:lpstr>
      <vt:lpstr>Global perspective - total battery power capacities</vt:lpstr>
      <vt:lpstr>European perspective- total storage capacities</vt:lpstr>
      <vt:lpstr>Imports through The Netherlands</vt:lpstr>
      <vt:lpstr>Sectoral analysis- added capacities</vt:lpstr>
      <vt:lpstr>Sectoral analysis- annual sales in numbers</vt:lpstr>
      <vt:lpstr>Overview of total battery storage in 2023</vt:lpstr>
      <vt:lpstr>Battery types sold in 2023</vt:lpstr>
      <vt:lpstr>Battery prices in 2023</vt:lpstr>
      <vt:lpstr>Warranty and Expected lifetime</vt:lpstr>
      <vt:lpstr>2024 voorspelling</vt:lpstr>
      <vt:lpstr>Longterm forecast- total capacities</vt:lpstr>
      <vt:lpstr>Possible closer future?</vt:lpstr>
      <vt:lpstr>Net-Zero Industry Act (June 2024)  By 2030, EU should produce at least 40 % of the EU's annual deployment needs for eight strategic net-zero technologies!   Targets: Batteries:  90% of EU annual  demand or  550 GWh of battery  manufacturing  capacities       </vt:lpstr>
      <vt:lpstr>Volgende congres: Warmtepomp</vt:lpstr>
      <vt:lpstr>Volgende congres: Zon</vt:lpstr>
      <vt:lpstr>QR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Hrvoje Medarac</dc:creator>
  <cp:lastModifiedBy>Oudot, Benjamin (RWS WVL)</cp:lastModifiedBy>
  <cp:revision>5</cp:revision>
  <dcterms:created xsi:type="dcterms:W3CDTF">2024-11-07T18:40:56Z</dcterms:created>
  <dcterms:modified xsi:type="dcterms:W3CDTF">2024-11-25T12:20:11Z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0x0101000AC76269AC9C4A459828C60B5E3B9615</vt:lpwstr>
  </property>
</Properties>
</file>