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78" r:id="rId3"/>
    <p:sldId id="279" r:id="rId4"/>
    <p:sldId id="294" r:id="rId5"/>
    <p:sldId id="295" r:id="rId6"/>
    <p:sldId id="280" r:id="rId7"/>
    <p:sldId id="292" r:id="rId8"/>
    <p:sldId id="293" r:id="rId9"/>
    <p:sldId id="296" r:id="rId10"/>
    <p:sldId id="281" r:id="rId11"/>
    <p:sldId id="297" r:id="rId12"/>
    <p:sldId id="286" r:id="rId13"/>
    <p:sldId id="298" r:id="rId14"/>
    <p:sldId id="300" r:id="rId15"/>
    <p:sldId id="299" r:id="rId16"/>
    <p:sldId id="301" r:id="rId17"/>
    <p:sldId id="302" r:id="rId18"/>
    <p:sldId id="303" r:id="rId19"/>
    <p:sldId id="285" r:id="rId20"/>
    <p:sldId id="304" r:id="rId21"/>
    <p:sldId id="305"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0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64C2C-D621-11D4-4671-E11A23643C5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7B4F37D-44CD-BA9B-0841-729CCE003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8117B94-7B4A-CF06-FA94-201508C18DCC}"/>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46261A9E-A02E-7D33-97D2-3AEBF138C2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B349BFD-85B2-3FA8-27B5-165C3B63F8DB}"/>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386254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C60D1-B744-C049-5554-3AD5F17657D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B2E1C39-8D99-564C-88B1-4E75E766766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01801F-A2D4-2C8B-F0E7-CEE129C6FF50}"/>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FA364300-A284-CB4F-F583-187319CD2E1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20D025-87E8-6783-859E-C5CAA7EF69B1}"/>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428056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FA84AE-1A61-8022-DCFE-5A56638C7D8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C0A25FB-A9EE-5178-D7BA-6F728CC228B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B9D005-F87C-6842-75F1-5B434424DF13}"/>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359AC8D7-58BA-DCB6-B2DB-E8A45D8D7E9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EAE4E6-F761-D26B-0008-2EE81D0BBEF2}"/>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130784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44564167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951080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1034409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08960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325294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1256372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8A80C-C8D5-C6A1-A1F2-2E8F0A191DD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EE96C41-1765-5025-38CD-99E414D5F0E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47C4B21-B948-E982-3AB3-9785992FE4BE}"/>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C91215FF-566F-053A-E5A4-0A3F8E18C61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5E9C53-2AF1-8FC6-6EAE-9C232153F18E}"/>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1106768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762AE-7C22-B58B-62EE-5380A96D330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14A271A-6E33-D220-91B6-17D4CF25FB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64469DE-B7C6-634B-F0CC-800E17F64689}"/>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659049EB-0300-8415-63AC-A05868F5F5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4D4037D-281C-F509-6704-7C6CD7797D44}"/>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4178034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24E21-57C7-3DE2-C70D-6F1E3784219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894CDCA-760C-F351-9415-0C277103B1C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F039203-F378-B90B-5A81-54CDEBEECA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AA00ADE-F046-6B16-46AA-3E1C6A7DBA0E}"/>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6" name="Tijdelijke aanduiding voor voettekst 5">
            <a:extLst>
              <a:ext uri="{FF2B5EF4-FFF2-40B4-BE49-F238E27FC236}">
                <a16:creationId xmlns:a16="http://schemas.microsoft.com/office/drawing/2014/main" id="{8EC2BC4A-03CA-0DC7-FB0B-5B22FA3E300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52095E-5C72-4845-6DC2-27DD1498159E}"/>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182241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96202-3D8F-735C-C015-598E5E49398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434DD12-48E1-24FE-42AC-41020888CE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DC72D92-2B98-E27D-240B-02E4CB42909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EEF25A7-D2E4-8C17-5B89-FC7E630A50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AD33398-BF80-1FDC-8162-45555F7FB97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58F6E04-199A-D309-8BE9-FA85A9A07F58}"/>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8" name="Tijdelijke aanduiding voor voettekst 7">
            <a:extLst>
              <a:ext uri="{FF2B5EF4-FFF2-40B4-BE49-F238E27FC236}">
                <a16:creationId xmlns:a16="http://schemas.microsoft.com/office/drawing/2014/main" id="{B4FF9134-9A19-0B89-8E5D-4BF790C3F22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A0E7E2A-82F5-0D0F-1D8C-54741C81FE7F}"/>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237994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04FA6-4082-D3E2-A7EF-40FA490C1F6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7CBED63-184B-C351-312E-F892BED30731}"/>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4" name="Tijdelijke aanduiding voor voettekst 3">
            <a:extLst>
              <a:ext uri="{FF2B5EF4-FFF2-40B4-BE49-F238E27FC236}">
                <a16:creationId xmlns:a16="http://schemas.microsoft.com/office/drawing/2014/main" id="{9199D361-7A36-27D0-A276-67BA68C9359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8BB18FF-5C14-AFC9-91C1-AD1675DD0282}"/>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1741122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4D024D9-486A-5651-726D-2C20B9910FC1}"/>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3" name="Tijdelijke aanduiding voor voettekst 2">
            <a:extLst>
              <a:ext uri="{FF2B5EF4-FFF2-40B4-BE49-F238E27FC236}">
                <a16:creationId xmlns:a16="http://schemas.microsoft.com/office/drawing/2014/main" id="{F575709D-85B8-2197-3347-9E35CC654E3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614E743-8649-9766-1EE4-D5B0E7CED1C1}"/>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354083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F0AA8-2258-4631-1205-D0221088547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DFF4A7F-2A0D-BB6C-510A-D73F5E1EB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086A97A-76E1-937C-DDD4-1BF4071B5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7F508CE-BB8B-C512-A1FD-D0E189D532D8}"/>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6" name="Tijdelijke aanduiding voor voettekst 5">
            <a:extLst>
              <a:ext uri="{FF2B5EF4-FFF2-40B4-BE49-F238E27FC236}">
                <a16:creationId xmlns:a16="http://schemas.microsoft.com/office/drawing/2014/main" id="{5C348394-4BC7-0A9A-95CF-427D2A9DC79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EB5345F-6479-60D6-9A30-2C6F788F83F0}"/>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23960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23648-D92E-6AD7-08FA-C8808CDFE7E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9BD154-F626-9206-BBAB-2720E03BCE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6768EE7-A8A6-BDFC-743C-13222F0E6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0E53C25-3DF2-424A-7C0B-9FC645E74E38}"/>
              </a:ext>
            </a:extLst>
          </p:cNvPr>
          <p:cNvSpPr>
            <a:spLocks noGrp="1"/>
          </p:cNvSpPr>
          <p:nvPr>
            <p:ph type="dt" sz="half" idx="10"/>
          </p:nvPr>
        </p:nvSpPr>
        <p:spPr/>
        <p:txBody>
          <a:bodyPr/>
          <a:lstStyle/>
          <a:p>
            <a:fld id="{C5BF582C-576D-4DA3-B926-FA705206319D}" type="datetimeFigureOut">
              <a:rPr lang="nl-NL" smtClean="0"/>
              <a:t>2-12-2024</a:t>
            </a:fld>
            <a:endParaRPr lang="nl-NL"/>
          </a:p>
        </p:txBody>
      </p:sp>
      <p:sp>
        <p:nvSpPr>
          <p:cNvPr id="6" name="Tijdelijke aanduiding voor voettekst 5">
            <a:extLst>
              <a:ext uri="{FF2B5EF4-FFF2-40B4-BE49-F238E27FC236}">
                <a16:creationId xmlns:a16="http://schemas.microsoft.com/office/drawing/2014/main" id="{EBBB0C7E-67E9-4D2C-F67D-CAA2EFD4725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FEDA913-3E8B-9E31-8A0F-C6F53C6190C5}"/>
              </a:ext>
            </a:extLst>
          </p:cNvPr>
          <p:cNvSpPr>
            <a:spLocks noGrp="1"/>
          </p:cNvSpPr>
          <p:nvPr>
            <p:ph type="sldNum" sz="quarter" idx="12"/>
          </p:nvPr>
        </p:nvSpPr>
        <p:spPr/>
        <p:txBody>
          <a:bodyPr/>
          <a:lstStyle/>
          <a:p>
            <a:fld id="{31A2B647-7A76-4E7B-BBB8-41EBF0ED8EBF}" type="slidenum">
              <a:rPr lang="nl-NL" smtClean="0"/>
              <a:t>‹nr.›</a:t>
            </a:fld>
            <a:endParaRPr lang="nl-NL"/>
          </a:p>
        </p:txBody>
      </p:sp>
    </p:spTree>
    <p:extLst>
      <p:ext uri="{BB962C8B-B14F-4D97-AF65-F5344CB8AC3E}">
        <p14:creationId xmlns:p14="http://schemas.microsoft.com/office/powerpoint/2010/main" val="152406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EC3EFA-8F1B-804E-AD77-E326AC1EA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5A70098-8970-F82D-13D1-C51ADF2BBE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1DFFF1-B343-E61A-8852-2639A24B1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BF582C-576D-4DA3-B926-FA705206319D}"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143C5C0E-1297-B4BD-B5C4-9B0C86384A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06288BF-171E-1813-9B26-5D41643C1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A2B647-7A76-4E7B-BBB8-41EBF0ED8EBF}" type="slidenum">
              <a:rPr lang="nl-NL" smtClean="0"/>
              <a:t>‹nr.›</a:t>
            </a:fld>
            <a:endParaRPr lang="nl-NL"/>
          </a:p>
        </p:txBody>
      </p:sp>
    </p:spTree>
    <p:extLst>
      <p:ext uri="{BB962C8B-B14F-4D97-AF65-F5344CB8AC3E}">
        <p14:creationId xmlns:p14="http://schemas.microsoft.com/office/powerpoint/2010/main" val="1429163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etten.overheid.nl/jci1.3:c:BWBR0041330&amp;hoofdstuk=3&amp;g=2024-03-27&amp;z=2024-03-27" TargetMode="External"/><Relationship Id="rId2" Type="http://schemas.openxmlformats.org/officeDocument/2006/relationships/hyperlink" Target="https://wetten.overheid.nl/BWBR0041297/2024-01-01#Hoofdstuk6_Afdeling6.1_Paragraaf6.1.2_Artikel6.7"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normAutofit fontScale="90000"/>
          </a:bodyPr>
          <a:lstStyle/>
          <a:p>
            <a:r>
              <a:rPr lang="nl-NL" dirty="0"/>
              <a:t>Energie opslag systemen</a:t>
            </a:r>
            <a:br>
              <a:rPr lang="nl-NL" dirty="0"/>
            </a:br>
            <a:r>
              <a:rPr lang="nl-NL" dirty="0"/>
              <a:t>ruimte en milieu</a:t>
            </a:r>
          </a:p>
        </p:txBody>
      </p:sp>
      <p:sp>
        <p:nvSpPr>
          <p:cNvPr id="4" name="Tijdelijke aanduiding voor tekst 3">
            <a:extLst>
              <a:ext uri="{FF2B5EF4-FFF2-40B4-BE49-F238E27FC236}">
                <a16:creationId xmlns:a16="http://schemas.microsoft.com/office/drawing/2014/main" id="{ACA56F21-D6D6-7E41-BB94-C0B4E84965CB}"/>
              </a:ext>
            </a:extLst>
          </p:cNvPr>
          <p:cNvSpPr>
            <a:spLocks noGrp="1"/>
          </p:cNvSpPr>
          <p:nvPr>
            <p:ph type="body" sz="quarter" idx="11"/>
          </p:nvPr>
        </p:nvSpPr>
        <p:spPr/>
        <p:txBody>
          <a:bodyPr/>
          <a:lstStyle/>
          <a:p>
            <a:r>
              <a:rPr lang="nl-NL" sz="1800" dirty="0"/>
              <a:t>Jan van de Dool (IPLO)</a:t>
            </a:r>
          </a:p>
        </p:txBody>
      </p:sp>
    </p:spTree>
    <p:extLst>
      <p:ext uri="{BB962C8B-B14F-4D97-AF65-F5344CB8AC3E}">
        <p14:creationId xmlns:p14="http://schemas.microsoft.com/office/powerpoint/2010/main" val="615856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E93DAE0C-3E04-2641-85A5-BAF24A59EE6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4" name="Titel 3"/>
          <p:cNvSpPr>
            <a:spLocks noGrp="1"/>
          </p:cNvSpPr>
          <p:nvPr>
            <p:ph type="title"/>
          </p:nvPr>
        </p:nvSpPr>
        <p:spPr/>
        <p:txBody>
          <a:bodyPr/>
          <a:lstStyle/>
          <a:p>
            <a:r>
              <a:rPr lang="nl-NL" dirty="0"/>
              <a:t>Omgevingsplanactiviteit</a:t>
            </a:r>
          </a:p>
        </p:txBody>
      </p:sp>
      <p:sp>
        <p:nvSpPr>
          <p:cNvPr id="2" name="Rechthoek 1"/>
          <p:cNvSpPr/>
          <p:nvPr/>
        </p:nvSpPr>
        <p:spPr>
          <a:xfrm>
            <a:off x="684155" y="1986683"/>
            <a:ext cx="9334774" cy="2585323"/>
          </a:xfrm>
          <a:prstGeom prst="rect">
            <a:avLst/>
          </a:prstGeom>
        </p:spPr>
        <p:txBody>
          <a:bodyPr wrap="square">
            <a:spAutoFit/>
          </a:bodyPr>
          <a:lstStyle/>
          <a:p>
            <a:r>
              <a:rPr lang="nl-NL" i="1" dirty="0"/>
              <a:t>omgevingsplanactiviteit:</a:t>
            </a:r>
            <a:r>
              <a:rPr lang="nl-NL" dirty="0"/>
              <a:t> activiteit, inhoudende:</a:t>
            </a:r>
          </a:p>
          <a:p>
            <a:pPr lvl="1"/>
            <a:r>
              <a:rPr lang="nl-NL" dirty="0"/>
              <a:t>a. een activiteit waarvoor in het omgevingsplan is bepaald dat het is verboden deze zonder omgevingsvergunning te verrichten en die niet in strijd is met het omgevingsplan,</a:t>
            </a:r>
          </a:p>
          <a:p>
            <a:pPr marL="800100" lvl="1" indent="-342900">
              <a:buAutoNum type="alphaLcPeriod"/>
            </a:pPr>
            <a:endParaRPr lang="nl-NL" dirty="0"/>
          </a:p>
          <a:p>
            <a:pPr lvl="1"/>
            <a:r>
              <a:rPr lang="nl-NL" b="1" dirty="0"/>
              <a:t>b. </a:t>
            </a:r>
            <a:r>
              <a:rPr lang="nl-NL" dirty="0"/>
              <a:t>een activiteit waarvoor in het omgevingsplan is bepaald dat het is verboden deze zonder omgevingsvergunning te verrichten en die in strijd is met het omgevingsplan, of</a:t>
            </a:r>
          </a:p>
          <a:p>
            <a:pPr lvl="1"/>
            <a:endParaRPr lang="nl-NL" dirty="0"/>
          </a:p>
          <a:p>
            <a:pPr lvl="1"/>
            <a:r>
              <a:rPr lang="nl-NL" b="1" dirty="0"/>
              <a:t>c. </a:t>
            </a:r>
            <a:r>
              <a:rPr lang="nl-NL" dirty="0"/>
              <a:t>een andere activiteit die in strijd is met het omgevingsplan;</a:t>
            </a:r>
          </a:p>
          <a:p>
            <a:pPr lvl="1"/>
            <a:endParaRPr lang="nl-NL" dirty="0"/>
          </a:p>
        </p:txBody>
      </p:sp>
    </p:spTree>
    <p:extLst>
      <p:ext uri="{BB962C8B-B14F-4D97-AF65-F5344CB8AC3E}">
        <p14:creationId xmlns:p14="http://schemas.microsoft.com/office/powerpoint/2010/main" val="379975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Omgevingsplanactiviteit </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tekst 3"/>
          <p:cNvSpPr>
            <a:spLocks noGrp="1"/>
          </p:cNvSpPr>
          <p:nvPr>
            <p:ph type="body" sz="quarter" idx="12"/>
          </p:nvPr>
        </p:nvSpPr>
        <p:spPr/>
        <p:txBody>
          <a:bodyPr/>
          <a:lstStyle/>
          <a:p>
            <a:r>
              <a:rPr lang="nl-NL" b="1" dirty="0"/>
              <a:t>Artikel 22.26 </a:t>
            </a:r>
            <a:r>
              <a:rPr lang="nl-NL" b="1" dirty="0" err="1"/>
              <a:t>Binnenplanse</a:t>
            </a:r>
            <a:r>
              <a:rPr lang="nl-NL" b="1" dirty="0"/>
              <a:t> vergunning omgevingsplanactiviteit bouwwerken </a:t>
            </a:r>
            <a:endParaRPr lang="nl-NL" dirty="0"/>
          </a:p>
          <a:p>
            <a:r>
              <a:rPr lang="nl-NL" dirty="0"/>
              <a:t>Het is verboden zonder omgevingsvergunning een bouwactiviteit te verrichten en het te bouwen bouwwerk in stand te houden en te gebruiken. </a:t>
            </a:r>
          </a:p>
          <a:p>
            <a:endParaRPr lang="nl-NL" dirty="0"/>
          </a:p>
          <a:p>
            <a:r>
              <a:rPr lang="nl-NL" b="1" dirty="0"/>
              <a:t>Artikel 22.27 Uitzonderingen op vergunningplicht artikel 22.26</a:t>
            </a:r>
            <a:endParaRPr lang="nl-NL" dirty="0"/>
          </a:p>
          <a:p>
            <a:r>
              <a:rPr lang="nl-NL" dirty="0"/>
              <a:t>Enkel denkbaar als batterij kwalificeert als bijbehorend bouwwerk in het achtererfgebied en niet hoger dan 5 meter.  </a:t>
            </a:r>
          </a:p>
          <a:p>
            <a:endParaRPr lang="nl-NL" dirty="0"/>
          </a:p>
        </p:txBody>
      </p:sp>
    </p:spTree>
    <p:extLst>
      <p:ext uri="{BB962C8B-B14F-4D97-AF65-F5344CB8AC3E}">
        <p14:creationId xmlns:p14="http://schemas.microsoft.com/office/powerpoint/2010/main" val="1579090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4CA7686A-3ACA-DD4E-A5D2-69F904E7C9D2}"/>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4" name="Titel 3"/>
          <p:cNvSpPr>
            <a:spLocks noGrp="1"/>
          </p:cNvSpPr>
          <p:nvPr>
            <p:ph type="title"/>
          </p:nvPr>
        </p:nvSpPr>
        <p:spPr>
          <a:xfrm>
            <a:off x="601133" y="1169391"/>
            <a:ext cx="9121768" cy="1238310"/>
          </a:xfrm>
        </p:spPr>
        <p:txBody>
          <a:bodyPr>
            <a:normAutofit fontScale="90000"/>
          </a:bodyPr>
          <a:lstStyle/>
          <a:p>
            <a:r>
              <a:rPr lang="nl-NL" dirty="0"/>
              <a:t>Landelijke </a:t>
            </a:r>
            <a:r>
              <a:rPr lang="nl-NL" dirty="0" err="1"/>
              <a:t>vergunningvrije</a:t>
            </a:r>
            <a:r>
              <a:rPr lang="nl-NL" dirty="0"/>
              <a:t> gevallen omgevingsplanactiviteit bouwwerken (art. 2.29 </a:t>
            </a:r>
            <a:r>
              <a:rPr lang="nl-NL" dirty="0" err="1"/>
              <a:t>Bbl</a:t>
            </a:r>
            <a:r>
              <a:rPr lang="nl-NL" dirty="0"/>
              <a:t>)</a:t>
            </a:r>
            <a:br>
              <a:rPr lang="nl-NL" dirty="0"/>
            </a:br>
            <a:br>
              <a:rPr lang="nl-NL" dirty="0"/>
            </a:br>
            <a:endParaRPr lang="nl-NL" dirty="0"/>
          </a:p>
        </p:txBody>
      </p:sp>
      <p:sp>
        <p:nvSpPr>
          <p:cNvPr id="5" name="Rechthoek 4"/>
          <p:cNvSpPr/>
          <p:nvPr/>
        </p:nvSpPr>
        <p:spPr>
          <a:xfrm>
            <a:off x="601133" y="2636300"/>
            <a:ext cx="7613422" cy="2862322"/>
          </a:xfrm>
          <a:prstGeom prst="rect">
            <a:avLst/>
          </a:prstGeom>
        </p:spPr>
        <p:txBody>
          <a:bodyPr wrap="square">
            <a:spAutoFit/>
          </a:bodyPr>
          <a:lstStyle/>
          <a:p>
            <a:r>
              <a:rPr lang="nl-NL" b="1" dirty="0"/>
              <a:t>p.</a:t>
            </a:r>
            <a:r>
              <a:rPr lang="nl-NL" dirty="0"/>
              <a:t>een bouwwerk voor een infrastructurele of </a:t>
            </a:r>
            <a:r>
              <a:rPr lang="nl-NL" u="sng" dirty="0"/>
              <a:t>openbare</a:t>
            </a:r>
            <a:r>
              <a:rPr lang="nl-NL" dirty="0"/>
              <a:t> voorziening, voor zover het gaat om:</a:t>
            </a:r>
          </a:p>
          <a:p>
            <a:endParaRPr lang="nl-NL" dirty="0"/>
          </a:p>
          <a:p>
            <a:r>
              <a:rPr lang="nl-NL" b="1" dirty="0"/>
              <a:t>1°.</a:t>
            </a:r>
            <a:r>
              <a:rPr lang="nl-NL" dirty="0"/>
              <a:t>een bouwwerk voor een </a:t>
            </a:r>
            <a:r>
              <a:rPr lang="nl-NL" u="sng" dirty="0"/>
              <a:t>nuts</a:t>
            </a:r>
            <a:r>
              <a:rPr lang="nl-NL" dirty="0"/>
              <a:t>voorziening, de waterhuishouding, het meten van de luchtkwaliteit, het telecommunicatieverkeer, het openbaar vervoer of het weg-, spoorweg-, water- of luchtverkeer, als wordt voldaan aan de volgende eisen:</a:t>
            </a:r>
          </a:p>
          <a:p>
            <a:endParaRPr lang="nl-NL" dirty="0"/>
          </a:p>
          <a:p>
            <a:pPr lvl="1"/>
            <a:r>
              <a:rPr lang="nl-NL" b="1" dirty="0" err="1"/>
              <a:t>i.</a:t>
            </a:r>
            <a:r>
              <a:rPr lang="nl-NL" dirty="0" err="1"/>
              <a:t>niet</a:t>
            </a:r>
            <a:r>
              <a:rPr lang="nl-NL" dirty="0"/>
              <a:t> hoger dan 3 m; en</a:t>
            </a:r>
          </a:p>
          <a:p>
            <a:pPr lvl="1"/>
            <a:r>
              <a:rPr lang="nl-NL" b="1" dirty="0"/>
              <a:t>ii.</a:t>
            </a:r>
            <a:r>
              <a:rPr lang="nl-NL" dirty="0"/>
              <a:t>de oppervlakte niet meer dan 15 m</a:t>
            </a:r>
            <a:r>
              <a:rPr lang="nl-NL" baseline="30000" dirty="0"/>
              <a:t>2</a:t>
            </a:r>
            <a:r>
              <a:rPr lang="nl-NL" dirty="0"/>
              <a:t>;</a:t>
            </a:r>
          </a:p>
        </p:txBody>
      </p:sp>
    </p:spTree>
    <p:extLst>
      <p:ext uri="{BB962C8B-B14F-4D97-AF65-F5344CB8AC3E}">
        <p14:creationId xmlns:p14="http://schemas.microsoft.com/office/powerpoint/2010/main" val="1303057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Omgevingsplan</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tekst 3"/>
          <p:cNvSpPr>
            <a:spLocks noGrp="1"/>
          </p:cNvSpPr>
          <p:nvPr>
            <p:ph type="body" sz="quarter" idx="12"/>
          </p:nvPr>
        </p:nvSpPr>
        <p:spPr>
          <a:xfrm>
            <a:off x="601134" y="1811338"/>
            <a:ext cx="10964333" cy="4305685"/>
          </a:xfrm>
        </p:spPr>
        <p:txBody>
          <a:bodyPr/>
          <a:lstStyle/>
          <a:p>
            <a:r>
              <a:rPr lang="nl-NL" b="1" dirty="0"/>
              <a:t>Wat zegt het omgevingsplan?</a:t>
            </a:r>
          </a:p>
          <a:p>
            <a:pPr marL="742950" lvl="1" indent="-285750">
              <a:buFont typeface="Arial" panose="020B0604020202020204" pitchFamily="34" charset="0"/>
              <a:buChar char="•"/>
            </a:pPr>
            <a:r>
              <a:rPr lang="nl-NL" dirty="0"/>
              <a:t>Functie van de locatie waar batterij wordt gerealiseerd?</a:t>
            </a:r>
          </a:p>
          <a:p>
            <a:pPr marL="1200150" lvl="2" indent="-285750">
              <a:buFont typeface="Arial" panose="020B0604020202020204" pitchFamily="34" charset="0"/>
              <a:buChar char="•"/>
            </a:pPr>
            <a:r>
              <a:rPr lang="nl-NL" dirty="0"/>
              <a:t>Bijvoorbeeld agrarisch of wonen?</a:t>
            </a:r>
          </a:p>
          <a:p>
            <a:pPr marL="1657350" lvl="3" indent="-285750">
              <a:buFont typeface="Arial" panose="020B0604020202020204" pitchFamily="34" charset="0"/>
              <a:buChar char="•"/>
            </a:pPr>
            <a:r>
              <a:rPr lang="nl-NL" dirty="0"/>
              <a:t>Voorzieningen duurzame energieontwikkeling ondergeschikt? </a:t>
            </a:r>
          </a:p>
          <a:p>
            <a:pPr marL="742950" lvl="1" indent="-285750">
              <a:buFont typeface="Arial" panose="020B0604020202020204" pitchFamily="34" charset="0"/>
              <a:buChar char="•"/>
            </a:pPr>
            <a:r>
              <a:rPr lang="nl-NL" dirty="0"/>
              <a:t> 'Bedrijven en Milieuzonering' (2009) en richtafstanden en ‘Activiteiten en milieuzonering Omgevingswet’’ (2022)? </a:t>
            </a:r>
          </a:p>
          <a:p>
            <a:pPr marL="1200150" lvl="2" indent="-285750">
              <a:buFont typeface="Wingdings" panose="05000000000000000000" pitchFamily="2" charset="2"/>
              <a:buChar char="§"/>
            </a:pPr>
            <a:r>
              <a:rPr lang="nl-NL" dirty="0"/>
              <a:t>Niets expliciet over batterij-opslag </a:t>
            </a:r>
          </a:p>
          <a:p>
            <a:pPr marL="1200150" lvl="2" indent="-285750">
              <a:buFont typeface="Wingdings" panose="05000000000000000000" pitchFamily="2" charset="2"/>
              <a:buChar char="§"/>
            </a:pPr>
            <a:r>
              <a:rPr lang="nl-NL" dirty="0"/>
              <a:t>Vergelijking met elektriciteitsproductie of distributiebedrijven met transformatorvermogen? (Categorie 3.1, 3.2 </a:t>
            </a:r>
            <a:r>
              <a:rPr lang="nl-NL" dirty="0" err="1"/>
              <a:t>etc</a:t>
            </a:r>
            <a:r>
              <a:rPr lang="nl-NL" dirty="0"/>
              <a:t>) </a:t>
            </a:r>
          </a:p>
          <a:p>
            <a:endParaRPr lang="nl-NL" dirty="0"/>
          </a:p>
        </p:txBody>
      </p:sp>
    </p:spTree>
    <p:extLst>
      <p:ext uri="{BB962C8B-B14F-4D97-AF65-F5344CB8AC3E}">
        <p14:creationId xmlns:p14="http://schemas.microsoft.com/office/powerpoint/2010/main" val="2708549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Omgevingsplan    </a:t>
            </a:r>
          </a:p>
        </p:txBody>
      </p:sp>
      <p:sp>
        <p:nvSpPr>
          <p:cNvPr id="3" name="Tijdelijke aanduiding voor voettekst 2">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4" name="Tijdelijke aanduiding voor tekst 3">
            <a:extLst>
              <a:ext uri="{C183D7F6-B498-43B3-948B-1728B52AA6E4}">
                <adec:decorative xmlns:adec="http://schemas.microsoft.com/office/drawing/2017/decorative" val="1"/>
              </a:ext>
            </a:extLst>
          </p:cNvPr>
          <p:cNvSpPr>
            <a:spLocks noGrp="1"/>
          </p:cNvSpPr>
          <p:nvPr>
            <p:ph type="body" sz="quarter" idx="12"/>
          </p:nvPr>
        </p:nvSpPr>
        <p:spPr>
          <a:xfrm>
            <a:off x="-808746" y="7416149"/>
            <a:ext cx="6080641" cy="1509048"/>
          </a:xfrm>
        </p:spPr>
        <p:txBody>
          <a:bodyPr/>
          <a:lstStyle/>
          <a:p>
            <a:endParaRPr lang="nl-NL" dirty="0"/>
          </a:p>
        </p:txBody>
      </p:sp>
      <p:pic>
        <p:nvPicPr>
          <p:cNvPr id="1026" name="Picture 2" descr="Gemeente Noordoostpolder legt bestemmingsplan voor 250 MW batterij ter  inzage - Vento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10" y="1734486"/>
            <a:ext cx="8124347" cy="447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585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Omgevingsplan          </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tekst 3"/>
          <p:cNvSpPr>
            <a:spLocks noGrp="1"/>
          </p:cNvSpPr>
          <p:nvPr>
            <p:ph type="body" sz="quarter" idx="12"/>
          </p:nvPr>
        </p:nvSpPr>
        <p:spPr/>
        <p:txBody>
          <a:bodyPr/>
          <a:lstStyle/>
          <a:p>
            <a:endParaRPr lang="nl-NL" dirty="0"/>
          </a:p>
        </p:txBody>
      </p:sp>
      <p:pic>
        <p:nvPicPr>
          <p:cNvPr id="5" name="Tijdelijke aanduiding voor inhoud 3" descr="Omgevingsplan met bestemming voor energieopslag"/>
          <p:cNvPicPr>
            <a:picLocks noGrp="1" noChangeAspect="1"/>
          </p:cNvPicPr>
          <p:nvPr>
            <p:ph idx="1"/>
          </p:nvPr>
        </p:nvPicPr>
        <p:blipFill rotWithShape="1">
          <a:blip r:embed="rId2"/>
          <a:srcRect t="8588" b="3908"/>
          <a:stretch/>
        </p:blipFill>
        <p:spPr>
          <a:xfrm>
            <a:off x="575142" y="1694584"/>
            <a:ext cx="7483419" cy="4365573"/>
          </a:xfrm>
          <a:prstGeom prst="rect">
            <a:avLst/>
          </a:prstGeom>
        </p:spPr>
      </p:pic>
    </p:spTree>
    <p:extLst>
      <p:ext uri="{BB962C8B-B14F-4D97-AF65-F5344CB8AC3E}">
        <p14:creationId xmlns:p14="http://schemas.microsoft.com/office/powerpoint/2010/main" val="240454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2667" y="837829"/>
            <a:ext cx="10972800" cy="663123"/>
          </a:xfrm>
        </p:spPr>
        <p:txBody>
          <a:bodyPr>
            <a:normAutofit fontScale="90000"/>
          </a:bodyPr>
          <a:lstStyle/>
          <a:p>
            <a:r>
              <a:rPr lang="nl-NL" dirty="0"/>
              <a:t>Omgevingsplan      </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tekst 3"/>
          <p:cNvSpPr>
            <a:spLocks noGrp="1"/>
          </p:cNvSpPr>
          <p:nvPr>
            <p:ph type="body" sz="quarter" idx="12"/>
          </p:nvPr>
        </p:nvSpPr>
        <p:spPr/>
        <p:txBody>
          <a:bodyPr/>
          <a:lstStyle/>
          <a:p>
            <a:endParaRPr lang="nl-NL" dirty="0"/>
          </a:p>
        </p:txBody>
      </p:sp>
      <p:pic>
        <p:nvPicPr>
          <p:cNvPr id="5" name="Tijdelijke aanduiding voor inhoud 3" descr="Omgevingsplan met bouwregels voor PGS 37-1"/>
          <p:cNvPicPr>
            <a:picLocks noGrp="1" noChangeAspect="1"/>
          </p:cNvPicPr>
          <p:nvPr>
            <p:ph idx="1"/>
          </p:nvPr>
        </p:nvPicPr>
        <p:blipFill rotWithShape="1">
          <a:blip r:embed="rId2"/>
          <a:srcRect l="40689" t="15038" r="1209" b="15911"/>
          <a:stretch/>
        </p:blipFill>
        <p:spPr>
          <a:xfrm>
            <a:off x="592667" y="1415275"/>
            <a:ext cx="7151147" cy="4701747"/>
          </a:xfrm>
          <a:prstGeom prst="rect">
            <a:avLst/>
          </a:prstGeom>
        </p:spPr>
      </p:pic>
    </p:spTree>
    <p:extLst>
      <p:ext uri="{BB962C8B-B14F-4D97-AF65-F5344CB8AC3E}">
        <p14:creationId xmlns:p14="http://schemas.microsoft.com/office/powerpoint/2010/main" val="804311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Staalkaart Omgevingsplan en energietransitie (2024)</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tekst 3"/>
          <p:cNvSpPr>
            <a:spLocks noGrp="1"/>
          </p:cNvSpPr>
          <p:nvPr>
            <p:ph type="body" sz="quarter" idx="12"/>
          </p:nvPr>
        </p:nvSpPr>
        <p:spPr/>
        <p:txBody>
          <a:bodyPr>
            <a:normAutofit fontScale="25000" lnSpcReduction="20000"/>
          </a:bodyPr>
          <a:lstStyle/>
          <a:p>
            <a:pPr lvl="0" defTabSz="914400">
              <a:lnSpc>
                <a:spcPct val="100000"/>
              </a:lnSpc>
            </a:pPr>
            <a:r>
              <a:rPr lang="nl-NL" sz="1100" b="1" dirty="0">
                <a:solidFill>
                  <a:prstClr val="black"/>
                </a:solidFill>
                <a:cs typeface="+mn-cs"/>
              </a:rPr>
              <a:t>Afdeling 1.3 Exploiteren van een energie-opslagsysteem</a:t>
            </a:r>
            <a:endParaRPr lang="nl-NL" sz="1100" dirty="0">
              <a:solidFill>
                <a:prstClr val="black"/>
              </a:solidFill>
              <a:cs typeface="+mn-cs"/>
            </a:endParaRPr>
          </a:p>
          <a:p>
            <a:pPr lvl="0" defTabSz="914400">
              <a:lnSpc>
                <a:spcPct val="100000"/>
              </a:lnSpc>
            </a:pPr>
            <a:r>
              <a:rPr lang="nl-NL" sz="1100" b="1" dirty="0">
                <a:solidFill>
                  <a:prstClr val="black"/>
                </a:solidFill>
                <a:cs typeface="+mn-cs"/>
              </a:rPr>
              <a:t>Artikel 1.6 Toepassingsbereik</a:t>
            </a:r>
            <a:endParaRPr lang="nl-NL" sz="1100" dirty="0">
              <a:solidFill>
                <a:prstClr val="black"/>
              </a:solidFill>
              <a:cs typeface="+mn-cs"/>
            </a:endParaRPr>
          </a:p>
          <a:p>
            <a:pPr lvl="0" defTabSz="914400">
              <a:lnSpc>
                <a:spcPct val="100000"/>
              </a:lnSpc>
            </a:pPr>
            <a:r>
              <a:rPr lang="nl-NL" sz="1100" dirty="0">
                <a:solidFill>
                  <a:prstClr val="black"/>
                </a:solidFill>
                <a:cs typeface="+mn-cs"/>
              </a:rPr>
              <a:t>Deze afdeling gaat over het bedrijfsmatig bouwen, aanleggen en exploiteren van een energie-opslagsysteem.</a:t>
            </a:r>
          </a:p>
          <a:p>
            <a:pPr lvl="0" defTabSz="914400">
              <a:lnSpc>
                <a:spcPct val="100000"/>
              </a:lnSpc>
            </a:pPr>
            <a:endParaRPr lang="nl-NL" sz="1100" dirty="0">
              <a:solidFill>
                <a:prstClr val="black"/>
              </a:solidFill>
              <a:cs typeface="+mn-cs"/>
            </a:endParaRPr>
          </a:p>
          <a:p>
            <a:pPr lvl="0" defTabSz="914400">
              <a:lnSpc>
                <a:spcPct val="100000"/>
              </a:lnSpc>
            </a:pPr>
            <a:r>
              <a:rPr lang="nl-NL" sz="1100" b="1" dirty="0">
                <a:solidFill>
                  <a:prstClr val="black"/>
                </a:solidFill>
                <a:cs typeface="+mn-cs"/>
              </a:rPr>
              <a:t>Artikel 1.7 Oogmerken</a:t>
            </a:r>
            <a:endParaRPr lang="nl-NL" sz="1100" dirty="0">
              <a:solidFill>
                <a:prstClr val="black"/>
              </a:solidFill>
              <a:cs typeface="+mn-cs"/>
            </a:endParaRPr>
          </a:p>
          <a:p>
            <a:pPr lvl="0" defTabSz="914400">
              <a:lnSpc>
                <a:spcPct val="100000"/>
              </a:lnSpc>
            </a:pPr>
            <a:r>
              <a:rPr lang="nl-NL" sz="1100" dirty="0">
                <a:solidFill>
                  <a:prstClr val="black"/>
                </a:solidFill>
                <a:cs typeface="+mn-cs"/>
              </a:rPr>
              <a:t>1. De regels in deze afdeling zijn gesteld met het oog op:</a:t>
            </a:r>
          </a:p>
          <a:p>
            <a:pPr marL="342900" lvl="0" indent="-342900" defTabSz="914400">
              <a:lnSpc>
                <a:spcPct val="100000"/>
              </a:lnSpc>
              <a:buFont typeface="Arial" panose="020B0604020202020204" pitchFamily="34" charset="0"/>
              <a:buChar char="•"/>
            </a:pPr>
            <a:r>
              <a:rPr lang="nl-NL" sz="1100" dirty="0">
                <a:solidFill>
                  <a:prstClr val="black"/>
                </a:solidFill>
                <a:cs typeface="+mn-cs"/>
              </a:rPr>
              <a:t>het behouden van de mogelijkheden voor verduurzaming van bedrijfsactiviteiten;</a:t>
            </a:r>
          </a:p>
          <a:p>
            <a:pPr marL="342900" lvl="0" indent="-342900" defTabSz="914400">
              <a:lnSpc>
                <a:spcPct val="100000"/>
              </a:lnSpc>
              <a:buFont typeface="Arial" panose="020B0604020202020204" pitchFamily="34" charset="0"/>
              <a:buChar char="•"/>
            </a:pPr>
            <a:r>
              <a:rPr lang="nl-NL" sz="1100" dirty="0">
                <a:solidFill>
                  <a:prstClr val="black"/>
                </a:solidFill>
                <a:cs typeface="+mn-cs"/>
              </a:rPr>
              <a:t>het bevorderen van een duurzame ontwikkeling; </a:t>
            </a:r>
          </a:p>
          <a:p>
            <a:pPr marL="342900" lvl="0" indent="-342900" defTabSz="914400">
              <a:lnSpc>
                <a:spcPct val="100000"/>
              </a:lnSpc>
              <a:buFont typeface="Arial" panose="020B0604020202020204" pitchFamily="34" charset="0"/>
              <a:buChar char="•"/>
            </a:pPr>
            <a:r>
              <a:rPr lang="nl-NL" sz="1100" dirty="0">
                <a:solidFill>
                  <a:prstClr val="black"/>
                </a:solidFill>
                <a:cs typeface="+mn-cs"/>
              </a:rPr>
              <a:t>het op zo kort mogelijke afstand van elkaar realiseren van vraag naar en aanbod van energie; en</a:t>
            </a:r>
          </a:p>
          <a:p>
            <a:pPr marL="342900" lvl="0" indent="-342900" defTabSz="914400">
              <a:lnSpc>
                <a:spcPct val="100000"/>
              </a:lnSpc>
              <a:buFont typeface="Arial" panose="020B0604020202020204" pitchFamily="34" charset="0"/>
              <a:buChar char="•"/>
            </a:pPr>
            <a:r>
              <a:rPr lang="nl-NL" sz="1100" dirty="0">
                <a:solidFill>
                  <a:prstClr val="black"/>
                </a:solidFill>
                <a:cs typeface="+mn-cs"/>
              </a:rPr>
              <a:t>het kunnen overschakelen van fossiele energie naar hernieuwbare energie.</a:t>
            </a:r>
          </a:p>
          <a:p>
            <a:pPr lvl="0" defTabSz="914400">
              <a:lnSpc>
                <a:spcPct val="100000"/>
              </a:lnSpc>
            </a:pPr>
            <a:r>
              <a:rPr lang="nl-NL" sz="1100" dirty="0">
                <a:solidFill>
                  <a:prstClr val="black"/>
                </a:solidFill>
                <a:cs typeface="+mn-cs"/>
              </a:rPr>
              <a:t>2. Voor zover deze afdeling gaat over het opwekken, transporteren en leveren van elektriciteit zijn de regels niet gesteld met het oog op de energievoorziening. </a:t>
            </a:r>
          </a:p>
          <a:p>
            <a:pPr lvl="0" defTabSz="914400">
              <a:lnSpc>
                <a:spcPct val="100000"/>
              </a:lnSpc>
            </a:pPr>
            <a:endParaRPr lang="nl-NL" sz="1100" dirty="0">
              <a:solidFill>
                <a:prstClr val="black"/>
              </a:solidFill>
              <a:cs typeface="+mn-cs"/>
            </a:endParaRPr>
          </a:p>
          <a:p>
            <a:pPr lvl="0" defTabSz="914400">
              <a:lnSpc>
                <a:spcPct val="100000"/>
              </a:lnSpc>
            </a:pPr>
            <a:r>
              <a:rPr lang="nl-NL" sz="1100" b="1" dirty="0">
                <a:solidFill>
                  <a:prstClr val="black"/>
                </a:solidFill>
                <a:cs typeface="+mn-cs"/>
              </a:rPr>
              <a:t>Artikel 1.8 Aanwijzing vergunningplicht</a:t>
            </a:r>
            <a:endParaRPr lang="nl-NL" sz="1100" dirty="0">
              <a:solidFill>
                <a:prstClr val="black"/>
              </a:solidFill>
              <a:cs typeface="+mn-cs"/>
            </a:endParaRPr>
          </a:p>
          <a:p>
            <a:pPr lvl="0" defTabSz="914400">
              <a:lnSpc>
                <a:spcPct val="100000"/>
              </a:lnSpc>
            </a:pPr>
            <a:r>
              <a:rPr lang="nl-NL" sz="1100" dirty="0">
                <a:solidFill>
                  <a:prstClr val="black"/>
                </a:solidFill>
                <a:cs typeface="+mn-cs"/>
              </a:rPr>
              <a:t>Het is verboden zonder omgevingsvergunning een energie-opslagsysteem met een vermogen van &lt;x&gt; MW of meer te bouwen, aan te leggen en te exploiteren. </a:t>
            </a:r>
          </a:p>
          <a:p>
            <a:pPr lvl="0" defTabSz="914400">
              <a:lnSpc>
                <a:spcPct val="100000"/>
              </a:lnSpc>
            </a:pPr>
            <a:endParaRPr lang="nl-NL" sz="1100" dirty="0">
              <a:solidFill>
                <a:prstClr val="black"/>
              </a:solidFill>
              <a:cs typeface="+mn-cs"/>
            </a:endParaRPr>
          </a:p>
          <a:p>
            <a:pPr lvl="0" defTabSz="914400">
              <a:lnSpc>
                <a:spcPct val="100000"/>
              </a:lnSpc>
            </a:pPr>
            <a:r>
              <a:rPr lang="nl-NL" sz="1100" b="1" dirty="0">
                <a:solidFill>
                  <a:prstClr val="black"/>
                </a:solidFill>
                <a:cs typeface="+mn-cs"/>
              </a:rPr>
              <a:t>Artikel 1.9 Bijzondere aanvraagvereisten</a:t>
            </a:r>
            <a:endParaRPr lang="nl-NL" sz="1100" dirty="0">
              <a:solidFill>
                <a:prstClr val="black"/>
              </a:solidFill>
              <a:cs typeface="+mn-cs"/>
            </a:endParaRPr>
          </a:p>
          <a:p>
            <a:pPr lvl="0" defTabSz="914400">
              <a:lnSpc>
                <a:spcPct val="100000"/>
              </a:lnSpc>
            </a:pPr>
            <a:r>
              <a:rPr lang="nl-NL" sz="1100" dirty="0">
                <a:solidFill>
                  <a:prstClr val="black"/>
                </a:solidFill>
                <a:cs typeface="+mn-cs"/>
              </a:rPr>
              <a:t>Bij de aanvraag om een omgevingsvergunning voor het bouwen, aanleggen en exploiteren van een energie-opslagsysteem worden de volgende gegevens en bescheiden overgelegd:</a:t>
            </a:r>
          </a:p>
          <a:p>
            <a:pPr marL="342900" lvl="0" indent="-342900" defTabSz="914400">
              <a:lnSpc>
                <a:spcPct val="100000"/>
              </a:lnSpc>
              <a:buFont typeface="Arial" panose="020B0604020202020204" pitchFamily="34" charset="0"/>
              <a:buChar char="•"/>
            </a:pPr>
            <a:r>
              <a:rPr lang="nl-NL" sz="1100" dirty="0">
                <a:solidFill>
                  <a:prstClr val="black"/>
                </a:solidFill>
                <a:cs typeface="+mn-cs"/>
              </a:rPr>
              <a:t>een bedrijfsplan, waarin in ieder geval is opgenomen:</a:t>
            </a:r>
          </a:p>
          <a:p>
            <a:pPr marL="742950" lvl="1" indent="-285750" defTabSz="914400">
              <a:lnSpc>
                <a:spcPct val="100000"/>
              </a:lnSpc>
              <a:buFont typeface="Arial" panose="020B0604020202020204" pitchFamily="34" charset="0"/>
              <a:buChar char="–"/>
            </a:pPr>
            <a:r>
              <a:rPr lang="nl-NL" sz="1100" dirty="0">
                <a:solidFill>
                  <a:prstClr val="black"/>
                </a:solidFill>
                <a:cs typeface="+mn-cs"/>
              </a:rPr>
              <a:t>de wijze waarop het systeem wordt beheerd; en</a:t>
            </a:r>
          </a:p>
          <a:p>
            <a:pPr marL="742950" lvl="1" indent="-285750" defTabSz="914400">
              <a:lnSpc>
                <a:spcPct val="100000"/>
              </a:lnSpc>
              <a:buFont typeface="Arial" panose="020B0604020202020204" pitchFamily="34" charset="0"/>
              <a:buChar char="–"/>
            </a:pPr>
            <a:r>
              <a:rPr lang="nl-NL" sz="1100" dirty="0">
                <a:solidFill>
                  <a:prstClr val="black"/>
                </a:solidFill>
                <a:cs typeface="+mn-cs"/>
              </a:rPr>
              <a:t>&lt;eventueel andere gegevens&gt;.</a:t>
            </a:r>
          </a:p>
          <a:p>
            <a:pPr marL="342900" lvl="0" indent="-342900" defTabSz="914400">
              <a:lnSpc>
                <a:spcPct val="100000"/>
              </a:lnSpc>
              <a:buFont typeface="Arial" panose="020B0604020202020204" pitchFamily="34" charset="0"/>
              <a:buChar char="•"/>
            </a:pPr>
            <a:r>
              <a:rPr lang="nl-NL" sz="1100" dirty="0">
                <a:solidFill>
                  <a:prstClr val="black"/>
                </a:solidFill>
                <a:cs typeface="+mn-cs"/>
              </a:rPr>
              <a:t>het advies van de netbeheerder over de wenselijkheid van het energie-opslagsysteem met het oog op de stabiliteit van de energievoorziening.</a:t>
            </a:r>
          </a:p>
          <a:p>
            <a:pPr marL="342900" lvl="0" indent="-342900" defTabSz="914400">
              <a:lnSpc>
                <a:spcPct val="100000"/>
              </a:lnSpc>
              <a:buFont typeface="Arial" panose="020B0604020202020204" pitchFamily="34" charset="0"/>
              <a:buChar char="•"/>
            </a:pPr>
            <a:endParaRPr lang="nl-NL" sz="1100" dirty="0">
              <a:solidFill>
                <a:prstClr val="black"/>
              </a:solidFill>
              <a:cs typeface="+mn-cs"/>
            </a:endParaRPr>
          </a:p>
          <a:p>
            <a:pPr lvl="0" defTabSz="914400">
              <a:lnSpc>
                <a:spcPct val="100000"/>
              </a:lnSpc>
            </a:pPr>
            <a:r>
              <a:rPr lang="nl-NL" sz="1100" b="1" dirty="0">
                <a:solidFill>
                  <a:prstClr val="black"/>
                </a:solidFill>
                <a:cs typeface="+mn-cs"/>
              </a:rPr>
              <a:t>Artikel 1.10 Beoordelingsregels omgevingsvergunning</a:t>
            </a:r>
            <a:endParaRPr lang="nl-NL" sz="1100" dirty="0">
              <a:solidFill>
                <a:prstClr val="black"/>
              </a:solidFill>
              <a:cs typeface="+mn-cs"/>
            </a:endParaRPr>
          </a:p>
          <a:p>
            <a:pPr lvl="0" defTabSz="914400">
              <a:lnSpc>
                <a:spcPct val="100000"/>
              </a:lnSpc>
            </a:pPr>
            <a:r>
              <a:rPr lang="nl-NL" sz="1100" dirty="0">
                <a:solidFill>
                  <a:prstClr val="black"/>
                </a:solidFill>
                <a:cs typeface="+mn-cs"/>
              </a:rPr>
              <a:t>De omgevingsvergunning voor het bouwen, aanleggen en exploiteren van een energie-opslagsysteem wordt in ieder geval geweigerd als:</a:t>
            </a:r>
          </a:p>
          <a:p>
            <a:pPr marL="342900" lvl="0" indent="-342900" defTabSz="914400">
              <a:lnSpc>
                <a:spcPct val="100000"/>
              </a:lnSpc>
              <a:buFont typeface="Arial" panose="020B0604020202020204" pitchFamily="34" charset="0"/>
              <a:buChar char="•"/>
            </a:pPr>
            <a:r>
              <a:rPr lang="nl-NL" sz="1100" dirty="0">
                <a:solidFill>
                  <a:prstClr val="black"/>
                </a:solidFill>
                <a:cs typeface="+mn-cs"/>
              </a:rPr>
              <a:t>de activiteit de verduurzaming van bedrijfsactiviteiten verhindert; </a:t>
            </a:r>
          </a:p>
          <a:p>
            <a:pPr marL="342900" lvl="0" indent="-342900" defTabSz="914400">
              <a:lnSpc>
                <a:spcPct val="100000"/>
              </a:lnSpc>
              <a:buFont typeface="Arial" panose="020B0604020202020204" pitchFamily="34" charset="0"/>
              <a:buChar char="•"/>
            </a:pPr>
            <a:r>
              <a:rPr lang="nl-NL" sz="1100" dirty="0">
                <a:solidFill>
                  <a:prstClr val="black"/>
                </a:solidFill>
                <a:cs typeface="+mn-cs"/>
              </a:rPr>
              <a:t>de activiteit niet voorziet in een plaatselijke behoefte van vraag en aanbod van elektriciteit; of</a:t>
            </a:r>
          </a:p>
          <a:p>
            <a:pPr marL="342900" lvl="0" indent="-342900" defTabSz="914400">
              <a:lnSpc>
                <a:spcPct val="100000"/>
              </a:lnSpc>
              <a:buFont typeface="Arial" panose="020B0604020202020204" pitchFamily="34" charset="0"/>
              <a:buChar char="•"/>
            </a:pPr>
            <a:r>
              <a:rPr lang="nl-NL" sz="1100" dirty="0">
                <a:solidFill>
                  <a:prstClr val="black"/>
                </a:solidFill>
                <a:cs typeface="+mn-cs"/>
              </a:rPr>
              <a:t>de activiteit, mede vanwege de effecten op de </a:t>
            </a:r>
            <a:r>
              <a:rPr lang="nl-NL" sz="1100" dirty="0" err="1">
                <a:solidFill>
                  <a:prstClr val="black"/>
                </a:solidFill>
                <a:cs typeface="+mn-cs"/>
              </a:rPr>
              <a:t>netbalancering</a:t>
            </a:r>
            <a:r>
              <a:rPr lang="nl-NL" sz="1100" dirty="0">
                <a:solidFill>
                  <a:prstClr val="black"/>
                </a:solidFill>
                <a:cs typeface="+mn-cs"/>
              </a:rPr>
              <a:t> en netcongestie, de ruimtelijke ontwikkeling van het gebied verhindert.</a:t>
            </a:r>
          </a:p>
          <a:p>
            <a:endParaRPr lang="nl-NL" dirty="0"/>
          </a:p>
        </p:txBody>
      </p:sp>
    </p:spTree>
    <p:extLst>
      <p:ext uri="{BB962C8B-B14F-4D97-AF65-F5344CB8AC3E}">
        <p14:creationId xmlns:p14="http://schemas.microsoft.com/office/powerpoint/2010/main" val="4155856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Milieubelastende activiteit</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tekst 3"/>
          <p:cNvSpPr>
            <a:spLocks noGrp="1"/>
          </p:cNvSpPr>
          <p:nvPr>
            <p:ph type="body" sz="quarter" idx="12"/>
          </p:nvPr>
        </p:nvSpPr>
        <p:spPr/>
        <p:txBody>
          <a:bodyPr/>
          <a:lstStyle/>
          <a:p>
            <a:r>
              <a:rPr lang="nl-NL" dirty="0"/>
              <a:t>De opslag van energiedragers en de opslag of het gebruik van EOS wordt niet aangewezen in het Bal</a:t>
            </a:r>
          </a:p>
          <a:p>
            <a:pPr lvl="1"/>
            <a:r>
              <a:rPr lang="nl-NL" dirty="0"/>
              <a:t>Voornemen is om dat te doen vanaf 2025 (zie Brief 22-12-2023)</a:t>
            </a:r>
          </a:p>
          <a:p>
            <a:pPr lvl="1"/>
            <a:r>
              <a:rPr lang="nl-NL" dirty="0"/>
              <a:t>PGS 37-1 (EOS) en 37-2 (</a:t>
            </a:r>
            <a:r>
              <a:rPr lang="nl-NL" dirty="0" err="1"/>
              <a:t>lithiumhoudende</a:t>
            </a:r>
            <a:r>
              <a:rPr lang="nl-NL" dirty="0"/>
              <a:t> energiedragers) nog niet automatisch van toepassing op deze activiteiten</a:t>
            </a:r>
          </a:p>
          <a:p>
            <a:r>
              <a:rPr lang="nl-NL" dirty="0"/>
              <a:t>Functioneel ondersteunende activiteit?</a:t>
            </a:r>
          </a:p>
          <a:p>
            <a:r>
              <a:rPr lang="nl-NL" dirty="0"/>
              <a:t>Zorgplicht art. 22.43 Bruidsschat en maatwerk?  </a:t>
            </a:r>
          </a:p>
          <a:p>
            <a:endParaRPr lang="nl-NL" dirty="0"/>
          </a:p>
        </p:txBody>
      </p:sp>
    </p:spTree>
    <p:extLst>
      <p:ext uri="{BB962C8B-B14F-4D97-AF65-F5344CB8AC3E}">
        <p14:creationId xmlns:p14="http://schemas.microsoft.com/office/powerpoint/2010/main" val="2513236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nl-NL" dirty="0"/>
              <a:t>Casus</a:t>
            </a:r>
          </a:p>
        </p:txBody>
      </p:sp>
      <p:sp>
        <p:nvSpPr>
          <p:cNvPr id="2" name="Tijdelijke aanduiding voor voettekst 1">
            <a:extLst>
              <a:ext uri="{FF2B5EF4-FFF2-40B4-BE49-F238E27FC236}">
                <a16:creationId xmlns:a16="http://schemas.microsoft.com/office/drawing/2014/main" id="{91D65D93-7F17-2141-B37D-F72BE3CBDD35}"/>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8" name="Tijdelijke aanduiding voor tekst 7"/>
          <p:cNvSpPr>
            <a:spLocks noGrp="1"/>
          </p:cNvSpPr>
          <p:nvPr>
            <p:ph type="body" sz="quarter" idx="13"/>
          </p:nvPr>
        </p:nvSpPr>
        <p:spPr/>
        <p:txBody>
          <a:bodyPr/>
          <a:lstStyle/>
          <a:p>
            <a:r>
              <a:rPr lang="nl-NL" dirty="0"/>
              <a:t>Opslagbedrijf wil lithium-ion batterijen opslaan en op dezelfde locatie geproduceerde elektriciteit opslaan door middel van een EOS. </a:t>
            </a:r>
          </a:p>
          <a:p>
            <a:r>
              <a:rPr lang="nl-NL" dirty="0"/>
              <a:t>Locatie is gelegen nabij </a:t>
            </a:r>
            <a:r>
              <a:rPr lang="nl-NL" dirty="0" err="1"/>
              <a:t>Bevi</a:t>
            </a:r>
            <a:r>
              <a:rPr lang="nl-NL" dirty="0"/>
              <a:t>-veiligheidszones en intensieve industrie.</a:t>
            </a:r>
          </a:p>
          <a:p>
            <a:endParaRPr lang="nl-NL" dirty="0"/>
          </a:p>
        </p:txBody>
      </p:sp>
      <p:pic>
        <p:nvPicPr>
          <p:cNvPr id="9" name="Afbeelding 8" descr="EOS container"/>
          <p:cNvPicPr>
            <a:picLocks noChangeAspect="1"/>
          </p:cNvPicPr>
          <p:nvPr/>
        </p:nvPicPr>
        <p:blipFill>
          <a:blip r:embed="rId2"/>
          <a:stretch>
            <a:fillRect/>
          </a:stretch>
        </p:blipFill>
        <p:spPr>
          <a:xfrm>
            <a:off x="601133" y="4078830"/>
            <a:ext cx="5187672" cy="2053685"/>
          </a:xfrm>
          <a:prstGeom prst="rect">
            <a:avLst/>
          </a:prstGeom>
        </p:spPr>
      </p:pic>
      <p:pic>
        <p:nvPicPr>
          <p:cNvPr id="10" name="Picture 2" descr="Opslag elektriciteit: hoe werkt het? | Mogelijkheden batterijen"/>
          <p:cNvPicPr>
            <a:picLocks noGrp="1" noChangeAspect="1" noChangeArrowheads="1"/>
          </p:cNvPicPr>
          <p:nvPr>
            <p:ph type="pic" sz="quarter" idx="14"/>
          </p:nvPr>
        </p:nvPicPr>
        <p:blipFill>
          <a:blip r:embed="rId3" cstate="print">
            <a:extLst>
              <a:ext uri="{28A0092B-C50C-407E-A947-70E740481C1C}">
                <a14:useLocalDpi xmlns:a14="http://schemas.microsoft.com/office/drawing/2010/main" val="0"/>
              </a:ext>
            </a:extLst>
          </a:blip>
          <a:srcRect t="19421" b="1942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076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a:t>Plan van aanpak</a:t>
            </a:r>
          </a:p>
        </p:txBody>
      </p:sp>
      <p:sp>
        <p:nvSpPr>
          <p:cNvPr id="5" name="Ondertitel 4"/>
          <p:cNvSpPr>
            <a:spLocks noGrp="1"/>
          </p:cNvSpPr>
          <p:nvPr>
            <p:ph type="subTitle" idx="1"/>
          </p:nvPr>
        </p:nvSpPr>
        <p:spPr>
          <a:xfrm>
            <a:off x="6356145" y="2413591"/>
            <a:ext cx="5171671" cy="3289897"/>
          </a:xfrm>
        </p:spPr>
        <p:txBody>
          <a:bodyPr/>
          <a:lstStyle/>
          <a:p>
            <a:r>
              <a:rPr lang="nl-NL" dirty="0"/>
              <a:t>Rol batterijen in het systeem</a:t>
            </a:r>
          </a:p>
          <a:p>
            <a:r>
              <a:rPr lang="nl-NL" dirty="0"/>
              <a:t>Vormen van batterijen</a:t>
            </a:r>
          </a:p>
          <a:p>
            <a:r>
              <a:rPr lang="nl-NL" dirty="0"/>
              <a:t>Gevolgen voor de fysieke leefomgeving?</a:t>
            </a:r>
          </a:p>
          <a:p>
            <a:r>
              <a:rPr lang="nl-NL" dirty="0"/>
              <a:t>Bouwen/omgevingsplanactiviteit/MBA?</a:t>
            </a:r>
          </a:p>
          <a:p>
            <a:r>
              <a:rPr lang="nl-NL" dirty="0"/>
              <a:t>Focus op veiligheid en PGS 37-1/2</a:t>
            </a:r>
          </a:p>
          <a:p>
            <a:r>
              <a:rPr lang="nl-NL" dirty="0"/>
              <a:t>Praktijkcasus </a:t>
            </a:r>
          </a:p>
          <a:p>
            <a:endParaRPr lang="nl-NL" dirty="0"/>
          </a:p>
        </p:txBody>
      </p:sp>
    </p:spTree>
    <p:extLst>
      <p:ext uri="{BB962C8B-B14F-4D97-AF65-F5344CB8AC3E}">
        <p14:creationId xmlns:p14="http://schemas.microsoft.com/office/powerpoint/2010/main" val="2812081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Casus </a:t>
            </a:r>
            <a:endParaRPr lang="nl-NL" dirty="0"/>
          </a:p>
        </p:txBody>
      </p:sp>
      <p:sp>
        <p:nvSpPr>
          <p:cNvPr id="3" name="Tijdelijke aanduiding voor voettekst 2"/>
          <p:cNvSpPr>
            <a:spLocks noGrp="1"/>
          </p:cNvSpPr>
          <p:nvPr>
            <p:ph type="ftr" sz="quarter" idx="11"/>
          </p:nvPr>
        </p:nvSpPr>
        <p:spPr/>
        <p:txBody>
          <a:bodyPr/>
          <a:lstStyle/>
          <a:p>
            <a:endParaRPr lang="nl-NL" dirty="0"/>
          </a:p>
        </p:txBody>
      </p:sp>
      <p:pic>
        <p:nvPicPr>
          <p:cNvPr id="5" name="Afbeelding 4" descr="Bestemmingsplan Moerdijk"/>
          <p:cNvPicPr>
            <a:picLocks noChangeAspect="1"/>
          </p:cNvPicPr>
          <p:nvPr/>
        </p:nvPicPr>
        <p:blipFill>
          <a:blip r:embed="rId2"/>
          <a:stretch>
            <a:fillRect/>
          </a:stretch>
        </p:blipFill>
        <p:spPr>
          <a:xfrm>
            <a:off x="601133" y="1736703"/>
            <a:ext cx="7217531" cy="4289128"/>
          </a:xfrm>
          <a:prstGeom prst="rect">
            <a:avLst/>
          </a:prstGeom>
        </p:spPr>
      </p:pic>
      <p:sp>
        <p:nvSpPr>
          <p:cNvPr id="4" name="Tijdelijke aanduiding voor tekst 3"/>
          <p:cNvSpPr>
            <a:spLocks noGrp="1"/>
          </p:cNvSpPr>
          <p:nvPr>
            <p:ph type="body" sz="quarter" idx="12"/>
          </p:nvPr>
        </p:nvSpPr>
        <p:spPr/>
        <p:txBody>
          <a:bodyPr/>
          <a:lstStyle/>
          <a:p>
            <a:endParaRPr lang="nl-NL" dirty="0"/>
          </a:p>
        </p:txBody>
      </p:sp>
    </p:spTree>
    <p:extLst>
      <p:ext uri="{BB962C8B-B14F-4D97-AF65-F5344CB8AC3E}">
        <p14:creationId xmlns:p14="http://schemas.microsoft.com/office/powerpoint/2010/main" val="106710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Aanvraag komt binnen</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tekst 3"/>
          <p:cNvSpPr>
            <a:spLocks noGrp="1"/>
          </p:cNvSpPr>
          <p:nvPr>
            <p:ph type="body" sz="quarter" idx="12"/>
          </p:nvPr>
        </p:nvSpPr>
        <p:spPr/>
        <p:txBody>
          <a:bodyPr/>
          <a:lstStyle/>
          <a:p>
            <a:r>
              <a:rPr lang="nl-NL" dirty="0"/>
              <a:t>Hoe te beoordelen?</a:t>
            </a:r>
          </a:p>
          <a:p>
            <a:pPr marL="285750" indent="-285750">
              <a:buFontTx/>
              <a:buChar char="-"/>
            </a:pPr>
            <a:r>
              <a:rPr lang="nl-NL" dirty="0"/>
              <a:t>Wie moeten worden betrokken?</a:t>
            </a:r>
          </a:p>
          <a:p>
            <a:pPr marL="285750" indent="-285750">
              <a:buFontTx/>
              <a:buChar char="-"/>
            </a:pPr>
            <a:r>
              <a:rPr lang="nl-NL" dirty="0"/>
              <a:t>veiligheidsrisico’s</a:t>
            </a:r>
          </a:p>
          <a:p>
            <a:pPr marL="285750" indent="-285750">
              <a:buFontTx/>
              <a:buChar char="-"/>
            </a:pPr>
            <a:r>
              <a:rPr lang="nl-NL" dirty="0"/>
              <a:t>Toepassing PGS 37</a:t>
            </a:r>
          </a:p>
          <a:p>
            <a:pPr marL="285750" indent="-285750">
              <a:buFontTx/>
              <a:buChar char="-"/>
            </a:pPr>
            <a:r>
              <a:rPr lang="nl-NL" dirty="0"/>
              <a:t>Hoe leg je regels vast?</a:t>
            </a:r>
          </a:p>
          <a:p>
            <a:pPr marL="285750" indent="-285750">
              <a:buFontTx/>
              <a:buChar char="-"/>
            </a:pPr>
            <a:endParaRPr lang="nl-NL" dirty="0"/>
          </a:p>
        </p:txBody>
      </p:sp>
    </p:spTree>
    <p:extLst>
      <p:ext uri="{BB962C8B-B14F-4D97-AF65-F5344CB8AC3E}">
        <p14:creationId xmlns:p14="http://schemas.microsoft.com/office/powerpoint/2010/main" val="98923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br>
              <a:rPr lang="nl-NL" dirty="0"/>
            </a:br>
            <a:r>
              <a:rPr lang="nl-NL" dirty="0"/>
              <a:t>Redenen voor batterijopslag </a:t>
            </a:r>
            <a:br>
              <a:rPr lang="nl-NL" dirty="0"/>
            </a:br>
            <a:br>
              <a:rPr lang="nl-NL" dirty="0"/>
            </a:br>
            <a:br>
              <a:rPr lang="nl-NL" dirty="0"/>
            </a:br>
            <a:br>
              <a:rPr lang="nl-NL" dirty="0"/>
            </a:br>
            <a:endParaRPr lang="nl-NL" dirty="0"/>
          </a:p>
        </p:txBody>
      </p:sp>
      <p:sp>
        <p:nvSpPr>
          <p:cNvPr id="2" name="Ondertitel 1"/>
          <p:cNvSpPr>
            <a:spLocks noGrp="1"/>
          </p:cNvSpPr>
          <p:nvPr>
            <p:ph type="subTitle" idx="1"/>
          </p:nvPr>
        </p:nvSpPr>
        <p:spPr/>
        <p:txBody>
          <a:bodyPr>
            <a:normAutofit fontScale="92500" lnSpcReduction="20000"/>
          </a:bodyPr>
          <a:lstStyle/>
          <a:p>
            <a:r>
              <a:rPr lang="nl-NL" dirty="0"/>
              <a:t>Regelbaar vermogen (bv. ten opzichte van kolen- en gascentrales)</a:t>
            </a:r>
          </a:p>
          <a:p>
            <a:r>
              <a:rPr lang="nl-NL" dirty="0"/>
              <a:t>Flexibel en efficiënt gebruik van het elektriciteitsnet</a:t>
            </a:r>
          </a:p>
          <a:p>
            <a:r>
              <a:rPr lang="nl-NL" dirty="0"/>
              <a:t>Nieuwe mogelijkheden gecombineerd met hernieuwbare opwek </a:t>
            </a:r>
          </a:p>
          <a:p>
            <a:r>
              <a:rPr lang="nl-NL" dirty="0"/>
              <a:t>Oplossing voor als salderingsregeling toch verdwijnt(?)</a:t>
            </a:r>
          </a:p>
          <a:p>
            <a:r>
              <a:rPr lang="nl-NL" dirty="0"/>
              <a:t>Elektrificatie van diensten en producten. </a:t>
            </a:r>
          </a:p>
          <a:p>
            <a:endParaRPr lang="nl-NL" dirty="0"/>
          </a:p>
        </p:txBody>
      </p:sp>
    </p:spTree>
    <p:extLst>
      <p:ext uri="{BB962C8B-B14F-4D97-AF65-F5344CB8AC3E}">
        <p14:creationId xmlns:p14="http://schemas.microsoft.com/office/powerpoint/2010/main" val="4014320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Vormen van batterijopslag</a:t>
            </a:r>
          </a:p>
        </p:txBody>
      </p:sp>
      <p:pic>
        <p:nvPicPr>
          <p:cNvPr id="6" name="Tijdelijke aanduiding voor inhoud 5" descr="EOS park bij windturbine"/>
          <p:cNvPicPr>
            <a:picLocks noGrp="1" noChangeAspect="1"/>
          </p:cNvPicPr>
          <p:nvPr>
            <p:ph sz="half" idx="1"/>
          </p:nvPr>
        </p:nvPicPr>
        <p:blipFill>
          <a:blip r:embed="rId2"/>
          <a:stretch>
            <a:fillRect/>
          </a:stretch>
        </p:blipFill>
        <p:spPr>
          <a:xfrm>
            <a:off x="601134" y="1811338"/>
            <a:ext cx="4010337" cy="2255815"/>
          </a:xfrm>
          <a:prstGeom prst="rect">
            <a:avLst/>
          </a:prstGeom>
        </p:spPr>
      </p:pic>
      <p:pic>
        <p:nvPicPr>
          <p:cNvPr id="7" name="Afbeelding 6" descr="Buurtbatterij"/>
          <p:cNvPicPr>
            <a:picLocks noChangeAspect="1"/>
          </p:cNvPicPr>
          <p:nvPr/>
        </p:nvPicPr>
        <p:blipFill>
          <a:blip r:embed="rId3"/>
          <a:stretch>
            <a:fillRect/>
          </a:stretch>
        </p:blipFill>
        <p:spPr>
          <a:xfrm>
            <a:off x="7950226" y="1855184"/>
            <a:ext cx="3615241" cy="2475191"/>
          </a:xfrm>
          <a:prstGeom prst="rect">
            <a:avLst/>
          </a:prstGeom>
        </p:spPr>
      </p:pic>
      <p:pic>
        <p:nvPicPr>
          <p:cNvPr id="9" name="Afbeelding 8" descr="Opslagloods "/>
          <p:cNvPicPr>
            <a:picLocks noChangeAspect="1"/>
          </p:cNvPicPr>
          <p:nvPr/>
        </p:nvPicPr>
        <p:blipFill>
          <a:blip r:embed="rId4"/>
          <a:stretch>
            <a:fillRect/>
          </a:stretch>
        </p:blipFill>
        <p:spPr>
          <a:xfrm>
            <a:off x="601134" y="4352485"/>
            <a:ext cx="2903966" cy="1770358"/>
          </a:xfrm>
          <a:prstGeom prst="rect">
            <a:avLst/>
          </a:prstGeom>
        </p:spPr>
      </p:pic>
      <p:pic>
        <p:nvPicPr>
          <p:cNvPr id="8" name="Afbeelding 7" descr="Thuisbatterij"/>
          <p:cNvPicPr>
            <a:picLocks noChangeAspect="1"/>
          </p:cNvPicPr>
          <p:nvPr/>
        </p:nvPicPr>
        <p:blipFill>
          <a:blip r:embed="rId5"/>
          <a:stretch>
            <a:fillRect/>
          </a:stretch>
        </p:blipFill>
        <p:spPr>
          <a:xfrm>
            <a:off x="5079422" y="3832271"/>
            <a:ext cx="3036071" cy="2280102"/>
          </a:xfrm>
          <a:prstGeom prst="rect">
            <a:avLst/>
          </a:prstGeom>
        </p:spPr>
      </p:pic>
      <p:sp>
        <p:nvSpPr>
          <p:cNvPr id="3" name="Tijdelijke aanduiding voor tekst 2">
            <a:extLst>
              <a:ext uri="{C183D7F6-B498-43B3-948B-1728B52AA6E4}">
                <adec:decorative xmlns:adec="http://schemas.microsoft.com/office/drawing/2017/decorative" val="1"/>
              </a:ext>
            </a:extLst>
          </p:cNvPr>
          <p:cNvSpPr>
            <a:spLocks noGrp="1"/>
          </p:cNvSpPr>
          <p:nvPr>
            <p:ph type="body" sz="quarter" idx="12"/>
          </p:nvPr>
        </p:nvSpPr>
        <p:spPr>
          <a:xfrm>
            <a:off x="601134" y="1811338"/>
            <a:ext cx="10964333" cy="4628933"/>
          </a:xfrm>
        </p:spPr>
        <p:txBody>
          <a:bodyPr/>
          <a:lstStyle/>
          <a:p>
            <a:endParaRPr lang="nl-NL" dirty="0"/>
          </a:p>
        </p:txBody>
      </p:sp>
    </p:spTree>
    <p:extLst>
      <p:ext uri="{BB962C8B-B14F-4D97-AF65-F5344CB8AC3E}">
        <p14:creationId xmlns:p14="http://schemas.microsoft.com/office/powerpoint/2010/main" val="2778207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rmAutofit fontScale="90000"/>
          </a:bodyPr>
          <a:lstStyle/>
          <a:p>
            <a:r>
              <a:rPr lang="nl-NL" dirty="0"/>
              <a:t>Batterijen in de leefomgeving</a:t>
            </a:r>
          </a:p>
        </p:txBody>
      </p:sp>
      <p:sp>
        <p:nvSpPr>
          <p:cNvPr id="13" name="Tijdelijke aanduiding voor tekst 12"/>
          <p:cNvSpPr>
            <a:spLocks noGrp="1"/>
          </p:cNvSpPr>
          <p:nvPr>
            <p:ph type="body" sz="quarter" idx="13"/>
          </p:nvPr>
        </p:nvSpPr>
        <p:spPr/>
        <p:txBody>
          <a:bodyPr/>
          <a:lstStyle/>
          <a:p>
            <a:pPr marL="285750" indent="-285750">
              <a:buFont typeface="Arial" panose="020B0604020202020204" pitchFamily="34" charset="0"/>
              <a:buChar char="•"/>
            </a:pPr>
            <a:r>
              <a:rPr lang="nl-NL" dirty="0"/>
              <a:t>Brandweereisen en Toepassing PGS 37-1</a:t>
            </a:r>
          </a:p>
          <a:p>
            <a:pPr marL="285750" indent="-285750">
              <a:buFont typeface="Arial" panose="020B0604020202020204" pitchFamily="34" charset="0"/>
              <a:buChar char="•"/>
            </a:pPr>
            <a:r>
              <a:rPr lang="nl-NL" dirty="0"/>
              <a:t>Ruimtelijke inpassing en netcongestie</a:t>
            </a:r>
          </a:p>
          <a:p>
            <a:pPr marL="285750" indent="-285750">
              <a:buFont typeface="Arial" panose="020B0604020202020204" pitchFamily="34" charset="0"/>
              <a:buChar char="•"/>
            </a:pPr>
            <a:r>
              <a:rPr lang="nl-NL" dirty="0"/>
              <a:t>Gebrek passende activiteiten Omgevingswet</a:t>
            </a:r>
          </a:p>
          <a:p>
            <a:pPr marL="285750" indent="-285750">
              <a:buFont typeface="Arial" panose="020B0604020202020204" pitchFamily="34" charset="0"/>
              <a:buChar char="•"/>
            </a:pPr>
            <a:r>
              <a:rPr lang="nl-NL" dirty="0"/>
              <a:t>Ontbreken van (beleids-)kaders</a:t>
            </a:r>
          </a:p>
          <a:p>
            <a:pPr marL="285750" indent="-285750">
              <a:buFont typeface="Arial" panose="020B0604020202020204" pitchFamily="34" charset="0"/>
              <a:buChar char="•"/>
            </a:pPr>
            <a:r>
              <a:rPr lang="nl-NL" dirty="0"/>
              <a:t>Doorlooptijd vergunningaanvraag </a:t>
            </a:r>
          </a:p>
          <a:p>
            <a:endParaRPr lang="nl-NL" dirty="0"/>
          </a:p>
        </p:txBody>
      </p:sp>
      <p:pic>
        <p:nvPicPr>
          <p:cNvPr id="7" name="Tijdelijke aanduiding voor inhoud 4" descr="Nieuwsartikel over vergunningaanvragen"/>
          <p:cNvPicPr>
            <a:picLocks noGrp="1" noChangeAspect="1"/>
          </p:cNvPicPr>
          <p:nvPr>
            <p:ph type="pic" sz="quarter" idx="14"/>
          </p:nvPr>
        </p:nvPicPr>
        <p:blipFill rotWithShape="1">
          <a:blip r:embed="rId2"/>
          <a:srcRect l="4408" t="8896" r="40639" b="4045"/>
          <a:stretch/>
        </p:blipFill>
        <p:spPr>
          <a:xfrm>
            <a:off x="5960046" y="1169391"/>
            <a:ext cx="4894341" cy="5169304"/>
          </a:xfrm>
          <a:prstGeom prst="rect">
            <a:avLst/>
          </a:prstGeom>
        </p:spPr>
      </p:pic>
    </p:spTree>
    <p:extLst>
      <p:ext uri="{BB962C8B-B14F-4D97-AF65-F5344CB8AC3E}">
        <p14:creationId xmlns:p14="http://schemas.microsoft.com/office/powerpoint/2010/main" val="1999715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normAutofit fontScale="90000"/>
          </a:bodyPr>
          <a:lstStyle/>
          <a:p>
            <a:r>
              <a:rPr lang="nl-NL" dirty="0"/>
              <a:t>Hoe moet je een batterij beoordelen onder de Omgevingswet?</a:t>
            </a:r>
          </a:p>
        </p:txBody>
      </p:sp>
      <p:sp>
        <p:nvSpPr>
          <p:cNvPr id="2" name="Rechthoek 1"/>
          <p:cNvSpPr/>
          <p:nvPr/>
        </p:nvSpPr>
        <p:spPr>
          <a:xfrm>
            <a:off x="3048000" y="2828836"/>
            <a:ext cx="6096000" cy="1569660"/>
          </a:xfrm>
          <a:prstGeom prst="rect">
            <a:avLst/>
          </a:prstGeom>
        </p:spPr>
        <p:txBody>
          <a:bodyPr>
            <a:spAutoFit/>
          </a:bodyPr>
          <a:lstStyle/>
          <a:p>
            <a:pPr marL="285750" indent="-285750">
              <a:buFont typeface="Arial" panose="020B0604020202020204" pitchFamily="34" charset="0"/>
              <a:buChar char="•"/>
            </a:pPr>
            <a:r>
              <a:rPr lang="nl-NL" sz="2400" dirty="0">
                <a:solidFill>
                  <a:schemeClr val="bg1"/>
                </a:solidFill>
              </a:rPr>
              <a:t>Batterij</a:t>
            </a:r>
          </a:p>
          <a:p>
            <a:pPr marL="285750" indent="-285750">
              <a:buFont typeface="Arial" panose="020B0604020202020204" pitchFamily="34" charset="0"/>
              <a:buChar char="•"/>
            </a:pPr>
            <a:r>
              <a:rPr lang="nl-NL" sz="2400" dirty="0">
                <a:solidFill>
                  <a:schemeClr val="bg1"/>
                </a:solidFill>
              </a:rPr>
              <a:t>Bouwactiviteit</a:t>
            </a:r>
          </a:p>
          <a:p>
            <a:pPr marL="285750" indent="-285750">
              <a:buFont typeface="Arial" panose="020B0604020202020204" pitchFamily="34" charset="0"/>
              <a:buChar char="•"/>
            </a:pPr>
            <a:r>
              <a:rPr lang="nl-NL" sz="2400" dirty="0">
                <a:solidFill>
                  <a:schemeClr val="bg1"/>
                </a:solidFill>
              </a:rPr>
              <a:t>Omgevingsplan(activiteit)</a:t>
            </a:r>
          </a:p>
          <a:p>
            <a:pPr marL="285750" indent="-285750">
              <a:buFont typeface="Arial" panose="020B0604020202020204" pitchFamily="34" charset="0"/>
              <a:buChar char="•"/>
            </a:pPr>
            <a:r>
              <a:rPr lang="nl-NL" sz="2400" dirty="0">
                <a:solidFill>
                  <a:schemeClr val="bg1"/>
                </a:solidFill>
              </a:rPr>
              <a:t>Milieubelastende activiteit?</a:t>
            </a:r>
          </a:p>
        </p:txBody>
      </p:sp>
    </p:spTree>
    <p:extLst>
      <p:ext uri="{BB962C8B-B14F-4D97-AF65-F5344CB8AC3E}">
        <p14:creationId xmlns:p14="http://schemas.microsoft.com/office/powerpoint/2010/main" val="321736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E93DAE0C-3E04-2641-85A5-BAF24A59EE6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4" name="Titel 3">
            <a:extLst>
              <a:ext uri="{C183D7F6-B498-43B3-948B-1728B52AA6E4}">
                <adec:decorative xmlns:adec="http://schemas.microsoft.com/office/drawing/2017/decorative" val="0"/>
              </a:ext>
            </a:extLst>
          </p:cNvPr>
          <p:cNvSpPr>
            <a:spLocks noGrp="1"/>
          </p:cNvSpPr>
          <p:nvPr>
            <p:ph type="title"/>
          </p:nvPr>
        </p:nvSpPr>
        <p:spPr/>
        <p:txBody>
          <a:bodyPr/>
          <a:lstStyle/>
          <a:p>
            <a:r>
              <a:rPr lang="nl-NL" dirty="0"/>
              <a:t>Is een batterij een bouwwerk?</a:t>
            </a:r>
          </a:p>
        </p:txBody>
      </p:sp>
      <p:pic>
        <p:nvPicPr>
          <p:cNvPr id="6" name="Afbeelding 5" descr="EOS in container"/>
          <p:cNvPicPr>
            <a:picLocks noChangeAspect="1"/>
          </p:cNvPicPr>
          <p:nvPr/>
        </p:nvPicPr>
        <p:blipFill>
          <a:blip r:embed="rId2"/>
          <a:stretch>
            <a:fillRect/>
          </a:stretch>
        </p:blipFill>
        <p:spPr>
          <a:xfrm>
            <a:off x="239410" y="1764694"/>
            <a:ext cx="3398456" cy="2267270"/>
          </a:xfrm>
          <a:prstGeom prst="rect">
            <a:avLst/>
          </a:prstGeom>
        </p:spPr>
      </p:pic>
      <p:pic>
        <p:nvPicPr>
          <p:cNvPr id="5" name="Afbeelding 4" descr="Groot EOS park"/>
          <p:cNvPicPr>
            <a:picLocks noChangeAspect="1"/>
          </p:cNvPicPr>
          <p:nvPr/>
        </p:nvPicPr>
        <p:blipFill>
          <a:blip r:embed="rId3"/>
          <a:stretch>
            <a:fillRect/>
          </a:stretch>
        </p:blipFill>
        <p:spPr>
          <a:xfrm>
            <a:off x="7670433" y="1565458"/>
            <a:ext cx="3747317" cy="2500004"/>
          </a:xfrm>
          <a:prstGeom prst="rect">
            <a:avLst/>
          </a:prstGeom>
        </p:spPr>
      </p:pic>
      <p:sp>
        <p:nvSpPr>
          <p:cNvPr id="2" name="Rechthoek 1"/>
          <p:cNvSpPr/>
          <p:nvPr/>
        </p:nvSpPr>
        <p:spPr>
          <a:xfrm>
            <a:off x="3381305" y="4065462"/>
            <a:ext cx="4861451" cy="2554545"/>
          </a:xfrm>
          <a:prstGeom prst="rect">
            <a:avLst/>
          </a:prstGeom>
        </p:spPr>
        <p:txBody>
          <a:bodyPr wrap="square">
            <a:spAutoFit/>
          </a:bodyPr>
          <a:lstStyle/>
          <a:p>
            <a:pPr>
              <a:buFont typeface="Arial" panose="020B0604020202020204" pitchFamily="34" charset="0"/>
              <a:buChar char="•"/>
            </a:pPr>
            <a:r>
              <a:rPr lang="nl-NL" sz="1600" i="1" dirty="0">
                <a:solidFill>
                  <a:srgbClr val="333333"/>
                </a:solidFill>
                <a:latin typeface="Rijksoverheid Sans"/>
              </a:rPr>
              <a:t>bouwwerk:</a:t>
            </a:r>
            <a:r>
              <a:rPr lang="nl-NL" sz="1600" dirty="0">
                <a:solidFill>
                  <a:srgbClr val="333333"/>
                </a:solidFill>
                <a:latin typeface="Rijksoverheid Sans"/>
              </a:rPr>
              <a:t> constructie van enige omvang van hout, steen, metaal of ander materiaal, die op de plaats van bestemming hetzij direct of indirect met de grond verbonden is, hetzij direct of indirect steun vindt in of op de grond, bedoeld om ter plaatse te functioneren, met inbegrip van de daarvan deel uitmakende </a:t>
            </a:r>
            <a:r>
              <a:rPr lang="nl-NL" sz="1600" dirty="0" err="1">
                <a:solidFill>
                  <a:srgbClr val="333333"/>
                </a:solidFill>
                <a:latin typeface="Rijksoverheid Sans"/>
              </a:rPr>
              <a:t>bouwwerkgebonden</a:t>
            </a:r>
            <a:r>
              <a:rPr lang="nl-NL" sz="1600" dirty="0">
                <a:solidFill>
                  <a:srgbClr val="333333"/>
                </a:solidFill>
                <a:latin typeface="Rijksoverheid Sans"/>
              </a:rPr>
              <a:t> installaties anders dan een schip dat wordt gebruikt voor verblijf van personen en dat is bestemd en wordt gebruikt voor de vaart;</a:t>
            </a:r>
          </a:p>
        </p:txBody>
      </p:sp>
    </p:spTree>
    <p:extLst>
      <p:ext uri="{BB962C8B-B14F-4D97-AF65-F5344CB8AC3E}">
        <p14:creationId xmlns:p14="http://schemas.microsoft.com/office/powerpoint/2010/main" val="2568985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E93DAE0C-3E04-2641-85A5-BAF24A59EE6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4" name="Titel 3"/>
          <p:cNvSpPr>
            <a:spLocks noGrp="1"/>
          </p:cNvSpPr>
          <p:nvPr>
            <p:ph type="title"/>
          </p:nvPr>
        </p:nvSpPr>
        <p:spPr/>
        <p:txBody>
          <a:bodyPr/>
          <a:lstStyle/>
          <a:p>
            <a:r>
              <a:rPr lang="nl-NL" dirty="0"/>
              <a:t>(Technische) bouwactiviteit</a:t>
            </a:r>
          </a:p>
        </p:txBody>
      </p:sp>
      <p:sp>
        <p:nvSpPr>
          <p:cNvPr id="2" name="Rechthoek 1"/>
          <p:cNvSpPr/>
          <p:nvPr/>
        </p:nvSpPr>
        <p:spPr>
          <a:xfrm>
            <a:off x="815724" y="1832514"/>
            <a:ext cx="10446526" cy="3970318"/>
          </a:xfrm>
          <a:prstGeom prst="rect">
            <a:avLst/>
          </a:prstGeom>
        </p:spPr>
        <p:txBody>
          <a:bodyPr wrap="square">
            <a:spAutoFit/>
          </a:bodyPr>
          <a:lstStyle/>
          <a:p>
            <a:r>
              <a:rPr lang="nl-NL" b="1" dirty="0"/>
              <a:t>Artikel 2.25 </a:t>
            </a:r>
            <a:r>
              <a:rPr lang="nl-NL" b="1" dirty="0" err="1"/>
              <a:t>Bbl</a:t>
            </a:r>
            <a:r>
              <a:rPr lang="nl-NL" b="1" dirty="0"/>
              <a:t>:</a:t>
            </a:r>
          </a:p>
          <a:p>
            <a:pPr lvl="1"/>
            <a:r>
              <a:rPr lang="nl-NL" dirty="0"/>
              <a:t>Het verbod, bedoeld in artikel 5.1, tweede lid, van de wet, om zonder omgevingsvergunning een bouwactiviteit te verrichten geldt voor een bouwactiviteit, voor zover die betrekking heeft op een gebouw of ander bouwwerk </a:t>
            </a:r>
            <a:r>
              <a:rPr lang="nl-NL" u="sng" dirty="0"/>
              <a:t>met een dak </a:t>
            </a:r>
            <a:r>
              <a:rPr lang="nl-NL" dirty="0"/>
              <a:t>en dat gebouw of andere bouwwerk:</a:t>
            </a:r>
          </a:p>
          <a:p>
            <a:endParaRPr lang="nl-NL" dirty="0"/>
          </a:p>
          <a:p>
            <a:pPr lvl="2"/>
            <a:r>
              <a:rPr lang="nl-NL" dirty="0" err="1"/>
              <a:t>a.niet</a:t>
            </a:r>
            <a:r>
              <a:rPr lang="nl-NL" dirty="0"/>
              <a:t> op de grond staat;</a:t>
            </a:r>
          </a:p>
          <a:p>
            <a:pPr lvl="2"/>
            <a:endParaRPr lang="nl-NL" dirty="0"/>
          </a:p>
          <a:p>
            <a:pPr lvl="2"/>
            <a:r>
              <a:rPr lang="nl-NL" dirty="0" err="1"/>
              <a:t>b.hoger</a:t>
            </a:r>
            <a:r>
              <a:rPr lang="nl-NL" dirty="0"/>
              <a:t> is dan 5 m;</a:t>
            </a:r>
          </a:p>
          <a:p>
            <a:pPr lvl="2"/>
            <a:endParaRPr lang="nl-NL" dirty="0"/>
          </a:p>
          <a:p>
            <a:pPr lvl="2"/>
            <a:r>
              <a:rPr lang="nl-NL" dirty="0" err="1"/>
              <a:t>c.bij</a:t>
            </a:r>
            <a:r>
              <a:rPr lang="nl-NL" dirty="0"/>
              <a:t> meer dan een bouwlaag, is voorzien van een verblijfsgebied op de tweede bouwlaag of hoger;</a:t>
            </a:r>
          </a:p>
          <a:p>
            <a:pPr lvl="2"/>
            <a:endParaRPr lang="nl-NL" dirty="0"/>
          </a:p>
          <a:p>
            <a:pPr lvl="2"/>
            <a:r>
              <a:rPr lang="nl-NL" dirty="0"/>
              <a:t>d.is voorzien van een dakterras, balkon of andere niet op de grond gelegen buitenruimte; of</a:t>
            </a:r>
          </a:p>
          <a:p>
            <a:pPr lvl="2"/>
            <a:endParaRPr lang="nl-NL" dirty="0"/>
          </a:p>
          <a:p>
            <a:pPr lvl="2"/>
            <a:r>
              <a:rPr lang="nl-NL" dirty="0" err="1"/>
              <a:t>e.als</a:t>
            </a:r>
            <a:r>
              <a:rPr lang="nl-NL" dirty="0"/>
              <a:t> gevolg van de bouwactiviteit een hoofdgebouw wordt.</a:t>
            </a:r>
          </a:p>
        </p:txBody>
      </p:sp>
    </p:spTree>
    <p:extLst>
      <p:ext uri="{BB962C8B-B14F-4D97-AF65-F5344CB8AC3E}">
        <p14:creationId xmlns:p14="http://schemas.microsoft.com/office/powerpoint/2010/main" val="2498719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E93DAE0C-3E04-2641-85A5-BAF24A59EE6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4" name="Titel 3"/>
          <p:cNvSpPr>
            <a:spLocks noGrp="1"/>
          </p:cNvSpPr>
          <p:nvPr>
            <p:ph type="title"/>
          </p:nvPr>
        </p:nvSpPr>
        <p:spPr/>
        <p:txBody>
          <a:bodyPr/>
          <a:lstStyle/>
          <a:p>
            <a:r>
              <a:rPr lang="nl-NL" dirty="0" err="1"/>
              <a:t>Meldingsplichtige</a:t>
            </a:r>
            <a:r>
              <a:rPr lang="nl-NL" dirty="0"/>
              <a:t> bouwactiviteit?</a:t>
            </a:r>
          </a:p>
        </p:txBody>
      </p:sp>
      <p:sp>
        <p:nvSpPr>
          <p:cNvPr id="2" name="Rechthoek 1"/>
          <p:cNvSpPr/>
          <p:nvPr/>
        </p:nvSpPr>
        <p:spPr>
          <a:xfrm>
            <a:off x="526273" y="1832514"/>
            <a:ext cx="11558280" cy="4524315"/>
          </a:xfrm>
          <a:prstGeom prst="rect">
            <a:avLst/>
          </a:prstGeom>
        </p:spPr>
        <p:txBody>
          <a:bodyPr wrap="square">
            <a:spAutoFit/>
          </a:bodyPr>
          <a:lstStyle/>
          <a:p>
            <a:r>
              <a:rPr lang="nl-NL" b="1" dirty="0"/>
              <a:t>Art. 2.17 </a:t>
            </a:r>
            <a:r>
              <a:rPr lang="nl-NL" b="1" dirty="0" err="1"/>
              <a:t>Bbl</a:t>
            </a:r>
            <a:r>
              <a:rPr lang="nl-NL" b="1" dirty="0"/>
              <a:t> onder 2 </a:t>
            </a:r>
            <a:r>
              <a:rPr lang="nl-NL" dirty="0"/>
              <a:t>Een bouwactiviteit valt onder gevolgklasse 1 als:</a:t>
            </a:r>
          </a:p>
          <a:p>
            <a:pPr lvl="1"/>
            <a:r>
              <a:rPr lang="nl-NL" b="1" dirty="0"/>
              <a:t>a.</a:t>
            </a:r>
            <a:r>
              <a:rPr lang="nl-NL" dirty="0"/>
              <a:t>de bouwactiviteit geen rijksmonument, </a:t>
            </a:r>
            <a:r>
              <a:rPr lang="nl-NL" dirty="0" err="1"/>
              <a:t>voorbeschermd</a:t>
            </a:r>
            <a:r>
              <a:rPr lang="nl-NL" dirty="0"/>
              <a:t> rijksmonument, provinciaal monument, </a:t>
            </a:r>
            <a:r>
              <a:rPr lang="nl-NL" dirty="0" err="1"/>
              <a:t>voorbeschermd</a:t>
            </a:r>
            <a:r>
              <a:rPr lang="nl-NL" dirty="0"/>
              <a:t> provinciaal monument, gemeentelijk monument of </a:t>
            </a:r>
            <a:r>
              <a:rPr lang="nl-NL" dirty="0" err="1"/>
              <a:t>voorbeschermd</a:t>
            </a:r>
            <a:r>
              <a:rPr lang="nl-NL" dirty="0"/>
              <a:t> gemeentelijk monument betreft;</a:t>
            </a:r>
          </a:p>
          <a:p>
            <a:pPr lvl="1"/>
            <a:r>
              <a:rPr lang="nl-NL" b="1" dirty="0"/>
              <a:t>b.</a:t>
            </a:r>
            <a:r>
              <a:rPr lang="nl-NL" dirty="0"/>
              <a:t>de bouwactiviteit alleen ten dienste staat van een </a:t>
            </a:r>
            <a:r>
              <a:rPr lang="nl-NL" u="sng" dirty="0"/>
              <a:t>gebruiksfunctie</a:t>
            </a:r>
            <a:r>
              <a:rPr lang="nl-NL" dirty="0"/>
              <a:t> als bedoeld in het derde lid; (</a:t>
            </a:r>
            <a:r>
              <a:rPr lang="nl-NL" dirty="0">
                <a:solidFill>
                  <a:srgbClr val="FF0000"/>
                </a:solidFill>
              </a:rPr>
              <a:t>industriefunctie: ruimten voor het bedrijfsmatig bewerken of opslaan van materialen en goederen?) </a:t>
            </a:r>
          </a:p>
          <a:p>
            <a:pPr lvl="1"/>
            <a:r>
              <a:rPr lang="nl-NL" b="1" dirty="0"/>
              <a:t>c.</a:t>
            </a:r>
            <a:r>
              <a:rPr lang="nl-NL" dirty="0"/>
              <a:t>de bouwactiviteit niet betreft een bouwwerk waar voor het in gebruik nemen of gebruiken van het bouwwerk een gebruiksmelding als bedoeld in </a:t>
            </a:r>
            <a:r>
              <a:rPr lang="nl-NL" u="sng" dirty="0">
                <a:hlinkClick r:id="rId2"/>
              </a:rPr>
              <a:t>artikel 6.7, eerste lid</a:t>
            </a:r>
            <a:r>
              <a:rPr lang="nl-NL" dirty="0"/>
              <a:t>, is vereist;</a:t>
            </a:r>
          </a:p>
          <a:p>
            <a:pPr lvl="1"/>
            <a:r>
              <a:rPr lang="nl-NL" b="1" dirty="0" err="1"/>
              <a:t>d.</a:t>
            </a:r>
            <a:r>
              <a:rPr lang="nl-NL" dirty="0" err="1"/>
              <a:t>bij</a:t>
            </a:r>
            <a:r>
              <a:rPr lang="nl-NL" dirty="0"/>
              <a:t> de bouwactiviteit geen gelijkwaardige maatregel wordt toegepast in verband met een in dit besluit uit het oogpunt van constructieve veiligheid of brandveiligheid gestelde regel;</a:t>
            </a:r>
          </a:p>
          <a:p>
            <a:pPr lvl="1"/>
            <a:r>
              <a:rPr lang="nl-NL" b="1" dirty="0" err="1"/>
              <a:t>e.</a:t>
            </a:r>
            <a:r>
              <a:rPr lang="nl-NL" dirty="0" err="1"/>
              <a:t>bij</a:t>
            </a:r>
            <a:r>
              <a:rPr lang="nl-NL" dirty="0"/>
              <a:t> de bouwactiviteit geen toepassing is gegeven aan NEN 6060 of NEN 6079 bij het bepalen van de gebruiksoppervlakte van een brandcompartiment;</a:t>
            </a:r>
          </a:p>
          <a:p>
            <a:pPr lvl="1"/>
            <a:r>
              <a:rPr lang="nl-NL" b="1" dirty="0"/>
              <a:t>f.</a:t>
            </a:r>
            <a:r>
              <a:rPr lang="nl-NL" dirty="0"/>
              <a:t>de bouwactiviteit niet betreft een bouwwerk dat behoort tot een geval waarin een milieubelastende activiteit </a:t>
            </a:r>
            <a:r>
              <a:rPr lang="nl-NL" dirty="0" err="1">
                <a:solidFill>
                  <a:srgbClr val="FF0000"/>
                </a:solidFill>
              </a:rPr>
              <a:t>vergunningplichtig</a:t>
            </a:r>
            <a:r>
              <a:rPr lang="nl-NL" dirty="0">
                <a:solidFill>
                  <a:srgbClr val="FF0000"/>
                </a:solidFill>
              </a:rPr>
              <a:t> is op grond van </a:t>
            </a:r>
            <a:r>
              <a:rPr lang="nl-NL" u="sng" dirty="0">
                <a:solidFill>
                  <a:srgbClr val="FF0000"/>
                </a:solidFill>
                <a:hlinkClick r:id="rId3"/>
              </a:rPr>
              <a:t>hoofdstuk 3 van het Besluit activiteiten leefomgeving</a:t>
            </a:r>
            <a:r>
              <a:rPr lang="nl-NL" dirty="0">
                <a:solidFill>
                  <a:srgbClr val="FF0000"/>
                </a:solidFill>
              </a:rPr>
              <a:t>.</a:t>
            </a:r>
          </a:p>
          <a:p>
            <a:pPr lvl="1"/>
            <a:endParaRPr lang="nl-NL" dirty="0">
              <a:solidFill>
                <a:srgbClr val="FF0000"/>
              </a:solidFill>
            </a:endParaRPr>
          </a:p>
          <a:p>
            <a:pPr lvl="1"/>
            <a:r>
              <a:rPr lang="nl-NL" dirty="0">
                <a:solidFill>
                  <a:srgbClr val="FF0000"/>
                </a:solidFill>
              </a:rPr>
              <a:t>Artikel 2.17 lid 3 onder g: een ander bovengronds gelegen bouwwerk geen gebouw zijnde dat niet hoger is dan 20 meter. </a:t>
            </a:r>
          </a:p>
        </p:txBody>
      </p:sp>
    </p:spTree>
    <p:extLst>
      <p:ext uri="{BB962C8B-B14F-4D97-AF65-F5344CB8AC3E}">
        <p14:creationId xmlns:p14="http://schemas.microsoft.com/office/powerpoint/2010/main" val="212829168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1258</Words>
  <Application>Microsoft Office PowerPoint</Application>
  <PresentationFormat>Breedbeeld</PresentationFormat>
  <Paragraphs>127</Paragraphs>
  <Slides>21</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21</vt:i4>
      </vt:variant>
    </vt:vector>
  </HeadingPairs>
  <TitlesOfParts>
    <vt:vector size="27" baseType="lpstr">
      <vt:lpstr>Aptos</vt:lpstr>
      <vt:lpstr>Aptos Display</vt:lpstr>
      <vt:lpstr>Arial</vt:lpstr>
      <vt:lpstr>Rijksoverheid Sans</vt:lpstr>
      <vt:lpstr>Wingdings</vt:lpstr>
      <vt:lpstr>Kantoorthema</vt:lpstr>
      <vt:lpstr>Energie opslag systemen ruimte en milieu</vt:lpstr>
      <vt:lpstr>Plan van aanpak</vt:lpstr>
      <vt:lpstr> Redenen voor batterijopslag     </vt:lpstr>
      <vt:lpstr>Vormen van batterijopslag</vt:lpstr>
      <vt:lpstr>Batterijen in de leefomgeving</vt:lpstr>
      <vt:lpstr>Hoe moet je een batterij beoordelen onder de Omgevingswet?</vt:lpstr>
      <vt:lpstr>Is een batterij een bouwwerk?</vt:lpstr>
      <vt:lpstr>(Technische) bouwactiviteit</vt:lpstr>
      <vt:lpstr>Meldingsplichtige bouwactiviteit?</vt:lpstr>
      <vt:lpstr>Omgevingsplanactiviteit</vt:lpstr>
      <vt:lpstr>Omgevingsplanactiviteit </vt:lpstr>
      <vt:lpstr>Landelijke vergunningvrije gevallen omgevingsplanactiviteit bouwwerken (art. 2.29 Bbl)  </vt:lpstr>
      <vt:lpstr>Omgevingsplan</vt:lpstr>
      <vt:lpstr>Omgevingsplan    </vt:lpstr>
      <vt:lpstr>Omgevingsplan          </vt:lpstr>
      <vt:lpstr>Omgevingsplan      </vt:lpstr>
      <vt:lpstr>Staalkaart Omgevingsplan en energietransitie (2024)</vt:lpstr>
      <vt:lpstr>Milieubelastende activiteit</vt:lpstr>
      <vt:lpstr>Casus</vt:lpstr>
      <vt:lpstr>Casus </vt:lpstr>
      <vt:lpstr>Aanvraag komt binnen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Oudot, Benjamin (RWS WVL)</dc:creator>
  <cp:lastModifiedBy>Oudot, Benjamin (RWS WVL)</cp:lastModifiedBy>
  <cp:revision>1</cp:revision>
  <dcterms:created xsi:type="dcterms:W3CDTF">2024-12-02T14:09:28Z</dcterms:created>
  <dcterms:modified xsi:type="dcterms:W3CDTF">2024-12-02T14:10:39Z</dcterms:modified>
</cp:coreProperties>
</file>