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4" autoAdjust="0"/>
    <p:restoredTop sz="86465" autoAdjust="0"/>
  </p:normalViewPr>
  <p:slideViewPr>
    <p:cSldViewPr>
      <p:cViewPr>
        <p:scale>
          <a:sx n="100" d="100"/>
          <a:sy n="100" d="100"/>
        </p:scale>
        <p:origin x="72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7716" y="338327"/>
            <a:ext cx="2599944" cy="544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70" y="6213347"/>
            <a:ext cx="1712850" cy="644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7716" y="338327"/>
            <a:ext cx="2599944" cy="544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" y="0"/>
            <a:ext cx="5849111" cy="6857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920" y="5964935"/>
            <a:ext cx="1789176" cy="893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46531" y="457200"/>
            <a:ext cx="2268220" cy="2268220"/>
          </a:xfrm>
          <a:custGeom>
            <a:avLst/>
            <a:gdLst/>
            <a:ahLst/>
            <a:cxnLst/>
            <a:rect l="l" t="t" r="r" b="b"/>
            <a:pathLst>
              <a:path w="2268220" h="2268220">
                <a:moveTo>
                  <a:pt x="1133856" y="0"/>
                </a:moveTo>
                <a:lnTo>
                  <a:pt x="1085926" y="994"/>
                </a:lnTo>
                <a:lnTo>
                  <a:pt x="1038503" y="3952"/>
                </a:lnTo>
                <a:lnTo>
                  <a:pt x="991627" y="8833"/>
                </a:lnTo>
                <a:lnTo>
                  <a:pt x="945337" y="15599"/>
                </a:lnTo>
                <a:lnTo>
                  <a:pt x="899671" y="24210"/>
                </a:lnTo>
                <a:lnTo>
                  <a:pt x="854670" y="34627"/>
                </a:lnTo>
                <a:lnTo>
                  <a:pt x="810374" y="46810"/>
                </a:lnTo>
                <a:lnTo>
                  <a:pt x="766820" y="60720"/>
                </a:lnTo>
                <a:lnTo>
                  <a:pt x="724049" y="76318"/>
                </a:lnTo>
                <a:lnTo>
                  <a:pt x="682099" y="93564"/>
                </a:lnTo>
                <a:lnTo>
                  <a:pt x="641011" y="112419"/>
                </a:lnTo>
                <a:lnTo>
                  <a:pt x="600824" y="132843"/>
                </a:lnTo>
                <a:lnTo>
                  <a:pt x="561577" y="154798"/>
                </a:lnTo>
                <a:lnTo>
                  <a:pt x="523308" y="178244"/>
                </a:lnTo>
                <a:lnTo>
                  <a:pt x="486059" y="203142"/>
                </a:lnTo>
                <a:lnTo>
                  <a:pt x="449868" y="229451"/>
                </a:lnTo>
                <a:lnTo>
                  <a:pt x="414774" y="257134"/>
                </a:lnTo>
                <a:lnTo>
                  <a:pt x="380817" y="286150"/>
                </a:lnTo>
                <a:lnTo>
                  <a:pt x="348035" y="316460"/>
                </a:lnTo>
                <a:lnTo>
                  <a:pt x="316470" y="348026"/>
                </a:lnTo>
                <a:lnTo>
                  <a:pt x="286159" y="380806"/>
                </a:lnTo>
                <a:lnTo>
                  <a:pt x="257142" y="414763"/>
                </a:lnTo>
                <a:lnTo>
                  <a:pt x="229459" y="449857"/>
                </a:lnTo>
                <a:lnTo>
                  <a:pt x="203149" y="486048"/>
                </a:lnTo>
                <a:lnTo>
                  <a:pt x="178251" y="523297"/>
                </a:lnTo>
                <a:lnTo>
                  <a:pt x="154804" y="561565"/>
                </a:lnTo>
                <a:lnTo>
                  <a:pt x="132848" y="600813"/>
                </a:lnTo>
                <a:lnTo>
                  <a:pt x="112423" y="641000"/>
                </a:lnTo>
                <a:lnTo>
                  <a:pt x="93568" y="682089"/>
                </a:lnTo>
                <a:lnTo>
                  <a:pt x="76321" y="724038"/>
                </a:lnTo>
                <a:lnTo>
                  <a:pt x="60723" y="766810"/>
                </a:lnTo>
                <a:lnTo>
                  <a:pt x="46812" y="810364"/>
                </a:lnTo>
                <a:lnTo>
                  <a:pt x="34628" y="854662"/>
                </a:lnTo>
                <a:lnTo>
                  <a:pt x="24211" y="899664"/>
                </a:lnTo>
                <a:lnTo>
                  <a:pt x="15600" y="945330"/>
                </a:lnTo>
                <a:lnTo>
                  <a:pt x="8834" y="991622"/>
                </a:lnTo>
                <a:lnTo>
                  <a:pt x="3952" y="1038500"/>
                </a:lnTo>
                <a:lnTo>
                  <a:pt x="994" y="1085924"/>
                </a:lnTo>
                <a:lnTo>
                  <a:pt x="0" y="1133855"/>
                </a:lnTo>
                <a:lnTo>
                  <a:pt x="994" y="1181787"/>
                </a:lnTo>
                <a:lnTo>
                  <a:pt x="3952" y="1229211"/>
                </a:lnTo>
                <a:lnTo>
                  <a:pt x="8834" y="1276089"/>
                </a:lnTo>
                <a:lnTo>
                  <a:pt x="15600" y="1322381"/>
                </a:lnTo>
                <a:lnTo>
                  <a:pt x="24211" y="1368047"/>
                </a:lnTo>
                <a:lnTo>
                  <a:pt x="34628" y="1413049"/>
                </a:lnTo>
                <a:lnTo>
                  <a:pt x="46812" y="1457347"/>
                </a:lnTo>
                <a:lnTo>
                  <a:pt x="60723" y="1500901"/>
                </a:lnTo>
                <a:lnTo>
                  <a:pt x="76321" y="1543673"/>
                </a:lnTo>
                <a:lnTo>
                  <a:pt x="93568" y="1585622"/>
                </a:lnTo>
                <a:lnTo>
                  <a:pt x="112423" y="1626711"/>
                </a:lnTo>
                <a:lnTo>
                  <a:pt x="132848" y="1666898"/>
                </a:lnTo>
                <a:lnTo>
                  <a:pt x="154804" y="1706146"/>
                </a:lnTo>
                <a:lnTo>
                  <a:pt x="178251" y="1744414"/>
                </a:lnTo>
                <a:lnTo>
                  <a:pt x="203149" y="1781663"/>
                </a:lnTo>
                <a:lnTo>
                  <a:pt x="229459" y="1817854"/>
                </a:lnTo>
                <a:lnTo>
                  <a:pt x="257142" y="1852948"/>
                </a:lnTo>
                <a:lnTo>
                  <a:pt x="286159" y="1886905"/>
                </a:lnTo>
                <a:lnTo>
                  <a:pt x="316470" y="1919685"/>
                </a:lnTo>
                <a:lnTo>
                  <a:pt x="348035" y="1951251"/>
                </a:lnTo>
                <a:lnTo>
                  <a:pt x="380817" y="1981561"/>
                </a:lnTo>
                <a:lnTo>
                  <a:pt x="414774" y="2010577"/>
                </a:lnTo>
                <a:lnTo>
                  <a:pt x="449868" y="2038260"/>
                </a:lnTo>
                <a:lnTo>
                  <a:pt x="486059" y="2064569"/>
                </a:lnTo>
                <a:lnTo>
                  <a:pt x="523308" y="2089467"/>
                </a:lnTo>
                <a:lnTo>
                  <a:pt x="561577" y="2112913"/>
                </a:lnTo>
                <a:lnTo>
                  <a:pt x="600824" y="2134868"/>
                </a:lnTo>
                <a:lnTo>
                  <a:pt x="641011" y="2155292"/>
                </a:lnTo>
                <a:lnTo>
                  <a:pt x="682099" y="2174147"/>
                </a:lnTo>
                <a:lnTo>
                  <a:pt x="724049" y="2191393"/>
                </a:lnTo>
                <a:lnTo>
                  <a:pt x="766820" y="2206991"/>
                </a:lnTo>
                <a:lnTo>
                  <a:pt x="810374" y="2220901"/>
                </a:lnTo>
                <a:lnTo>
                  <a:pt x="854670" y="2233084"/>
                </a:lnTo>
                <a:lnTo>
                  <a:pt x="899671" y="2243501"/>
                </a:lnTo>
                <a:lnTo>
                  <a:pt x="945337" y="2252112"/>
                </a:lnTo>
                <a:lnTo>
                  <a:pt x="991627" y="2258878"/>
                </a:lnTo>
                <a:lnTo>
                  <a:pt x="1038503" y="2263759"/>
                </a:lnTo>
                <a:lnTo>
                  <a:pt x="1085926" y="2266717"/>
                </a:lnTo>
                <a:lnTo>
                  <a:pt x="1133856" y="2267712"/>
                </a:lnTo>
                <a:lnTo>
                  <a:pt x="1181787" y="2266717"/>
                </a:lnTo>
                <a:lnTo>
                  <a:pt x="1229211" y="2263759"/>
                </a:lnTo>
                <a:lnTo>
                  <a:pt x="1276089" y="2258878"/>
                </a:lnTo>
                <a:lnTo>
                  <a:pt x="1322381" y="2252112"/>
                </a:lnTo>
                <a:lnTo>
                  <a:pt x="1368047" y="2243501"/>
                </a:lnTo>
                <a:lnTo>
                  <a:pt x="1413049" y="2233084"/>
                </a:lnTo>
                <a:lnTo>
                  <a:pt x="1457347" y="2220901"/>
                </a:lnTo>
                <a:lnTo>
                  <a:pt x="1500901" y="2206991"/>
                </a:lnTo>
                <a:lnTo>
                  <a:pt x="1543673" y="2191393"/>
                </a:lnTo>
                <a:lnTo>
                  <a:pt x="1585622" y="2174147"/>
                </a:lnTo>
                <a:lnTo>
                  <a:pt x="1626711" y="2155292"/>
                </a:lnTo>
                <a:lnTo>
                  <a:pt x="1666898" y="2134868"/>
                </a:lnTo>
                <a:lnTo>
                  <a:pt x="1706146" y="2112913"/>
                </a:lnTo>
                <a:lnTo>
                  <a:pt x="1744414" y="2089467"/>
                </a:lnTo>
                <a:lnTo>
                  <a:pt x="1781663" y="2064569"/>
                </a:lnTo>
                <a:lnTo>
                  <a:pt x="1817854" y="2038260"/>
                </a:lnTo>
                <a:lnTo>
                  <a:pt x="1852948" y="2010577"/>
                </a:lnTo>
                <a:lnTo>
                  <a:pt x="1886905" y="1981561"/>
                </a:lnTo>
                <a:lnTo>
                  <a:pt x="1919685" y="1951251"/>
                </a:lnTo>
                <a:lnTo>
                  <a:pt x="1951251" y="1919685"/>
                </a:lnTo>
                <a:lnTo>
                  <a:pt x="1981561" y="1886905"/>
                </a:lnTo>
                <a:lnTo>
                  <a:pt x="2010577" y="1852948"/>
                </a:lnTo>
                <a:lnTo>
                  <a:pt x="2038260" y="1817854"/>
                </a:lnTo>
                <a:lnTo>
                  <a:pt x="2064569" y="1781663"/>
                </a:lnTo>
                <a:lnTo>
                  <a:pt x="2089467" y="1744414"/>
                </a:lnTo>
                <a:lnTo>
                  <a:pt x="2112913" y="1706146"/>
                </a:lnTo>
                <a:lnTo>
                  <a:pt x="2134868" y="1666898"/>
                </a:lnTo>
                <a:lnTo>
                  <a:pt x="2155292" y="1626711"/>
                </a:lnTo>
                <a:lnTo>
                  <a:pt x="2174147" y="1585622"/>
                </a:lnTo>
                <a:lnTo>
                  <a:pt x="2191393" y="1543673"/>
                </a:lnTo>
                <a:lnTo>
                  <a:pt x="2206991" y="1500901"/>
                </a:lnTo>
                <a:lnTo>
                  <a:pt x="2220901" y="1457347"/>
                </a:lnTo>
                <a:lnTo>
                  <a:pt x="2233084" y="1413049"/>
                </a:lnTo>
                <a:lnTo>
                  <a:pt x="2243501" y="1368047"/>
                </a:lnTo>
                <a:lnTo>
                  <a:pt x="2252112" y="1322381"/>
                </a:lnTo>
                <a:lnTo>
                  <a:pt x="2258878" y="1276089"/>
                </a:lnTo>
                <a:lnTo>
                  <a:pt x="2263759" y="1229211"/>
                </a:lnTo>
                <a:lnTo>
                  <a:pt x="2266717" y="1181787"/>
                </a:lnTo>
                <a:lnTo>
                  <a:pt x="2267712" y="1133855"/>
                </a:lnTo>
                <a:lnTo>
                  <a:pt x="2266717" y="1085924"/>
                </a:lnTo>
                <a:lnTo>
                  <a:pt x="2263759" y="1038500"/>
                </a:lnTo>
                <a:lnTo>
                  <a:pt x="2258878" y="991622"/>
                </a:lnTo>
                <a:lnTo>
                  <a:pt x="2252112" y="945330"/>
                </a:lnTo>
                <a:lnTo>
                  <a:pt x="2243501" y="899664"/>
                </a:lnTo>
                <a:lnTo>
                  <a:pt x="2233084" y="854662"/>
                </a:lnTo>
                <a:lnTo>
                  <a:pt x="2220901" y="810364"/>
                </a:lnTo>
                <a:lnTo>
                  <a:pt x="2206991" y="766810"/>
                </a:lnTo>
                <a:lnTo>
                  <a:pt x="2191393" y="724038"/>
                </a:lnTo>
                <a:lnTo>
                  <a:pt x="2174147" y="682089"/>
                </a:lnTo>
                <a:lnTo>
                  <a:pt x="2155292" y="641000"/>
                </a:lnTo>
                <a:lnTo>
                  <a:pt x="2134868" y="600813"/>
                </a:lnTo>
                <a:lnTo>
                  <a:pt x="2112913" y="561565"/>
                </a:lnTo>
                <a:lnTo>
                  <a:pt x="2089467" y="523297"/>
                </a:lnTo>
                <a:lnTo>
                  <a:pt x="2064569" y="486048"/>
                </a:lnTo>
                <a:lnTo>
                  <a:pt x="2038260" y="449857"/>
                </a:lnTo>
                <a:lnTo>
                  <a:pt x="2010577" y="414763"/>
                </a:lnTo>
                <a:lnTo>
                  <a:pt x="1981561" y="380806"/>
                </a:lnTo>
                <a:lnTo>
                  <a:pt x="1951251" y="348026"/>
                </a:lnTo>
                <a:lnTo>
                  <a:pt x="1919685" y="316460"/>
                </a:lnTo>
                <a:lnTo>
                  <a:pt x="1886905" y="286150"/>
                </a:lnTo>
                <a:lnTo>
                  <a:pt x="1852948" y="257134"/>
                </a:lnTo>
                <a:lnTo>
                  <a:pt x="1817854" y="229451"/>
                </a:lnTo>
                <a:lnTo>
                  <a:pt x="1781663" y="203142"/>
                </a:lnTo>
                <a:lnTo>
                  <a:pt x="1744414" y="178244"/>
                </a:lnTo>
                <a:lnTo>
                  <a:pt x="1706146" y="154798"/>
                </a:lnTo>
                <a:lnTo>
                  <a:pt x="1666898" y="132843"/>
                </a:lnTo>
                <a:lnTo>
                  <a:pt x="1626711" y="112419"/>
                </a:lnTo>
                <a:lnTo>
                  <a:pt x="1585622" y="93564"/>
                </a:lnTo>
                <a:lnTo>
                  <a:pt x="1543673" y="76318"/>
                </a:lnTo>
                <a:lnTo>
                  <a:pt x="1500901" y="60720"/>
                </a:lnTo>
                <a:lnTo>
                  <a:pt x="1457347" y="46810"/>
                </a:lnTo>
                <a:lnTo>
                  <a:pt x="1413049" y="34627"/>
                </a:lnTo>
                <a:lnTo>
                  <a:pt x="1368047" y="24210"/>
                </a:lnTo>
                <a:lnTo>
                  <a:pt x="1322381" y="15599"/>
                </a:lnTo>
                <a:lnTo>
                  <a:pt x="1276089" y="8833"/>
                </a:lnTo>
                <a:lnTo>
                  <a:pt x="1229211" y="3952"/>
                </a:lnTo>
                <a:lnTo>
                  <a:pt x="1181787" y="994"/>
                </a:lnTo>
                <a:lnTo>
                  <a:pt x="1133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94332"/>
            <a:ext cx="932687" cy="1245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57716" y="338327"/>
            <a:ext cx="2599944" cy="5440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1237615"/>
            <a:ext cx="908558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852" y="2086178"/>
            <a:ext cx="10842294" cy="218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15928" y="6536121"/>
            <a:ext cx="174625" cy="1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7791" y="1601470"/>
            <a:ext cx="6535420" cy="23304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45"/>
              </a:spcBef>
            </a:pPr>
            <a:r>
              <a:rPr sz="5400" spc="-10" dirty="0"/>
              <a:t>Opleggen </a:t>
            </a:r>
            <a:r>
              <a:rPr sz="5400" spc="-25" dirty="0"/>
              <a:t>maatwerkvoorschriften </a:t>
            </a:r>
            <a:r>
              <a:rPr sz="5400" dirty="0"/>
              <a:t>voor</a:t>
            </a:r>
            <a:r>
              <a:rPr sz="5400" spc="-135" dirty="0"/>
              <a:t> </a:t>
            </a:r>
            <a:r>
              <a:rPr sz="5400" spc="-25" dirty="0"/>
              <a:t>EOS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5840729" y="5833059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Verdana"/>
                <a:cs typeface="Verdana"/>
              </a:rPr>
              <a:t>11-11-</a:t>
            </a:r>
            <a:r>
              <a:rPr sz="900" spc="-20" dirty="0">
                <a:latin typeface="Verdana"/>
                <a:cs typeface="Verdana"/>
              </a:rPr>
              <a:t>2024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Inhoud</a:t>
            </a:r>
            <a:r>
              <a:rPr spc="-140" dirty="0"/>
              <a:t> </a:t>
            </a:r>
            <a:r>
              <a:rPr spc="-10" dirty="0"/>
              <a:t>presentatie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2006600"/>
            <a:ext cx="5780405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5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Besluit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tot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opleggen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maatwerkvoorschriften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Uitspraak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rechtbank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Hoe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nu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verder?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Besluit</a:t>
            </a:r>
            <a:r>
              <a:rPr spc="-70" dirty="0"/>
              <a:t> </a:t>
            </a:r>
            <a:r>
              <a:rPr dirty="0"/>
              <a:t>tot</a:t>
            </a:r>
            <a:r>
              <a:rPr spc="-85" dirty="0"/>
              <a:t> </a:t>
            </a:r>
            <a:r>
              <a:rPr dirty="0"/>
              <a:t>opleggen</a:t>
            </a:r>
            <a:r>
              <a:rPr spc="-60" dirty="0"/>
              <a:t> </a:t>
            </a:r>
            <a:r>
              <a:rPr spc="-10" dirty="0"/>
              <a:t>maatwerkvoorschriften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996921"/>
            <a:ext cx="10607675" cy="2122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389255" indent="-178435">
              <a:lnSpc>
                <a:spcPct val="121000"/>
              </a:lnSpc>
              <a:spcBef>
                <a:spcPts val="95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Opgelegd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aan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bedrijf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X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voor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onder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meer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onderdeel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externe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veiligheid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(EV) </a:t>
            </a:r>
            <a:r>
              <a:rPr sz="2000" dirty="0">
                <a:latin typeface="Verdana"/>
                <a:cs typeface="Verdana"/>
              </a:rPr>
              <a:t>vanwege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mogelijke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risico’s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voor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milieu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omgeving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(bijv.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thermal runaway)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spc="-10" dirty="0">
                <a:latin typeface="Verdana"/>
                <a:cs typeface="Verdana"/>
              </a:rPr>
              <a:t>Voorschriften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gebaseerd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Circulaire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risicobeheersing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lithium-</a:t>
            </a:r>
            <a:r>
              <a:rPr sz="2000" dirty="0">
                <a:latin typeface="Verdana"/>
                <a:cs typeface="Verdana"/>
              </a:rPr>
              <a:t>ion</a:t>
            </a:r>
            <a:r>
              <a:rPr sz="2000" spc="-10" dirty="0">
                <a:latin typeface="Verdana"/>
                <a:cs typeface="Verdana"/>
              </a:rPr>
              <a:t> energiedragers</a:t>
            </a:r>
            <a:endParaRPr sz="2000">
              <a:latin typeface="Verdana"/>
              <a:cs typeface="Verdana"/>
            </a:endParaRPr>
          </a:p>
          <a:p>
            <a:pPr marL="189865" indent="-177165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189865" algn="l"/>
              </a:tabLst>
            </a:pPr>
            <a:r>
              <a:rPr sz="2000" spc="-45" dirty="0">
                <a:latin typeface="Verdana"/>
                <a:cs typeface="Verdana"/>
              </a:rPr>
              <a:t>Ter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nadere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invulling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Circulaire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aansluiting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gezocht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bij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concept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PGS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37-</a:t>
            </a:r>
            <a:r>
              <a:rPr sz="2000" spc="-50" dirty="0"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Uitspraak</a:t>
            </a:r>
            <a:r>
              <a:rPr spc="-100" dirty="0"/>
              <a:t> </a:t>
            </a:r>
            <a:r>
              <a:rPr dirty="0"/>
              <a:t>van</a:t>
            </a:r>
            <a:r>
              <a:rPr spc="-100" dirty="0"/>
              <a:t> </a:t>
            </a:r>
            <a:r>
              <a:rPr dirty="0"/>
              <a:t>de</a:t>
            </a:r>
            <a:r>
              <a:rPr spc="-95" dirty="0"/>
              <a:t> </a:t>
            </a:r>
            <a:r>
              <a:rPr spc="-10" dirty="0"/>
              <a:t>rechtbank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2068830"/>
            <a:ext cx="10934700" cy="3291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5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Rb.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Zeeland-</a:t>
            </a:r>
            <a:r>
              <a:rPr sz="2000" spc="-40" dirty="0">
                <a:latin typeface="Verdana"/>
                <a:cs typeface="Verdana"/>
              </a:rPr>
              <a:t>West-</a:t>
            </a:r>
            <a:r>
              <a:rPr sz="2000" dirty="0">
                <a:latin typeface="Verdana"/>
                <a:cs typeface="Verdana"/>
              </a:rPr>
              <a:t>Brabant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17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oktober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2024,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ECLI:NL:RBZWB:2024:7053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Gedegen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motivering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voor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maatwerkvoorschriften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ontbreekt</a:t>
            </a:r>
            <a:endParaRPr sz="2000">
              <a:latin typeface="Verdana"/>
              <a:cs typeface="Verdana"/>
            </a:endParaRPr>
          </a:p>
          <a:p>
            <a:pPr marL="190500" marR="5080" indent="-178435">
              <a:lnSpc>
                <a:spcPct val="121000"/>
              </a:lnSpc>
              <a:spcBef>
                <a:spcPts val="994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Onvoldoende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gemotiveerd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waarom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afgeweken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implementatietermijnen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uit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de </a:t>
            </a:r>
            <a:r>
              <a:rPr sz="2000" dirty="0">
                <a:latin typeface="Verdana"/>
                <a:cs typeface="Verdana"/>
              </a:rPr>
              <a:t>PGS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37-</a:t>
            </a:r>
            <a:r>
              <a:rPr sz="2000" spc="-50" dirty="0"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Concept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PGS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37-</a:t>
            </a:r>
            <a:r>
              <a:rPr sz="2000" dirty="0">
                <a:latin typeface="Verdana"/>
                <a:cs typeface="Verdana"/>
              </a:rPr>
              <a:t>1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was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nog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niet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genotificeerd</a:t>
            </a:r>
            <a:endParaRPr sz="2000">
              <a:latin typeface="Verdana"/>
              <a:cs typeface="Verdana"/>
            </a:endParaRPr>
          </a:p>
          <a:p>
            <a:pPr marL="366395" marR="1261110" lvl="1" indent="-175895">
              <a:lnSpc>
                <a:spcPct val="120500"/>
              </a:lnSpc>
              <a:spcBef>
                <a:spcPts val="15"/>
              </a:spcBef>
              <a:buClr>
                <a:srgbClr val="E32212"/>
              </a:buClr>
              <a:buChar char="●"/>
              <a:tabLst>
                <a:tab pos="367665" algn="l"/>
              </a:tabLst>
            </a:pPr>
            <a:r>
              <a:rPr sz="2000" dirty="0">
                <a:latin typeface="Verdana"/>
                <a:cs typeface="Verdana"/>
              </a:rPr>
              <a:t>Notificatierichtlijn: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plicht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tot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notificeren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(ontwerpen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van)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technische 	</a:t>
            </a:r>
            <a:r>
              <a:rPr sz="2000" dirty="0">
                <a:latin typeface="Verdana"/>
                <a:cs typeface="Verdana"/>
              </a:rPr>
              <a:t>voorschriften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voor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producten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diensten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informatiemaatschappij</a:t>
            </a:r>
            <a:endParaRPr sz="2000">
              <a:latin typeface="Verdana"/>
              <a:cs typeface="Verdana"/>
            </a:endParaRPr>
          </a:p>
          <a:p>
            <a:pPr marL="367030" lvl="1" indent="-176530">
              <a:lnSpc>
                <a:spcPct val="100000"/>
              </a:lnSpc>
              <a:spcBef>
                <a:spcPts val="505"/>
              </a:spcBef>
              <a:buClr>
                <a:srgbClr val="E32212"/>
              </a:buClr>
              <a:buChar char="●"/>
              <a:tabLst>
                <a:tab pos="367030" algn="l"/>
              </a:tabLst>
            </a:pPr>
            <a:r>
              <a:rPr sz="2000" dirty="0">
                <a:latin typeface="Verdana"/>
                <a:cs typeface="Verdana"/>
              </a:rPr>
              <a:t>Vrije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verkeer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goederen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diensten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binnen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EU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Hoe</a:t>
            </a:r>
            <a:r>
              <a:rPr spc="-60" dirty="0"/>
              <a:t> </a:t>
            </a:r>
            <a:r>
              <a:rPr dirty="0"/>
              <a:t>nu</a:t>
            </a:r>
            <a:r>
              <a:rPr spc="-60" dirty="0"/>
              <a:t> </a:t>
            </a:r>
            <a:r>
              <a:rPr spc="-10" dirty="0"/>
              <a:t>verder?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0" indent="-177165">
              <a:lnSpc>
                <a:spcPct val="100000"/>
              </a:lnSpc>
              <a:spcBef>
                <a:spcPts val="105"/>
              </a:spcBef>
              <a:buClr>
                <a:srgbClr val="E32212"/>
              </a:buClr>
              <a:buChar char="●"/>
              <a:tabLst>
                <a:tab pos="222250" algn="l"/>
              </a:tabLst>
            </a:pPr>
            <a:r>
              <a:rPr dirty="0"/>
              <a:t>Nieuw</a:t>
            </a:r>
            <a:r>
              <a:rPr spc="-50" dirty="0"/>
              <a:t> </a:t>
            </a:r>
            <a:r>
              <a:rPr dirty="0"/>
              <a:t>besluit</a:t>
            </a:r>
            <a:r>
              <a:rPr spc="-55" dirty="0"/>
              <a:t> </a:t>
            </a:r>
            <a:r>
              <a:rPr dirty="0"/>
              <a:t>(beslissing</a:t>
            </a:r>
            <a:r>
              <a:rPr spc="-50" dirty="0"/>
              <a:t> </a:t>
            </a:r>
            <a:r>
              <a:rPr dirty="0"/>
              <a:t>op</a:t>
            </a:r>
            <a:r>
              <a:rPr spc="-50" dirty="0"/>
              <a:t> </a:t>
            </a:r>
            <a:r>
              <a:rPr spc="-30" dirty="0"/>
              <a:t>bezwaar,</a:t>
            </a:r>
            <a:r>
              <a:rPr spc="-65" dirty="0"/>
              <a:t> </a:t>
            </a:r>
            <a:r>
              <a:rPr dirty="0"/>
              <a:t>ofwel:</a:t>
            </a:r>
            <a:r>
              <a:rPr spc="-65" dirty="0"/>
              <a:t> </a:t>
            </a:r>
            <a:r>
              <a:rPr dirty="0"/>
              <a:t>BOB)</a:t>
            </a:r>
            <a:r>
              <a:rPr spc="-30" dirty="0"/>
              <a:t> </a:t>
            </a:r>
            <a:r>
              <a:rPr spc="-10" dirty="0"/>
              <a:t>nemen</a:t>
            </a:r>
          </a:p>
          <a:p>
            <a:pPr marL="222885" marR="5080" indent="-178435">
              <a:lnSpc>
                <a:spcPct val="121000"/>
              </a:lnSpc>
              <a:spcBef>
                <a:spcPts val="1000"/>
              </a:spcBef>
              <a:buClr>
                <a:srgbClr val="E32212"/>
              </a:buClr>
              <a:buChar char="●"/>
              <a:tabLst>
                <a:tab pos="222885" algn="l"/>
              </a:tabLst>
            </a:pPr>
            <a:r>
              <a:rPr dirty="0"/>
              <a:t>In</a:t>
            </a:r>
            <a:r>
              <a:rPr spc="-50" dirty="0"/>
              <a:t> </a:t>
            </a:r>
            <a:r>
              <a:rPr dirty="0"/>
              <a:t>overleg</a:t>
            </a:r>
            <a:r>
              <a:rPr spc="-30" dirty="0"/>
              <a:t> </a:t>
            </a:r>
            <a:r>
              <a:rPr dirty="0"/>
              <a:t>met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gemeente</a:t>
            </a:r>
            <a:r>
              <a:rPr spc="-45" dirty="0"/>
              <a:t> </a:t>
            </a:r>
            <a:r>
              <a:rPr dirty="0"/>
              <a:t>nieuwe</a:t>
            </a:r>
            <a:r>
              <a:rPr spc="-60" dirty="0"/>
              <a:t> </a:t>
            </a:r>
            <a:r>
              <a:rPr dirty="0"/>
              <a:t>BOB</a:t>
            </a:r>
            <a:r>
              <a:rPr spc="-30" dirty="0"/>
              <a:t> </a:t>
            </a:r>
            <a:r>
              <a:rPr dirty="0"/>
              <a:t>opstellen,</a:t>
            </a:r>
            <a:r>
              <a:rPr spc="-30" dirty="0"/>
              <a:t> </a:t>
            </a:r>
            <a:r>
              <a:rPr dirty="0"/>
              <a:t>waarbij</a:t>
            </a:r>
            <a:r>
              <a:rPr spc="-3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brandweer</a:t>
            </a:r>
            <a:r>
              <a:rPr spc="-55" dirty="0"/>
              <a:t> </a:t>
            </a:r>
            <a:r>
              <a:rPr spc="-10" dirty="0"/>
              <a:t>opnieuw </a:t>
            </a:r>
            <a:r>
              <a:rPr dirty="0"/>
              <a:t>om</a:t>
            </a:r>
            <a:r>
              <a:rPr spc="-20" dirty="0"/>
              <a:t> </a:t>
            </a:r>
            <a:r>
              <a:rPr dirty="0"/>
              <a:t>advies</a:t>
            </a:r>
            <a:r>
              <a:rPr spc="-10" dirty="0"/>
              <a:t> </a:t>
            </a:r>
            <a:r>
              <a:rPr dirty="0"/>
              <a:t>wordt</a:t>
            </a:r>
            <a:r>
              <a:rPr spc="-25" dirty="0"/>
              <a:t> </a:t>
            </a:r>
            <a:r>
              <a:rPr spc="-10" dirty="0"/>
              <a:t>gevraagd</a:t>
            </a:r>
          </a:p>
          <a:p>
            <a:pPr marL="222885" indent="-177800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222885" algn="l"/>
              </a:tabLst>
            </a:pPr>
            <a:r>
              <a:rPr dirty="0"/>
              <a:t>Ook</a:t>
            </a:r>
            <a:r>
              <a:rPr spc="-25" dirty="0"/>
              <a:t> </a:t>
            </a:r>
            <a:r>
              <a:rPr dirty="0"/>
              <a:t>belangrijk</a:t>
            </a:r>
            <a:r>
              <a:rPr spc="-30" dirty="0"/>
              <a:t> </a:t>
            </a:r>
            <a:r>
              <a:rPr dirty="0"/>
              <a:t>om</a:t>
            </a:r>
            <a:r>
              <a:rPr spc="-35" dirty="0"/>
              <a:t> </a:t>
            </a:r>
            <a:r>
              <a:rPr dirty="0"/>
              <a:t>bij</a:t>
            </a:r>
            <a:r>
              <a:rPr spc="-25" dirty="0"/>
              <a:t> </a:t>
            </a:r>
            <a:r>
              <a:rPr dirty="0"/>
              <a:t>andere</a:t>
            </a:r>
            <a:r>
              <a:rPr spc="-55" dirty="0"/>
              <a:t> </a:t>
            </a:r>
            <a:r>
              <a:rPr dirty="0"/>
              <a:t>bedrijven</a:t>
            </a:r>
            <a:r>
              <a:rPr spc="-30" dirty="0"/>
              <a:t> </a:t>
            </a:r>
            <a:r>
              <a:rPr dirty="0"/>
              <a:t>dezelfde</a:t>
            </a:r>
            <a:r>
              <a:rPr spc="-40" dirty="0"/>
              <a:t> </a:t>
            </a:r>
            <a:r>
              <a:rPr dirty="0"/>
              <a:t>lijn</a:t>
            </a:r>
            <a:r>
              <a:rPr spc="-25" dirty="0"/>
              <a:t> </a:t>
            </a:r>
            <a:r>
              <a:rPr dirty="0"/>
              <a:t>te</a:t>
            </a:r>
            <a:r>
              <a:rPr spc="-40" dirty="0"/>
              <a:t> </a:t>
            </a:r>
            <a:r>
              <a:rPr spc="-10" dirty="0"/>
              <a:t>volgen</a:t>
            </a:r>
          </a:p>
          <a:p>
            <a:pPr marL="222885" indent="-177800">
              <a:lnSpc>
                <a:spcPct val="100000"/>
              </a:lnSpc>
              <a:spcBef>
                <a:spcPts val="1500"/>
              </a:spcBef>
              <a:buClr>
                <a:srgbClr val="E32212"/>
              </a:buClr>
              <a:buChar char="●"/>
              <a:tabLst>
                <a:tab pos="222885" algn="l"/>
              </a:tabLst>
            </a:pPr>
            <a:r>
              <a:rPr dirty="0"/>
              <a:t>Wordt</a:t>
            </a:r>
            <a:r>
              <a:rPr spc="-125" dirty="0"/>
              <a:t> </a:t>
            </a:r>
            <a:r>
              <a:rPr dirty="0"/>
              <a:t>vervolgd</a:t>
            </a:r>
            <a:r>
              <a:rPr spc="-110" dirty="0"/>
              <a:t> </a:t>
            </a:r>
            <a:r>
              <a:rPr spc="-50" dirty="0"/>
              <a:t>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370E684-B85C-EDBF-EDA5-F6D4A9AA1F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" y="-990600"/>
            <a:ext cx="9085580" cy="635000"/>
          </a:xfrm>
        </p:spPr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96290" y="939444"/>
            <a:ext cx="19685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25000"/>
              </a:lnSpc>
              <a:spcBef>
                <a:spcPts val="100"/>
              </a:spcBef>
            </a:pP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Zichtbaar</a:t>
            </a:r>
            <a:r>
              <a:rPr sz="1600" spc="-6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32212"/>
                </a:solidFill>
                <a:latin typeface="Calibri"/>
                <a:cs typeface="Calibri"/>
              </a:rPr>
              <a:t>samen werken</a:t>
            </a:r>
            <a:r>
              <a:rPr sz="1600" spc="-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aan</a:t>
            </a:r>
            <a:r>
              <a:rPr sz="1600" spc="-4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een</a:t>
            </a:r>
            <a:r>
              <a:rPr sz="1600" spc="-2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32212"/>
                </a:solidFill>
                <a:latin typeface="Calibri"/>
                <a:cs typeface="Calibri"/>
              </a:rPr>
              <a:t>schone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veilige</a:t>
            </a:r>
            <a:r>
              <a:rPr sz="1600" spc="-50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en</a:t>
            </a:r>
            <a:r>
              <a:rPr sz="1600" spc="-30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32212"/>
                </a:solidFill>
                <a:latin typeface="Calibri"/>
                <a:cs typeface="Calibri"/>
              </a:rPr>
              <a:t>duurzame leefomgeving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202</Words>
  <Application>Microsoft Office PowerPoint</Application>
  <PresentationFormat>Breedbeeld</PresentationFormat>
  <Paragraphs>28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Calibri</vt:lpstr>
      <vt:lpstr>Verdana</vt:lpstr>
      <vt:lpstr>Office Theme</vt:lpstr>
      <vt:lpstr>Opleggen maatwerkvoorschriften voor EOS</vt:lpstr>
      <vt:lpstr>Inhoud presentatie</vt:lpstr>
      <vt:lpstr>Besluit tot opleggen maatwerkvoorschriften</vt:lpstr>
      <vt:lpstr>Uitspraak van de rechtbank</vt:lpstr>
      <vt:lpstr>Hoe nu verder?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Opleggen maatwerkvoorschriften voor EOS</dc:title>
  <dc:creator>Noah Prins</dc:creator>
  <cp:lastModifiedBy>Oudot, Benjamin (RWS WVL)</cp:lastModifiedBy>
  <cp:revision>1</cp:revision>
  <dcterms:created xsi:type="dcterms:W3CDTF">2024-12-05T11:23:04Z</dcterms:created>
  <dcterms:modified xsi:type="dcterms:W3CDTF">2024-12-05T11:25:56Z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2024-12-05T00:00:00Z</vt:filetime>
  </property>
  <property fmtid="{D5CDD505-2E9C-101B-9397-08002B2CF9AE}" pid="5" name="Producer">
    <vt:lpwstr>Microsoft® PowerPoint® voor Microsoft 365</vt:lpwstr>
  </property>
</Properties>
</file>