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8"/>
  </p:notesMasterIdLst>
  <p:sldIdLst>
    <p:sldId id="259" r:id="rId5"/>
    <p:sldId id="285" r:id="rId6"/>
    <p:sldId id="302" r:id="rId7"/>
    <p:sldId id="303" r:id="rId8"/>
    <p:sldId id="304" r:id="rId9"/>
    <p:sldId id="305" r:id="rId10"/>
    <p:sldId id="306" r:id="rId11"/>
    <p:sldId id="307" r:id="rId12"/>
    <p:sldId id="309" r:id="rId13"/>
    <p:sldId id="316" r:id="rId14"/>
    <p:sldId id="308" r:id="rId15"/>
    <p:sldId id="310" r:id="rId16"/>
    <p:sldId id="312" r:id="rId17"/>
    <p:sldId id="313" r:id="rId18"/>
    <p:sldId id="311" r:id="rId19"/>
    <p:sldId id="317" r:id="rId20"/>
    <p:sldId id="337" r:id="rId21"/>
    <p:sldId id="318" r:id="rId22"/>
    <p:sldId id="338" r:id="rId23"/>
    <p:sldId id="326" r:id="rId24"/>
    <p:sldId id="329" r:id="rId25"/>
    <p:sldId id="328" r:id="rId26"/>
    <p:sldId id="330" r:id="rId27"/>
    <p:sldId id="332" r:id="rId28"/>
    <p:sldId id="327" r:id="rId29"/>
    <p:sldId id="331" r:id="rId30"/>
    <p:sldId id="333" r:id="rId31"/>
    <p:sldId id="334" r:id="rId32"/>
    <p:sldId id="335" r:id="rId33"/>
    <p:sldId id="336" r:id="rId34"/>
    <p:sldId id="325" r:id="rId35"/>
    <p:sldId id="315" r:id="rId36"/>
    <p:sldId id="282" r:id="rId37"/>
  </p:sldIdLst>
  <p:sldSz cx="12192000" cy="6858000"/>
  <p:notesSz cx="6858000" cy="9144000"/>
  <p:embeddedFontLst>
    <p:embeddedFont>
      <p:font typeface="ＭＳ Ｐゴシック" panose="020B0600070205080204" pitchFamily="34" charset="-128"/>
      <p:regular r:id="rId39"/>
    </p:embeddedFont>
    <p:embeddedFont>
      <p:font typeface="Karla Medium" pitchFamily="2" charset="0"/>
      <p:regular r:id="rId40"/>
      <p:italic r:id="rId41"/>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5151"/>
    <a:srgbClr val="9B9B9B"/>
    <a:srgbClr val="0C2751"/>
    <a:srgbClr val="CC1517"/>
    <a:srgbClr val="FF6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DDF3E6-089A-4267-9907-F6C72DA5ECA4}" v="39" dt="2024-11-15T11:14:29.096"/>
    <p1510:client id="{AE5FE06D-E46D-4C2C-D316-87A018343ABA}" v="502" dt="2024-11-15T14:59:10.11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371" autoAdjust="0"/>
  </p:normalViewPr>
  <p:slideViewPr>
    <p:cSldViewPr snapToGrid="0" snapToObjects="1">
      <p:cViewPr varScale="1">
        <p:scale>
          <a:sx n="120" d="100"/>
          <a:sy n="120" d="100"/>
        </p:scale>
        <p:origin x="870"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12E0BC-1C6E-DD4A-BE97-41560EFBC3E4}" type="datetimeFigureOut">
              <a:rPr lang="en-NL" smtClean="0"/>
              <a:t>12/16/2024</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C7D54D-087D-7747-BB29-D24F520D1D2A}" type="slidenum">
              <a:rPr lang="en-NL" smtClean="0"/>
              <a:t>‹nr.›</a:t>
            </a:fld>
            <a:endParaRPr lang="en-NL"/>
          </a:p>
        </p:txBody>
      </p:sp>
    </p:spTree>
    <p:extLst>
      <p:ext uri="{BB962C8B-B14F-4D97-AF65-F5344CB8AC3E}">
        <p14:creationId xmlns:p14="http://schemas.microsoft.com/office/powerpoint/2010/main" val="2528954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Geerlof</a:t>
            </a:r>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1</a:t>
            </a:fld>
            <a:endParaRPr lang="en-NL"/>
          </a:p>
        </p:txBody>
      </p:sp>
    </p:spTree>
    <p:extLst>
      <p:ext uri="{BB962C8B-B14F-4D97-AF65-F5344CB8AC3E}">
        <p14:creationId xmlns:p14="http://schemas.microsoft.com/office/powerpoint/2010/main" val="1998414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Laten we beginnen met de “</a:t>
            </a:r>
            <a:r>
              <a:rPr lang="nl-NL" dirty="0" err="1"/>
              <a:t>elephant</a:t>
            </a:r>
            <a:r>
              <a:rPr lang="nl-NL" dirty="0"/>
              <a:t> in </a:t>
            </a:r>
            <a:r>
              <a:rPr lang="nl-NL" dirty="0" err="1"/>
              <a:t>the</a:t>
            </a:r>
            <a:r>
              <a:rPr lang="nl-NL" dirty="0"/>
              <a:t> room”: opslagen groter dan 2500 m2. Welke argumenten horen wij als Veiligheidsregio’s?</a:t>
            </a:r>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16</a:t>
            </a:fld>
            <a:endParaRPr lang="en-NL"/>
          </a:p>
        </p:txBody>
      </p:sp>
    </p:spTree>
    <p:extLst>
      <p:ext uri="{BB962C8B-B14F-4D97-AF65-F5344CB8AC3E}">
        <p14:creationId xmlns:p14="http://schemas.microsoft.com/office/powerpoint/2010/main" val="1430846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is de agenda voor mijn deel.</a:t>
            </a:r>
          </a:p>
          <a:p>
            <a:r>
              <a:rPr lang="nl-NL" dirty="0"/>
              <a:t>De ene regio is verder met risicogerichtheid dan de andere</a:t>
            </a:r>
          </a:p>
          <a:p>
            <a:r>
              <a:rPr lang="nl-NL" dirty="0"/>
              <a:t>Wat praktische voorbeelden</a:t>
            </a:r>
          </a:p>
          <a:p>
            <a:endParaRPr lang="nl-NL" dirty="0"/>
          </a:p>
          <a:p>
            <a:r>
              <a:rPr lang="nl-NL" dirty="0"/>
              <a:t>Maatwerk zelfs per persoon. In welke mate kun je je inleven in de risico’s? Welke scenario’s heb je zelf al meegemaakt?</a:t>
            </a:r>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18</a:t>
            </a:fld>
            <a:endParaRPr lang="en-NL"/>
          </a:p>
        </p:txBody>
      </p:sp>
    </p:spTree>
    <p:extLst>
      <p:ext uri="{BB962C8B-B14F-4D97-AF65-F5344CB8AC3E}">
        <p14:creationId xmlns:p14="http://schemas.microsoft.com/office/powerpoint/2010/main" val="25076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Grote incidenten helpen bij bewustwording en urgentie</a:t>
            </a:r>
          </a:p>
          <a:p>
            <a:r>
              <a:rPr lang="nl-NL" dirty="0"/>
              <a:t>5 januari 2011</a:t>
            </a:r>
          </a:p>
          <a:p>
            <a:r>
              <a:rPr lang="nl-NL" altLang="nl-NL" dirty="0">
                <a:ea typeface="ＭＳ Ｐゴシック" panose="020B0600070205080204" pitchFamily="34" charset="-128"/>
              </a:rPr>
              <a:t>Dit incident zorgde voor hoge prioriteit voor de beoordeling op bedrijfsbrandweerplicht. </a:t>
            </a:r>
          </a:p>
          <a:p>
            <a:r>
              <a:rPr lang="nl-NL" altLang="nl-NL" dirty="0">
                <a:ea typeface="ＭＳ Ｐゴシック" panose="020B0600070205080204" pitchFamily="34" charset="-128"/>
              </a:rPr>
              <a:t>Chemiepack zorgde in MWB voor de ABM (advies brandveiligheid milieu) afspraken. Dit gaat over het borgen van brandweeradvies bij verlenen van milieuvergunningen.</a:t>
            </a:r>
          </a:p>
          <a:p>
            <a:endParaRPr lang="nl-NL" dirty="0"/>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20</a:t>
            </a:fld>
            <a:endParaRPr lang="en-NL"/>
          </a:p>
        </p:txBody>
      </p:sp>
    </p:spTree>
    <p:extLst>
      <p:ext uri="{BB962C8B-B14F-4D97-AF65-F5344CB8AC3E}">
        <p14:creationId xmlns:p14="http://schemas.microsoft.com/office/powerpoint/2010/main" val="4202377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Vanaf midden 2011 dus ABM advies, in eerste instantie </a:t>
            </a:r>
            <a:r>
              <a:rPr lang="nl-NL" dirty="0" err="1"/>
              <a:t>Seveso</a:t>
            </a:r>
            <a:r>
              <a:rPr lang="nl-NL" dirty="0"/>
              <a:t>-inrichtingen.</a:t>
            </a:r>
          </a:p>
          <a:p>
            <a:r>
              <a:rPr lang="nl-NL" dirty="0"/>
              <a:t>Na een paar jaar (2015) wederzijdse behoefte om ook net-niet-BRZO-bedrijven te adviseren.</a:t>
            </a:r>
          </a:p>
          <a:p>
            <a:endParaRPr lang="nl-NL" dirty="0"/>
          </a:p>
          <a:p>
            <a:r>
              <a:rPr lang="nl-NL" dirty="0"/>
              <a:t>-klik- </a:t>
            </a:r>
          </a:p>
          <a:p>
            <a:endParaRPr lang="nl-NL" dirty="0"/>
          </a:p>
          <a:p>
            <a:r>
              <a:rPr lang="nl-NL" dirty="0"/>
              <a:t>In DVO afspraken gemaakt over welke bedrijven én manier van adviseren</a:t>
            </a:r>
          </a:p>
          <a:p>
            <a:r>
              <a:rPr lang="nl-NL" dirty="0"/>
              <a:t>In MWB 6 ABM-</a:t>
            </a:r>
            <a:r>
              <a:rPr lang="nl-NL" dirty="0" err="1"/>
              <a:t>ers</a:t>
            </a:r>
            <a:r>
              <a:rPr lang="nl-NL" dirty="0"/>
              <a:t>. In andere regio’s vaak gecombineerd.</a:t>
            </a:r>
          </a:p>
          <a:p>
            <a:endParaRPr lang="nl-NL" dirty="0"/>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21</a:t>
            </a:fld>
            <a:endParaRPr lang="en-NL"/>
          </a:p>
        </p:txBody>
      </p:sp>
    </p:spTree>
    <p:extLst>
      <p:ext uri="{BB962C8B-B14F-4D97-AF65-F5344CB8AC3E}">
        <p14:creationId xmlns:p14="http://schemas.microsoft.com/office/powerpoint/2010/main" val="1588240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Onze ervaring uit de eerste jaren. </a:t>
            </a:r>
          </a:p>
          <a:p>
            <a:endParaRPr lang="nl-NL" dirty="0"/>
          </a:p>
          <a:p>
            <a:r>
              <a:rPr lang="nl-NL" dirty="0"/>
              <a:t>De vraag is voornamelijk voor </a:t>
            </a:r>
            <a:r>
              <a:rPr lang="nl-NL" dirty="0" err="1"/>
              <a:t>VR’s</a:t>
            </a:r>
            <a:r>
              <a:rPr lang="nl-NL" dirty="0"/>
              <a:t> en </a:t>
            </a:r>
            <a:r>
              <a:rPr lang="nl-NL" dirty="0" err="1"/>
              <a:t>OD’s</a:t>
            </a:r>
            <a:r>
              <a:rPr lang="nl-NL" dirty="0"/>
              <a:t>, maar misschien ook wel herkenbaar bij het bedrijfsleven.</a:t>
            </a:r>
          </a:p>
          <a:p>
            <a:endParaRPr lang="nl-NL" dirty="0"/>
          </a:p>
          <a:p>
            <a:r>
              <a:rPr lang="nl-NL" dirty="0"/>
              <a:t>Noodzaak voor het aanpassen van werkwijze, gerelateerd aan een duidelijk doel</a:t>
            </a:r>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22</a:t>
            </a:fld>
            <a:endParaRPr lang="en-NL"/>
          </a:p>
        </p:txBody>
      </p:sp>
    </p:spTree>
    <p:extLst>
      <p:ext uri="{BB962C8B-B14F-4D97-AF65-F5344CB8AC3E}">
        <p14:creationId xmlns:p14="http://schemas.microsoft.com/office/powerpoint/2010/main" val="1301934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doel (missie) van de regio vooropgesteld. </a:t>
            </a:r>
          </a:p>
          <a:p>
            <a:r>
              <a:rPr lang="nl-NL" dirty="0"/>
              <a:t>Hoe kunnen we zo effectief mogelijk de risico’s beïnvloeden.</a:t>
            </a:r>
          </a:p>
          <a:p>
            <a:endParaRPr lang="nl-NL" dirty="0"/>
          </a:p>
          <a:p>
            <a:r>
              <a:rPr lang="nl-NL" dirty="0"/>
              <a:t>Het is efficiënter om 1x de wetgeving te veranderen, dan bij 100 aanvragen te discussiëren over een maatregel.</a:t>
            </a:r>
          </a:p>
          <a:p>
            <a:endParaRPr lang="nl-NL" dirty="0"/>
          </a:p>
          <a:p>
            <a:r>
              <a:rPr lang="nl-NL" dirty="0"/>
              <a:t>Deze presentatie zit dus in het ‘gele’ vlak </a:t>
            </a:r>
            <a:r>
              <a:rPr lang="nl-NL" dirty="0">
                <a:sym typeface="Wingdings" panose="05000000000000000000" pitchFamily="2" charset="2"/>
              </a:rPr>
              <a:t> kennisdeling</a:t>
            </a:r>
            <a:endParaRPr lang="nl-NL" dirty="0"/>
          </a:p>
          <a:p>
            <a:endParaRPr lang="nl-NL" dirty="0"/>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23</a:t>
            </a:fld>
            <a:endParaRPr lang="en-NL"/>
          </a:p>
        </p:txBody>
      </p:sp>
    </p:spTree>
    <p:extLst>
      <p:ext uri="{BB962C8B-B14F-4D97-AF65-F5344CB8AC3E}">
        <p14:creationId xmlns:p14="http://schemas.microsoft.com/office/powerpoint/2010/main" val="4230468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 het proces te verduidelijken een voorbeeld</a:t>
            </a:r>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24</a:t>
            </a:fld>
            <a:endParaRPr lang="en-NL"/>
          </a:p>
        </p:txBody>
      </p:sp>
    </p:spTree>
    <p:extLst>
      <p:ext uri="{BB962C8B-B14F-4D97-AF65-F5344CB8AC3E}">
        <p14:creationId xmlns:p14="http://schemas.microsoft.com/office/powerpoint/2010/main" val="4084235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400 x 200m</a:t>
            </a:r>
          </a:p>
          <a:p>
            <a:r>
              <a:rPr lang="nl-NL" dirty="0"/>
              <a:t>Terrein eenvoudig in te delen in activiteiten en bijbehorend </a:t>
            </a:r>
            <a:r>
              <a:rPr lang="nl-NL" dirty="0" err="1"/>
              <a:t>toetskader</a:t>
            </a:r>
            <a:r>
              <a:rPr lang="nl-NL" dirty="0"/>
              <a:t>,</a:t>
            </a:r>
          </a:p>
          <a:p>
            <a:r>
              <a:rPr lang="nl-NL" dirty="0"/>
              <a:t>Maar wat doen we met de fabriek? Grootste risico, maar geen voorschriften!</a:t>
            </a:r>
          </a:p>
          <a:p>
            <a:endParaRPr lang="nl-NL" dirty="0"/>
          </a:p>
          <a:p>
            <a:r>
              <a:rPr lang="nl-NL" dirty="0"/>
              <a:t>Opslag organische peroxiden is geregeld in PGS8 </a:t>
            </a:r>
            <a:r>
              <a:rPr lang="nl-NL" dirty="0">
                <a:sym typeface="Wingdings" panose="05000000000000000000" pitchFamily="2" charset="2"/>
              </a:rPr>
              <a:t> GAP-analyse en eventueel afwijkingen beoordelen</a:t>
            </a:r>
          </a:p>
          <a:p>
            <a:r>
              <a:rPr lang="nl-NL" dirty="0">
                <a:sym typeface="Wingdings" panose="05000000000000000000" pitchFamily="2" charset="2"/>
              </a:rPr>
              <a:t>… </a:t>
            </a:r>
            <a:r>
              <a:rPr lang="nl-NL" dirty="0"/>
              <a:t>maar verlading en overtappen niet. Geen regels, dus dan maar geen voorschriften??</a:t>
            </a:r>
          </a:p>
          <a:p>
            <a:endParaRPr lang="nl-NL" dirty="0"/>
          </a:p>
          <a:p>
            <a:r>
              <a:rPr lang="nl-NL" dirty="0"/>
              <a:t>Idem voor laden en lossen bij PGS15 en PGS31. En wat denken we van de fabriek?</a:t>
            </a:r>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25</a:t>
            </a:fld>
            <a:endParaRPr lang="en-NL"/>
          </a:p>
        </p:txBody>
      </p:sp>
    </p:spTree>
    <p:extLst>
      <p:ext uri="{BB962C8B-B14F-4D97-AF65-F5344CB8AC3E}">
        <p14:creationId xmlns:p14="http://schemas.microsoft.com/office/powerpoint/2010/main" val="2831409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Twijfel of de meeste situaties overeenkomen met het toepassingsgebied</a:t>
            </a:r>
          </a:p>
          <a:p>
            <a:endParaRPr lang="nl-NL" dirty="0"/>
          </a:p>
          <a:p>
            <a:r>
              <a:rPr lang="nl-NL" dirty="0"/>
              <a:t>Reeds besproken dat er een aantal dingen niet zijn geregeld. </a:t>
            </a:r>
          </a:p>
          <a:p>
            <a:r>
              <a:rPr lang="nl-NL" dirty="0"/>
              <a:t>Het proces om tot passende maatregelen te komen is dan vergelijkbaar.</a:t>
            </a:r>
          </a:p>
          <a:p>
            <a:endParaRPr lang="nl-NL" dirty="0"/>
          </a:p>
          <a:p>
            <a:r>
              <a:rPr lang="nl-NL" dirty="0"/>
              <a:t>Wat komen we dan in de praktijk tegen </a:t>
            </a:r>
            <a:r>
              <a:rPr lang="nl-NL" dirty="0">
                <a:sym typeface="Wingdings" panose="05000000000000000000" pitchFamily="2" charset="2"/>
              </a:rPr>
              <a:t> voorbeelden op volgende dia</a:t>
            </a:r>
            <a:endParaRPr lang="nl-NL" dirty="0"/>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26</a:t>
            </a:fld>
            <a:endParaRPr lang="en-NL"/>
          </a:p>
        </p:txBody>
      </p:sp>
    </p:spTree>
    <p:extLst>
      <p:ext uri="{BB962C8B-B14F-4D97-AF65-F5344CB8AC3E}">
        <p14:creationId xmlns:p14="http://schemas.microsoft.com/office/powerpoint/2010/main" val="3959411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Zonder in detail te treden: eigenaar met accu’s opgescheept</a:t>
            </a:r>
          </a:p>
          <a:p>
            <a:endParaRPr lang="nl-NL" dirty="0"/>
          </a:p>
          <a:p>
            <a:r>
              <a:rPr lang="nl-NL" dirty="0"/>
              <a:t>Terugroep actie van Opel </a:t>
            </a:r>
            <a:r>
              <a:rPr lang="nl-NL" dirty="0" err="1"/>
              <a:t>Ampera</a:t>
            </a:r>
            <a:r>
              <a:rPr lang="nl-NL" dirty="0"/>
              <a:t>, vlogen spontaan in brand</a:t>
            </a:r>
          </a:p>
          <a:p>
            <a:endParaRPr lang="nl-NL" dirty="0"/>
          </a:p>
          <a:p>
            <a:r>
              <a:rPr lang="nl-NL" dirty="0"/>
              <a:t>Scenario kan dus deze spontane ontbranding zijn</a:t>
            </a:r>
          </a:p>
          <a:p>
            <a:r>
              <a:rPr lang="nl-NL" dirty="0"/>
              <a:t>Effect is totale loods in brand, gedurende meerdere dagen, met grote effecten</a:t>
            </a:r>
          </a:p>
          <a:p>
            <a:endParaRPr lang="nl-NL" dirty="0"/>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27</a:t>
            </a:fld>
            <a:endParaRPr lang="en-NL"/>
          </a:p>
        </p:txBody>
      </p:sp>
    </p:spTree>
    <p:extLst>
      <p:ext uri="{BB962C8B-B14F-4D97-AF65-F5344CB8AC3E}">
        <p14:creationId xmlns:p14="http://schemas.microsoft.com/office/powerpoint/2010/main" val="3307059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Allen</a:t>
            </a:r>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2</a:t>
            </a:fld>
            <a:endParaRPr lang="en-NL"/>
          </a:p>
        </p:txBody>
      </p:sp>
    </p:spTree>
    <p:extLst>
      <p:ext uri="{BB962C8B-B14F-4D97-AF65-F5344CB8AC3E}">
        <p14:creationId xmlns:p14="http://schemas.microsoft.com/office/powerpoint/2010/main" val="3161432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het principe van BIO-maatregelen een TIJDELIJKE oplossing gezocht.</a:t>
            </a:r>
          </a:p>
          <a:p>
            <a:r>
              <a:rPr lang="nl-NL" dirty="0"/>
              <a:t>Vervoer kon niet geregeld worden, onduidelijkheid over vernietiging of recycling</a:t>
            </a:r>
          </a:p>
          <a:p>
            <a:r>
              <a:rPr lang="nl-NL" dirty="0"/>
              <a:t>Transport naar Duitsland of Amerika.</a:t>
            </a:r>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28</a:t>
            </a:fld>
            <a:endParaRPr lang="en-NL"/>
          </a:p>
        </p:txBody>
      </p:sp>
    </p:spTree>
    <p:extLst>
      <p:ext uri="{BB962C8B-B14F-4D97-AF65-F5344CB8AC3E}">
        <p14:creationId xmlns:p14="http://schemas.microsoft.com/office/powerpoint/2010/main" val="983854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Ander –meer gebruikelijk- voorbeeld.</a:t>
            </a:r>
          </a:p>
          <a:p>
            <a:endParaRPr lang="nl-NL" dirty="0"/>
          </a:p>
          <a:p>
            <a:r>
              <a:rPr lang="nl-NL" dirty="0"/>
              <a:t>In melding activiteitenbesluit stond 10.000 kg ADR 9… dus…</a:t>
            </a:r>
          </a:p>
          <a:p>
            <a:r>
              <a:rPr lang="nl-NL" dirty="0"/>
              <a:t>10 ton zijn 2 van dit soort stellingen. In werkelijkheid 60 ton.</a:t>
            </a:r>
          </a:p>
          <a:p>
            <a:endParaRPr lang="nl-NL" dirty="0"/>
          </a:p>
          <a:p>
            <a:r>
              <a:rPr lang="nl-NL" dirty="0"/>
              <a:t>Oplossing, opslag terugbrengen tot 2 stellingen?</a:t>
            </a:r>
          </a:p>
          <a:p>
            <a:endParaRPr lang="nl-NL" dirty="0"/>
          </a:p>
          <a:p>
            <a:r>
              <a:rPr lang="nl-NL" dirty="0"/>
              <a:t>Welk UN nummer is van toepassing? </a:t>
            </a:r>
            <a:r>
              <a:rPr lang="nl-NL" dirty="0">
                <a:sym typeface="Wingdings" panose="05000000000000000000" pitchFamily="2" charset="2"/>
              </a:rPr>
              <a:t> in dit geval beide</a:t>
            </a:r>
          </a:p>
          <a:p>
            <a:r>
              <a:rPr lang="nl-NL" dirty="0">
                <a:sym typeface="Wingdings" panose="05000000000000000000" pitchFamily="2" charset="2"/>
              </a:rPr>
              <a:t>Even inzoomen op het VBB-systeem</a:t>
            </a:r>
            <a:endParaRPr lang="nl-NL" dirty="0"/>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29</a:t>
            </a:fld>
            <a:endParaRPr lang="en-NL"/>
          </a:p>
        </p:txBody>
      </p:sp>
    </p:spTree>
    <p:extLst>
      <p:ext uri="{BB962C8B-B14F-4D97-AF65-F5344CB8AC3E}">
        <p14:creationId xmlns:p14="http://schemas.microsoft.com/office/powerpoint/2010/main" val="2416233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sommige gevallen is het mogelijk dat de brand wordt geblust.</a:t>
            </a:r>
          </a:p>
          <a:p>
            <a:r>
              <a:rPr lang="nl-NL" dirty="0"/>
              <a:t>Bij dit incident wel wat leerpunten</a:t>
            </a:r>
          </a:p>
          <a:p>
            <a:endParaRPr lang="nl-NL" dirty="0"/>
          </a:p>
          <a:p>
            <a:r>
              <a:rPr lang="nl-NL" dirty="0"/>
              <a:t>Deze aandachtspunten zorgen ervoor dat we op dit moment anders adviseren</a:t>
            </a:r>
          </a:p>
          <a:p>
            <a:endParaRPr lang="nl-NL" dirty="0"/>
          </a:p>
          <a:p>
            <a:r>
              <a:rPr lang="nl-NL" dirty="0"/>
              <a:t>Beperken stapelhoogte, ook bij stellingsprinklers, anders ‘zicht op brand’</a:t>
            </a:r>
          </a:p>
          <a:p>
            <a:r>
              <a:rPr lang="nl-NL" dirty="0"/>
              <a:t>Moeten we </a:t>
            </a:r>
            <a:r>
              <a:rPr lang="nl-NL" dirty="0" err="1"/>
              <a:t>rocketteren</a:t>
            </a:r>
            <a:r>
              <a:rPr lang="nl-NL" dirty="0"/>
              <a:t> gaan voorkomen?</a:t>
            </a:r>
          </a:p>
          <a:p>
            <a:endParaRPr lang="nl-NL" dirty="0"/>
          </a:p>
          <a:p>
            <a:r>
              <a:rPr lang="nl-NL" dirty="0"/>
              <a:t>Invulling van een noodplan “wat te doen bij…”</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30</a:t>
            </a:fld>
            <a:endParaRPr lang="en-NL"/>
          </a:p>
        </p:txBody>
      </p:sp>
    </p:spTree>
    <p:extLst>
      <p:ext uri="{BB962C8B-B14F-4D97-AF65-F5344CB8AC3E}">
        <p14:creationId xmlns:p14="http://schemas.microsoft.com/office/powerpoint/2010/main" val="1595994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N.a.v. reacties aanwezigen, voor zover we nog tijd hebben.</a:t>
            </a:r>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31</a:t>
            </a:fld>
            <a:endParaRPr lang="en-NL"/>
          </a:p>
        </p:txBody>
      </p:sp>
    </p:spTree>
    <p:extLst>
      <p:ext uri="{BB962C8B-B14F-4D97-AF65-F5344CB8AC3E}">
        <p14:creationId xmlns:p14="http://schemas.microsoft.com/office/powerpoint/2010/main" val="4099350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Alleen al omwille van duidelijkheid en eenduidigheid belangrijk om z.s.m. de PGS 37-2 in het Bal te verankeren.</a:t>
            </a:r>
          </a:p>
          <a:p>
            <a:r>
              <a:rPr lang="nl-NL" dirty="0"/>
              <a:t>Update PGS 37-2 nodig: nog niet behandelde onderwerpen, praktijkervaring, veel discussies kunnen worden voorkomen/beperkt.</a:t>
            </a:r>
          </a:p>
          <a:p>
            <a:r>
              <a:rPr lang="nl-NL" dirty="0"/>
              <a:t>Of maatwerk mogelijk is en hoe is sterk situatie afhankelijk: niet één hapklare oplossing voor heel NL</a:t>
            </a:r>
          </a:p>
          <a:p>
            <a:r>
              <a:rPr lang="nl-NL" dirty="0"/>
              <a:t>Thema van de dag: samenwerking. We hebben elkaar nodig om een veilige energietransitie te bewerkstelligen. Blijf elkaar dus informeren, kennis en nieuwe inzichten delen en maak elkaar bewust van risico’s, mogelijkheden </a:t>
            </a:r>
            <a:r>
              <a:rPr lang="nl-NL"/>
              <a:t>en onmogelijkheden. </a:t>
            </a:r>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32</a:t>
            </a:fld>
            <a:endParaRPr lang="en-NL"/>
          </a:p>
        </p:txBody>
      </p:sp>
    </p:spTree>
    <p:extLst>
      <p:ext uri="{BB962C8B-B14F-4D97-AF65-F5344CB8AC3E}">
        <p14:creationId xmlns:p14="http://schemas.microsoft.com/office/powerpoint/2010/main" val="3223943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Geerlof, allen</a:t>
            </a:r>
            <a:endParaRPr lang="nl-NL" dirty="0"/>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33</a:t>
            </a:fld>
            <a:endParaRPr lang="en-NL"/>
          </a:p>
        </p:txBody>
      </p:sp>
    </p:spTree>
    <p:extLst>
      <p:ext uri="{BB962C8B-B14F-4D97-AF65-F5344CB8AC3E}">
        <p14:creationId xmlns:p14="http://schemas.microsoft.com/office/powerpoint/2010/main" val="3494348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Aanname: dag gaat over PGS 37-2, dus risico’s zullen eerder aan bod zijn geweest naar verwachting. Dit is dus meer een korte herhaling. Daarbij de uitdaging voor de brandweer dat er geen geschikt blusmiddel/blusinstallatie is.</a:t>
            </a:r>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3</a:t>
            </a:fld>
            <a:endParaRPr lang="en-NL"/>
          </a:p>
        </p:txBody>
      </p:sp>
    </p:spTree>
    <p:extLst>
      <p:ext uri="{BB962C8B-B14F-4D97-AF65-F5344CB8AC3E}">
        <p14:creationId xmlns:p14="http://schemas.microsoft.com/office/powerpoint/2010/main" val="2848567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 onze eigen regio’s. Ook andere incidenten benoemen?</a:t>
            </a:r>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6</a:t>
            </a:fld>
            <a:endParaRPr lang="en-NL"/>
          </a:p>
        </p:txBody>
      </p:sp>
    </p:spTree>
    <p:extLst>
      <p:ext uri="{BB962C8B-B14F-4D97-AF65-F5344CB8AC3E}">
        <p14:creationId xmlns:p14="http://schemas.microsoft.com/office/powerpoint/2010/main" val="2293787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Eerder op de dag zal de PGS 37-2 vermoedelijk uitvoerig zijn toegelicht, dus daar hoeven wij niet heel diep op in te gaan. </a:t>
            </a:r>
          </a:p>
          <a:p>
            <a:r>
              <a:rPr lang="nl-NL" dirty="0"/>
              <a:t>Kort toelichten hoe zo’n PGS ontstaat. Benadrukken dat zowel bedrijfsleven als overheden aan tafel zaten en dat wat er in de PGS terecht is gekomen een kwestie is van consensus/compromis.. Dit geldt voor alle partijen. Dus niet het beste, maar het best haalbare. </a:t>
            </a:r>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9</a:t>
            </a:fld>
            <a:endParaRPr lang="en-NL"/>
          </a:p>
        </p:txBody>
      </p:sp>
    </p:spTree>
    <p:extLst>
      <p:ext uri="{BB962C8B-B14F-4D97-AF65-F5344CB8AC3E}">
        <p14:creationId xmlns:p14="http://schemas.microsoft.com/office/powerpoint/2010/main" val="596934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Meeste adviesverzoeken voor </a:t>
            </a:r>
            <a:r>
              <a:rPr lang="nl-NL" dirty="0" err="1"/>
              <a:t>typical</a:t>
            </a:r>
            <a:r>
              <a:rPr lang="nl-NL" dirty="0"/>
              <a:t> 2a</a:t>
            </a:r>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11</a:t>
            </a:fld>
            <a:endParaRPr lang="en-NL"/>
          </a:p>
        </p:txBody>
      </p:sp>
    </p:spTree>
    <p:extLst>
      <p:ext uri="{BB962C8B-B14F-4D97-AF65-F5344CB8AC3E}">
        <p14:creationId xmlns:p14="http://schemas.microsoft.com/office/powerpoint/2010/main" val="3075708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Opladen niet omdat dit teveel discussie op zou leveren en de PGS zou vertragen. Idem voor recycling; zouden ook weer andere </a:t>
            </a:r>
            <a:r>
              <a:rPr lang="nl-NL" dirty="0" err="1"/>
              <a:t>typicals</a:t>
            </a:r>
            <a:r>
              <a:rPr lang="nl-NL" dirty="0"/>
              <a:t> worden.</a:t>
            </a:r>
          </a:p>
          <a:p>
            <a:r>
              <a:rPr lang="nl-NL" dirty="0"/>
              <a:t>State of Charge is wel besproken, maar bewuste keuze gemaakt niet op te nemen: met name omgevingsdienst (handhaafbaarheid) en bedrijven (aantoonbaarheid en flexibiliteit), brandweer was voorstander. Nu wel vaak als argument ‘gelijkwaardigheid’. </a:t>
            </a:r>
          </a:p>
          <a:p>
            <a:r>
              <a:rPr lang="nl-NL" dirty="0"/>
              <a:t>Kleine/grote batterijen en wel/niet in product wellicht een te nemen stap voor volgende versie PGS 37-2</a:t>
            </a:r>
          </a:p>
          <a:p>
            <a:endParaRPr lang="nl-NL" dirty="0"/>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12</a:t>
            </a:fld>
            <a:endParaRPr lang="en-NL"/>
          </a:p>
        </p:txBody>
      </p:sp>
    </p:spTree>
    <p:extLst>
      <p:ext uri="{BB962C8B-B14F-4D97-AF65-F5344CB8AC3E}">
        <p14:creationId xmlns:p14="http://schemas.microsoft.com/office/powerpoint/2010/main" val="1473201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13</a:t>
            </a:fld>
            <a:endParaRPr lang="en-NL"/>
          </a:p>
        </p:txBody>
      </p:sp>
    </p:spTree>
    <p:extLst>
      <p:ext uri="{BB962C8B-B14F-4D97-AF65-F5344CB8AC3E}">
        <p14:creationId xmlns:p14="http://schemas.microsoft.com/office/powerpoint/2010/main" val="2087669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Mentimeter</a:t>
            </a:r>
            <a:r>
              <a:rPr lang="nl-NL" dirty="0"/>
              <a:t> duurt denk ik te lang, dus de zaal gewoon te bevragen welke discussies men in de praktijk veel tegen komt. Een groot deel zal herkenbaar zijn en zullen we behandelen. Als we tijd hebben kunnen we ook de minder voor de hand liggende discussies behandelen. </a:t>
            </a:r>
          </a:p>
        </p:txBody>
      </p:sp>
      <p:sp>
        <p:nvSpPr>
          <p:cNvPr id="4" name="Tijdelijke aanduiding voor dianummer 3"/>
          <p:cNvSpPr>
            <a:spLocks noGrp="1"/>
          </p:cNvSpPr>
          <p:nvPr>
            <p:ph type="sldNum" sz="quarter" idx="5"/>
          </p:nvPr>
        </p:nvSpPr>
        <p:spPr/>
        <p:txBody>
          <a:bodyPr/>
          <a:lstStyle/>
          <a:p>
            <a:fld id="{4AC7D54D-087D-7747-BB29-D24F520D1D2A}" type="slidenum">
              <a:rPr lang="en-NL" smtClean="0"/>
              <a:t>15</a:t>
            </a:fld>
            <a:endParaRPr lang="en-NL"/>
          </a:p>
        </p:txBody>
      </p:sp>
    </p:spTree>
    <p:extLst>
      <p:ext uri="{BB962C8B-B14F-4D97-AF65-F5344CB8AC3E}">
        <p14:creationId xmlns:p14="http://schemas.microsoft.com/office/powerpoint/2010/main" val="25721668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521EBAF8-4169-4DA9-0D6D-2DBEC5BD1D8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D6565F3A-4A06-FE47-BFA1-F4A8546807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661" y="304800"/>
            <a:ext cx="7340796" cy="2751439"/>
          </a:xfrm>
          <a:prstGeom prst="rect">
            <a:avLst/>
          </a:prstGeom>
        </p:spPr>
      </p:pic>
      <p:sp>
        <p:nvSpPr>
          <p:cNvPr id="4" name="Tijdelijke aanduiding voor titel 1">
            <a:extLst>
              <a:ext uri="{FF2B5EF4-FFF2-40B4-BE49-F238E27FC236}">
                <a16:creationId xmlns:a16="http://schemas.microsoft.com/office/drawing/2014/main" id="{C601B74E-EC6D-7E4F-AD3A-C2F0CEA835D2}"/>
              </a:ext>
            </a:extLst>
          </p:cNvPr>
          <p:cNvSpPr>
            <a:spLocks noGrp="1"/>
          </p:cNvSpPr>
          <p:nvPr>
            <p:ph type="title" hasCustomPrompt="1"/>
          </p:nvPr>
        </p:nvSpPr>
        <p:spPr>
          <a:xfrm>
            <a:off x="1193800" y="3315798"/>
            <a:ext cx="4902200" cy="3099003"/>
          </a:xfrm>
          <a:prstGeom prst="rect">
            <a:avLst/>
          </a:prstGeom>
        </p:spPr>
        <p:txBody>
          <a:bodyPr vert="horz" lIns="91440" tIns="45720" rIns="91440" bIns="45720" rtlCol="0" anchor="t">
            <a:normAutofit/>
          </a:bodyPr>
          <a:lstStyle>
            <a:lvl1pPr>
              <a:defRPr b="0" i="0">
                <a:solidFill>
                  <a:schemeClr val="bg1"/>
                </a:solidFill>
                <a:latin typeface="Karla Medium" panose="020B0004030503030003" pitchFamily="34" charset="77"/>
              </a:defRPr>
            </a:lvl1pPr>
          </a:lstStyle>
          <a:p>
            <a:r>
              <a:rPr lang="nl-NL" dirty="0"/>
              <a:t>Titel</a:t>
            </a:r>
          </a:p>
        </p:txBody>
      </p:sp>
    </p:spTree>
    <p:extLst>
      <p:ext uri="{BB962C8B-B14F-4D97-AF65-F5344CB8AC3E}">
        <p14:creationId xmlns:p14="http://schemas.microsoft.com/office/powerpoint/2010/main" val="2855269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Intro">
    <p:bg>
      <p:bgPr>
        <a:solidFill>
          <a:srgbClr val="0C2751"/>
        </a:solidFill>
        <a:effectLst/>
      </p:bgPr>
    </p:bg>
    <p:spTree>
      <p:nvGrpSpPr>
        <p:cNvPr id="1" name=""/>
        <p:cNvGrpSpPr/>
        <p:nvPr/>
      </p:nvGrpSpPr>
      <p:grpSpPr>
        <a:xfrm>
          <a:off x="0" y="0"/>
          <a:ext cx="0" cy="0"/>
          <a:chOff x="0" y="0"/>
          <a:chExt cx="0" cy="0"/>
        </a:xfrm>
      </p:grpSpPr>
      <p:sp>
        <p:nvSpPr>
          <p:cNvPr id="4" name="Tijdelijke aanduiding voor titel 1">
            <a:extLst>
              <a:ext uri="{FF2B5EF4-FFF2-40B4-BE49-F238E27FC236}">
                <a16:creationId xmlns:a16="http://schemas.microsoft.com/office/drawing/2014/main" id="{C601B74E-EC6D-7E4F-AD3A-C2F0CEA835D2}"/>
              </a:ext>
            </a:extLst>
          </p:cNvPr>
          <p:cNvSpPr>
            <a:spLocks noGrp="1"/>
          </p:cNvSpPr>
          <p:nvPr>
            <p:ph type="title" hasCustomPrompt="1"/>
          </p:nvPr>
        </p:nvSpPr>
        <p:spPr>
          <a:xfrm>
            <a:off x="672939" y="702759"/>
            <a:ext cx="4902200" cy="3099003"/>
          </a:xfrm>
          <a:prstGeom prst="rect">
            <a:avLst/>
          </a:prstGeom>
        </p:spPr>
        <p:txBody>
          <a:bodyPr vert="horz" lIns="91440" tIns="45720" rIns="91440" bIns="45720" rtlCol="0" anchor="t">
            <a:normAutofit/>
          </a:bodyPr>
          <a:lstStyle>
            <a:lvl1pPr>
              <a:defRPr b="0" i="0">
                <a:solidFill>
                  <a:schemeClr val="bg1"/>
                </a:solidFill>
                <a:latin typeface="Karla Medium" panose="020B0004030503030003" pitchFamily="34" charset="77"/>
              </a:defRPr>
            </a:lvl1pPr>
          </a:lstStyle>
          <a:p>
            <a:r>
              <a:rPr lang="nl-NL" dirty="0"/>
              <a:t>Titel</a:t>
            </a:r>
          </a:p>
        </p:txBody>
      </p:sp>
      <p:pic>
        <p:nvPicPr>
          <p:cNvPr id="2" name="Picture 1">
            <a:extLst>
              <a:ext uri="{FF2B5EF4-FFF2-40B4-BE49-F238E27FC236}">
                <a16:creationId xmlns:a16="http://schemas.microsoft.com/office/drawing/2014/main" id="{F6E33E3B-CC09-DE1C-B75C-5FD4E396CA9A}"/>
              </a:ext>
            </a:extLst>
          </p:cNvPr>
          <p:cNvPicPr>
            <a:picLocks noChangeAspect="1"/>
          </p:cNvPicPr>
          <p:nvPr userDrawn="1"/>
        </p:nvPicPr>
        <p:blipFill>
          <a:blip r:embed="rId2"/>
          <a:stretch>
            <a:fillRect/>
          </a:stretch>
        </p:blipFill>
        <p:spPr>
          <a:xfrm>
            <a:off x="9945316" y="5752549"/>
            <a:ext cx="1409700" cy="533400"/>
          </a:xfrm>
          <a:prstGeom prst="rect">
            <a:avLst/>
          </a:prstGeom>
        </p:spPr>
      </p:pic>
    </p:spTree>
    <p:extLst>
      <p:ext uri="{BB962C8B-B14F-4D97-AF65-F5344CB8AC3E}">
        <p14:creationId xmlns:p14="http://schemas.microsoft.com/office/powerpoint/2010/main" val="2024145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Intro">
    <p:spTree>
      <p:nvGrpSpPr>
        <p:cNvPr id="1" name=""/>
        <p:cNvGrpSpPr/>
        <p:nvPr/>
      </p:nvGrpSpPr>
      <p:grpSpPr>
        <a:xfrm>
          <a:off x="0" y="0"/>
          <a:ext cx="0" cy="0"/>
          <a:chOff x="0" y="0"/>
          <a:chExt cx="0" cy="0"/>
        </a:xfrm>
      </p:grpSpPr>
      <p:pic>
        <p:nvPicPr>
          <p:cNvPr id="3" name="Picture 2" descr="A picture containing sky, outdoor, grass, smoke&#10;&#10;Description automatically generated">
            <a:extLst>
              <a:ext uri="{FF2B5EF4-FFF2-40B4-BE49-F238E27FC236}">
                <a16:creationId xmlns:a16="http://schemas.microsoft.com/office/drawing/2014/main" id="{EEC92DB4-EA50-6D4D-B47B-CDA4E76119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47" y="-2523843"/>
            <a:ext cx="14260010" cy="9516556"/>
          </a:xfrm>
          <a:prstGeom prst="rect">
            <a:avLst/>
          </a:prstGeom>
        </p:spPr>
      </p:pic>
      <p:pic>
        <p:nvPicPr>
          <p:cNvPr id="5" name="Picture 4">
            <a:extLst>
              <a:ext uri="{FF2B5EF4-FFF2-40B4-BE49-F238E27FC236}">
                <a16:creationId xmlns:a16="http://schemas.microsoft.com/office/drawing/2014/main" id="{D6565F3A-4A06-FE47-BFA1-F4A8546807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747" y="5362937"/>
            <a:ext cx="5200891" cy="1949371"/>
          </a:xfrm>
          <a:prstGeom prst="rect">
            <a:avLst/>
          </a:prstGeom>
        </p:spPr>
      </p:pic>
      <p:sp>
        <p:nvSpPr>
          <p:cNvPr id="4" name="Tijdelijke aanduiding voor titel 1">
            <a:extLst>
              <a:ext uri="{FF2B5EF4-FFF2-40B4-BE49-F238E27FC236}">
                <a16:creationId xmlns:a16="http://schemas.microsoft.com/office/drawing/2014/main" id="{C601B74E-EC6D-7E4F-AD3A-C2F0CEA835D2}"/>
              </a:ext>
            </a:extLst>
          </p:cNvPr>
          <p:cNvSpPr>
            <a:spLocks noGrp="1"/>
          </p:cNvSpPr>
          <p:nvPr>
            <p:ph type="title" hasCustomPrompt="1"/>
          </p:nvPr>
        </p:nvSpPr>
        <p:spPr>
          <a:xfrm>
            <a:off x="510894" y="2980600"/>
            <a:ext cx="4902200" cy="3099003"/>
          </a:xfrm>
          <a:prstGeom prst="rect">
            <a:avLst/>
          </a:prstGeom>
        </p:spPr>
        <p:txBody>
          <a:bodyPr vert="horz" lIns="91440" tIns="45720" rIns="91440" bIns="45720" rtlCol="0" anchor="t">
            <a:normAutofit/>
          </a:bodyPr>
          <a:lstStyle>
            <a:lvl1pPr>
              <a:defRPr b="0" i="0">
                <a:solidFill>
                  <a:schemeClr val="bg1"/>
                </a:solidFill>
                <a:latin typeface="Karla Medium" panose="020B0004030503030003" pitchFamily="34" charset="77"/>
              </a:defRPr>
            </a:lvl1pPr>
          </a:lstStyle>
          <a:p>
            <a:r>
              <a:rPr lang="nl-NL" dirty="0"/>
              <a:t>Titel</a:t>
            </a:r>
          </a:p>
        </p:txBody>
      </p:sp>
    </p:spTree>
    <p:extLst>
      <p:ext uri="{BB962C8B-B14F-4D97-AF65-F5344CB8AC3E}">
        <p14:creationId xmlns:p14="http://schemas.microsoft.com/office/powerpoint/2010/main" val="4220071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Intr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9D4705-C5CE-304D-9611-956C5679BA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47" y="-886277"/>
            <a:ext cx="12338613" cy="7952622"/>
          </a:xfrm>
          <a:prstGeom prst="rect">
            <a:avLst/>
          </a:prstGeom>
        </p:spPr>
      </p:pic>
      <p:sp>
        <p:nvSpPr>
          <p:cNvPr id="4" name="Tijdelijke aanduiding voor titel 1">
            <a:extLst>
              <a:ext uri="{FF2B5EF4-FFF2-40B4-BE49-F238E27FC236}">
                <a16:creationId xmlns:a16="http://schemas.microsoft.com/office/drawing/2014/main" id="{C601B74E-EC6D-7E4F-AD3A-C2F0CEA835D2}"/>
              </a:ext>
            </a:extLst>
          </p:cNvPr>
          <p:cNvSpPr>
            <a:spLocks noGrp="1"/>
          </p:cNvSpPr>
          <p:nvPr>
            <p:ph type="title" hasCustomPrompt="1"/>
          </p:nvPr>
        </p:nvSpPr>
        <p:spPr>
          <a:xfrm>
            <a:off x="510893" y="966606"/>
            <a:ext cx="9292863" cy="1452504"/>
          </a:xfrm>
          <a:prstGeom prst="rect">
            <a:avLst/>
          </a:prstGeom>
        </p:spPr>
        <p:txBody>
          <a:bodyPr vert="horz" lIns="91440" tIns="45720" rIns="91440" bIns="45720" rtlCol="0" anchor="t">
            <a:normAutofit/>
          </a:bodyPr>
          <a:lstStyle>
            <a:lvl1pPr>
              <a:defRPr b="0" i="0">
                <a:solidFill>
                  <a:schemeClr val="bg1"/>
                </a:solidFill>
                <a:latin typeface="Karla Medium" panose="020B0004030503030003" pitchFamily="34" charset="77"/>
              </a:defRPr>
            </a:lvl1pPr>
          </a:lstStyle>
          <a:p>
            <a:r>
              <a:rPr lang="nl-NL" dirty="0"/>
              <a:t>Titel</a:t>
            </a:r>
          </a:p>
        </p:txBody>
      </p:sp>
      <p:pic>
        <p:nvPicPr>
          <p:cNvPr id="6" name="Picture 5">
            <a:extLst>
              <a:ext uri="{FF2B5EF4-FFF2-40B4-BE49-F238E27FC236}">
                <a16:creationId xmlns:a16="http://schemas.microsoft.com/office/drawing/2014/main" id="{77C03688-C36D-1847-984F-ACF6196C58AB}"/>
              </a:ext>
            </a:extLst>
          </p:cNvPr>
          <p:cNvPicPr>
            <a:picLocks noChangeAspect="1"/>
          </p:cNvPicPr>
          <p:nvPr userDrawn="1"/>
        </p:nvPicPr>
        <p:blipFill>
          <a:blip r:embed="rId3"/>
          <a:stretch>
            <a:fillRect/>
          </a:stretch>
        </p:blipFill>
        <p:spPr>
          <a:xfrm>
            <a:off x="10159920" y="6079120"/>
            <a:ext cx="1409700" cy="533400"/>
          </a:xfrm>
          <a:prstGeom prst="rect">
            <a:avLst/>
          </a:prstGeom>
        </p:spPr>
      </p:pic>
    </p:spTree>
    <p:extLst>
      <p:ext uri="{BB962C8B-B14F-4D97-AF65-F5344CB8AC3E}">
        <p14:creationId xmlns:p14="http://schemas.microsoft.com/office/powerpoint/2010/main" val="3785855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C49D6E33-EE8F-BF47-A3DF-72F2422CFE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7350" y="6007443"/>
            <a:ext cx="1644650" cy="762000"/>
          </a:xfrm>
          <a:prstGeom prst="rect">
            <a:avLst/>
          </a:prstGeom>
        </p:spPr>
      </p:pic>
      <p:sp>
        <p:nvSpPr>
          <p:cNvPr id="4" name="Tijdelijke aanduiding voor titel 1">
            <a:extLst>
              <a:ext uri="{FF2B5EF4-FFF2-40B4-BE49-F238E27FC236}">
                <a16:creationId xmlns:a16="http://schemas.microsoft.com/office/drawing/2014/main" id="{1719E8DA-599B-9244-9A22-DA465718F00F}"/>
              </a:ext>
            </a:extLst>
          </p:cNvPr>
          <p:cNvSpPr>
            <a:spLocks noGrp="1"/>
          </p:cNvSpPr>
          <p:nvPr>
            <p:ph type="title"/>
          </p:nvPr>
        </p:nvSpPr>
        <p:spPr>
          <a:xfrm>
            <a:off x="854075" y="4450988"/>
            <a:ext cx="10515600" cy="1325563"/>
          </a:xfrm>
          <a:prstGeom prst="rect">
            <a:avLst/>
          </a:prstGeom>
        </p:spPr>
        <p:txBody>
          <a:bodyPr vert="horz" lIns="91440" tIns="45720" rIns="91440" bIns="45720" rtlCol="0" anchor="ctr">
            <a:normAutofit/>
          </a:bodyPr>
          <a:lstStyle/>
          <a:p>
            <a:r>
              <a:rPr lang="nl-NL"/>
              <a:t>Klik om stijl te bewerken</a:t>
            </a:r>
            <a:endParaRPr lang="nl-NL" dirty="0"/>
          </a:p>
        </p:txBody>
      </p:sp>
      <p:pic>
        <p:nvPicPr>
          <p:cNvPr id="2" name="Picture 1" descr="A red circle with a black center&#10;&#10;Description automatically generated with low confidence">
            <a:extLst>
              <a:ext uri="{FF2B5EF4-FFF2-40B4-BE49-F238E27FC236}">
                <a16:creationId xmlns:a16="http://schemas.microsoft.com/office/drawing/2014/main" id="{B0BFBC2B-D4C4-6EB9-8823-9E11265394BF}"/>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0"/>
            <a:ext cx="8777388" cy="1610404"/>
          </a:xfrm>
          <a:prstGeom prst="rect">
            <a:avLst/>
          </a:prstGeom>
        </p:spPr>
      </p:pic>
    </p:spTree>
    <p:extLst>
      <p:ext uri="{BB962C8B-B14F-4D97-AF65-F5344CB8AC3E}">
        <p14:creationId xmlns:p14="http://schemas.microsoft.com/office/powerpoint/2010/main" val="1419024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el slide">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C49D6E33-EE8F-BF47-A3DF-72F2422CFE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7350" y="6007443"/>
            <a:ext cx="1644650" cy="762000"/>
          </a:xfrm>
          <a:prstGeom prst="rect">
            <a:avLst/>
          </a:prstGeom>
        </p:spPr>
      </p:pic>
      <p:sp>
        <p:nvSpPr>
          <p:cNvPr id="4" name="Tijdelijke aanduiding voor titel 1">
            <a:extLst>
              <a:ext uri="{FF2B5EF4-FFF2-40B4-BE49-F238E27FC236}">
                <a16:creationId xmlns:a16="http://schemas.microsoft.com/office/drawing/2014/main" id="{1719E8DA-599B-9244-9A22-DA465718F00F}"/>
              </a:ext>
            </a:extLst>
          </p:cNvPr>
          <p:cNvSpPr>
            <a:spLocks noGrp="1"/>
          </p:cNvSpPr>
          <p:nvPr>
            <p:ph type="title"/>
          </p:nvPr>
        </p:nvSpPr>
        <p:spPr>
          <a:xfrm>
            <a:off x="854075" y="4450988"/>
            <a:ext cx="10515600" cy="1325563"/>
          </a:xfrm>
          <a:prstGeom prst="rect">
            <a:avLst/>
          </a:prstGeom>
        </p:spPr>
        <p:txBody>
          <a:bodyPr vert="horz" lIns="91440" tIns="45720" rIns="91440" bIns="45720" rtlCol="0" anchor="ctr">
            <a:normAutofit/>
          </a:bodyPr>
          <a:lstStyle/>
          <a:p>
            <a:r>
              <a:rPr lang="nl-NL"/>
              <a:t>Klik om stijl te bewerken</a:t>
            </a:r>
            <a:endParaRPr lang="nl-NL" dirty="0"/>
          </a:p>
        </p:txBody>
      </p:sp>
      <p:sp>
        <p:nvSpPr>
          <p:cNvPr id="7" name="Picture Placeholder 6">
            <a:extLst>
              <a:ext uri="{FF2B5EF4-FFF2-40B4-BE49-F238E27FC236}">
                <a16:creationId xmlns:a16="http://schemas.microsoft.com/office/drawing/2014/main" id="{E14302FA-6165-FE9B-9942-0574B69F8877}"/>
              </a:ext>
            </a:extLst>
          </p:cNvPr>
          <p:cNvSpPr>
            <a:spLocks noGrp="1"/>
          </p:cNvSpPr>
          <p:nvPr>
            <p:ph type="pic" sz="quarter" idx="10"/>
          </p:nvPr>
        </p:nvSpPr>
        <p:spPr>
          <a:xfrm>
            <a:off x="0" y="0"/>
            <a:ext cx="12192000" cy="3905613"/>
          </a:xfrm>
        </p:spPr>
        <p:txBody>
          <a:bodyPr/>
          <a:lstStyle/>
          <a:p>
            <a:r>
              <a:rPr lang="nl-NL"/>
              <a:t>Klik op het pictogram als u een afbeelding wilt toevoegen</a:t>
            </a:r>
            <a:endParaRPr lang="en-NL" dirty="0"/>
          </a:p>
        </p:txBody>
      </p:sp>
    </p:spTree>
    <p:extLst>
      <p:ext uri="{BB962C8B-B14F-4D97-AF65-F5344CB8AC3E}">
        <p14:creationId xmlns:p14="http://schemas.microsoft.com/office/powerpoint/2010/main" val="1305785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 slide">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C49D6E33-EE8F-BF47-A3DF-72F2422CFE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7350" y="6007443"/>
            <a:ext cx="1644650" cy="762000"/>
          </a:xfrm>
          <a:prstGeom prst="rect">
            <a:avLst/>
          </a:prstGeom>
        </p:spPr>
      </p:pic>
      <p:sp>
        <p:nvSpPr>
          <p:cNvPr id="4" name="Tijdelijke aanduiding voor titel 1">
            <a:extLst>
              <a:ext uri="{FF2B5EF4-FFF2-40B4-BE49-F238E27FC236}">
                <a16:creationId xmlns:a16="http://schemas.microsoft.com/office/drawing/2014/main" id="{1719E8DA-599B-9244-9A22-DA465718F0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NL" dirty="0"/>
          </a:p>
        </p:txBody>
      </p:sp>
      <p:sp>
        <p:nvSpPr>
          <p:cNvPr id="3" name="Content Placeholder 2">
            <a:extLst>
              <a:ext uri="{FF2B5EF4-FFF2-40B4-BE49-F238E27FC236}">
                <a16:creationId xmlns:a16="http://schemas.microsoft.com/office/drawing/2014/main" id="{8C498974-6152-1548-A924-E535CABBFEBD}"/>
              </a:ext>
            </a:extLst>
          </p:cNvPr>
          <p:cNvSpPr>
            <a:spLocks noGrp="1"/>
          </p:cNvSpPr>
          <p:nvPr>
            <p:ph sz="quarter" idx="10"/>
          </p:nvPr>
        </p:nvSpPr>
        <p:spPr>
          <a:xfrm>
            <a:off x="830263" y="1873250"/>
            <a:ext cx="10633075" cy="4052888"/>
          </a:xfrm>
        </p:spPr>
        <p:txBody>
          <a:bodyPr/>
          <a:lstStyle>
            <a:lvl1pPr marL="0" indent="0">
              <a:buFontTx/>
              <a:buNone/>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pic>
        <p:nvPicPr>
          <p:cNvPr id="2" name="Picture 1" descr="A red circle with a black center&#10;&#10;Description automatically generated with low confidence">
            <a:extLst>
              <a:ext uri="{FF2B5EF4-FFF2-40B4-BE49-F238E27FC236}">
                <a16:creationId xmlns:a16="http://schemas.microsoft.com/office/drawing/2014/main" id="{736C6CD3-D258-1AD3-5A48-9E7AFD698B57}"/>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6108700"/>
            <a:ext cx="6261486" cy="762001"/>
          </a:xfrm>
          <a:prstGeom prst="rect">
            <a:avLst/>
          </a:prstGeom>
        </p:spPr>
      </p:pic>
    </p:spTree>
    <p:extLst>
      <p:ext uri="{BB962C8B-B14F-4D97-AF65-F5344CB8AC3E}">
        <p14:creationId xmlns:p14="http://schemas.microsoft.com/office/powerpoint/2010/main" val="2394292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el slide">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C49D6E33-EE8F-BF47-A3DF-72F2422CFE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7350" y="6007443"/>
            <a:ext cx="1644650" cy="762000"/>
          </a:xfrm>
          <a:prstGeom prst="rect">
            <a:avLst/>
          </a:prstGeom>
        </p:spPr>
      </p:pic>
      <p:sp>
        <p:nvSpPr>
          <p:cNvPr id="4" name="Tijdelijke aanduiding voor titel 1">
            <a:extLst>
              <a:ext uri="{FF2B5EF4-FFF2-40B4-BE49-F238E27FC236}">
                <a16:creationId xmlns:a16="http://schemas.microsoft.com/office/drawing/2014/main" id="{1719E8DA-599B-9244-9A22-DA465718F00F}"/>
              </a:ext>
            </a:extLst>
          </p:cNvPr>
          <p:cNvSpPr>
            <a:spLocks noGrp="1"/>
          </p:cNvSpPr>
          <p:nvPr>
            <p:ph type="title" hasCustomPrompt="1"/>
          </p:nvPr>
        </p:nvSpPr>
        <p:spPr>
          <a:xfrm>
            <a:off x="4410746" y="566241"/>
            <a:ext cx="7052591" cy="923330"/>
          </a:xfrm>
          <a:prstGeom prst="rect">
            <a:avLst/>
          </a:prstGeom>
        </p:spPr>
        <p:txBody>
          <a:bodyPr vert="horz" wrap="square" lIns="91440" tIns="45720" rIns="91440" bIns="45720" rtlCol="0" anchor="t" anchorCtr="0">
            <a:spAutoFit/>
          </a:bodyPr>
          <a:lstStyle/>
          <a:p>
            <a:r>
              <a:rPr lang="nl-NL" dirty="0"/>
              <a:t>Klik en bewerk</a:t>
            </a:r>
          </a:p>
        </p:txBody>
      </p:sp>
      <p:sp>
        <p:nvSpPr>
          <p:cNvPr id="3" name="Content Placeholder 2">
            <a:extLst>
              <a:ext uri="{FF2B5EF4-FFF2-40B4-BE49-F238E27FC236}">
                <a16:creationId xmlns:a16="http://schemas.microsoft.com/office/drawing/2014/main" id="{8C498974-6152-1548-A924-E535CABBFEBD}"/>
              </a:ext>
            </a:extLst>
          </p:cNvPr>
          <p:cNvSpPr>
            <a:spLocks noGrp="1"/>
          </p:cNvSpPr>
          <p:nvPr>
            <p:ph sz="quarter" idx="10"/>
          </p:nvPr>
        </p:nvSpPr>
        <p:spPr>
          <a:xfrm>
            <a:off x="4409954" y="1873250"/>
            <a:ext cx="7053384" cy="4052888"/>
          </a:xfrm>
        </p:spPr>
        <p:txBody>
          <a:bodyPr/>
          <a:lstStyle>
            <a:lvl1pPr marL="0" indent="0">
              <a:buFontTx/>
              <a:buNone/>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dirty="0"/>
          </a:p>
        </p:txBody>
      </p:sp>
      <p:sp>
        <p:nvSpPr>
          <p:cNvPr id="8" name="Picture Placeholder 7">
            <a:extLst>
              <a:ext uri="{FF2B5EF4-FFF2-40B4-BE49-F238E27FC236}">
                <a16:creationId xmlns:a16="http://schemas.microsoft.com/office/drawing/2014/main" id="{3DABB94F-3C4C-6EF5-3E7B-2F624A63AFF7}"/>
              </a:ext>
            </a:extLst>
          </p:cNvPr>
          <p:cNvSpPr>
            <a:spLocks noGrp="1"/>
          </p:cNvSpPr>
          <p:nvPr>
            <p:ph type="pic" sz="quarter" idx="11"/>
          </p:nvPr>
        </p:nvSpPr>
        <p:spPr>
          <a:xfrm>
            <a:off x="-529" y="0"/>
            <a:ext cx="3776662" cy="6858000"/>
          </a:xfrm>
        </p:spPr>
        <p:txBody>
          <a:bodyPr/>
          <a:lstStyle/>
          <a:p>
            <a:r>
              <a:rPr lang="nl-NL"/>
              <a:t>Klik op het pictogram als u een afbeelding wilt toevoegen</a:t>
            </a:r>
            <a:endParaRPr lang="en-NL"/>
          </a:p>
        </p:txBody>
      </p:sp>
    </p:spTree>
    <p:extLst>
      <p:ext uri="{BB962C8B-B14F-4D97-AF65-F5344CB8AC3E}">
        <p14:creationId xmlns:p14="http://schemas.microsoft.com/office/powerpoint/2010/main" val="1979745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3D08450-157B-421F-AB4A-8201ACB0146C}" type="slidenum">
              <a:rPr lang="nl-NL" smtClean="0"/>
              <a:t>‹nr.›</a:t>
            </a:fld>
            <a:endParaRPr lang="nl-NL"/>
          </a:p>
        </p:txBody>
      </p:sp>
    </p:spTree>
    <p:extLst>
      <p:ext uri="{BB962C8B-B14F-4D97-AF65-F5344CB8AC3E}">
        <p14:creationId xmlns:p14="http://schemas.microsoft.com/office/powerpoint/2010/main" val="1983020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259BB18-CB87-EA41-86AC-437BD9A2C0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51A41291-454C-8649-9F9E-B16AAB626D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059314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0" r:id="rId5"/>
    <p:sldLayoutId id="2147483666" r:id="rId6"/>
    <p:sldLayoutId id="2147483665" r:id="rId7"/>
    <p:sldLayoutId id="2147483667" r:id="rId8"/>
    <p:sldLayoutId id="2147483669" r:id="rId9"/>
  </p:sldLayoutIdLst>
  <p:hf hdr="0" ftr="0" dt="0"/>
  <p:txStyles>
    <p:titleStyle>
      <a:lvl1pPr algn="l" defTabSz="914400" rtl="0" eaLnBrk="1" latinLnBrk="0" hangingPunct="1">
        <a:lnSpc>
          <a:spcPct val="90000"/>
        </a:lnSpc>
        <a:spcBef>
          <a:spcPct val="0"/>
        </a:spcBef>
        <a:buNone/>
        <a:defRPr sz="6000" b="0" i="0" kern="1200">
          <a:solidFill>
            <a:srgbClr val="CC1517"/>
          </a:solidFill>
          <a:latin typeface="Karla Medium" panose="020B0004030503030003" pitchFamily="34"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5"/>
          </a:solidFill>
          <a:latin typeface="Karla Medium" panose="020B0004030503030003" pitchFamily="34"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5"/>
          </a:solidFill>
          <a:latin typeface="Karla Medium" panose="020B0004030503030003" pitchFamily="34" charset="77"/>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2000" b="0" i="0" kern="1200">
          <a:solidFill>
            <a:schemeClr val="accent5"/>
          </a:solidFill>
          <a:latin typeface="Karla Medium" panose="020B0004030503030003" pitchFamily="34"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Karla Medium" panose="020B0004030503030003" pitchFamily="34"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Karla Medium" panose="020B00040305030300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mHGm-GcINNw"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BF7297-D237-C650-F677-8054D82A448B}"/>
              </a:ext>
            </a:extLst>
          </p:cNvPr>
          <p:cNvSpPr>
            <a:spLocks noGrp="1"/>
          </p:cNvSpPr>
          <p:nvPr>
            <p:ph type="title"/>
          </p:nvPr>
        </p:nvSpPr>
        <p:spPr>
          <a:xfrm>
            <a:off x="510893" y="966606"/>
            <a:ext cx="9681071" cy="870583"/>
          </a:xfrm>
        </p:spPr>
        <p:txBody>
          <a:bodyPr>
            <a:normAutofit fontScale="90000"/>
          </a:bodyPr>
          <a:lstStyle/>
          <a:p>
            <a:r>
              <a:rPr lang="nl-NL" dirty="0"/>
              <a:t>PGS 37 in de praktijk</a:t>
            </a:r>
          </a:p>
        </p:txBody>
      </p:sp>
      <p:sp>
        <p:nvSpPr>
          <p:cNvPr id="3" name="Ondertitel 2">
            <a:extLst>
              <a:ext uri="{FF2B5EF4-FFF2-40B4-BE49-F238E27FC236}">
                <a16:creationId xmlns:a16="http://schemas.microsoft.com/office/drawing/2014/main" id="{BB94F08C-9FE1-9D61-B75F-0F1C2EB53EE1}"/>
              </a:ext>
            </a:extLst>
          </p:cNvPr>
          <p:cNvSpPr txBox="1">
            <a:spLocks/>
          </p:cNvSpPr>
          <p:nvPr/>
        </p:nvSpPr>
        <p:spPr>
          <a:xfrm>
            <a:off x="510893" y="1898955"/>
            <a:ext cx="6400800" cy="4891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5"/>
                </a:solidFill>
                <a:latin typeface="Karla Medium" panose="020B0004030503030003" pitchFamily="34"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5"/>
                </a:solidFill>
                <a:latin typeface="Karla Medium" panose="020B0004030503030003" pitchFamily="34" charset="77"/>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2000" b="0" i="0" kern="1200">
                <a:solidFill>
                  <a:schemeClr val="accent5"/>
                </a:solidFill>
                <a:latin typeface="Karla Medium" panose="020B0004030503030003" pitchFamily="34"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Karla Medium" panose="020B0004030503030003" pitchFamily="34"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Karla Medium" panose="020B00040305030300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dirty="0">
              <a:solidFill>
                <a:schemeClr val="bg1"/>
              </a:solidFill>
              <a:latin typeface="Karla Medium" pitchFamily="2" charset="0"/>
            </a:endParaRPr>
          </a:p>
        </p:txBody>
      </p:sp>
      <p:sp>
        <p:nvSpPr>
          <p:cNvPr id="5" name="Tekstvak 4">
            <a:extLst>
              <a:ext uri="{FF2B5EF4-FFF2-40B4-BE49-F238E27FC236}">
                <a16:creationId xmlns:a16="http://schemas.microsoft.com/office/drawing/2014/main" id="{718B2E0D-D12B-69F3-6AED-181B652B6B55}"/>
              </a:ext>
            </a:extLst>
          </p:cNvPr>
          <p:cNvSpPr txBox="1"/>
          <p:nvPr/>
        </p:nvSpPr>
        <p:spPr>
          <a:xfrm>
            <a:off x="5861808" y="2372798"/>
            <a:ext cx="6170102" cy="923330"/>
          </a:xfrm>
          <a:prstGeom prst="rect">
            <a:avLst/>
          </a:prstGeom>
          <a:noFill/>
        </p:spPr>
        <p:txBody>
          <a:bodyPr wrap="square">
            <a:spAutoFit/>
          </a:bodyPr>
          <a:lstStyle/>
          <a:p>
            <a:pPr algn="r"/>
            <a:r>
              <a:rPr lang="nl-NL" sz="1800" dirty="0">
                <a:solidFill>
                  <a:schemeClr val="bg1"/>
                </a:solidFill>
                <a:latin typeface="Karla Medium" pitchFamily="2" charset="0"/>
              </a:rPr>
              <a:t>Frank Lelieveld</a:t>
            </a:r>
          </a:p>
          <a:p>
            <a:pPr algn="r"/>
            <a:r>
              <a:rPr lang="nl-NL" dirty="0" err="1">
                <a:solidFill>
                  <a:schemeClr val="bg1"/>
                </a:solidFill>
                <a:latin typeface="Karla Medium" pitchFamily="2" charset="0"/>
              </a:rPr>
              <a:t>Jörgen</a:t>
            </a:r>
            <a:r>
              <a:rPr lang="nl-NL" dirty="0">
                <a:solidFill>
                  <a:schemeClr val="bg1"/>
                </a:solidFill>
                <a:latin typeface="Karla Medium" pitchFamily="2" charset="0"/>
              </a:rPr>
              <a:t> van Trijp</a:t>
            </a:r>
          </a:p>
          <a:p>
            <a:pPr algn="r"/>
            <a:r>
              <a:rPr lang="nl-NL" sz="1800" dirty="0">
                <a:solidFill>
                  <a:schemeClr val="bg1"/>
                </a:solidFill>
                <a:latin typeface="Karla Medium" pitchFamily="2" charset="0"/>
              </a:rPr>
              <a:t>18 november 2024</a:t>
            </a:r>
          </a:p>
        </p:txBody>
      </p:sp>
    </p:spTree>
    <p:extLst>
      <p:ext uri="{BB962C8B-B14F-4D97-AF65-F5344CB8AC3E}">
        <p14:creationId xmlns:p14="http://schemas.microsoft.com/office/powerpoint/2010/main" val="2520042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18FB17-2B29-1B1E-FF0B-97B1909C2F25}"/>
              </a:ext>
            </a:extLst>
          </p:cNvPr>
          <p:cNvSpPr>
            <a:spLocks noGrp="1"/>
          </p:cNvSpPr>
          <p:nvPr>
            <p:ph type="title"/>
          </p:nvPr>
        </p:nvSpPr>
        <p:spPr>
          <a:xfrm>
            <a:off x="838200" y="365125"/>
            <a:ext cx="10515600" cy="1325563"/>
          </a:xfrm>
        </p:spPr>
        <p:txBody>
          <a:bodyPr anchor="ctr">
            <a:normAutofit/>
          </a:bodyPr>
          <a:lstStyle/>
          <a:p>
            <a:r>
              <a:rPr lang="nl-NL" dirty="0"/>
              <a:t>Belangen</a:t>
            </a:r>
          </a:p>
        </p:txBody>
      </p:sp>
      <p:sp>
        <p:nvSpPr>
          <p:cNvPr id="3" name="Tijdelijke aanduiding voor inhoud 2">
            <a:extLst>
              <a:ext uri="{FF2B5EF4-FFF2-40B4-BE49-F238E27FC236}">
                <a16:creationId xmlns:a16="http://schemas.microsoft.com/office/drawing/2014/main" id="{33EE65F3-C838-F3A8-CF32-27A00BE96E33}"/>
              </a:ext>
            </a:extLst>
          </p:cNvPr>
          <p:cNvSpPr>
            <a:spLocks noGrp="1"/>
          </p:cNvSpPr>
          <p:nvPr>
            <p:ph sz="half" idx="1"/>
          </p:nvPr>
        </p:nvSpPr>
        <p:spPr>
          <a:xfrm>
            <a:off x="609600" y="1600201"/>
            <a:ext cx="5384800" cy="4525963"/>
          </a:xfrm>
        </p:spPr>
        <p:txBody>
          <a:bodyPr>
            <a:normAutofit/>
          </a:bodyPr>
          <a:lstStyle/>
          <a:p>
            <a:pPr marL="457200" indent="-457200">
              <a:buFont typeface="Arial" panose="020B0604020202020204" pitchFamily="34" charset="0"/>
              <a:buChar char="•"/>
            </a:pPr>
            <a:r>
              <a:rPr lang="nl-NL" sz="2600" dirty="0"/>
              <a:t>Bedrijven: rendabele opslag</a:t>
            </a:r>
          </a:p>
          <a:p>
            <a:pPr marL="457200" indent="-457200">
              <a:buFont typeface="Arial" panose="020B0604020202020204" pitchFamily="34" charset="0"/>
              <a:buChar char="•"/>
            </a:pPr>
            <a:r>
              <a:rPr lang="nl-NL" sz="2600" dirty="0"/>
              <a:t>Veiligheidsregio’s: veilige opslag</a:t>
            </a:r>
          </a:p>
          <a:p>
            <a:pPr marL="457200" indent="-457200">
              <a:buFont typeface="Arial" panose="020B0604020202020204" pitchFamily="34" charset="0"/>
              <a:buChar char="•"/>
            </a:pPr>
            <a:r>
              <a:rPr lang="nl-NL" sz="2600" dirty="0"/>
              <a:t>Omgevingsdiensten: </a:t>
            </a:r>
          </a:p>
          <a:p>
            <a:pPr marL="914400" lvl="1" indent="-457200"/>
            <a:r>
              <a:rPr lang="nl-NL" sz="2600" dirty="0"/>
              <a:t>opslag lithium-ion batterijen belangrijke schakel in energietransitie: </a:t>
            </a:r>
          </a:p>
          <a:p>
            <a:pPr marL="914400" lvl="1" indent="-457200"/>
            <a:r>
              <a:rPr lang="nl-NL" sz="2600" dirty="0"/>
              <a:t>Spagaat tussen veiligheid en voortgang energietransitie</a:t>
            </a:r>
          </a:p>
          <a:p>
            <a:endParaRPr lang="nl-NL" sz="2600" dirty="0"/>
          </a:p>
        </p:txBody>
      </p:sp>
      <p:pic>
        <p:nvPicPr>
          <p:cNvPr id="7" name="Afbeelding 6" descr="Afbeelding met tekst, Lettertype, cirkel, Rechthoek&#10;&#10;Automatisch gegenereerde beschrijving">
            <a:extLst>
              <a:ext uri="{FF2B5EF4-FFF2-40B4-BE49-F238E27FC236}">
                <a16:creationId xmlns:a16="http://schemas.microsoft.com/office/drawing/2014/main" id="{A5E2BF9D-28E2-8D92-3EDA-42A077F8AB66}"/>
              </a:ext>
            </a:extLst>
          </p:cNvPr>
          <p:cNvPicPr>
            <a:picLocks noChangeAspect="1"/>
          </p:cNvPicPr>
          <p:nvPr/>
        </p:nvPicPr>
        <p:blipFill>
          <a:blip r:embed="rId2"/>
          <a:srcRect l="9949" t="12203" r="8895" b="9452"/>
          <a:stretch/>
        </p:blipFill>
        <p:spPr>
          <a:xfrm>
            <a:off x="6733308" y="1600202"/>
            <a:ext cx="4370121" cy="4218708"/>
          </a:xfrm>
          <a:prstGeom prst="rect">
            <a:avLst/>
          </a:prstGeom>
          <a:noFill/>
        </p:spPr>
      </p:pic>
    </p:spTree>
    <p:extLst>
      <p:ext uri="{BB962C8B-B14F-4D97-AF65-F5344CB8AC3E}">
        <p14:creationId xmlns:p14="http://schemas.microsoft.com/office/powerpoint/2010/main" val="2910650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77951E-DC09-1B34-4F5B-33EBA4DACE5F}"/>
              </a:ext>
            </a:extLst>
          </p:cNvPr>
          <p:cNvSpPr>
            <a:spLocks noGrp="1"/>
          </p:cNvSpPr>
          <p:nvPr>
            <p:ph type="title"/>
          </p:nvPr>
        </p:nvSpPr>
        <p:spPr/>
        <p:txBody>
          <a:bodyPr/>
          <a:lstStyle/>
          <a:p>
            <a:r>
              <a:rPr lang="nl-NL" dirty="0"/>
              <a:t>PGS 37-2 </a:t>
            </a:r>
            <a:r>
              <a:rPr lang="nl-NL" dirty="0" err="1"/>
              <a:t>typicals</a:t>
            </a:r>
            <a:endParaRPr lang="nl-NL" dirty="0"/>
          </a:p>
        </p:txBody>
      </p:sp>
      <p:pic>
        <p:nvPicPr>
          <p:cNvPr id="4" name="Tijdelijke aanduiding voor inhoud 3" descr="tabel van pgs 37-2 typicals">
            <a:extLst>
              <a:ext uri="{FF2B5EF4-FFF2-40B4-BE49-F238E27FC236}">
                <a16:creationId xmlns:a16="http://schemas.microsoft.com/office/drawing/2014/main" id="{562F968A-596E-5B3E-187B-D9221E0C1F5C}"/>
              </a:ext>
            </a:extLst>
          </p:cNvPr>
          <p:cNvPicPr>
            <a:picLocks noGrp="1" noChangeAspect="1"/>
          </p:cNvPicPr>
          <p:nvPr>
            <p:ph sz="quarter" idx="10"/>
          </p:nvPr>
        </p:nvPicPr>
        <p:blipFill>
          <a:blip r:embed="rId3"/>
          <a:stretch>
            <a:fillRect/>
          </a:stretch>
        </p:blipFill>
        <p:spPr>
          <a:xfrm>
            <a:off x="830263" y="1690688"/>
            <a:ext cx="10633075" cy="4235099"/>
          </a:xfrm>
          <a:prstGeom prst="rect">
            <a:avLst/>
          </a:prstGeom>
        </p:spPr>
      </p:pic>
    </p:spTree>
    <p:extLst>
      <p:ext uri="{BB962C8B-B14F-4D97-AF65-F5344CB8AC3E}">
        <p14:creationId xmlns:p14="http://schemas.microsoft.com/office/powerpoint/2010/main" val="968588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02B44D-29AF-A542-EE13-9DDB386BA0F7}"/>
              </a:ext>
            </a:extLst>
          </p:cNvPr>
          <p:cNvSpPr>
            <a:spLocks noGrp="1"/>
          </p:cNvSpPr>
          <p:nvPr>
            <p:ph type="title"/>
          </p:nvPr>
        </p:nvSpPr>
        <p:spPr/>
        <p:txBody>
          <a:bodyPr/>
          <a:lstStyle/>
          <a:p>
            <a:r>
              <a:rPr lang="nl-NL" dirty="0"/>
              <a:t>Niet in PGS 37-2</a:t>
            </a:r>
          </a:p>
        </p:txBody>
      </p:sp>
      <p:sp>
        <p:nvSpPr>
          <p:cNvPr id="3" name="Tijdelijke aanduiding voor inhoud 2">
            <a:extLst>
              <a:ext uri="{FF2B5EF4-FFF2-40B4-BE49-F238E27FC236}">
                <a16:creationId xmlns:a16="http://schemas.microsoft.com/office/drawing/2014/main" id="{528DABEC-AF3C-6261-0E22-6F317A6374C7}"/>
              </a:ext>
            </a:extLst>
          </p:cNvPr>
          <p:cNvSpPr>
            <a:spLocks noGrp="1"/>
          </p:cNvSpPr>
          <p:nvPr>
            <p:ph sz="quarter" idx="10"/>
          </p:nvPr>
        </p:nvSpPr>
        <p:spPr/>
        <p:txBody>
          <a:bodyPr/>
          <a:lstStyle/>
          <a:p>
            <a:r>
              <a:rPr lang="nl-NL" dirty="0"/>
              <a:t>Voorbeelden:</a:t>
            </a:r>
          </a:p>
          <a:p>
            <a:pPr marL="457200" indent="-457200">
              <a:buFont typeface="Arial" panose="020B0604020202020204" pitchFamily="34" charset="0"/>
              <a:buChar char="•"/>
            </a:pPr>
            <a:r>
              <a:rPr lang="nl-NL" dirty="0"/>
              <a:t>Opladen van batterijen</a:t>
            </a:r>
          </a:p>
          <a:p>
            <a:pPr marL="457200" indent="-457200">
              <a:buFont typeface="Arial" panose="020B0604020202020204" pitchFamily="34" charset="0"/>
              <a:buChar char="•"/>
            </a:pPr>
            <a:r>
              <a:rPr lang="nl-NL" dirty="0"/>
              <a:t>Hergebruik/recycling</a:t>
            </a:r>
          </a:p>
          <a:p>
            <a:pPr marL="457200" indent="-457200">
              <a:buFont typeface="Arial" panose="020B0604020202020204" pitchFamily="34" charset="0"/>
              <a:buChar char="•"/>
            </a:pPr>
            <a:r>
              <a:rPr lang="nl-NL" dirty="0"/>
              <a:t>Ladingsgraad (State of Charge)</a:t>
            </a:r>
          </a:p>
          <a:p>
            <a:pPr marL="457200" indent="-457200">
              <a:buFont typeface="Arial" panose="020B0604020202020204" pitchFamily="34" charset="0"/>
              <a:buChar char="•"/>
            </a:pPr>
            <a:r>
              <a:rPr lang="nl-NL" dirty="0"/>
              <a:t>Onderscheid grote &amp; kleine batterijen</a:t>
            </a:r>
          </a:p>
          <a:p>
            <a:pPr marL="457200" indent="-457200">
              <a:buFont typeface="Arial" panose="020B0604020202020204" pitchFamily="34" charset="0"/>
              <a:buChar char="•"/>
            </a:pPr>
            <a:r>
              <a:rPr lang="nl-NL" dirty="0"/>
              <a:t>Onderscheid wel/niet in product</a:t>
            </a:r>
          </a:p>
        </p:txBody>
      </p:sp>
    </p:spTree>
    <p:extLst>
      <p:ext uri="{BB962C8B-B14F-4D97-AF65-F5344CB8AC3E}">
        <p14:creationId xmlns:p14="http://schemas.microsoft.com/office/powerpoint/2010/main" val="52606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AAD6F8-AF67-9DDB-658C-64BDD1453988}"/>
              </a:ext>
            </a:extLst>
          </p:cNvPr>
          <p:cNvSpPr>
            <a:spLocks noGrp="1"/>
          </p:cNvSpPr>
          <p:nvPr>
            <p:ph type="title"/>
          </p:nvPr>
        </p:nvSpPr>
        <p:spPr/>
        <p:txBody>
          <a:bodyPr/>
          <a:lstStyle/>
          <a:p>
            <a:r>
              <a:rPr lang="nl-NL" dirty="0"/>
              <a:t>PGS 37-2 MBA?</a:t>
            </a:r>
          </a:p>
        </p:txBody>
      </p:sp>
      <p:sp>
        <p:nvSpPr>
          <p:cNvPr id="3" name="Tijdelijke aanduiding voor inhoud 2">
            <a:extLst>
              <a:ext uri="{FF2B5EF4-FFF2-40B4-BE49-F238E27FC236}">
                <a16:creationId xmlns:a16="http://schemas.microsoft.com/office/drawing/2014/main" id="{5B803140-9313-5BE0-3264-2586652512C3}"/>
              </a:ext>
            </a:extLst>
          </p:cNvPr>
          <p:cNvSpPr>
            <a:spLocks noGrp="1"/>
          </p:cNvSpPr>
          <p:nvPr>
            <p:ph sz="quarter" idx="10"/>
          </p:nvPr>
        </p:nvSpPr>
        <p:spPr/>
        <p:txBody>
          <a:bodyPr/>
          <a:lstStyle/>
          <a:p>
            <a:pPr marL="457200" indent="-457200">
              <a:buFont typeface="Arial" panose="020B0604020202020204" pitchFamily="34" charset="0"/>
              <a:buChar char="•"/>
            </a:pPr>
            <a:r>
              <a:rPr lang="nl-NL" dirty="0"/>
              <a:t>PGS 37-2 niet aangestuurd vanuit MBA in het Bal</a:t>
            </a:r>
          </a:p>
          <a:p>
            <a:pPr marL="457200" indent="-457200">
              <a:buFont typeface="Arial" panose="020B0604020202020204" pitchFamily="34" charset="0"/>
              <a:buChar char="•"/>
            </a:pPr>
            <a:r>
              <a:rPr lang="nl-NL" dirty="0"/>
              <a:t>Wel onder begrip MBA Omgevingswet</a:t>
            </a:r>
          </a:p>
          <a:p>
            <a:pPr marL="457200" indent="-457200">
              <a:buFont typeface="Arial" panose="020B0604020202020204" pitchFamily="34" charset="0"/>
              <a:buChar char="•"/>
            </a:pPr>
            <a:endParaRPr lang="nl-NL" dirty="0"/>
          </a:p>
          <a:p>
            <a:r>
              <a:rPr lang="nl-NL" dirty="0"/>
              <a:t>Uitdaging voor Omgevingsdiensten</a:t>
            </a:r>
          </a:p>
          <a:p>
            <a:pPr marL="457200" indent="-457200">
              <a:buFont typeface="Arial" panose="020B0604020202020204" pitchFamily="34" charset="0"/>
              <a:buChar char="•"/>
            </a:pPr>
            <a:r>
              <a:rPr lang="nl-NL" dirty="0"/>
              <a:t>Geen meldings- of vergunningsplicht</a:t>
            </a:r>
          </a:p>
          <a:p>
            <a:pPr marL="457200" indent="-457200">
              <a:buFont typeface="Arial" panose="020B0604020202020204" pitchFamily="34" charset="0"/>
              <a:buChar char="•"/>
            </a:pPr>
            <a:r>
              <a:rPr lang="nl-NL" dirty="0"/>
              <a:t>Maatwerk via zorgplicht</a:t>
            </a:r>
          </a:p>
          <a:p>
            <a:pPr marL="457200" indent="-457200">
              <a:buFont typeface="Arial" panose="020B0604020202020204" pitchFamily="34" charset="0"/>
              <a:buChar char="•"/>
            </a:pPr>
            <a:r>
              <a:rPr lang="nl-NL" dirty="0"/>
              <a:t>Actieve benadering vanuit Omgevingsdienst noodzaak</a:t>
            </a:r>
          </a:p>
          <a:p>
            <a:pPr marL="457200" indent="-457200">
              <a:buFont typeface="Arial" panose="020B0604020202020204" pitchFamily="34" charset="0"/>
              <a:buChar char="•"/>
            </a:pPr>
            <a:endParaRPr lang="nl-NL" dirty="0"/>
          </a:p>
        </p:txBody>
      </p:sp>
    </p:spTree>
    <p:extLst>
      <p:ext uri="{BB962C8B-B14F-4D97-AF65-F5344CB8AC3E}">
        <p14:creationId xmlns:p14="http://schemas.microsoft.com/office/powerpoint/2010/main" val="2728519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725F9C-5CE6-BEFB-5A58-FD32512AA74B}"/>
              </a:ext>
            </a:extLst>
          </p:cNvPr>
          <p:cNvSpPr>
            <a:spLocks noGrp="1"/>
          </p:cNvSpPr>
          <p:nvPr>
            <p:ph type="title"/>
          </p:nvPr>
        </p:nvSpPr>
        <p:spPr/>
        <p:txBody>
          <a:bodyPr/>
          <a:lstStyle/>
          <a:p>
            <a:r>
              <a:rPr lang="nl-NL" dirty="0"/>
              <a:t>Praktijk: overgangsfase</a:t>
            </a:r>
          </a:p>
        </p:txBody>
      </p:sp>
      <p:sp>
        <p:nvSpPr>
          <p:cNvPr id="3" name="Tijdelijke aanduiding voor inhoud 2">
            <a:extLst>
              <a:ext uri="{FF2B5EF4-FFF2-40B4-BE49-F238E27FC236}">
                <a16:creationId xmlns:a16="http://schemas.microsoft.com/office/drawing/2014/main" id="{AC9B362F-A7EF-41EF-99F0-FFF44FD87957}"/>
              </a:ext>
            </a:extLst>
          </p:cNvPr>
          <p:cNvSpPr>
            <a:spLocks noGrp="1"/>
          </p:cNvSpPr>
          <p:nvPr>
            <p:ph sz="quarter" idx="10"/>
          </p:nvPr>
        </p:nvSpPr>
        <p:spPr/>
        <p:txBody>
          <a:bodyPr>
            <a:normAutofit/>
          </a:bodyPr>
          <a:lstStyle/>
          <a:p>
            <a:pPr marL="457200" indent="-457200">
              <a:buFont typeface="Arial" panose="020B0604020202020204" pitchFamily="34" charset="0"/>
              <a:buChar char="•"/>
            </a:pPr>
            <a:r>
              <a:rPr lang="nl-NL" dirty="0"/>
              <a:t>PGS 37-2 moet nog worden geïmplementeerd in veel situaties.</a:t>
            </a:r>
          </a:p>
          <a:p>
            <a:pPr marL="457200" indent="-457200">
              <a:buFont typeface="Arial" panose="020B0604020202020204" pitchFamily="34" charset="0"/>
              <a:buChar char="•"/>
            </a:pPr>
            <a:r>
              <a:rPr lang="nl-NL" dirty="0"/>
              <a:t>Onduidelijkheid: wat moet een bedrijf nu? Wat moet een bedrijf als PGS 37-2 wel aangestuurd wordt door het Bal?</a:t>
            </a:r>
          </a:p>
          <a:p>
            <a:pPr marL="457200" indent="-457200">
              <a:buFont typeface="Arial" panose="020B0604020202020204" pitchFamily="34" charset="0"/>
              <a:buChar char="•"/>
            </a:pPr>
            <a:r>
              <a:rPr lang="nl-NL" dirty="0"/>
              <a:t>Geen level </a:t>
            </a:r>
            <a:r>
              <a:rPr lang="nl-NL" dirty="0" err="1"/>
              <a:t>playing</a:t>
            </a:r>
            <a:r>
              <a:rPr lang="nl-NL" dirty="0"/>
              <a:t> field: niet alle li-ion opslagen bekend bij </a:t>
            </a:r>
            <a:r>
              <a:rPr lang="nl-NL" dirty="0" err="1"/>
              <a:t>OD’s</a:t>
            </a:r>
            <a:r>
              <a:rPr lang="nl-NL" dirty="0"/>
              <a:t>. Bedrijven die zelf aankloppen krijgen strengere eisen, waarmee ook de opslag duurder wordt.</a:t>
            </a:r>
          </a:p>
          <a:p>
            <a:pPr marL="457200" indent="-457200">
              <a:buFont typeface="Arial" panose="020B0604020202020204" pitchFamily="34" charset="0"/>
              <a:buChar char="•"/>
            </a:pPr>
            <a:r>
              <a:rPr lang="nl-NL" dirty="0"/>
              <a:t>Bestaand </a:t>
            </a:r>
            <a:r>
              <a:rPr lang="nl-NL" dirty="0" err="1"/>
              <a:t>vs</a:t>
            </a:r>
            <a:r>
              <a:rPr lang="nl-NL" dirty="0"/>
              <a:t> nieuw: hoe omgaan met eerder vergunde situaties? Batterijen eerder ook ‘koopmansgoed’ of ‘ADR 9’</a:t>
            </a:r>
          </a:p>
        </p:txBody>
      </p:sp>
    </p:spTree>
    <p:extLst>
      <p:ext uri="{BB962C8B-B14F-4D97-AF65-F5344CB8AC3E}">
        <p14:creationId xmlns:p14="http://schemas.microsoft.com/office/powerpoint/2010/main" val="1795116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083741-2069-071A-2700-1E33409DE587}"/>
              </a:ext>
            </a:extLst>
          </p:cNvPr>
          <p:cNvSpPr>
            <a:spLocks noGrp="1"/>
          </p:cNvSpPr>
          <p:nvPr>
            <p:ph type="title"/>
          </p:nvPr>
        </p:nvSpPr>
        <p:spPr/>
        <p:txBody>
          <a:bodyPr/>
          <a:lstStyle/>
          <a:p>
            <a:r>
              <a:rPr lang="nl-NL" dirty="0"/>
              <a:t>Discussies in de praktijk?</a:t>
            </a:r>
          </a:p>
        </p:txBody>
      </p:sp>
      <p:sp>
        <p:nvSpPr>
          <p:cNvPr id="3" name="Tijdelijke aanduiding voor inhoud 2">
            <a:extLst>
              <a:ext uri="{FF2B5EF4-FFF2-40B4-BE49-F238E27FC236}">
                <a16:creationId xmlns:a16="http://schemas.microsoft.com/office/drawing/2014/main" id="{1A4DDDE7-EE78-79E7-FFA4-1E1FC606A72A}"/>
              </a:ext>
            </a:extLst>
          </p:cNvPr>
          <p:cNvSpPr>
            <a:spLocks noGrp="1"/>
          </p:cNvSpPr>
          <p:nvPr>
            <p:ph sz="quarter" idx="10"/>
          </p:nvPr>
        </p:nvSpPr>
        <p:spPr/>
        <p:txBody>
          <a:bodyPr/>
          <a:lstStyle/>
          <a:p>
            <a:r>
              <a:rPr lang="nl-NL" dirty="0"/>
              <a:t>Vraag aan aanwezigen: </a:t>
            </a:r>
          </a:p>
          <a:p>
            <a:endParaRPr lang="nl-NL" dirty="0"/>
          </a:p>
          <a:p>
            <a:r>
              <a:rPr lang="nl-NL" sz="3200" dirty="0"/>
              <a:t>Welke discussies maken jullie in de praktijk mee?</a:t>
            </a:r>
          </a:p>
          <a:p>
            <a:endParaRPr lang="nl-NL" sz="3200" dirty="0"/>
          </a:p>
          <a:p>
            <a:r>
              <a:rPr lang="nl-NL" sz="3200" dirty="0"/>
              <a:t>Is dit herkenbaar?</a:t>
            </a:r>
          </a:p>
        </p:txBody>
      </p:sp>
    </p:spTree>
    <p:extLst>
      <p:ext uri="{BB962C8B-B14F-4D97-AF65-F5344CB8AC3E}">
        <p14:creationId xmlns:p14="http://schemas.microsoft.com/office/powerpoint/2010/main" val="3869966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2C060-FC04-9630-0801-8738C8BAB95F}"/>
              </a:ext>
            </a:extLst>
          </p:cNvPr>
          <p:cNvSpPr>
            <a:spLocks noGrp="1"/>
          </p:cNvSpPr>
          <p:nvPr>
            <p:ph type="title"/>
          </p:nvPr>
        </p:nvSpPr>
        <p:spPr>
          <a:xfrm>
            <a:off x="838200" y="365125"/>
            <a:ext cx="10515600" cy="1325563"/>
          </a:xfrm>
        </p:spPr>
        <p:txBody>
          <a:bodyPr anchor="ctr">
            <a:normAutofit/>
          </a:bodyPr>
          <a:lstStyle/>
          <a:p>
            <a:r>
              <a:rPr lang="nl-NL" dirty="0"/>
              <a:t>Opslagen &gt;2500 m2</a:t>
            </a:r>
          </a:p>
        </p:txBody>
      </p:sp>
      <p:sp>
        <p:nvSpPr>
          <p:cNvPr id="3" name="Tijdelijke aanduiding voor inhoud 2">
            <a:extLst>
              <a:ext uri="{FF2B5EF4-FFF2-40B4-BE49-F238E27FC236}">
                <a16:creationId xmlns:a16="http://schemas.microsoft.com/office/drawing/2014/main" id="{F1F1C475-CF75-A8DF-CF97-0D0E29F85001}"/>
              </a:ext>
            </a:extLst>
          </p:cNvPr>
          <p:cNvSpPr>
            <a:spLocks noGrp="1"/>
          </p:cNvSpPr>
          <p:nvPr>
            <p:ph sz="half" idx="1"/>
          </p:nvPr>
        </p:nvSpPr>
        <p:spPr>
          <a:xfrm>
            <a:off x="609600" y="1600201"/>
            <a:ext cx="5384800" cy="4525963"/>
          </a:xfrm>
        </p:spPr>
        <p:txBody>
          <a:bodyPr>
            <a:normAutofit/>
          </a:bodyPr>
          <a:lstStyle/>
          <a:p>
            <a:pPr marL="0" indent="0">
              <a:buNone/>
            </a:pPr>
            <a:r>
              <a:rPr lang="nl-NL" dirty="0"/>
              <a:t>Wat horen wij:</a:t>
            </a:r>
          </a:p>
          <a:p>
            <a:pPr marL="457200" indent="-457200">
              <a:buFont typeface="Arial" panose="020B0604020202020204" pitchFamily="34" charset="0"/>
              <a:buChar char="•"/>
            </a:pPr>
            <a:r>
              <a:rPr lang="nl-NL" dirty="0"/>
              <a:t>“Brandweer houdt het been stijf”</a:t>
            </a:r>
          </a:p>
          <a:p>
            <a:pPr marL="457200" indent="-457200">
              <a:buFont typeface="Arial" panose="020B0604020202020204" pitchFamily="34" charset="0"/>
              <a:buChar char="•"/>
            </a:pPr>
            <a:r>
              <a:rPr lang="nl-NL" dirty="0"/>
              <a:t>“Geen discussie: er zijn al opslagen &gt; 2500 m2”</a:t>
            </a:r>
          </a:p>
          <a:p>
            <a:pPr marL="457200" indent="-457200">
              <a:buFont typeface="Arial" panose="020B0604020202020204" pitchFamily="34" charset="0"/>
              <a:buChar char="•"/>
            </a:pPr>
            <a:r>
              <a:rPr lang="nl-NL" dirty="0"/>
              <a:t>“Anders illegale opslagen”</a:t>
            </a:r>
          </a:p>
          <a:p>
            <a:pPr marL="457200" indent="-457200">
              <a:buFont typeface="Arial" panose="020B0604020202020204" pitchFamily="34" charset="0"/>
              <a:buChar char="•"/>
            </a:pPr>
            <a:r>
              <a:rPr lang="nl-NL" dirty="0"/>
              <a:t>“Grote verschillen tussen regio’s”</a:t>
            </a:r>
          </a:p>
        </p:txBody>
      </p:sp>
      <p:pic>
        <p:nvPicPr>
          <p:cNvPr id="5" name="Afbeelding 4" descr="Afbeelding met muur, overdekt, olifant, meubels&#10;&#10;Automatisch gegenereerde beschrijving">
            <a:extLst>
              <a:ext uri="{FF2B5EF4-FFF2-40B4-BE49-F238E27FC236}">
                <a16:creationId xmlns:a16="http://schemas.microsoft.com/office/drawing/2014/main" id="{50617BA9-BE79-9DEF-41CD-514D1128D223}"/>
              </a:ext>
            </a:extLst>
          </p:cNvPr>
          <p:cNvPicPr>
            <a:picLocks noChangeAspect="1"/>
          </p:cNvPicPr>
          <p:nvPr/>
        </p:nvPicPr>
        <p:blipFill>
          <a:blip r:embed="rId3"/>
          <a:stretch>
            <a:fillRect/>
          </a:stretch>
        </p:blipFill>
        <p:spPr>
          <a:xfrm>
            <a:off x="6197600" y="1897730"/>
            <a:ext cx="5384800" cy="3930904"/>
          </a:xfrm>
          <a:prstGeom prst="rect">
            <a:avLst/>
          </a:prstGeom>
          <a:noFill/>
        </p:spPr>
      </p:pic>
    </p:spTree>
    <p:extLst>
      <p:ext uri="{BB962C8B-B14F-4D97-AF65-F5344CB8AC3E}">
        <p14:creationId xmlns:p14="http://schemas.microsoft.com/office/powerpoint/2010/main" val="4275805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E8E9CE-E361-CF33-E6C5-42C51B868DCC}"/>
              </a:ext>
            </a:extLst>
          </p:cNvPr>
          <p:cNvSpPr>
            <a:spLocks noGrp="1"/>
          </p:cNvSpPr>
          <p:nvPr>
            <p:ph type="title"/>
          </p:nvPr>
        </p:nvSpPr>
        <p:spPr/>
        <p:txBody>
          <a:bodyPr/>
          <a:lstStyle/>
          <a:p>
            <a:r>
              <a:rPr lang="nl-NL" dirty="0" err="1">
                <a:latin typeface="Karla Medium"/>
                <a:cs typeface="Arial"/>
              </a:rPr>
              <a:t>Typical</a:t>
            </a:r>
            <a:r>
              <a:rPr lang="nl-NL" dirty="0">
                <a:latin typeface="Karla Medium"/>
                <a:cs typeface="Arial"/>
              </a:rPr>
              <a:t> </a:t>
            </a:r>
            <a:r>
              <a:rPr lang="nl-NL" dirty="0" err="1">
                <a:latin typeface="Karla Medium"/>
                <a:cs typeface="Arial"/>
              </a:rPr>
              <a:t>vs</a:t>
            </a:r>
            <a:r>
              <a:rPr lang="nl-NL" dirty="0">
                <a:latin typeface="Karla Medium"/>
                <a:cs typeface="Arial"/>
              </a:rPr>
              <a:t> maatregel</a:t>
            </a:r>
            <a:endParaRPr lang="nl-NL" dirty="0"/>
          </a:p>
        </p:txBody>
      </p:sp>
      <p:sp>
        <p:nvSpPr>
          <p:cNvPr id="3" name="Tijdelijke aanduiding voor inhoud 2">
            <a:extLst>
              <a:ext uri="{FF2B5EF4-FFF2-40B4-BE49-F238E27FC236}">
                <a16:creationId xmlns:a16="http://schemas.microsoft.com/office/drawing/2014/main" id="{EA37B6E3-B95F-8846-35EE-16A673893C84}"/>
              </a:ext>
            </a:extLst>
          </p:cNvPr>
          <p:cNvSpPr>
            <a:spLocks noGrp="1"/>
          </p:cNvSpPr>
          <p:nvPr>
            <p:ph sz="quarter" idx="10"/>
          </p:nvPr>
        </p:nvSpPr>
        <p:spPr/>
        <p:txBody>
          <a:bodyPr vert="horz" lIns="91440" tIns="45720" rIns="91440" bIns="45720" rtlCol="0" anchor="t">
            <a:normAutofit/>
          </a:bodyPr>
          <a:lstStyle/>
          <a:p>
            <a:r>
              <a:rPr lang="nl-NL" dirty="0">
                <a:latin typeface="Karla Medium"/>
                <a:cs typeface="Arial"/>
              </a:rPr>
              <a:t>PGS 15: 2021, </a:t>
            </a:r>
            <a:r>
              <a:rPr lang="nl-NL" dirty="0" err="1">
                <a:latin typeface="Karla Medium"/>
                <a:cs typeface="Arial"/>
              </a:rPr>
              <a:t>vs</a:t>
            </a:r>
            <a:r>
              <a:rPr lang="nl-NL" dirty="0">
                <a:latin typeface="Karla Medium"/>
                <a:cs typeface="Arial"/>
              </a:rPr>
              <a:t> 4.5.1: BN1, 3 en 4 max 2500 m2, BN2a max 1000</a:t>
            </a:r>
          </a:p>
          <a:p>
            <a:r>
              <a:rPr lang="nl-NL" dirty="0">
                <a:latin typeface="Karla Medium"/>
                <a:cs typeface="Arial"/>
              </a:rPr>
              <a:t>PGS 37-2: geen voorschrift/maatregel, alleen bovengrens </a:t>
            </a:r>
            <a:r>
              <a:rPr lang="nl-NL" dirty="0" err="1">
                <a:latin typeface="Karla Medium"/>
                <a:cs typeface="Arial"/>
              </a:rPr>
              <a:t>typical</a:t>
            </a:r>
            <a:r>
              <a:rPr lang="nl-NL" dirty="0">
                <a:latin typeface="Karla Medium"/>
                <a:cs typeface="Arial"/>
              </a:rPr>
              <a:t> 2: middelgrote opslagvoorziening</a:t>
            </a:r>
          </a:p>
          <a:p>
            <a:endParaRPr lang="nl-NL" dirty="0">
              <a:latin typeface="Karla Medium"/>
              <a:cs typeface="Arial"/>
            </a:endParaRPr>
          </a:p>
          <a:p>
            <a:r>
              <a:rPr lang="nl-NL" dirty="0">
                <a:latin typeface="Karla Medium"/>
                <a:cs typeface="Arial"/>
              </a:rPr>
              <a:t>ODNL: groter valt buiten PGS: regels nodig</a:t>
            </a:r>
          </a:p>
          <a:p>
            <a:r>
              <a:rPr lang="nl-NL" dirty="0" err="1">
                <a:latin typeface="Karla Medium"/>
                <a:cs typeface="Arial"/>
              </a:rPr>
              <a:t>BrwNL</a:t>
            </a:r>
            <a:r>
              <a:rPr lang="nl-NL" dirty="0">
                <a:latin typeface="Karla Medium"/>
                <a:cs typeface="Arial"/>
              </a:rPr>
              <a:t>: 2500 maximum PGS: gelijkwaardigheid</a:t>
            </a:r>
          </a:p>
          <a:p>
            <a:endParaRPr lang="nl-NL" dirty="0">
              <a:latin typeface="Karla Medium"/>
              <a:cs typeface="Arial"/>
            </a:endParaRPr>
          </a:p>
          <a:p>
            <a:r>
              <a:rPr lang="nl-NL" dirty="0">
                <a:latin typeface="Karla Medium"/>
                <a:cs typeface="Arial"/>
              </a:rPr>
              <a:t>En nu?</a:t>
            </a:r>
          </a:p>
          <a:p>
            <a:endParaRPr lang="nl-NL" dirty="0">
              <a:latin typeface="Karla Medium"/>
              <a:cs typeface="Arial"/>
            </a:endParaRPr>
          </a:p>
        </p:txBody>
      </p:sp>
    </p:spTree>
    <p:extLst>
      <p:ext uri="{BB962C8B-B14F-4D97-AF65-F5344CB8AC3E}">
        <p14:creationId xmlns:p14="http://schemas.microsoft.com/office/powerpoint/2010/main" val="2254485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D1E4DB-356B-EEFD-9D00-E5589810EA55}"/>
              </a:ext>
            </a:extLst>
          </p:cNvPr>
          <p:cNvSpPr>
            <a:spLocks noGrp="1"/>
          </p:cNvSpPr>
          <p:nvPr>
            <p:ph type="title"/>
          </p:nvPr>
        </p:nvSpPr>
        <p:spPr/>
        <p:txBody>
          <a:bodyPr/>
          <a:lstStyle/>
          <a:p>
            <a:r>
              <a:rPr lang="nl-NL" dirty="0"/>
              <a:t>Verschillen tussen regio’s</a:t>
            </a:r>
          </a:p>
        </p:txBody>
      </p:sp>
      <p:sp>
        <p:nvSpPr>
          <p:cNvPr id="3" name="Tijdelijke aanduiding voor inhoud 2">
            <a:extLst>
              <a:ext uri="{FF2B5EF4-FFF2-40B4-BE49-F238E27FC236}">
                <a16:creationId xmlns:a16="http://schemas.microsoft.com/office/drawing/2014/main" id="{B1C3F33E-09B7-AF4A-D886-70916FF8F752}"/>
              </a:ext>
            </a:extLst>
          </p:cNvPr>
          <p:cNvSpPr>
            <a:spLocks noGrp="1"/>
          </p:cNvSpPr>
          <p:nvPr>
            <p:ph sz="quarter" idx="10"/>
          </p:nvPr>
        </p:nvSpPr>
        <p:spPr/>
        <p:txBody>
          <a:bodyPr vert="horz" lIns="91440" tIns="45720" rIns="91440" bIns="45720" rtlCol="0" anchor="t">
            <a:normAutofit/>
          </a:bodyPr>
          <a:lstStyle/>
          <a:p>
            <a:pPr marL="457200" indent="-457200">
              <a:buFont typeface="Arial" panose="020B0604020202020204" pitchFamily="34" charset="0"/>
              <a:buChar char="•"/>
            </a:pPr>
            <a:r>
              <a:rPr lang="nl-NL" dirty="0">
                <a:latin typeface="Karla Medium"/>
                <a:cs typeface="Arial"/>
              </a:rPr>
              <a:t>Verschil in gebied</a:t>
            </a:r>
          </a:p>
          <a:p>
            <a:pPr marL="457200" indent="-457200">
              <a:buFont typeface="Arial" panose="020B0604020202020204" pitchFamily="34" charset="0"/>
              <a:buChar char="•"/>
            </a:pPr>
            <a:r>
              <a:rPr lang="nl-NL" dirty="0">
                <a:latin typeface="Karla Medium"/>
                <a:cs typeface="Arial"/>
              </a:rPr>
              <a:t>Verschil in werkwijze</a:t>
            </a:r>
          </a:p>
          <a:p>
            <a:pPr marL="457200" indent="-457200">
              <a:buFont typeface="Arial" panose="020B0604020202020204" pitchFamily="34" charset="0"/>
              <a:buChar char="•"/>
            </a:pPr>
            <a:r>
              <a:rPr lang="nl-NL" dirty="0"/>
              <a:t>Adaptatie van Risicogerichtheid</a:t>
            </a:r>
          </a:p>
          <a:p>
            <a:pPr marL="1143000" lvl="1" indent="-457200"/>
            <a:r>
              <a:rPr lang="nl-NL" dirty="0"/>
              <a:t>Hoe ziet er dit praktisch uit?</a:t>
            </a:r>
          </a:p>
          <a:p>
            <a:pPr marL="1143000" lvl="1" indent="-457200"/>
            <a:r>
              <a:rPr lang="nl-NL" dirty="0"/>
              <a:t>Waar zitten de valkuilen?</a:t>
            </a:r>
          </a:p>
          <a:p>
            <a:pPr marL="457200" indent="-457200">
              <a:buFont typeface="Arial" panose="020B0604020202020204" pitchFamily="34" charset="0"/>
              <a:buChar char="•"/>
            </a:pPr>
            <a:r>
              <a:rPr lang="nl-NL" dirty="0"/>
              <a:t>Spoiler alert: het is maatwerk…</a:t>
            </a:r>
          </a:p>
          <a:p>
            <a:endParaRPr lang="nl-NL" dirty="0"/>
          </a:p>
          <a:p>
            <a:pPr marL="457200" indent="-457200">
              <a:buFont typeface="Arial" panose="020B0604020202020204" pitchFamily="34" charset="0"/>
              <a:buChar char="•"/>
            </a:pPr>
            <a:endParaRPr lang="nl-NL" dirty="0"/>
          </a:p>
        </p:txBody>
      </p:sp>
    </p:spTree>
    <p:extLst>
      <p:ext uri="{BB962C8B-B14F-4D97-AF65-F5344CB8AC3E}">
        <p14:creationId xmlns:p14="http://schemas.microsoft.com/office/powerpoint/2010/main" val="1781161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F603A1-63C5-1CDC-82A3-7C498D46C0DC}"/>
              </a:ext>
            </a:extLst>
          </p:cNvPr>
          <p:cNvSpPr>
            <a:spLocks noGrp="1"/>
          </p:cNvSpPr>
          <p:nvPr>
            <p:ph type="title"/>
          </p:nvPr>
        </p:nvSpPr>
        <p:spPr/>
        <p:txBody>
          <a:bodyPr/>
          <a:lstStyle/>
          <a:p>
            <a:r>
              <a:rPr lang="nl-NL" dirty="0">
                <a:latin typeface="Karla Medium"/>
                <a:cs typeface="Arial"/>
              </a:rPr>
              <a:t>Verschillen tussen regio's</a:t>
            </a:r>
            <a:endParaRPr lang="nl-NL" dirty="0"/>
          </a:p>
        </p:txBody>
      </p:sp>
      <p:sp>
        <p:nvSpPr>
          <p:cNvPr id="3" name="Tijdelijke aanduiding voor inhoud 2">
            <a:extLst>
              <a:ext uri="{FF2B5EF4-FFF2-40B4-BE49-F238E27FC236}">
                <a16:creationId xmlns:a16="http://schemas.microsoft.com/office/drawing/2014/main" id="{9DF8C360-4C8C-9203-A0B7-A1E72D756409}"/>
              </a:ext>
            </a:extLst>
          </p:cNvPr>
          <p:cNvSpPr>
            <a:spLocks noGrp="1"/>
          </p:cNvSpPr>
          <p:nvPr>
            <p:ph sz="quarter" idx="10"/>
          </p:nvPr>
        </p:nvSpPr>
        <p:spPr/>
        <p:txBody>
          <a:bodyPr vert="horz" lIns="91440" tIns="45720" rIns="91440" bIns="45720" rtlCol="0" anchor="t">
            <a:normAutofit/>
          </a:bodyPr>
          <a:lstStyle/>
          <a:p>
            <a:r>
              <a:rPr lang="nl-NL" dirty="0">
                <a:latin typeface="Karla Medium"/>
                <a:cs typeface="Arial"/>
              </a:rPr>
              <a:t>Rotterdam-Rijnmond</a:t>
            </a:r>
          </a:p>
          <a:p>
            <a:pPr marL="457200" indent="-457200">
              <a:buFont typeface="Arial"/>
              <a:buChar char="•"/>
            </a:pPr>
            <a:r>
              <a:rPr lang="nl-NL">
                <a:latin typeface="Karla Medium"/>
                <a:cs typeface="Arial"/>
              </a:rPr>
              <a:t>Haven</a:t>
            </a:r>
            <a:endParaRPr lang="nl-NL"/>
          </a:p>
          <a:p>
            <a:pPr marL="457200" indent="-457200">
              <a:buFont typeface="Arial"/>
              <a:buChar char="•"/>
            </a:pPr>
            <a:r>
              <a:rPr lang="nl-NL" dirty="0">
                <a:latin typeface="Karla Medium"/>
                <a:cs typeface="Arial"/>
              </a:rPr>
              <a:t>Industriegebied</a:t>
            </a:r>
          </a:p>
          <a:p>
            <a:pPr marL="457200" indent="-457200">
              <a:buFont typeface="Arial"/>
              <a:buChar char="•"/>
            </a:pPr>
            <a:r>
              <a:rPr lang="nl-NL" dirty="0">
                <a:latin typeface="Karla Medium"/>
                <a:cs typeface="Arial"/>
              </a:rPr>
              <a:t>Woonkernen</a:t>
            </a:r>
          </a:p>
          <a:p>
            <a:pPr marL="457200" indent="-457200">
              <a:buFont typeface="Arial"/>
              <a:buChar char="•"/>
            </a:pPr>
            <a:r>
              <a:rPr lang="nl-NL" dirty="0">
                <a:latin typeface="Karla Medium"/>
                <a:cs typeface="Arial"/>
              </a:rPr>
              <a:t>Snelwegen</a:t>
            </a:r>
          </a:p>
          <a:p>
            <a:pPr marL="457200" indent="-457200">
              <a:buFont typeface="Arial"/>
              <a:buChar char="•"/>
            </a:pPr>
            <a:r>
              <a:rPr lang="nl-NL" dirty="0">
                <a:latin typeface="Karla Medium"/>
                <a:cs typeface="Arial"/>
              </a:rPr>
              <a:t>Waterwegen</a:t>
            </a:r>
          </a:p>
          <a:p>
            <a:pPr marL="457200" indent="-457200">
              <a:buFont typeface="Arial"/>
              <a:buChar char="•"/>
            </a:pPr>
            <a:r>
              <a:rPr lang="nl-NL" dirty="0">
                <a:latin typeface="Karla Medium"/>
                <a:cs typeface="Arial"/>
              </a:rPr>
              <a:t>Eilanden</a:t>
            </a:r>
          </a:p>
        </p:txBody>
      </p:sp>
      <p:pic>
        <p:nvPicPr>
          <p:cNvPr id="4" name="Afbeelding 3" descr="Afbeelding met kaart, tekst, atlas&#10;&#10;Automatisch gegenereerde beschrijving">
            <a:extLst>
              <a:ext uri="{FF2B5EF4-FFF2-40B4-BE49-F238E27FC236}">
                <a16:creationId xmlns:a16="http://schemas.microsoft.com/office/drawing/2014/main" id="{4C57C0EB-0D71-BF3B-655F-4A5FBF61F143}"/>
              </a:ext>
            </a:extLst>
          </p:cNvPr>
          <p:cNvPicPr>
            <a:picLocks noChangeAspect="1"/>
          </p:cNvPicPr>
          <p:nvPr/>
        </p:nvPicPr>
        <p:blipFill>
          <a:blip r:embed="rId2"/>
          <a:stretch>
            <a:fillRect/>
          </a:stretch>
        </p:blipFill>
        <p:spPr>
          <a:xfrm>
            <a:off x="6488671" y="1872915"/>
            <a:ext cx="4849446" cy="4114800"/>
          </a:xfrm>
          <a:prstGeom prst="rect">
            <a:avLst/>
          </a:prstGeom>
        </p:spPr>
      </p:pic>
    </p:spTree>
    <p:extLst>
      <p:ext uri="{BB962C8B-B14F-4D97-AF65-F5344CB8AC3E}">
        <p14:creationId xmlns:p14="http://schemas.microsoft.com/office/powerpoint/2010/main" val="3863809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996C4EA-096F-5FCE-1C19-0A055A6BEC3F}"/>
              </a:ext>
            </a:extLst>
          </p:cNvPr>
          <p:cNvSpPr>
            <a:spLocks noGrp="1"/>
          </p:cNvSpPr>
          <p:nvPr>
            <p:ph type="title"/>
          </p:nvPr>
        </p:nvSpPr>
        <p:spPr/>
        <p:txBody>
          <a:bodyPr/>
          <a:lstStyle/>
          <a:p>
            <a:r>
              <a:rPr lang="nl-NL" dirty="0"/>
              <a:t>Even voorstellen </a:t>
            </a:r>
          </a:p>
        </p:txBody>
      </p:sp>
      <p:sp>
        <p:nvSpPr>
          <p:cNvPr id="4" name="Tijdelijke aanduiding voor inhoud 3">
            <a:extLst>
              <a:ext uri="{FF2B5EF4-FFF2-40B4-BE49-F238E27FC236}">
                <a16:creationId xmlns:a16="http://schemas.microsoft.com/office/drawing/2014/main" id="{AF102C1B-16B3-288A-C34C-5DA4DD28D321}"/>
              </a:ext>
            </a:extLst>
          </p:cNvPr>
          <p:cNvSpPr>
            <a:spLocks noGrp="1"/>
          </p:cNvSpPr>
          <p:nvPr>
            <p:ph sz="quarter" idx="10"/>
          </p:nvPr>
        </p:nvSpPr>
        <p:spPr/>
        <p:txBody>
          <a:bodyPr/>
          <a:lstStyle/>
          <a:p>
            <a:r>
              <a:rPr lang="nl-NL" b="1" dirty="0"/>
              <a:t>Frank Lelieveld: Veiligheidsregio Rotterdam-Rijnmond</a:t>
            </a:r>
          </a:p>
          <a:p>
            <a:r>
              <a:rPr lang="nl-NL" b="1" dirty="0" err="1"/>
              <a:t>Jörgen</a:t>
            </a:r>
            <a:r>
              <a:rPr lang="nl-NL" b="1" dirty="0"/>
              <a:t> van Trijp: Veiligheidsregio Midden- &amp; West-Brabant</a:t>
            </a:r>
          </a:p>
          <a:p>
            <a:endParaRPr lang="nl-NL" dirty="0"/>
          </a:p>
          <a:p>
            <a:pPr marL="457200" indent="-457200">
              <a:buFont typeface="Arial" panose="020B0604020202020204" pitchFamily="34" charset="0"/>
              <a:buChar char="•"/>
            </a:pPr>
            <a:r>
              <a:rPr lang="nl-NL" dirty="0"/>
              <a:t>Afdeling Industriële Veiligheid: advies aan Omgevingsdienst</a:t>
            </a:r>
          </a:p>
          <a:p>
            <a:pPr marL="457200" indent="-457200">
              <a:buFont typeface="Arial" panose="020B0604020202020204" pitchFamily="34" charset="0"/>
              <a:buChar char="•"/>
            </a:pPr>
            <a:r>
              <a:rPr lang="nl-NL" dirty="0"/>
              <a:t>Netwerk industriële veiligheid, sector Milieu &amp; Industrie</a:t>
            </a:r>
          </a:p>
          <a:p>
            <a:pPr marL="457200" indent="-457200">
              <a:buFont typeface="Arial" panose="020B0604020202020204" pitchFamily="34" charset="0"/>
              <a:buChar char="•"/>
            </a:pPr>
            <a:r>
              <a:rPr lang="nl-NL" dirty="0"/>
              <a:t>Betrokken bij diverse PGS-en</a:t>
            </a:r>
          </a:p>
          <a:p>
            <a:pPr marL="457200" indent="-457200">
              <a:buFont typeface="Arial" panose="020B0604020202020204" pitchFamily="34" charset="0"/>
              <a:buChar char="•"/>
            </a:pPr>
            <a:endParaRPr lang="nl-NL" dirty="0"/>
          </a:p>
        </p:txBody>
      </p:sp>
    </p:spTree>
    <p:extLst>
      <p:ext uri="{BB962C8B-B14F-4D97-AF65-F5344CB8AC3E}">
        <p14:creationId xmlns:p14="http://schemas.microsoft.com/office/powerpoint/2010/main" val="2880791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D1E4DB-356B-EEFD-9D00-E5589810EA55}"/>
              </a:ext>
            </a:extLst>
          </p:cNvPr>
          <p:cNvSpPr>
            <a:spLocks noGrp="1"/>
          </p:cNvSpPr>
          <p:nvPr>
            <p:ph type="title"/>
          </p:nvPr>
        </p:nvSpPr>
        <p:spPr/>
        <p:txBody>
          <a:bodyPr/>
          <a:lstStyle/>
          <a:p>
            <a:r>
              <a:rPr lang="nl-NL" dirty="0"/>
              <a:t>Verschillen tussen regio’s</a:t>
            </a:r>
          </a:p>
        </p:txBody>
      </p:sp>
      <p:pic>
        <p:nvPicPr>
          <p:cNvPr id="8" name="Afbeelding 4" descr="brandweer blust brand">
            <a:extLst>
              <a:ext uri="{FF2B5EF4-FFF2-40B4-BE49-F238E27FC236}">
                <a16:creationId xmlns:a16="http://schemas.microsoft.com/office/drawing/2014/main" id="{7A868E36-DE8A-DE92-BD52-05261CB8A1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0963" y="1539875"/>
            <a:ext cx="85725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062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D1E4DB-356B-EEFD-9D00-E5589810EA55}"/>
              </a:ext>
            </a:extLst>
          </p:cNvPr>
          <p:cNvSpPr>
            <a:spLocks noGrp="1"/>
          </p:cNvSpPr>
          <p:nvPr>
            <p:ph type="title"/>
          </p:nvPr>
        </p:nvSpPr>
        <p:spPr/>
        <p:txBody>
          <a:bodyPr/>
          <a:lstStyle/>
          <a:p>
            <a:r>
              <a:rPr lang="nl-NL" dirty="0"/>
              <a:t>Verschillen tussen regio’s</a:t>
            </a:r>
          </a:p>
        </p:txBody>
      </p:sp>
      <p:pic>
        <p:nvPicPr>
          <p:cNvPr id="3" name="Afbeelding 2" descr="Afbeelding met tekst, kaart, atlas&#10;&#10;Automatisch gegenereerde beschrijving">
            <a:extLst>
              <a:ext uri="{FF2B5EF4-FFF2-40B4-BE49-F238E27FC236}">
                <a16:creationId xmlns:a16="http://schemas.microsoft.com/office/drawing/2014/main" id="{C6393BA2-4337-5F3E-3A04-E3EA7DE15976}"/>
              </a:ext>
            </a:extLst>
          </p:cNvPr>
          <p:cNvPicPr>
            <a:picLocks noChangeAspect="1"/>
          </p:cNvPicPr>
          <p:nvPr/>
        </p:nvPicPr>
        <p:blipFill>
          <a:blip r:embed="rId3">
            <a:extLst>
              <a:ext uri="{28A0092B-C50C-407E-A947-70E740481C1C}">
                <a14:useLocalDpi xmlns:a14="http://schemas.microsoft.com/office/drawing/2010/main" val="0"/>
              </a:ext>
            </a:extLst>
          </a:blip>
          <a:srcRect l="10614" t="3572" r="5478" b="3857"/>
          <a:stretch/>
        </p:blipFill>
        <p:spPr>
          <a:xfrm>
            <a:off x="0" y="1882606"/>
            <a:ext cx="7125855" cy="4974335"/>
          </a:xfrm>
          <a:prstGeom prst="rect">
            <a:avLst/>
          </a:prstGeom>
        </p:spPr>
      </p:pic>
      <p:pic>
        <p:nvPicPr>
          <p:cNvPr id="7" name="Afbeelding 6" descr="EV-activiteiten in deel van Brabant">
            <a:extLst>
              <a:ext uri="{FF2B5EF4-FFF2-40B4-BE49-F238E27FC236}">
                <a16:creationId xmlns:a16="http://schemas.microsoft.com/office/drawing/2014/main" id="{2A2A3538-804F-3250-7990-B3775576B143}"/>
              </a:ext>
            </a:extLst>
          </p:cNvPr>
          <p:cNvPicPr>
            <a:picLocks noChangeAspect="1"/>
          </p:cNvPicPr>
          <p:nvPr/>
        </p:nvPicPr>
        <p:blipFill>
          <a:blip r:embed="rId4">
            <a:alphaModFix/>
          </a:blip>
          <a:srcRect l="2177"/>
          <a:stretch/>
        </p:blipFill>
        <p:spPr>
          <a:xfrm>
            <a:off x="-6" y="1882607"/>
            <a:ext cx="7062787" cy="4922693"/>
          </a:xfrm>
          <a:prstGeom prst="rect">
            <a:avLst/>
          </a:prstGeom>
        </p:spPr>
      </p:pic>
      <p:sp>
        <p:nvSpPr>
          <p:cNvPr id="4" name="Tijdelijke aanduiding voor inhoud 2">
            <a:extLst>
              <a:ext uri="{FF2B5EF4-FFF2-40B4-BE49-F238E27FC236}">
                <a16:creationId xmlns:a16="http://schemas.microsoft.com/office/drawing/2014/main" id="{B1048E51-5E91-6DB5-500F-4930C336364D}"/>
              </a:ext>
            </a:extLst>
          </p:cNvPr>
          <p:cNvSpPr txBox="1">
            <a:spLocks/>
          </p:cNvSpPr>
          <p:nvPr/>
        </p:nvSpPr>
        <p:spPr>
          <a:xfrm>
            <a:off x="7125855" y="3763618"/>
            <a:ext cx="4965556" cy="33801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5"/>
                </a:solidFill>
                <a:latin typeface="Karla Medium" panose="020B0004030503030003" pitchFamily="34"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5"/>
                </a:solidFill>
                <a:latin typeface="Karla Medium" panose="020B0004030503030003" pitchFamily="34" charset="77"/>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2000" b="0" i="0" kern="1200">
                <a:solidFill>
                  <a:schemeClr val="accent5"/>
                </a:solidFill>
                <a:latin typeface="Karla Medium" panose="020B0004030503030003" pitchFamily="34"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Karla Medium" panose="020B0004030503030003" pitchFamily="34"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Karla Medium" panose="020B00040305030300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RRB</a:t>
            </a:r>
          </a:p>
          <a:p>
            <a:pPr lvl="1"/>
            <a:r>
              <a:rPr lang="nl-NL" dirty="0"/>
              <a:t>Atlas </a:t>
            </a:r>
            <a:r>
              <a:rPr lang="nl-NL" dirty="0">
                <a:sym typeface="Wingdings" panose="05000000000000000000" pitchFamily="2" charset="2"/>
              </a:rPr>
              <a:t> </a:t>
            </a:r>
            <a:r>
              <a:rPr lang="nl-NL" dirty="0"/>
              <a:t>1117 objecten </a:t>
            </a:r>
          </a:p>
          <a:p>
            <a:pPr lvl="1"/>
            <a:r>
              <a:rPr lang="nl-NL" dirty="0" err="1"/>
              <a:t>I.o.m</a:t>
            </a:r>
            <a:r>
              <a:rPr lang="nl-NL" dirty="0"/>
              <a:t> OD </a:t>
            </a:r>
            <a:r>
              <a:rPr lang="nl-NL" dirty="0">
                <a:sym typeface="Wingdings" panose="05000000000000000000" pitchFamily="2" charset="2"/>
              </a:rPr>
              <a:t> 200 objecten</a:t>
            </a:r>
          </a:p>
          <a:p>
            <a:pPr lvl="2"/>
            <a:r>
              <a:rPr lang="nl-NL" sz="1200" dirty="0">
                <a:sym typeface="Wingdings" panose="05000000000000000000" pitchFamily="2" charset="2"/>
              </a:rPr>
              <a:t>	Geen gasdrukregel-stations (94)</a:t>
            </a:r>
          </a:p>
          <a:p>
            <a:pPr lvl="2"/>
            <a:r>
              <a:rPr lang="nl-NL" sz="1200" dirty="0">
                <a:sym typeface="Wingdings" panose="05000000000000000000" pitchFamily="2" charset="2"/>
              </a:rPr>
              <a:t>	Geen LPG / LNG / CNG tankstations (118)</a:t>
            </a:r>
          </a:p>
          <a:p>
            <a:pPr lvl="2"/>
            <a:r>
              <a:rPr lang="nl-NL" sz="1200" dirty="0">
                <a:sym typeface="Wingdings" panose="05000000000000000000" pitchFamily="2" charset="2"/>
              </a:rPr>
              <a:t>	Geen mestvergisting (13)</a:t>
            </a:r>
          </a:p>
          <a:p>
            <a:pPr lvl="2"/>
            <a:r>
              <a:rPr lang="nl-NL" sz="1200" dirty="0">
                <a:sym typeface="Wingdings" panose="05000000000000000000" pitchFamily="2" charset="2"/>
              </a:rPr>
              <a:t>	Geen opslagtanks gassen (590)</a:t>
            </a:r>
          </a:p>
          <a:p>
            <a:pPr lvl="2"/>
            <a:r>
              <a:rPr lang="nl-NL" sz="1200" dirty="0">
                <a:sym typeface="Wingdings" panose="05000000000000000000" pitchFamily="2" charset="2"/>
              </a:rPr>
              <a:t>	Geen restcategorie (101)</a:t>
            </a:r>
          </a:p>
          <a:p>
            <a:pPr marL="457200" lvl="1" indent="0">
              <a:buFont typeface="Arial" panose="020B0604020202020204" pitchFamily="34" charset="0"/>
              <a:buNone/>
            </a:pPr>
            <a:endParaRPr lang="nl-NL" dirty="0"/>
          </a:p>
          <a:p>
            <a:pPr lvl="1"/>
            <a:endParaRPr lang="nl-NL" dirty="0"/>
          </a:p>
          <a:p>
            <a:endParaRPr lang="nl-NL" dirty="0"/>
          </a:p>
          <a:p>
            <a:pPr lvl="1"/>
            <a:endParaRPr lang="nl-NL" dirty="0"/>
          </a:p>
        </p:txBody>
      </p:sp>
      <p:pic>
        <p:nvPicPr>
          <p:cNvPr id="6" name="Afbeelding 5">
            <a:extLst>
              <a:ext uri="{FF2B5EF4-FFF2-40B4-BE49-F238E27FC236}">
                <a16:creationId xmlns:a16="http://schemas.microsoft.com/office/drawing/2014/main" id="{FFFB35F4-964C-E7FE-E61E-7A3E56396535}"/>
              </a:ext>
              <a:ext uri="{C183D7F6-B498-43B3-948B-1728B52AA6E4}">
                <adec:decorative xmlns:adec="http://schemas.microsoft.com/office/drawing/2017/decorative" val="1"/>
              </a:ext>
            </a:extLst>
          </p:cNvPr>
          <p:cNvPicPr>
            <a:picLocks noChangeAspect="1"/>
          </p:cNvPicPr>
          <p:nvPr/>
        </p:nvPicPr>
        <p:blipFill>
          <a:blip r:embed="rId5"/>
          <a:srcRect l="6283" t="46206" r="17018"/>
          <a:stretch/>
        </p:blipFill>
        <p:spPr>
          <a:xfrm>
            <a:off x="8222456" y="1907053"/>
            <a:ext cx="3734990" cy="1521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884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D1E4DB-356B-EEFD-9D00-E5589810EA55}"/>
              </a:ext>
            </a:extLst>
          </p:cNvPr>
          <p:cNvSpPr>
            <a:spLocks noGrp="1"/>
          </p:cNvSpPr>
          <p:nvPr>
            <p:ph type="title"/>
          </p:nvPr>
        </p:nvSpPr>
        <p:spPr/>
        <p:txBody>
          <a:bodyPr/>
          <a:lstStyle/>
          <a:p>
            <a:r>
              <a:rPr lang="nl-NL" dirty="0"/>
              <a:t>Verschillen tussen regio’s</a:t>
            </a:r>
          </a:p>
        </p:txBody>
      </p:sp>
      <p:pic>
        <p:nvPicPr>
          <p:cNvPr id="8" name="Afbeelding 7">
            <a:extLst>
              <a:ext uri="{FF2B5EF4-FFF2-40B4-BE49-F238E27FC236}">
                <a16:creationId xmlns:a16="http://schemas.microsoft.com/office/drawing/2014/main" id="{0B93331B-4798-323A-3DEF-8094752DE96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20150" y="1898650"/>
            <a:ext cx="3024188" cy="3024188"/>
          </a:xfrm>
          <a:prstGeom prst="rect">
            <a:avLst/>
          </a:prstGeom>
        </p:spPr>
      </p:pic>
      <p:sp>
        <p:nvSpPr>
          <p:cNvPr id="9" name="Tijdelijke aanduiding voor inhoud 2">
            <a:extLst>
              <a:ext uri="{FF2B5EF4-FFF2-40B4-BE49-F238E27FC236}">
                <a16:creationId xmlns:a16="http://schemas.microsoft.com/office/drawing/2014/main" id="{3684AB7A-33BF-E8A4-323D-62931DCB208B}"/>
              </a:ext>
            </a:extLst>
          </p:cNvPr>
          <p:cNvSpPr txBox="1">
            <a:spLocks/>
          </p:cNvSpPr>
          <p:nvPr/>
        </p:nvSpPr>
        <p:spPr>
          <a:xfrm>
            <a:off x="609600" y="1600201"/>
            <a:ext cx="813435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5"/>
                </a:solidFill>
                <a:latin typeface="Karla Medium" panose="020B0004030503030003" pitchFamily="34"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5"/>
                </a:solidFill>
                <a:latin typeface="Karla Medium" panose="020B0004030503030003" pitchFamily="34" charset="77"/>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2000" b="0" i="0" kern="1200">
                <a:solidFill>
                  <a:schemeClr val="accent5"/>
                </a:solidFill>
                <a:latin typeface="Karla Medium" panose="020B0004030503030003" pitchFamily="34"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Karla Medium" panose="020B0004030503030003" pitchFamily="34"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Karla Medium" panose="020B00040305030300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t>‘Opstart’-ervaring:</a:t>
            </a:r>
          </a:p>
          <a:p>
            <a:pPr marL="457200" indent="-457200"/>
            <a:r>
              <a:rPr lang="nl-NL" dirty="0"/>
              <a:t>(Grote) revisievergunning &gt; 100 documenten</a:t>
            </a:r>
          </a:p>
          <a:p>
            <a:pPr marL="457200" indent="-457200"/>
            <a:r>
              <a:rPr lang="nl-NL" dirty="0"/>
              <a:t>Advies veel op ‘punt en komma’</a:t>
            </a:r>
          </a:p>
          <a:p>
            <a:pPr marL="457200" indent="-457200"/>
            <a:r>
              <a:rPr lang="nl-NL" dirty="0"/>
              <a:t>Kost heel veel tijd</a:t>
            </a:r>
          </a:p>
          <a:p>
            <a:pPr marL="457200" indent="-457200"/>
            <a:r>
              <a:rPr lang="nl-NL" dirty="0"/>
              <a:t>Enkel advies op (onduidelijke-) regels</a:t>
            </a:r>
          </a:p>
          <a:p>
            <a:pPr marL="457200" indent="-457200"/>
            <a:r>
              <a:rPr lang="nl-NL" dirty="0"/>
              <a:t>Geen bewustwording van risico’s</a:t>
            </a:r>
          </a:p>
          <a:p>
            <a:pPr marL="457200" lvl="1" indent="0">
              <a:buNone/>
            </a:pPr>
            <a:r>
              <a:rPr lang="nl-NL" dirty="0"/>
              <a:t>	Doel = vergunning</a:t>
            </a:r>
          </a:p>
          <a:p>
            <a:pPr marL="457200" indent="-457200"/>
            <a:endParaRPr lang="nl-NL" dirty="0"/>
          </a:p>
          <a:p>
            <a:pPr marL="457200" indent="-457200"/>
            <a:r>
              <a:rPr lang="nl-NL" dirty="0"/>
              <a:t>Vraag: wat is jullie ervaring?</a:t>
            </a:r>
          </a:p>
        </p:txBody>
      </p:sp>
    </p:spTree>
    <p:extLst>
      <p:ext uri="{BB962C8B-B14F-4D97-AF65-F5344CB8AC3E}">
        <p14:creationId xmlns:p14="http://schemas.microsoft.com/office/powerpoint/2010/main" val="3346707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D1E4DB-356B-EEFD-9D00-E5589810EA55}"/>
              </a:ext>
            </a:extLst>
          </p:cNvPr>
          <p:cNvSpPr>
            <a:spLocks noGrp="1"/>
          </p:cNvSpPr>
          <p:nvPr>
            <p:ph type="title"/>
          </p:nvPr>
        </p:nvSpPr>
        <p:spPr/>
        <p:txBody>
          <a:bodyPr/>
          <a:lstStyle/>
          <a:p>
            <a:r>
              <a:rPr lang="nl-NL" dirty="0"/>
              <a:t>Verschillen tussen regio’s</a:t>
            </a:r>
          </a:p>
        </p:txBody>
      </p:sp>
      <p:sp>
        <p:nvSpPr>
          <p:cNvPr id="9" name="Tijdelijke aanduiding voor inhoud 2">
            <a:extLst>
              <a:ext uri="{FF2B5EF4-FFF2-40B4-BE49-F238E27FC236}">
                <a16:creationId xmlns:a16="http://schemas.microsoft.com/office/drawing/2014/main" id="{3684AB7A-33BF-E8A4-323D-62931DCB208B}"/>
              </a:ext>
            </a:extLst>
          </p:cNvPr>
          <p:cNvSpPr txBox="1">
            <a:spLocks/>
          </p:cNvSpPr>
          <p:nvPr/>
        </p:nvSpPr>
        <p:spPr>
          <a:xfrm>
            <a:off x="609600" y="1600201"/>
            <a:ext cx="813435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5"/>
                </a:solidFill>
                <a:latin typeface="Karla Medium" panose="020B0004030503030003" pitchFamily="34"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5"/>
                </a:solidFill>
                <a:latin typeface="Karla Medium" panose="020B0004030503030003" pitchFamily="34" charset="77"/>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2000" b="0" i="0" kern="1200">
                <a:solidFill>
                  <a:schemeClr val="accent5"/>
                </a:solidFill>
                <a:latin typeface="Karla Medium" panose="020B0004030503030003" pitchFamily="34"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Karla Medium" panose="020B0004030503030003" pitchFamily="34"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Karla Medium" panose="020B00040305030300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t>Advisering nu:</a:t>
            </a:r>
          </a:p>
          <a:p>
            <a:pPr marL="457200" indent="-457200"/>
            <a:r>
              <a:rPr lang="nl-NL" dirty="0"/>
              <a:t>Model 6-sporen</a:t>
            </a:r>
          </a:p>
          <a:p>
            <a:pPr marL="457200" indent="-457200"/>
            <a:r>
              <a:rPr lang="nl-NL" dirty="0"/>
              <a:t>Meer beïnvloeding en bewustwording</a:t>
            </a:r>
          </a:p>
          <a:p>
            <a:pPr marL="457200" indent="-457200"/>
            <a:r>
              <a:rPr lang="nl-NL" dirty="0"/>
              <a:t>Minder tijd in VTH</a:t>
            </a:r>
          </a:p>
          <a:p>
            <a:pPr marL="457200" indent="-457200"/>
            <a:r>
              <a:rPr lang="nl-NL" dirty="0"/>
              <a:t>Vooroverleg noodzakelijk!!</a:t>
            </a:r>
          </a:p>
          <a:p>
            <a:pPr marL="457200" indent="-457200"/>
            <a:endParaRPr lang="nl-NL" dirty="0"/>
          </a:p>
        </p:txBody>
      </p:sp>
      <p:pic>
        <p:nvPicPr>
          <p:cNvPr id="7" name="Afbeelding 6" descr="Afbeelding met tekst, compactdisk, cirkel, Apparaat voor gegevensopslag&#10;&#10;Automatisch gegenereerde beschrijving">
            <a:extLst>
              <a:ext uri="{FF2B5EF4-FFF2-40B4-BE49-F238E27FC236}">
                <a16:creationId xmlns:a16="http://schemas.microsoft.com/office/drawing/2014/main" id="{BF599EC5-E766-8AC5-2A9A-BBD03B22F3A7}"/>
              </a:ext>
            </a:extLst>
          </p:cNvPr>
          <p:cNvPicPr>
            <a:picLocks noChangeAspect="1"/>
          </p:cNvPicPr>
          <p:nvPr/>
        </p:nvPicPr>
        <p:blipFill>
          <a:blip r:embed="rId3"/>
          <a:stretch>
            <a:fillRect/>
          </a:stretch>
        </p:blipFill>
        <p:spPr>
          <a:xfrm>
            <a:off x="6974713" y="2057400"/>
            <a:ext cx="5217287" cy="4750593"/>
          </a:xfrm>
          <a:prstGeom prst="rect">
            <a:avLst/>
          </a:prstGeom>
        </p:spPr>
      </p:pic>
    </p:spTree>
    <p:extLst>
      <p:ext uri="{BB962C8B-B14F-4D97-AF65-F5344CB8AC3E}">
        <p14:creationId xmlns:p14="http://schemas.microsoft.com/office/powerpoint/2010/main" val="2901662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D1E4DB-356B-EEFD-9D00-E5589810EA55}"/>
              </a:ext>
            </a:extLst>
          </p:cNvPr>
          <p:cNvSpPr>
            <a:spLocks noGrp="1"/>
          </p:cNvSpPr>
          <p:nvPr>
            <p:ph type="title"/>
          </p:nvPr>
        </p:nvSpPr>
        <p:spPr/>
        <p:txBody>
          <a:bodyPr/>
          <a:lstStyle/>
          <a:p>
            <a:r>
              <a:rPr lang="nl-NL" dirty="0"/>
              <a:t>Verschillen tussen regio’s</a:t>
            </a:r>
          </a:p>
        </p:txBody>
      </p:sp>
      <p:sp>
        <p:nvSpPr>
          <p:cNvPr id="9" name="Tijdelijke aanduiding voor inhoud 2">
            <a:extLst>
              <a:ext uri="{FF2B5EF4-FFF2-40B4-BE49-F238E27FC236}">
                <a16:creationId xmlns:a16="http://schemas.microsoft.com/office/drawing/2014/main" id="{3684AB7A-33BF-E8A4-323D-62931DCB208B}"/>
              </a:ext>
            </a:extLst>
          </p:cNvPr>
          <p:cNvSpPr txBox="1">
            <a:spLocks/>
          </p:cNvSpPr>
          <p:nvPr/>
        </p:nvSpPr>
        <p:spPr>
          <a:xfrm>
            <a:off x="609600" y="1600201"/>
            <a:ext cx="813435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5"/>
                </a:solidFill>
                <a:latin typeface="Karla Medium" panose="020B0004030503030003" pitchFamily="34"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5"/>
                </a:solidFill>
                <a:latin typeface="Karla Medium" panose="020B0004030503030003" pitchFamily="34" charset="77"/>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2000" b="0" i="0" kern="1200">
                <a:solidFill>
                  <a:schemeClr val="accent5"/>
                </a:solidFill>
                <a:latin typeface="Karla Medium" panose="020B0004030503030003" pitchFamily="34"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Karla Medium" panose="020B0004030503030003" pitchFamily="34"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Karla Medium" panose="020B00040305030300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t>Voorbeeld uit de praktijk</a:t>
            </a:r>
          </a:p>
          <a:p>
            <a:pPr marL="457200" indent="-457200"/>
            <a:r>
              <a:rPr lang="nl-NL" dirty="0"/>
              <a:t>Bedrijf ‘x’ in Brabant</a:t>
            </a:r>
          </a:p>
          <a:p>
            <a:pPr marL="457200" indent="-457200"/>
            <a:r>
              <a:rPr lang="nl-NL" dirty="0"/>
              <a:t>Fabricage van verf (brandbaar)</a:t>
            </a:r>
          </a:p>
          <a:p>
            <a:pPr marL="457200" indent="-457200"/>
            <a:r>
              <a:rPr lang="nl-NL" dirty="0"/>
              <a:t>Aanvraag </a:t>
            </a:r>
            <a:r>
              <a:rPr lang="nl-NL" dirty="0" err="1"/>
              <a:t>revisie-vergunning</a:t>
            </a:r>
            <a:endParaRPr lang="nl-NL" dirty="0"/>
          </a:p>
          <a:p>
            <a:pPr marL="0" indent="0">
              <a:buFont typeface="Arial" panose="020B0604020202020204" pitchFamily="34" charset="0"/>
              <a:buNone/>
            </a:pPr>
            <a:endParaRPr lang="nl-NL" dirty="0"/>
          </a:p>
          <a:p>
            <a:pPr marL="457200" indent="-457200"/>
            <a:endParaRPr lang="nl-NL" dirty="0"/>
          </a:p>
        </p:txBody>
      </p:sp>
    </p:spTree>
    <p:extLst>
      <p:ext uri="{BB962C8B-B14F-4D97-AF65-F5344CB8AC3E}">
        <p14:creationId xmlns:p14="http://schemas.microsoft.com/office/powerpoint/2010/main" val="1601880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D1E4DB-356B-EEFD-9D00-E5589810EA55}"/>
              </a:ext>
            </a:extLst>
          </p:cNvPr>
          <p:cNvSpPr>
            <a:spLocks noGrp="1"/>
          </p:cNvSpPr>
          <p:nvPr>
            <p:ph type="title"/>
          </p:nvPr>
        </p:nvSpPr>
        <p:spPr/>
        <p:txBody>
          <a:bodyPr/>
          <a:lstStyle/>
          <a:p>
            <a:r>
              <a:rPr lang="nl-NL" dirty="0"/>
              <a:t>Verschillen tussen regio’s</a:t>
            </a:r>
          </a:p>
        </p:txBody>
      </p:sp>
      <p:pic>
        <p:nvPicPr>
          <p:cNvPr id="7" name="Afbeelding 6" descr="plattegrond industriegebied">
            <a:extLst>
              <a:ext uri="{FF2B5EF4-FFF2-40B4-BE49-F238E27FC236}">
                <a16:creationId xmlns:a16="http://schemas.microsoft.com/office/drawing/2014/main" id="{75D9D810-769B-4B96-A02B-FF50AACE0978}"/>
              </a:ext>
            </a:extLst>
          </p:cNvPr>
          <p:cNvPicPr>
            <a:picLocks noChangeAspect="1"/>
          </p:cNvPicPr>
          <p:nvPr/>
        </p:nvPicPr>
        <p:blipFill>
          <a:blip r:embed="rId3"/>
          <a:srcRect l="1668" r="-408" b="30413"/>
          <a:stretch/>
        </p:blipFill>
        <p:spPr>
          <a:xfrm>
            <a:off x="750094" y="0"/>
            <a:ext cx="10921603" cy="4772262"/>
          </a:xfrm>
          <a:prstGeom prst="rect">
            <a:avLst/>
          </a:prstGeom>
          <a:ln>
            <a:noFill/>
          </a:ln>
          <a:effectLst>
            <a:softEdge rad="112500"/>
          </a:effectLst>
        </p:spPr>
      </p:pic>
      <p:sp>
        <p:nvSpPr>
          <p:cNvPr id="8" name="Rechthoek 7">
            <a:extLst>
              <a:ext uri="{FF2B5EF4-FFF2-40B4-BE49-F238E27FC236}">
                <a16:creationId xmlns:a16="http://schemas.microsoft.com/office/drawing/2014/main" id="{9D196535-41C4-0A03-D682-6325EFC32A07}"/>
              </a:ext>
              <a:ext uri="{C183D7F6-B498-43B3-948B-1728B52AA6E4}">
                <adec:decorative xmlns:adec="http://schemas.microsoft.com/office/drawing/2017/decorative" val="1"/>
              </a:ext>
            </a:extLst>
          </p:cNvPr>
          <p:cNvSpPr/>
          <p:nvPr/>
        </p:nvSpPr>
        <p:spPr>
          <a:xfrm>
            <a:off x="838200" y="157163"/>
            <a:ext cx="4176713" cy="1533525"/>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B4A4E94D-01CD-7BB4-ADBC-C27293ED3ACD}"/>
              </a:ext>
              <a:ext uri="{C183D7F6-B498-43B3-948B-1728B52AA6E4}">
                <adec:decorative xmlns:adec="http://schemas.microsoft.com/office/drawing/2017/decorative" val="1"/>
              </a:ext>
            </a:extLst>
          </p:cNvPr>
          <p:cNvSpPr/>
          <p:nvPr/>
        </p:nvSpPr>
        <p:spPr>
          <a:xfrm>
            <a:off x="838200" y="1690688"/>
            <a:ext cx="1462088" cy="809625"/>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D01DAB07-45DB-0636-D0CE-7B8447C3F68A}"/>
              </a:ext>
              <a:ext uri="{C183D7F6-B498-43B3-948B-1728B52AA6E4}">
                <adec:decorative xmlns:adec="http://schemas.microsoft.com/office/drawing/2017/decorative" val="1"/>
              </a:ext>
            </a:extLst>
          </p:cNvPr>
          <p:cNvSpPr/>
          <p:nvPr/>
        </p:nvSpPr>
        <p:spPr>
          <a:xfrm>
            <a:off x="2957513" y="1800225"/>
            <a:ext cx="2057400" cy="1685925"/>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A1147FEE-FB07-28F9-E834-7A334B5B5D1D}"/>
              </a:ext>
              <a:ext uri="{C183D7F6-B498-43B3-948B-1728B52AA6E4}">
                <adec:decorative xmlns:adec="http://schemas.microsoft.com/office/drawing/2017/decorative" val="1"/>
              </a:ext>
            </a:extLst>
          </p:cNvPr>
          <p:cNvSpPr/>
          <p:nvPr/>
        </p:nvSpPr>
        <p:spPr>
          <a:xfrm>
            <a:off x="2357438" y="2328863"/>
            <a:ext cx="350043" cy="821531"/>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9C5F528B-8186-05B3-B8B6-48918B5FFC96}"/>
              </a:ext>
              <a:ext uri="{C183D7F6-B498-43B3-948B-1728B52AA6E4}">
                <adec:decorative xmlns:adec="http://schemas.microsoft.com/office/drawing/2017/decorative" val="1"/>
              </a:ext>
            </a:extLst>
          </p:cNvPr>
          <p:cNvSpPr/>
          <p:nvPr/>
        </p:nvSpPr>
        <p:spPr>
          <a:xfrm>
            <a:off x="2478881" y="3743325"/>
            <a:ext cx="1971675" cy="869156"/>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918266DB-0A17-1E73-A2AA-A1021ECE52AE}"/>
              </a:ext>
              <a:ext uri="{C183D7F6-B498-43B3-948B-1728B52AA6E4}">
                <adec:decorative xmlns:adec="http://schemas.microsoft.com/office/drawing/2017/decorative" val="1"/>
              </a:ext>
            </a:extLst>
          </p:cNvPr>
          <p:cNvSpPr/>
          <p:nvPr/>
        </p:nvSpPr>
        <p:spPr>
          <a:xfrm>
            <a:off x="5222081" y="3357563"/>
            <a:ext cx="1057275" cy="1064418"/>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A11266C2-2598-4A2B-4CAB-D2525C3A18C0}"/>
              </a:ext>
              <a:ext uri="{C183D7F6-B498-43B3-948B-1728B52AA6E4}">
                <adec:decorative xmlns:adec="http://schemas.microsoft.com/office/drawing/2017/decorative" val="1"/>
              </a:ext>
            </a:extLst>
          </p:cNvPr>
          <p:cNvSpPr/>
          <p:nvPr/>
        </p:nvSpPr>
        <p:spPr>
          <a:xfrm>
            <a:off x="6550819" y="3100388"/>
            <a:ext cx="1107281" cy="1321593"/>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FE93383-56DB-5037-4FF1-8CD10B6B8313}"/>
              </a:ext>
              <a:ext uri="{C183D7F6-B498-43B3-948B-1728B52AA6E4}">
                <adec:decorative xmlns:adec="http://schemas.microsoft.com/office/drawing/2017/decorative" val="1"/>
              </a:ext>
            </a:extLst>
          </p:cNvPr>
          <p:cNvSpPr/>
          <p:nvPr/>
        </p:nvSpPr>
        <p:spPr>
          <a:xfrm>
            <a:off x="9015413" y="3100388"/>
            <a:ext cx="392906" cy="1378743"/>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5B3D486D-1C9E-97D9-59E9-9BD9ACB2D081}"/>
              </a:ext>
              <a:ext uri="{C183D7F6-B498-43B3-948B-1728B52AA6E4}">
                <adec:decorative xmlns:adec="http://schemas.microsoft.com/office/drawing/2017/decorative" val="1"/>
              </a:ext>
            </a:extLst>
          </p:cNvPr>
          <p:cNvSpPr/>
          <p:nvPr/>
        </p:nvSpPr>
        <p:spPr>
          <a:xfrm>
            <a:off x="9551194" y="3357563"/>
            <a:ext cx="607219" cy="528637"/>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9D35A548-CF71-0D2D-FC30-50577515E1F4}"/>
              </a:ext>
              <a:ext uri="{C183D7F6-B498-43B3-948B-1728B52AA6E4}">
                <adec:decorative xmlns:adec="http://schemas.microsoft.com/office/drawing/2017/decorative" val="1"/>
              </a:ext>
            </a:extLst>
          </p:cNvPr>
          <p:cNvSpPr/>
          <p:nvPr/>
        </p:nvSpPr>
        <p:spPr>
          <a:xfrm>
            <a:off x="10579894" y="2228850"/>
            <a:ext cx="607219" cy="821531"/>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EEB2E4F2-A2E5-D222-5432-0093419A1AB7}"/>
              </a:ext>
              <a:ext uri="{C183D7F6-B498-43B3-948B-1728B52AA6E4}">
                <adec:decorative xmlns:adec="http://schemas.microsoft.com/office/drawing/2017/decorative" val="1"/>
              </a:ext>
            </a:extLst>
          </p:cNvPr>
          <p:cNvSpPr/>
          <p:nvPr/>
        </p:nvSpPr>
        <p:spPr>
          <a:xfrm>
            <a:off x="10915650" y="1578769"/>
            <a:ext cx="438150" cy="650081"/>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9144C679-985B-871B-A70E-B40F5C689D1F}"/>
              </a:ext>
              <a:ext uri="{C183D7F6-B498-43B3-948B-1728B52AA6E4}">
                <adec:decorative xmlns:adec="http://schemas.microsoft.com/office/drawing/2017/decorative" val="1"/>
              </a:ext>
            </a:extLst>
          </p:cNvPr>
          <p:cNvSpPr/>
          <p:nvPr/>
        </p:nvSpPr>
        <p:spPr>
          <a:xfrm>
            <a:off x="10794206" y="1578769"/>
            <a:ext cx="71438" cy="221456"/>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ECA29A22-6069-E38B-A965-A2B495B9C24D}"/>
              </a:ext>
              <a:ext uri="{C183D7F6-B498-43B3-948B-1728B52AA6E4}">
                <adec:decorative xmlns:adec="http://schemas.microsoft.com/office/drawing/2017/decorative" val="1"/>
              </a:ext>
            </a:extLst>
          </p:cNvPr>
          <p:cNvSpPr/>
          <p:nvPr/>
        </p:nvSpPr>
        <p:spPr>
          <a:xfrm>
            <a:off x="6422231" y="157163"/>
            <a:ext cx="1293019" cy="528637"/>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4B5EAB60-DD12-A38F-C686-2E5688C3E911}"/>
              </a:ext>
              <a:ext uri="{C183D7F6-B498-43B3-948B-1728B52AA6E4}">
                <adec:decorative xmlns:adec="http://schemas.microsoft.com/office/drawing/2017/decorative" val="1"/>
              </a:ext>
            </a:extLst>
          </p:cNvPr>
          <p:cNvSpPr/>
          <p:nvPr/>
        </p:nvSpPr>
        <p:spPr>
          <a:xfrm>
            <a:off x="6422230" y="1078706"/>
            <a:ext cx="559595" cy="1471613"/>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B6842988-55C0-2218-6C27-2123B5425A4F}"/>
              </a:ext>
              <a:ext uri="{C183D7F6-B498-43B3-948B-1728B52AA6E4}">
                <adec:decorative xmlns:adec="http://schemas.microsoft.com/office/drawing/2017/decorative" val="1"/>
              </a:ext>
            </a:extLst>
          </p:cNvPr>
          <p:cNvSpPr/>
          <p:nvPr/>
        </p:nvSpPr>
        <p:spPr>
          <a:xfrm>
            <a:off x="9551194" y="207169"/>
            <a:ext cx="607219" cy="1071562"/>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DC428E3-F129-465F-F812-DB24A7F3A3D4}"/>
              </a:ext>
              <a:ext uri="{C183D7F6-B498-43B3-948B-1728B52AA6E4}">
                <adec:decorative xmlns:adec="http://schemas.microsoft.com/office/drawing/2017/decorative" val="1"/>
              </a:ext>
            </a:extLst>
          </p:cNvPr>
          <p:cNvSpPr/>
          <p:nvPr/>
        </p:nvSpPr>
        <p:spPr>
          <a:xfrm>
            <a:off x="9234487" y="942975"/>
            <a:ext cx="316707" cy="33575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ED8B822E-3BD6-C9B7-31A5-E2385F9B0E10}"/>
              </a:ext>
              <a:ext uri="{C183D7F6-B498-43B3-948B-1728B52AA6E4}">
                <adec:decorative xmlns:adec="http://schemas.microsoft.com/office/drawing/2017/decorative" val="1"/>
              </a:ext>
            </a:extLst>
          </p:cNvPr>
          <p:cNvSpPr/>
          <p:nvPr/>
        </p:nvSpPr>
        <p:spPr>
          <a:xfrm>
            <a:off x="8791575" y="278606"/>
            <a:ext cx="673894" cy="442913"/>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704F465-F2B5-D1C3-4A44-E42E85446CAB}"/>
              </a:ext>
              <a:ext uri="{C183D7F6-B498-43B3-948B-1728B52AA6E4}">
                <adec:decorative xmlns:adec="http://schemas.microsoft.com/office/drawing/2017/decorative" val="1"/>
              </a:ext>
            </a:extLst>
          </p:cNvPr>
          <p:cNvSpPr/>
          <p:nvPr/>
        </p:nvSpPr>
        <p:spPr>
          <a:xfrm>
            <a:off x="9294019" y="1343025"/>
            <a:ext cx="864394" cy="1207294"/>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D501C63-4762-C52D-5868-A82E3CB4753C}"/>
              </a:ext>
              <a:ext uri="{C183D7F6-B498-43B3-948B-1728B52AA6E4}">
                <adec:decorative xmlns:adec="http://schemas.microsoft.com/office/drawing/2017/decorative" val="1"/>
              </a:ext>
            </a:extLst>
          </p:cNvPr>
          <p:cNvSpPr/>
          <p:nvPr/>
        </p:nvSpPr>
        <p:spPr>
          <a:xfrm>
            <a:off x="6665119" y="2500313"/>
            <a:ext cx="742950" cy="271462"/>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A08F5FB9-CA97-A5EF-C28F-4E408A768ECA}"/>
              </a:ext>
              <a:ext uri="{C183D7F6-B498-43B3-948B-1728B52AA6E4}">
                <adec:decorative xmlns:adec="http://schemas.microsoft.com/office/drawing/2017/decorative" val="1"/>
              </a:ext>
            </a:extLst>
          </p:cNvPr>
          <p:cNvSpPr/>
          <p:nvPr/>
        </p:nvSpPr>
        <p:spPr>
          <a:xfrm>
            <a:off x="6860381" y="1657350"/>
            <a:ext cx="864394" cy="842963"/>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4767B03-441F-53CF-AA82-460186C0E25C}"/>
              </a:ext>
              <a:ext uri="{C183D7F6-B498-43B3-948B-1728B52AA6E4}">
                <adec:decorative xmlns:adec="http://schemas.microsoft.com/office/drawing/2017/decorative" val="1"/>
              </a:ext>
            </a:extLst>
          </p:cNvPr>
          <p:cNvSpPr/>
          <p:nvPr/>
        </p:nvSpPr>
        <p:spPr>
          <a:xfrm>
            <a:off x="7343775" y="1078706"/>
            <a:ext cx="371475" cy="528637"/>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07ECA2B0-3261-36F4-CAC8-D715D4EAE52E}"/>
              </a:ext>
              <a:ext uri="{C183D7F6-B498-43B3-948B-1728B52AA6E4}">
                <adec:decorative xmlns:adec="http://schemas.microsoft.com/office/drawing/2017/decorative" val="1"/>
              </a:ext>
            </a:extLst>
          </p:cNvPr>
          <p:cNvSpPr/>
          <p:nvPr/>
        </p:nvSpPr>
        <p:spPr>
          <a:xfrm>
            <a:off x="9015413" y="1343026"/>
            <a:ext cx="278606" cy="1345406"/>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1E12EAD4-A54A-2DAA-FE35-8247C0BA77A5}"/>
              </a:ext>
              <a:ext uri="{C183D7F6-B498-43B3-948B-1728B52AA6E4}">
                <adec:decorative xmlns:adec="http://schemas.microsoft.com/office/drawing/2017/decorative" val="1"/>
              </a:ext>
            </a:extLst>
          </p:cNvPr>
          <p:cNvSpPr/>
          <p:nvPr/>
        </p:nvSpPr>
        <p:spPr>
          <a:xfrm>
            <a:off x="7915275" y="1028700"/>
            <a:ext cx="283369" cy="421481"/>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4">
            <a:extLst>
              <a:ext uri="{FF2B5EF4-FFF2-40B4-BE49-F238E27FC236}">
                <a16:creationId xmlns:a16="http://schemas.microsoft.com/office/drawing/2014/main" id="{EB70F02F-0405-2AA4-0DC3-F95E0C2BB2C3}"/>
              </a:ext>
              <a:ext uri="{C183D7F6-B498-43B3-948B-1728B52AA6E4}">
                <adec:decorative xmlns:adec="http://schemas.microsoft.com/office/drawing/2017/decorative" val="1"/>
              </a:ext>
            </a:extLst>
          </p:cNvPr>
          <p:cNvSpPr/>
          <p:nvPr/>
        </p:nvSpPr>
        <p:spPr>
          <a:xfrm>
            <a:off x="9551194" y="3886200"/>
            <a:ext cx="607219" cy="185738"/>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Rechthoek 35">
            <a:extLst>
              <a:ext uri="{FF2B5EF4-FFF2-40B4-BE49-F238E27FC236}">
                <a16:creationId xmlns:a16="http://schemas.microsoft.com/office/drawing/2014/main" id="{ACA0BC0F-AB24-2DB4-425B-33D8C3D4005C}"/>
              </a:ext>
              <a:ext uri="{C183D7F6-B498-43B3-948B-1728B52AA6E4}">
                <adec:decorative xmlns:adec="http://schemas.microsoft.com/office/drawing/2017/decorative" val="1"/>
              </a:ext>
            </a:extLst>
          </p:cNvPr>
          <p:cNvSpPr/>
          <p:nvPr/>
        </p:nvSpPr>
        <p:spPr>
          <a:xfrm>
            <a:off x="9908381" y="4186238"/>
            <a:ext cx="135732" cy="292893"/>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37">
            <a:extLst>
              <a:ext uri="{FF2B5EF4-FFF2-40B4-BE49-F238E27FC236}">
                <a16:creationId xmlns:a16="http://schemas.microsoft.com/office/drawing/2014/main" id="{0DC8EAD3-1FD7-543B-24DB-02E46A97F54C}"/>
              </a:ext>
              <a:ext uri="{C183D7F6-B498-43B3-948B-1728B52AA6E4}">
                <adec:decorative xmlns:adec="http://schemas.microsoft.com/office/drawing/2017/decorative" val="1"/>
              </a:ext>
            </a:extLst>
          </p:cNvPr>
          <p:cNvSpPr/>
          <p:nvPr/>
        </p:nvSpPr>
        <p:spPr>
          <a:xfrm>
            <a:off x="750094" y="3150394"/>
            <a:ext cx="1585912" cy="1533525"/>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Rechthoek 39">
            <a:extLst>
              <a:ext uri="{FF2B5EF4-FFF2-40B4-BE49-F238E27FC236}">
                <a16:creationId xmlns:a16="http://schemas.microsoft.com/office/drawing/2014/main" id="{833709AA-2830-C15F-4B77-B0BA415C3D4D}"/>
              </a:ext>
              <a:ext uri="{C183D7F6-B498-43B3-948B-1728B52AA6E4}">
                <adec:decorative xmlns:adec="http://schemas.microsoft.com/office/drawing/2017/decorative" val="1"/>
              </a:ext>
            </a:extLst>
          </p:cNvPr>
          <p:cNvSpPr/>
          <p:nvPr/>
        </p:nvSpPr>
        <p:spPr>
          <a:xfrm>
            <a:off x="10401300" y="3357563"/>
            <a:ext cx="1228725" cy="1443036"/>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Rechthoek 40">
            <a:extLst>
              <a:ext uri="{FF2B5EF4-FFF2-40B4-BE49-F238E27FC236}">
                <a16:creationId xmlns:a16="http://schemas.microsoft.com/office/drawing/2014/main" id="{36895D8A-8F50-6127-FEA5-C5346C4034BF}"/>
              </a:ext>
              <a:ext uri="{C183D7F6-B498-43B3-948B-1728B52AA6E4}">
                <adec:decorative xmlns:adec="http://schemas.microsoft.com/office/drawing/2017/decorative" val="1"/>
              </a:ext>
            </a:extLst>
          </p:cNvPr>
          <p:cNvSpPr/>
          <p:nvPr/>
        </p:nvSpPr>
        <p:spPr>
          <a:xfrm>
            <a:off x="8308181" y="4071938"/>
            <a:ext cx="207170" cy="192881"/>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Rechthoek 41">
            <a:extLst>
              <a:ext uri="{FF2B5EF4-FFF2-40B4-BE49-F238E27FC236}">
                <a16:creationId xmlns:a16="http://schemas.microsoft.com/office/drawing/2014/main" id="{16DF9357-06DD-84EC-E49C-BEB8641C066E}"/>
              </a:ext>
              <a:ext uri="{C183D7F6-B498-43B3-948B-1728B52AA6E4}">
                <adec:decorative xmlns:adec="http://schemas.microsoft.com/office/drawing/2017/decorative" val="1"/>
              </a:ext>
            </a:extLst>
          </p:cNvPr>
          <p:cNvSpPr/>
          <p:nvPr/>
        </p:nvSpPr>
        <p:spPr>
          <a:xfrm>
            <a:off x="8198644" y="685800"/>
            <a:ext cx="109537" cy="233363"/>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Rechthoek 42">
            <a:extLst>
              <a:ext uri="{FF2B5EF4-FFF2-40B4-BE49-F238E27FC236}">
                <a16:creationId xmlns:a16="http://schemas.microsoft.com/office/drawing/2014/main" id="{F16D0F36-B525-C172-81BE-F55157FC85DD}"/>
              </a:ext>
              <a:ext uri="{C183D7F6-B498-43B3-948B-1728B52AA6E4}">
                <adec:decorative xmlns:adec="http://schemas.microsoft.com/office/drawing/2017/decorative" val="1"/>
              </a:ext>
            </a:extLst>
          </p:cNvPr>
          <p:cNvSpPr/>
          <p:nvPr/>
        </p:nvSpPr>
        <p:spPr>
          <a:xfrm>
            <a:off x="8879681" y="1178719"/>
            <a:ext cx="135732" cy="164306"/>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Rechthoek 43">
            <a:extLst>
              <a:ext uri="{FF2B5EF4-FFF2-40B4-BE49-F238E27FC236}">
                <a16:creationId xmlns:a16="http://schemas.microsoft.com/office/drawing/2014/main" id="{04D8F29F-57E4-0E13-46DD-84B2E6D44905}"/>
              </a:ext>
              <a:ext uri="{C183D7F6-B498-43B3-948B-1728B52AA6E4}">
                <adec:decorative xmlns:adec="http://schemas.microsoft.com/office/drawing/2017/decorative" val="1"/>
              </a:ext>
            </a:extLst>
          </p:cNvPr>
          <p:cNvSpPr/>
          <p:nvPr/>
        </p:nvSpPr>
        <p:spPr>
          <a:xfrm>
            <a:off x="5179218" y="157163"/>
            <a:ext cx="1145382" cy="3062288"/>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Rechthoek 44">
            <a:extLst>
              <a:ext uri="{FF2B5EF4-FFF2-40B4-BE49-F238E27FC236}">
                <a16:creationId xmlns:a16="http://schemas.microsoft.com/office/drawing/2014/main" id="{8C1CA377-076B-0A7A-FF55-09F612D34A1F}"/>
              </a:ext>
              <a:ext uri="{C183D7F6-B498-43B3-948B-1728B52AA6E4}">
                <adec:decorative xmlns:adec="http://schemas.microsoft.com/office/drawing/2017/decorative" val="1"/>
              </a:ext>
            </a:extLst>
          </p:cNvPr>
          <p:cNvSpPr/>
          <p:nvPr/>
        </p:nvSpPr>
        <p:spPr>
          <a:xfrm>
            <a:off x="6550819" y="4421981"/>
            <a:ext cx="950119" cy="190500"/>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45">
            <a:extLst>
              <a:ext uri="{FF2B5EF4-FFF2-40B4-BE49-F238E27FC236}">
                <a16:creationId xmlns:a16="http://schemas.microsoft.com/office/drawing/2014/main" id="{92570470-7861-96F9-56EE-02317E611D20}"/>
              </a:ext>
              <a:ext uri="{C183D7F6-B498-43B3-948B-1728B52AA6E4}">
                <adec:decorative xmlns:adec="http://schemas.microsoft.com/office/drawing/2017/decorative" val="1"/>
              </a:ext>
            </a:extLst>
          </p:cNvPr>
          <p:cNvSpPr/>
          <p:nvPr/>
        </p:nvSpPr>
        <p:spPr>
          <a:xfrm>
            <a:off x="10794206" y="28576"/>
            <a:ext cx="835819" cy="1421605"/>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9" name="Groep 38">
            <a:extLst>
              <a:ext uri="{FF2B5EF4-FFF2-40B4-BE49-F238E27FC236}">
                <a16:creationId xmlns:a16="http://schemas.microsoft.com/office/drawing/2014/main" id="{08C4CCE0-549C-0197-5F15-1CA4C0090742}"/>
              </a:ext>
              <a:ext uri="{C183D7F6-B498-43B3-948B-1728B52AA6E4}">
                <adec:decorative xmlns:adec="http://schemas.microsoft.com/office/drawing/2017/decorative" val="1"/>
              </a:ext>
            </a:extLst>
          </p:cNvPr>
          <p:cNvGrpSpPr/>
          <p:nvPr/>
        </p:nvGrpSpPr>
        <p:grpSpPr>
          <a:xfrm>
            <a:off x="2833690" y="4986337"/>
            <a:ext cx="8081960" cy="315992"/>
            <a:chOff x="2833690" y="4986337"/>
            <a:chExt cx="8081960" cy="315992"/>
          </a:xfrm>
        </p:grpSpPr>
        <p:sp>
          <p:nvSpPr>
            <p:cNvPr id="4" name="Tekstvak 3">
              <a:extLst>
                <a:ext uri="{FF2B5EF4-FFF2-40B4-BE49-F238E27FC236}">
                  <a16:creationId xmlns:a16="http://schemas.microsoft.com/office/drawing/2014/main" id="{558F847C-0E49-E598-EE60-82063E8D06EF}"/>
                </a:ext>
              </a:extLst>
            </p:cNvPr>
            <p:cNvSpPr txBox="1"/>
            <p:nvPr/>
          </p:nvSpPr>
          <p:spPr>
            <a:xfrm>
              <a:off x="9241632" y="4986337"/>
              <a:ext cx="1674018" cy="307777"/>
            </a:xfrm>
            <a:prstGeom prst="rect">
              <a:avLst/>
            </a:prstGeom>
            <a:noFill/>
          </p:spPr>
          <p:txBody>
            <a:bodyPr wrap="square" rtlCol="0">
              <a:spAutoFit/>
            </a:bodyPr>
            <a:lstStyle/>
            <a:p>
              <a:r>
                <a:rPr lang="nl-NL" sz="1400" dirty="0">
                  <a:solidFill>
                    <a:schemeClr val="bg2">
                      <a:lumMod val="10000"/>
                    </a:schemeClr>
                  </a:solidFill>
                </a:rPr>
                <a:t>grondstoffen</a:t>
              </a:r>
            </a:p>
          </p:txBody>
        </p:sp>
        <p:sp>
          <p:nvSpPr>
            <p:cNvPr id="16" name="Tekstvak 15">
              <a:extLst>
                <a:ext uri="{FF2B5EF4-FFF2-40B4-BE49-F238E27FC236}">
                  <a16:creationId xmlns:a16="http://schemas.microsoft.com/office/drawing/2014/main" id="{733CB3E7-1708-31B5-C7C9-B3A0CAE5FD41}"/>
                </a:ext>
              </a:extLst>
            </p:cNvPr>
            <p:cNvSpPr txBox="1"/>
            <p:nvPr/>
          </p:nvSpPr>
          <p:spPr>
            <a:xfrm>
              <a:off x="7820032" y="4994552"/>
              <a:ext cx="1128711" cy="307777"/>
            </a:xfrm>
            <a:prstGeom prst="rect">
              <a:avLst/>
            </a:prstGeom>
            <a:noFill/>
          </p:spPr>
          <p:txBody>
            <a:bodyPr wrap="square" rtlCol="0">
              <a:spAutoFit/>
            </a:bodyPr>
            <a:lstStyle/>
            <a:p>
              <a:r>
                <a:rPr lang="nl-NL" sz="1400" dirty="0">
                  <a:solidFill>
                    <a:schemeClr val="bg2">
                      <a:lumMod val="10000"/>
                    </a:schemeClr>
                  </a:solidFill>
                </a:rPr>
                <a:t>productie</a:t>
              </a:r>
            </a:p>
          </p:txBody>
        </p:sp>
        <p:sp>
          <p:nvSpPr>
            <p:cNvPr id="17" name="Tekstvak 16">
              <a:extLst>
                <a:ext uri="{FF2B5EF4-FFF2-40B4-BE49-F238E27FC236}">
                  <a16:creationId xmlns:a16="http://schemas.microsoft.com/office/drawing/2014/main" id="{8CD00248-0307-F446-E28A-3F0980DAF9EF}"/>
                </a:ext>
              </a:extLst>
            </p:cNvPr>
            <p:cNvSpPr txBox="1"/>
            <p:nvPr/>
          </p:nvSpPr>
          <p:spPr>
            <a:xfrm>
              <a:off x="6550823" y="4993122"/>
              <a:ext cx="1674018" cy="307777"/>
            </a:xfrm>
            <a:prstGeom prst="rect">
              <a:avLst/>
            </a:prstGeom>
            <a:noFill/>
          </p:spPr>
          <p:txBody>
            <a:bodyPr wrap="square" rtlCol="0">
              <a:spAutoFit/>
            </a:bodyPr>
            <a:lstStyle/>
            <a:p>
              <a:r>
                <a:rPr lang="nl-NL" sz="1400" dirty="0">
                  <a:solidFill>
                    <a:schemeClr val="bg2">
                      <a:lumMod val="10000"/>
                    </a:schemeClr>
                  </a:solidFill>
                </a:rPr>
                <a:t>bulkopslag</a:t>
              </a:r>
            </a:p>
          </p:txBody>
        </p:sp>
        <p:sp>
          <p:nvSpPr>
            <p:cNvPr id="18" name="Tekstvak 17">
              <a:extLst>
                <a:ext uri="{FF2B5EF4-FFF2-40B4-BE49-F238E27FC236}">
                  <a16:creationId xmlns:a16="http://schemas.microsoft.com/office/drawing/2014/main" id="{33E627E5-CE73-2257-1668-85149AF0B843}"/>
                </a:ext>
              </a:extLst>
            </p:cNvPr>
            <p:cNvSpPr txBox="1"/>
            <p:nvPr/>
          </p:nvSpPr>
          <p:spPr>
            <a:xfrm>
              <a:off x="2833690" y="4994552"/>
              <a:ext cx="1944290" cy="307777"/>
            </a:xfrm>
            <a:prstGeom prst="rect">
              <a:avLst/>
            </a:prstGeom>
            <a:noFill/>
          </p:spPr>
          <p:txBody>
            <a:bodyPr wrap="square" rtlCol="0">
              <a:spAutoFit/>
            </a:bodyPr>
            <a:lstStyle/>
            <a:p>
              <a:r>
                <a:rPr lang="nl-NL" sz="1400" dirty="0">
                  <a:solidFill>
                    <a:schemeClr val="bg2">
                      <a:lumMod val="10000"/>
                    </a:schemeClr>
                  </a:solidFill>
                </a:rPr>
                <a:t>Opslag stukgoed</a:t>
              </a:r>
            </a:p>
          </p:txBody>
        </p:sp>
      </p:grpSp>
      <p:grpSp>
        <p:nvGrpSpPr>
          <p:cNvPr id="37" name="Groep 36">
            <a:extLst>
              <a:ext uri="{FF2B5EF4-FFF2-40B4-BE49-F238E27FC236}">
                <a16:creationId xmlns:a16="http://schemas.microsoft.com/office/drawing/2014/main" id="{3F74F261-EB51-61D1-A61F-3875F180B565}"/>
              </a:ext>
              <a:ext uri="{C183D7F6-B498-43B3-948B-1728B52AA6E4}">
                <adec:decorative xmlns:adec="http://schemas.microsoft.com/office/drawing/2017/decorative" val="1"/>
              </a:ext>
            </a:extLst>
          </p:cNvPr>
          <p:cNvGrpSpPr/>
          <p:nvPr/>
        </p:nvGrpSpPr>
        <p:grpSpPr>
          <a:xfrm>
            <a:off x="1529954" y="5776911"/>
            <a:ext cx="5579263" cy="278609"/>
            <a:chOff x="1529954" y="5776911"/>
            <a:chExt cx="5579263" cy="278609"/>
          </a:xfrm>
        </p:grpSpPr>
        <p:sp>
          <p:nvSpPr>
            <p:cNvPr id="51" name="Rechthoek 50">
              <a:extLst>
                <a:ext uri="{FF2B5EF4-FFF2-40B4-BE49-F238E27FC236}">
                  <a16:creationId xmlns:a16="http://schemas.microsoft.com/office/drawing/2014/main" id="{C67E3645-265B-1FC2-29E2-C8A1C5B633A2}"/>
                </a:ext>
              </a:extLst>
            </p:cNvPr>
            <p:cNvSpPr/>
            <p:nvPr/>
          </p:nvSpPr>
          <p:spPr>
            <a:xfrm>
              <a:off x="1529954" y="5776911"/>
              <a:ext cx="869155" cy="271462"/>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PGS 8</a:t>
              </a:r>
            </a:p>
          </p:txBody>
        </p:sp>
        <p:sp>
          <p:nvSpPr>
            <p:cNvPr id="50" name="Rechthoek 49">
              <a:extLst>
                <a:ext uri="{FF2B5EF4-FFF2-40B4-BE49-F238E27FC236}">
                  <a16:creationId xmlns:a16="http://schemas.microsoft.com/office/drawing/2014/main" id="{156CE5AC-CC90-54F7-7C0A-61752D20C36D}"/>
                </a:ext>
              </a:extLst>
            </p:cNvPr>
            <p:cNvSpPr/>
            <p:nvPr/>
          </p:nvSpPr>
          <p:spPr>
            <a:xfrm>
              <a:off x="2707481" y="5779294"/>
              <a:ext cx="869155" cy="271462"/>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PGS 9</a:t>
              </a:r>
            </a:p>
          </p:txBody>
        </p:sp>
        <p:sp>
          <p:nvSpPr>
            <p:cNvPr id="47" name="Rechthoek 46">
              <a:extLst>
                <a:ext uri="{FF2B5EF4-FFF2-40B4-BE49-F238E27FC236}">
                  <a16:creationId xmlns:a16="http://schemas.microsoft.com/office/drawing/2014/main" id="{D6E96D73-A68E-C838-12AC-C657EAFB3827}"/>
                </a:ext>
              </a:extLst>
            </p:cNvPr>
            <p:cNvSpPr/>
            <p:nvPr/>
          </p:nvSpPr>
          <p:spPr>
            <a:xfrm>
              <a:off x="3885008" y="5784058"/>
              <a:ext cx="869155" cy="271462"/>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accent5"/>
                  </a:solidFill>
                </a:rPr>
                <a:t>PGS 15</a:t>
              </a:r>
            </a:p>
          </p:txBody>
        </p:sp>
        <p:sp>
          <p:nvSpPr>
            <p:cNvPr id="48" name="Rechthoek 47">
              <a:extLst>
                <a:ext uri="{FF2B5EF4-FFF2-40B4-BE49-F238E27FC236}">
                  <a16:creationId xmlns:a16="http://schemas.microsoft.com/office/drawing/2014/main" id="{A04340E9-18B0-9EA3-8A6D-22FA835E17F2}"/>
                </a:ext>
              </a:extLst>
            </p:cNvPr>
            <p:cNvSpPr/>
            <p:nvPr/>
          </p:nvSpPr>
          <p:spPr>
            <a:xfrm>
              <a:off x="5062535" y="5779294"/>
              <a:ext cx="869155" cy="271462"/>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accent5"/>
                  </a:solidFill>
                </a:rPr>
                <a:t>PGS 29</a:t>
              </a:r>
            </a:p>
          </p:txBody>
        </p:sp>
        <p:sp>
          <p:nvSpPr>
            <p:cNvPr id="49" name="Rechthoek 48">
              <a:extLst>
                <a:ext uri="{FF2B5EF4-FFF2-40B4-BE49-F238E27FC236}">
                  <a16:creationId xmlns:a16="http://schemas.microsoft.com/office/drawing/2014/main" id="{CE4FABFD-FE09-6CC4-0557-B3921991F393}"/>
                </a:ext>
              </a:extLst>
            </p:cNvPr>
            <p:cNvSpPr/>
            <p:nvPr/>
          </p:nvSpPr>
          <p:spPr>
            <a:xfrm>
              <a:off x="6240062" y="5784056"/>
              <a:ext cx="869155" cy="271462"/>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PGS 31</a:t>
              </a:r>
            </a:p>
          </p:txBody>
        </p:sp>
      </p:grpSp>
      <p:sp>
        <p:nvSpPr>
          <p:cNvPr id="52" name="Rechthoek 51">
            <a:extLst>
              <a:ext uri="{FF2B5EF4-FFF2-40B4-BE49-F238E27FC236}">
                <a16:creationId xmlns:a16="http://schemas.microsoft.com/office/drawing/2014/main" id="{70FE6DD2-5FD2-81F1-605A-7788285861CD}"/>
              </a:ext>
              <a:ext uri="{C183D7F6-B498-43B3-948B-1728B52AA6E4}">
                <adec:decorative xmlns:adec="http://schemas.microsoft.com/office/drawing/2017/decorative" val="1"/>
              </a:ext>
            </a:extLst>
          </p:cNvPr>
          <p:cNvSpPr/>
          <p:nvPr/>
        </p:nvSpPr>
        <p:spPr>
          <a:xfrm>
            <a:off x="8010526" y="2228850"/>
            <a:ext cx="576262" cy="1843088"/>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Rechthoek 52">
            <a:extLst>
              <a:ext uri="{FF2B5EF4-FFF2-40B4-BE49-F238E27FC236}">
                <a16:creationId xmlns:a16="http://schemas.microsoft.com/office/drawing/2014/main" id="{CD09F754-8F63-B21B-8A6C-3A0AE18F50E9}"/>
              </a:ext>
              <a:ext uri="{C183D7F6-B498-43B3-948B-1728B52AA6E4}">
                <adec:decorative xmlns:adec="http://schemas.microsoft.com/office/drawing/2017/decorative" val="1"/>
              </a:ext>
            </a:extLst>
          </p:cNvPr>
          <p:cNvSpPr/>
          <p:nvPr/>
        </p:nvSpPr>
        <p:spPr>
          <a:xfrm>
            <a:off x="8289132" y="365125"/>
            <a:ext cx="297656" cy="1863725"/>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058C5262-E077-26CD-2CCD-8533CCFC55A2}"/>
              </a:ext>
              <a:ext uri="{C183D7F6-B498-43B3-948B-1728B52AA6E4}">
                <adec:decorative xmlns:adec="http://schemas.microsoft.com/office/drawing/2017/decorative" val="1"/>
              </a:ext>
            </a:extLst>
          </p:cNvPr>
          <p:cNvSpPr/>
          <p:nvPr/>
        </p:nvSpPr>
        <p:spPr>
          <a:xfrm>
            <a:off x="8701088" y="0"/>
            <a:ext cx="2970610" cy="5514974"/>
          </a:xfrm>
          <a:prstGeom prst="rect">
            <a:avLst/>
          </a:prstGeom>
          <a:noFill/>
          <a:ln w="38100">
            <a:solidFill>
              <a:srgbClr val="5151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F3AD86B0-29B9-0719-B479-87FB028986E3}"/>
              </a:ext>
              <a:ext uri="{C183D7F6-B498-43B3-948B-1728B52AA6E4}">
                <adec:decorative xmlns:adec="http://schemas.microsoft.com/office/drawing/2017/decorative" val="1"/>
              </a:ext>
            </a:extLst>
          </p:cNvPr>
          <p:cNvSpPr/>
          <p:nvPr/>
        </p:nvSpPr>
        <p:spPr>
          <a:xfrm>
            <a:off x="7793832" y="0"/>
            <a:ext cx="907256" cy="5514974"/>
          </a:xfrm>
          <a:prstGeom prst="rect">
            <a:avLst/>
          </a:prstGeom>
          <a:noFill/>
          <a:ln w="38100">
            <a:solidFill>
              <a:srgbClr val="5151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3920F28E-1C16-6960-F450-0E60DDDE2180}"/>
              </a:ext>
              <a:ext uri="{C183D7F6-B498-43B3-948B-1728B52AA6E4}">
                <adec:decorative xmlns:adec="http://schemas.microsoft.com/office/drawing/2017/decorative" val="1"/>
              </a:ext>
            </a:extLst>
          </p:cNvPr>
          <p:cNvSpPr/>
          <p:nvPr/>
        </p:nvSpPr>
        <p:spPr>
          <a:xfrm>
            <a:off x="6324600" y="0"/>
            <a:ext cx="1469232" cy="5514974"/>
          </a:xfrm>
          <a:prstGeom prst="rect">
            <a:avLst/>
          </a:prstGeom>
          <a:noFill/>
          <a:ln w="38100">
            <a:solidFill>
              <a:srgbClr val="5151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B143C209-1913-F02B-67EE-7E96F150CFFD}"/>
              </a:ext>
              <a:ext uri="{C183D7F6-B498-43B3-948B-1728B52AA6E4}">
                <adec:decorative xmlns:adec="http://schemas.microsoft.com/office/drawing/2017/decorative" val="1"/>
              </a:ext>
            </a:extLst>
          </p:cNvPr>
          <p:cNvSpPr/>
          <p:nvPr/>
        </p:nvSpPr>
        <p:spPr>
          <a:xfrm>
            <a:off x="750094" y="0"/>
            <a:ext cx="5574506" cy="5514974"/>
          </a:xfrm>
          <a:prstGeom prst="rect">
            <a:avLst/>
          </a:prstGeom>
          <a:noFill/>
          <a:ln w="38100">
            <a:solidFill>
              <a:srgbClr val="5151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82260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D1E4DB-356B-EEFD-9D00-E5589810EA55}"/>
              </a:ext>
            </a:extLst>
          </p:cNvPr>
          <p:cNvSpPr>
            <a:spLocks noGrp="1"/>
          </p:cNvSpPr>
          <p:nvPr>
            <p:ph type="title"/>
          </p:nvPr>
        </p:nvSpPr>
        <p:spPr/>
        <p:txBody>
          <a:bodyPr/>
          <a:lstStyle/>
          <a:p>
            <a:r>
              <a:rPr lang="nl-NL" dirty="0"/>
              <a:t>Verschillen tussen regio’s</a:t>
            </a:r>
          </a:p>
        </p:txBody>
      </p:sp>
      <p:sp>
        <p:nvSpPr>
          <p:cNvPr id="6" name="Tijdelijke aanduiding voor inhoud 2">
            <a:extLst>
              <a:ext uri="{FF2B5EF4-FFF2-40B4-BE49-F238E27FC236}">
                <a16:creationId xmlns:a16="http://schemas.microsoft.com/office/drawing/2014/main" id="{3F72256C-B4E0-437C-1E45-DACD44126BD4}"/>
              </a:ext>
            </a:extLst>
          </p:cNvPr>
          <p:cNvSpPr txBox="1">
            <a:spLocks/>
          </p:cNvSpPr>
          <p:nvPr/>
        </p:nvSpPr>
        <p:spPr>
          <a:xfrm>
            <a:off x="609600" y="1600201"/>
            <a:ext cx="813435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5"/>
                </a:solidFill>
                <a:latin typeface="Karla Medium" panose="020B0004030503030003" pitchFamily="34"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5"/>
                </a:solidFill>
                <a:latin typeface="Karla Medium" panose="020B0004030503030003" pitchFamily="34" charset="77"/>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2000" b="0" i="0" kern="1200">
                <a:solidFill>
                  <a:schemeClr val="accent5"/>
                </a:solidFill>
                <a:latin typeface="Karla Medium" panose="020B0004030503030003" pitchFamily="34"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Karla Medium" panose="020B0004030503030003" pitchFamily="34"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Karla Medium" panose="020B00040305030300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t>Terug naar Li-ion:</a:t>
            </a:r>
          </a:p>
          <a:p>
            <a:pPr marL="457200" indent="-457200"/>
            <a:r>
              <a:rPr lang="nl-NL" dirty="0"/>
              <a:t>Merendeel overeenkomstig PGS37-2</a:t>
            </a:r>
          </a:p>
          <a:p>
            <a:pPr marL="457200" indent="-457200"/>
            <a:r>
              <a:rPr lang="nl-NL" dirty="0"/>
              <a:t>Wat als “niet in PGS”?</a:t>
            </a:r>
          </a:p>
          <a:p>
            <a:pPr marL="914400" lvl="1" indent="-457200"/>
            <a:r>
              <a:rPr lang="nl-NL" dirty="0"/>
              <a:t>Vergelijkbaar met fabriek</a:t>
            </a:r>
          </a:p>
          <a:p>
            <a:pPr marL="914400" lvl="1" indent="-457200"/>
            <a:r>
              <a:rPr lang="nl-NL" dirty="0"/>
              <a:t>Risico </a:t>
            </a:r>
            <a:r>
              <a:rPr lang="nl-NL" dirty="0">
                <a:sym typeface="Wingdings" panose="05000000000000000000" pitchFamily="2" charset="2"/>
              </a:rPr>
              <a:t> Scenario  Maatregel</a:t>
            </a:r>
          </a:p>
          <a:p>
            <a:pPr marL="914400" lvl="1" indent="-457200"/>
            <a:r>
              <a:rPr lang="nl-NL" dirty="0">
                <a:sym typeface="Wingdings" panose="05000000000000000000" pitchFamily="2" charset="2"/>
              </a:rPr>
              <a:t>Risico’s in overleg met aanvrager</a:t>
            </a:r>
          </a:p>
          <a:p>
            <a:pPr marL="457200" indent="-457200"/>
            <a:r>
              <a:rPr lang="nl-NL" dirty="0"/>
              <a:t>Praktische dilemma’s:</a:t>
            </a:r>
          </a:p>
          <a:p>
            <a:pPr marL="914400" lvl="1" indent="-457200"/>
            <a:endParaRPr lang="nl-NL" dirty="0"/>
          </a:p>
          <a:p>
            <a:pPr marL="0" indent="0">
              <a:buFont typeface="Arial" panose="020B0604020202020204" pitchFamily="34" charset="0"/>
              <a:buNone/>
            </a:pPr>
            <a:endParaRPr lang="nl-NL" dirty="0"/>
          </a:p>
          <a:p>
            <a:pPr marL="457200" indent="-457200"/>
            <a:endParaRPr lang="nl-NL" dirty="0"/>
          </a:p>
        </p:txBody>
      </p:sp>
      <p:pic>
        <p:nvPicPr>
          <p:cNvPr id="8" name="Afbeelding 7">
            <a:extLst>
              <a:ext uri="{FF2B5EF4-FFF2-40B4-BE49-F238E27FC236}">
                <a16:creationId xmlns:a16="http://schemas.microsoft.com/office/drawing/2014/main" id="{69F3FC42-FE02-EFAC-F620-84E50E0FB1D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62784" y="2924838"/>
            <a:ext cx="2553056" cy="1876687"/>
          </a:xfrm>
          <a:prstGeom prst="rect">
            <a:avLst/>
          </a:prstGeom>
        </p:spPr>
      </p:pic>
    </p:spTree>
    <p:extLst>
      <p:ext uri="{BB962C8B-B14F-4D97-AF65-F5344CB8AC3E}">
        <p14:creationId xmlns:p14="http://schemas.microsoft.com/office/powerpoint/2010/main" val="719933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D1E4DB-356B-EEFD-9D00-E5589810EA55}"/>
              </a:ext>
            </a:extLst>
          </p:cNvPr>
          <p:cNvSpPr>
            <a:spLocks noGrp="1"/>
          </p:cNvSpPr>
          <p:nvPr>
            <p:ph type="title"/>
          </p:nvPr>
        </p:nvSpPr>
        <p:spPr/>
        <p:txBody>
          <a:bodyPr/>
          <a:lstStyle/>
          <a:p>
            <a:r>
              <a:rPr lang="nl-NL" dirty="0"/>
              <a:t>Verschillen tussen regio’s</a:t>
            </a:r>
          </a:p>
        </p:txBody>
      </p:sp>
      <p:pic>
        <p:nvPicPr>
          <p:cNvPr id="4" name="Afbeelding 3" descr="Afbeelding met gebouw, container, overdekt, warenhuis&#10;&#10;Automatisch gegenereerde beschrijving">
            <a:extLst>
              <a:ext uri="{FF2B5EF4-FFF2-40B4-BE49-F238E27FC236}">
                <a16:creationId xmlns:a16="http://schemas.microsoft.com/office/drawing/2014/main" id="{5C259D3A-7CB7-DCA2-1A06-02EAEA4EC607}"/>
              </a:ext>
            </a:extLst>
          </p:cNvPr>
          <p:cNvPicPr>
            <a:picLocks noChangeAspect="1"/>
          </p:cNvPicPr>
          <p:nvPr/>
        </p:nvPicPr>
        <p:blipFill>
          <a:blip r:embed="rId3"/>
          <a:stretch>
            <a:fillRect/>
          </a:stretch>
        </p:blipFill>
        <p:spPr>
          <a:xfrm rot="5400000">
            <a:off x="-267071" y="2236109"/>
            <a:ext cx="4363375" cy="3272531"/>
          </a:xfrm>
          <a:prstGeom prst="rect">
            <a:avLst/>
          </a:prstGeom>
        </p:spPr>
      </p:pic>
      <p:sp>
        <p:nvSpPr>
          <p:cNvPr id="11" name="Tijdelijke aanduiding voor inhoud 2">
            <a:extLst>
              <a:ext uri="{FF2B5EF4-FFF2-40B4-BE49-F238E27FC236}">
                <a16:creationId xmlns:a16="http://schemas.microsoft.com/office/drawing/2014/main" id="{41B60BEE-C0BB-BB58-35CD-6F9D8EC6E9A6}"/>
              </a:ext>
            </a:extLst>
          </p:cNvPr>
          <p:cNvSpPr txBox="1">
            <a:spLocks/>
          </p:cNvSpPr>
          <p:nvPr/>
        </p:nvSpPr>
        <p:spPr>
          <a:xfrm>
            <a:off x="3169329" y="1692908"/>
            <a:ext cx="5471788"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5"/>
                </a:solidFill>
                <a:latin typeface="Karla Medium" panose="020B0004030503030003" pitchFamily="34"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5"/>
                </a:solidFill>
                <a:latin typeface="Karla Medium" panose="020B0004030503030003" pitchFamily="34" charset="77"/>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2000" b="0" i="0" kern="1200">
                <a:solidFill>
                  <a:schemeClr val="accent5"/>
                </a:solidFill>
                <a:latin typeface="Karla Medium" panose="020B0004030503030003" pitchFamily="34"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Karla Medium" panose="020B0004030503030003" pitchFamily="34"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Karla Medium" panose="020B00040305030300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NL" dirty="0"/>
              <a:t>Schuur met defecte auto-accu’s</a:t>
            </a:r>
          </a:p>
          <a:p>
            <a:pPr marL="457200" lvl="1" indent="0">
              <a:buNone/>
            </a:pPr>
            <a:r>
              <a:rPr lang="nl-NL" dirty="0">
                <a:sym typeface="Wingdings" panose="05000000000000000000" pitchFamily="2" charset="2"/>
              </a:rPr>
              <a:t>450 stuks, 500 kg / stuk</a:t>
            </a:r>
          </a:p>
          <a:p>
            <a:pPr marL="457200" lvl="1" indent="0">
              <a:buNone/>
            </a:pPr>
            <a:r>
              <a:rPr lang="nl-NL" dirty="0">
                <a:sym typeface="Wingdings" panose="05000000000000000000" pitchFamily="2" charset="2"/>
              </a:rPr>
              <a:t>Risico’s van li-ion duidelijk?</a:t>
            </a:r>
          </a:p>
          <a:p>
            <a:pPr marL="457200" lvl="1" indent="0">
              <a:buNone/>
            </a:pPr>
            <a:endParaRPr lang="nl-NL" dirty="0">
              <a:sym typeface="Wingdings" panose="05000000000000000000" pitchFamily="2" charset="2"/>
            </a:endParaRPr>
          </a:p>
          <a:p>
            <a:pPr marL="457200" lvl="1" indent="0">
              <a:buNone/>
            </a:pPr>
            <a:r>
              <a:rPr lang="nl-NL" dirty="0">
                <a:sym typeface="Wingdings" panose="05000000000000000000" pitchFamily="2" charset="2"/>
              </a:rPr>
              <a:t>Benoem eens een scenario?</a:t>
            </a:r>
          </a:p>
          <a:p>
            <a:pPr lvl="2"/>
            <a:r>
              <a:rPr lang="nl-NL" dirty="0">
                <a:sym typeface="Wingdings" panose="05000000000000000000" pitchFamily="2" charset="2"/>
              </a:rPr>
              <a:t>	effect zonder maatregelen?</a:t>
            </a:r>
          </a:p>
          <a:p>
            <a:pPr lvl="2"/>
            <a:r>
              <a:rPr lang="nl-NL" dirty="0">
                <a:sym typeface="Wingdings" panose="05000000000000000000" pitchFamily="2" charset="2"/>
              </a:rPr>
              <a:t>	wat kun je preventief doen?</a:t>
            </a:r>
          </a:p>
          <a:p>
            <a:pPr lvl="2"/>
            <a:r>
              <a:rPr lang="nl-NL" dirty="0">
                <a:sym typeface="Wingdings" panose="05000000000000000000" pitchFamily="2" charset="2"/>
              </a:rPr>
              <a:t>	wat kun je repressief doen?</a:t>
            </a:r>
          </a:p>
          <a:p>
            <a:pPr marL="914400" lvl="1" indent="-457200"/>
            <a:endParaRPr lang="nl-NL" dirty="0"/>
          </a:p>
          <a:p>
            <a:pPr marL="0" indent="0">
              <a:buFont typeface="Arial" panose="020B0604020202020204" pitchFamily="34" charset="0"/>
              <a:buNone/>
            </a:pPr>
            <a:endParaRPr lang="nl-NL" dirty="0"/>
          </a:p>
          <a:p>
            <a:pPr marL="457200" indent="-457200"/>
            <a:endParaRPr lang="nl-NL" dirty="0"/>
          </a:p>
        </p:txBody>
      </p:sp>
      <p:pic>
        <p:nvPicPr>
          <p:cNvPr id="7" name="Afbeelding 6" descr="Afbeelding met timmerhout, houten, bouw, hout&#10;&#10;Automatisch gegenereerde beschrijving">
            <a:extLst>
              <a:ext uri="{FF2B5EF4-FFF2-40B4-BE49-F238E27FC236}">
                <a16:creationId xmlns:a16="http://schemas.microsoft.com/office/drawing/2014/main" id="{2442F5A1-C7B8-DA0C-2D56-D606AC3F7213}"/>
              </a:ext>
            </a:extLst>
          </p:cNvPr>
          <p:cNvPicPr>
            <a:picLocks noChangeAspect="1"/>
          </p:cNvPicPr>
          <p:nvPr/>
        </p:nvPicPr>
        <p:blipFill>
          <a:blip r:embed="rId4"/>
          <a:stretch>
            <a:fillRect/>
          </a:stretch>
        </p:blipFill>
        <p:spPr>
          <a:xfrm rot="5400000">
            <a:off x="8095695" y="2236109"/>
            <a:ext cx="4363376" cy="3272532"/>
          </a:xfrm>
          <a:prstGeom prst="rect">
            <a:avLst/>
          </a:prstGeom>
        </p:spPr>
      </p:pic>
    </p:spTree>
    <p:extLst>
      <p:ext uri="{BB962C8B-B14F-4D97-AF65-F5344CB8AC3E}">
        <p14:creationId xmlns:p14="http://schemas.microsoft.com/office/powerpoint/2010/main" val="3001770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D1E4DB-356B-EEFD-9D00-E5589810EA55}"/>
              </a:ext>
            </a:extLst>
          </p:cNvPr>
          <p:cNvSpPr>
            <a:spLocks noGrp="1"/>
          </p:cNvSpPr>
          <p:nvPr>
            <p:ph type="title"/>
          </p:nvPr>
        </p:nvSpPr>
        <p:spPr/>
        <p:txBody>
          <a:bodyPr/>
          <a:lstStyle/>
          <a:p>
            <a:r>
              <a:rPr lang="nl-NL" dirty="0"/>
              <a:t>Verschillen tussen regio’s</a:t>
            </a:r>
          </a:p>
        </p:txBody>
      </p:sp>
      <p:pic>
        <p:nvPicPr>
          <p:cNvPr id="6" name="Afbeelding 5" descr="Afbeelding met overdekt, gebouw, warenhuis, Balk&#10;&#10;Automatisch gegenereerde beschrijving">
            <a:extLst>
              <a:ext uri="{FF2B5EF4-FFF2-40B4-BE49-F238E27FC236}">
                <a16:creationId xmlns:a16="http://schemas.microsoft.com/office/drawing/2014/main" id="{05ECF4B2-85A6-01C6-A527-D73FDB5DFED6}"/>
              </a:ext>
            </a:extLst>
          </p:cNvPr>
          <p:cNvPicPr>
            <a:picLocks noChangeAspect="1"/>
          </p:cNvPicPr>
          <p:nvPr/>
        </p:nvPicPr>
        <p:blipFill>
          <a:blip r:embed="rId3"/>
          <a:stretch>
            <a:fillRect/>
          </a:stretch>
        </p:blipFill>
        <p:spPr>
          <a:xfrm>
            <a:off x="168675" y="1564690"/>
            <a:ext cx="6655293" cy="4991470"/>
          </a:xfrm>
          <a:prstGeom prst="rect">
            <a:avLst/>
          </a:prstGeom>
        </p:spPr>
      </p:pic>
      <p:sp>
        <p:nvSpPr>
          <p:cNvPr id="11" name="Tijdelijke aanduiding voor inhoud 2">
            <a:extLst>
              <a:ext uri="{FF2B5EF4-FFF2-40B4-BE49-F238E27FC236}">
                <a16:creationId xmlns:a16="http://schemas.microsoft.com/office/drawing/2014/main" id="{41B60BEE-C0BB-BB58-35CD-6F9D8EC6E9A6}"/>
              </a:ext>
            </a:extLst>
          </p:cNvPr>
          <p:cNvSpPr txBox="1">
            <a:spLocks/>
          </p:cNvSpPr>
          <p:nvPr/>
        </p:nvSpPr>
        <p:spPr>
          <a:xfrm>
            <a:off x="6622742" y="1692908"/>
            <a:ext cx="5471788"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5"/>
                </a:solidFill>
                <a:latin typeface="Karla Medium" panose="020B0004030503030003" pitchFamily="34"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5"/>
                </a:solidFill>
                <a:latin typeface="Karla Medium" panose="020B0004030503030003" pitchFamily="34" charset="77"/>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2000" b="0" i="0" kern="1200">
                <a:solidFill>
                  <a:schemeClr val="accent5"/>
                </a:solidFill>
                <a:latin typeface="Karla Medium" panose="020B0004030503030003" pitchFamily="34"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Karla Medium" panose="020B0004030503030003" pitchFamily="34"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Karla Medium" panose="020B00040305030300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NL" dirty="0">
                <a:sym typeface="Wingdings" panose="05000000000000000000" pitchFamily="2" charset="2"/>
              </a:rPr>
              <a:t>Bouwkundig:</a:t>
            </a:r>
          </a:p>
          <a:p>
            <a:pPr lvl="2"/>
            <a:r>
              <a:rPr lang="nl-NL" dirty="0">
                <a:sym typeface="Wingdings" panose="05000000000000000000" pitchFamily="2" charset="2"/>
              </a:rPr>
              <a:t>	afstand tussen accu’s</a:t>
            </a:r>
          </a:p>
          <a:p>
            <a:pPr lvl="2"/>
            <a:r>
              <a:rPr lang="nl-NL" dirty="0">
                <a:sym typeface="Wingdings" panose="05000000000000000000" pitchFamily="2" charset="2"/>
              </a:rPr>
              <a:t>	stapelhoogte</a:t>
            </a:r>
          </a:p>
          <a:p>
            <a:pPr marL="457200" lvl="1" indent="0">
              <a:buNone/>
            </a:pPr>
            <a:endParaRPr lang="nl-NL" dirty="0">
              <a:sym typeface="Wingdings" panose="05000000000000000000" pitchFamily="2" charset="2"/>
            </a:endParaRPr>
          </a:p>
          <a:p>
            <a:pPr marL="457200" lvl="1" indent="0">
              <a:buNone/>
            </a:pPr>
            <a:r>
              <a:rPr lang="nl-NL" dirty="0">
                <a:sym typeface="Wingdings" panose="05000000000000000000" pitchFamily="2" charset="2"/>
              </a:rPr>
              <a:t>Installatietechnisch:</a:t>
            </a:r>
          </a:p>
          <a:p>
            <a:pPr lvl="2"/>
            <a:r>
              <a:rPr lang="nl-NL" dirty="0">
                <a:sym typeface="Wingdings" panose="05000000000000000000" pitchFamily="2" charset="2"/>
              </a:rPr>
              <a:t>	branddetectie</a:t>
            </a:r>
          </a:p>
          <a:p>
            <a:pPr lvl="2"/>
            <a:r>
              <a:rPr lang="nl-NL" dirty="0">
                <a:sym typeface="Wingdings" panose="05000000000000000000" pitchFamily="2" charset="2"/>
              </a:rPr>
              <a:t>	warmtebeeldcamera</a:t>
            </a:r>
          </a:p>
          <a:p>
            <a:pPr marL="457200" lvl="1" indent="0">
              <a:buNone/>
            </a:pPr>
            <a:endParaRPr lang="nl-NL" dirty="0">
              <a:sym typeface="Wingdings" panose="05000000000000000000" pitchFamily="2" charset="2"/>
            </a:endParaRPr>
          </a:p>
          <a:p>
            <a:pPr marL="457200" lvl="1" indent="0">
              <a:buNone/>
            </a:pPr>
            <a:r>
              <a:rPr lang="nl-NL" dirty="0">
                <a:sym typeface="Wingdings" panose="05000000000000000000" pitchFamily="2" charset="2"/>
              </a:rPr>
              <a:t>Organisatorisch:</a:t>
            </a:r>
          </a:p>
          <a:p>
            <a:pPr lvl="2"/>
            <a:r>
              <a:rPr lang="nl-NL" dirty="0">
                <a:sym typeface="Wingdings" panose="05000000000000000000" pitchFamily="2" charset="2"/>
              </a:rPr>
              <a:t>	permanente beveiliging</a:t>
            </a:r>
          </a:p>
          <a:p>
            <a:pPr lvl="2"/>
            <a:r>
              <a:rPr lang="nl-NL" dirty="0">
                <a:sym typeface="Wingdings" panose="05000000000000000000" pitchFamily="2" charset="2"/>
              </a:rPr>
              <a:t>	heftruck + chauffeur</a:t>
            </a:r>
          </a:p>
          <a:p>
            <a:pPr lvl="2"/>
            <a:r>
              <a:rPr lang="nl-NL" dirty="0">
                <a:sym typeface="Wingdings" panose="05000000000000000000" pitchFamily="2" charset="2"/>
              </a:rPr>
              <a:t>	afvoeren!!</a:t>
            </a:r>
          </a:p>
          <a:p>
            <a:pPr marL="457200" lvl="1" indent="0">
              <a:buNone/>
            </a:pPr>
            <a:endParaRPr lang="nl-NL" dirty="0"/>
          </a:p>
          <a:p>
            <a:pPr marL="0" indent="0">
              <a:buFont typeface="Arial" panose="020B0604020202020204" pitchFamily="34" charset="0"/>
              <a:buNone/>
            </a:pPr>
            <a:endParaRPr lang="nl-NL" dirty="0"/>
          </a:p>
          <a:p>
            <a:pPr marL="457200" indent="-457200"/>
            <a:endParaRPr lang="nl-NL" dirty="0"/>
          </a:p>
        </p:txBody>
      </p:sp>
    </p:spTree>
    <p:extLst>
      <p:ext uri="{BB962C8B-B14F-4D97-AF65-F5344CB8AC3E}">
        <p14:creationId xmlns:p14="http://schemas.microsoft.com/office/powerpoint/2010/main" val="3562898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D1E4DB-356B-EEFD-9D00-E5589810EA55}"/>
              </a:ext>
            </a:extLst>
          </p:cNvPr>
          <p:cNvSpPr>
            <a:spLocks noGrp="1"/>
          </p:cNvSpPr>
          <p:nvPr>
            <p:ph type="title"/>
          </p:nvPr>
        </p:nvSpPr>
        <p:spPr/>
        <p:txBody>
          <a:bodyPr/>
          <a:lstStyle/>
          <a:p>
            <a:r>
              <a:rPr lang="nl-NL" dirty="0"/>
              <a:t>Verschillen tussen regio’s</a:t>
            </a:r>
          </a:p>
        </p:txBody>
      </p:sp>
      <p:pic>
        <p:nvPicPr>
          <p:cNvPr id="8" name="Afbeelding 7" descr="Afbeelding met staal, gebouw, engineering, overdekt&#10;&#10;Automatisch gegenereerde beschrijving">
            <a:extLst>
              <a:ext uri="{FF2B5EF4-FFF2-40B4-BE49-F238E27FC236}">
                <a16:creationId xmlns:a16="http://schemas.microsoft.com/office/drawing/2014/main" id="{174FE95C-E952-6D51-1A49-719D2AD9B4AC}"/>
              </a:ext>
            </a:extLst>
          </p:cNvPr>
          <p:cNvPicPr>
            <a:picLocks noChangeAspect="1"/>
          </p:cNvPicPr>
          <p:nvPr/>
        </p:nvPicPr>
        <p:blipFill>
          <a:blip r:embed="rId3"/>
          <a:stretch>
            <a:fillRect/>
          </a:stretch>
        </p:blipFill>
        <p:spPr>
          <a:xfrm rot="5400000">
            <a:off x="-267070" y="2236109"/>
            <a:ext cx="4363376" cy="3272532"/>
          </a:xfrm>
          <a:prstGeom prst="rect">
            <a:avLst/>
          </a:prstGeom>
        </p:spPr>
      </p:pic>
      <p:sp>
        <p:nvSpPr>
          <p:cNvPr id="11" name="Tijdelijke aanduiding voor inhoud 2">
            <a:extLst>
              <a:ext uri="{FF2B5EF4-FFF2-40B4-BE49-F238E27FC236}">
                <a16:creationId xmlns:a16="http://schemas.microsoft.com/office/drawing/2014/main" id="{41B60BEE-C0BB-BB58-35CD-6F9D8EC6E9A6}"/>
              </a:ext>
            </a:extLst>
          </p:cNvPr>
          <p:cNvSpPr txBox="1">
            <a:spLocks/>
          </p:cNvSpPr>
          <p:nvPr/>
        </p:nvSpPr>
        <p:spPr>
          <a:xfrm>
            <a:off x="3169329" y="1692908"/>
            <a:ext cx="5471788"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5"/>
                </a:solidFill>
                <a:latin typeface="Karla Medium" panose="020B0004030503030003" pitchFamily="34"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5"/>
                </a:solidFill>
                <a:latin typeface="Karla Medium" panose="020B0004030503030003" pitchFamily="34" charset="77"/>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2000" b="0" i="0" kern="1200">
                <a:solidFill>
                  <a:schemeClr val="accent5"/>
                </a:solidFill>
                <a:latin typeface="Karla Medium" panose="020B0004030503030003" pitchFamily="34"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Karla Medium" panose="020B0004030503030003" pitchFamily="34"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Karla Medium" panose="020B00040305030300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NL" dirty="0"/>
              <a:t>Loods met robots</a:t>
            </a:r>
          </a:p>
          <a:p>
            <a:pPr marL="457200" lvl="1" indent="0">
              <a:buNone/>
            </a:pPr>
            <a:r>
              <a:rPr lang="nl-NL" dirty="0">
                <a:sym typeface="Wingdings" panose="05000000000000000000" pitchFamily="2" charset="2"/>
              </a:rPr>
              <a:t>2x accu 7,5 kg (&gt;&gt; 100 Wh)</a:t>
            </a:r>
          </a:p>
          <a:p>
            <a:pPr marL="457200" lvl="1" indent="0">
              <a:buNone/>
            </a:pPr>
            <a:r>
              <a:rPr lang="nl-NL" dirty="0">
                <a:sym typeface="Wingdings" panose="05000000000000000000" pitchFamily="2" charset="2"/>
              </a:rPr>
              <a:t>10 ton ADR 9 = 770 robots</a:t>
            </a:r>
          </a:p>
          <a:p>
            <a:pPr marL="457200" lvl="1" indent="0">
              <a:buNone/>
            </a:pPr>
            <a:endParaRPr lang="nl-NL" dirty="0">
              <a:sym typeface="Wingdings" panose="05000000000000000000" pitchFamily="2" charset="2"/>
            </a:endParaRPr>
          </a:p>
          <a:p>
            <a:pPr marL="457200" lvl="1" indent="0">
              <a:buNone/>
            </a:pPr>
            <a:r>
              <a:rPr lang="nl-NL" dirty="0">
                <a:sym typeface="Wingdings" panose="05000000000000000000" pitchFamily="2" charset="2"/>
              </a:rPr>
              <a:t>UN 3480 of UN 3481?</a:t>
            </a:r>
          </a:p>
          <a:p>
            <a:pPr marL="457200" lvl="1" indent="0">
              <a:buNone/>
            </a:pPr>
            <a:r>
              <a:rPr lang="nl-NL" dirty="0">
                <a:sym typeface="Wingdings" panose="05000000000000000000" pitchFamily="2" charset="2"/>
              </a:rPr>
              <a:t>Sprinklerinstallatie</a:t>
            </a:r>
          </a:p>
          <a:p>
            <a:pPr lvl="2"/>
            <a:r>
              <a:rPr lang="nl-NL" dirty="0">
                <a:sym typeface="Wingdings" panose="05000000000000000000" pitchFamily="2" charset="2"/>
              </a:rPr>
              <a:t>	wat doet een sprinkler?</a:t>
            </a:r>
          </a:p>
          <a:p>
            <a:pPr lvl="2"/>
            <a:r>
              <a:rPr lang="nl-NL" dirty="0">
                <a:sym typeface="Wingdings" panose="05000000000000000000" pitchFamily="2" charset="2"/>
              </a:rPr>
              <a:t>	wat een li-ion accu?</a:t>
            </a:r>
          </a:p>
          <a:p>
            <a:pPr lvl="2"/>
            <a:r>
              <a:rPr lang="nl-NL" dirty="0">
                <a:sym typeface="Wingdings" panose="05000000000000000000" pitchFamily="2" charset="2"/>
              </a:rPr>
              <a:t>	waar eindigt het scenario?</a:t>
            </a:r>
          </a:p>
          <a:p>
            <a:pPr lvl="2"/>
            <a:r>
              <a:rPr lang="nl-NL" dirty="0">
                <a:sym typeface="Wingdings" panose="05000000000000000000" pitchFamily="2" charset="2"/>
              </a:rPr>
              <a:t>	nadien incidentonderzoek</a:t>
            </a:r>
          </a:p>
          <a:p>
            <a:pPr marL="914400" lvl="1" indent="-457200"/>
            <a:endParaRPr lang="nl-NL" dirty="0"/>
          </a:p>
          <a:p>
            <a:pPr marL="0" indent="0">
              <a:buFont typeface="Arial" panose="020B0604020202020204" pitchFamily="34" charset="0"/>
              <a:buNone/>
            </a:pPr>
            <a:endParaRPr lang="nl-NL" dirty="0"/>
          </a:p>
          <a:p>
            <a:pPr marL="457200" indent="-457200"/>
            <a:endParaRPr lang="nl-NL" dirty="0"/>
          </a:p>
        </p:txBody>
      </p:sp>
      <p:pic>
        <p:nvPicPr>
          <p:cNvPr id="10" name="Afbeelding 9" descr="Afbeelding met Verpakkingsmateriaal, Verpakking en etiketten, doos, plastic&#10;&#10;Automatisch gegenereerde beschrijving">
            <a:extLst>
              <a:ext uri="{FF2B5EF4-FFF2-40B4-BE49-F238E27FC236}">
                <a16:creationId xmlns:a16="http://schemas.microsoft.com/office/drawing/2014/main" id="{ED7F7172-DB92-EAB2-AB6E-19A5BB7F14CA}"/>
              </a:ext>
            </a:extLst>
          </p:cNvPr>
          <p:cNvPicPr>
            <a:picLocks noChangeAspect="1"/>
          </p:cNvPicPr>
          <p:nvPr/>
        </p:nvPicPr>
        <p:blipFill>
          <a:blip r:embed="rId4"/>
          <a:stretch>
            <a:fillRect/>
          </a:stretch>
        </p:blipFill>
        <p:spPr>
          <a:xfrm rot="5400000">
            <a:off x="8095693" y="2236108"/>
            <a:ext cx="4363377" cy="3272533"/>
          </a:xfrm>
          <a:prstGeom prst="rect">
            <a:avLst/>
          </a:prstGeom>
        </p:spPr>
      </p:pic>
    </p:spTree>
    <p:extLst>
      <p:ext uri="{BB962C8B-B14F-4D97-AF65-F5344CB8AC3E}">
        <p14:creationId xmlns:p14="http://schemas.microsoft.com/office/powerpoint/2010/main" val="1301050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0F520F-3AA2-F001-123D-012728506ECD}"/>
              </a:ext>
            </a:extLst>
          </p:cNvPr>
          <p:cNvSpPr>
            <a:spLocks noGrp="1"/>
          </p:cNvSpPr>
          <p:nvPr>
            <p:ph type="title"/>
          </p:nvPr>
        </p:nvSpPr>
        <p:spPr>
          <a:xfrm>
            <a:off x="838200" y="365125"/>
            <a:ext cx="10515600" cy="1325563"/>
          </a:xfrm>
        </p:spPr>
        <p:txBody>
          <a:bodyPr anchor="ctr">
            <a:normAutofit/>
          </a:bodyPr>
          <a:lstStyle/>
          <a:p>
            <a:r>
              <a:rPr lang="nl-NL" sz="5600"/>
              <a:t>Risico’s lithium-ion batterijen</a:t>
            </a:r>
          </a:p>
        </p:txBody>
      </p:sp>
      <p:sp>
        <p:nvSpPr>
          <p:cNvPr id="3" name="Tijdelijke aanduiding voor inhoud 2">
            <a:extLst>
              <a:ext uri="{FF2B5EF4-FFF2-40B4-BE49-F238E27FC236}">
                <a16:creationId xmlns:a16="http://schemas.microsoft.com/office/drawing/2014/main" id="{6F0960A9-6FAF-2A30-98CB-4670178B6AC4}"/>
              </a:ext>
            </a:extLst>
          </p:cNvPr>
          <p:cNvSpPr>
            <a:spLocks noGrp="1"/>
          </p:cNvSpPr>
          <p:nvPr>
            <p:ph sz="half" idx="1"/>
          </p:nvPr>
        </p:nvSpPr>
        <p:spPr>
          <a:xfrm>
            <a:off x="609600" y="1600201"/>
            <a:ext cx="5384800" cy="4525963"/>
          </a:xfrm>
        </p:spPr>
        <p:txBody>
          <a:bodyPr>
            <a:normAutofit/>
          </a:bodyPr>
          <a:lstStyle/>
          <a:p>
            <a:pPr marL="457200" indent="-457200">
              <a:buFont typeface="Arial" panose="020B0604020202020204" pitchFamily="34" charset="0"/>
              <a:buChar char="•"/>
            </a:pPr>
            <a:r>
              <a:rPr lang="nl-NL" dirty="0" err="1"/>
              <a:t>Thermal</a:t>
            </a:r>
            <a:r>
              <a:rPr lang="nl-NL" dirty="0"/>
              <a:t> </a:t>
            </a:r>
            <a:r>
              <a:rPr lang="nl-NL" dirty="0" err="1"/>
              <a:t>runaway</a:t>
            </a:r>
            <a:endParaRPr lang="nl-NL" dirty="0"/>
          </a:p>
          <a:p>
            <a:pPr marL="457200" indent="-457200">
              <a:buFont typeface="Arial" panose="020B0604020202020204" pitchFamily="34" charset="0"/>
              <a:buChar char="•"/>
            </a:pPr>
            <a:r>
              <a:rPr lang="nl-NL" dirty="0"/>
              <a:t>Giftige stoffen</a:t>
            </a:r>
          </a:p>
          <a:p>
            <a:pPr marL="457200" indent="-457200">
              <a:buFont typeface="Arial" panose="020B0604020202020204" pitchFamily="34" charset="0"/>
              <a:buChar char="•"/>
            </a:pPr>
            <a:r>
              <a:rPr lang="nl-NL" dirty="0"/>
              <a:t>Explosie</a:t>
            </a:r>
          </a:p>
          <a:p>
            <a:pPr marL="457200" indent="-457200">
              <a:buFont typeface="Arial" panose="020B0604020202020204" pitchFamily="34" charset="0"/>
              <a:buChar char="•"/>
            </a:pPr>
            <a:r>
              <a:rPr lang="nl-NL" dirty="0" err="1"/>
              <a:t>Rocketeren</a:t>
            </a:r>
            <a:endParaRPr lang="nl-NL" dirty="0"/>
          </a:p>
          <a:p>
            <a:pPr marL="457200" indent="-457200">
              <a:buFont typeface="Arial" panose="020B0604020202020204" pitchFamily="34" charset="0"/>
              <a:buChar char="•"/>
            </a:pPr>
            <a:r>
              <a:rPr lang="nl-NL" dirty="0"/>
              <a:t>Geen geschikt blusmiddel/blusinstallatie</a:t>
            </a:r>
          </a:p>
          <a:p>
            <a:pPr marL="457200" indent="-457200">
              <a:buFont typeface="Arial" panose="020B0604020202020204" pitchFamily="34" charset="0"/>
              <a:buChar char="•"/>
            </a:pPr>
            <a:r>
              <a:rPr lang="nl-NL" dirty="0"/>
              <a:t>Komen overal voor (niet alleen industrie)</a:t>
            </a:r>
          </a:p>
          <a:p>
            <a:pPr marL="457200" indent="-457200">
              <a:buFont typeface="Arial" panose="020B0604020202020204" pitchFamily="34" charset="0"/>
              <a:buChar char="•"/>
            </a:pPr>
            <a:endParaRPr lang="nl-NL" dirty="0"/>
          </a:p>
        </p:txBody>
      </p:sp>
      <p:pic>
        <p:nvPicPr>
          <p:cNvPr id="4" name="Afbeelding 3" descr="brandende batterijen - UN3480">
            <a:extLst>
              <a:ext uri="{FF2B5EF4-FFF2-40B4-BE49-F238E27FC236}">
                <a16:creationId xmlns:a16="http://schemas.microsoft.com/office/drawing/2014/main" id="{F6EA061E-B19C-D345-8474-507490E15B18}"/>
              </a:ext>
            </a:extLst>
          </p:cNvPr>
          <p:cNvPicPr>
            <a:picLocks noChangeAspect="1"/>
          </p:cNvPicPr>
          <p:nvPr/>
        </p:nvPicPr>
        <p:blipFill>
          <a:blip r:embed="rId3"/>
          <a:stretch>
            <a:fillRect/>
          </a:stretch>
        </p:blipFill>
        <p:spPr>
          <a:xfrm>
            <a:off x="6376200" y="1600200"/>
            <a:ext cx="3904141" cy="3674486"/>
          </a:xfrm>
          <a:prstGeom prst="rect">
            <a:avLst/>
          </a:prstGeom>
        </p:spPr>
      </p:pic>
    </p:spTree>
    <p:extLst>
      <p:ext uri="{BB962C8B-B14F-4D97-AF65-F5344CB8AC3E}">
        <p14:creationId xmlns:p14="http://schemas.microsoft.com/office/powerpoint/2010/main" val="3950413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D1E4DB-356B-EEFD-9D00-E5589810EA55}"/>
              </a:ext>
            </a:extLst>
          </p:cNvPr>
          <p:cNvSpPr>
            <a:spLocks noGrp="1"/>
          </p:cNvSpPr>
          <p:nvPr>
            <p:ph type="title"/>
          </p:nvPr>
        </p:nvSpPr>
        <p:spPr/>
        <p:txBody>
          <a:bodyPr/>
          <a:lstStyle/>
          <a:p>
            <a:r>
              <a:rPr lang="nl-NL" dirty="0"/>
              <a:t>Verschillen tussen regio’s</a:t>
            </a:r>
          </a:p>
        </p:txBody>
      </p:sp>
      <p:pic>
        <p:nvPicPr>
          <p:cNvPr id="4" name="Afbeelding 3" descr="brandweer artikel sprinklerinstallatie voor lithium">
            <a:extLst>
              <a:ext uri="{FF2B5EF4-FFF2-40B4-BE49-F238E27FC236}">
                <a16:creationId xmlns:a16="http://schemas.microsoft.com/office/drawing/2014/main" id="{4A0A0B6B-C8C7-6569-60D1-5456EB18A2A9}"/>
              </a:ext>
            </a:extLst>
          </p:cNvPr>
          <p:cNvPicPr>
            <a:picLocks noChangeAspect="1"/>
          </p:cNvPicPr>
          <p:nvPr/>
        </p:nvPicPr>
        <p:blipFill>
          <a:blip r:embed="rId3"/>
          <a:stretch>
            <a:fillRect/>
          </a:stretch>
        </p:blipFill>
        <p:spPr>
          <a:xfrm>
            <a:off x="0" y="1411732"/>
            <a:ext cx="7741328" cy="5455146"/>
          </a:xfrm>
          <a:prstGeom prst="rect">
            <a:avLst/>
          </a:prstGeom>
        </p:spPr>
      </p:pic>
      <p:sp>
        <p:nvSpPr>
          <p:cNvPr id="5" name="Tijdelijke aanduiding voor inhoud 2">
            <a:extLst>
              <a:ext uri="{FF2B5EF4-FFF2-40B4-BE49-F238E27FC236}">
                <a16:creationId xmlns:a16="http://schemas.microsoft.com/office/drawing/2014/main" id="{FC11EE77-4AA2-B3FE-AF46-17E848D634B6}"/>
              </a:ext>
            </a:extLst>
          </p:cNvPr>
          <p:cNvSpPr txBox="1">
            <a:spLocks/>
          </p:cNvSpPr>
          <p:nvPr/>
        </p:nvSpPr>
        <p:spPr>
          <a:xfrm>
            <a:off x="7546020" y="1867445"/>
            <a:ext cx="4438834"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5"/>
                </a:solidFill>
                <a:latin typeface="Karla Medium" panose="020B0004030503030003" pitchFamily="34"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5"/>
                </a:solidFill>
                <a:latin typeface="Karla Medium" panose="020B0004030503030003" pitchFamily="34" charset="77"/>
                <a:ea typeface="+mn-ea"/>
                <a:cs typeface="Arial" panose="020B0604020202020204" pitchFamily="34" charset="0"/>
              </a:defRPr>
            </a:lvl2pPr>
            <a:lvl3pPr marL="0" indent="0" algn="l" defTabSz="914400" rtl="0" eaLnBrk="1" latinLnBrk="0" hangingPunct="1">
              <a:lnSpc>
                <a:spcPct val="90000"/>
              </a:lnSpc>
              <a:spcBef>
                <a:spcPts val="500"/>
              </a:spcBef>
              <a:buFont typeface="Arial" panose="020B0604020202020204" pitchFamily="34" charset="0"/>
              <a:buNone/>
              <a:defRPr sz="2000" b="0" i="0" kern="1200">
                <a:solidFill>
                  <a:schemeClr val="accent5"/>
                </a:solidFill>
                <a:latin typeface="Karla Medium" panose="020B0004030503030003" pitchFamily="34"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Karla Medium" panose="020B0004030503030003" pitchFamily="34"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Karla Medium" panose="020B0004030503030003"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NL" dirty="0"/>
              <a:t>Aandachtspunten:</a:t>
            </a:r>
          </a:p>
          <a:p>
            <a:pPr lvl="2"/>
            <a:r>
              <a:rPr lang="nl-NL" dirty="0">
                <a:sym typeface="Wingdings" panose="05000000000000000000" pitchFamily="2" charset="2"/>
              </a:rPr>
              <a:t>	uitvallende goederen</a:t>
            </a:r>
          </a:p>
          <a:p>
            <a:pPr lvl="2"/>
            <a:r>
              <a:rPr lang="nl-NL" dirty="0">
                <a:sym typeface="Wingdings" panose="05000000000000000000" pitchFamily="2" charset="2"/>
              </a:rPr>
              <a:t>	heftruck werkt niet</a:t>
            </a:r>
          </a:p>
          <a:p>
            <a:pPr lvl="2"/>
            <a:r>
              <a:rPr lang="nl-NL" dirty="0">
                <a:sym typeface="Wingdings" panose="05000000000000000000" pitchFamily="2" charset="2"/>
              </a:rPr>
              <a:t>	geen zicht</a:t>
            </a:r>
          </a:p>
          <a:p>
            <a:pPr lvl="2"/>
            <a:r>
              <a:rPr lang="nl-NL" dirty="0">
                <a:sym typeface="Wingdings" panose="05000000000000000000" pitchFamily="2" charset="2"/>
              </a:rPr>
              <a:t>	secundaire branden</a:t>
            </a:r>
          </a:p>
          <a:p>
            <a:pPr marL="914400" lvl="1" indent="-457200"/>
            <a:endParaRPr lang="nl-NL" dirty="0"/>
          </a:p>
          <a:p>
            <a:pPr marL="0" indent="0">
              <a:buFont typeface="Arial" panose="020B0604020202020204" pitchFamily="34" charset="0"/>
              <a:buNone/>
            </a:pPr>
            <a:endParaRPr lang="nl-NL" dirty="0"/>
          </a:p>
          <a:p>
            <a:pPr marL="457200" indent="-457200"/>
            <a:endParaRPr lang="nl-NL" dirty="0"/>
          </a:p>
        </p:txBody>
      </p:sp>
      <p:pic>
        <p:nvPicPr>
          <p:cNvPr id="9" name="Afbeelding 8" descr="Plan - Do - Check - Act">
            <a:extLst>
              <a:ext uri="{FF2B5EF4-FFF2-40B4-BE49-F238E27FC236}">
                <a16:creationId xmlns:a16="http://schemas.microsoft.com/office/drawing/2014/main" id="{BFC781D0-EC92-6CEA-B324-947F7ADA6D4E}"/>
              </a:ext>
            </a:extLst>
          </p:cNvPr>
          <p:cNvPicPr>
            <a:picLocks noChangeAspect="1"/>
          </p:cNvPicPr>
          <p:nvPr/>
        </p:nvPicPr>
        <p:blipFill>
          <a:blip r:embed="rId4"/>
          <a:stretch>
            <a:fillRect/>
          </a:stretch>
        </p:blipFill>
        <p:spPr>
          <a:xfrm>
            <a:off x="8580268" y="3777864"/>
            <a:ext cx="2133600" cy="2143125"/>
          </a:xfrm>
          <a:prstGeom prst="rect">
            <a:avLst/>
          </a:prstGeom>
        </p:spPr>
      </p:pic>
    </p:spTree>
    <p:extLst>
      <p:ext uri="{BB962C8B-B14F-4D97-AF65-F5344CB8AC3E}">
        <p14:creationId xmlns:p14="http://schemas.microsoft.com/office/powerpoint/2010/main" val="3908877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D4563-55D7-AD2E-8A5E-02DE8D550A7A}"/>
              </a:ext>
            </a:extLst>
          </p:cNvPr>
          <p:cNvSpPr>
            <a:spLocks noGrp="1"/>
          </p:cNvSpPr>
          <p:nvPr>
            <p:ph type="title"/>
          </p:nvPr>
        </p:nvSpPr>
        <p:spPr>
          <a:xfrm>
            <a:off x="838200" y="365125"/>
            <a:ext cx="10515600" cy="1325563"/>
          </a:xfrm>
        </p:spPr>
        <p:txBody>
          <a:bodyPr anchor="ctr">
            <a:normAutofit/>
          </a:bodyPr>
          <a:lstStyle/>
          <a:p>
            <a:r>
              <a:rPr lang="nl-NL" dirty="0"/>
              <a:t>Andere discussies?</a:t>
            </a:r>
          </a:p>
        </p:txBody>
      </p:sp>
      <p:sp>
        <p:nvSpPr>
          <p:cNvPr id="3" name="Tijdelijke aanduiding voor inhoud 2">
            <a:extLst>
              <a:ext uri="{FF2B5EF4-FFF2-40B4-BE49-F238E27FC236}">
                <a16:creationId xmlns:a16="http://schemas.microsoft.com/office/drawing/2014/main" id="{0933A4BC-90DE-21CD-93CF-16AAECB5BB0B}"/>
              </a:ext>
            </a:extLst>
          </p:cNvPr>
          <p:cNvSpPr>
            <a:spLocks noGrp="1"/>
          </p:cNvSpPr>
          <p:nvPr>
            <p:ph sz="half" idx="1"/>
          </p:nvPr>
        </p:nvSpPr>
        <p:spPr>
          <a:xfrm>
            <a:off x="609600" y="1600201"/>
            <a:ext cx="5384800" cy="4525963"/>
          </a:xfrm>
        </p:spPr>
        <p:txBody>
          <a:bodyPr>
            <a:normAutofit/>
          </a:bodyPr>
          <a:lstStyle/>
          <a:p>
            <a:endParaRPr lang="nl-NL" dirty="0"/>
          </a:p>
          <a:p>
            <a:pPr marL="0" indent="0">
              <a:buNone/>
            </a:pPr>
            <a:endParaRPr lang="nl-NL" sz="3200" dirty="0"/>
          </a:p>
          <a:p>
            <a:pPr marL="0" indent="0">
              <a:buNone/>
            </a:pPr>
            <a:r>
              <a:rPr lang="nl-NL" sz="3600" b="1" dirty="0"/>
              <a:t>Over de PGS 37-2!</a:t>
            </a:r>
          </a:p>
        </p:txBody>
      </p:sp>
      <p:pic>
        <p:nvPicPr>
          <p:cNvPr id="5" name="Afbeelding 4" descr="Afbeelding met Menselijk gezicht, persoon, kleding, microfoon&#10;&#10;Automatisch gegenereerde beschrijving">
            <a:extLst>
              <a:ext uri="{FF2B5EF4-FFF2-40B4-BE49-F238E27FC236}">
                <a16:creationId xmlns:a16="http://schemas.microsoft.com/office/drawing/2014/main" id="{2F0EF701-C8BC-D89C-E0A4-6E98F01643F6}"/>
              </a:ext>
            </a:extLst>
          </p:cNvPr>
          <p:cNvPicPr>
            <a:picLocks noChangeAspect="1"/>
          </p:cNvPicPr>
          <p:nvPr/>
        </p:nvPicPr>
        <p:blipFill>
          <a:blip r:embed="rId3"/>
          <a:srcRect l="9316" r="7698" b="-1"/>
          <a:stretch/>
        </p:blipFill>
        <p:spPr>
          <a:xfrm>
            <a:off x="6197600" y="1600201"/>
            <a:ext cx="5384800" cy="4525963"/>
          </a:xfrm>
          <a:prstGeom prst="rect">
            <a:avLst/>
          </a:prstGeom>
          <a:noFill/>
        </p:spPr>
      </p:pic>
    </p:spTree>
    <p:extLst>
      <p:ext uri="{BB962C8B-B14F-4D97-AF65-F5344CB8AC3E}">
        <p14:creationId xmlns:p14="http://schemas.microsoft.com/office/powerpoint/2010/main" val="1910947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4B391-7E4D-807D-DAE5-F7911A8C4780}"/>
              </a:ext>
            </a:extLst>
          </p:cNvPr>
          <p:cNvSpPr>
            <a:spLocks noGrp="1"/>
          </p:cNvSpPr>
          <p:nvPr>
            <p:ph type="title"/>
          </p:nvPr>
        </p:nvSpPr>
        <p:spPr/>
        <p:txBody>
          <a:bodyPr/>
          <a:lstStyle/>
          <a:p>
            <a:r>
              <a:rPr lang="nl-NL" dirty="0"/>
              <a:t>Conclusies</a:t>
            </a:r>
          </a:p>
        </p:txBody>
      </p:sp>
      <p:sp>
        <p:nvSpPr>
          <p:cNvPr id="3" name="Tijdelijke aanduiding voor inhoud 2">
            <a:extLst>
              <a:ext uri="{FF2B5EF4-FFF2-40B4-BE49-F238E27FC236}">
                <a16:creationId xmlns:a16="http://schemas.microsoft.com/office/drawing/2014/main" id="{85C733E3-42DF-E5C1-83E6-B2BE04E8617D}"/>
              </a:ext>
            </a:extLst>
          </p:cNvPr>
          <p:cNvSpPr>
            <a:spLocks noGrp="1"/>
          </p:cNvSpPr>
          <p:nvPr>
            <p:ph sz="quarter" idx="10"/>
          </p:nvPr>
        </p:nvSpPr>
        <p:spPr/>
        <p:txBody>
          <a:bodyPr/>
          <a:lstStyle/>
          <a:p>
            <a:pPr marL="457200" indent="-457200">
              <a:buFont typeface="Arial" panose="020B0604020202020204" pitchFamily="34" charset="0"/>
              <a:buChar char="•"/>
            </a:pPr>
            <a:r>
              <a:rPr lang="nl-NL" dirty="0"/>
              <a:t>Verankering PGS 37-2 in Bal noodzaak</a:t>
            </a:r>
          </a:p>
          <a:p>
            <a:pPr marL="457200" indent="-457200">
              <a:buFont typeface="Arial" panose="020B0604020202020204" pitchFamily="34" charset="0"/>
              <a:buChar char="•"/>
            </a:pPr>
            <a:r>
              <a:rPr lang="nl-NL" dirty="0"/>
              <a:t>PGS 37-2 op korte termijn updaten</a:t>
            </a:r>
          </a:p>
          <a:p>
            <a:pPr marL="457200" indent="-457200">
              <a:buFont typeface="Arial" panose="020B0604020202020204" pitchFamily="34" charset="0"/>
              <a:buChar char="•"/>
            </a:pPr>
            <a:r>
              <a:rPr lang="nl-NL" dirty="0"/>
              <a:t>Maatwerk situatie afhankelijk</a:t>
            </a:r>
          </a:p>
          <a:p>
            <a:pPr marL="457200" indent="-457200">
              <a:buFont typeface="Arial" panose="020B0604020202020204" pitchFamily="34" charset="0"/>
              <a:buChar char="•"/>
            </a:pPr>
            <a:r>
              <a:rPr lang="nl-NL" dirty="0"/>
              <a:t>Samen werken aan veilige energietransitie: informeren, kennis delen, bewustwording.</a:t>
            </a:r>
          </a:p>
          <a:p>
            <a:pPr marL="457200" indent="-457200">
              <a:buFont typeface="Arial" panose="020B0604020202020204" pitchFamily="34" charset="0"/>
              <a:buChar char="•"/>
            </a:pPr>
            <a:endParaRPr lang="nl-NL" dirty="0"/>
          </a:p>
        </p:txBody>
      </p:sp>
    </p:spTree>
    <p:extLst>
      <p:ext uri="{BB962C8B-B14F-4D97-AF65-F5344CB8AC3E}">
        <p14:creationId xmlns:p14="http://schemas.microsoft.com/office/powerpoint/2010/main" val="608919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C242AB-E6BB-6C95-BA75-FC6C3923DD2C}"/>
              </a:ext>
            </a:extLst>
          </p:cNvPr>
          <p:cNvSpPr>
            <a:spLocks noGrp="1"/>
          </p:cNvSpPr>
          <p:nvPr>
            <p:ph type="title"/>
          </p:nvPr>
        </p:nvSpPr>
        <p:spPr>
          <a:xfrm>
            <a:off x="1676400" y="2602310"/>
            <a:ext cx="8975766" cy="1325563"/>
          </a:xfrm>
        </p:spPr>
        <p:txBody>
          <a:bodyPr anchor="ctr">
            <a:normAutofit/>
          </a:bodyPr>
          <a:lstStyle/>
          <a:p>
            <a:pPr algn="ctr"/>
            <a:r>
              <a:rPr lang="nl-NL" dirty="0"/>
              <a:t>Vragen?</a:t>
            </a:r>
          </a:p>
        </p:txBody>
      </p:sp>
    </p:spTree>
    <p:extLst>
      <p:ext uri="{BB962C8B-B14F-4D97-AF65-F5344CB8AC3E}">
        <p14:creationId xmlns:p14="http://schemas.microsoft.com/office/powerpoint/2010/main" val="4093574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E908AC-2946-6F9B-FB58-73AEA3CE6C0C}"/>
              </a:ext>
            </a:extLst>
          </p:cNvPr>
          <p:cNvSpPr>
            <a:spLocks noGrp="1"/>
          </p:cNvSpPr>
          <p:nvPr>
            <p:ph type="title"/>
          </p:nvPr>
        </p:nvSpPr>
        <p:spPr/>
        <p:txBody>
          <a:bodyPr/>
          <a:lstStyle/>
          <a:p>
            <a:r>
              <a:rPr lang="nl-NL" dirty="0"/>
              <a:t>Insteek bij </a:t>
            </a:r>
            <a:r>
              <a:rPr lang="nl-NL" dirty="0" err="1"/>
              <a:t>thermal</a:t>
            </a:r>
            <a:r>
              <a:rPr lang="nl-NL" dirty="0"/>
              <a:t> </a:t>
            </a:r>
            <a:r>
              <a:rPr lang="nl-NL" dirty="0" err="1"/>
              <a:t>runaway</a:t>
            </a:r>
            <a:endParaRPr lang="nl-NL" dirty="0"/>
          </a:p>
        </p:txBody>
      </p:sp>
      <p:sp>
        <p:nvSpPr>
          <p:cNvPr id="3" name="Tijdelijke aanduiding voor inhoud 2">
            <a:extLst>
              <a:ext uri="{FF2B5EF4-FFF2-40B4-BE49-F238E27FC236}">
                <a16:creationId xmlns:a16="http://schemas.microsoft.com/office/drawing/2014/main" id="{D3716150-3420-4537-DDD4-B3EE55066D57}"/>
              </a:ext>
            </a:extLst>
          </p:cNvPr>
          <p:cNvSpPr>
            <a:spLocks noGrp="1"/>
          </p:cNvSpPr>
          <p:nvPr>
            <p:ph sz="quarter" idx="10"/>
          </p:nvPr>
        </p:nvSpPr>
        <p:spPr/>
        <p:txBody>
          <a:bodyPr/>
          <a:lstStyle/>
          <a:p>
            <a:pPr marL="457200" indent="-457200">
              <a:buFont typeface="Arial" panose="020B0604020202020204" pitchFamily="34" charset="0"/>
              <a:buChar char="•"/>
            </a:pPr>
            <a:r>
              <a:rPr lang="nl-NL" sz="3200" dirty="0"/>
              <a:t>Snel detecteren (warmte, gas, batterij management)</a:t>
            </a:r>
          </a:p>
          <a:p>
            <a:pPr marL="457200" indent="-457200">
              <a:buFont typeface="Arial" panose="020B0604020202020204" pitchFamily="34" charset="0"/>
              <a:buChar char="•"/>
            </a:pPr>
            <a:r>
              <a:rPr lang="nl-NL" sz="3200" dirty="0"/>
              <a:t>Escalatie beperken / beheersen</a:t>
            </a:r>
          </a:p>
          <a:p>
            <a:pPr marL="457200" indent="-457200">
              <a:buFont typeface="Arial" panose="020B0604020202020204" pitchFamily="34" charset="0"/>
              <a:buChar char="•"/>
            </a:pPr>
            <a:r>
              <a:rPr lang="nl-NL" sz="3200" dirty="0"/>
              <a:t>Isoleren: veilige plek (calamiteitencontainer, dompelbak)</a:t>
            </a:r>
          </a:p>
          <a:p>
            <a:pPr marL="457200" indent="-457200">
              <a:buFont typeface="Arial" panose="020B0604020202020204" pitchFamily="34" charset="0"/>
              <a:buChar char="•"/>
            </a:pPr>
            <a:r>
              <a:rPr lang="nl-NL" sz="3200" dirty="0"/>
              <a:t>Uit laten reageren</a:t>
            </a:r>
          </a:p>
          <a:p>
            <a:pPr marL="457200" indent="-457200">
              <a:buFont typeface="Arial" panose="020B0604020202020204" pitchFamily="34" charset="0"/>
              <a:buChar char="•"/>
            </a:pPr>
            <a:endParaRPr lang="nl-NL" dirty="0"/>
          </a:p>
        </p:txBody>
      </p:sp>
    </p:spTree>
    <p:extLst>
      <p:ext uri="{BB962C8B-B14F-4D97-AF65-F5344CB8AC3E}">
        <p14:creationId xmlns:p14="http://schemas.microsoft.com/office/powerpoint/2010/main" val="2090909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1A7E4C-68B8-82D4-CAD3-3EBC639A90BF}"/>
              </a:ext>
            </a:extLst>
          </p:cNvPr>
          <p:cNvSpPr>
            <a:spLocks noGrp="1"/>
          </p:cNvSpPr>
          <p:nvPr>
            <p:ph type="title"/>
          </p:nvPr>
        </p:nvSpPr>
        <p:spPr/>
        <p:txBody>
          <a:bodyPr/>
          <a:lstStyle/>
          <a:p>
            <a:r>
              <a:rPr lang="nl-NL" dirty="0"/>
              <a:t>Uitdagingen bij incident</a:t>
            </a:r>
          </a:p>
        </p:txBody>
      </p:sp>
      <p:sp>
        <p:nvSpPr>
          <p:cNvPr id="3" name="Tijdelijke aanduiding voor inhoud 2">
            <a:extLst>
              <a:ext uri="{FF2B5EF4-FFF2-40B4-BE49-F238E27FC236}">
                <a16:creationId xmlns:a16="http://schemas.microsoft.com/office/drawing/2014/main" id="{8540A55C-7D10-C360-E866-C809AD9C43CB}"/>
              </a:ext>
            </a:extLst>
          </p:cNvPr>
          <p:cNvSpPr>
            <a:spLocks noGrp="1"/>
          </p:cNvSpPr>
          <p:nvPr>
            <p:ph sz="quarter" idx="10"/>
          </p:nvPr>
        </p:nvSpPr>
        <p:spPr/>
        <p:txBody>
          <a:bodyPr/>
          <a:lstStyle/>
          <a:p>
            <a:pPr marL="457200" indent="-457200">
              <a:buFont typeface="Arial" panose="020B0604020202020204" pitchFamily="34" charset="0"/>
              <a:buChar char="•"/>
            </a:pPr>
            <a:r>
              <a:rPr lang="nl-NL" dirty="0"/>
              <a:t>Veiligheid personeel &amp; brandweer</a:t>
            </a:r>
          </a:p>
          <a:p>
            <a:pPr marL="457200" indent="-457200">
              <a:buFont typeface="Arial" panose="020B0604020202020204" pitchFamily="34" charset="0"/>
              <a:buChar char="•"/>
            </a:pPr>
            <a:r>
              <a:rPr lang="nl-NL" dirty="0"/>
              <a:t>Rol personeel &amp; brandweer (bijv. verplaatsen met heftruck)</a:t>
            </a:r>
          </a:p>
          <a:p>
            <a:pPr marL="457200" indent="-457200">
              <a:buFont typeface="Arial" panose="020B0604020202020204" pitchFamily="34" charset="0"/>
              <a:buChar char="•"/>
            </a:pPr>
            <a:r>
              <a:rPr lang="nl-NL" dirty="0"/>
              <a:t>Binnen inzet brandweer?</a:t>
            </a:r>
          </a:p>
          <a:p>
            <a:pPr marL="457200" indent="-457200">
              <a:buFont typeface="Arial" panose="020B0604020202020204" pitchFamily="34" charset="0"/>
              <a:buChar char="•"/>
            </a:pPr>
            <a:r>
              <a:rPr lang="nl-NL" dirty="0"/>
              <a:t>Langdurige inzet brandweer</a:t>
            </a:r>
          </a:p>
          <a:p>
            <a:pPr marL="457200" indent="-457200">
              <a:buFont typeface="Arial" panose="020B0604020202020204" pitchFamily="34" charset="0"/>
              <a:buChar char="•"/>
            </a:pPr>
            <a:r>
              <a:rPr lang="nl-NL" dirty="0"/>
              <a:t>Tijdslimiet brandbeheerssysteem</a:t>
            </a:r>
          </a:p>
        </p:txBody>
      </p:sp>
    </p:spTree>
    <p:extLst>
      <p:ext uri="{BB962C8B-B14F-4D97-AF65-F5344CB8AC3E}">
        <p14:creationId xmlns:p14="http://schemas.microsoft.com/office/powerpoint/2010/main" val="2620556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5B0A77-58C8-7872-E956-6D25EF77C657}"/>
              </a:ext>
            </a:extLst>
          </p:cNvPr>
          <p:cNvSpPr>
            <a:spLocks noGrp="1"/>
          </p:cNvSpPr>
          <p:nvPr>
            <p:ph type="title"/>
          </p:nvPr>
        </p:nvSpPr>
        <p:spPr>
          <a:xfrm>
            <a:off x="838200" y="365125"/>
            <a:ext cx="10515600" cy="1325563"/>
          </a:xfrm>
        </p:spPr>
        <p:txBody>
          <a:bodyPr anchor="ctr">
            <a:normAutofit/>
          </a:bodyPr>
          <a:lstStyle/>
          <a:p>
            <a:r>
              <a:rPr lang="nl-NL" sz="5100"/>
              <a:t>Incidenten met li-ion batterijen</a:t>
            </a:r>
          </a:p>
        </p:txBody>
      </p:sp>
      <p:sp>
        <p:nvSpPr>
          <p:cNvPr id="3" name="Tijdelijke aanduiding voor inhoud 2">
            <a:extLst>
              <a:ext uri="{FF2B5EF4-FFF2-40B4-BE49-F238E27FC236}">
                <a16:creationId xmlns:a16="http://schemas.microsoft.com/office/drawing/2014/main" id="{CBCAB1D1-0AAF-D3DF-3E1E-820EA713B1FE}"/>
              </a:ext>
            </a:extLst>
          </p:cNvPr>
          <p:cNvSpPr>
            <a:spLocks noGrp="1"/>
          </p:cNvSpPr>
          <p:nvPr>
            <p:ph sz="half" idx="1"/>
          </p:nvPr>
        </p:nvSpPr>
        <p:spPr>
          <a:xfrm>
            <a:off x="609600" y="1600201"/>
            <a:ext cx="5384800" cy="4525963"/>
          </a:xfrm>
        </p:spPr>
        <p:txBody>
          <a:bodyPr>
            <a:normAutofit/>
          </a:bodyPr>
          <a:lstStyle/>
          <a:p>
            <a:pPr marL="457200" indent="-457200">
              <a:buFont typeface="Arial" panose="020B0604020202020204" pitchFamily="34" charset="0"/>
              <a:buChar char="•"/>
            </a:pPr>
            <a:r>
              <a:rPr lang="nl-NL" dirty="0"/>
              <a:t>Wereldwijd vele incidenten</a:t>
            </a:r>
          </a:p>
          <a:p>
            <a:pPr marL="457200" indent="-457200">
              <a:buFont typeface="Arial" panose="020B0604020202020204" pitchFamily="34" charset="0"/>
              <a:buChar char="•"/>
            </a:pPr>
            <a:r>
              <a:rPr lang="nl-NL" dirty="0"/>
              <a:t>Ook in NL diverse incidenten</a:t>
            </a:r>
          </a:p>
          <a:p>
            <a:pPr marL="457200" indent="-457200">
              <a:buFont typeface="Arial" panose="020B0604020202020204" pitchFamily="34" charset="0"/>
              <a:buChar char="•"/>
            </a:pPr>
            <a:r>
              <a:rPr lang="nl-NL" dirty="0"/>
              <a:t>Nog meer “vermoedelijk”</a:t>
            </a:r>
          </a:p>
          <a:p>
            <a:pPr marL="457200" indent="-457200">
              <a:buFont typeface="Arial" panose="020B0604020202020204" pitchFamily="34" charset="0"/>
              <a:buChar char="•"/>
            </a:pPr>
            <a:r>
              <a:rPr lang="nl-NL" dirty="0"/>
              <a:t>Toename verwacht</a:t>
            </a:r>
          </a:p>
          <a:p>
            <a:pPr marL="457200" indent="-457200">
              <a:buFont typeface="Arial" panose="020B0604020202020204" pitchFamily="34" charset="0"/>
              <a:buChar char="•"/>
            </a:pPr>
            <a:endParaRPr lang="nl-NL" dirty="0"/>
          </a:p>
          <a:p>
            <a:pPr marL="457200" indent="-457200">
              <a:buFont typeface="Arial" panose="020B0604020202020204" pitchFamily="34" charset="0"/>
              <a:buChar char="•"/>
            </a:pPr>
            <a:r>
              <a:rPr lang="nl-NL" dirty="0"/>
              <a:t>Bij jullie ook bekende voorbeelden?</a:t>
            </a:r>
          </a:p>
        </p:txBody>
      </p:sp>
      <p:pic>
        <p:nvPicPr>
          <p:cNvPr id="5" name="Afbeelding 4" descr="Afbeelding met tekst, brandweerman, vuur, explosie&#10;&#10;Automatisch gegenereerde beschrijving">
            <a:extLst>
              <a:ext uri="{FF2B5EF4-FFF2-40B4-BE49-F238E27FC236}">
                <a16:creationId xmlns:a16="http://schemas.microsoft.com/office/drawing/2014/main" id="{59800BE9-0FB7-FCB3-09D2-0951FDF01E6D}"/>
              </a:ext>
            </a:extLst>
          </p:cNvPr>
          <p:cNvPicPr>
            <a:picLocks noChangeAspect="1"/>
          </p:cNvPicPr>
          <p:nvPr/>
        </p:nvPicPr>
        <p:blipFill>
          <a:blip r:embed="rId3"/>
          <a:stretch>
            <a:fillRect/>
          </a:stretch>
        </p:blipFill>
        <p:spPr>
          <a:xfrm>
            <a:off x="6627018" y="1600201"/>
            <a:ext cx="4525963" cy="4525963"/>
          </a:xfrm>
          <a:prstGeom prst="rect">
            <a:avLst/>
          </a:prstGeom>
          <a:noFill/>
        </p:spPr>
      </p:pic>
    </p:spTree>
    <p:extLst>
      <p:ext uri="{BB962C8B-B14F-4D97-AF65-F5344CB8AC3E}">
        <p14:creationId xmlns:p14="http://schemas.microsoft.com/office/powerpoint/2010/main" val="249184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AF2466-826B-A1E1-BCE9-F6FCA57EF505}"/>
              </a:ext>
            </a:extLst>
          </p:cNvPr>
          <p:cNvSpPr>
            <a:spLocks noGrp="1"/>
          </p:cNvSpPr>
          <p:nvPr>
            <p:ph type="title"/>
          </p:nvPr>
        </p:nvSpPr>
        <p:spPr/>
        <p:txBody>
          <a:bodyPr/>
          <a:lstStyle/>
          <a:p>
            <a:r>
              <a:rPr lang="nl-NL" dirty="0"/>
              <a:t>Capelle a/d IJssel</a:t>
            </a:r>
          </a:p>
        </p:txBody>
      </p:sp>
      <p:sp>
        <p:nvSpPr>
          <p:cNvPr id="3" name="Tijdelijke aanduiding voor inhoud 2">
            <a:extLst>
              <a:ext uri="{FF2B5EF4-FFF2-40B4-BE49-F238E27FC236}">
                <a16:creationId xmlns:a16="http://schemas.microsoft.com/office/drawing/2014/main" id="{034EEAC2-A1D6-CF66-E9A6-F6EB736FECDC}"/>
              </a:ext>
            </a:extLst>
          </p:cNvPr>
          <p:cNvSpPr>
            <a:spLocks noGrp="1"/>
          </p:cNvSpPr>
          <p:nvPr>
            <p:ph sz="quarter" idx="10"/>
          </p:nvPr>
        </p:nvSpPr>
        <p:spPr/>
        <p:txBody>
          <a:bodyPr/>
          <a:lstStyle/>
          <a:p>
            <a:pPr marL="457200" indent="-457200">
              <a:buFont typeface="Arial" panose="020B0604020202020204" pitchFamily="34" charset="0"/>
              <a:buChar char="•"/>
            </a:pPr>
            <a:r>
              <a:rPr lang="nl-NL" dirty="0"/>
              <a:t>Deelscooter verhuurbedrijf</a:t>
            </a:r>
          </a:p>
          <a:p>
            <a:pPr marL="457200" indent="-457200">
              <a:buFont typeface="Arial" panose="020B0604020202020204" pitchFamily="34" charset="0"/>
              <a:buChar char="•"/>
            </a:pPr>
            <a:r>
              <a:rPr lang="nl-NL" dirty="0"/>
              <a:t>Geen wetgeving, adviezen VRR niet opgevolgd</a:t>
            </a:r>
          </a:p>
          <a:p>
            <a:pPr marL="457200" indent="-457200">
              <a:buFont typeface="Arial" panose="020B0604020202020204" pitchFamily="34" charset="0"/>
              <a:buChar char="•"/>
            </a:pPr>
            <a:r>
              <a:rPr lang="nl-NL" dirty="0"/>
              <a:t>Veel brandweerpersoneel &amp; materieel ingezet</a:t>
            </a:r>
          </a:p>
          <a:p>
            <a:pPr marL="457200" indent="-457200">
              <a:buFont typeface="Arial" panose="020B0604020202020204" pitchFamily="34" charset="0"/>
              <a:buChar char="•"/>
            </a:pPr>
            <a:r>
              <a:rPr lang="nl-NL" dirty="0"/>
              <a:t>Langdurige inzet</a:t>
            </a:r>
          </a:p>
          <a:p>
            <a:pPr marL="457200" indent="-457200">
              <a:buFont typeface="Arial" panose="020B0604020202020204" pitchFamily="34" charset="0"/>
              <a:buChar char="•"/>
            </a:pPr>
            <a:endParaRPr lang="nl-NL" dirty="0"/>
          </a:p>
          <a:p>
            <a:r>
              <a:rPr lang="nl-NL" dirty="0">
                <a:hlinkClick r:id="rId2"/>
              </a:rPr>
              <a:t>https://www.youtube.com/watch?v=mHGm-GcINNw</a:t>
            </a:r>
            <a:r>
              <a:rPr lang="nl-NL" dirty="0"/>
              <a:t> </a:t>
            </a:r>
          </a:p>
        </p:txBody>
      </p:sp>
    </p:spTree>
    <p:extLst>
      <p:ext uri="{BB962C8B-B14F-4D97-AF65-F5344CB8AC3E}">
        <p14:creationId xmlns:p14="http://schemas.microsoft.com/office/powerpoint/2010/main" val="3876104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CB424B-0CB3-1884-2CB6-B99318CD35C3}"/>
              </a:ext>
            </a:extLst>
          </p:cNvPr>
          <p:cNvSpPr>
            <a:spLocks noGrp="1"/>
          </p:cNvSpPr>
          <p:nvPr>
            <p:ph type="title"/>
          </p:nvPr>
        </p:nvSpPr>
        <p:spPr>
          <a:xfrm>
            <a:off x="838200" y="365125"/>
            <a:ext cx="10515600" cy="1325563"/>
          </a:xfrm>
        </p:spPr>
        <p:txBody>
          <a:bodyPr anchor="ctr">
            <a:normAutofit/>
          </a:bodyPr>
          <a:lstStyle/>
          <a:p>
            <a:r>
              <a:rPr lang="nl-NL" dirty="0"/>
              <a:t>Zuidland</a:t>
            </a:r>
          </a:p>
        </p:txBody>
      </p:sp>
      <p:sp>
        <p:nvSpPr>
          <p:cNvPr id="3" name="Tijdelijke aanduiding voor inhoud 2">
            <a:extLst>
              <a:ext uri="{FF2B5EF4-FFF2-40B4-BE49-F238E27FC236}">
                <a16:creationId xmlns:a16="http://schemas.microsoft.com/office/drawing/2014/main" id="{2AB8FBE3-8AE2-043C-3AF5-DEE541D1998A}"/>
              </a:ext>
            </a:extLst>
          </p:cNvPr>
          <p:cNvSpPr>
            <a:spLocks noGrp="1"/>
          </p:cNvSpPr>
          <p:nvPr>
            <p:ph sz="half" idx="1"/>
          </p:nvPr>
        </p:nvSpPr>
        <p:spPr>
          <a:xfrm>
            <a:off x="609600" y="1600201"/>
            <a:ext cx="5384800" cy="4525963"/>
          </a:xfrm>
        </p:spPr>
        <p:txBody>
          <a:bodyPr>
            <a:normAutofit/>
          </a:bodyPr>
          <a:lstStyle/>
          <a:p>
            <a:pPr marL="457200" indent="-457200">
              <a:buFont typeface="Arial" panose="020B0604020202020204" pitchFamily="34" charset="0"/>
              <a:buChar char="•"/>
            </a:pPr>
            <a:r>
              <a:rPr lang="nl-NL" dirty="0"/>
              <a:t>2 containers met lithium-ion accu’s</a:t>
            </a:r>
          </a:p>
          <a:p>
            <a:pPr marL="457200" indent="-457200">
              <a:buFont typeface="Arial" panose="020B0604020202020204" pitchFamily="34" charset="0"/>
              <a:buChar char="•"/>
            </a:pPr>
            <a:r>
              <a:rPr lang="nl-NL" dirty="0"/>
              <a:t>Thuisbatterij voor zonnepanelen</a:t>
            </a:r>
          </a:p>
          <a:p>
            <a:pPr marL="457200" indent="-457200">
              <a:buFont typeface="Arial" panose="020B0604020202020204" pitchFamily="34" charset="0"/>
              <a:buChar char="•"/>
            </a:pPr>
            <a:r>
              <a:rPr lang="nl-NL" dirty="0"/>
              <a:t>Situatie was niet bekend</a:t>
            </a:r>
          </a:p>
          <a:p>
            <a:pPr marL="457200" indent="-457200">
              <a:buFont typeface="Arial" panose="020B0604020202020204" pitchFamily="34" charset="0"/>
              <a:buChar char="•"/>
            </a:pPr>
            <a:r>
              <a:rPr lang="nl-NL" dirty="0"/>
              <a:t>Brandwonden collega door basisch bluswater</a:t>
            </a:r>
          </a:p>
          <a:p>
            <a:pPr marL="457200" indent="-457200">
              <a:buFont typeface="Arial" panose="020B0604020202020204" pitchFamily="34" charset="0"/>
              <a:buChar char="•"/>
            </a:pPr>
            <a:endParaRPr lang="nl-NL" dirty="0"/>
          </a:p>
        </p:txBody>
      </p:sp>
      <p:pic>
        <p:nvPicPr>
          <p:cNvPr id="5" name="Afbeelding 4" descr="Afbeelding met buitenshuis, vuur, gras, vervuiling&#10;&#10;Automatisch gegenereerde beschrijving">
            <a:extLst>
              <a:ext uri="{FF2B5EF4-FFF2-40B4-BE49-F238E27FC236}">
                <a16:creationId xmlns:a16="http://schemas.microsoft.com/office/drawing/2014/main" id="{8AE4F28C-1EF3-86B6-A8F6-AEF2B2D8C338}"/>
              </a:ext>
            </a:extLst>
          </p:cNvPr>
          <p:cNvPicPr>
            <a:picLocks noChangeAspect="1"/>
          </p:cNvPicPr>
          <p:nvPr/>
        </p:nvPicPr>
        <p:blipFill>
          <a:blip r:embed="rId2"/>
          <a:srcRect l="8804" r="11779" b="17545"/>
          <a:stretch/>
        </p:blipFill>
        <p:spPr>
          <a:xfrm>
            <a:off x="6223000" y="1600202"/>
            <a:ext cx="5359400" cy="3731820"/>
          </a:xfrm>
          <a:prstGeom prst="rect">
            <a:avLst/>
          </a:prstGeom>
          <a:noFill/>
        </p:spPr>
      </p:pic>
    </p:spTree>
    <p:extLst>
      <p:ext uri="{BB962C8B-B14F-4D97-AF65-F5344CB8AC3E}">
        <p14:creationId xmlns:p14="http://schemas.microsoft.com/office/powerpoint/2010/main" val="4075605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47F4AD-C4CD-6CFC-0021-01DECEAD8C65}"/>
              </a:ext>
            </a:extLst>
          </p:cNvPr>
          <p:cNvSpPr>
            <a:spLocks noGrp="1"/>
          </p:cNvSpPr>
          <p:nvPr>
            <p:ph type="title"/>
          </p:nvPr>
        </p:nvSpPr>
        <p:spPr/>
        <p:txBody>
          <a:bodyPr/>
          <a:lstStyle/>
          <a:p>
            <a:r>
              <a:rPr lang="nl-NL" dirty="0"/>
              <a:t>PGS 37-2</a:t>
            </a:r>
          </a:p>
        </p:txBody>
      </p:sp>
      <p:sp>
        <p:nvSpPr>
          <p:cNvPr id="3" name="Tijdelijke aanduiding voor inhoud 2">
            <a:extLst>
              <a:ext uri="{FF2B5EF4-FFF2-40B4-BE49-F238E27FC236}">
                <a16:creationId xmlns:a16="http://schemas.microsoft.com/office/drawing/2014/main" id="{E1C32091-E19B-F51A-2A1B-66B92E3D5E4A}"/>
              </a:ext>
            </a:extLst>
          </p:cNvPr>
          <p:cNvSpPr>
            <a:spLocks noGrp="1"/>
          </p:cNvSpPr>
          <p:nvPr>
            <p:ph sz="quarter" idx="10"/>
          </p:nvPr>
        </p:nvSpPr>
        <p:spPr>
          <a:xfrm>
            <a:off x="830263" y="1873250"/>
            <a:ext cx="6164303" cy="4052888"/>
          </a:xfrm>
        </p:spPr>
        <p:txBody>
          <a:bodyPr>
            <a:normAutofit fontScale="92500" lnSpcReduction="10000"/>
          </a:bodyPr>
          <a:lstStyle/>
          <a:p>
            <a:pPr marL="457200" indent="-457200">
              <a:buFont typeface="Arial" panose="020B0604020202020204" pitchFamily="34" charset="0"/>
              <a:buChar char="•"/>
            </a:pPr>
            <a:r>
              <a:rPr lang="nl-NL" dirty="0"/>
              <a:t>Nieuwe PGS: handreiking </a:t>
            </a:r>
            <a:r>
              <a:rPr lang="nl-NL" dirty="0" err="1"/>
              <a:t>Brw</a:t>
            </a:r>
            <a:r>
              <a:rPr lang="nl-NL" dirty="0"/>
              <a:t>-NL, circulaire</a:t>
            </a:r>
          </a:p>
          <a:p>
            <a:pPr marL="457200" indent="-457200">
              <a:buFont typeface="Arial" panose="020B0604020202020204" pitchFamily="34" charset="0"/>
              <a:buChar char="•"/>
            </a:pPr>
            <a:r>
              <a:rPr lang="nl-NL" dirty="0"/>
              <a:t>Werkgroep: Omgevingsdiensten (IPO/VNG), Brandweer NL, verzekeraars, bedrijfsleven (industrie &amp; mkb)</a:t>
            </a:r>
          </a:p>
          <a:p>
            <a:pPr marL="457200" indent="-457200">
              <a:buFont typeface="Arial" panose="020B0604020202020204" pitchFamily="34" charset="0"/>
              <a:buChar char="•"/>
            </a:pPr>
            <a:r>
              <a:rPr lang="nl-NL" dirty="0"/>
              <a:t>PGS = consensus</a:t>
            </a:r>
          </a:p>
          <a:p>
            <a:pPr marL="457200" indent="-457200">
              <a:buFont typeface="Arial" panose="020B0604020202020204" pitchFamily="34" charset="0"/>
              <a:buChar char="•"/>
            </a:pPr>
            <a:r>
              <a:rPr lang="nl-NL" dirty="0"/>
              <a:t>Langdurig traject: keuze om PGS 37-2 te publiceren en enkele onderwerpen (nog) niet mee te nemen</a:t>
            </a:r>
          </a:p>
          <a:p>
            <a:pPr marL="457200" indent="-457200">
              <a:buFont typeface="Arial" panose="020B0604020202020204" pitchFamily="34" charset="0"/>
              <a:buChar char="•"/>
            </a:pPr>
            <a:endParaRPr lang="nl-NL" dirty="0"/>
          </a:p>
          <a:p>
            <a:pPr marL="457200" indent="-457200">
              <a:buFont typeface="Arial" panose="020B0604020202020204" pitchFamily="34" charset="0"/>
              <a:buChar char="•"/>
            </a:pPr>
            <a:endParaRPr lang="nl-NL" dirty="0"/>
          </a:p>
          <a:p>
            <a:pPr marL="457200" indent="-45720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D1498533-1E25-E724-44F8-2940B756ED5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66491" y="1873250"/>
            <a:ext cx="4343183" cy="1778392"/>
          </a:xfrm>
          <a:prstGeom prst="rect">
            <a:avLst/>
          </a:prstGeom>
        </p:spPr>
      </p:pic>
    </p:spTree>
    <p:extLst>
      <p:ext uri="{BB962C8B-B14F-4D97-AF65-F5344CB8AC3E}">
        <p14:creationId xmlns:p14="http://schemas.microsoft.com/office/powerpoint/2010/main" val="4146255841"/>
      </p:ext>
    </p:extLst>
  </p:cSld>
  <p:clrMapOvr>
    <a:masterClrMapping/>
  </p:clrMapOvr>
</p:sld>
</file>

<file path=ppt/theme/theme1.xml><?xml version="1.0" encoding="utf-8"?>
<a:theme xmlns:a="http://schemas.openxmlformats.org/drawingml/2006/main" name="Kantoorthema">
  <a:themeElements>
    <a:clrScheme name="Custom 1">
      <a:dk1>
        <a:srgbClr val="CC1517"/>
      </a:dk1>
      <a:lt1>
        <a:srgbClr val="FFFFFF"/>
      </a:lt1>
      <a:dk2>
        <a:srgbClr val="CC1517"/>
      </a:dk2>
      <a:lt2>
        <a:srgbClr val="E7E6E6"/>
      </a:lt2>
      <a:accent1>
        <a:srgbClr val="CC1517"/>
      </a:accent1>
      <a:accent2>
        <a:srgbClr val="515151"/>
      </a:accent2>
      <a:accent3>
        <a:srgbClr val="CACACA"/>
      </a:accent3>
      <a:accent4>
        <a:srgbClr val="CC1517"/>
      </a:accent4>
      <a:accent5>
        <a:srgbClr val="515151"/>
      </a:accent5>
      <a:accent6>
        <a:srgbClr val="CACAC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rgbClr val="515151"/>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C-IV Powerpoint Template_03" id="{BB4D02E4-2B93-8E4B-A73C-EF0F43F608A7}" vid="{8DEE2F81-F423-EA4B-8486-F6E7552869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561635DC091F4B9C35693F32659A90" ma:contentTypeVersion="20" ma:contentTypeDescription="Een nieuw document maken." ma:contentTypeScope="" ma:versionID="90aa420d9411a21ddfb97549eaaf0739">
  <xsd:schema xmlns:xsd="http://www.w3.org/2001/XMLSchema" xmlns:xs="http://www.w3.org/2001/XMLSchema" xmlns:p="http://schemas.microsoft.com/office/2006/metadata/properties" xmlns:ns2="d36701ac-c755-4207-8ee6-693ae6b189a3" xmlns:ns3="b6a6dbee-470a-45fe-9356-44eebfc2a17f" targetNamespace="http://schemas.microsoft.com/office/2006/metadata/properties" ma:root="true" ma:fieldsID="b7c9b80206dbbb442e0345ef071421b3" ns2:_="" ns3:_="">
    <xsd:import namespace="d36701ac-c755-4207-8ee6-693ae6b189a3"/>
    <xsd:import namespace="b6a6dbee-470a-45fe-9356-44eebfc2a1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ValidSignStatus" minOccurs="0"/>
                <xsd:element ref="ns2:ValidSignTransactionId"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6701ac-c755-4207-8ee6-693ae6b189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ValidSignStatus" ma:index="20" nillable="true" ma:displayName="ValidSignStatus" ma:indexed="true" ma:internalName="ValidSignStatus">
      <xsd:simpleType>
        <xsd:restriction base="dms:Text">
          <xsd:maxLength value="255"/>
        </xsd:restriction>
      </xsd:simpleType>
    </xsd:element>
    <xsd:element name="ValidSignTransactionId" ma:index="21" nillable="true" ma:displayName="ValidSignTransactionId" ma:indexed="true" ma:internalName="ValidSignTransactionId">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dabd7f58-aa15-42bc-b8c2-ea5458afeab5"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a6dbee-470a-45fe-9356-44eebfc2a17f"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24" nillable="true" ma:displayName="Taxonomy Catch All Column" ma:hidden="true" ma:list="{04fa1a67-bfe6-4d60-ad04-0eb284cb9e0b}" ma:internalName="TaxCatchAll" ma:showField="CatchAllData" ma:web="b6a6dbee-470a-45fe-9356-44eebfc2a1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d36701ac-c755-4207-8ee6-693ae6b189a3" xsi:nil="true"/>
    <lcf76f155ced4ddcb4097134ff3c332f xmlns="d36701ac-c755-4207-8ee6-693ae6b189a3">
      <Terms xmlns="http://schemas.microsoft.com/office/infopath/2007/PartnerControls"/>
    </lcf76f155ced4ddcb4097134ff3c332f>
    <ValidSignStatus xmlns="d36701ac-c755-4207-8ee6-693ae6b189a3" xsi:nil="true"/>
    <ValidSignTransactionId xmlns="d36701ac-c755-4207-8ee6-693ae6b189a3" xsi:nil="true"/>
    <TaxCatchAll xmlns="b6a6dbee-470a-45fe-9356-44eebfc2a17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6AD83F-9E83-4C75-91CA-ECFC8DEC54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6701ac-c755-4207-8ee6-693ae6b189a3"/>
    <ds:schemaRef ds:uri="b6a6dbee-470a-45fe-9356-44eebfc2a1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CD20D8-2359-44E9-958D-F8B82DCAC7E8}">
  <ds:schemaRefs>
    <ds:schemaRef ds:uri="http://schemas.microsoft.com/office/2006/documentManagement/types"/>
    <ds:schemaRef ds:uri="http://www.w3.org/XML/1998/namespace"/>
    <ds:schemaRef ds:uri="http://schemas.microsoft.com/office/2006/metadata/properties"/>
    <ds:schemaRef ds:uri="http://purl.org/dc/terms/"/>
    <ds:schemaRef ds:uri="http://purl.org/dc/elements/1.1/"/>
    <ds:schemaRef ds:uri="9c8c18d9-7cba-4399-b91a-a95b87579627"/>
    <ds:schemaRef ds:uri="http://schemas.microsoft.com/office/infopath/2007/PartnerControls"/>
    <ds:schemaRef ds:uri="http://schemas.openxmlformats.org/package/2006/metadata/core-properties"/>
    <ds:schemaRef ds:uri="2e78e2b2-9583-4240-96db-b18d9de776f5"/>
    <ds:schemaRef ds:uri="e8f63df7-255b-4a65-93b1-e08821fcaefa"/>
    <ds:schemaRef ds:uri="http://purl.org/dc/dcmitype/"/>
    <ds:schemaRef ds:uri="b7715fa6-3259-4d55-84df-9b8a7230cd07"/>
    <ds:schemaRef ds:uri="d36701ac-c755-4207-8ee6-693ae6b189a3"/>
    <ds:schemaRef ds:uri="b6a6dbee-470a-45fe-9356-44eebfc2a17f"/>
  </ds:schemaRefs>
</ds:datastoreItem>
</file>

<file path=customXml/itemProps3.xml><?xml version="1.0" encoding="utf-8"?>
<ds:datastoreItem xmlns:ds="http://schemas.openxmlformats.org/officeDocument/2006/customXml" ds:itemID="{903CD0E6-1A3E-4D31-96B6-622782537E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LEC-IV_Powerpoint_Template_03 (1)</Template>
  <TotalTime>9</TotalTime>
  <Words>1943</Words>
  <Application>Microsoft Office PowerPoint</Application>
  <PresentationFormat>Breedbeeld</PresentationFormat>
  <Paragraphs>334</Paragraphs>
  <Slides>33</Slides>
  <Notes>25</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33</vt:i4>
      </vt:variant>
    </vt:vector>
  </HeadingPairs>
  <TitlesOfParts>
    <vt:vector size="39" baseType="lpstr">
      <vt:lpstr>Wingdings</vt:lpstr>
      <vt:lpstr>ＭＳ Ｐゴシック</vt:lpstr>
      <vt:lpstr>Karla Medium</vt:lpstr>
      <vt:lpstr>Arial</vt:lpstr>
      <vt:lpstr>Calibri</vt:lpstr>
      <vt:lpstr>Kantoorthema</vt:lpstr>
      <vt:lpstr>PGS 37 in de praktijk</vt:lpstr>
      <vt:lpstr>Even voorstellen </vt:lpstr>
      <vt:lpstr>Risico’s lithium-ion batterijen</vt:lpstr>
      <vt:lpstr>Insteek bij thermal runaway</vt:lpstr>
      <vt:lpstr>Uitdagingen bij incident</vt:lpstr>
      <vt:lpstr>Incidenten met li-ion batterijen</vt:lpstr>
      <vt:lpstr>Capelle a/d IJssel</vt:lpstr>
      <vt:lpstr>Zuidland</vt:lpstr>
      <vt:lpstr>PGS 37-2</vt:lpstr>
      <vt:lpstr>Belangen</vt:lpstr>
      <vt:lpstr>PGS 37-2 typicals</vt:lpstr>
      <vt:lpstr>Niet in PGS 37-2</vt:lpstr>
      <vt:lpstr>PGS 37-2 MBA?</vt:lpstr>
      <vt:lpstr>Praktijk: overgangsfase</vt:lpstr>
      <vt:lpstr>Discussies in de praktijk?</vt:lpstr>
      <vt:lpstr>Opslagen &gt;2500 m2</vt:lpstr>
      <vt:lpstr>Typical vs maatregel</vt:lpstr>
      <vt:lpstr>Verschillen tussen regio’s</vt:lpstr>
      <vt:lpstr>Verschillen tussen regio's</vt:lpstr>
      <vt:lpstr>Verschillen tussen regio’s</vt:lpstr>
      <vt:lpstr>Verschillen tussen regio’s</vt:lpstr>
      <vt:lpstr>Verschillen tussen regio’s</vt:lpstr>
      <vt:lpstr>Verschillen tussen regio’s</vt:lpstr>
      <vt:lpstr>Verschillen tussen regio’s</vt:lpstr>
      <vt:lpstr>Verschillen tussen regio’s</vt:lpstr>
      <vt:lpstr>Verschillen tussen regio’s</vt:lpstr>
      <vt:lpstr>Verschillen tussen regio’s</vt:lpstr>
      <vt:lpstr>Verschillen tussen regio’s</vt:lpstr>
      <vt:lpstr>Verschillen tussen regio’s</vt:lpstr>
      <vt:lpstr>Verschillen tussen regio’s</vt:lpstr>
      <vt:lpstr>Andere discussies?</vt:lpstr>
      <vt:lpstr>Conclusies</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Traineeship Omgevingsveiligheid</dc:title>
  <dc:creator>Jamie Mutsaerts</dc:creator>
  <cp:lastModifiedBy>Oudot, Benjamin (RWS WVL)</cp:lastModifiedBy>
  <cp:revision>142</cp:revision>
  <dcterms:created xsi:type="dcterms:W3CDTF">2024-06-11T13:39:03Z</dcterms:created>
  <dcterms:modified xsi:type="dcterms:W3CDTF">2024-12-16T09:07:27Z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Order">
    <vt:r8>734200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ContentTypeId">
    <vt:lpwstr>0x01010017561635DC091F4B9C35693F32659A90</vt:lpwstr>
  </property>
</Properties>
</file>