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3" autoAdjust="0"/>
    <p:restoredTop sz="86358" autoAdjust="0"/>
  </p:normalViewPr>
  <p:slideViewPr>
    <p:cSldViewPr>
      <p:cViewPr>
        <p:scale>
          <a:sx n="75" d="100"/>
          <a:sy n="75" d="100"/>
        </p:scale>
        <p:origin x="1548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357960" y="10283117"/>
            <a:ext cx="170179" cy="182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2.jpg"/><Relationship Id="rId7" Type="http://schemas.openxmlformats.org/officeDocument/2006/relationships/hyperlink" Target="http://www.specialcargo.n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tgraven@specialcargo.nl" TargetMode="External"/><Relationship Id="rId11" Type="http://schemas.openxmlformats.org/officeDocument/2006/relationships/image" Target="../media/image13.jpg"/><Relationship Id="rId5" Type="http://schemas.openxmlformats.org/officeDocument/2006/relationships/image" Target="../media/image9.jpg"/><Relationship Id="rId10" Type="http://schemas.openxmlformats.org/officeDocument/2006/relationships/image" Target="../media/image12.jpg"/><Relationship Id="rId4" Type="http://schemas.openxmlformats.org/officeDocument/2006/relationships/image" Target="../media/image8.jp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783" y="23861"/>
            <a:ext cx="7804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dirty="0">
                <a:latin typeface="Calibri"/>
                <a:cs typeface="Calibri"/>
              </a:rPr>
              <a:t>20-11-</a:t>
            </a:r>
            <a:r>
              <a:rPr sz="1200" spc="-20" dirty="0"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1306067"/>
            <a:ext cx="6096000" cy="329565"/>
            <a:chOff x="731520" y="1306067"/>
            <a:chExt cx="6096000" cy="3295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1306067"/>
              <a:ext cx="6095999" cy="3291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1306067"/>
              <a:ext cx="960120" cy="32918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37616" y="1312163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0"/>
              </a:spcBef>
            </a:pPr>
            <a:endParaRPr sz="600" dirty="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600" dirty="0">
              <a:latin typeface="Wingdings"/>
              <a:cs typeface="Wingdings"/>
            </a:endParaRPr>
          </a:p>
          <a:p>
            <a:pPr marL="1270" algn="ctr">
              <a:lnSpc>
                <a:spcPct val="100000"/>
              </a:lnSpc>
            </a:pPr>
            <a:r>
              <a:rPr sz="3300" b="1" dirty="0">
                <a:solidFill>
                  <a:srgbClr val="3F6474"/>
                </a:solidFill>
                <a:latin typeface="Trebuchet MS"/>
                <a:cs typeface="Trebuchet MS"/>
              </a:rPr>
              <a:t>PGS37²</a:t>
            </a:r>
            <a:r>
              <a:rPr sz="3300" b="1" spc="-12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3300" b="1" spc="-135" dirty="0">
                <a:solidFill>
                  <a:srgbClr val="3F6474"/>
                </a:solidFill>
                <a:latin typeface="Trebuchet MS"/>
                <a:cs typeface="Trebuchet MS"/>
              </a:rPr>
              <a:t>in</a:t>
            </a:r>
            <a:r>
              <a:rPr sz="3300" b="1" spc="-8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3300" b="1" spc="-110" dirty="0">
                <a:solidFill>
                  <a:srgbClr val="3F6474"/>
                </a:solidFill>
                <a:latin typeface="Trebuchet MS"/>
                <a:cs typeface="Trebuchet MS"/>
              </a:rPr>
              <a:t>de</a:t>
            </a:r>
            <a:r>
              <a:rPr sz="3300" b="1" spc="-1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3300" b="1" spc="-10" dirty="0">
                <a:solidFill>
                  <a:srgbClr val="3F6474"/>
                </a:solidFill>
                <a:latin typeface="Trebuchet MS"/>
                <a:cs typeface="Trebuchet MS"/>
              </a:rPr>
              <a:t>praktijk</a:t>
            </a:r>
            <a:endParaRPr sz="3300" dirty="0">
              <a:latin typeface="Trebuchet MS"/>
              <a:cs typeface="Trebuchet MS"/>
            </a:endParaRPr>
          </a:p>
        </p:txBody>
      </p:sp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5955792"/>
            <a:ext cx="6096000" cy="329565"/>
            <a:chOff x="731520" y="5955792"/>
            <a:chExt cx="6096000" cy="32956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5955792"/>
              <a:ext cx="6095999" cy="3291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5955792"/>
              <a:ext cx="960120" cy="329183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737616" y="5961888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600">
              <a:latin typeface="Wingdings"/>
              <a:cs typeface="Wingdings"/>
            </a:endParaRPr>
          </a:p>
          <a:p>
            <a:pPr marL="458470" marR="902335">
              <a:lnSpc>
                <a:spcPts val="1300"/>
              </a:lnSpc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Ik</a:t>
            </a:r>
            <a:r>
              <a:rPr sz="1200" spc="-2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start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vandaag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een</a:t>
            </a:r>
            <a:r>
              <a:rPr sz="1200" spc="-1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nieuwe</a:t>
            </a:r>
            <a:r>
              <a:rPr sz="1200" spc="-1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opslag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van</a:t>
            </a:r>
            <a:r>
              <a:rPr sz="1200" spc="-1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lithium</a:t>
            </a:r>
            <a:r>
              <a:rPr sz="1200" spc="-1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energiedragers.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Kan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3F6474"/>
                </a:solidFill>
                <a:latin typeface="Trebuchet MS"/>
                <a:cs typeface="Trebuchet MS"/>
              </a:rPr>
              <a:t>ik 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verplicht</a:t>
            </a:r>
            <a:r>
              <a:rPr sz="1200" spc="2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worden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 om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aan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de</a:t>
            </a:r>
            <a:r>
              <a:rPr sz="1200" spc="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PGS37-2 </a:t>
            </a:r>
            <a:r>
              <a:rPr sz="1200" spc="-60" dirty="0">
                <a:solidFill>
                  <a:srgbClr val="3F6474"/>
                </a:solidFill>
                <a:latin typeface="Trebuchet MS"/>
                <a:cs typeface="Trebuchet MS"/>
              </a:rPr>
              <a:t>te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voldoen?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358063" y="10283825"/>
            <a:ext cx="169862" cy="182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8100" marR="0" lvl="0" indent="0" defTabSz="914400" eaLnBrk="1" fontAlgn="auto" latinLnBrk="0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nl-NL" sz="1200" b="0" i="0" u="none" strike="noStrike" kern="0" cap="none" spc="-5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pPr marL="38100" marR="0" lvl="0" indent="0" defTabSz="914400" eaLnBrk="1" fontAlgn="auto" latinLnBrk="0" hangingPunct="1">
                <a:lnSpc>
                  <a:spcPts val="12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0" cap="none" spc="-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18820" y="4761991"/>
            <a:ext cx="927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0" dirty="0">
                <a:solidFill>
                  <a:srgbClr val="262626"/>
                </a:solidFill>
                <a:latin typeface="Calibri"/>
                <a:cs typeface="Calibri"/>
              </a:rPr>
              <a:t>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18820" y="9411716"/>
            <a:ext cx="927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0" dirty="0">
                <a:solidFill>
                  <a:srgbClr val="262626"/>
                </a:solidFill>
                <a:latin typeface="Calibri"/>
                <a:cs typeface="Calibri"/>
              </a:rPr>
              <a:t>2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783" y="23861"/>
            <a:ext cx="7804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dirty="0">
                <a:latin typeface="Calibri"/>
                <a:cs typeface="Calibri"/>
              </a:rPr>
              <a:t>20-11-</a:t>
            </a:r>
            <a:r>
              <a:rPr sz="1200" spc="-20" dirty="0"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1306067"/>
            <a:ext cx="6096000" cy="329565"/>
            <a:chOff x="731520" y="1306067"/>
            <a:chExt cx="6096000" cy="3295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1306067"/>
              <a:ext cx="6095999" cy="3291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1306067"/>
              <a:ext cx="960120" cy="32918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37616" y="1312163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600">
              <a:latin typeface="Wingdings"/>
              <a:cs typeface="Wingdings"/>
            </a:endParaRPr>
          </a:p>
          <a:p>
            <a:pPr marL="45847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Hoe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zit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het?</a:t>
            </a:r>
            <a:endParaRPr sz="1200">
              <a:latin typeface="Trebuchet MS"/>
              <a:cs typeface="Trebuchet MS"/>
            </a:endParaRPr>
          </a:p>
          <a:p>
            <a:pPr marL="572770" marR="1153160" indent="-114300">
              <a:lnSpc>
                <a:spcPts val="1300"/>
              </a:lnSpc>
              <a:spcBef>
                <a:spcPts val="1200"/>
              </a:spcBef>
              <a:buFont typeface="Arial"/>
              <a:buChar char="•"/>
              <a:tabLst>
                <a:tab pos="572770" algn="l"/>
              </a:tabLst>
            </a:pPr>
            <a:r>
              <a:rPr sz="1200" dirty="0">
                <a:latin typeface="Trebuchet MS"/>
                <a:cs typeface="Trebuchet MS"/>
              </a:rPr>
              <a:t>PGS37²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is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nog</a:t>
            </a:r>
            <a:r>
              <a:rPr sz="1200" u="none" spc="-10" dirty="0">
                <a:latin typeface="Trebuchet MS"/>
                <a:cs typeface="Trebuchet MS"/>
              </a:rPr>
              <a:t> </a:t>
            </a:r>
            <a:r>
              <a:rPr sz="1200" u="none" spc="-50" dirty="0">
                <a:latin typeface="Trebuchet MS"/>
                <a:cs typeface="Trebuchet MS"/>
              </a:rPr>
              <a:t>niet</a:t>
            </a:r>
            <a:r>
              <a:rPr sz="1200" u="none" spc="-10" dirty="0">
                <a:latin typeface="Trebuchet MS"/>
                <a:cs typeface="Trebuchet MS"/>
              </a:rPr>
              <a:t> </a:t>
            </a:r>
            <a:r>
              <a:rPr sz="1200" u="none" spc="-20" dirty="0">
                <a:latin typeface="Trebuchet MS"/>
                <a:cs typeface="Trebuchet MS"/>
              </a:rPr>
              <a:t>rechtstreeks</a:t>
            </a:r>
            <a:r>
              <a:rPr sz="1200" u="none" spc="-50" dirty="0">
                <a:latin typeface="Trebuchet MS"/>
                <a:cs typeface="Trebuchet MS"/>
              </a:rPr>
              <a:t> </a:t>
            </a:r>
            <a:r>
              <a:rPr sz="1200" u="none" dirty="0">
                <a:latin typeface="Trebuchet MS"/>
                <a:cs typeface="Trebuchet MS"/>
              </a:rPr>
              <a:t>geborgd</a:t>
            </a:r>
            <a:r>
              <a:rPr sz="1200" u="none" spc="-20" dirty="0">
                <a:latin typeface="Trebuchet MS"/>
                <a:cs typeface="Trebuchet MS"/>
              </a:rPr>
              <a:t> </a:t>
            </a:r>
            <a:r>
              <a:rPr sz="1200" u="none" spc="-40" dirty="0">
                <a:latin typeface="Trebuchet MS"/>
                <a:cs typeface="Trebuchet MS"/>
              </a:rPr>
              <a:t>in</a:t>
            </a:r>
            <a:r>
              <a:rPr sz="1200" u="none" spc="-15" dirty="0">
                <a:latin typeface="Trebuchet MS"/>
                <a:cs typeface="Trebuchet MS"/>
              </a:rPr>
              <a:t> </a:t>
            </a:r>
            <a:r>
              <a:rPr sz="1200" u="none" spc="-45" dirty="0">
                <a:latin typeface="Trebuchet MS"/>
                <a:cs typeface="Trebuchet MS"/>
              </a:rPr>
              <a:t>het</a:t>
            </a:r>
            <a:r>
              <a:rPr sz="1200" u="none" spc="-30" dirty="0">
                <a:latin typeface="Trebuchet MS"/>
                <a:cs typeface="Trebuchet MS"/>
              </a:rPr>
              <a:t> </a:t>
            </a:r>
            <a:r>
              <a:rPr sz="1200" u="none" spc="-20" dirty="0">
                <a:latin typeface="Trebuchet MS"/>
                <a:cs typeface="Trebuchet MS"/>
              </a:rPr>
              <a:t>Besluit</a:t>
            </a:r>
            <a:r>
              <a:rPr sz="1200" u="none" spc="-15" dirty="0">
                <a:latin typeface="Trebuchet MS"/>
                <a:cs typeface="Trebuchet MS"/>
              </a:rPr>
              <a:t> </a:t>
            </a:r>
            <a:r>
              <a:rPr sz="1200" u="none" spc="-35" dirty="0">
                <a:latin typeface="Trebuchet MS"/>
                <a:cs typeface="Trebuchet MS"/>
              </a:rPr>
              <a:t>activiteiten </a:t>
            </a:r>
            <a:r>
              <a:rPr sz="1200" u="none" spc="-10" dirty="0">
                <a:latin typeface="Trebuchet MS"/>
                <a:cs typeface="Trebuchet MS"/>
              </a:rPr>
              <a:t>leefomgeving</a:t>
            </a:r>
            <a:r>
              <a:rPr sz="1200" u="none" spc="-45" dirty="0">
                <a:latin typeface="Trebuchet MS"/>
                <a:cs typeface="Trebuchet MS"/>
              </a:rPr>
              <a:t> </a:t>
            </a:r>
            <a:r>
              <a:rPr sz="1200" u="none" spc="-30" dirty="0">
                <a:latin typeface="Trebuchet MS"/>
                <a:cs typeface="Trebuchet MS"/>
              </a:rPr>
              <a:t>(Bal)</a:t>
            </a:r>
            <a:r>
              <a:rPr sz="1200" u="none" spc="-45" dirty="0">
                <a:latin typeface="Trebuchet MS"/>
                <a:cs typeface="Trebuchet MS"/>
              </a:rPr>
              <a:t> </a:t>
            </a:r>
            <a:r>
              <a:rPr sz="1200" u="none" spc="-20" dirty="0">
                <a:latin typeface="Trebuchet MS"/>
                <a:cs typeface="Trebuchet MS"/>
              </a:rPr>
              <a:t>en</a:t>
            </a:r>
            <a:r>
              <a:rPr sz="1200" u="none" spc="-45" dirty="0">
                <a:latin typeface="Trebuchet MS"/>
                <a:cs typeface="Trebuchet MS"/>
              </a:rPr>
              <a:t> </a:t>
            </a:r>
            <a:r>
              <a:rPr sz="1200" u="none" spc="-10" dirty="0">
                <a:latin typeface="Trebuchet MS"/>
                <a:cs typeface="Trebuchet MS"/>
              </a:rPr>
              <a:t>daardoor</a:t>
            </a:r>
            <a:r>
              <a:rPr sz="1200" u="none" spc="-45" dirty="0">
                <a:latin typeface="Trebuchet MS"/>
                <a:cs typeface="Trebuchet MS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nog</a:t>
            </a:r>
            <a:r>
              <a:rPr sz="1200" u="none" spc="-30" dirty="0">
                <a:latin typeface="Trebuchet MS"/>
                <a:cs typeface="Trebuchet MS"/>
              </a:rPr>
              <a:t> </a:t>
            </a:r>
            <a:r>
              <a:rPr sz="1200" u="none" spc="-50" dirty="0">
                <a:latin typeface="Trebuchet MS"/>
                <a:cs typeface="Trebuchet MS"/>
              </a:rPr>
              <a:t>niet</a:t>
            </a:r>
            <a:r>
              <a:rPr sz="1200" u="none" spc="-40" dirty="0">
                <a:latin typeface="Trebuchet MS"/>
                <a:cs typeface="Trebuchet MS"/>
              </a:rPr>
              <a:t> </a:t>
            </a:r>
            <a:r>
              <a:rPr sz="1200" u="none" spc="-45" dirty="0">
                <a:latin typeface="Trebuchet MS"/>
                <a:cs typeface="Trebuchet MS"/>
              </a:rPr>
              <a:t>direct</a:t>
            </a:r>
            <a:r>
              <a:rPr sz="1200" u="none" spc="-65" dirty="0">
                <a:latin typeface="Trebuchet MS"/>
                <a:cs typeface="Trebuchet MS"/>
              </a:rPr>
              <a:t> </a:t>
            </a:r>
            <a:r>
              <a:rPr sz="1200" u="none" spc="-10" dirty="0">
                <a:latin typeface="Trebuchet MS"/>
                <a:cs typeface="Trebuchet MS"/>
              </a:rPr>
              <a:t>werkend;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890"/>
              </a:spcBef>
              <a:buFont typeface="Arial"/>
              <a:buChar char="•"/>
            </a:pPr>
            <a:endParaRPr sz="1200">
              <a:latin typeface="Trebuchet MS"/>
              <a:cs typeface="Trebuchet MS"/>
            </a:endParaRPr>
          </a:p>
          <a:p>
            <a:pPr marL="572770" marR="850900" indent="-114300">
              <a:lnSpc>
                <a:spcPts val="1300"/>
              </a:lnSpc>
              <a:buFont typeface="Arial"/>
              <a:buChar char="•"/>
              <a:tabLst>
                <a:tab pos="572770" algn="l"/>
              </a:tabLst>
            </a:pPr>
            <a:r>
              <a:rPr sz="1200" dirty="0">
                <a:latin typeface="Trebuchet MS"/>
                <a:cs typeface="Trebuchet MS"/>
              </a:rPr>
              <a:t>Er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is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nog</a:t>
            </a:r>
            <a:r>
              <a:rPr sz="1200" u="none" spc="-10" dirty="0">
                <a:latin typeface="Trebuchet MS"/>
                <a:cs typeface="Trebuchet MS"/>
              </a:rPr>
              <a:t> </a:t>
            </a:r>
            <a:r>
              <a:rPr sz="1200" u="none" dirty="0">
                <a:latin typeface="Trebuchet MS"/>
                <a:cs typeface="Trebuchet MS"/>
              </a:rPr>
              <a:t>geen</a:t>
            </a:r>
            <a:r>
              <a:rPr sz="1200" u="none" spc="-15" dirty="0">
                <a:latin typeface="Trebuchet MS"/>
                <a:cs typeface="Trebuchet MS"/>
              </a:rPr>
              <a:t> </a:t>
            </a:r>
            <a:r>
              <a:rPr sz="1200" u="none" spc="-20" dirty="0">
                <a:latin typeface="Trebuchet MS"/>
                <a:cs typeface="Trebuchet MS"/>
              </a:rPr>
              <a:t>Milieubelastende</a:t>
            </a:r>
            <a:r>
              <a:rPr sz="1200" u="none" spc="-30" dirty="0">
                <a:latin typeface="Trebuchet MS"/>
                <a:cs typeface="Trebuchet MS"/>
              </a:rPr>
              <a:t> </a:t>
            </a:r>
            <a:r>
              <a:rPr sz="1200" u="none" spc="-60" dirty="0">
                <a:latin typeface="Trebuchet MS"/>
                <a:cs typeface="Trebuchet MS"/>
              </a:rPr>
              <a:t>activiteit</a:t>
            </a:r>
            <a:r>
              <a:rPr sz="1200" u="none" spc="5" dirty="0">
                <a:latin typeface="Trebuchet MS"/>
                <a:cs typeface="Trebuchet MS"/>
              </a:rPr>
              <a:t> </a:t>
            </a:r>
            <a:r>
              <a:rPr sz="1200" u="none" dirty="0">
                <a:latin typeface="Trebuchet MS"/>
                <a:cs typeface="Trebuchet MS"/>
              </a:rPr>
              <a:t>(MBA)</a:t>
            </a:r>
            <a:r>
              <a:rPr sz="1200" u="none" spc="-25" dirty="0">
                <a:latin typeface="Trebuchet MS"/>
                <a:cs typeface="Trebuchet MS"/>
              </a:rPr>
              <a:t> </a:t>
            </a:r>
            <a:r>
              <a:rPr sz="1200" u="none" dirty="0">
                <a:latin typeface="Trebuchet MS"/>
                <a:cs typeface="Trebuchet MS"/>
              </a:rPr>
              <a:t>genoemd</a:t>
            </a:r>
            <a:r>
              <a:rPr sz="1200" u="none" spc="-30" dirty="0">
                <a:latin typeface="Trebuchet MS"/>
                <a:cs typeface="Trebuchet MS"/>
              </a:rPr>
              <a:t> </a:t>
            </a:r>
            <a:r>
              <a:rPr sz="1200" u="none" spc="-10" dirty="0">
                <a:latin typeface="Trebuchet MS"/>
                <a:cs typeface="Trebuchet MS"/>
              </a:rPr>
              <a:t>voor</a:t>
            </a:r>
            <a:r>
              <a:rPr sz="1200" u="none" dirty="0">
                <a:latin typeface="Trebuchet MS"/>
                <a:cs typeface="Trebuchet MS"/>
              </a:rPr>
              <a:t> </a:t>
            </a:r>
            <a:r>
              <a:rPr sz="1200" u="none" spc="-10" dirty="0">
                <a:latin typeface="Trebuchet MS"/>
                <a:cs typeface="Trebuchet MS"/>
              </a:rPr>
              <a:t>opslag </a:t>
            </a:r>
            <a:r>
              <a:rPr sz="1200" u="none" spc="-40" dirty="0">
                <a:latin typeface="Trebuchet MS"/>
                <a:cs typeface="Trebuchet MS"/>
              </a:rPr>
              <a:t>lithium</a:t>
            </a:r>
            <a:r>
              <a:rPr sz="1200" u="none" spc="-55" dirty="0">
                <a:latin typeface="Trebuchet MS"/>
                <a:cs typeface="Trebuchet MS"/>
              </a:rPr>
              <a:t> </a:t>
            </a:r>
            <a:r>
              <a:rPr sz="1200" u="none" spc="-10" dirty="0">
                <a:latin typeface="Trebuchet MS"/>
                <a:cs typeface="Trebuchet MS"/>
              </a:rPr>
              <a:t>energiedragers.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45"/>
              </a:spcBef>
            </a:pPr>
            <a:endParaRPr sz="1200">
              <a:latin typeface="Trebuchet MS"/>
              <a:cs typeface="Trebuchet MS"/>
            </a:endParaRPr>
          </a:p>
          <a:p>
            <a:pPr marL="458470">
              <a:lnSpc>
                <a:spcPct val="100000"/>
              </a:lnSpc>
            </a:pPr>
            <a:r>
              <a:rPr sz="1200" spc="-10" dirty="0">
                <a:latin typeface="Trebuchet MS"/>
                <a:cs typeface="Trebuchet MS"/>
              </a:rPr>
              <a:t>Maar…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5955792"/>
            <a:ext cx="6096000" cy="329565"/>
            <a:chOff x="731520" y="5955792"/>
            <a:chExt cx="6096000" cy="32956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5955792"/>
              <a:ext cx="6095999" cy="3291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5955792"/>
              <a:ext cx="960120" cy="329183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737616" y="5961888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600">
              <a:latin typeface="Wingdings"/>
              <a:cs typeface="Wingdings"/>
            </a:endParaRPr>
          </a:p>
          <a:p>
            <a:pPr marL="458470">
              <a:lnSpc>
                <a:spcPct val="100000"/>
              </a:lnSpc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Hoe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zit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het?</a:t>
            </a:r>
            <a:endParaRPr sz="120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572770" algn="l"/>
              </a:tabLst>
            </a:pPr>
            <a:r>
              <a:rPr sz="1200" spc="-20" dirty="0">
                <a:latin typeface="Trebuchet MS"/>
                <a:cs typeface="Trebuchet MS"/>
              </a:rPr>
              <a:t>Ik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start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met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het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‘opslaan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stoffen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of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goederen’</a:t>
            </a:r>
            <a:endParaRPr sz="1200">
              <a:latin typeface="Trebuchet MS"/>
              <a:cs typeface="Trebuchet MS"/>
            </a:endParaRPr>
          </a:p>
          <a:p>
            <a:pPr marL="808355" lvl="1" indent="-123825">
              <a:lnSpc>
                <a:spcPct val="100000"/>
              </a:lnSpc>
              <a:spcBef>
                <a:spcPts val="625"/>
              </a:spcBef>
              <a:buSzPct val="91666"/>
              <a:buFont typeface="Wingdings"/>
              <a:buChar char=""/>
              <a:tabLst>
                <a:tab pos="808355" algn="l"/>
              </a:tabLst>
            </a:pPr>
            <a:r>
              <a:rPr sz="1200" spc="90" dirty="0">
                <a:latin typeface="Trebuchet MS"/>
                <a:cs typeface="Trebuchet MS"/>
              </a:rPr>
              <a:t>MBA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in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Bal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par.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75" dirty="0">
                <a:latin typeface="Trebuchet MS"/>
                <a:cs typeface="Trebuchet MS"/>
              </a:rPr>
              <a:t>3.8.6,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75" dirty="0">
                <a:latin typeface="Trebuchet MS"/>
                <a:cs typeface="Trebuchet MS"/>
              </a:rPr>
              <a:t>art.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3.285,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65" dirty="0">
                <a:latin typeface="Trebuchet MS"/>
                <a:cs typeface="Trebuchet MS"/>
              </a:rPr>
              <a:t>lid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1a.</a:t>
            </a:r>
            <a:endParaRPr sz="12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114"/>
              </a:spcBef>
              <a:buFont typeface="Wingdings"/>
              <a:buChar char=""/>
            </a:pPr>
            <a:endParaRPr sz="120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buFont typeface="Arial"/>
              <a:buChar char="•"/>
              <a:tabLst>
                <a:tab pos="572770" algn="l"/>
              </a:tabLst>
            </a:pPr>
            <a:r>
              <a:rPr sz="1200" spc="-40" dirty="0">
                <a:latin typeface="Trebuchet MS"/>
                <a:cs typeface="Trebuchet MS"/>
              </a:rPr>
              <a:t>Daarbij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heb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ik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een</a:t>
            </a:r>
            <a:r>
              <a:rPr sz="1200" spc="-75" dirty="0">
                <a:latin typeface="Trebuchet MS"/>
                <a:cs typeface="Trebuchet MS"/>
              </a:rPr>
              <a:t> </a:t>
            </a:r>
            <a:r>
              <a:rPr sz="1200" spc="-35" dirty="0">
                <a:latin typeface="Trebuchet MS"/>
                <a:cs typeface="Trebuchet MS"/>
              </a:rPr>
              <a:t>meld-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en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informatieplicht.</a:t>
            </a:r>
            <a:endParaRPr sz="1200">
              <a:latin typeface="Trebuchet MS"/>
              <a:cs typeface="Trebuchet MS"/>
            </a:endParaRPr>
          </a:p>
          <a:p>
            <a:pPr marL="808355" lvl="1" indent="-123825">
              <a:lnSpc>
                <a:spcPct val="100000"/>
              </a:lnSpc>
              <a:spcBef>
                <a:spcPts val="880"/>
              </a:spcBef>
              <a:buSzPct val="91666"/>
              <a:buFont typeface="Wingdings"/>
              <a:buChar char=""/>
              <a:tabLst>
                <a:tab pos="808355" algn="l"/>
              </a:tabLst>
            </a:pPr>
            <a:r>
              <a:rPr sz="1200" dirty="0">
                <a:latin typeface="Trebuchet MS"/>
                <a:cs typeface="Trebuchet MS"/>
              </a:rPr>
              <a:t>Minimaal</a:t>
            </a:r>
            <a:r>
              <a:rPr sz="1200" spc="-6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4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weken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te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voren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melding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maken</a:t>
            </a:r>
            <a:r>
              <a:rPr sz="1200" spc="-7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bij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bevoegd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gezag.</a:t>
            </a:r>
            <a:endParaRPr sz="12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265"/>
              </a:spcBef>
              <a:buFont typeface="Wingdings"/>
              <a:buChar char=""/>
            </a:pPr>
            <a:endParaRPr sz="1200">
              <a:latin typeface="Trebuchet MS"/>
              <a:cs typeface="Trebuchet MS"/>
            </a:endParaRPr>
          </a:p>
          <a:p>
            <a:pPr marL="572770" marR="766445" indent="-114300">
              <a:lnSpc>
                <a:spcPts val="1300"/>
              </a:lnSpc>
              <a:buFont typeface="Arial"/>
              <a:buChar char="•"/>
              <a:tabLst>
                <a:tab pos="572770" algn="l"/>
              </a:tabLst>
            </a:pPr>
            <a:r>
              <a:rPr sz="1200" spc="-20" dirty="0">
                <a:latin typeface="Trebuchet MS"/>
                <a:cs typeface="Trebuchet MS"/>
              </a:rPr>
              <a:t>Elk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bedrijf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dat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een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MBA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uitvoert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heeft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ook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een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specifieke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zorgplicht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(art. </a:t>
            </a:r>
            <a:r>
              <a:rPr sz="1200" spc="-10" dirty="0">
                <a:latin typeface="Trebuchet MS"/>
                <a:cs typeface="Trebuchet MS"/>
              </a:rPr>
              <a:t>2.11)</a:t>
            </a:r>
            <a:endParaRPr sz="1200">
              <a:latin typeface="Trebuchet MS"/>
              <a:cs typeface="Trebuchet MS"/>
            </a:endParaRPr>
          </a:p>
          <a:p>
            <a:pPr marL="808355" lvl="1" indent="-123825">
              <a:lnSpc>
                <a:spcPct val="100000"/>
              </a:lnSpc>
              <a:spcBef>
                <a:spcPts val="850"/>
              </a:spcBef>
              <a:buSzPct val="91666"/>
              <a:buFont typeface="Wingdings"/>
              <a:buChar char=""/>
              <a:tabLst>
                <a:tab pos="808355" algn="l"/>
              </a:tabLst>
            </a:pPr>
            <a:r>
              <a:rPr sz="1200" dirty="0">
                <a:latin typeface="Trebuchet MS"/>
                <a:cs typeface="Trebuchet MS"/>
              </a:rPr>
              <a:t>Hoe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ga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ik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voldoen </a:t>
            </a:r>
            <a:r>
              <a:rPr sz="1200" dirty="0">
                <a:latin typeface="Trebuchet MS"/>
                <a:cs typeface="Trebuchet MS"/>
              </a:rPr>
              <a:t>aan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deze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zorgplicht?</a:t>
            </a:r>
            <a:endParaRPr sz="12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105"/>
              </a:spcBef>
              <a:buFont typeface="Wingdings"/>
              <a:buChar char=""/>
            </a:pPr>
            <a:endParaRPr sz="120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72770" algn="l"/>
              </a:tabLst>
            </a:pPr>
            <a:r>
              <a:rPr sz="1200" dirty="0">
                <a:latin typeface="Trebuchet MS"/>
                <a:cs typeface="Trebuchet MS"/>
              </a:rPr>
              <a:t>Bevoegd</a:t>
            </a:r>
            <a:r>
              <a:rPr sz="1200" spc="6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gezag</a:t>
            </a:r>
            <a:r>
              <a:rPr sz="1200" spc="2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mag</a:t>
            </a:r>
            <a:r>
              <a:rPr sz="1200" spc="7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maatwerkvoorschriften</a:t>
            </a:r>
            <a:r>
              <a:rPr sz="1200" spc="3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opleggen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 idx="4294967295"/>
          </p:nvPr>
        </p:nvSpPr>
        <p:spPr>
          <a:xfrm>
            <a:off x="7358063" y="10283825"/>
            <a:ext cx="169862" cy="182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8100" marR="0" lvl="0" indent="0" defTabSz="914400" eaLnBrk="1" fontAlgn="auto" latinLnBrk="0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nl-NL" sz="1200" b="0" i="0" u="none" strike="noStrike" kern="0" cap="none" spc="-5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pPr marL="38100" marR="0" lvl="0" indent="0" defTabSz="914400" eaLnBrk="1" fontAlgn="auto" latinLnBrk="0" hangingPunct="1">
                <a:lnSpc>
                  <a:spcPts val="12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0" cap="none" spc="-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8820" y="4761991"/>
            <a:ext cx="927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0" dirty="0">
                <a:solidFill>
                  <a:srgbClr val="262626"/>
                </a:solidFill>
                <a:latin typeface="Calibri"/>
                <a:cs typeface="Calibri"/>
              </a:rPr>
              <a:t>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8820" y="9411716"/>
            <a:ext cx="927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0" dirty="0">
                <a:solidFill>
                  <a:srgbClr val="262626"/>
                </a:solidFill>
                <a:latin typeface="Calibri"/>
                <a:cs typeface="Calibri"/>
              </a:rPr>
              <a:t>4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783" y="23861"/>
            <a:ext cx="7804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dirty="0">
                <a:latin typeface="Calibri"/>
                <a:cs typeface="Calibri"/>
              </a:rPr>
              <a:t>20-11-</a:t>
            </a:r>
            <a:r>
              <a:rPr sz="1200" spc="-20" dirty="0"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1306067"/>
            <a:ext cx="6096000" cy="329565"/>
            <a:chOff x="731520" y="1306067"/>
            <a:chExt cx="6096000" cy="3295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1306067"/>
              <a:ext cx="6095999" cy="3291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1306067"/>
              <a:ext cx="960120" cy="32918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37616" y="1312163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0"/>
              </a:spcBef>
            </a:pPr>
            <a:endParaRPr sz="600" dirty="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600" dirty="0">
              <a:latin typeface="Wingdings"/>
              <a:cs typeface="Wingdings"/>
            </a:endParaRPr>
          </a:p>
          <a:p>
            <a:pPr marL="45847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Probleem?</a:t>
            </a:r>
            <a:endParaRPr sz="1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290"/>
              </a:spcBef>
            </a:pPr>
            <a:endParaRPr sz="1200" dirty="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buFont typeface="Arial"/>
              <a:buChar char="•"/>
              <a:tabLst>
                <a:tab pos="572770" algn="l"/>
              </a:tabLst>
            </a:pPr>
            <a:r>
              <a:rPr sz="1200" spc="-45" dirty="0">
                <a:latin typeface="Trebuchet MS"/>
                <a:cs typeface="Trebuchet MS"/>
              </a:rPr>
              <a:t>‘Standaard’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logistiek</a:t>
            </a:r>
            <a:r>
              <a:rPr sz="1200" spc="-10" dirty="0">
                <a:latin typeface="Trebuchet MS"/>
                <a:cs typeface="Trebuchet MS"/>
              </a:rPr>
              <a:t> warehouse;</a:t>
            </a:r>
            <a:endParaRPr sz="1200" dirty="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572770" algn="l"/>
              </a:tabLst>
            </a:pPr>
            <a:r>
              <a:rPr sz="1200" spc="-40" dirty="0">
                <a:latin typeface="Trebuchet MS"/>
                <a:cs typeface="Trebuchet MS"/>
              </a:rPr>
              <a:t>Niet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gebouwd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voor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gevaarlijke </a:t>
            </a:r>
            <a:r>
              <a:rPr sz="1200" spc="-10" dirty="0">
                <a:latin typeface="Trebuchet MS"/>
                <a:cs typeface="Trebuchet MS"/>
              </a:rPr>
              <a:t>stoffen;</a:t>
            </a:r>
            <a:endParaRPr sz="1200" dirty="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572770" algn="l"/>
              </a:tabLst>
            </a:pPr>
            <a:r>
              <a:rPr sz="1200" spc="-45" dirty="0">
                <a:latin typeface="Trebuchet MS"/>
                <a:cs typeface="Trebuchet MS"/>
              </a:rPr>
              <a:t>‘Standaard’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sprinkler;</a:t>
            </a:r>
            <a:endParaRPr sz="1200" dirty="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572770" algn="l"/>
              </a:tabLst>
            </a:pPr>
            <a:r>
              <a:rPr sz="1200" spc="-30" dirty="0">
                <a:latin typeface="Trebuchet MS"/>
                <a:cs typeface="Trebuchet MS"/>
              </a:rPr>
              <a:t>Vloeroppervlak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&gt;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2.500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m²;</a:t>
            </a:r>
            <a:endParaRPr sz="1200" dirty="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572770" algn="l"/>
              </a:tabLst>
            </a:pPr>
            <a:r>
              <a:rPr sz="1200" dirty="0">
                <a:latin typeface="Trebuchet MS"/>
                <a:cs typeface="Trebuchet MS"/>
              </a:rPr>
              <a:t>Hoogte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35" dirty="0">
                <a:latin typeface="Trebuchet MS"/>
                <a:cs typeface="Trebuchet MS"/>
              </a:rPr>
              <a:t>12,2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meter;</a:t>
            </a:r>
            <a:endParaRPr sz="1200" dirty="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572770" algn="l"/>
              </a:tabLst>
            </a:pPr>
            <a:r>
              <a:rPr sz="1200" spc="-20" dirty="0">
                <a:latin typeface="Trebuchet MS"/>
                <a:cs typeface="Trebuchet MS"/>
              </a:rPr>
              <a:t>Klant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wenst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opslag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zonder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stellingen</a:t>
            </a:r>
            <a:endParaRPr sz="1200" dirty="0">
              <a:latin typeface="Trebuchet MS"/>
              <a:cs typeface="Trebuchet MS"/>
            </a:endParaRPr>
          </a:p>
        </p:txBody>
      </p:sp>
      <p:pic>
        <p:nvPicPr>
          <p:cNvPr id="7" name="object 7" descr="cirkeldiagram maatregelen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77284" y="2437983"/>
            <a:ext cx="2290571" cy="1591472"/>
          </a:xfrm>
          <a:prstGeom prst="rect">
            <a:avLst/>
          </a:prstGeom>
        </p:spPr>
      </p:pic>
      <p:grpSp>
        <p:nvGrp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5955792"/>
            <a:ext cx="6096000" cy="329565"/>
            <a:chOff x="731520" y="5955792"/>
            <a:chExt cx="6096000" cy="32956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5955792"/>
              <a:ext cx="6095999" cy="32918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5955792"/>
              <a:ext cx="960120" cy="329183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737616" y="5961888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600">
              <a:latin typeface="Wingdings"/>
              <a:cs typeface="Wingdings"/>
            </a:endParaRPr>
          </a:p>
          <a:p>
            <a:pPr marL="458470">
              <a:lnSpc>
                <a:spcPct val="100000"/>
              </a:lnSpc>
            </a:pP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Probleem?</a:t>
            </a:r>
            <a:endParaRPr sz="1200">
              <a:latin typeface="Trebuchet MS"/>
              <a:cs typeface="Trebuchet MS"/>
            </a:endParaRPr>
          </a:p>
          <a:p>
            <a:pPr marL="458470">
              <a:lnSpc>
                <a:spcPct val="100000"/>
              </a:lnSpc>
              <a:spcBef>
                <a:spcPts val="1035"/>
              </a:spcBef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</a:t>
            </a:r>
            <a:r>
              <a:rPr sz="1200" u="sng" spc="-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uitdagingen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20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buFont typeface="Arial"/>
              <a:buChar char="•"/>
              <a:tabLst>
                <a:tab pos="572770" algn="l"/>
              </a:tabLst>
            </a:pPr>
            <a:r>
              <a:rPr sz="1200" spc="-25" dirty="0">
                <a:latin typeface="Trebuchet MS"/>
                <a:cs typeface="Trebuchet MS"/>
              </a:rPr>
              <a:t>Het</a:t>
            </a:r>
            <a:r>
              <a:rPr sz="1200" spc="-7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blussysteem;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20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buFont typeface="Arial"/>
              <a:buChar char="•"/>
              <a:tabLst>
                <a:tab pos="572770" algn="l"/>
              </a:tabLst>
            </a:pPr>
            <a:r>
              <a:rPr sz="1200" spc="-40" dirty="0">
                <a:latin typeface="Trebuchet MS"/>
                <a:cs typeface="Trebuchet MS"/>
              </a:rPr>
              <a:t>Effectief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gebruik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de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opslagruimte;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200">
              <a:latin typeface="Trebuchet MS"/>
              <a:cs typeface="Trebuchet MS"/>
            </a:endParaRPr>
          </a:p>
          <a:p>
            <a:pPr marL="572770" indent="-114300">
              <a:lnSpc>
                <a:spcPct val="100000"/>
              </a:lnSpc>
              <a:buFont typeface="Arial"/>
              <a:buChar char="•"/>
              <a:tabLst>
                <a:tab pos="572770" algn="l"/>
              </a:tabLst>
            </a:pPr>
            <a:r>
              <a:rPr sz="1200" spc="-45" dirty="0">
                <a:latin typeface="Trebuchet MS"/>
                <a:cs typeface="Trebuchet MS"/>
              </a:rPr>
              <a:t>Efficiëntie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de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logistieke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operatie.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 idx="4294967295"/>
          </p:nvPr>
        </p:nvSpPr>
        <p:spPr>
          <a:xfrm>
            <a:off x="7358063" y="10283825"/>
            <a:ext cx="169862" cy="182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8100" marR="0" lvl="0" indent="0" defTabSz="914400" eaLnBrk="1" fontAlgn="auto" latinLnBrk="0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nl-NL" sz="1200" b="0" i="0" u="none" strike="noStrike" kern="0" cap="none" spc="-5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pPr marL="38100" marR="0" lvl="0" indent="0" defTabSz="914400" eaLnBrk="1" fontAlgn="auto" latinLnBrk="0" hangingPunct="1">
                <a:lnSpc>
                  <a:spcPts val="12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0" cap="none" spc="-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8820" y="4761991"/>
            <a:ext cx="927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0" dirty="0">
                <a:solidFill>
                  <a:srgbClr val="262626"/>
                </a:solidFill>
                <a:latin typeface="Calibri"/>
                <a:cs typeface="Calibri"/>
              </a:rPr>
              <a:t>5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8820" y="9411716"/>
            <a:ext cx="927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0" dirty="0">
                <a:solidFill>
                  <a:srgbClr val="262626"/>
                </a:solidFill>
                <a:latin typeface="Calibri"/>
                <a:cs typeface="Calibri"/>
              </a:rPr>
              <a:t>6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783" y="23861"/>
            <a:ext cx="7804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dirty="0">
                <a:latin typeface="Calibri"/>
                <a:cs typeface="Calibri"/>
              </a:rPr>
              <a:t>20-11-</a:t>
            </a:r>
            <a:r>
              <a:rPr sz="1200" spc="-20" dirty="0"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1306067"/>
            <a:ext cx="6096000" cy="329565"/>
            <a:chOff x="731520" y="1306067"/>
            <a:chExt cx="6096000" cy="3295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1306067"/>
              <a:ext cx="6095999" cy="3291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1306067"/>
              <a:ext cx="960120" cy="32918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37616" y="1312163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600">
              <a:latin typeface="Wingdings"/>
              <a:cs typeface="Wingdings"/>
            </a:endParaRPr>
          </a:p>
          <a:p>
            <a:pPr marL="458470" marR="635000">
              <a:lnSpc>
                <a:spcPts val="1300"/>
              </a:lnSpc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Mijn</a:t>
            </a:r>
            <a:r>
              <a:rPr sz="1200" spc="-4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opslagruimte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beschikt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over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een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sprinklerinstallatie.</a:t>
            </a:r>
            <a:r>
              <a:rPr sz="1200" spc="-1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Tot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welke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hoogte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mag</a:t>
            </a:r>
            <a:r>
              <a:rPr sz="1200" spc="-4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ik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3F6474"/>
                </a:solidFill>
                <a:latin typeface="Trebuchet MS"/>
                <a:cs typeface="Trebuchet MS"/>
              </a:rPr>
              <a:t>verpakte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lithium</a:t>
            </a:r>
            <a:r>
              <a:rPr sz="1200" spc="-2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energiedragers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opslaan?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5955792"/>
            <a:ext cx="6096000" cy="2595880"/>
            <a:chOff x="731520" y="5955792"/>
            <a:chExt cx="6096000" cy="259588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5955792"/>
              <a:ext cx="6095999" cy="3291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5955792"/>
              <a:ext cx="960120" cy="32918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788664" y="8368284"/>
              <a:ext cx="631190" cy="182880"/>
            </a:xfrm>
            <a:custGeom>
              <a:avLst/>
              <a:gdLst/>
              <a:ahLst/>
              <a:cxnLst/>
              <a:rect l="l" t="t" r="r" b="b"/>
              <a:pathLst>
                <a:path w="631189" h="182879">
                  <a:moveTo>
                    <a:pt x="630935" y="182880"/>
                  </a:moveTo>
                  <a:lnTo>
                    <a:pt x="0" y="182880"/>
                  </a:lnTo>
                  <a:lnTo>
                    <a:pt x="0" y="0"/>
                  </a:lnTo>
                  <a:lnTo>
                    <a:pt x="630935" y="0"/>
                  </a:lnTo>
                  <a:lnTo>
                    <a:pt x="630935" y="18288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945380" y="6835140"/>
            <a:ext cx="632460" cy="182880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0"/>
              </a:lnSpc>
            </a:pPr>
            <a:r>
              <a:rPr sz="1200" spc="-50" dirty="0">
                <a:latin typeface="Trebuchet MS"/>
                <a:cs typeface="Trebuchet MS"/>
              </a:rPr>
              <a:t>4,6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meter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96351" y="6063488"/>
            <a:ext cx="5438140" cy="1186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6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Hoe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zit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het?</a:t>
            </a:r>
            <a:endParaRPr sz="1200" dirty="0">
              <a:latin typeface="Trebuchet MS"/>
              <a:cs typeface="Trebuchet MS"/>
            </a:endParaRPr>
          </a:p>
          <a:p>
            <a:pPr marL="950594" marR="459105" indent="-951230">
              <a:lnSpc>
                <a:spcPts val="1300"/>
              </a:lnSpc>
              <a:spcBef>
                <a:spcPts val="1195"/>
              </a:spcBef>
              <a:tabLst>
                <a:tab pos="950594" algn="l"/>
              </a:tabLst>
            </a:pPr>
            <a:r>
              <a:rPr sz="1200" spc="60" dirty="0">
                <a:latin typeface="Trebuchet MS"/>
                <a:cs typeface="Trebuchet MS"/>
              </a:rPr>
              <a:t>M21</a:t>
            </a:r>
            <a:r>
              <a:rPr sz="1200" dirty="0">
                <a:latin typeface="Trebuchet MS"/>
                <a:cs typeface="Trebuchet MS"/>
              </a:rPr>
              <a:t>	</a:t>
            </a:r>
            <a:r>
              <a:rPr sz="1200" spc="-70" dirty="0">
                <a:latin typeface="Trebuchet MS"/>
                <a:cs typeface="Trebuchet MS"/>
              </a:rPr>
              <a:t>Bij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b="1" spc="-45" dirty="0">
                <a:latin typeface="Trebuchet MS"/>
                <a:cs typeface="Trebuchet MS"/>
              </a:rPr>
              <a:t>verpakte </a:t>
            </a:r>
            <a:r>
              <a:rPr sz="1200" b="1" dirty="0">
                <a:latin typeface="Trebuchet MS"/>
                <a:cs typeface="Trebuchet MS"/>
              </a:rPr>
              <a:t>opslag</a:t>
            </a:r>
            <a:r>
              <a:rPr sz="1200" b="1" spc="-10" dirty="0">
                <a:latin typeface="Trebuchet MS"/>
                <a:cs typeface="Trebuchet MS"/>
              </a:rPr>
              <a:t> </a:t>
            </a:r>
            <a:r>
              <a:rPr sz="1200" b="1" spc="-55" dirty="0">
                <a:latin typeface="Trebuchet MS"/>
                <a:cs typeface="Trebuchet MS"/>
              </a:rPr>
              <a:t>in</a:t>
            </a:r>
            <a:r>
              <a:rPr sz="1200" b="1" spc="-25" dirty="0">
                <a:latin typeface="Trebuchet MS"/>
                <a:cs typeface="Trebuchet MS"/>
              </a:rPr>
              <a:t> stellingen</a:t>
            </a:r>
            <a:r>
              <a:rPr sz="1200" b="1" spc="5" dirty="0">
                <a:latin typeface="Trebuchet MS"/>
                <a:cs typeface="Trebuchet MS"/>
              </a:rPr>
              <a:t> </a:t>
            </a:r>
            <a:r>
              <a:rPr sz="1200" spc="-35" dirty="0">
                <a:latin typeface="Trebuchet MS"/>
                <a:cs typeface="Trebuchet MS"/>
              </a:rPr>
              <a:t>geldt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een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maximale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hoogte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de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bovenste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ligger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6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de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stelling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van</a:t>
            </a:r>
            <a:endParaRPr sz="1200" dirty="0">
              <a:latin typeface="Trebuchet MS"/>
              <a:cs typeface="Trebuchet MS"/>
            </a:endParaRPr>
          </a:p>
          <a:p>
            <a:pPr marL="950594">
              <a:lnSpc>
                <a:spcPct val="100000"/>
              </a:lnSpc>
              <a:spcBef>
                <a:spcPts val="335"/>
              </a:spcBef>
            </a:pPr>
            <a:r>
              <a:rPr sz="1200" i="1" spc="-45" dirty="0">
                <a:latin typeface="Trebuchet MS"/>
                <a:cs typeface="Trebuchet MS"/>
              </a:rPr>
              <a:t>(aansluiting</a:t>
            </a:r>
            <a:r>
              <a:rPr sz="1200" i="1" spc="-20" dirty="0">
                <a:latin typeface="Trebuchet MS"/>
                <a:cs typeface="Trebuchet MS"/>
              </a:rPr>
              <a:t> </a:t>
            </a:r>
            <a:r>
              <a:rPr sz="1200" i="1" spc="-105" dirty="0">
                <a:latin typeface="Trebuchet MS"/>
                <a:cs typeface="Trebuchet MS"/>
              </a:rPr>
              <a:t>bij</a:t>
            </a:r>
            <a:r>
              <a:rPr sz="1200" i="1" spc="-45" dirty="0">
                <a:latin typeface="Trebuchet MS"/>
                <a:cs typeface="Trebuchet MS"/>
              </a:rPr>
              <a:t> </a:t>
            </a:r>
            <a:r>
              <a:rPr sz="1200" i="1" spc="-80" dirty="0">
                <a:latin typeface="Trebuchet MS"/>
                <a:cs typeface="Trebuchet MS"/>
              </a:rPr>
              <a:t>richtlijnen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20" dirty="0">
                <a:latin typeface="Trebuchet MS"/>
                <a:cs typeface="Trebuchet MS"/>
              </a:rPr>
              <a:t>van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10" dirty="0">
                <a:latin typeface="Trebuchet MS"/>
                <a:cs typeface="Trebuchet MS"/>
              </a:rPr>
              <a:t>verzekeraars)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 idx="4294967295"/>
          </p:nvPr>
        </p:nvSpPr>
        <p:spPr>
          <a:xfrm>
            <a:off x="1196351" y="7497529"/>
            <a:ext cx="2416175" cy="20827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50594" algn="l"/>
              </a:tabLst>
              <a:defRPr/>
            </a:pPr>
            <a:r>
              <a:rPr kumimoji="0" lang="nl-NL" sz="1200" b="0" i="0" u="none" strike="noStrike" kern="0" cap="none" spc="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M22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	In</a:t>
            </a:r>
            <a:r>
              <a:rPr kumimoji="0" lang="nl-NL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afwijking</a:t>
            </a:r>
            <a:r>
              <a:rPr kumimoji="0" lang="nl-NL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op</a:t>
            </a:r>
            <a:r>
              <a:rPr kumimoji="0" lang="nl-NL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M21</a:t>
            </a:r>
            <a:r>
              <a:rPr kumimoji="0" lang="nl-NL" sz="12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is</a:t>
            </a:r>
            <a:endParaRPr kumimoji="0" lang="nl-NL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37788" y="7519416"/>
            <a:ext cx="948055" cy="182880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0"/>
              </a:lnSpc>
            </a:pPr>
            <a:r>
              <a:rPr sz="1200" spc="-10" dirty="0">
                <a:latin typeface="Trebuchet MS"/>
                <a:cs typeface="Trebuchet MS"/>
              </a:rPr>
              <a:t>hogere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opslag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22294" y="7497529"/>
            <a:ext cx="13112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rebuchet MS"/>
                <a:cs typeface="Trebuchet MS"/>
              </a:rPr>
              <a:t>onder</a:t>
            </a:r>
            <a:r>
              <a:rPr sz="1200" spc="-8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voorwaarden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47286" y="7616412"/>
            <a:ext cx="2907030" cy="4826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9"/>
              </a:spcBef>
            </a:pPr>
            <a:r>
              <a:rPr sz="1200" spc="-10" dirty="0">
                <a:latin typeface="Trebuchet MS"/>
                <a:cs typeface="Trebuchet MS"/>
              </a:rPr>
              <a:t>toegestaan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(</a:t>
            </a:r>
            <a:r>
              <a:rPr sz="1200" b="1" spc="-50" dirty="0">
                <a:latin typeface="Trebuchet MS"/>
                <a:cs typeface="Trebuchet MS"/>
              </a:rPr>
              <a:t>verpakte</a:t>
            </a:r>
            <a:r>
              <a:rPr sz="1200" b="1" spc="-15" dirty="0">
                <a:latin typeface="Trebuchet MS"/>
                <a:cs typeface="Trebuchet MS"/>
              </a:rPr>
              <a:t> </a:t>
            </a:r>
            <a:r>
              <a:rPr sz="1200" b="1" dirty="0">
                <a:latin typeface="Trebuchet MS"/>
                <a:cs typeface="Trebuchet MS"/>
              </a:rPr>
              <a:t>opslag</a:t>
            </a:r>
            <a:r>
              <a:rPr sz="1200" b="1" spc="30" dirty="0">
                <a:latin typeface="Trebuchet MS"/>
                <a:cs typeface="Trebuchet MS"/>
              </a:rPr>
              <a:t> </a:t>
            </a:r>
            <a:r>
              <a:rPr sz="1200" b="1" spc="-55" dirty="0">
                <a:latin typeface="Trebuchet MS"/>
                <a:cs typeface="Trebuchet MS"/>
              </a:rPr>
              <a:t>in</a:t>
            </a:r>
            <a:r>
              <a:rPr sz="1200" b="1" spc="10" dirty="0">
                <a:latin typeface="Trebuchet MS"/>
                <a:cs typeface="Trebuchet MS"/>
              </a:rPr>
              <a:t> </a:t>
            </a:r>
            <a:r>
              <a:rPr sz="1200" b="1" spc="-20" dirty="0">
                <a:latin typeface="Trebuchet MS"/>
                <a:cs typeface="Trebuchet MS"/>
              </a:rPr>
              <a:t>stellingen</a:t>
            </a:r>
            <a:r>
              <a:rPr sz="1200" spc="-20" dirty="0">
                <a:latin typeface="Trebuchet MS"/>
                <a:cs typeface="Trebuchet MS"/>
              </a:rPr>
              <a:t>).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9"/>
              </a:spcBef>
            </a:pPr>
            <a:r>
              <a:rPr sz="1200" i="1" spc="-30" dirty="0">
                <a:latin typeface="Trebuchet MS"/>
                <a:cs typeface="Trebuchet MS"/>
              </a:rPr>
              <a:t>(gebaseerd</a:t>
            </a:r>
            <a:r>
              <a:rPr sz="1200" i="1" spc="-65" dirty="0">
                <a:latin typeface="Trebuchet MS"/>
                <a:cs typeface="Trebuchet MS"/>
              </a:rPr>
              <a:t> </a:t>
            </a:r>
            <a:r>
              <a:rPr sz="1200" i="1" spc="-10" dirty="0">
                <a:latin typeface="Trebuchet MS"/>
                <a:cs typeface="Trebuchet MS"/>
              </a:rPr>
              <a:t>op</a:t>
            </a:r>
            <a:r>
              <a:rPr sz="1200" i="1" spc="-60" dirty="0">
                <a:latin typeface="Trebuchet MS"/>
                <a:cs typeface="Trebuchet MS"/>
              </a:rPr>
              <a:t> </a:t>
            </a:r>
            <a:r>
              <a:rPr sz="1200" i="1" spc="55" dirty="0">
                <a:latin typeface="Trebuchet MS"/>
                <a:cs typeface="Trebuchet MS"/>
              </a:rPr>
              <a:t>FM</a:t>
            </a:r>
            <a:r>
              <a:rPr sz="1200" i="1" spc="-70" dirty="0">
                <a:latin typeface="Trebuchet MS"/>
                <a:cs typeface="Trebuchet MS"/>
              </a:rPr>
              <a:t> </a:t>
            </a:r>
            <a:r>
              <a:rPr sz="1200" i="1" spc="70" dirty="0">
                <a:latin typeface="Trebuchet MS"/>
                <a:cs typeface="Trebuchet MS"/>
              </a:rPr>
              <a:t>DS</a:t>
            </a:r>
            <a:r>
              <a:rPr sz="1200" i="1" spc="-65" dirty="0">
                <a:latin typeface="Trebuchet MS"/>
                <a:cs typeface="Trebuchet MS"/>
              </a:rPr>
              <a:t> </a:t>
            </a:r>
            <a:r>
              <a:rPr sz="1200" i="1" spc="-50" dirty="0">
                <a:latin typeface="Trebuchet MS"/>
                <a:cs typeface="Trebuchet MS"/>
              </a:rPr>
              <a:t>8-</a:t>
            </a:r>
            <a:r>
              <a:rPr sz="1200" i="1" spc="-25" dirty="0">
                <a:latin typeface="Trebuchet MS"/>
                <a:cs typeface="Trebuchet MS"/>
              </a:rPr>
              <a:t>1)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96351" y="8346452"/>
            <a:ext cx="3286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950594" algn="l"/>
              </a:tabLst>
            </a:pPr>
            <a:r>
              <a:rPr sz="1200" spc="114" dirty="0">
                <a:latin typeface="Trebuchet MS"/>
                <a:cs typeface="Trebuchet MS"/>
              </a:rPr>
              <a:t>FM</a:t>
            </a:r>
            <a:r>
              <a:rPr sz="1200" spc="-65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DS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8-</a:t>
            </a:r>
            <a:r>
              <a:rPr sz="1200" spc="-50" dirty="0">
                <a:latin typeface="Trebuchet MS"/>
                <a:cs typeface="Trebuchet MS"/>
              </a:rPr>
              <a:t>1</a:t>
            </a:r>
            <a:r>
              <a:rPr sz="1200" dirty="0">
                <a:latin typeface="Trebuchet MS"/>
                <a:cs typeface="Trebuchet MS"/>
              </a:rPr>
              <a:t>	Maximaal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3</a:t>
            </a:r>
            <a:r>
              <a:rPr sz="1200" spc="-10" dirty="0">
                <a:latin typeface="Trebuchet MS"/>
                <a:cs typeface="Trebuchet MS"/>
              </a:rPr>
              <a:t> lagen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hoog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(4,5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meter)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39211" y="8823960"/>
            <a:ext cx="631190" cy="182880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65"/>
              </a:lnSpc>
            </a:pPr>
            <a:r>
              <a:rPr sz="1200" spc="-50" dirty="0">
                <a:latin typeface="Trebuchet MS"/>
                <a:cs typeface="Trebuchet MS"/>
              </a:rPr>
              <a:t>1,8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meter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96351" y="8802051"/>
            <a:ext cx="4250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310130" algn="l"/>
              </a:tabLst>
            </a:pPr>
            <a:r>
              <a:rPr sz="1200" spc="114" dirty="0">
                <a:latin typeface="Trebuchet MS"/>
                <a:cs typeface="Trebuchet MS"/>
              </a:rPr>
              <a:t>FM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DS</a:t>
            </a:r>
            <a:r>
              <a:rPr sz="1200" spc="-40" dirty="0">
                <a:latin typeface="Trebuchet MS"/>
                <a:cs typeface="Trebuchet MS"/>
              </a:rPr>
              <a:t> 7-</a:t>
            </a:r>
            <a:r>
              <a:rPr sz="1200" dirty="0">
                <a:latin typeface="Trebuchet MS"/>
                <a:cs typeface="Trebuchet MS"/>
              </a:rPr>
              <a:t>112</a:t>
            </a:r>
            <a:r>
              <a:rPr sz="1200" spc="38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Maximaal</a:t>
            </a:r>
            <a:r>
              <a:rPr sz="1200" dirty="0">
                <a:latin typeface="Trebuchet MS"/>
                <a:cs typeface="Trebuchet MS"/>
              </a:rPr>
              <a:t>	hoog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(alleen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tijdelijke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opslag)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7616" y="5961888"/>
            <a:ext cx="6082665" cy="3415665"/>
          </a:xfrm>
          <a:custGeom>
            <a:avLst/>
            <a:gdLst/>
            <a:ahLst/>
            <a:cxnLst/>
            <a:rect l="l" t="t" r="r" b="b"/>
            <a:pathLst>
              <a:path w="6082665" h="3415665">
                <a:moveTo>
                  <a:pt x="6082283" y="0"/>
                </a:moveTo>
                <a:lnTo>
                  <a:pt x="0" y="0"/>
                </a:lnTo>
                <a:lnTo>
                  <a:pt x="0" y="3415283"/>
                </a:lnTo>
                <a:lnTo>
                  <a:pt x="6082283" y="3415283"/>
                </a:lnTo>
                <a:lnTo>
                  <a:pt x="6082283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18820" y="4761991"/>
            <a:ext cx="927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0" dirty="0">
                <a:solidFill>
                  <a:srgbClr val="262626"/>
                </a:solidFill>
                <a:latin typeface="Calibri"/>
                <a:cs typeface="Calibri"/>
              </a:rPr>
              <a:t>7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22" name="object 22"/>
          <p:cNvSpPr txBox="1"/>
          <p:nvPr/>
        </p:nvSpPr>
        <p:spPr>
          <a:xfrm>
            <a:off x="718820" y="9411716"/>
            <a:ext cx="927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0" dirty="0">
                <a:solidFill>
                  <a:srgbClr val="262626"/>
                </a:solidFill>
                <a:latin typeface="Calibri"/>
                <a:cs typeface="Calibri"/>
              </a:rPr>
              <a:t>8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783" y="23861"/>
            <a:ext cx="7804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dirty="0">
                <a:latin typeface="Calibri"/>
                <a:cs typeface="Calibri"/>
              </a:rPr>
              <a:t>20-11-</a:t>
            </a:r>
            <a:r>
              <a:rPr sz="1200" spc="-20" dirty="0"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1306067"/>
            <a:ext cx="6096000" cy="329565"/>
            <a:chOff x="731520" y="1306067"/>
            <a:chExt cx="6096000" cy="3295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1306067"/>
              <a:ext cx="6095999" cy="3291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1306067"/>
              <a:ext cx="960120" cy="32918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37616" y="1312163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600">
              <a:latin typeface="Wingdings"/>
              <a:cs typeface="Wingdings"/>
            </a:endParaRPr>
          </a:p>
          <a:p>
            <a:pPr marL="45847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Mijn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warehouse</a:t>
            </a:r>
            <a:r>
              <a:rPr sz="1200" spc="-2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is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veel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hoger.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90" dirty="0">
                <a:solidFill>
                  <a:srgbClr val="3F6474"/>
                </a:solidFill>
                <a:latin typeface="Trebuchet MS"/>
                <a:cs typeface="Trebuchet MS"/>
              </a:rPr>
              <a:t>Mag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ik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er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dan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nog</a:t>
            </a:r>
            <a:r>
              <a:rPr sz="1200" spc="-4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wel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iets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boven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zetten?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520" y="5955792"/>
            <a:ext cx="6095999" cy="3291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675376" y="6063488"/>
            <a:ext cx="95948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</p:txBody>
      </p:sp>
      <p:pic>
        <p:nvPic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6675" y="5955792"/>
            <a:ext cx="960120" cy="32918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196351" y="6334719"/>
            <a:ext cx="816610" cy="522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Hoe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zit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het?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30"/>
              </a:spcBef>
            </a:pPr>
            <a:r>
              <a:rPr sz="1200" spc="60" dirty="0">
                <a:latin typeface="Trebuchet MS"/>
                <a:cs typeface="Trebuchet MS"/>
              </a:rPr>
              <a:t>M29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67948" y="6648699"/>
            <a:ext cx="3928110" cy="1423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rebuchet MS"/>
                <a:cs typeface="Trebuchet MS"/>
              </a:rPr>
              <a:t>Opslag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in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combinatie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met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andere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goederen.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5"/>
              </a:spcBef>
            </a:pPr>
            <a:endParaRPr sz="1200">
              <a:latin typeface="Trebuchet MS"/>
              <a:cs typeface="Trebuchet MS"/>
            </a:endParaRPr>
          </a:p>
          <a:p>
            <a:pPr marR="5080">
              <a:lnSpc>
                <a:spcPts val="1300"/>
              </a:lnSpc>
            </a:pPr>
            <a:r>
              <a:rPr sz="1200" spc="-45" dirty="0">
                <a:latin typeface="Trebuchet MS"/>
                <a:cs typeface="Trebuchet MS"/>
              </a:rPr>
              <a:t>‘Wanneer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in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de</a:t>
            </a:r>
            <a:r>
              <a:rPr sz="1200" spc="-40" dirty="0">
                <a:latin typeface="Trebuchet MS"/>
                <a:cs typeface="Trebuchet MS"/>
              </a:rPr>
              <a:t> betreffende ruimte </a:t>
            </a:r>
            <a:r>
              <a:rPr sz="1200" dirty="0">
                <a:latin typeface="Trebuchet MS"/>
                <a:cs typeface="Trebuchet MS"/>
              </a:rPr>
              <a:t>ook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koopmansgoederen worden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opgeslagen,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mogen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deze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niet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risico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verhogend </a:t>
            </a:r>
            <a:r>
              <a:rPr sz="1200" spc="-25" dirty="0">
                <a:latin typeface="Trebuchet MS"/>
                <a:cs typeface="Trebuchet MS"/>
              </a:rPr>
              <a:t>werken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en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de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brandbestrijding </a:t>
            </a:r>
            <a:r>
              <a:rPr sz="1200" spc="-50" dirty="0">
                <a:latin typeface="Trebuchet MS"/>
                <a:cs typeface="Trebuchet MS"/>
              </a:rPr>
              <a:t>niet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belemmeren.’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1200">
              <a:latin typeface="Trebuchet MS"/>
              <a:cs typeface="Trebuchet MS"/>
            </a:endParaRPr>
          </a:p>
          <a:p>
            <a:pPr marR="196215">
              <a:lnSpc>
                <a:spcPts val="1300"/>
              </a:lnSpc>
            </a:pPr>
            <a:r>
              <a:rPr sz="1200" spc="-20" dirty="0">
                <a:latin typeface="Trebuchet MS"/>
                <a:cs typeface="Trebuchet MS"/>
              </a:rPr>
              <a:t>Voorbeelden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stoffen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die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brandbaar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zijn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in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65" dirty="0">
                <a:latin typeface="Trebuchet MS"/>
                <a:cs typeface="Trebuchet MS"/>
              </a:rPr>
              <a:t>NEN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6060 </a:t>
            </a:r>
            <a:r>
              <a:rPr sz="1200" spc="-45" dirty="0">
                <a:latin typeface="Trebuchet MS"/>
                <a:cs typeface="Trebuchet MS"/>
              </a:rPr>
              <a:t>B.2t/m</a:t>
            </a:r>
            <a:r>
              <a:rPr sz="1200" spc="-20" dirty="0">
                <a:latin typeface="Trebuchet MS"/>
                <a:cs typeface="Trebuchet MS"/>
              </a:rPr>
              <a:t> B.8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i="1" spc="-85" dirty="0">
                <a:latin typeface="Trebuchet MS"/>
                <a:cs typeface="Trebuchet MS"/>
              </a:rPr>
              <a:t>(hout,</a:t>
            </a:r>
            <a:r>
              <a:rPr sz="1200" i="1" spc="-30" dirty="0">
                <a:latin typeface="Trebuchet MS"/>
                <a:cs typeface="Trebuchet MS"/>
              </a:rPr>
              <a:t> </a:t>
            </a:r>
            <a:r>
              <a:rPr sz="1200" i="1" spc="-80" dirty="0">
                <a:latin typeface="Trebuchet MS"/>
                <a:cs typeface="Trebuchet MS"/>
              </a:rPr>
              <a:t>papier,</a:t>
            </a:r>
            <a:r>
              <a:rPr sz="1200" i="1" spc="-45" dirty="0">
                <a:latin typeface="Trebuchet MS"/>
                <a:cs typeface="Trebuchet MS"/>
              </a:rPr>
              <a:t> </a:t>
            </a:r>
            <a:r>
              <a:rPr sz="1200" i="1" spc="-60" dirty="0">
                <a:latin typeface="Trebuchet MS"/>
                <a:cs typeface="Trebuchet MS"/>
              </a:rPr>
              <a:t>levensmiddelen,</a:t>
            </a:r>
            <a:r>
              <a:rPr sz="1200" i="1" spc="-30" dirty="0">
                <a:latin typeface="Trebuchet MS"/>
                <a:cs typeface="Trebuchet MS"/>
              </a:rPr>
              <a:t> </a:t>
            </a:r>
            <a:r>
              <a:rPr sz="1200" i="1" spc="-55" dirty="0">
                <a:latin typeface="Trebuchet MS"/>
                <a:cs typeface="Trebuchet MS"/>
              </a:rPr>
              <a:t>meubels,</a:t>
            </a:r>
            <a:r>
              <a:rPr sz="1200" i="1" spc="-45" dirty="0">
                <a:latin typeface="Trebuchet MS"/>
                <a:cs typeface="Trebuchet MS"/>
              </a:rPr>
              <a:t> </a:t>
            </a:r>
            <a:r>
              <a:rPr sz="1200" i="1" spc="-25" dirty="0">
                <a:latin typeface="Trebuchet MS"/>
                <a:cs typeface="Trebuchet MS"/>
              </a:rPr>
              <a:t>…)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 idx="4294967295"/>
          </p:nvPr>
        </p:nvSpPr>
        <p:spPr>
          <a:xfrm>
            <a:off x="1196351" y="8222971"/>
            <a:ext cx="708660" cy="20827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FM</a:t>
            </a:r>
            <a:r>
              <a:rPr kumimoji="0" lang="nl-NL" sz="12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DS</a:t>
            </a:r>
            <a:r>
              <a:rPr kumimoji="0" lang="nl-NL" sz="12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8-</a:t>
            </a:r>
            <a:r>
              <a:rPr kumimoji="0" lang="nl-NL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1</a:t>
            </a:r>
            <a:endParaRPr kumimoji="0" lang="nl-NL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67948" y="8222971"/>
            <a:ext cx="3112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Trebuchet MS"/>
                <a:cs typeface="Trebuchet MS"/>
              </a:rPr>
              <a:t>Geen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opslag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toegestaan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boven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de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batterijen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(!)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96351" y="8582623"/>
            <a:ext cx="876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114" dirty="0">
                <a:latin typeface="Trebuchet MS"/>
                <a:cs typeface="Trebuchet MS"/>
              </a:rPr>
              <a:t>FM</a:t>
            </a:r>
            <a:r>
              <a:rPr sz="1200" spc="-65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DS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7-</a:t>
            </a:r>
            <a:r>
              <a:rPr sz="1200" spc="-25" dirty="0">
                <a:latin typeface="Trebuchet MS"/>
                <a:cs typeface="Trebuchet MS"/>
              </a:rPr>
              <a:t>112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67948" y="8582623"/>
            <a:ext cx="2814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rebuchet MS"/>
                <a:cs typeface="Trebuchet MS"/>
              </a:rPr>
              <a:t>Sta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geen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opslag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toe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boven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de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batterijen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(!)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7616" y="5961888"/>
            <a:ext cx="6082665" cy="3415665"/>
          </a:xfrm>
          <a:custGeom>
            <a:avLst/>
            <a:gdLst/>
            <a:ahLst/>
            <a:cxnLst/>
            <a:rect l="l" t="t" r="r" b="b"/>
            <a:pathLst>
              <a:path w="6082665" h="3415665">
                <a:moveTo>
                  <a:pt x="6082283" y="0"/>
                </a:moveTo>
                <a:lnTo>
                  <a:pt x="0" y="0"/>
                </a:lnTo>
                <a:lnTo>
                  <a:pt x="0" y="3415283"/>
                </a:lnTo>
                <a:lnTo>
                  <a:pt x="6082283" y="3415283"/>
                </a:lnTo>
                <a:lnTo>
                  <a:pt x="6082283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18820" y="4761991"/>
            <a:ext cx="9271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0" dirty="0">
                <a:solidFill>
                  <a:srgbClr val="262626"/>
                </a:solidFill>
                <a:latin typeface="Calibri"/>
                <a:cs typeface="Calibri"/>
              </a:rPr>
              <a:t>9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718820" y="9411716"/>
            <a:ext cx="16002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25" dirty="0">
                <a:solidFill>
                  <a:srgbClr val="262626"/>
                </a:solidFill>
                <a:latin typeface="Calibri"/>
                <a:cs typeface="Calibri"/>
              </a:rPr>
              <a:t>10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783" y="23861"/>
            <a:ext cx="7804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dirty="0">
                <a:latin typeface="Calibri"/>
                <a:cs typeface="Calibri"/>
              </a:rPr>
              <a:t>20-11-</a:t>
            </a:r>
            <a:r>
              <a:rPr sz="1200" spc="-20" dirty="0"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1306067"/>
            <a:ext cx="6096000" cy="329565"/>
            <a:chOff x="731520" y="1306067"/>
            <a:chExt cx="6096000" cy="3295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1306067"/>
              <a:ext cx="6095999" cy="3291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1306067"/>
              <a:ext cx="960120" cy="32918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37616" y="1312163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600">
              <a:latin typeface="Wingdings"/>
              <a:cs typeface="Wingdings"/>
            </a:endParaRPr>
          </a:p>
          <a:p>
            <a:pPr marL="458470" marR="891540">
              <a:lnSpc>
                <a:spcPts val="1300"/>
              </a:lnSpc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Mijn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opslagruimte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heeft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een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vloeroppervlak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van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12.000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m2.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Hoe</a:t>
            </a:r>
            <a:r>
              <a:rPr sz="1200" spc="-2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groot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mogen</a:t>
            </a:r>
            <a:r>
              <a:rPr sz="1200" spc="1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de</a:t>
            </a:r>
            <a:r>
              <a:rPr sz="1200" spc="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opslagvakken</a:t>
            </a:r>
            <a:r>
              <a:rPr sz="1200" spc="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maximaal</a:t>
            </a:r>
            <a:r>
              <a:rPr sz="1200" spc="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zijn?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5955792"/>
            <a:ext cx="6096000" cy="329565"/>
            <a:chOff x="731520" y="5955792"/>
            <a:chExt cx="6096000" cy="32956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5955792"/>
              <a:ext cx="6095999" cy="3291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5955792"/>
              <a:ext cx="960120" cy="329183"/>
            </a:xfrm>
            <a:prstGeom prst="rect">
              <a:avLst/>
            </a:prstGeom>
          </p:spPr>
        </p:pic>
      </p:grpSp>
      <p:grpSp>
        <p:nvGrp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0376" y="6670547"/>
            <a:ext cx="1975485" cy="347980"/>
            <a:chOff x="3770376" y="6670547"/>
            <a:chExt cx="1975485" cy="347980"/>
          </a:xfrm>
        </p:grpSpPr>
        <p:sp>
          <p:nvSpPr>
            <p:cNvPr id="11" name="object 11"/>
            <p:cNvSpPr/>
            <p:nvPr/>
          </p:nvSpPr>
          <p:spPr>
            <a:xfrm>
              <a:off x="5227319" y="6670547"/>
              <a:ext cx="518159" cy="182880"/>
            </a:xfrm>
            <a:custGeom>
              <a:avLst/>
              <a:gdLst/>
              <a:ahLst/>
              <a:cxnLst/>
              <a:rect l="l" t="t" r="r" b="b"/>
              <a:pathLst>
                <a:path w="518160" h="182879">
                  <a:moveTo>
                    <a:pt x="518160" y="182880"/>
                  </a:moveTo>
                  <a:lnTo>
                    <a:pt x="0" y="182880"/>
                  </a:lnTo>
                  <a:lnTo>
                    <a:pt x="0" y="0"/>
                  </a:lnTo>
                  <a:lnTo>
                    <a:pt x="518160" y="0"/>
                  </a:lnTo>
                  <a:lnTo>
                    <a:pt x="518160" y="18288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770376" y="6835139"/>
              <a:ext cx="1443355" cy="182880"/>
            </a:xfrm>
            <a:custGeom>
              <a:avLst/>
              <a:gdLst/>
              <a:ahLst/>
              <a:cxnLst/>
              <a:rect l="l" t="t" r="r" b="b"/>
              <a:pathLst>
                <a:path w="1443354" h="182879">
                  <a:moveTo>
                    <a:pt x="1443227" y="182880"/>
                  </a:moveTo>
                  <a:lnTo>
                    <a:pt x="0" y="182880"/>
                  </a:lnTo>
                  <a:lnTo>
                    <a:pt x="0" y="0"/>
                  </a:lnTo>
                  <a:lnTo>
                    <a:pt x="1443227" y="0"/>
                  </a:lnTo>
                  <a:lnTo>
                    <a:pt x="1443227" y="18288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31364" y="7194803"/>
            <a:ext cx="2255520" cy="347980"/>
            <a:chOff x="2531364" y="7194803"/>
            <a:chExt cx="2255520" cy="347980"/>
          </a:xfrm>
        </p:grpSpPr>
        <p:sp>
          <p:nvSpPr>
            <p:cNvPr id="14" name="object 14"/>
            <p:cNvSpPr/>
            <p:nvPr/>
          </p:nvSpPr>
          <p:spPr>
            <a:xfrm>
              <a:off x="3838956" y="7194803"/>
              <a:ext cx="948055" cy="182880"/>
            </a:xfrm>
            <a:custGeom>
              <a:avLst/>
              <a:gdLst/>
              <a:ahLst/>
              <a:cxnLst/>
              <a:rect l="l" t="t" r="r" b="b"/>
              <a:pathLst>
                <a:path w="948054" h="182879">
                  <a:moveTo>
                    <a:pt x="947927" y="182880"/>
                  </a:moveTo>
                  <a:lnTo>
                    <a:pt x="0" y="182880"/>
                  </a:lnTo>
                  <a:lnTo>
                    <a:pt x="0" y="0"/>
                  </a:lnTo>
                  <a:lnTo>
                    <a:pt x="947927" y="0"/>
                  </a:lnTo>
                  <a:lnTo>
                    <a:pt x="947927" y="18288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31364" y="7359395"/>
              <a:ext cx="1365885" cy="182880"/>
            </a:xfrm>
            <a:custGeom>
              <a:avLst/>
              <a:gdLst/>
              <a:ahLst/>
              <a:cxnLst/>
              <a:rect l="l" t="t" r="r" b="b"/>
              <a:pathLst>
                <a:path w="1365885" h="182879">
                  <a:moveTo>
                    <a:pt x="1365503" y="182880"/>
                  </a:moveTo>
                  <a:lnTo>
                    <a:pt x="0" y="182880"/>
                  </a:lnTo>
                  <a:lnTo>
                    <a:pt x="0" y="0"/>
                  </a:lnTo>
                  <a:lnTo>
                    <a:pt x="1365503" y="0"/>
                  </a:lnTo>
                  <a:lnTo>
                    <a:pt x="1365503" y="18288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54680" y="8409432"/>
            <a:ext cx="2898775" cy="347980"/>
            <a:chOff x="3154680" y="8409432"/>
            <a:chExt cx="2898775" cy="347980"/>
          </a:xfrm>
        </p:grpSpPr>
        <p:sp>
          <p:nvSpPr>
            <p:cNvPr id="17" name="object 17"/>
            <p:cNvSpPr/>
            <p:nvPr/>
          </p:nvSpPr>
          <p:spPr>
            <a:xfrm>
              <a:off x="3154680" y="8409432"/>
              <a:ext cx="2898775" cy="182880"/>
            </a:xfrm>
            <a:custGeom>
              <a:avLst/>
              <a:gdLst/>
              <a:ahLst/>
              <a:cxnLst/>
              <a:rect l="l" t="t" r="r" b="b"/>
              <a:pathLst>
                <a:path w="2898775" h="182879">
                  <a:moveTo>
                    <a:pt x="1092708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092708" y="182880"/>
                  </a:lnTo>
                  <a:lnTo>
                    <a:pt x="1092708" y="0"/>
                  </a:lnTo>
                  <a:close/>
                </a:path>
                <a:path w="2898775" h="182879">
                  <a:moveTo>
                    <a:pt x="2898648" y="0"/>
                  </a:moveTo>
                  <a:lnTo>
                    <a:pt x="1850136" y="0"/>
                  </a:lnTo>
                  <a:lnTo>
                    <a:pt x="1850136" y="182880"/>
                  </a:lnTo>
                  <a:lnTo>
                    <a:pt x="2898648" y="182880"/>
                  </a:lnTo>
                  <a:lnTo>
                    <a:pt x="2898648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67555" y="8574023"/>
              <a:ext cx="1329055" cy="182880"/>
            </a:xfrm>
            <a:custGeom>
              <a:avLst/>
              <a:gdLst/>
              <a:ahLst/>
              <a:cxnLst/>
              <a:rect l="l" t="t" r="r" b="b"/>
              <a:pathLst>
                <a:path w="1329054" h="182879">
                  <a:moveTo>
                    <a:pt x="1328927" y="182880"/>
                  </a:moveTo>
                  <a:lnTo>
                    <a:pt x="0" y="182880"/>
                  </a:lnTo>
                  <a:lnTo>
                    <a:pt x="0" y="0"/>
                  </a:lnTo>
                  <a:lnTo>
                    <a:pt x="1328927" y="0"/>
                  </a:lnTo>
                  <a:lnTo>
                    <a:pt x="1328927" y="18288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37616" y="5961888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600">
              <a:latin typeface="Wingdings"/>
              <a:cs typeface="Wingdings"/>
            </a:endParaRPr>
          </a:p>
          <a:p>
            <a:pPr marL="458470">
              <a:lnSpc>
                <a:spcPct val="100000"/>
              </a:lnSpc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Hoe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zit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het?</a:t>
            </a:r>
            <a:endParaRPr sz="1200">
              <a:latin typeface="Trebuchet MS"/>
              <a:cs typeface="Trebuchet MS"/>
            </a:endParaRPr>
          </a:p>
          <a:p>
            <a:pPr marL="1447165" marR="504190" indent="-989330">
              <a:lnSpc>
                <a:spcPts val="1300"/>
              </a:lnSpc>
              <a:spcBef>
                <a:spcPts val="1195"/>
              </a:spcBef>
              <a:tabLst>
                <a:tab pos="1447165" algn="l"/>
              </a:tabLst>
            </a:pPr>
            <a:r>
              <a:rPr sz="1200" spc="60" dirty="0">
                <a:latin typeface="Trebuchet MS"/>
                <a:cs typeface="Trebuchet MS"/>
              </a:rPr>
              <a:t>M38</a:t>
            </a:r>
            <a:r>
              <a:rPr sz="1200" dirty="0">
                <a:latin typeface="Trebuchet MS"/>
                <a:cs typeface="Trebuchet MS"/>
              </a:rPr>
              <a:t>	De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grootte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een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opslagvak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mag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maximaal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300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m²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zijn.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Van </a:t>
            </a:r>
            <a:r>
              <a:rPr sz="1200" spc="-35" dirty="0">
                <a:latin typeface="Trebuchet MS"/>
                <a:cs typeface="Trebuchet MS"/>
              </a:rPr>
              <a:t>elkaar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gescheiden</a:t>
            </a:r>
            <a:r>
              <a:rPr sz="1200" spc="-6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door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gangen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3,5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meter.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200">
              <a:latin typeface="Trebuchet MS"/>
              <a:cs typeface="Trebuchet MS"/>
            </a:endParaRPr>
          </a:p>
          <a:p>
            <a:pPr marL="1447165" marR="449580" indent="-989330">
              <a:lnSpc>
                <a:spcPts val="1300"/>
              </a:lnSpc>
            </a:pPr>
            <a:r>
              <a:rPr sz="1200" spc="114" dirty="0">
                <a:latin typeface="Trebuchet MS"/>
                <a:cs typeface="Trebuchet MS"/>
              </a:rPr>
              <a:t>FM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DS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7-</a:t>
            </a:r>
            <a:r>
              <a:rPr sz="1200" dirty="0">
                <a:latin typeface="Trebuchet MS"/>
                <a:cs typeface="Trebuchet MS"/>
              </a:rPr>
              <a:t>112</a:t>
            </a:r>
            <a:r>
              <a:rPr sz="1200" spc="135" dirty="0">
                <a:latin typeface="Trebuchet MS"/>
                <a:cs typeface="Trebuchet MS"/>
              </a:rPr>
              <a:t>  </a:t>
            </a:r>
            <a:r>
              <a:rPr sz="1200" dirty="0">
                <a:latin typeface="Trebuchet MS"/>
                <a:cs typeface="Trebuchet MS"/>
              </a:rPr>
              <a:t>Opslagvakken</a:t>
            </a:r>
            <a:r>
              <a:rPr sz="1200" spc="-6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maximaal</a:t>
            </a:r>
            <a:r>
              <a:rPr sz="1200" spc="-70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4,6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meter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diep.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35" dirty="0">
                <a:latin typeface="Trebuchet MS"/>
                <a:cs typeface="Trebuchet MS"/>
              </a:rPr>
              <a:t>elkaar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gescheiden </a:t>
            </a:r>
            <a:r>
              <a:rPr sz="1200" dirty="0">
                <a:latin typeface="Trebuchet MS"/>
                <a:cs typeface="Trebuchet MS"/>
              </a:rPr>
              <a:t>door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gangen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3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meter.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(bij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low-</a:t>
            </a:r>
            <a:r>
              <a:rPr sz="1200" spc="-60" dirty="0">
                <a:latin typeface="Trebuchet MS"/>
                <a:cs typeface="Trebuchet MS"/>
              </a:rPr>
              <a:t>pile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storage,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voor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stellingen </a:t>
            </a:r>
            <a:r>
              <a:rPr sz="1200" dirty="0">
                <a:latin typeface="Trebuchet MS"/>
                <a:cs typeface="Trebuchet MS"/>
              </a:rPr>
              <a:t>geen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grootte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gegeven)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200">
              <a:latin typeface="Trebuchet MS"/>
              <a:cs typeface="Trebuchet MS"/>
            </a:endParaRPr>
          </a:p>
          <a:p>
            <a:pPr marL="458470" marR="755015">
              <a:lnSpc>
                <a:spcPts val="1300"/>
              </a:lnSpc>
            </a:pPr>
            <a:r>
              <a:rPr sz="1200" i="1" spc="-40" dirty="0">
                <a:latin typeface="Trebuchet MS"/>
                <a:cs typeface="Trebuchet MS"/>
              </a:rPr>
              <a:t>Verkenning</a:t>
            </a:r>
            <a:r>
              <a:rPr sz="1200" i="1" spc="-45" dirty="0">
                <a:latin typeface="Trebuchet MS"/>
                <a:cs typeface="Trebuchet MS"/>
              </a:rPr>
              <a:t> </a:t>
            </a:r>
            <a:r>
              <a:rPr sz="1200" i="1" spc="-60" dirty="0">
                <a:latin typeface="Trebuchet MS"/>
                <a:cs typeface="Trebuchet MS"/>
              </a:rPr>
              <a:t>mogelijke</a:t>
            </a:r>
            <a:r>
              <a:rPr sz="1200" i="1" spc="-50" dirty="0">
                <a:latin typeface="Trebuchet MS"/>
                <a:cs typeface="Trebuchet MS"/>
              </a:rPr>
              <a:t> maatregelen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105" dirty="0">
                <a:latin typeface="Trebuchet MS"/>
                <a:cs typeface="Trebuchet MS"/>
              </a:rPr>
              <a:t>bij</a:t>
            </a:r>
            <a:r>
              <a:rPr sz="1200" i="1" spc="-35" dirty="0">
                <a:latin typeface="Trebuchet MS"/>
                <a:cs typeface="Trebuchet MS"/>
              </a:rPr>
              <a:t> </a:t>
            </a:r>
            <a:r>
              <a:rPr sz="1200" i="1" spc="-40" dirty="0">
                <a:latin typeface="Trebuchet MS"/>
                <a:cs typeface="Trebuchet MS"/>
              </a:rPr>
              <a:t>de </a:t>
            </a:r>
            <a:r>
              <a:rPr sz="1200" i="1" spc="-10" dirty="0">
                <a:latin typeface="Trebuchet MS"/>
                <a:cs typeface="Trebuchet MS"/>
              </a:rPr>
              <a:t>opslag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20" dirty="0">
                <a:latin typeface="Trebuchet MS"/>
                <a:cs typeface="Trebuchet MS"/>
              </a:rPr>
              <a:t>van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85" dirty="0">
                <a:latin typeface="Trebuchet MS"/>
                <a:cs typeface="Trebuchet MS"/>
              </a:rPr>
              <a:t>lithium-</a:t>
            </a:r>
            <a:r>
              <a:rPr sz="1200" i="1" spc="-45" dirty="0">
                <a:latin typeface="Trebuchet MS"/>
                <a:cs typeface="Trebuchet MS"/>
              </a:rPr>
              <a:t>ion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85" dirty="0">
                <a:latin typeface="Trebuchet MS"/>
                <a:cs typeface="Trebuchet MS"/>
              </a:rPr>
              <a:t>batterijen</a:t>
            </a:r>
            <a:r>
              <a:rPr sz="1200" i="1" spc="-25" dirty="0">
                <a:latin typeface="Trebuchet MS"/>
                <a:cs typeface="Trebuchet MS"/>
              </a:rPr>
              <a:t> in </a:t>
            </a:r>
            <a:r>
              <a:rPr sz="1200" i="1" spc="-45" dirty="0">
                <a:latin typeface="Trebuchet MS"/>
                <a:cs typeface="Trebuchet MS"/>
              </a:rPr>
              <a:t>brandcompartimenten</a:t>
            </a:r>
            <a:r>
              <a:rPr sz="1200" i="1" spc="-30" dirty="0">
                <a:latin typeface="Trebuchet MS"/>
                <a:cs typeface="Trebuchet MS"/>
              </a:rPr>
              <a:t> </a:t>
            </a:r>
            <a:r>
              <a:rPr sz="1200" i="1" spc="-65" dirty="0">
                <a:latin typeface="Trebuchet MS"/>
                <a:cs typeface="Trebuchet MS"/>
              </a:rPr>
              <a:t>groter</a:t>
            </a:r>
            <a:r>
              <a:rPr sz="1200" i="1" spc="-20" dirty="0">
                <a:latin typeface="Trebuchet MS"/>
                <a:cs typeface="Trebuchet MS"/>
              </a:rPr>
              <a:t> dan</a:t>
            </a:r>
            <a:r>
              <a:rPr sz="1200" i="1" spc="-25" dirty="0">
                <a:latin typeface="Trebuchet MS"/>
                <a:cs typeface="Trebuchet MS"/>
              </a:rPr>
              <a:t> 2.500</a:t>
            </a:r>
            <a:r>
              <a:rPr sz="1200" i="1" spc="-35" dirty="0">
                <a:latin typeface="Trebuchet MS"/>
                <a:cs typeface="Trebuchet MS"/>
              </a:rPr>
              <a:t> </a:t>
            </a:r>
            <a:r>
              <a:rPr sz="1200" i="1" spc="-25" dirty="0">
                <a:latin typeface="Trebuchet MS"/>
                <a:cs typeface="Trebuchet MS"/>
              </a:rPr>
              <a:t>m²</a:t>
            </a:r>
            <a:r>
              <a:rPr sz="1200" spc="-25" dirty="0">
                <a:latin typeface="Trebuchet MS"/>
                <a:cs typeface="Trebuchet MS"/>
              </a:rPr>
              <a:t>: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200">
              <a:latin typeface="Trebuchet MS"/>
              <a:cs typeface="Trebuchet MS"/>
            </a:endParaRPr>
          </a:p>
          <a:p>
            <a:pPr marL="1447165" marR="721995">
              <a:lnSpc>
                <a:spcPts val="1300"/>
              </a:lnSpc>
            </a:pPr>
            <a:r>
              <a:rPr sz="1200" dirty="0">
                <a:latin typeface="Trebuchet MS"/>
                <a:cs typeface="Trebuchet MS"/>
              </a:rPr>
              <a:t>Opslagvakken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maximaal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40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m²,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maximale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35" dirty="0">
                <a:latin typeface="Trebuchet MS"/>
                <a:cs typeface="Trebuchet MS"/>
              </a:rPr>
              <a:t>lengte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10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meter.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spc="-35" dirty="0">
                <a:latin typeface="Trebuchet MS"/>
                <a:cs typeface="Trebuchet MS"/>
              </a:rPr>
              <a:t>elkaar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gescheiden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door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gangen</a:t>
            </a:r>
            <a:r>
              <a:rPr sz="1200" spc="-3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5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meter.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 idx="4294967295"/>
          </p:nvPr>
        </p:nvSpPr>
        <p:spPr>
          <a:xfrm>
            <a:off x="7358063" y="10283825"/>
            <a:ext cx="169862" cy="182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8100" marR="0" lvl="0" indent="0" defTabSz="914400" eaLnBrk="1" fontAlgn="auto" latinLnBrk="0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nl-NL" sz="1200" b="0" i="0" u="none" strike="noStrike" kern="0" cap="none" spc="-5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pPr marL="38100" marR="0" lvl="0" indent="0" defTabSz="914400" eaLnBrk="1" fontAlgn="auto" latinLnBrk="0" hangingPunct="1">
                <a:lnSpc>
                  <a:spcPts val="12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0" cap="none" spc="-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8820" y="4761991"/>
            <a:ext cx="16002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25" dirty="0">
                <a:solidFill>
                  <a:srgbClr val="262626"/>
                </a:solidFill>
                <a:latin typeface="Calibri"/>
                <a:cs typeface="Calibri"/>
              </a:rPr>
              <a:t>11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8820" y="9411716"/>
            <a:ext cx="16002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25" dirty="0">
                <a:solidFill>
                  <a:srgbClr val="262626"/>
                </a:solidFill>
                <a:latin typeface="Calibri"/>
                <a:cs typeface="Calibri"/>
              </a:rPr>
              <a:t>12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783" y="23861"/>
            <a:ext cx="7804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dirty="0">
                <a:latin typeface="Calibri"/>
                <a:cs typeface="Calibri"/>
              </a:rPr>
              <a:t>20-11-</a:t>
            </a:r>
            <a:r>
              <a:rPr sz="1200" spc="-20" dirty="0"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1306067"/>
            <a:ext cx="6096000" cy="329565"/>
            <a:chOff x="731520" y="1306067"/>
            <a:chExt cx="6096000" cy="3295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1306067"/>
              <a:ext cx="6095999" cy="3291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1306067"/>
              <a:ext cx="960120" cy="32918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37616" y="1312163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335"/>
              </a:spcBef>
            </a:pPr>
            <a:endParaRPr sz="600">
              <a:latin typeface="Wingdings"/>
              <a:cs typeface="Wingdings"/>
            </a:endParaRPr>
          </a:p>
          <a:p>
            <a:pPr marL="458470" marR="692785">
              <a:lnSpc>
                <a:spcPts val="1300"/>
              </a:lnSpc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Ik</a:t>
            </a:r>
            <a:r>
              <a:rPr sz="1200" spc="-4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heb</a:t>
            </a:r>
            <a:r>
              <a:rPr sz="1200" spc="-4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ook</a:t>
            </a:r>
            <a:r>
              <a:rPr sz="1200" spc="-4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een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expeditieruimte.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Hier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scheid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ik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de</a:t>
            </a:r>
            <a:r>
              <a:rPr sz="1200" spc="-3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batterijen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en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3F6474"/>
                </a:solidFill>
                <a:latin typeface="Trebuchet MS"/>
                <a:cs typeface="Trebuchet MS"/>
              </a:rPr>
              <a:t>de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koopmansgoederen,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om</a:t>
            </a:r>
            <a:r>
              <a:rPr sz="1200" spc="-4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ze</a:t>
            </a:r>
            <a:r>
              <a:rPr sz="1200" spc="-5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beide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in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aparte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ruimtes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op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60" dirty="0">
                <a:solidFill>
                  <a:srgbClr val="3F6474"/>
                </a:solidFill>
                <a:latin typeface="Trebuchet MS"/>
                <a:cs typeface="Trebuchet MS"/>
              </a:rPr>
              <a:t>te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slaan.</a:t>
            </a:r>
            <a:r>
              <a:rPr sz="1200" spc="-3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90" dirty="0">
                <a:solidFill>
                  <a:srgbClr val="3F6474"/>
                </a:solidFill>
                <a:latin typeface="Trebuchet MS"/>
                <a:cs typeface="Trebuchet MS"/>
              </a:rPr>
              <a:t>Mag</a:t>
            </a:r>
            <a:r>
              <a:rPr sz="1200" spc="-4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dat?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520" y="5955792"/>
            <a:ext cx="6095999" cy="3291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675376" y="6063488"/>
            <a:ext cx="95948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</p:txBody>
      </p:sp>
      <p:pic>
        <p:nvPic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6675" y="5955792"/>
            <a:ext cx="960120" cy="32918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196351" y="6334719"/>
            <a:ext cx="1456690" cy="522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Hoe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zit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het?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30"/>
              </a:spcBef>
            </a:pPr>
            <a:r>
              <a:rPr sz="1200" dirty="0">
                <a:latin typeface="Trebuchet MS"/>
                <a:cs typeface="Trebuchet MS"/>
              </a:rPr>
              <a:t>PGS37²</a:t>
            </a:r>
            <a:r>
              <a:rPr sz="1200" spc="3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paragraaf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1.2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 idx="4294967295"/>
          </p:nvPr>
        </p:nvSpPr>
        <p:spPr>
          <a:xfrm>
            <a:off x="3025147" y="6648699"/>
            <a:ext cx="2886710" cy="3733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33019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5080" lvl="0" indent="0" defTabSz="914400" eaLnBrk="1" fontAlgn="auto" latinLnBrk="0" hangingPunct="1">
              <a:lnSpc>
                <a:spcPts val="1300"/>
              </a:lnSpc>
              <a:spcBef>
                <a:spcPts val="2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Deze</a:t>
            </a:r>
            <a:r>
              <a:rPr kumimoji="0" lang="nl-NL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PGS-</a:t>
            </a:r>
            <a:r>
              <a:rPr kumimoji="0" lang="nl-NL" sz="12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richtlijn</a:t>
            </a:r>
            <a:r>
              <a:rPr kumimoji="0" lang="nl-NL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is</a:t>
            </a:r>
            <a:r>
              <a:rPr kumimoji="0" lang="nl-NL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niet</a:t>
            </a:r>
            <a:r>
              <a:rPr kumimoji="0" lang="nl-NL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van</a:t>
            </a:r>
            <a:r>
              <a:rPr kumimoji="0" lang="nl-NL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toepassing</a:t>
            </a:r>
            <a:r>
              <a:rPr kumimoji="0" lang="nl-NL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op </a:t>
            </a:r>
            <a:r>
              <a:rPr kumimoji="0" lang="nl-NL" sz="1200" b="0" i="0" u="none" strike="noStrike" kern="0" cap="none" spc="-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tijdelijke</a:t>
            </a:r>
            <a:r>
              <a:rPr kumimoji="0" lang="nl-NL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opslag…</a:t>
            </a:r>
            <a:endParaRPr kumimoji="0" lang="nl-NL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0988" y="7268939"/>
            <a:ext cx="349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Trebuchet MS"/>
                <a:cs typeface="Trebuchet MS"/>
              </a:rPr>
              <a:t>…van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44395" y="7290816"/>
            <a:ext cx="573405" cy="18288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0"/>
              </a:lnSpc>
            </a:pPr>
            <a:r>
              <a:rPr sz="1200" spc="-40" dirty="0">
                <a:latin typeface="Trebuchet MS"/>
                <a:cs typeface="Trebuchet MS"/>
              </a:rPr>
              <a:t>verpakte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53966" y="7268939"/>
            <a:ext cx="2623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Trebuchet MS"/>
                <a:cs typeface="Trebuchet MS"/>
              </a:rPr>
              <a:t>lithiumhoudende </a:t>
            </a:r>
            <a:r>
              <a:rPr sz="1200" spc="-10" dirty="0">
                <a:latin typeface="Trebuchet MS"/>
                <a:cs typeface="Trebuchet MS"/>
              </a:rPr>
              <a:t>energiedragers</a:t>
            </a:r>
            <a:r>
              <a:rPr sz="1200" spc="-40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die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[...]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15" name="object 15" descr="Verpakte lithiumhoudende energiedrager"/>
          <p:cNvGrpSpPr/>
          <p:nvPr/>
        </p:nvGrpSpPr>
        <p:grpSpPr>
          <a:xfrm>
            <a:off x="731520" y="5955791"/>
            <a:ext cx="6094730" cy="3427729"/>
            <a:chOff x="731520" y="5955791"/>
            <a:chExt cx="6094730" cy="3427729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12719" y="7946135"/>
              <a:ext cx="2135124" cy="96621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37616" y="5961887"/>
              <a:ext cx="6082665" cy="3415665"/>
            </a:xfrm>
            <a:custGeom>
              <a:avLst/>
              <a:gdLst/>
              <a:ahLst/>
              <a:cxnLst/>
              <a:rect l="l" t="t" r="r" b="b"/>
              <a:pathLst>
                <a:path w="6082665" h="3415665">
                  <a:moveTo>
                    <a:pt x="6082283" y="0"/>
                  </a:moveTo>
                  <a:lnTo>
                    <a:pt x="0" y="0"/>
                  </a:lnTo>
                  <a:lnTo>
                    <a:pt x="0" y="3415283"/>
                  </a:lnTo>
                  <a:lnTo>
                    <a:pt x="6082283" y="3415283"/>
                  </a:lnTo>
                  <a:lnTo>
                    <a:pt x="6082283" y="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18820" y="4761991"/>
            <a:ext cx="16002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25" dirty="0">
                <a:solidFill>
                  <a:srgbClr val="262626"/>
                </a:solidFill>
                <a:latin typeface="Calibri"/>
                <a:cs typeface="Calibri"/>
              </a:rPr>
              <a:t>13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718820" y="9411716"/>
            <a:ext cx="16002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25" dirty="0">
                <a:solidFill>
                  <a:srgbClr val="262626"/>
                </a:solidFill>
                <a:latin typeface="Calibri"/>
                <a:cs typeface="Calibri"/>
              </a:rPr>
              <a:t>14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783" y="23861"/>
            <a:ext cx="7804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dirty="0">
                <a:latin typeface="Calibri"/>
                <a:cs typeface="Calibri"/>
              </a:rPr>
              <a:t>20-11-</a:t>
            </a:r>
            <a:r>
              <a:rPr sz="1200" spc="-20" dirty="0"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520" y="1306067"/>
            <a:ext cx="6095999" cy="32918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675376" y="1415288"/>
            <a:ext cx="95948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</p:txBody>
      </p:sp>
      <p:grpSp>
        <p:nvGrp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6675" y="1306067"/>
            <a:ext cx="1986280" cy="1057910"/>
            <a:chOff x="836675" y="1306067"/>
            <a:chExt cx="1986280" cy="105791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1306067"/>
              <a:ext cx="960120" cy="32918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96327" y="2016252"/>
              <a:ext cx="1626235" cy="347980"/>
            </a:xfrm>
            <a:custGeom>
              <a:avLst/>
              <a:gdLst/>
              <a:ahLst/>
              <a:cxnLst/>
              <a:rect l="l" t="t" r="r" b="b"/>
              <a:pathLst>
                <a:path w="1626235" h="347980">
                  <a:moveTo>
                    <a:pt x="1626120" y="164592"/>
                  </a:moveTo>
                  <a:lnTo>
                    <a:pt x="1438668" y="164592"/>
                  </a:lnTo>
                  <a:lnTo>
                    <a:pt x="1438668" y="0"/>
                  </a:lnTo>
                  <a:lnTo>
                    <a:pt x="865644" y="0"/>
                  </a:lnTo>
                  <a:lnTo>
                    <a:pt x="865644" y="164592"/>
                  </a:lnTo>
                  <a:lnTo>
                    <a:pt x="252996" y="164592"/>
                  </a:lnTo>
                  <a:lnTo>
                    <a:pt x="0" y="164592"/>
                  </a:lnTo>
                  <a:lnTo>
                    <a:pt x="0" y="347472"/>
                  </a:lnTo>
                  <a:lnTo>
                    <a:pt x="252996" y="347472"/>
                  </a:lnTo>
                  <a:lnTo>
                    <a:pt x="1626120" y="347472"/>
                  </a:lnTo>
                  <a:lnTo>
                    <a:pt x="1626120" y="164592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829556" y="2016251"/>
            <a:ext cx="830580" cy="18288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sz="1200" spc="-10" dirty="0">
                <a:latin typeface="Trebuchet MS"/>
                <a:cs typeface="Trebuchet MS"/>
              </a:rPr>
              <a:t>ongeopende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96712" y="1995953"/>
            <a:ext cx="5232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rebuchet MS"/>
                <a:cs typeface="Trebuchet MS"/>
              </a:rPr>
              <a:t>door</a:t>
            </a:r>
            <a:r>
              <a:rPr sz="1200" spc="-90" dirty="0">
                <a:latin typeface="Trebuchet MS"/>
                <a:cs typeface="Trebuchet MS"/>
              </a:rPr>
              <a:t> </a:t>
            </a:r>
            <a:r>
              <a:rPr sz="1200" spc="-35" dirty="0">
                <a:latin typeface="Trebuchet MS"/>
                <a:cs typeface="Trebuchet MS"/>
              </a:rPr>
              <a:t>de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 idx="4294967295"/>
          </p:nvPr>
        </p:nvSpPr>
        <p:spPr>
          <a:xfrm>
            <a:off x="1196351" y="1685052"/>
            <a:ext cx="3609340" cy="68389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rgbClr val="3F6474"/>
                </a:solidFill>
                <a:effectLst/>
                <a:uLnTx/>
                <a:uFillTx/>
                <a:latin typeface="Trebuchet MS"/>
                <a:cs typeface="Trebuchet MS"/>
              </a:rPr>
              <a:t>Hoe</a:t>
            </a:r>
            <a:r>
              <a:rPr kumimoji="0" lang="nl-NL" sz="1200" b="0" i="0" u="none" strike="noStrike" kern="0" cap="none" spc="-5" normalizeH="0" baseline="0" noProof="0" dirty="0">
                <a:ln>
                  <a:noFill/>
                </a:ln>
                <a:solidFill>
                  <a:srgbClr val="3F6474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50" normalizeH="0" baseline="0" noProof="0" dirty="0">
                <a:ln>
                  <a:noFill/>
                </a:ln>
                <a:solidFill>
                  <a:srgbClr val="3F6474"/>
                </a:solidFill>
                <a:effectLst/>
                <a:uLnTx/>
                <a:uFillTx/>
                <a:latin typeface="Trebuchet MS"/>
                <a:cs typeface="Trebuchet MS"/>
              </a:rPr>
              <a:t>zit</a:t>
            </a:r>
            <a:r>
              <a:rPr kumimoji="0" lang="nl-NL" sz="1200" b="0" i="0" u="none" strike="noStrike" kern="0" cap="none" spc="-10" normalizeH="0" baseline="0" noProof="0" dirty="0">
                <a:ln>
                  <a:noFill/>
                </a:ln>
                <a:solidFill>
                  <a:srgbClr val="3F6474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20" normalizeH="0" baseline="0" noProof="0" dirty="0">
                <a:ln>
                  <a:noFill/>
                </a:ln>
                <a:solidFill>
                  <a:srgbClr val="3F6474"/>
                </a:solidFill>
                <a:effectLst/>
                <a:uLnTx/>
                <a:uFillTx/>
                <a:latin typeface="Trebuchet MS"/>
                <a:cs typeface="Trebuchet MS"/>
              </a:rPr>
              <a:t>het?</a:t>
            </a:r>
            <a:endParaRPr kumimoji="0" lang="nl-NL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/>
              <a:cs typeface="Trebuchet MS"/>
            </a:endParaRPr>
          </a:p>
          <a:p>
            <a:pPr marL="0" marR="5080" lvl="0" indent="0" defTabSz="914400" eaLnBrk="1" fontAlgn="auto" latinLnBrk="0" hangingPunct="1">
              <a:lnSpc>
                <a:spcPts val="1300"/>
              </a:lnSpc>
              <a:spcBef>
                <a:spcPts val="11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Het</a:t>
            </a:r>
            <a:r>
              <a:rPr kumimoji="0" lang="nl-NL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gaat</a:t>
            </a:r>
            <a:r>
              <a:rPr kumimoji="0" lang="nl-NL" sz="12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om</a:t>
            </a:r>
            <a:r>
              <a:rPr kumimoji="0" lang="nl-NL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verpakte</a:t>
            </a:r>
            <a:r>
              <a:rPr kumimoji="0" lang="nl-NL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gevaarlijke</a:t>
            </a:r>
            <a:r>
              <a:rPr kumimoji="0" lang="nl-NL" sz="12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stoffen</a:t>
            </a:r>
            <a:r>
              <a:rPr kumimoji="0" lang="nl-NL" sz="1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die</a:t>
            </a:r>
            <a:r>
              <a:rPr kumimoji="0" lang="nl-NL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zich</a:t>
            </a:r>
            <a:r>
              <a:rPr kumimoji="0" lang="nl-NL" sz="12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in</a:t>
            </a:r>
            <a:r>
              <a:rPr kumimoji="0" lang="nl-NL" sz="12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de </a:t>
            </a:r>
            <a:r>
              <a:rPr kumimoji="0" lang="nl-NL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UN-</a:t>
            </a:r>
            <a:r>
              <a:rPr kumimoji="0" lang="nl-NL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gekeurde</a:t>
            </a:r>
            <a:r>
              <a:rPr kumimoji="0" lang="nl-NL" sz="12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verpakking</a:t>
            </a:r>
            <a:r>
              <a:rPr kumimoji="0" lang="nl-NL" sz="12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bevinden</a:t>
            </a:r>
            <a:r>
              <a:rPr kumimoji="0" lang="nl-NL" sz="1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[…]</a:t>
            </a:r>
            <a:endParaRPr kumimoji="0" lang="nl-NL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/>
              <a:cs typeface="Trebuchet MS"/>
            </a:endParaRPr>
          </a:p>
        </p:txBody>
      </p:sp>
      <p:grpSp>
        <p:nvGrpSpPr>
          <p:cNvPr id="11" name="object 11" descr="UN gekeurde verpakkingen"/>
          <p:cNvGrpSpPr/>
          <p:nvPr/>
        </p:nvGrpSpPr>
        <p:grpSpPr>
          <a:xfrm>
            <a:off x="731520" y="1306067"/>
            <a:ext cx="6094730" cy="3427729"/>
            <a:chOff x="731520" y="1306067"/>
            <a:chExt cx="6094730" cy="3427729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08120" y="2566416"/>
              <a:ext cx="1844040" cy="199034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61744" y="2572511"/>
              <a:ext cx="1786128" cy="197967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37616" y="1312163"/>
              <a:ext cx="6082665" cy="3415665"/>
            </a:xfrm>
            <a:custGeom>
              <a:avLst/>
              <a:gdLst/>
              <a:ahLst/>
              <a:cxnLst/>
              <a:rect l="l" t="t" r="r" b="b"/>
              <a:pathLst>
                <a:path w="6082665" h="3415665">
                  <a:moveTo>
                    <a:pt x="6082283" y="0"/>
                  </a:moveTo>
                  <a:lnTo>
                    <a:pt x="0" y="0"/>
                  </a:lnTo>
                  <a:lnTo>
                    <a:pt x="0" y="3415284"/>
                  </a:lnTo>
                  <a:lnTo>
                    <a:pt x="6082283" y="3415284"/>
                  </a:lnTo>
                  <a:lnTo>
                    <a:pt x="6082283" y="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5955792"/>
            <a:ext cx="6096000" cy="329565"/>
            <a:chOff x="731520" y="5955792"/>
            <a:chExt cx="6096000" cy="329565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5955792"/>
              <a:ext cx="6095999" cy="32918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5955792"/>
              <a:ext cx="960120" cy="329183"/>
            </a:xfrm>
            <a:prstGeom prst="rect">
              <a:avLst/>
            </a:prstGeom>
          </p:spPr>
        </p:pic>
      </p:grp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31819" y="6670547"/>
            <a:ext cx="462280" cy="182880"/>
          </a:xfrm>
          <a:custGeom>
            <a:avLst/>
            <a:gdLst/>
            <a:ahLst/>
            <a:cxnLst/>
            <a:rect l="l" t="t" r="r" b="b"/>
            <a:pathLst>
              <a:path w="462279" h="182879">
                <a:moveTo>
                  <a:pt x="461772" y="182880"/>
                </a:moveTo>
                <a:lnTo>
                  <a:pt x="0" y="182880"/>
                </a:lnTo>
                <a:lnTo>
                  <a:pt x="0" y="0"/>
                </a:lnTo>
                <a:lnTo>
                  <a:pt x="461772" y="0"/>
                </a:lnTo>
                <a:lnTo>
                  <a:pt x="461772" y="18288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37616" y="5961888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600">
              <a:latin typeface="Wingdings"/>
              <a:cs typeface="Wingdings"/>
            </a:endParaRPr>
          </a:p>
          <a:p>
            <a:pPr marL="458470">
              <a:lnSpc>
                <a:spcPct val="100000"/>
              </a:lnSpc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Hoe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zit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het?</a:t>
            </a:r>
            <a:endParaRPr sz="1200">
              <a:latin typeface="Trebuchet MS"/>
              <a:cs typeface="Trebuchet MS"/>
            </a:endParaRPr>
          </a:p>
          <a:p>
            <a:pPr marL="458470">
              <a:lnSpc>
                <a:spcPct val="100000"/>
              </a:lnSpc>
              <a:spcBef>
                <a:spcPts val="1035"/>
              </a:spcBef>
            </a:pPr>
            <a:r>
              <a:rPr sz="1200" spc="-150" dirty="0">
                <a:latin typeface="Trebuchet MS"/>
                <a:cs typeface="Trebuchet MS"/>
              </a:rPr>
              <a:t>[…]</a:t>
            </a:r>
            <a:r>
              <a:rPr sz="1200" spc="-5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maximale</a:t>
            </a:r>
            <a:r>
              <a:rPr sz="1200" spc="-60" dirty="0">
                <a:latin typeface="Trebuchet MS"/>
                <a:cs typeface="Trebuchet MS"/>
              </a:rPr>
              <a:t> verblijfstijd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van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48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uur</a:t>
            </a:r>
            <a:r>
              <a:rPr sz="1200" spc="-6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[…]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20" name="object 20" descr="verblijfstand gevaarlijke stoffen (overslag)"/>
          <p:cNvGrpSpPr/>
          <p:nvPr/>
        </p:nvGrpSpPr>
        <p:grpSpPr>
          <a:xfrm>
            <a:off x="2314194" y="6944106"/>
            <a:ext cx="2932430" cy="2239010"/>
            <a:chOff x="2314194" y="6944106"/>
            <a:chExt cx="2932430" cy="2239010"/>
          </a:xfrm>
        </p:grpSpPr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16480" y="6946392"/>
              <a:ext cx="2924972" cy="2235707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316480" y="6946392"/>
              <a:ext cx="2927985" cy="2234565"/>
            </a:xfrm>
            <a:custGeom>
              <a:avLst/>
              <a:gdLst/>
              <a:ahLst/>
              <a:cxnLst/>
              <a:rect l="l" t="t" r="r" b="b"/>
              <a:pathLst>
                <a:path w="2927985" h="2234565">
                  <a:moveTo>
                    <a:pt x="0" y="0"/>
                  </a:moveTo>
                  <a:lnTo>
                    <a:pt x="2927604" y="0"/>
                  </a:lnTo>
                  <a:lnTo>
                    <a:pt x="2927604" y="2234183"/>
                  </a:lnTo>
                  <a:lnTo>
                    <a:pt x="0" y="2234183"/>
                  </a:lnTo>
                  <a:lnTo>
                    <a:pt x="0" y="0"/>
                  </a:lnTo>
                  <a:close/>
                </a:path>
              </a:pathLst>
            </a:custGeom>
            <a:ln w="4572">
              <a:solidFill>
                <a:srgbClr val="4472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18820" y="4761991"/>
            <a:ext cx="16002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25" dirty="0">
                <a:solidFill>
                  <a:srgbClr val="262626"/>
                </a:solidFill>
                <a:latin typeface="Calibri"/>
                <a:cs typeface="Calibri"/>
              </a:rPr>
              <a:t>15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8</a:t>
            </a:fld>
            <a:endParaRPr spc="-50" dirty="0"/>
          </a:p>
        </p:txBody>
      </p:sp>
      <p:sp>
        <p:nvSpPr>
          <p:cNvPr id="24" name="object 24"/>
          <p:cNvSpPr txBox="1"/>
          <p:nvPr/>
        </p:nvSpPr>
        <p:spPr>
          <a:xfrm>
            <a:off x="718820" y="9411716"/>
            <a:ext cx="16002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25" dirty="0">
                <a:solidFill>
                  <a:srgbClr val="262626"/>
                </a:solidFill>
                <a:latin typeface="Calibri"/>
                <a:cs typeface="Calibri"/>
              </a:rPr>
              <a:t>16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783" y="23861"/>
            <a:ext cx="7804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dirty="0">
                <a:latin typeface="Calibri"/>
                <a:cs typeface="Calibri"/>
              </a:rPr>
              <a:t>20-11-</a:t>
            </a:r>
            <a:r>
              <a:rPr sz="1200" spc="-20" dirty="0"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520" y="1306067"/>
            <a:ext cx="6095999" cy="32918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675376" y="1415288"/>
            <a:ext cx="95948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</p:txBody>
      </p:sp>
      <p:pic>
        <p:nvPic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6675" y="1306067"/>
            <a:ext cx="960120" cy="32918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96351" y="1685052"/>
            <a:ext cx="1477010" cy="688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Hoe</a:t>
            </a:r>
            <a:r>
              <a:rPr sz="1200" spc="-5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zit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3F6474"/>
                </a:solidFill>
                <a:latin typeface="Trebuchet MS"/>
                <a:cs typeface="Trebuchet MS"/>
              </a:rPr>
              <a:t>het?</a:t>
            </a:r>
            <a:endParaRPr sz="1200">
              <a:latin typeface="Trebuchet MS"/>
              <a:cs typeface="Trebuchet MS"/>
            </a:endParaRPr>
          </a:p>
          <a:p>
            <a:pPr marL="113664" marR="5080" indent="-114300">
              <a:lnSpc>
                <a:spcPts val="1300"/>
              </a:lnSpc>
              <a:spcBef>
                <a:spcPts val="1200"/>
              </a:spcBef>
              <a:buFont typeface="Arial"/>
              <a:buChar char="•"/>
              <a:tabLst>
                <a:tab pos="113664" algn="l"/>
              </a:tabLst>
            </a:pPr>
            <a:r>
              <a:rPr sz="1200" dirty="0">
                <a:latin typeface="Trebuchet MS"/>
                <a:cs typeface="Trebuchet MS"/>
              </a:rPr>
              <a:t>Maximaal</a:t>
            </a:r>
            <a:r>
              <a:rPr sz="1200" spc="-5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25.000</a:t>
            </a:r>
            <a:r>
              <a:rPr sz="1200" spc="2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kg </a:t>
            </a:r>
            <a:r>
              <a:rPr sz="1200" spc="-40" dirty="0">
                <a:latin typeface="Trebuchet MS"/>
                <a:cs typeface="Trebuchet MS"/>
              </a:rPr>
              <a:t>per</a:t>
            </a:r>
            <a:r>
              <a:rPr sz="1200" spc="-4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dock;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 idx="4294967295"/>
          </p:nvPr>
        </p:nvSpPr>
        <p:spPr>
          <a:xfrm>
            <a:off x="1196351" y="2620732"/>
            <a:ext cx="1372870" cy="20827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14300" algn="l"/>
              </a:tabLst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Maximaal</a:t>
            </a:r>
            <a:r>
              <a:rPr kumimoji="0" lang="nl-NL" sz="1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4</a:t>
            </a:r>
            <a:r>
              <a:rPr kumimoji="0" lang="nl-NL" sz="12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 </a:t>
            </a:r>
            <a:r>
              <a:rPr kumimoji="0" lang="nl-NL" sz="12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docks</a:t>
            </a:r>
            <a:r>
              <a:rPr kumimoji="0" lang="nl-NL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/>
                <a:cs typeface="Trebuchet MS"/>
              </a:rPr>
              <a:t>;</a:t>
            </a:r>
            <a:endParaRPr kumimoji="0" lang="nl-NL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6351" y="3077931"/>
            <a:ext cx="1395095" cy="53784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13664" marR="5080" indent="-114300" algn="just">
              <a:lnSpc>
                <a:spcPts val="1300"/>
              </a:lnSpc>
              <a:spcBef>
                <a:spcPts val="259"/>
              </a:spcBef>
              <a:buFont typeface="Arial"/>
              <a:buChar char="•"/>
              <a:tabLst>
                <a:tab pos="113664" algn="l"/>
              </a:tabLst>
            </a:pPr>
            <a:r>
              <a:rPr sz="1200" dirty="0">
                <a:latin typeface="Trebuchet MS"/>
                <a:cs typeface="Trebuchet MS"/>
              </a:rPr>
              <a:t>Tussen</a:t>
            </a:r>
            <a:r>
              <a:rPr sz="1200" spc="9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docks</a:t>
            </a:r>
            <a:r>
              <a:rPr sz="1200" spc="10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met </a:t>
            </a:r>
            <a:r>
              <a:rPr sz="1200" spc="-60" dirty="0">
                <a:latin typeface="Trebuchet MS"/>
                <a:cs typeface="Trebuchet MS"/>
              </a:rPr>
              <a:t>batterijen</a:t>
            </a:r>
            <a:r>
              <a:rPr sz="1200" spc="-30" dirty="0">
                <a:latin typeface="Trebuchet MS"/>
                <a:cs typeface="Trebuchet MS"/>
              </a:rPr>
              <a:t> een</a:t>
            </a:r>
            <a:r>
              <a:rPr sz="1200" spc="-3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dock </a:t>
            </a:r>
            <a:r>
              <a:rPr sz="1200" spc="-10" dirty="0">
                <a:latin typeface="Trebuchet MS"/>
                <a:cs typeface="Trebuchet MS"/>
              </a:rPr>
              <a:t>zonder</a:t>
            </a:r>
            <a:r>
              <a:rPr sz="1200" spc="-7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batterijen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9" name="object 9" descr="laden/lossen vrachtwagens "/>
          <p:cNvGrpSpPr/>
          <p:nvPr/>
        </p:nvGrpSpPr>
        <p:grpSpPr>
          <a:xfrm>
            <a:off x="3048000" y="2008632"/>
            <a:ext cx="3623945" cy="2348865"/>
            <a:chOff x="3048000" y="2008632"/>
            <a:chExt cx="3623945" cy="234886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8000" y="2008632"/>
              <a:ext cx="3623381" cy="234848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75275" y="2505456"/>
              <a:ext cx="381000" cy="25755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221223" y="2060448"/>
              <a:ext cx="1396365" cy="562610"/>
            </a:xfrm>
            <a:custGeom>
              <a:avLst/>
              <a:gdLst/>
              <a:ahLst/>
              <a:cxnLst/>
              <a:rect l="l" t="t" r="r" b="b"/>
              <a:pathLst>
                <a:path w="1396365" h="562610">
                  <a:moveTo>
                    <a:pt x="134112" y="0"/>
                  </a:moveTo>
                  <a:lnTo>
                    <a:pt x="344424" y="0"/>
                  </a:lnTo>
                  <a:lnTo>
                    <a:pt x="659892" y="0"/>
                  </a:lnTo>
                  <a:lnTo>
                    <a:pt x="1395983" y="0"/>
                  </a:lnTo>
                  <a:lnTo>
                    <a:pt x="1395983" y="213359"/>
                  </a:lnTo>
                  <a:lnTo>
                    <a:pt x="1395983" y="304800"/>
                  </a:lnTo>
                  <a:lnTo>
                    <a:pt x="1395983" y="365760"/>
                  </a:lnTo>
                  <a:lnTo>
                    <a:pt x="659892" y="365760"/>
                  </a:lnTo>
                  <a:lnTo>
                    <a:pt x="0" y="562356"/>
                  </a:lnTo>
                  <a:lnTo>
                    <a:pt x="344424" y="365760"/>
                  </a:lnTo>
                  <a:lnTo>
                    <a:pt x="134112" y="365760"/>
                  </a:lnTo>
                  <a:lnTo>
                    <a:pt x="134112" y="304800"/>
                  </a:lnTo>
                  <a:lnTo>
                    <a:pt x="134112" y="213359"/>
                  </a:lnTo>
                  <a:lnTo>
                    <a:pt x="134112" y="0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419344" y="2090419"/>
            <a:ext cx="1147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latin typeface="Trebuchet MS"/>
                <a:cs typeface="Trebuchet MS"/>
              </a:rPr>
              <a:t>Lithium</a:t>
            </a:r>
            <a:r>
              <a:rPr sz="600" spc="35" dirty="0">
                <a:latin typeface="Trebuchet MS"/>
                <a:cs typeface="Trebuchet MS"/>
              </a:rPr>
              <a:t> </a:t>
            </a:r>
            <a:r>
              <a:rPr sz="600" spc="-10" dirty="0">
                <a:latin typeface="Trebuchet MS"/>
                <a:cs typeface="Trebuchet MS"/>
              </a:rPr>
              <a:t>energiedragers</a:t>
            </a:r>
            <a:r>
              <a:rPr sz="600" spc="-25" dirty="0">
                <a:latin typeface="Trebuchet MS"/>
                <a:cs typeface="Trebuchet MS"/>
              </a:rPr>
              <a:t> </a:t>
            </a:r>
            <a:r>
              <a:rPr sz="600" spc="-10" dirty="0">
                <a:latin typeface="Trebuchet MS"/>
                <a:cs typeface="Trebuchet MS"/>
              </a:rPr>
              <a:t>voor</a:t>
            </a:r>
            <a:r>
              <a:rPr sz="600" spc="5" dirty="0">
                <a:latin typeface="Trebuchet MS"/>
                <a:cs typeface="Trebuchet MS"/>
              </a:rPr>
              <a:t> </a:t>
            </a:r>
            <a:r>
              <a:rPr sz="600" spc="-20" dirty="0">
                <a:latin typeface="Trebuchet MS"/>
                <a:cs typeface="Trebuchet MS"/>
              </a:rPr>
              <a:t>eigen</a:t>
            </a:r>
            <a:r>
              <a:rPr sz="600" spc="500" dirty="0">
                <a:latin typeface="Trebuchet MS"/>
                <a:cs typeface="Trebuchet MS"/>
              </a:rPr>
              <a:t> </a:t>
            </a:r>
            <a:r>
              <a:rPr sz="600" spc="-40" dirty="0">
                <a:latin typeface="Trebuchet MS"/>
                <a:cs typeface="Trebuchet MS"/>
              </a:rPr>
              <a:t>bedrijf</a:t>
            </a:r>
            <a:r>
              <a:rPr sz="600" spc="-30" dirty="0">
                <a:latin typeface="Trebuchet MS"/>
                <a:cs typeface="Trebuchet MS"/>
              </a:rPr>
              <a:t> </a:t>
            </a:r>
            <a:r>
              <a:rPr sz="600" spc="-10" dirty="0">
                <a:latin typeface="Trebuchet MS"/>
                <a:cs typeface="Trebuchet MS"/>
              </a:rPr>
              <a:t>binnen</a:t>
            </a:r>
            <a:r>
              <a:rPr sz="600" spc="5" dirty="0">
                <a:latin typeface="Trebuchet MS"/>
                <a:cs typeface="Trebuchet MS"/>
              </a:rPr>
              <a:t> </a:t>
            </a:r>
            <a:r>
              <a:rPr sz="600" dirty="0">
                <a:latin typeface="Trebuchet MS"/>
                <a:cs typeface="Trebuchet MS"/>
              </a:rPr>
              <a:t>12</a:t>
            </a:r>
            <a:r>
              <a:rPr sz="600" spc="-15" dirty="0">
                <a:latin typeface="Trebuchet MS"/>
                <a:cs typeface="Trebuchet MS"/>
              </a:rPr>
              <a:t> </a:t>
            </a:r>
            <a:r>
              <a:rPr sz="600" spc="-20" dirty="0">
                <a:latin typeface="Trebuchet MS"/>
                <a:cs typeface="Trebuchet MS"/>
              </a:rPr>
              <a:t>uur</a:t>
            </a:r>
            <a:r>
              <a:rPr sz="600" spc="-15" dirty="0">
                <a:latin typeface="Trebuchet MS"/>
                <a:cs typeface="Trebuchet MS"/>
              </a:rPr>
              <a:t> </a:t>
            </a:r>
            <a:r>
              <a:rPr sz="600" spc="-10" dirty="0">
                <a:latin typeface="Trebuchet MS"/>
                <a:cs typeface="Trebuchet MS"/>
              </a:rPr>
              <a:t>overbrengen</a:t>
            </a:r>
            <a:r>
              <a:rPr sz="600" spc="500" dirty="0">
                <a:latin typeface="Trebuchet MS"/>
                <a:cs typeface="Trebuchet MS"/>
              </a:rPr>
              <a:t> </a:t>
            </a:r>
            <a:r>
              <a:rPr sz="600" spc="-10" dirty="0">
                <a:latin typeface="Trebuchet MS"/>
                <a:cs typeface="Trebuchet MS"/>
              </a:rPr>
              <a:t>naar</a:t>
            </a:r>
            <a:r>
              <a:rPr sz="600" spc="30" dirty="0">
                <a:latin typeface="Trebuchet MS"/>
                <a:cs typeface="Trebuchet MS"/>
              </a:rPr>
              <a:t> </a:t>
            </a:r>
            <a:r>
              <a:rPr sz="600" dirty="0">
                <a:latin typeface="Trebuchet MS"/>
                <a:cs typeface="Trebuchet MS"/>
              </a:rPr>
              <a:t>PGS37</a:t>
            </a:r>
            <a:r>
              <a:rPr sz="600" spc="25" dirty="0">
                <a:latin typeface="Trebuchet MS"/>
                <a:cs typeface="Trebuchet MS"/>
              </a:rPr>
              <a:t> </a:t>
            </a:r>
            <a:r>
              <a:rPr sz="600" spc="-10" dirty="0">
                <a:latin typeface="Trebuchet MS"/>
                <a:cs typeface="Trebuchet MS"/>
              </a:rPr>
              <a:t>opslagvoorziening</a:t>
            </a:r>
            <a:endParaRPr sz="600" dirty="0">
              <a:latin typeface="Trebuchet MS"/>
              <a:cs typeface="Trebuchet MS"/>
            </a:endParaRPr>
          </a:p>
        </p:txBody>
      </p:sp>
      <p:grpSp>
        <p:nvGrp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72227" y="3316097"/>
            <a:ext cx="1748155" cy="707390"/>
            <a:chOff x="4872227" y="3316097"/>
            <a:chExt cx="1748155" cy="707390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72227" y="3765804"/>
              <a:ext cx="382523" cy="25755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221223" y="3319272"/>
              <a:ext cx="1396365" cy="561340"/>
            </a:xfrm>
            <a:custGeom>
              <a:avLst/>
              <a:gdLst/>
              <a:ahLst/>
              <a:cxnLst/>
              <a:rect l="l" t="t" r="r" b="b"/>
              <a:pathLst>
                <a:path w="1396365" h="561339">
                  <a:moveTo>
                    <a:pt x="134112" y="0"/>
                  </a:moveTo>
                  <a:lnTo>
                    <a:pt x="344424" y="0"/>
                  </a:lnTo>
                  <a:lnTo>
                    <a:pt x="659892" y="0"/>
                  </a:lnTo>
                  <a:lnTo>
                    <a:pt x="1395983" y="0"/>
                  </a:lnTo>
                  <a:lnTo>
                    <a:pt x="1395983" y="213359"/>
                  </a:lnTo>
                  <a:lnTo>
                    <a:pt x="1395983" y="304800"/>
                  </a:lnTo>
                  <a:lnTo>
                    <a:pt x="1395983" y="365760"/>
                  </a:lnTo>
                  <a:lnTo>
                    <a:pt x="659892" y="365760"/>
                  </a:lnTo>
                  <a:lnTo>
                    <a:pt x="0" y="560832"/>
                  </a:lnTo>
                  <a:lnTo>
                    <a:pt x="344424" y="365760"/>
                  </a:lnTo>
                  <a:lnTo>
                    <a:pt x="134112" y="365760"/>
                  </a:lnTo>
                  <a:lnTo>
                    <a:pt x="134112" y="304800"/>
                  </a:lnTo>
                  <a:lnTo>
                    <a:pt x="134112" y="213359"/>
                  </a:lnTo>
                  <a:lnTo>
                    <a:pt x="134112" y="0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417820" y="3349243"/>
            <a:ext cx="1151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Trebuchet MS"/>
                <a:cs typeface="Trebuchet MS"/>
              </a:rPr>
              <a:t>Maximaal</a:t>
            </a:r>
            <a:r>
              <a:rPr sz="600" spc="5" dirty="0">
                <a:latin typeface="Trebuchet MS"/>
                <a:cs typeface="Trebuchet MS"/>
              </a:rPr>
              <a:t> </a:t>
            </a:r>
            <a:r>
              <a:rPr sz="600" dirty="0">
                <a:latin typeface="Trebuchet MS"/>
                <a:cs typeface="Trebuchet MS"/>
              </a:rPr>
              <a:t>48</a:t>
            </a:r>
            <a:r>
              <a:rPr sz="600" spc="-25" dirty="0">
                <a:latin typeface="Trebuchet MS"/>
                <a:cs typeface="Trebuchet MS"/>
              </a:rPr>
              <a:t> </a:t>
            </a:r>
            <a:r>
              <a:rPr sz="600" spc="-20" dirty="0">
                <a:latin typeface="Trebuchet MS"/>
                <a:cs typeface="Trebuchet MS"/>
              </a:rPr>
              <a:t>uur</a:t>
            </a:r>
            <a:r>
              <a:rPr sz="600" spc="5" dirty="0">
                <a:latin typeface="Trebuchet MS"/>
                <a:cs typeface="Trebuchet MS"/>
              </a:rPr>
              <a:t> </a:t>
            </a:r>
            <a:r>
              <a:rPr sz="600" spc="-25" dirty="0">
                <a:latin typeface="Trebuchet MS"/>
                <a:cs typeface="Trebuchet MS"/>
              </a:rPr>
              <a:t>in</a:t>
            </a:r>
            <a:r>
              <a:rPr sz="600" spc="500" dirty="0">
                <a:latin typeface="Trebuchet MS"/>
                <a:cs typeface="Trebuchet MS"/>
              </a:rPr>
              <a:t> </a:t>
            </a:r>
            <a:r>
              <a:rPr sz="600" spc="-35" dirty="0">
                <a:latin typeface="Trebuchet MS"/>
                <a:cs typeface="Trebuchet MS"/>
              </a:rPr>
              <a:t>expeditieruimte,</a:t>
            </a:r>
            <a:r>
              <a:rPr sz="600" spc="40" dirty="0">
                <a:latin typeface="Trebuchet MS"/>
                <a:cs typeface="Trebuchet MS"/>
              </a:rPr>
              <a:t> </a:t>
            </a:r>
            <a:r>
              <a:rPr sz="600" dirty="0">
                <a:latin typeface="Trebuchet MS"/>
                <a:cs typeface="Trebuchet MS"/>
              </a:rPr>
              <a:t>anders</a:t>
            </a:r>
            <a:r>
              <a:rPr sz="600" spc="10" dirty="0">
                <a:latin typeface="Trebuchet MS"/>
                <a:cs typeface="Trebuchet MS"/>
              </a:rPr>
              <a:t> </a:t>
            </a:r>
            <a:r>
              <a:rPr sz="600" dirty="0">
                <a:latin typeface="Trebuchet MS"/>
                <a:cs typeface="Trebuchet MS"/>
              </a:rPr>
              <a:t>opslaan</a:t>
            </a:r>
            <a:r>
              <a:rPr sz="600" spc="35" dirty="0">
                <a:latin typeface="Trebuchet MS"/>
                <a:cs typeface="Trebuchet MS"/>
              </a:rPr>
              <a:t> </a:t>
            </a:r>
            <a:r>
              <a:rPr sz="600" spc="-25" dirty="0">
                <a:latin typeface="Trebuchet MS"/>
                <a:cs typeface="Trebuchet MS"/>
              </a:rPr>
              <a:t>in</a:t>
            </a:r>
            <a:r>
              <a:rPr sz="600" spc="500" dirty="0">
                <a:latin typeface="Trebuchet MS"/>
                <a:cs typeface="Trebuchet MS"/>
              </a:rPr>
              <a:t> </a:t>
            </a:r>
            <a:r>
              <a:rPr sz="600" spc="10" dirty="0">
                <a:latin typeface="Trebuchet MS"/>
                <a:cs typeface="Trebuchet MS"/>
              </a:rPr>
              <a:t>PGS37</a:t>
            </a:r>
            <a:r>
              <a:rPr sz="600" spc="40" dirty="0">
                <a:latin typeface="Trebuchet MS"/>
                <a:cs typeface="Trebuchet MS"/>
              </a:rPr>
              <a:t> </a:t>
            </a:r>
            <a:r>
              <a:rPr sz="600" spc="-10" dirty="0">
                <a:latin typeface="Trebuchet MS"/>
                <a:cs typeface="Trebuchet MS"/>
              </a:rPr>
              <a:t>opslagvoorziening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7616" y="1312163"/>
            <a:ext cx="6082665" cy="3415665"/>
          </a:xfrm>
          <a:custGeom>
            <a:avLst/>
            <a:gdLst/>
            <a:ahLst/>
            <a:cxnLst/>
            <a:rect l="l" t="t" r="r" b="b"/>
            <a:pathLst>
              <a:path w="6082665" h="3415665">
                <a:moveTo>
                  <a:pt x="6082283" y="0"/>
                </a:moveTo>
                <a:lnTo>
                  <a:pt x="0" y="0"/>
                </a:lnTo>
                <a:lnTo>
                  <a:pt x="0" y="3415284"/>
                </a:lnTo>
                <a:lnTo>
                  <a:pt x="6082283" y="3415284"/>
                </a:lnTo>
                <a:lnTo>
                  <a:pt x="6082283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1520" y="5955792"/>
            <a:ext cx="6096000" cy="329565"/>
            <a:chOff x="731520" y="5955792"/>
            <a:chExt cx="6096000" cy="329565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" y="5955792"/>
              <a:ext cx="6095999" cy="32918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75" y="5955792"/>
              <a:ext cx="960120" cy="329183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737616" y="5961888"/>
            <a:ext cx="6082665" cy="34156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0"/>
              </a:spcBef>
            </a:pPr>
            <a:endParaRPr sz="600">
              <a:latin typeface="Times New Roman"/>
              <a:cs typeface="Times New Roman"/>
            </a:endParaRPr>
          </a:p>
          <a:p>
            <a:pPr marR="190500" algn="r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ALL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WAYS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Trebuchet MS"/>
                <a:cs typeface="Trebuchet MS"/>
              </a:rPr>
              <a:t>LEARNING</a:t>
            </a:r>
            <a:r>
              <a:rPr sz="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6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600">
              <a:latin typeface="Wingdings"/>
              <a:cs typeface="Wingdings"/>
            </a:endParaRPr>
          </a:p>
          <a:p>
            <a:pPr marL="458470">
              <a:lnSpc>
                <a:spcPct val="100000"/>
              </a:lnSpc>
            </a:pP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Bedankt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voor</a:t>
            </a:r>
            <a:r>
              <a:rPr sz="1200" spc="-6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3F6474"/>
                </a:solidFill>
                <a:latin typeface="Trebuchet MS"/>
                <a:cs typeface="Trebuchet MS"/>
              </a:rPr>
              <a:t>uw</a:t>
            </a:r>
            <a:r>
              <a:rPr sz="1200" spc="-50" dirty="0">
                <a:solidFill>
                  <a:srgbClr val="3F6474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3F6474"/>
                </a:solidFill>
                <a:latin typeface="Trebuchet MS"/>
                <a:cs typeface="Trebuchet MS"/>
              </a:rPr>
              <a:t>aandacht!</a:t>
            </a:r>
            <a:endParaRPr sz="1200">
              <a:latin typeface="Trebuchet MS"/>
              <a:cs typeface="Trebuchet MS"/>
            </a:endParaRPr>
          </a:p>
          <a:p>
            <a:pPr marL="458470">
              <a:lnSpc>
                <a:spcPct val="100000"/>
              </a:lnSpc>
              <a:spcBef>
                <a:spcPts val="1035"/>
              </a:spcBef>
            </a:pPr>
            <a:r>
              <a:rPr sz="1200" dirty="0">
                <a:latin typeface="Trebuchet MS"/>
                <a:cs typeface="Trebuchet MS"/>
              </a:rPr>
              <a:t>Teun</a:t>
            </a:r>
            <a:r>
              <a:rPr sz="1200" spc="-8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Graven</a:t>
            </a:r>
            <a:endParaRPr sz="1200">
              <a:latin typeface="Trebuchet MS"/>
              <a:cs typeface="Trebuchet MS"/>
            </a:endParaRPr>
          </a:p>
          <a:p>
            <a:pPr marL="915669" marR="3507104">
              <a:lnSpc>
                <a:spcPts val="3600"/>
              </a:lnSpc>
              <a:spcBef>
                <a:spcPts val="470"/>
              </a:spcBef>
            </a:pPr>
            <a:r>
              <a:rPr sz="12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Trebuchet MS"/>
                <a:cs typeface="Trebuchet MS"/>
                <a:hlinkClick r:id="rId6"/>
              </a:rPr>
              <a:t>tgraven@specialcargo.nl</a:t>
            </a:r>
            <a:r>
              <a:rPr sz="1200" u="none" spc="-10" dirty="0">
                <a:solidFill>
                  <a:srgbClr val="0562C1"/>
                </a:solidFill>
                <a:latin typeface="Trebuchet MS"/>
                <a:cs typeface="Trebuchet MS"/>
              </a:rPr>
              <a:t> </a:t>
            </a:r>
            <a:r>
              <a:rPr sz="1200" u="none" dirty="0">
                <a:latin typeface="Trebuchet MS"/>
                <a:cs typeface="Trebuchet MS"/>
              </a:rPr>
              <a:t>06</a:t>
            </a:r>
            <a:r>
              <a:rPr sz="1200" u="none" spc="5" dirty="0">
                <a:latin typeface="Trebuchet MS"/>
                <a:cs typeface="Trebuchet MS"/>
              </a:rPr>
              <a:t> </a:t>
            </a:r>
            <a:r>
              <a:rPr sz="1200" u="none" dirty="0">
                <a:latin typeface="Trebuchet MS"/>
                <a:cs typeface="Trebuchet MS"/>
              </a:rPr>
              <a:t>51</a:t>
            </a:r>
            <a:r>
              <a:rPr sz="1200" u="none" spc="5" dirty="0">
                <a:latin typeface="Trebuchet MS"/>
                <a:cs typeface="Trebuchet MS"/>
              </a:rPr>
              <a:t> </a:t>
            </a:r>
            <a:r>
              <a:rPr sz="1200" u="none" dirty="0">
                <a:latin typeface="Trebuchet MS"/>
                <a:cs typeface="Trebuchet MS"/>
              </a:rPr>
              <a:t>81</a:t>
            </a:r>
            <a:r>
              <a:rPr sz="1200" u="none" spc="5" dirty="0">
                <a:latin typeface="Trebuchet MS"/>
                <a:cs typeface="Trebuchet MS"/>
              </a:rPr>
              <a:t> </a:t>
            </a:r>
            <a:r>
              <a:rPr sz="1200" u="none" dirty="0">
                <a:latin typeface="Trebuchet MS"/>
                <a:cs typeface="Trebuchet MS"/>
              </a:rPr>
              <a:t>79</a:t>
            </a:r>
            <a:r>
              <a:rPr sz="1200" u="none" spc="5" dirty="0">
                <a:latin typeface="Trebuchet MS"/>
                <a:cs typeface="Trebuchet MS"/>
              </a:rPr>
              <a:t> </a:t>
            </a:r>
            <a:r>
              <a:rPr sz="1200" u="none" spc="-35" dirty="0">
                <a:latin typeface="Trebuchet MS"/>
                <a:cs typeface="Trebuchet MS"/>
              </a:rPr>
              <a:t>67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200">
              <a:latin typeface="Trebuchet MS"/>
              <a:cs typeface="Trebuchet MS"/>
            </a:endParaRPr>
          </a:p>
          <a:p>
            <a:pPr marL="915669">
              <a:lnSpc>
                <a:spcPct val="100000"/>
              </a:lnSpc>
            </a:pPr>
            <a:r>
              <a:rPr sz="12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Trebuchet MS"/>
                <a:cs typeface="Trebuchet MS"/>
                <a:hlinkClick r:id="rId7"/>
              </a:rPr>
              <a:t>www.specialcargo.nl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0822" y="7174757"/>
            <a:ext cx="228599" cy="166467"/>
          </a:xfrm>
          <a:prstGeom prst="rect">
            <a:avLst/>
          </a:prstGeom>
        </p:spPr>
      </p:pic>
      <p:pic>
        <p:nvPic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97673" y="7540752"/>
            <a:ext cx="200025" cy="231647"/>
          </a:xfrm>
          <a:prstGeom prst="rect">
            <a:avLst/>
          </a:prstGeom>
        </p:spPr>
      </p:pic>
      <p:pic>
        <p:nvPic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79562" y="8007041"/>
            <a:ext cx="237388" cy="227925"/>
          </a:xfrm>
          <a:prstGeom prst="rect">
            <a:avLst/>
          </a:prstGeom>
        </p:spPr>
      </p:pic>
      <p:pic>
        <p:nvPic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207764" y="6880860"/>
            <a:ext cx="1946148" cy="1235963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718820" y="4761991"/>
            <a:ext cx="16002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25" dirty="0">
                <a:solidFill>
                  <a:srgbClr val="262626"/>
                </a:solidFill>
                <a:latin typeface="Calibri"/>
                <a:cs typeface="Calibri"/>
              </a:rPr>
              <a:t>17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65"/>
              </a:lnSpc>
            </a:pPr>
            <a:fld id="{81D60167-4931-47E6-BA6A-407CBD079E47}" type="slidenum">
              <a:rPr spc="-50" dirty="0"/>
              <a:t>9</a:t>
            </a:fld>
            <a:endParaRPr spc="-50" dirty="0"/>
          </a:p>
        </p:txBody>
      </p:sp>
      <p:sp>
        <p:nvSpPr>
          <p:cNvPr id="28" name="object 28"/>
          <p:cNvSpPr txBox="1"/>
          <p:nvPr/>
        </p:nvSpPr>
        <p:spPr>
          <a:xfrm>
            <a:off x="718820" y="9411716"/>
            <a:ext cx="160020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25" dirty="0">
                <a:solidFill>
                  <a:srgbClr val="262626"/>
                </a:solidFill>
                <a:latin typeface="Calibri"/>
                <a:cs typeface="Calibri"/>
              </a:rPr>
              <a:t>18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815</Words>
  <Application>Microsoft Office PowerPoint</Application>
  <PresentationFormat>Aangepast</PresentationFormat>
  <Paragraphs>199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Office Theme</vt:lpstr>
      <vt:lpstr>1</vt:lpstr>
      <vt:lpstr>2</vt:lpstr>
      <vt:lpstr>3</vt:lpstr>
      <vt:lpstr>M22 In afwijking op M21 is</vt:lpstr>
      <vt:lpstr>FM DS 8-1</vt:lpstr>
      <vt:lpstr>6</vt:lpstr>
      <vt:lpstr>Deze PGS-richtlijn is niet van toepassing op tijdelijke opslag…</vt:lpstr>
      <vt:lpstr>Hoe zit het? Het gaat om verpakte gevaarlijke stoffen die zich in de UN-gekeurde verpakking bevinden […]</vt:lpstr>
      <vt:lpstr>Maximaal 4 docks;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PGS37² in de praktijk - IPLO Schakeldag nov. 24</dc:title>
  <dc:creator>Teun Graven</dc:creator>
  <cp:lastModifiedBy>Oudot, Benjamin (RWS WVL)</cp:lastModifiedBy>
  <cp:revision>1</cp:revision>
  <dcterms:created xsi:type="dcterms:W3CDTF">2024-12-06T15:40:08Z</dcterms:created>
  <dcterms:modified xsi:type="dcterms:W3CDTF">2024-12-06T15:48:25Z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2024-11-20T00:00:00Z</vt:filetime>
  </property>
  <property fmtid="{D5CDD505-2E9C-101B-9397-08002B2CF9AE}" pid="3" name="LastSaved">
    <vt:filetime>2024-12-06T00:00:00Z</vt:filetime>
  </property>
  <property fmtid="{D5CDD505-2E9C-101B-9397-08002B2CF9AE}" pid="4" name="Producer">
    <vt:lpwstr>Microsoft: Print To PDF</vt:lpwstr>
  </property>
</Properties>
</file>