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53" autoAdjust="0"/>
    <p:restoredTop sz="86358" autoAdjust="0"/>
  </p:normalViewPr>
  <p:slideViewPr>
    <p:cSldViewPr>
      <p:cViewPr varScale="1">
        <p:scale>
          <a:sx n="85" d="100"/>
          <a:sy n="85" d="100"/>
        </p:scale>
        <p:origin x="90" y="432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E32212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marL="381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spc="-25" dirty="0"/>
              <a:t>‹nr.›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E32212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marL="381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spc="-25" dirty="0"/>
              <a:t>‹nr.›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E32212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12/6/2024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marL="381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spc="-25" dirty="0"/>
              <a:t>‹nr.›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57716" y="338327"/>
            <a:ext cx="2599944" cy="544068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24" y="0"/>
            <a:ext cx="5849111" cy="6857998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312920" y="5964935"/>
            <a:ext cx="1789176" cy="89306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E32212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12/6/2024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marL="381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spc="-25" dirty="0"/>
              <a:t>‹nr.›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12/6/2024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marL="381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spc="-25" dirty="0"/>
              <a:t>‹nr.›</a:t>
            </a:fld>
            <a:endParaRPr spc="-2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157716" y="338327"/>
            <a:ext cx="2599944" cy="544068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924870" y="6213347"/>
            <a:ext cx="1712850" cy="64465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07542" y="891667"/>
            <a:ext cx="10086340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E32212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07542" y="2031040"/>
            <a:ext cx="10892155" cy="33547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530583" y="6536121"/>
            <a:ext cx="259715" cy="1885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5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marL="381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spc="-25" dirty="0"/>
              <a:t>‹nr.›</a:t>
            </a:fld>
            <a:endParaRPr spc="-2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arool.nl/nieuws/tientallen-auto-s-verwoest-bij-grote-brand-op-parkeerplaats-bij-schiphol~beb42d18/?referrer=https%3A//www.google.com/" TargetMode="Externa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76747" y="1347343"/>
            <a:ext cx="6054725" cy="2507615"/>
          </a:xfrm>
          <a:prstGeom prst="rect">
            <a:avLst/>
          </a:prstGeom>
        </p:spPr>
        <p:txBody>
          <a:bodyPr vert="horz" wrap="square" lIns="0" tIns="80010" rIns="0" bIns="0" rtlCol="0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630"/>
              </a:spcBef>
            </a:pPr>
            <a:r>
              <a:rPr sz="4400" spc="-20" dirty="0"/>
              <a:t>Praktijkcasussen</a:t>
            </a:r>
            <a:r>
              <a:rPr sz="4400" spc="-65" dirty="0"/>
              <a:t> </a:t>
            </a:r>
            <a:r>
              <a:rPr sz="4400" dirty="0"/>
              <a:t>PGS</a:t>
            </a:r>
            <a:r>
              <a:rPr sz="4400" spc="-80" dirty="0"/>
              <a:t> </a:t>
            </a:r>
            <a:r>
              <a:rPr sz="4400" spc="-10" dirty="0"/>
              <a:t>37-</a:t>
            </a:r>
            <a:r>
              <a:rPr sz="4400" spc="-25" dirty="0"/>
              <a:t>2: </a:t>
            </a:r>
            <a:r>
              <a:rPr sz="4400" dirty="0"/>
              <a:t>de</a:t>
            </a:r>
            <a:r>
              <a:rPr sz="4400" spc="-75" dirty="0"/>
              <a:t> </a:t>
            </a:r>
            <a:r>
              <a:rPr sz="4400" dirty="0"/>
              <a:t>opslag</a:t>
            </a:r>
            <a:r>
              <a:rPr sz="4400" spc="-70" dirty="0"/>
              <a:t> </a:t>
            </a:r>
            <a:r>
              <a:rPr sz="4400" spc="-25" dirty="0"/>
              <a:t>van </a:t>
            </a:r>
            <a:r>
              <a:rPr sz="4400" spc="-10" dirty="0"/>
              <a:t>lithiumhoudende energiedragers</a:t>
            </a:r>
            <a:endParaRPr sz="4400" dirty="0"/>
          </a:p>
        </p:txBody>
      </p:sp>
      <p:sp>
        <p:nvSpPr>
          <p:cNvPr id="3" name="object 3"/>
          <p:cNvSpPr txBox="1"/>
          <p:nvPr/>
        </p:nvSpPr>
        <p:spPr>
          <a:xfrm>
            <a:off x="5926963" y="6313728"/>
            <a:ext cx="71437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latin typeface="Verdana"/>
                <a:cs typeface="Verdana"/>
              </a:rPr>
              <a:t>18-11-</a:t>
            </a:r>
            <a:r>
              <a:rPr sz="900" spc="-20" dirty="0">
                <a:latin typeface="Verdana"/>
                <a:cs typeface="Verdana"/>
              </a:rPr>
              <a:t>2024</a:t>
            </a:r>
            <a:endParaRPr sz="9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toelichti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1980" y="1417319"/>
            <a:ext cx="10988040" cy="275996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spc="-25" dirty="0"/>
              <a:t>10</a:t>
            </a:fld>
            <a:endParaRPr spc="-25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18BFD428-7114-7E13-08A0-3F5094C0A49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07542" y="-635000"/>
            <a:ext cx="10086340" cy="635000"/>
          </a:xfrm>
        </p:spPr>
        <p:txBody>
          <a:bodyPr wrap="square" lIns="0" tIns="0" rIns="0" bIns="0" anchor="b">
            <a:spAutoFit/>
          </a:bodyPr>
          <a:lstStyle/>
          <a:p>
            <a:r>
              <a:rPr lang="nl-NL" dirty="0"/>
              <a:t>Toelichting maatregel 29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7542" y="1763115"/>
            <a:ext cx="9848850" cy="152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00" marR="5080" indent="-178435">
              <a:lnSpc>
                <a:spcPct val="150000"/>
              </a:lnSpc>
              <a:spcBef>
                <a:spcPts val="100"/>
              </a:spcBef>
              <a:buClr>
                <a:srgbClr val="E32212"/>
              </a:buClr>
              <a:buFont typeface="Verdana"/>
              <a:buChar char="●"/>
              <a:tabLst>
                <a:tab pos="190500" algn="l"/>
              </a:tabLst>
            </a:pPr>
            <a:r>
              <a:rPr sz="2000" dirty="0">
                <a:latin typeface="Verdana"/>
                <a:cs typeface="Verdana"/>
              </a:rPr>
              <a:t>In</a:t>
            </a:r>
            <a:r>
              <a:rPr sz="2000" spc="-5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de</a:t>
            </a:r>
            <a:r>
              <a:rPr sz="2000" spc="-3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PGS</a:t>
            </a:r>
            <a:r>
              <a:rPr sz="2000" spc="-6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15</a:t>
            </a:r>
            <a:r>
              <a:rPr sz="2000" spc="-3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(opslag</a:t>
            </a:r>
            <a:r>
              <a:rPr sz="2000" spc="-3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van</a:t>
            </a:r>
            <a:r>
              <a:rPr sz="2000" spc="-5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verpakte</a:t>
            </a:r>
            <a:r>
              <a:rPr sz="2000" spc="-6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gevaarlijke</a:t>
            </a:r>
            <a:r>
              <a:rPr sz="2000" spc="-1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stoffen)</a:t>
            </a:r>
            <a:r>
              <a:rPr sz="2000" spc="-7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wordt</a:t>
            </a:r>
            <a:r>
              <a:rPr sz="2000" spc="-5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hier</a:t>
            </a:r>
            <a:r>
              <a:rPr sz="2000" spc="-3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ook</a:t>
            </a:r>
            <a:r>
              <a:rPr sz="2000" spc="-40" dirty="0">
                <a:latin typeface="Verdana"/>
                <a:cs typeface="Verdana"/>
              </a:rPr>
              <a:t> </a:t>
            </a:r>
            <a:r>
              <a:rPr sz="2000" spc="-20" dirty="0">
                <a:latin typeface="Verdana"/>
                <a:cs typeface="Verdana"/>
              </a:rPr>
              <a:t>naar </a:t>
            </a:r>
            <a:r>
              <a:rPr sz="2000" dirty="0">
                <a:latin typeface="Verdana"/>
                <a:cs typeface="Verdana"/>
              </a:rPr>
              <a:t>verwezen:</a:t>
            </a:r>
            <a:r>
              <a:rPr sz="2000" spc="-6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ADR</a:t>
            </a:r>
            <a:r>
              <a:rPr sz="2000" spc="-6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9</a:t>
            </a:r>
            <a:r>
              <a:rPr sz="2000" spc="-2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met</a:t>
            </a:r>
            <a:r>
              <a:rPr sz="2000" spc="-3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classificatiecode</a:t>
            </a:r>
            <a:r>
              <a:rPr sz="2000" spc="-4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M6</a:t>
            </a:r>
            <a:r>
              <a:rPr sz="2000" spc="-2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en</a:t>
            </a:r>
            <a:r>
              <a:rPr sz="2000" spc="-4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M7</a:t>
            </a:r>
            <a:r>
              <a:rPr sz="2000" spc="-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(UN</a:t>
            </a:r>
            <a:r>
              <a:rPr sz="2000" spc="-2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3082</a:t>
            </a:r>
            <a:r>
              <a:rPr sz="2000" spc="-3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en</a:t>
            </a:r>
            <a:r>
              <a:rPr sz="2000" spc="-45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3077).</a:t>
            </a:r>
            <a:endParaRPr sz="2000">
              <a:latin typeface="Verdana"/>
              <a:cs typeface="Verdana"/>
            </a:endParaRPr>
          </a:p>
          <a:p>
            <a:pPr marL="190500" indent="-177800">
              <a:lnSpc>
                <a:spcPct val="100000"/>
              </a:lnSpc>
              <a:spcBef>
                <a:spcPts val="2195"/>
              </a:spcBef>
              <a:buClr>
                <a:srgbClr val="E32212"/>
              </a:buClr>
              <a:buChar char="●"/>
              <a:tabLst>
                <a:tab pos="190500" algn="l"/>
              </a:tabLst>
            </a:pPr>
            <a:r>
              <a:rPr sz="2000" dirty="0">
                <a:latin typeface="Verdana"/>
                <a:cs typeface="Verdana"/>
              </a:rPr>
              <a:t>De</a:t>
            </a:r>
            <a:r>
              <a:rPr sz="2000" spc="-60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EPS-</a:t>
            </a:r>
            <a:r>
              <a:rPr sz="2000" dirty="0">
                <a:latin typeface="Verdana"/>
                <a:cs typeface="Verdana"/>
              </a:rPr>
              <a:t>korrels</a:t>
            </a:r>
            <a:r>
              <a:rPr sz="2000" spc="-5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hebben</a:t>
            </a:r>
            <a:r>
              <a:rPr sz="2000" spc="-5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classificatiecode</a:t>
            </a:r>
            <a:r>
              <a:rPr sz="2000" spc="-55" dirty="0">
                <a:latin typeface="Verdana"/>
                <a:cs typeface="Verdana"/>
              </a:rPr>
              <a:t> </a:t>
            </a:r>
            <a:r>
              <a:rPr sz="2000" spc="-25" dirty="0">
                <a:latin typeface="Verdana"/>
                <a:cs typeface="Verdana"/>
              </a:rPr>
              <a:t>M3.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spc="-25" dirty="0"/>
              <a:t>11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707542" y="4125214"/>
            <a:ext cx="369316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00" indent="-177800">
              <a:lnSpc>
                <a:spcPct val="100000"/>
              </a:lnSpc>
              <a:spcBef>
                <a:spcPts val="100"/>
              </a:spcBef>
              <a:buClr>
                <a:srgbClr val="E32212"/>
              </a:buClr>
              <a:buChar char="●"/>
              <a:tabLst>
                <a:tab pos="190500" algn="l"/>
              </a:tabLst>
            </a:pPr>
            <a:r>
              <a:rPr sz="2000" dirty="0">
                <a:latin typeface="Verdana"/>
                <a:cs typeface="Verdana"/>
              </a:rPr>
              <a:t>Hoe</a:t>
            </a:r>
            <a:r>
              <a:rPr sz="2000" spc="-6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denken</a:t>
            </a:r>
            <a:r>
              <a:rPr sz="2000" spc="-2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jullie</a:t>
            </a:r>
            <a:r>
              <a:rPr sz="2000" spc="-25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hierover?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F0797B1E-C6FC-864F-B1AC-DE135BB5BD6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07542" y="-635000"/>
            <a:ext cx="10086340" cy="635000"/>
          </a:xfrm>
        </p:spPr>
        <p:txBody>
          <a:bodyPr wrap="square" lIns="0" tIns="0" rIns="0" bIns="0" anchor="b">
            <a:spAutoFit/>
          </a:bodyPr>
          <a:lstStyle/>
          <a:p>
            <a:r>
              <a:rPr lang="nl-NL" dirty="0"/>
              <a:t>discussie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79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46531" y="457200"/>
              <a:ext cx="2268220" cy="2268220"/>
            </a:xfrm>
            <a:custGeom>
              <a:avLst/>
              <a:gdLst/>
              <a:ahLst/>
              <a:cxnLst/>
              <a:rect l="l" t="t" r="r" b="b"/>
              <a:pathLst>
                <a:path w="2268220" h="2268220">
                  <a:moveTo>
                    <a:pt x="1133856" y="0"/>
                  </a:moveTo>
                  <a:lnTo>
                    <a:pt x="1085926" y="994"/>
                  </a:lnTo>
                  <a:lnTo>
                    <a:pt x="1038503" y="3952"/>
                  </a:lnTo>
                  <a:lnTo>
                    <a:pt x="991627" y="8833"/>
                  </a:lnTo>
                  <a:lnTo>
                    <a:pt x="945337" y="15599"/>
                  </a:lnTo>
                  <a:lnTo>
                    <a:pt x="899671" y="24210"/>
                  </a:lnTo>
                  <a:lnTo>
                    <a:pt x="854670" y="34627"/>
                  </a:lnTo>
                  <a:lnTo>
                    <a:pt x="810374" y="46810"/>
                  </a:lnTo>
                  <a:lnTo>
                    <a:pt x="766820" y="60720"/>
                  </a:lnTo>
                  <a:lnTo>
                    <a:pt x="724049" y="76318"/>
                  </a:lnTo>
                  <a:lnTo>
                    <a:pt x="682099" y="93564"/>
                  </a:lnTo>
                  <a:lnTo>
                    <a:pt x="641011" y="112419"/>
                  </a:lnTo>
                  <a:lnTo>
                    <a:pt x="600824" y="132843"/>
                  </a:lnTo>
                  <a:lnTo>
                    <a:pt x="561577" y="154798"/>
                  </a:lnTo>
                  <a:lnTo>
                    <a:pt x="523308" y="178244"/>
                  </a:lnTo>
                  <a:lnTo>
                    <a:pt x="486059" y="203142"/>
                  </a:lnTo>
                  <a:lnTo>
                    <a:pt x="449868" y="229451"/>
                  </a:lnTo>
                  <a:lnTo>
                    <a:pt x="414774" y="257134"/>
                  </a:lnTo>
                  <a:lnTo>
                    <a:pt x="380817" y="286150"/>
                  </a:lnTo>
                  <a:lnTo>
                    <a:pt x="348035" y="316460"/>
                  </a:lnTo>
                  <a:lnTo>
                    <a:pt x="316470" y="348026"/>
                  </a:lnTo>
                  <a:lnTo>
                    <a:pt x="286159" y="380806"/>
                  </a:lnTo>
                  <a:lnTo>
                    <a:pt x="257142" y="414763"/>
                  </a:lnTo>
                  <a:lnTo>
                    <a:pt x="229459" y="449857"/>
                  </a:lnTo>
                  <a:lnTo>
                    <a:pt x="203149" y="486048"/>
                  </a:lnTo>
                  <a:lnTo>
                    <a:pt x="178251" y="523297"/>
                  </a:lnTo>
                  <a:lnTo>
                    <a:pt x="154804" y="561565"/>
                  </a:lnTo>
                  <a:lnTo>
                    <a:pt x="132848" y="600813"/>
                  </a:lnTo>
                  <a:lnTo>
                    <a:pt x="112423" y="641000"/>
                  </a:lnTo>
                  <a:lnTo>
                    <a:pt x="93568" y="682089"/>
                  </a:lnTo>
                  <a:lnTo>
                    <a:pt x="76321" y="724038"/>
                  </a:lnTo>
                  <a:lnTo>
                    <a:pt x="60723" y="766810"/>
                  </a:lnTo>
                  <a:lnTo>
                    <a:pt x="46812" y="810364"/>
                  </a:lnTo>
                  <a:lnTo>
                    <a:pt x="34628" y="854662"/>
                  </a:lnTo>
                  <a:lnTo>
                    <a:pt x="24211" y="899664"/>
                  </a:lnTo>
                  <a:lnTo>
                    <a:pt x="15600" y="945330"/>
                  </a:lnTo>
                  <a:lnTo>
                    <a:pt x="8834" y="991622"/>
                  </a:lnTo>
                  <a:lnTo>
                    <a:pt x="3952" y="1038500"/>
                  </a:lnTo>
                  <a:lnTo>
                    <a:pt x="994" y="1085924"/>
                  </a:lnTo>
                  <a:lnTo>
                    <a:pt x="0" y="1133855"/>
                  </a:lnTo>
                  <a:lnTo>
                    <a:pt x="994" y="1181787"/>
                  </a:lnTo>
                  <a:lnTo>
                    <a:pt x="3952" y="1229211"/>
                  </a:lnTo>
                  <a:lnTo>
                    <a:pt x="8834" y="1276089"/>
                  </a:lnTo>
                  <a:lnTo>
                    <a:pt x="15600" y="1322381"/>
                  </a:lnTo>
                  <a:lnTo>
                    <a:pt x="24211" y="1368047"/>
                  </a:lnTo>
                  <a:lnTo>
                    <a:pt x="34628" y="1413049"/>
                  </a:lnTo>
                  <a:lnTo>
                    <a:pt x="46812" y="1457347"/>
                  </a:lnTo>
                  <a:lnTo>
                    <a:pt x="60723" y="1500901"/>
                  </a:lnTo>
                  <a:lnTo>
                    <a:pt x="76321" y="1543673"/>
                  </a:lnTo>
                  <a:lnTo>
                    <a:pt x="93568" y="1585622"/>
                  </a:lnTo>
                  <a:lnTo>
                    <a:pt x="112423" y="1626711"/>
                  </a:lnTo>
                  <a:lnTo>
                    <a:pt x="132848" y="1666898"/>
                  </a:lnTo>
                  <a:lnTo>
                    <a:pt x="154804" y="1706146"/>
                  </a:lnTo>
                  <a:lnTo>
                    <a:pt x="178251" y="1744414"/>
                  </a:lnTo>
                  <a:lnTo>
                    <a:pt x="203149" y="1781663"/>
                  </a:lnTo>
                  <a:lnTo>
                    <a:pt x="229459" y="1817854"/>
                  </a:lnTo>
                  <a:lnTo>
                    <a:pt x="257142" y="1852948"/>
                  </a:lnTo>
                  <a:lnTo>
                    <a:pt x="286159" y="1886905"/>
                  </a:lnTo>
                  <a:lnTo>
                    <a:pt x="316470" y="1919685"/>
                  </a:lnTo>
                  <a:lnTo>
                    <a:pt x="348035" y="1951251"/>
                  </a:lnTo>
                  <a:lnTo>
                    <a:pt x="380817" y="1981561"/>
                  </a:lnTo>
                  <a:lnTo>
                    <a:pt x="414774" y="2010577"/>
                  </a:lnTo>
                  <a:lnTo>
                    <a:pt x="449868" y="2038260"/>
                  </a:lnTo>
                  <a:lnTo>
                    <a:pt x="486059" y="2064569"/>
                  </a:lnTo>
                  <a:lnTo>
                    <a:pt x="523308" y="2089467"/>
                  </a:lnTo>
                  <a:lnTo>
                    <a:pt x="561577" y="2112913"/>
                  </a:lnTo>
                  <a:lnTo>
                    <a:pt x="600824" y="2134868"/>
                  </a:lnTo>
                  <a:lnTo>
                    <a:pt x="641011" y="2155292"/>
                  </a:lnTo>
                  <a:lnTo>
                    <a:pt x="682099" y="2174147"/>
                  </a:lnTo>
                  <a:lnTo>
                    <a:pt x="724049" y="2191393"/>
                  </a:lnTo>
                  <a:lnTo>
                    <a:pt x="766820" y="2206991"/>
                  </a:lnTo>
                  <a:lnTo>
                    <a:pt x="810374" y="2220901"/>
                  </a:lnTo>
                  <a:lnTo>
                    <a:pt x="854670" y="2233084"/>
                  </a:lnTo>
                  <a:lnTo>
                    <a:pt x="899671" y="2243501"/>
                  </a:lnTo>
                  <a:lnTo>
                    <a:pt x="945337" y="2252112"/>
                  </a:lnTo>
                  <a:lnTo>
                    <a:pt x="991627" y="2258878"/>
                  </a:lnTo>
                  <a:lnTo>
                    <a:pt x="1038503" y="2263759"/>
                  </a:lnTo>
                  <a:lnTo>
                    <a:pt x="1085926" y="2266717"/>
                  </a:lnTo>
                  <a:lnTo>
                    <a:pt x="1133856" y="2267712"/>
                  </a:lnTo>
                  <a:lnTo>
                    <a:pt x="1181787" y="2266717"/>
                  </a:lnTo>
                  <a:lnTo>
                    <a:pt x="1229211" y="2263759"/>
                  </a:lnTo>
                  <a:lnTo>
                    <a:pt x="1276089" y="2258878"/>
                  </a:lnTo>
                  <a:lnTo>
                    <a:pt x="1322381" y="2252112"/>
                  </a:lnTo>
                  <a:lnTo>
                    <a:pt x="1368047" y="2243501"/>
                  </a:lnTo>
                  <a:lnTo>
                    <a:pt x="1413049" y="2233084"/>
                  </a:lnTo>
                  <a:lnTo>
                    <a:pt x="1457347" y="2220901"/>
                  </a:lnTo>
                  <a:lnTo>
                    <a:pt x="1500901" y="2206991"/>
                  </a:lnTo>
                  <a:lnTo>
                    <a:pt x="1543673" y="2191393"/>
                  </a:lnTo>
                  <a:lnTo>
                    <a:pt x="1585622" y="2174147"/>
                  </a:lnTo>
                  <a:lnTo>
                    <a:pt x="1626711" y="2155292"/>
                  </a:lnTo>
                  <a:lnTo>
                    <a:pt x="1666898" y="2134868"/>
                  </a:lnTo>
                  <a:lnTo>
                    <a:pt x="1706146" y="2112913"/>
                  </a:lnTo>
                  <a:lnTo>
                    <a:pt x="1744414" y="2089467"/>
                  </a:lnTo>
                  <a:lnTo>
                    <a:pt x="1781663" y="2064569"/>
                  </a:lnTo>
                  <a:lnTo>
                    <a:pt x="1817854" y="2038260"/>
                  </a:lnTo>
                  <a:lnTo>
                    <a:pt x="1852948" y="2010577"/>
                  </a:lnTo>
                  <a:lnTo>
                    <a:pt x="1886905" y="1981561"/>
                  </a:lnTo>
                  <a:lnTo>
                    <a:pt x="1919685" y="1951251"/>
                  </a:lnTo>
                  <a:lnTo>
                    <a:pt x="1951251" y="1919685"/>
                  </a:lnTo>
                  <a:lnTo>
                    <a:pt x="1981561" y="1886905"/>
                  </a:lnTo>
                  <a:lnTo>
                    <a:pt x="2010577" y="1852948"/>
                  </a:lnTo>
                  <a:lnTo>
                    <a:pt x="2038260" y="1817854"/>
                  </a:lnTo>
                  <a:lnTo>
                    <a:pt x="2064569" y="1781663"/>
                  </a:lnTo>
                  <a:lnTo>
                    <a:pt x="2089467" y="1744414"/>
                  </a:lnTo>
                  <a:lnTo>
                    <a:pt x="2112913" y="1706146"/>
                  </a:lnTo>
                  <a:lnTo>
                    <a:pt x="2134868" y="1666898"/>
                  </a:lnTo>
                  <a:lnTo>
                    <a:pt x="2155292" y="1626711"/>
                  </a:lnTo>
                  <a:lnTo>
                    <a:pt x="2174147" y="1585622"/>
                  </a:lnTo>
                  <a:lnTo>
                    <a:pt x="2191393" y="1543673"/>
                  </a:lnTo>
                  <a:lnTo>
                    <a:pt x="2206991" y="1500901"/>
                  </a:lnTo>
                  <a:lnTo>
                    <a:pt x="2220901" y="1457347"/>
                  </a:lnTo>
                  <a:lnTo>
                    <a:pt x="2233084" y="1413049"/>
                  </a:lnTo>
                  <a:lnTo>
                    <a:pt x="2243501" y="1368047"/>
                  </a:lnTo>
                  <a:lnTo>
                    <a:pt x="2252112" y="1322381"/>
                  </a:lnTo>
                  <a:lnTo>
                    <a:pt x="2258878" y="1276089"/>
                  </a:lnTo>
                  <a:lnTo>
                    <a:pt x="2263759" y="1229211"/>
                  </a:lnTo>
                  <a:lnTo>
                    <a:pt x="2266717" y="1181787"/>
                  </a:lnTo>
                  <a:lnTo>
                    <a:pt x="2267712" y="1133855"/>
                  </a:lnTo>
                  <a:lnTo>
                    <a:pt x="2266717" y="1085924"/>
                  </a:lnTo>
                  <a:lnTo>
                    <a:pt x="2263759" y="1038500"/>
                  </a:lnTo>
                  <a:lnTo>
                    <a:pt x="2258878" y="991622"/>
                  </a:lnTo>
                  <a:lnTo>
                    <a:pt x="2252112" y="945330"/>
                  </a:lnTo>
                  <a:lnTo>
                    <a:pt x="2243501" y="899664"/>
                  </a:lnTo>
                  <a:lnTo>
                    <a:pt x="2233084" y="854662"/>
                  </a:lnTo>
                  <a:lnTo>
                    <a:pt x="2220901" y="810364"/>
                  </a:lnTo>
                  <a:lnTo>
                    <a:pt x="2206991" y="766810"/>
                  </a:lnTo>
                  <a:lnTo>
                    <a:pt x="2191393" y="724038"/>
                  </a:lnTo>
                  <a:lnTo>
                    <a:pt x="2174147" y="682089"/>
                  </a:lnTo>
                  <a:lnTo>
                    <a:pt x="2155292" y="641000"/>
                  </a:lnTo>
                  <a:lnTo>
                    <a:pt x="2134868" y="600813"/>
                  </a:lnTo>
                  <a:lnTo>
                    <a:pt x="2112913" y="561565"/>
                  </a:lnTo>
                  <a:lnTo>
                    <a:pt x="2089467" y="523297"/>
                  </a:lnTo>
                  <a:lnTo>
                    <a:pt x="2064569" y="486048"/>
                  </a:lnTo>
                  <a:lnTo>
                    <a:pt x="2038260" y="449857"/>
                  </a:lnTo>
                  <a:lnTo>
                    <a:pt x="2010577" y="414763"/>
                  </a:lnTo>
                  <a:lnTo>
                    <a:pt x="1981561" y="380806"/>
                  </a:lnTo>
                  <a:lnTo>
                    <a:pt x="1951251" y="348026"/>
                  </a:lnTo>
                  <a:lnTo>
                    <a:pt x="1919685" y="316460"/>
                  </a:lnTo>
                  <a:lnTo>
                    <a:pt x="1886905" y="286150"/>
                  </a:lnTo>
                  <a:lnTo>
                    <a:pt x="1852948" y="257134"/>
                  </a:lnTo>
                  <a:lnTo>
                    <a:pt x="1817854" y="229451"/>
                  </a:lnTo>
                  <a:lnTo>
                    <a:pt x="1781663" y="203142"/>
                  </a:lnTo>
                  <a:lnTo>
                    <a:pt x="1744414" y="178244"/>
                  </a:lnTo>
                  <a:lnTo>
                    <a:pt x="1706146" y="154798"/>
                  </a:lnTo>
                  <a:lnTo>
                    <a:pt x="1666898" y="132843"/>
                  </a:lnTo>
                  <a:lnTo>
                    <a:pt x="1626711" y="112419"/>
                  </a:lnTo>
                  <a:lnTo>
                    <a:pt x="1585622" y="93564"/>
                  </a:lnTo>
                  <a:lnTo>
                    <a:pt x="1543673" y="76318"/>
                  </a:lnTo>
                  <a:lnTo>
                    <a:pt x="1500901" y="60720"/>
                  </a:lnTo>
                  <a:lnTo>
                    <a:pt x="1457347" y="46810"/>
                  </a:lnTo>
                  <a:lnTo>
                    <a:pt x="1413049" y="34627"/>
                  </a:lnTo>
                  <a:lnTo>
                    <a:pt x="1368047" y="24210"/>
                  </a:lnTo>
                  <a:lnTo>
                    <a:pt x="1322381" y="15599"/>
                  </a:lnTo>
                  <a:lnTo>
                    <a:pt x="1276089" y="8833"/>
                  </a:lnTo>
                  <a:lnTo>
                    <a:pt x="1229211" y="3952"/>
                  </a:lnTo>
                  <a:lnTo>
                    <a:pt x="1181787" y="994"/>
                  </a:lnTo>
                  <a:lnTo>
                    <a:pt x="11338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894332"/>
              <a:ext cx="932687" cy="1245108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596290" y="939444"/>
            <a:ext cx="1968500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2540" algn="ctr">
              <a:lnSpc>
                <a:spcPct val="125000"/>
              </a:lnSpc>
              <a:spcBef>
                <a:spcPts val="100"/>
              </a:spcBef>
            </a:pPr>
            <a:r>
              <a:rPr sz="1600" dirty="0">
                <a:solidFill>
                  <a:srgbClr val="E32212"/>
                </a:solidFill>
                <a:latin typeface="Calibri"/>
                <a:cs typeface="Calibri"/>
              </a:rPr>
              <a:t>Zichtbaar</a:t>
            </a:r>
            <a:r>
              <a:rPr sz="1600" spc="-65" dirty="0">
                <a:solidFill>
                  <a:srgbClr val="E32212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E32212"/>
                </a:solidFill>
                <a:latin typeface="Calibri"/>
                <a:cs typeface="Calibri"/>
              </a:rPr>
              <a:t>samen werken</a:t>
            </a:r>
            <a:r>
              <a:rPr sz="1600" spc="-5" dirty="0">
                <a:solidFill>
                  <a:srgbClr val="E32212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E32212"/>
                </a:solidFill>
                <a:latin typeface="Calibri"/>
                <a:cs typeface="Calibri"/>
              </a:rPr>
              <a:t>aan</a:t>
            </a:r>
            <a:r>
              <a:rPr sz="1600" spc="-45" dirty="0">
                <a:solidFill>
                  <a:srgbClr val="E32212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E32212"/>
                </a:solidFill>
                <a:latin typeface="Calibri"/>
                <a:cs typeface="Calibri"/>
              </a:rPr>
              <a:t>een</a:t>
            </a:r>
            <a:r>
              <a:rPr sz="1600" spc="-25" dirty="0">
                <a:solidFill>
                  <a:srgbClr val="E32212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E32212"/>
                </a:solidFill>
                <a:latin typeface="Calibri"/>
                <a:cs typeface="Calibri"/>
              </a:rPr>
              <a:t>schone </a:t>
            </a:r>
            <a:r>
              <a:rPr sz="1600" dirty="0">
                <a:solidFill>
                  <a:srgbClr val="E32212"/>
                </a:solidFill>
                <a:latin typeface="Calibri"/>
                <a:cs typeface="Calibri"/>
              </a:rPr>
              <a:t>veilige</a:t>
            </a:r>
            <a:r>
              <a:rPr sz="1600" spc="-50" dirty="0">
                <a:solidFill>
                  <a:srgbClr val="E32212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E32212"/>
                </a:solidFill>
                <a:latin typeface="Calibri"/>
                <a:cs typeface="Calibri"/>
              </a:rPr>
              <a:t>en</a:t>
            </a:r>
            <a:r>
              <a:rPr sz="1600" spc="-30" dirty="0">
                <a:solidFill>
                  <a:srgbClr val="E32212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E32212"/>
                </a:solidFill>
                <a:latin typeface="Calibri"/>
                <a:cs typeface="Calibri"/>
              </a:rPr>
              <a:t>duurzame leefomgeving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EBBA0E47-0932-996F-6DA8-D7E5B490AEE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07542" y="-635000"/>
            <a:ext cx="10086340" cy="635000"/>
          </a:xfrm>
        </p:spPr>
        <p:txBody>
          <a:bodyPr wrap="square" lIns="0" tIns="0" rIns="0" bIns="0" anchor="b">
            <a:spAutoFit/>
          </a:bodyPr>
          <a:lstStyle/>
          <a:p>
            <a:r>
              <a:rPr lang="nl-NL" dirty="0"/>
              <a:t>afsluiting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Inhoud</a:t>
            </a:r>
            <a:r>
              <a:rPr spc="-140" dirty="0"/>
              <a:t> </a:t>
            </a:r>
            <a:r>
              <a:rPr spc="-10" dirty="0"/>
              <a:t>presentatie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spc="-25" dirty="0"/>
              <a:t>2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707542" y="1716125"/>
            <a:ext cx="9189085" cy="1397635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190500" indent="-177800">
              <a:lnSpc>
                <a:spcPct val="100000"/>
              </a:lnSpc>
              <a:spcBef>
                <a:spcPts val="1300"/>
              </a:spcBef>
              <a:buClr>
                <a:srgbClr val="E32212"/>
              </a:buClr>
              <a:buChar char="●"/>
              <a:tabLst>
                <a:tab pos="190500" algn="l"/>
              </a:tabLst>
            </a:pPr>
            <a:r>
              <a:rPr sz="2000" spc="-20" dirty="0">
                <a:latin typeface="Verdana"/>
                <a:cs typeface="Verdana"/>
              </a:rPr>
              <a:t>Twee</a:t>
            </a:r>
            <a:r>
              <a:rPr sz="2000" spc="-150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casussen:</a:t>
            </a:r>
            <a:endParaRPr sz="2000">
              <a:latin typeface="Verdana"/>
              <a:cs typeface="Verdana"/>
            </a:endParaRPr>
          </a:p>
          <a:p>
            <a:pPr marL="366395" lvl="1" indent="-175895">
              <a:lnSpc>
                <a:spcPct val="100000"/>
              </a:lnSpc>
              <a:spcBef>
                <a:spcPts val="1200"/>
              </a:spcBef>
              <a:buClr>
                <a:srgbClr val="E32212"/>
              </a:buClr>
              <a:buChar char="●"/>
              <a:tabLst>
                <a:tab pos="366395" algn="l"/>
              </a:tabLst>
            </a:pPr>
            <a:r>
              <a:rPr sz="2000" dirty="0">
                <a:latin typeface="Verdana"/>
                <a:cs typeface="Verdana"/>
              </a:rPr>
              <a:t>Opslag</a:t>
            </a:r>
            <a:r>
              <a:rPr sz="2000" spc="-4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elektrische</a:t>
            </a:r>
            <a:r>
              <a:rPr sz="2000" spc="-5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auto’s</a:t>
            </a:r>
            <a:r>
              <a:rPr sz="2000" spc="-6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(inpandig)</a:t>
            </a:r>
            <a:r>
              <a:rPr sz="2000" spc="-4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en</a:t>
            </a:r>
            <a:r>
              <a:rPr sz="2000" spc="-4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groter</a:t>
            </a:r>
            <a:r>
              <a:rPr sz="2000" spc="-5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dan</a:t>
            </a:r>
            <a:r>
              <a:rPr sz="2000" spc="-5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2500</a:t>
            </a:r>
            <a:r>
              <a:rPr sz="2000" spc="-25" dirty="0">
                <a:latin typeface="Verdana"/>
                <a:cs typeface="Verdana"/>
              </a:rPr>
              <a:t> m2</a:t>
            </a:r>
            <a:endParaRPr sz="2000">
              <a:latin typeface="Verdana"/>
              <a:cs typeface="Verdana"/>
            </a:endParaRPr>
          </a:p>
          <a:p>
            <a:pPr marL="367030" lvl="1" indent="-176530">
              <a:lnSpc>
                <a:spcPct val="100000"/>
              </a:lnSpc>
              <a:spcBef>
                <a:spcPts val="1200"/>
              </a:spcBef>
              <a:buClr>
                <a:srgbClr val="E32212"/>
              </a:buClr>
              <a:buChar char="●"/>
              <a:tabLst>
                <a:tab pos="367030" algn="l"/>
              </a:tabLst>
            </a:pPr>
            <a:r>
              <a:rPr sz="2000" dirty="0">
                <a:latin typeface="Verdana"/>
                <a:cs typeface="Verdana"/>
              </a:rPr>
              <a:t>Opslag</a:t>
            </a:r>
            <a:r>
              <a:rPr sz="2000" spc="-4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koopmansgoederen</a:t>
            </a:r>
            <a:r>
              <a:rPr sz="2000" spc="-3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met</a:t>
            </a:r>
            <a:r>
              <a:rPr sz="2000" spc="-35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lithium-</a:t>
            </a:r>
            <a:r>
              <a:rPr sz="2000" dirty="0">
                <a:latin typeface="Verdana"/>
                <a:cs typeface="Verdana"/>
              </a:rPr>
              <a:t>ion</a:t>
            </a:r>
            <a:r>
              <a:rPr sz="2000" spc="-2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batterijen</a:t>
            </a:r>
            <a:r>
              <a:rPr sz="2000" spc="-5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en</a:t>
            </a:r>
            <a:r>
              <a:rPr sz="2000" spc="-35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EPS-korrels</a:t>
            </a:r>
            <a:endParaRPr sz="2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Opslag</a:t>
            </a:r>
            <a:r>
              <a:rPr spc="-50" dirty="0"/>
              <a:t> </a:t>
            </a:r>
            <a:r>
              <a:rPr dirty="0"/>
              <a:t>elektrische</a:t>
            </a:r>
            <a:r>
              <a:rPr spc="-65" dirty="0"/>
              <a:t> </a:t>
            </a:r>
            <a:r>
              <a:rPr spc="-20" dirty="0"/>
              <a:t>auto’s</a:t>
            </a:r>
            <a:r>
              <a:rPr spc="-70" dirty="0"/>
              <a:t> </a:t>
            </a:r>
            <a:r>
              <a:rPr dirty="0"/>
              <a:t>(inpandig)</a:t>
            </a:r>
            <a:r>
              <a:rPr spc="-50" dirty="0"/>
              <a:t> </a:t>
            </a:r>
            <a:r>
              <a:rPr dirty="0"/>
              <a:t>&amp;</a:t>
            </a:r>
            <a:r>
              <a:rPr spc="-50" dirty="0"/>
              <a:t> </a:t>
            </a:r>
            <a:r>
              <a:rPr dirty="0"/>
              <a:t>&gt;</a:t>
            </a:r>
            <a:r>
              <a:rPr spc="-55" dirty="0"/>
              <a:t> </a:t>
            </a:r>
            <a:r>
              <a:rPr dirty="0"/>
              <a:t>2500</a:t>
            </a:r>
            <a:r>
              <a:rPr spc="-50" dirty="0"/>
              <a:t> </a:t>
            </a:r>
            <a:r>
              <a:rPr spc="-25" dirty="0"/>
              <a:t>m2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spc="-25" dirty="0"/>
              <a:t>3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707542" y="1846326"/>
            <a:ext cx="10380345" cy="37871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0500" indent="-177800">
              <a:lnSpc>
                <a:spcPct val="100000"/>
              </a:lnSpc>
              <a:spcBef>
                <a:spcPts val="105"/>
              </a:spcBef>
              <a:buClr>
                <a:srgbClr val="E32212"/>
              </a:buClr>
              <a:buChar char="●"/>
              <a:tabLst>
                <a:tab pos="190500" algn="l"/>
              </a:tabLst>
            </a:pPr>
            <a:r>
              <a:rPr sz="2000" dirty="0">
                <a:latin typeface="Verdana"/>
                <a:cs typeface="Verdana"/>
              </a:rPr>
              <a:t>Op</a:t>
            </a:r>
            <a:r>
              <a:rPr sz="2000" spc="-4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bedrijventerrein</a:t>
            </a:r>
            <a:r>
              <a:rPr sz="2000" spc="-6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X</a:t>
            </a:r>
            <a:r>
              <a:rPr sz="2000" spc="-3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worden</a:t>
            </a:r>
            <a:r>
              <a:rPr sz="2000" spc="-6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elektrische</a:t>
            </a:r>
            <a:r>
              <a:rPr sz="2000" spc="-5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auto’s</a:t>
            </a:r>
            <a:r>
              <a:rPr sz="2000" spc="-7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inpandig</a:t>
            </a:r>
            <a:r>
              <a:rPr sz="2000" spc="-35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opgeslagen</a:t>
            </a:r>
            <a:endParaRPr sz="2000">
              <a:latin typeface="Verdana"/>
              <a:cs typeface="Verdana"/>
            </a:endParaRPr>
          </a:p>
          <a:p>
            <a:pPr marL="190500" indent="-177800">
              <a:lnSpc>
                <a:spcPct val="100000"/>
              </a:lnSpc>
              <a:spcBef>
                <a:spcPts val="2195"/>
              </a:spcBef>
              <a:buClr>
                <a:srgbClr val="E32212"/>
              </a:buClr>
              <a:buChar char="●"/>
              <a:tabLst>
                <a:tab pos="190500" algn="l"/>
              </a:tabLst>
            </a:pPr>
            <a:r>
              <a:rPr sz="2000" dirty="0">
                <a:latin typeface="Verdana"/>
                <a:cs typeface="Verdana"/>
              </a:rPr>
              <a:t>Opslag</a:t>
            </a:r>
            <a:r>
              <a:rPr sz="2000" spc="-3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is</a:t>
            </a:r>
            <a:r>
              <a:rPr sz="2000" spc="-2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groter</a:t>
            </a:r>
            <a:r>
              <a:rPr sz="2000" spc="-4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dan</a:t>
            </a:r>
            <a:r>
              <a:rPr sz="2000" spc="-4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2500</a:t>
            </a:r>
            <a:r>
              <a:rPr sz="2000" spc="-15" dirty="0">
                <a:latin typeface="Verdana"/>
                <a:cs typeface="Verdana"/>
              </a:rPr>
              <a:t> </a:t>
            </a:r>
            <a:r>
              <a:rPr sz="2000" spc="-25" dirty="0">
                <a:latin typeface="Verdana"/>
                <a:cs typeface="Verdana"/>
              </a:rPr>
              <a:t>m2</a:t>
            </a:r>
            <a:endParaRPr sz="2000">
              <a:latin typeface="Verdana"/>
              <a:cs typeface="Verdana"/>
            </a:endParaRPr>
          </a:p>
          <a:p>
            <a:pPr marL="367030" lvl="1" indent="-176530">
              <a:lnSpc>
                <a:spcPct val="100000"/>
              </a:lnSpc>
              <a:spcBef>
                <a:spcPts val="1200"/>
              </a:spcBef>
              <a:buClr>
                <a:srgbClr val="E32212"/>
              </a:buClr>
              <a:buChar char="●"/>
              <a:tabLst>
                <a:tab pos="367030" algn="l"/>
              </a:tabLst>
            </a:pPr>
            <a:r>
              <a:rPr sz="2000" dirty="0">
                <a:latin typeface="Verdana"/>
                <a:cs typeface="Verdana"/>
              </a:rPr>
              <a:t>Dus:</a:t>
            </a:r>
            <a:r>
              <a:rPr sz="2000" spc="-5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opslag</a:t>
            </a:r>
            <a:r>
              <a:rPr sz="2000" spc="-2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valt</a:t>
            </a:r>
            <a:r>
              <a:rPr sz="2000" spc="-2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niet</a:t>
            </a:r>
            <a:r>
              <a:rPr sz="2000" spc="-2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rechtstreeks</a:t>
            </a:r>
            <a:r>
              <a:rPr sz="2000" spc="-7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onder</a:t>
            </a:r>
            <a:r>
              <a:rPr sz="2000" spc="-3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de</a:t>
            </a:r>
            <a:r>
              <a:rPr sz="2000" spc="-3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PGS</a:t>
            </a:r>
            <a:r>
              <a:rPr sz="2000" spc="-45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37-</a:t>
            </a:r>
            <a:r>
              <a:rPr sz="2000" spc="-50" dirty="0">
                <a:latin typeface="Verdana"/>
                <a:cs typeface="Verdana"/>
              </a:rPr>
              <a:t>2</a:t>
            </a:r>
            <a:endParaRPr sz="2000">
              <a:latin typeface="Verdana"/>
              <a:cs typeface="Verdana"/>
            </a:endParaRPr>
          </a:p>
          <a:p>
            <a:pPr marL="367030" lvl="1" indent="-176530">
              <a:lnSpc>
                <a:spcPct val="100000"/>
              </a:lnSpc>
              <a:spcBef>
                <a:spcPts val="1200"/>
              </a:spcBef>
              <a:buClr>
                <a:srgbClr val="E32212"/>
              </a:buClr>
              <a:buChar char="●"/>
              <a:tabLst>
                <a:tab pos="367030" algn="l"/>
              </a:tabLst>
            </a:pPr>
            <a:r>
              <a:rPr sz="2000" dirty="0">
                <a:latin typeface="Verdana"/>
                <a:cs typeface="Verdana"/>
              </a:rPr>
              <a:t>Een</a:t>
            </a:r>
            <a:r>
              <a:rPr sz="2000" spc="-5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opslag</a:t>
            </a:r>
            <a:r>
              <a:rPr sz="2000" spc="-2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buiten</a:t>
            </a:r>
            <a:r>
              <a:rPr sz="2000" spc="-4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zou</a:t>
            </a:r>
            <a:r>
              <a:rPr sz="2000" spc="-4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onder</a:t>
            </a:r>
            <a:r>
              <a:rPr sz="2000" spc="-3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typical</a:t>
            </a:r>
            <a:r>
              <a:rPr sz="2000" spc="-1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3b</a:t>
            </a:r>
            <a:r>
              <a:rPr sz="2000" spc="-20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vallen</a:t>
            </a:r>
            <a:endParaRPr sz="2000">
              <a:latin typeface="Verdana"/>
              <a:cs typeface="Verdana"/>
            </a:endParaRPr>
          </a:p>
          <a:p>
            <a:pPr marL="190500" marR="5080" indent="-178435">
              <a:lnSpc>
                <a:spcPct val="150000"/>
              </a:lnSpc>
              <a:spcBef>
                <a:spcPts val="1010"/>
              </a:spcBef>
              <a:buClr>
                <a:srgbClr val="E32212"/>
              </a:buClr>
              <a:buChar char="●"/>
              <a:tabLst>
                <a:tab pos="190500" algn="l"/>
              </a:tabLst>
            </a:pPr>
            <a:r>
              <a:rPr sz="2000" dirty="0">
                <a:latin typeface="Verdana"/>
                <a:cs typeface="Verdana"/>
              </a:rPr>
              <a:t>Een</a:t>
            </a:r>
            <a:r>
              <a:rPr sz="2000" spc="-5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brandcompartiment</a:t>
            </a:r>
            <a:r>
              <a:rPr sz="2000" spc="-4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mag</a:t>
            </a:r>
            <a:r>
              <a:rPr sz="2000" spc="-3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max.</a:t>
            </a:r>
            <a:r>
              <a:rPr sz="2000" spc="-3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2500</a:t>
            </a:r>
            <a:r>
              <a:rPr sz="2000" spc="-2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m2</a:t>
            </a:r>
            <a:r>
              <a:rPr sz="2000" spc="-4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zijn</a:t>
            </a:r>
            <a:r>
              <a:rPr sz="2000" spc="-3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conform</a:t>
            </a:r>
            <a:r>
              <a:rPr sz="2000" spc="-6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het</a:t>
            </a:r>
            <a:r>
              <a:rPr sz="2000" spc="-5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Bbl.</a:t>
            </a:r>
            <a:r>
              <a:rPr sz="2000" spc="-3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Op</a:t>
            </a:r>
            <a:r>
              <a:rPr sz="2000" spc="-3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basis</a:t>
            </a:r>
            <a:r>
              <a:rPr sz="2000" spc="-40" dirty="0">
                <a:latin typeface="Verdana"/>
                <a:cs typeface="Verdana"/>
              </a:rPr>
              <a:t> </a:t>
            </a:r>
            <a:r>
              <a:rPr sz="2000" spc="-25" dirty="0">
                <a:latin typeface="Verdana"/>
                <a:cs typeface="Verdana"/>
              </a:rPr>
              <a:t>van </a:t>
            </a:r>
            <a:r>
              <a:rPr sz="2000" dirty="0">
                <a:latin typeface="Verdana"/>
                <a:cs typeface="Verdana"/>
              </a:rPr>
              <a:t>gelijkwaardigheid</a:t>
            </a:r>
            <a:r>
              <a:rPr sz="2000" spc="-2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kan</a:t>
            </a:r>
            <a:r>
              <a:rPr sz="2000" spc="-5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een</a:t>
            </a:r>
            <a:r>
              <a:rPr sz="2000" spc="-6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grotere</a:t>
            </a:r>
            <a:r>
              <a:rPr sz="2000" spc="-5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oppervlakte</a:t>
            </a:r>
            <a:r>
              <a:rPr sz="2000" spc="-4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worden</a:t>
            </a:r>
            <a:r>
              <a:rPr sz="2000" spc="-60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toegestaan</a:t>
            </a:r>
            <a:endParaRPr sz="2000">
              <a:latin typeface="Verdana"/>
              <a:cs typeface="Verdana"/>
            </a:endParaRPr>
          </a:p>
          <a:p>
            <a:pPr marL="367665" marR="1802764" lvl="1" indent="-177165">
              <a:lnSpc>
                <a:spcPct val="150000"/>
              </a:lnSpc>
              <a:spcBef>
                <a:spcPts val="5"/>
              </a:spcBef>
              <a:buClr>
                <a:srgbClr val="E32212"/>
              </a:buClr>
              <a:buChar char="●"/>
              <a:tabLst>
                <a:tab pos="367665" algn="l"/>
              </a:tabLst>
            </a:pPr>
            <a:r>
              <a:rPr sz="2000" spc="-10" dirty="0">
                <a:latin typeface="Verdana"/>
                <a:cs typeface="Verdana"/>
              </a:rPr>
              <a:t>Bijv.: </a:t>
            </a:r>
            <a:r>
              <a:rPr sz="2000" dirty="0">
                <a:latin typeface="Verdana"/>
                <a:cs typeface="Verdana"/>
              </a:rPr>
              <a:t>door</a:t>
            </a:r>
            <a:r>
              <a:rPr sz="2000" spc="-4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een</a:t>
            </a:r>
            <a:r>
              <a:rPr sz="2000" spc="-25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brandbeheersingssysteem</a:t>
            </a:r>
            <a:r>
              <a:rPr sz="2000" spc="-6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te</a:t>
            </a:r>
            <a:r>
              <a:rPr sz="2000" spc="-4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plaatsen</a:t>
            </a:r>
            <a:r>
              <a:rPr sz="2000" spc="-4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(zoals</a:t>
            </a:r>
            <a:r>
              <a:rPr sz="2000" spc="-35" dirty="0">
                <a:latin typeface="Verdana"/>
                <a:cs typeface="Verdana"/>
              </a:rPr>
              <a:t> </a:t>
            </a:r>
            <a:r>
              <a:rPr sz="2000" spc="-25" dirty="0">
                <a:latin typeface="Verdana"/>
                <a:cs typeface="Verdana"/>
              </a:rPr>
              <a:t>een </a:t>
            </a:r>
            <a:r>
              <a:rPr sz="2000" spc="-10" dirty="0">
                <a:latin typeface="Verdana"/>
                <a:cs typeface="Verdana"/>
              </a:rPr>
              <a:t>sprinklerinstallatie)</a:t>
            </a:r>
            <a:endParaRPr sz="2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7542" y="1293828"/>
            <a:ext cx="10617200" cy="3938270"/>
          </a:xfrm>
          <a:prstGeom prst="rect">
            <a:avLst/>
          </a:prstGeom>
        </p:spPr>
        <p:txBody>
          <a:bodyPr vert="horz" wrap="square" lIns="0" tIns="164465" rIns="0" bIns="0" rtlCol="0">
            <a:spAutoFit/>
          </a:bodyPr>
          <a:lstStyle/>
          <a:p>
            <a:pPr marL="190500" indent="-177800">
              <a:lnSpc>
                <a:spcPct val="100000"/>
              </a:lnSpc>
              <a:spcBef>
                <a:spcPts val="1295"/>
              </a:spcBef>
              <a:buClr>
                <a:srgbClr val="E32212"/>
              </a:buClr>
              <a:buFont typeface="Verdana"/>
              <a:buChar char="●"/>
              <a:tabLst>
                <a:tab pos="190500" algn="l"/>
              </a:tabLst>
            </a:pPr>
            <a:r>
              <a:rPr sz="2000" dirty="0">
                <a:latin typeface="Verdana"/>
                <a:cs typeface="Verdana"/>
              </a:rPr>
              <a:t>Bij</a:t>
            </a:r>
            <a:r>
              <a:rPr sz="2000" spc="-2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opslag</a:t>
            </a:r>
            <a:r>
              <a:rPr sz="2000" spc="-2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van</a:t>
            </a:r>
            <a:r>
              <a:rPr sz="2000" spc="-40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lithium-</a:t>
            </a:r>
            <a:r>
              <a:rPr sz="2000" dirty="0">
                <a:latin typeface="Verdana"/>
                <a:cs typeface="Verdana"/>
              </a:rPr>
              <a:t>ion</a:t>
            </a:r>
            <a:r>
              <a:rPr sz="2000" spc="-1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mag</a:t>
            </a:r>
            <a:r>
              <a:rPr sz="2000" spc="-2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je</a:t>
            </a:r>
            <a:r>
              <a:rPr sz="2000" spc="-4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aanvullende</a:t>
            </a:r>
            <a:r>
              <a:rPr sz="2000" spc="-3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eisen</a:t>
            </a:r>
            <a:r>
              <a:rPr sz="2000" spc="-2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stellen</a:t>
            </a:r>
            <a:r>
              <a:rPr sz="2000" spc="-2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aan</a:t>
            </a:r>
            <a:r>
              <a:rPr sz="2000" spc="-30" dirty="0">
                <a:latin typeface="Verdana"/>
                <a:cs typeface="Verdana"/>
              </a:rPr>
              <a:t> </a:t>
            </a:r>
            <a:r>
              <a:rPr sz="2000" spc="-25" dirty="0">
                <a:latin typeface="Verdana"/>
                <a:cs typeface="Verdana"/>
              </a:rPr>
              <a:t>het</a:t>
            </a:r>
            <a:endParaRPr sz="2000">
              <a:latin typeface="Verdana"/>
              <a:cs typeface="Verdana"/>
            </a:endParaRPr>
          </a:p>
          <a:p>
            <a:pPr marL="190500">
              <a:lnSpc>
                <a:spcPct val="100000"/>
              </a:lnSpc>
              <a:spcBef>
                <a:spcPts val="1200"/>
              </a:spcBef>
            </a:pPr>
            <a:r>
              <a:rPr sz="2000" dirty="0">
                <a:latin typeface="Verdana"/>
                <a:cs typeface="Verdana"/>
              </a:rPr>
              <a:t>brandbeheersing-</a:t>
            </a:r>
            <a:r>
              <a:rPr sz="2000" spc="-9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en</a:t>
            </a:r>
            <a:r>
              <a:rPr sz="2000" spc="-90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brandblussysteem</a:t>
            </a:r>
            <a:endParaRPr sz="2000">
              <a:latin typeface="Verdana"/>
              <a:cs typeface="Verdana"/>
            </a:endParaRPr>
          </a:p>
          <a:p>
            <a:pPr marL="367030" lvl="1" indent="-176530">
              <a:lnSpc>
                <a:spcPct val="100000"/>
              </a:lnSpc>
              <a:spcBef>
                <a:spcPts val="1200"/>
              </a:spcBef>
              <a:buClr>
                <a:srgbClr val="E32212"/>
              </a:buClr>
              <a:buChar char="●"/>
              <a:tabLst>
                <a:tab pos="367030" algn="l"/>
              </a:tabLst>
            </a:pPr>
            <a:r>
              <a:rPr sz="2000" dirty="0">
                <a:latin typeface="Verdana"/>
                <a:cs typeface="Verdana"/>
              </a:rPr>
              <a:t>Grondslag:</a:t>
            </a:r>
            <a:r>
              <a:rPr sz="2000" spc="-4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PGS</a:t>
            </a:r>
            <a:r>
              <a:rPr sz="2000" spc="-55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37-</a:t>
            </a:r>
            <a:r>
              <a:rPr sz="2000" dirty="0">
                <a:latin typeface="Verdana"/>
                <a:cs typeface="Verdana"/>
              </a:rPr>
              <a:t>2,</a:t>
            </a:r>
            <a:r>
              <a:rPr sz="2000" spc="-2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§7.5.3,</a:t>
            </a:r>
            <a:r>
              <a:rPr sz="2000" spc="-5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voorschrift</a:t>
            </a:r>
            <a:r>
              <a:rPr sz="2000" spc="-6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M62,</a:t>
            </a:r>
            <a:r>
              <a:rPr sz="2000" spc="-40" dirty="0">
                <a:latin typeface="Verdana"/>
                <a:cs typeface="Verdana"/>
              </a:rPr>
              <a:t> </a:t>
            </a:r>
            <a:r>
              <a:rPr sz="2000" spc="-25" dirty="0">
                <a:latin typeface="Verdana"/>
                <a:cs typeface="Verdana"/>
              </a:rPr>
              <a:t>UPD</a:t>
            </a:r>
            <a:endParaRPr sz="2000">
              <a:latin typeface="Verdana"/>
              <a:cs typeface="Verdana"/>
            </a:endParaRPr>
          </a:p>
          <a:p>
            <a:pPr marL="190500" marR="5080" indent="-178435">
              <a:lnSpc>
                <a:spcPct val="150100"/>
              </a:lnSpc>
              <a:spcBef>
                <a:spcPts val="994"/>
              </a:spcBef>
              <a:buClr>
                <a:srgbClr val="E32212"/>
              </a:buClr>
              <a:buChar char="●"/>
              <a:tabLst>
                <a:tab pos="190500" algn="l"/>
              </a:tabLst>
            </a:pPr>
            <a:r>
              <a:rPr sz="2000" dirty="0">
                <a:latin typeface="Verdana"/>
                <a:cs typeface="Verdana"/>
              </a:rPr>
              <a:t>Indien</a:t>
            </a:r>
            <a:r>
              <a:rPr sz="2000" spc="-5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wij</a:t>
            </a:r>
            <a:r>
              <a:rPr sz="2000" spc="-3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vereisen</a:t>
            </a:r>
            <a:r>
              <a:rPr sz="2000" spc="-5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dat</a:t>
            </a:r>
            <a:r>
              <a:rPr sz="2000" spc="-3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in</a:t>
            </a:r>
            <a:r>
              <a:rPr sz="2000" spc="-4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een</a:t>
            </a:r>
            <a:r>
              <a:rPr sz="2000" spc="-5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dergelijke</a:t>
            </a:r>
            <a:r>
              <a:rPr sz="2000" spc="-1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opslag</a:t>
            </a:r>
            <a:r>
              <a:rPr sz="2000" spc="-3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een</a:t>
            </a:r>
            <a:r>
              <a:rPr sz="2000" spc="-3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beheersings-</a:t>
            </a:r>
            <a:r>
              <a:rPr sz="2000" spc="-6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en</a:t>
            </a:r>
            <a:r>
              <a:rPr sz="2000" spc="-30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blussysteem </a:t>
            </a:r>
            <a:r>
              <a:rPr sz="2000" dirty="0">
                <a:latin typeface="Verdana"/>
                <a:cs typeface="Verdana"/>
              </a:rPr>
              <a:t>aanwezig</a:t>
            </a:r>
            <a:r>
              <a:rPr sz="2000" spc="-3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is</a:t>
            </a:r>
            <a:r>
              <a:rPr sz="2000" spc="-3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(dat</a:t>
            </a:r>
            <a:r>
              <a:rPr sz="2000" spc="-3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af</a:t>
            </a:r>
            <a:r>
              <a:rPr sz="2000" spc="-3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kan</a:t>
            </a:r>
            <a:r>
              <a:rPr sz="2000" spc="-2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gaan),</a:t>
            </a:r>
            <a:r>
              <a:rPr sz="2000" spc="-3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levert</a:t>
            </a:r>
            <a:r>
              <a:rPr sz="2000" spc="-3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dit</a:t>
            </a:r>
            <a:r>
              <a:rPr sz="2000" spc="-2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een</a:t>
            </a:r>
            <a:r>
              <a:rPr sz="2000" spc="-3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probleem</a:t>
            </a:r>
            <a:r>
              <a:rPr sz="2000" spc="-1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op</a:t>
            </a:r>
            <a:r>
              <a:rPr sz="2000" spc="-2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met</a:t>
            </a:r>
            <a:r>
              <a:rPr sz="2000" spc="-2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de</a:t>
            </a:r>
            <a:r>
              <a:rPr sz="2000" spc="-35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verzekering:</a:t>
            </a:r>
            <a:endParaRPr sz="2000">
              <a:latin typeface="Verdana"/>
              <a:cs typeface="Verdana"/>
            </a:endParaRPr>
          </a:p>
          <a:p>
            <a:pPr marL="366395" lvl="1" indent="-175895">
              <a:lnSpc>
                <a:spcPct val="100000"/>
              </a:lnSpc>
              <a:spcBef>
                <a:spcPts val="1200"/>
              </a:spcBef>
              <a:buClr>
                <a:srgbClr val="E32212"/>
              </a:buClr>
              <a:buChar char="●"/>
              <a:tabLst>
                <a:tab pos="366395" algn="l"/>
              </a:tabLst>
            </a:pPr>
            <a:r>
              <a:rPr sz="2000" dirty="0">
                <a:latin typeface="Verdana"/>
                <a:cs typeface="Verdana"/>
              </a:rPr>
              <a:t>Als</a:t>
            </a:r>
            <a:r>
              <a:rPr sz="2000" spc="-5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een</a:t>
            </a:r>
            <a:r>
              <a:rPr sz="2000" spc="-4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dergelijke</a:t>
            </a:r>
            <a:r>
              <a:rPr sz="2000" spc="-4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opslag</a:t>
            </a:r>
            <a:r>
              <a:rPr sz="2000" spc="-4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met</a:t>
            </a:r>
            <a:r>
              <a:rPr sz="2000" spc="-4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elektrische</a:t>
            </a:r>
            <a:r>
              <a:rPr sz="2000" spc="-7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auto’s</a:t>
            </a:r>
            <a:r>
              <a:rPr sz="2000" spc="-6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is</a:t>
            </a:r>
            <a:r>
              <a:rPr sz="2000" spc="-4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voorzien</a:t>
            </a:r>
            <a:r>
              <a:rPr sz="2000" spc="-6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van</a:t>
            </a:r>
            <a:r>
              <a:rPr sz="2000" spc="-60" dirty="0">
                <a:latin typeface="Verdana"/>
                <a:cs typeface="Verdana"/>
              </a:rPr>
              <a:t> </a:t>
            </a:r>
            <a:r>
              <a:rPr sz="2000" spc="-25" dirty="0">
                <a:latin typeface="Verdana"/>
                <a:cs typeface="Verdana"/>
              </a:rPr>
              <a:t>een</a:t>
            </a:r>
            <a:endParaRPr sz="2000">
              <a:latin typeface="Verdana"/>
              <a:cs typeface="Verdana"/>
            </a:endParaRPr>
          </a:p>
          <a:p>
            <a:pPr marL="367665">
              <a:lnSpc>
                <a:spcPct val="100000"/>
              </a:lnSpc>
              <a:spcBef>
                <a:spcPts val="1200"/>
              </a:spcBef>
            </a:pPr>
            <a:r>
              <a:rPr sz="2000" dirty="0">
                <a:latin typeface="Verdana"/>
                <a:cs typeface="Verdana"/>
              </a:rPr>
              <a:t>sprinklerinstallatie,</a:t>
            </a:r>
            <a:r>
              <a:rPr sz="2000" spc="-5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ben</a:t>
            </a:r>
            <a:r>
              <a:rPr sz="2000" spc="-5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je</a:t>
            </a:r>
            <a:r>
              <a:rPr sz="2000" spc="-5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niet</a:t>
            </a:r>
            <a:r>
              <a:rPr sz="2000" spc="-45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verzekerd</a:t>
            </a:r>
            <a:endParaRPr sz="2000">
              <a:latin typeface="Verdana"/>
              <a:cs typeface="Verdana"/>
            </a:endParaRPr>
          </a:p>
          <a:p>
            <a:pPr marL="190500" indent="-177800">
              <a:lnSpc>
                <a:spcPct val="100000"/>
              </a:lnSpc>
              <a:spcBef>
                <a:spcPts val="2210"/>
              </a:spcBef>
              <a:buClr>
                <a:srgbClr val="E32212"/>
              </a:buClr>
              <a:buFont typeface="Verdana"/>
              <a:buChar char="●"/>
              <a:tabLst>
                <a:tab pos="190500" algn="l"/>
              </a:tabLst>
            </a:pPr>
            <a:r>
              <a:rPr sz="2000" i="1" dirty="0">
                <a:latin typeface="Verdana"/>
                <a:cs typeface="Verdana"/>
              </a:rPr>
              <a:t>Hoe</a:t>
            </a:r>
            <a:r>
              <a:rPr sz="2000" i="1" spc="-40" dirty="0">
                <a:latin typeface="Verdana"/>
                <a:cs typeface="Verdana"/>
              </a:rPr>
              <a:t> </a:t>
            </a:r>
            <a:r>
              <a:rPr sz="2000" i="1" dirty="0">
                <a:latin typeface="Verdana"/>
                <a:cs typeface="Verdana"/>
              </a:rPr>
              <a:t>zouden</a:t>
            </a:r>
            <a:r>
              <a:rPr sz="2000" i="1" spc="-25" dirty="0">
                <a:latin typeface="Verdana"/>
                <a:cs typeface="Verdana"/>
              </a:rPr>
              <a:t> </a:t>
            </a:r>
            <a:r>
              <a:rPr sz="2000" i="1" dirty="0">
                <a:latin typeface="Verdana"/>
                <a:cs typeface="Verdana"/>
              </a:rPr>
              <a:t>wij</a:t>
            </a:r>
            <a:r>
              <a:rPr sz="2000" i="1" spc="-25" dirty="0">
                <a:latin typeface="Verdana"/>
                <a:cs typeface="Verdana"/>
              </a:rPr>
              <a:t> </a:t>
            </a:r>
            <a:r>
              <a:rPr sz="2000" i="1" dirty="0">
                <a:latin typeface="Verdana"/>
                <a:cs typeface="Verdana"/>
              </a:rPr>
              <a:t>met</a:t>
            </a:r>
            <a:r>
              <a:rPr sz="2000" i="1" spc="-25" dirty="0">
                <a:latin typeface="Verdana"/>
                <a:cs typeface="Verdana"/>
              </a:rPr>
              <a:t> </a:t>
            </a:r>
            <a:r>
              <a:rPr sz="2000" i="1" dirty="0">
                <a:latin typeface="Verdana"/>
                <a:cs typeface="Verdana"/>
              </a:rPr>
              <a:t>dit</a:t>
            </a:r>
            <a:r>
              <a:rPr sz="2000" i="1" spc="-5" dirty="0">
                <a:latin typeface="Verdana"/>
                <a:cs typeface="Verdana"/>
              </a:rPr>
              <a:t> </a:t>
            </a:r>
            <a:r>
              <a:rPr sz="2000" i="1" dirty="0">
                <a:latin typeface="Verdana"/>
                <a:cs typeface="Verdana"/>
              </a:rPr>
              <a:t>probleem</a:t>
            </a:r>
            <a:r>
              <a:rPr sz="2000" i="1" spc="-15" dirty="0">
                <a:latin typeface="Verdana"/>
                <a:cs typeface="Verdana"/>
              </a:rPr>
              <a:t> </a:t>
            </a:r>
            <a:r>
              <a:rPr sz="2000" i="1" dirty="0">
                <a:latin typeface="Verdana"/>
                <a:cs typeface="Verdana"/>
              </a:rPr>
              <a:t>om</a:t>
            </a:r>
            <a:r>
              <a:rPr sz="2000" i="1" spc="-15" dirty="0">
                <a:latin typeface="Verdana"/>
                <a:cs typeface="Verdana"/>
              </a:rPr>
              <a:t> </a:t>
            </a:r>
            <a:r>
              <a:rPr sz="2000" i="1" dirty="0">
                <a:latin typeface="Verdana"/>
                <a:cs typeface="Verdana"/>
              </a:rPr>
              <a:t>kunnen</a:t>
            </a:r>
            <a:r>
              <a:rPr sz="2000" i="1" spc="-50" dirty="0">
                <a:latin typeface="Verdana"/>
                <a:cs typeface="Verdana"/>
              </a:rPr>
              <a:t> </a:t>
            </a:r>
            <a:r>
              <a:rPr sz="2000" i="1" spc="-10" dirty="0">
                <a:latin typeface="Verdana"/>
                <a:cs typeface="Verdana"/>
              </a:rPr>
              <a:t>gaan?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spc="-25" dirty="0"/>
              <a:t>4</a:t>
            </a:fld>
            <a:endParaRPr spc="-25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6345AD01-870C-3578-218C-521979B3CB1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07542" y="-1231106"/>
            <a:ext cx="10086340" cy="1231106"/>
          </a:xfrm>
        </p:spPr>
        <p:txBody>
          <a:bodyPr wrap="square" lIns="0" tIns="0" rIns="0" bIns="0" anchor="b">
            <a:spAutoFit/>
          </a:bodyPr>
          <a:lstStyle/>
          <a:p>
            <a:r>
              <a:rPr lang="de-DE" dirty="0" err="1"/>
              <a:t>Opslag</a:t>
            </a:r>
            <a:r>
              <a:rPr lang="de-DE" spc="-50" dirty="0"/>
              <a:t> </a:t>
            </a:r>
            <a:r>
              <a:rPr lang="de-DE" dirty="0"/>
              <a:t>elektrische</a:t>
            </a:r>
            <a:r>
              <a:rPr lang="de-DE" spc="-65" dirty="0"/>
              <a:t> </a:t>
            </a:r>
            <a:r>
              <a:rPr lang="de-DE" spc="-20" dirty="0" err="1"/>
              <a:t>auto’s</a:t>
            </a:r>
            <a:r>
              <a:rPr lang="de-DE" spc="-70" dirty="0"/>
              <a:t> </a:t>
            </a:r>
            <a:r>
              <a:rPr lang="de-DE" dirty="0"/>
              <a:t>(</a:t>
            </a:r>
            <a:r>
              <a:rPr lang="de-DE" dirty="0" err="1"/>
              <a:t>inpandig</a:t>
            </a:r>
            <a:r>
              <a:rPr lang="de-DE" dirty="0"/>
              <a:t>)</a:t>
            </a:r>
            <a:r>
              <a:rPr lang="de-DE" spc="-50" dirty="0"/>
              <a:t> </a:t>
            </a:r>
            <a:r>
              <a:rPr lang="de-DE" dirty="0"/>
              <a:t>&amp;</a:t>
            </a:r>
            <a:r>
              <a:rPr lang="de-DE" spc="-50" dirty="0"/>
              <a:t> </a:t>
            </a:r>
            <a:r>
              <a:rPr lang="de-DE" dirty="0"/>
              <a:t>&gt;</a:t>
            </a:r>
            <a:r>
              <a:rPr lang="de-DE" spc="-55" dirty="0"/>
              <a:t> </a:t>
            </a:r>
            <a:r>
              <a:rPr lang="de-DE" dirty="0"/>
              <a:t>2500</a:t>
            </a:r>
            <a:r>
              <a:rPr lang="de-DE" spc="-50" dirty="0"/>
              <a:t> </a:t>
            </a:r>
            <a:r>
              <a:rPr lang="de-DE" spc="-25" dirty="0"/>
              <a:t>m2 </a:t>
            </a:r>
            <a:r>
              <a:rPr lang="de-DE" spc="-25" dirty="0" err="1"/>
              <a:t>vervolg</a:t>
            </a:r>
            <a:endParaRPr lang="nl-NL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7542" y="1147270"/>
            <a:ext cx="11008995" cy="4395470"/>
          </a:xfrm>
          <a:prstGeom prst="rect">
            <a:avLst/>
          </a:prstGeom>
        </p:spPr>
        <p:txBody>
          <a:bodyPr vert="horz" wrap="square" lIns="0" tIns="164465" rIns="0" bIns="0" rtlCol="0">
            <a:spAutoFit/>
          </a:bodyPr>
          <a:lstStyle/>
          <a:p>
            <a:pPr marL="190500" indent="-177800">
              <a:lnSpc>
                <a:spcPct val="100000"/>
              </a:lnSpc>
              <a:spcBef>
                <a:spcPts val="1295"/>
              </a:spcBef>
              <a:buClr>
                <a:srgbClr val="E32212"/>
              </a:buClr>
              <a:buFont typeface="Verdana"/>
              <a:buChar char="●"/>
              <a:tabLst>
                <a:tab pos="190500" algn="l"/>
              </a:tabLst>
            </a:pPr>
            <a:r>
              <a:rPr sz="2000" dirty="0">
                <a:latin typeface="Verdana"/>
                <a:cs typeface="Verdana"/>
              </a:rPr>
              <a:t>Mogelijke</a:t>
            </a:r>
            <a:r>
              <a:rPr sz="2000" spc="-70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oplossingen:</a:t>
            </a:r>
            <a:endParaRPr sz="2000">
              <a:latin typeface="Verdana"/>
              <a:cs typeface="Verdana"/>
            </a:endParaRPr>
          </a:p>
          <a:p>
            <a:pPr marL="367030" lvl="1" indent="-176530">
              <a:lnSpc>
                <a:spcPct val="100000"/>
              </a:lnSpc>
              <a:spcBef>
                <a:spcPts val="1200"/>
              </a:spcBef>
              <a:buClr>
                <a:srgbClr val="E32212"/>
              </a:buClr>
              <a:buChar char="●"/>
              <a:tabLst>
                <a:tab pos="367030" algn="l"/>
              </a:tabLst>
            </a:pPr>
            <a:r>
              <a:rPr sz="2000" dirty="0">
                <a:latin typeface="Verdana"/>
                <a:cs typeface="Verdana"/>
              </a:rPr>
              <a:t>Andere</a:t>
            </a:r>
            <a:r>
              <a:rPr sz="2000" spc="-8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gelijkwaardigheid</a:t>
            </a:r>
            <a:r>
              <a:rPr sz="2000" spc="-1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in</a:t>
            </a:r>
            <a:r>
              <a:rPr sz="2000" spc="-4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het</a:t>
            </a:r>
            <a:r>
              <a:rPr sz="2000" spc="-5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kader</a:t>
            </a:r>
            <a:r>
              <a:rPr sz="2000" spc="-5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van</a:t>
            </a:r>
            <a:r>
              <a:rPr sz="2000" spc="-6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het</a:t>
            </a:r>
            <a:r>
              <a:rPr sz="2000" spc="-4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Bbl,</a:t>
            </a:r>
            <a:r>
              <a:rPr sz="2000" spc="-4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zoals</a:t>
            </a:r>
            <a:r>
              <a:rPr sz="2000" spc="-4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grotere</a:t>
            </a:r>
            <a:r>
              <a:rPr sz="2000" spc="-5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WBDBO.</a:t>
            </a:r>
            <a:r>
              <a:rPr sz="2000" spc="-55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Maar:</a:t>
            </a:r>
            <a:endParaRPr sz="2000">
              <a:latin typeface="Verdana"/>
              <a:cs typeface="Verdana"/>
            </a:endParaRPr>
          </a:p>
          <a:p>
            <a:pPr marL="367665">
              <a:lnSpc>
                <a:spcPct val="100000"/>
              </a:lnSpc>
              <a:spcBef>
                <a:spcPts val="1200"/>
              </a:spcBef>
            </a:pPr>
            <a:r>
              <a:rPr sz="2000" dirty="0">
                <a:latin typeface="Verdana"/>
                <a:cs typeface="Verdana"/>
              </a:rPr>
              <a:t>gaat</a:t>
            </a:r>
            <a:r>
              <a:rPr sz="2000" spc="-3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dit</a:t>
            </a:r>
            <a:r>
              <a:rPr sz="2000" spc="-2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werken</a:t>
            </a:r>
            <a:r>
              <a:rPr sz="2000" spc="-3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bij</a:t>
            </a:r>
            <a:r>
              <a:rPr sz="2000" spc="-2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hele</a:t>
            </a:r>
            <a:r>
              <a:rPr sz="2000" spc="-3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grote</a:t>
            </a:r>
            <a:r>
              <a:rPr sz="2000" spc="-30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compartimenten?</a:t>
            </a:r>
            <a:endParaRPr sz="2000">
              <a:latin typeface="Verdana"/>
              <a:cs typeface="Verdana"/>
            </a:endParaRPr>
          </a:p>
          <a:p>
            <a:pPr marL="367030" lvl="1" indent="-176530">
              <a:lnSpc>
                <a:spcPct val="100000"/>
              </a:lnSpc>
              <a:spcBef>
                <a:spcPts val="1200"/>
              </a:spcBef>
              <a:buClr>
                <a:srgbClr val="E32212"/>
              </a:buClr>
              <a:buChar char="●"/>
              <a:tabLst>
                <a:tab pos="367030" algn="l"/>
              </a:tabLst>
            </a:pPr>
            <a:r>
              <a:rPr sz="2000" dirty="0">
                <a:latin typeface="Verdana"/>
                <a:cs typeface="Verdana"/>
              </a:rPr>
              <a:t>Zou</a:t>
            </a:r>
            <a:r>
              <a:rPr sz="2000" spc="-3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een</a:t>
            </a:r>
            <a:r>
              <a:rPr sz="2000" spc="-2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ander</a:t>
            </a:r>
            <a:r>
              <a:rPr sz="2000" spc="-5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type</a:t>
            </a:r>
            <a:r>
              <a:rPr sz="2000" spc="-40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brandbeheersingssysteem</a:t>
            </a:r>
            <a:r>
              <a:rPr sz="2000" spc="-7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werken</a:t>
            </a:r>
            <a:r>
              <a:rPr sz="2000" spc="-4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dat</a:t>
            </a:r>
            <a:r>
              <a:rPr sz="2000" spc="-2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wel</a:t>
            </a:r>
            <a:r>
              <a:rPr sz="2000" spc="-4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aanvaardbaar</a:t>
            </a:r>
            <a:r>
              <a:rPr sz="2000" spc="-45" dirty="0">
                <a:latin typeface="Verdana"/>
                <a:cs typeface="Verdana"/>
              </a:rPr>
              <a:t> </a:t>
            </a:r>
            <a:r>
              <a:rPr sz="2000" spc="-25" dirty="0">
                <a:latin typeface="Verdana"/>
                <a:cs typeface="Verdana"/>
              </a:rPr>
              <a:t>is</a:t>
            </a:r>
            <a:endParaRPr sz="2000">
              <a:latin typeface="Verdana"/>
              <a:cs typeface="Verdana"/>
            </a:endParaRPr>
          </a:p>
          <a:p>
            <a:pPr marL="367665">
              <a:lnSpc>
                <a:spcPct val="100000"/>
              </a:lnSpc>
              <a:spcBef>
                <a:spcPts val="1200"/>
              </a:spcBef>
            </a:pPr>
            <a:r>
              <a:rPr sz="2000" dirty="0">
                <a:latin typeface="Verdana"/>
                <a:cs typeface="Verdana"/>
              </a:rPr>
              <a:t>voor</a:t>
            </a:r>
            <a:r>
              <a:rPr sz="2000" spc="-4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de</a:t>
            </a:r>
            <a:r>
              <a:rPr sz="2000" spc="-40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verzekering?</a:t>
            </a:r>
            <a:endParaRPr sz="20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20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745"/>
              </a:spcBef>
            </a:pPr>
            <a:endParaRPr sz="2000">
              <a:latin typeface="Verdana"/>
              <a:cs typeface="Verdana"/>
            </a:endParaRPr>
          </a:p>
          <a:p>
            <a:pPr marL="190500" marR="5080" indent="-178435">
              <a:lnSpc>
                <a:spcPct val="150000"/>
              </a:lnSpc>
              <a:buClr>
                <a:srgbClr val="E32212"/>
              </a:buClr>
              <a:buChar char="●"/>
              <a:tabLst>
                <a:tab pos="190500" algn="l"/>
              </a:tabLst>
            </a:pPr>
            <a:r>
              <a:rPr sz="2000" dirty="0">
                <a:latin typeface="Verdana"/>
                <a:cs typeface="Verdana"/>
              </a:rPr>
              <a:t>Opslag</a:t>
            </a:r>
            <a:r>
              <a:rPr sz="2000" spc="-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buiten met</a:t>
            </a:r>
            <a:r>
              <a:rPr sz="2000" spc="-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brand: </a:t>
            </a:r>
            <a:r>
              <a:rPr sz="2000" u="sng" spc="-10" dirty="0">
                <a:solidFill>
                  <a:srgbClr val="2F4A97"/>
                </a:solidFill>
                <a:uFill>
                  <a:solidFill>
                    <a:srgbClr val="2F4A97"/>
                  </a:solidFill>
                </a:uFill>
                <a:latin typeface="Verdana"/>
                <a:cs typeface="Verdana"/>
                <a:hlinkClick r:id="rId2"/>
              </a:rPr>
              <a:t>https://www.parool.nl/nieuws/tientallen-auto-</a:t>
            </a:r>
            <a:r>
              <a:rPr sz="2000" u="sng" spc="-40" dirty="0">
                <a:solidFill>
                  <a:srgbClr val="2F4A97"/>
                </a:solidFill>
                <a:uFill>
                  <a:solidFill>
                    <a:srgbClr val="2F4A97"/>
                  </a:solidFill>
                </a:uFill>
                <a:latin typeface="Verdana"/>
                <a:cs typeface="Verdana"/>
                <a:hlinkClick r:id="rId2"/>
              </a:rPr>
              <a:t>s-</a:t>
            </a:r>
            <a:r>
              <a:rPr sz="2000" u="sng" spc="-10" dirty="0">
                <a:solidFill>
                  <a:srgbClr val="2F4A97"/>
                </a:solidFill>
                <a:uFill>
                  <a:solidFill>
                    <a:srgbClr val="2F4A97"/>
                  </a:solidFill>
                </a:uFill>
                <a:latin typeface="Verdana"/>
                <a:cs typeface="Verdana"/>
                <a:hlinkClick r:id="rId2"/>
              </a:rPr>
              <a:t>verwoest-</a:t>
            </a:r>
            <a:r>
              <a:rPr sz="2000" u="none" spc="-10" dirty="0">
                <a:solidFill>
                  <a:srgbClr val="2F4A97"/>
                </a:solidFill>
                <a:latin typeface="Verdana"/>
                <a:cs typeface="Verdana"/>
              </a:rPr>
              <a:t> </a:t>
            </a:r>
            <a:r>
              <a:rPr sz="2000" u="sng" spc="-10" dirty="0">
                <a:solidFill>
                  <a:srgbClr val="2F4A97"/>
                </a:solidFill>
                <a:uFill>
                  <a:solidFill>
                    <a:srgbClr val="2F4A97"/>
                  </a:solidFill>
                </a:uFill>
                <a:latin typeface="Verdana"/>
                <a:cs typeface="Verdana"/>
                <a:hlinkClick r:id="rId2"/>
              </a:rPr>
              <a:t>bij-grote-</a:t>
            </a:r>
            <a:r>
              <a:rPr sz="2000" u="sng" spc="-20" dirty="0">
                <a:solidFill>
                  <a:srgbClr val="2F4A97"/>
                </a:solidFill>
                <a:uFill>
                  <a:solidFill>
                    <a:srgbClr val="2F4A97"/>
                  </a:solidFill>
                </a:uFill>
                <a:latin typeface="Verdana"/>
                <a:cs typeface="Verdana"/>
                <a:hlinkClick r:id="rId2"/>
              </a:rPr>
              <a:t>brand-</a:t>
            </a:r>
            <a:r>
              <a:rPr sz="2000" u="sng" spc="-10" dirty="0">
                <a:solidFill>
                  <a:srgbClr val="2F4A97"/>
                </a:solidFill>
                <a:uFill>
                  <a:solidFill>
                    <a:srgbClr val="2F4A97"/>
                  </a:solidFill>
                </a:uFill>
                <a:latin typeface="Verdana"/>
                <a:cs typeface="Verdana"/>
                <a:hlinkClick r:id="rId2"/>
              </a:rPr>
              <a:t>op-parkeerplaats-</a:t>
            </a:r>
            <a:r>
              <a:rPr sz="2000" u="sng" spc="-20" dirty="0">
                <a:solidFill>
                  <a:srgbClr val="2F4A97"/>
                </a:solidFill>
                <a:uFill>
                  <a:solidFill>
                    <a:srgbClr val="2F4A97"/>
                  </a:solidFill>
                </a:uFill>
                <a:latin typeface="Verdana"/>
                <a:cs typeface="Verdana"/>
                <a:hlinkClick r:id="rId2"/>
              </a:rPr>
              <a:t>bij-</a:t>
            </a:r>
            <a:r>
              <a:rPr sz="2000" u="none" spc="-20" dirty="0">
                <a:solidFill>
                  <a:srgbClr val="2F4A97"/>
                </a:solidFill>
                <a:latin typeface="Verdana"/>
                <a:cs typeface="Verdana"/>
              </a:rPr>
              <a:t> </a:t>
            </a:r>
            <a:r>
              <a:rPr sz="2000" u="sng" spc="-10" dirty="0">
                <a:solidFill>
                  <a:srgbClr val="2F4A97"/>
                </a:solidFill>
                <a:uFill>
                  <a:solidFill>
                    <a:srgbClr val="2F4A97"/>
                  </a:solidFill>
                </a:uFill>
                <a:latin typeface="Verdana"/>
                <a:cs typeface="Verdana"/>
                <a:hlinkClick r:id="rId2"/>
              </a:rPr>
              <a:t>schiphol~beb42d18/?referrer=https://www.google.com/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spc="-25" dirty="0"/>
              <a:t>5</a:t>
            </a:fld>
            <a:endParaRPr spc="-25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7F645DE-BF7E-4468-EDD6-731D62A3E11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07542" y="-1231106"/>
            <a:ext cx="10086340" cy="1231106"/>
          </a:xfrm>
        </p:spPr>
        <p:txBody>
          <a:bodyPr wrap="square" lIns="0" tIns="0" rIns="0" bIns="0" anchor="b">
            <a:spAutoFit/>
          </a:bodyPr>
          <a:lstStyle/>
          <a:p>
            <a:r>
              <a:rPr lang="de-DE" dirty="0" err="1"/>
              <a:t>Opslag</a:t>
            </a:r>
            <a:r>
              <a:rPr lang="de-DE" spc="-50" dirty="0"/>
              <a:t> </a:t>
            </a:r>
            <a:r>
              <a:rPr lang="de-DE" dirty="0"/>
              <a:t>elektrische</a:t>
            </a:r>
            <a:r>
              <a:rPr lang="de-DE" spc="-65" dirty="0"/>
              <a:t> </a:t>
            </a:r>
            <a:r>
              <a:rPr lang="de-DE" spc="-20" dirty="0" err="1"/>
              <a:t>auto’s</a:t>
            </a:r>
            <a:r>
              <a:rPr lang="de-DE" spc="-70" dirty="0"/>
              <a:t> </a:t>
            </a:r>
            <a:r>
              <a:rPr lang="de-DE" dirty="0"/>
              <a:t>(</a:t>
            </a:r>
            <a:r>
              <a:rPr lang="de-DE" dirty="0" err="1"/>
              <a:t>inpandig</a:t>
            </a:r>
            <a:r>
              <a:rPr lang="de-DE" dirty="0"/>
              <a:t>)</a:t>
            </a:r>
            <a:r>
              <a:rPr lang="de-DE" spc="-50" dirty="0"/>
              <a:t> </a:t>
            </a:r>
            <a:r>
              <a:rPr lang="de-DE" dirty="0"/>
              <a:t>&amp;</a:t>
            </a:r>
            <a:r>
              <a:rPr lang="de-DE" spc="-50" dirty="0"/>
              <a:t> </a:t>
            </a:r>
            <a:r>
              <a:rPr lang="de-DE" dirty="0"/>
              <a:t>&gt;</a:t>
            </a:r>
            <a:r>
              <a:rPr lang="de-DE" spc="-55" dirty="0"/>
              <a:t> </a:t>
            </a:r>
            <a:r>
              <a:rPr lang="de-DE" dirty="0"/>
              <a:t>2500</a:t>
            </a:r>
            <a:r>
              <a:rPr lang="de-DE" spc="-50" dirty="0"/>
              <a:t> </a:t>
            </a:r>
            <a:r>
              <a:rPr lang="de-DE" spc="-25" dirty="0"/>
              <a:t>m2 </a:t>
            </a:r>
            <a:r>
              <a:rPr lang="de-DE" spc="-25" dirty="0" err="1"/>
              <a:t>vervolg</a:t>
            </a:r>
            <a:r>
              <a:rPr lang="de-DE" spc="-25" dirty="0"/>
              <a:t> 2</a:t>
            </a:r>
            <a:endParaRPr lang="nl-NL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838022"/>
            <a:ext cx="10600690" cy="1183640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 marR="5080">
              <a:lnSpc>
                <a:spcPts val="4320"/>
              </a:lnSpc>
              <a:spcBef>
                <a:spcPts val="640"/>
              </a:spcBef>
            </a:pPr>
            <a:r>
              <a:rPr dirty="0"/>
              <a:t>Opslag</a:t>
            </a:r>
            <a:r>
              <a:rPr spc="-45" dirty="0"/>
              <a:t> </a:t>
            </a:r>
            <a:r>
              <a:rPr spc="-25" dirty="0"/>
              <a:t>koopmansgoederen</a:t>
            </a:r>
            <a:r>
              <a:rPr spc="-60" dirty="0"/>
              <a:t> </a:t>
            </a:r>
            <a:r>
              <a:rPr dirty="0"/>
              <a:t>met</a:t>
            </a:r>
            <a:r>
              <a:rPr spc="-50" dirty="0"/>
              <a:t> </a:t>
            </a:r>
            <a:r>
              <a:rPr spc="-10" dirty="0"/>
              <a:t>lithium-</a:t>
            </a:r>
            <a:r>
              <a:rPr dirty="0"/>
              <a:t>ion</a:t>
            </a:r>
            <a:r>
              <a:rPr spc="-45" dirty="0"/>
              <a:t> </a:t>
            </a:r>
            <a:r>
              <a:rPr dirty="0"/>
              <a:t>en</a:t>
            </a:r>
            <a:r>
              <a:rPr spc="-50" dirty="0"/>
              <a:t> </a:t>
            </a:r>
            <a:r>
              <a:rPr spc="-20" dirty="0"/>
              <a:t>EPS- </a:t>
            </a:r>
            <a:r>
              <a:rPr spc="-10" dirty="0"/>
              <a:t>korrels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spc="-25" dirty="0"/>
              <a:t>6</a:t>
            </a:fld>
            <a:endParaRPr spc="-25" dirty="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65735" rIns="0" bIns="0" rtlCol="0">
            <a:spAutoFit/>
          </a:bodyPr>
          <a:lstStyle/>
          <a:p>
            <a:pPr marL="190500" indent="-177800">
              <a:lnSpc>
                <a:spcPct val="100000"/>
              </a:lnSpc>
              <a:spcBef>
                <a:spcPts val="1305"/>
              </a:spcBef>
              <a:buClr>
                <a:srgbClr val="E32212"/>
              </a:buClr>
              <a:buChar char="●"/>
              <a:tabLst>
                <a:tab pos="190500" algn="l"/>
              </a:tabLst>
            </a:pPr>
            <a:r>
              <a:rPr dirty="0"/>
              <a:t>Bedrijf</a:t>
            </a:r>
            <a:r>
              <a:rPr spc="-35" dirty="0"/>
              <a:t> </a:t>
            </a:r>
            <a:r>
              <a:rPr dirty="0"/>
              <a:t>heeft</a:t>
            </a:r>
            <a:r>
              <a:rPr spc="-40" dirty="0"/>
              <a:t> </a:t>
            </a:r>
            <a:r>
              <a:rPr dirty="0"/>
              <a:t>meerdere</a:t>
            </a:r>
            <a:r>
              <a:rPr spc="-45" dirty="0"/>
              <a:t> </a:t>
            </a:r>
            <a:r>
              <a:rPr dirty="0"/>
              <a:t>opslagen</a:t>
            </a:r>
            <a:r>
              <a:rPr spc="-30" dirty="0"/>
              <a:t> </a:t>
            </a:r>
            <a:r>
              <a:rPr dirty="0"/>
              <a:t>&lt;</a:t>
            </a:r>
            <a:r>
              <a:rPr spc="-35" dirty="0"/>
              <a:t> </a:t>
            </a:r>
            <a:r>
              <a:rPr dirty="0"/>
              <a:t>2.500</a:t>
            </a:r>
            <a:r>
              <a:rPr spc="-30" dirty="0"/>
              <a:t> </a:t>
            </a:r>
            <a:r>
              <a:rPr dirty="0"/>
              <a:t>m2.</a:t>
            </a:r>
            <a:r>
              <a:rPr spc="-35" dirty="0"/>
              <a:t> </a:t>
            </a:r>
            <a:r>
              <a:rPr dirty="0"/>
              <a:t>Er</a:t>
            </a:r>
            <a:r>
              <a:rPr spc="-35" dirty="0"/>
              <a:t> </a:t>
            </a:r>
            <a:r>
              <a:rPr dirty="0"/>
              <a:t>worden</a:t>
            </a:r>
            <a:r>
              <a:rPr spc="-45" dirty="0"/>
              <a:t> </a:t>
            </a:r>
            <a:r>
              <a:rPr dirty="0"/>
              <a:t>o.a.</a:t>
            </a:r>
            <a:r>
              <a:rPr spc="-50" dirty="0"/>
              <a:t> </a:t>
            </a:r>
            <a:r>
              <a:rPr dirty="0"/>
              <a:t>de</a:t>
            </a:r>
            <a:r>
              <a:rPr spc="-35" dirty="0"/>
              <a:t> </a:t>
            </a:r>
            <a:r>
              <a:rPr dirty="0"/>
              <a:t>volgende</a:t>
            </a:r>
            <a:r>
              <a:rPr spc="-35" dirty="0"/>
              <a:t> </a:t>
            </a:r>
            <a:r>
              <a:rPr spc="-10" dirty="0"/>
              <a:t>stoffen</a:t>
            </a:r>
          </a:p>
          <a:p>
            <a:pPr marL="190500">
              <a:lnSpc>
                <a:spcPct val="100000"/>
              </a:lnSpc>
              <a:spcBef>
                <a:spcPts val="1200"/>
              </a:spcBef>
            </a:pPr>
            <a:r>
              <a:rPr spc="-10" dirty="0"/>
              <a:t>opgeslagen:</a:t>
            </a:r>
          </a:p>
          <a:p>
            <a:pPr marL="367665" marR="22860" lvl="1" indent="-177165">
              <a:lnSpc>
                <a:spcPts val="3600"/>
              </a:lnSpc>
              <a:spcBef>
                <a:spcPts val="320"/>
              </a:spcBef>
              <a:buClr>
                <a:srgbClr val="E32212"/>
              </a:buClr>
              <a:buChar char="●"/>
              <a:tabLst>
                <a:tab pos="367665" algn="l"/>
              </a:tabLst>
            </a:pPr>
            <a:r>
              <a:rPr sz="2000" spc="-10" dirty="0">
                <a:latin typeface="Verdana"/>
                <a:cs typeface="Verdana"/>
              </a:rPr>
              <a:t>Koopmansgoederen</a:t>
            </a:r>
            <a:r>
              <a:rPr sz="2000" spc="-4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met</a:t>
            </a:r>
            <a:r>
              <a:rPr sz="2000" spc="-30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lithium-</a:t>
            </a:r>
            <a:r>
              <a:rPr sz="2000" dirty="0">
                <a:latin typeface="Verdana"/>
                <a:cs typeface="Verdana"/>
              </a:rPr>
              <a:t>ion</a:t>
            </a:r>
            <a:r>
              <a:rPr sz="2000" spc="-1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batterijen</a:t>
            </a:r>
            <a:r>
              <a:rPr sz="2000" spc="-2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(UN</a:t>
            </a:r>
            <a:r>
              <a:rPr sz="2000" spc="-3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3171</a:t>
            </a:r>
            <a:r>
              <a:rPr sz="2000" spc="-2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en</a:t>
            </a:r>
            <a:r>
              <a:rPr sz="2000" spc="-2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UN</a:t>
            </a:r>
            <a:r>
              <a:rPr sz="2000" spc="-3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3481),</a:t>
            </a:r>
            <a:r>
              <a:rPr sz="2000" spc="-2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opslag</a:t>
            </a:r>
            <a:r>
              <a:rPr sz="2000" spc="-20" dirty="0">
                <a:latin typeface="Verdana"/>
                <a:cs typeface="Verdana"/>
              </a:rPr>
              <a:t> </a:t>
            </a:r>
            <a:r>
              <a:rPr sz="2000" spc="-25" dirty="0">
                <a:latin typeface="Verdana"/>
                <a:cs typeface="Verdana"/>
              </a:rPr>
              <a:t>van </a:t>
            </a:r>
            <a:r>
              <a:rPr sz="2000" dirty="0">
                <a:latin typeface="Verdana"/>
                <a:cs typeface="Verdana"/>
              </a:rPr>
              <a:t>meer</a:t>
            </a:r>
            <a:r>
              <a:rPr sz="2000" spc="-3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dan</a:t>
            </a:r>
            <a:r>
              <a:rPr sz="2000" spc="-5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1000</a:t>
            </a:r>
            <a:r>
              <a:rPr sz="2000" spc="-2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kg</a:t>
            </a:r>
            <a:r>
              <a:rPr sz="2000" spc="-45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energiedragers</a:t>
            </a:r>
            <a:endParaRPr sz="2000">
              <a:latin typeface="Verdana"/>
              <a:cs typeface="Verdana"/>
            </a:endParaRPr>
          </a:p>
          <a:p>
            <a:pPr marL="366395" lvl="1" indent="-175895">
              <a:lnSpc>
                <a:spcPct val="100000"/>
              </a:lnSpc>
              <a:spcBef>
                <a:spcPts val="885"/>
              </a:spcBef>
              <a:buClr>
                <a:srgbClr val="E32212"/>
              </a:buClr>
              <a:buChar char="●"/>
              <a:tabLst>
                <a:tab pos="366395" algn="l"/>
              </a:tabLst>
            </a:pPr>
            <a:r>
              <a:rPr sz="2000" spc="-10" dirty="0">
                <a:latin typeface="Verdana"/>
                <a:cs typeface="Verdana"/>
              </a:rPr>
              <a:t>EPS-korrels</a:t>
            </a:r>
            <a:endParaRPr sz="2000">
              <a:latin typeface="Verdana"/>
              <a:cs typeface="Verdana"/>
            </a:endParaRPr>
          </a:p>
          <a:p>
            <a:pPr marL="189865" indent="-177165">
              <a:lnSpc>
                <a:spcPct val="100000"/>
              </a:lnSpc>
              <a:spcBef>
                <a:spcPts val="2195"/>
              </a:spcBef>
              <a:buClr>
                <a:srgbClr val="E32212"/>
              </a:buClr>
              <a:buChar char="●"/>
              <a:tabLst>
                <a:tab pos="189865" algn="l"/>
              </a:tabLst>
            </a:pPr>
            <a:r>
              <a:rPr dirty="0"/>
              <a:t>Mogen</a:t>
            </a:r>
            <a:r>
              <a:rPr spc="-50" dirty="0"/>
              <a:t> </a:t>
            </a:r>
            <a:r>
              <a:rPr dirty="0"/>
              <a:t>de</a:t>
            </a:r>
            <a:r>
              <a:rPr spc="-35" dirty="0"/>
              <a:t> </a:t>
            </a:r>
            <a:r>
              <a:rPr spc="-10" dirty="0"/>
              <a:t>EPS-</a:t>
            </a:r>
            <a:r>
              <a:rPr dirty="0"/>
              <a:t>korrels</a:t>
            </a:r>
            <a:r>
              <a:rPr spc="-65" dirty="0"/>
              <a:t> </a:t>
            </a:r>
            <a:r>
              <a:rPr dirty="0"/>
              <a:t>samen</a:t>
            </a:r>
            <a:r>
              <a:rPr spc="-30" dirty="0"/>
              <a:t> </a:t>
            </a:r>
            <a:r>
              <a:rPr dirty="0"/>
              <a:t>met</a:t>
            </a:r>
            <a:r>
              <a:rPr spc="-30" dirty="0"/>
              <a:t> </a:t>
            </a:r>
            <a:r>
              <a:rPr dirty="0"/>
              <a:t>de</a:t>
            </a:r>
            <a:r>
              <a:rPr spc="-40" dirty="0"/>
              <a:t> </a:t>
            </a:r>
            <a:r>
              <a:rPr dirty="0"/>
              <a:t>koopmansgoederen</a:t>
            </a:r>
            <a:r>
              <a:rPr spc="-45" dirty="0"/>
              <a:t> </a:t>
            </a:r>
            <a:r>
              <a:rPr dirty="0"/>
              <a:t>met</a:t>
            </a:r>
            <a:r>
              <a:rPr spc="-30" dirty="0"/>
              <a:t> </a:t>
            </a:r>
            <a:r>
              <a:rPr spc="-10" dirty="0"/>
              <a:t>lithium-</a:t>
            </a:r>
            <a:r>
              <a:rPr dirty="0"/>
              <a:t>ion</a:t>
            </a:r>
            <a:r>
              <a:rPr spc="-15" dirty="0"/>
              <a:t> </a:t>
            </a:r>
            <a:r>
              <a:rPr spc="-10" dirty="0"/>
              <a:t>batterijen</a:t>
            </a:r>
          </a:p>
          <a:p>
            <a:pPr marL="190500">
              <a:lnSpc>
                <a:spcPct val="100000"/>
              </a:lnSpc>
              <a:spcBef>
                <a:spcPts val="1205"/>
              </a:spcBef>
            </a:pPr>
            <a:r>
              <a:rPr dirty="0"/>
              <a:t>worden</a:t>
            </a:r>
            <a:r>
              <a:rPr spc="-30" dirty="0"/>
              <a:t> </a:t>
            </a:r>
            <a:r>
              <a:rPr spc="-10" dirty="0"/>
              <a:t>opgeslagen?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7542" y="1147063"/>
            <a:ext cx="341693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62255" indent="-249554">
              <a:lnSpc>
                <a:spcPct val="100000"/>
              </a:lnSpc>
              <a:spcBef>
                <a:spcPts val="105"/>
              </a:spcBef>
              <a:buClr>
                <a:srgbClr val="E32212"/>
              </a:buClr>
              <a:buSzPct val="80000"/>
              <a:buFont typeface="Verdana"/>
              <a:buChar char="●"/>
              <a:tabLst>
                <a:tab pos="262255" algn="l"/>
              </a:tabLst>
            </a:pPr>
            <a:r>
              <a:rPr sz="2000" dirty="0">
                <a:latin typeface="Verdana"/>
                <a:cs typeface="Verdana"/>
              </a:rPr>
              <a:t>Zie</a:t>
            </a:r>
            <a:r>
              <a:rPr sz="2000" spc="-1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M29</a:t>
            </a:r>
            <a:r>
              <a:rPr sz="2000" spc="-2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uit</a:t>
            </a:r>
            <a:r>
              <a:rPr sz="2000" spc="-2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de</a:t>
            </a:r>
            <a:r>
              <a:rPr sz="2000" spc="-2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PGS</a:t>
            </a:r>
            <a:r>
              <a:rPr sz="2000" spc="-45" dirty="0">
                <a:latin typeface="Verdana"/>
                <a:cs typeface="Verdana"/>
              </a:rPr>
              <a:t> </a:t>
            </a:r>
            <a:r>
              <a:rPr sz="2000" spc="-20" dirty="0">
                <a:latin typeface="Verdana"/>
                <a:cs typeface="Verdana"/>
              </a:rPr>
              <a:t>37-</a:t>
            </a:r>
            <a:r>
              <a:rPr sz="2000" spc="-50" dirty="0">
                <a:latin typeface="Verdana"/>
                <a:cs typeface="Verdana"/>
              </a:rPr>
              <a:t>2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7542" y="5181980"/>
            <a:ext cx="1004316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00" indent="-177800">
              <a:lnSpc>
                <a:spcPct val="100000"/>
              </a:lnSpc>
              <a:spcBef>
                <a:spcPts val="100"/>
              </a:spcBef>
              <a:buClr>
                <a:srgbClr val="E32212"/>
              </a:buClr>
              <a:buChar char="●"/>
              <a:tabLst>
                <a:tab pos="190500" algn="l"/>
              </a:tabLst>
            </a:pPr>
            <a:r>
              <a:rPr sz="2000" spc="-10" dirty="0">
                <a:latin typeface="Verdana"/>
                <a:cs typeface="Verdana"/>
              </a:rPr>
              <a:t>EPS-</a:t>
            </a:r>
            <a:r>
              <a:rPr sz="2000" dirty="0">
                <a:latin typeface="Verdana"/>
                <a:cs typeface="Verdana"/>
              </a:rPr>
              <a:t>korrels</a:t>
            </a:r>
            <a:r>
              <a:rPr sz="2000" spc="-6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zijn</a:t>
            </a:r>
            <a:r>
              <a:rPr sz="2000" spc="-1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ADR</a:t>
            </a:r>
            <a:r>
              <a:rPr sz="2000" spc="-5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9</a:t>
            </a:r>
            <a:r>
              <a:rPr sz="2000" spc="-2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geclassificeerd,</a:t>
            </a:r>
            <a:r>
              <a:rPr sz="2000" spc="-4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dus</a:t>
            </a:r>
            <a:r>
              <a:rPr sz="2000" spc="-4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dan</a:t>
            </a:r>
            <a:r>
              <a:rPr sz="2000" spc="-3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zou</a:t>
            </a:r>
            <a:r>
              <a:rPr sz="2000" spc="-4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het</a:t>
            </a:r>
            <a:r>
              <a:rPr sz="2000" spc="-4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mogelijk</a:t>
            </a:r>
            <a:r>
              <a:rPr sz="2000" spc="-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moeten</a:t>
            </a:r>
            <a:r>
              <a:rPr sz="2000" spc="-30" dirty="0">
                <a:latin typeface="Verdana"/>
                <a:cs typeface="Verdana"/>
              </a:rPr>
              <a:t> </a:t>
            </a:r>
            <a:r>
              <a:rPr sz="2000" spc="-20" dirty="0">
                <a:latin typeface="Verdana"/>
                <a:cs typeface="Verdana"/>
              </a:rPr>
              <a:t>zijn</a:t>
            </a:r>
            <a:endParaRPr sz="2000">
              <a:latin typeface="Verdana"/>
              <a:cs typeface="Verdana"/>
            </a:endParaRPr>
          </a:p>
        </p:txBody>
      </p:sp>
      <p:pic>
        <p:nvPicPr>
          <p:cNvPr id="4" name="object 4" descr="maatregel 29 pgs 37-2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85913" y="1561055"/>
            <a:ext cx="8853970" cy="317706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spc="-25" dirty="0"/>
              <a:t>7</a:t>
            </a:fld>
            <a:endParaRPr spc="-25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32D75D71-B810-E9D3-93DD-206D99A6B12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07542" y="-635000"/>
            <a:ext cx="10086340" cy="635000"/>
          </a:xfrm>
        </p:spPr>
        <p:txBody>
          <a:bodyPr wrap="square" lIns="0" tIns="0" rIns="0" bIns="0" anchor="b">
            <a:spAutoFit/>
          </a:bodyPr>
          <a:lstStyle/>
          <a:p>
            <a:r>
              <a:rPr lang="nl-NL" dirty="0"/>
              <a:t>Maatregel 29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7542" y="1234516"/>
            <a:ext cx="94805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0500" indent="-177800">
              <a:lnSpc>
                <a:spcPct val="100000"/>
              </a:lnSpc>
              <a:spcBef>
                <a:spcPts val="105"/>
              </a:spcBef>
              <a:buClr>
                <a:srgbClr val="E32212"/>
              </a:buClr>
              <a:buFont typeface="Verdana"/>
              <a:buChar char="●"/>
              <a:tabLst>
                <a:tab pos="190500" algn="l"/>
              </a:tabLst>
            </a:pPr>
            <a:r>
              <a:rPr sz="2000" spc="-10" dirty="0">
                <a:latin typeface="Verdana"/>
                <a:cs typeface="Verdana"/>
              </a:rPr>
              <a:t>Maar:</a:t>
            </a:r>
            <a:endParaRPr sz="2000">
              <a:latin typeface="Verdana"/>
              <a:cs typeface="Verdana"/>
            </a:endParaRPr>
          </a:p>
        </p:txBody>
      </p:sp>
      <p:pic>
        <p:nvPicPr>
          <p:cNvPr id="3" name="object 3" descr="uitzondering maatregel 29 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9747" y="1644395"/>
            <a:ext cx="11524488" cy="2106167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spc="-25" dirty="0"/>
              <a:t>8</a:t>
            </a:fld>
            <a:endParaRPr spc="-25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955937EE-0865-65BD-FE40-6296778D51C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07542" y="-635000"/>
            <a:ext cx="10086340" cy="635000"/>
          </a:xfrm>
        </p:spPr>
        <p:txBody>
          <a:bodyPr wrap="square" lIns="0" tIns="0" rIns="0" bIns="0" anchor="b">
            <a:spAutoFit/>
          </a:bodyPr>
          <a:lstStyle/>
          <a:p>
            <a:r>
              <a:rPr lang="nl-NL" dirty="0"/>
              <a:t>uitzondering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7542" y="1518615"/>
            <a:ext cx="10916285" cy="1830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9865" indent="-177165">
              <a:lnSpc>
                <a:spcPct val="100000"/>
              </a:lnSpc>
              <a:spcBef>
                <a:spcPts val="105"/>
              </a:spcBef>
              <a:buClr>
                <a:srgbClr val="E32212"/>
              </a:buClr>
              <a:buFont typeface="Verdana"/>
              <a:buChar char="●"/>
              <a:tabLst>
                <a:tab pos="189865" algn="l"/>
              </a:tabLst>
            </a:pPr>
            <a:r>
              <a:rPr sz="2000" spc="-10" dirty="0">
                <a:latin typeface="Verdana"/>
                <a:cs typeface="Verdana"/>
              </a:rPr>
              <a:t>EPS-</a:t>
            </a:r>
            <a:r>
              <a:rPr sz="2000" dirty="0">
                <a:latin typeface="Verdana"/>
                <a:cs typeface="Verdana"/>
              </a:rPr>
              <a:t>korrels</a:t>
            </a:r>
            <a:r>
              <a:rPr sz="2000" spc="-8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hebben</a:t>
            </a:r>
            <a:r>
              <a:rPr sz="2000" spc="-5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classificatiecode</a:t>
            </a:r>
            <a:r>
              <a:rPr sz="2000" spc="-5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M3,</a:t>
            </a:r>
            <a:r>
              <a:rPr sz="2000" spc="-4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ontwikkelt</a:t>
            </a:r>
            <a:r>
              <a:rPr sz="2000" spc="-5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ontvlambare</a:t>
            </a:r>
            <a:r>
              <a:rPr sz="2000" spc="-4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damp</a:t>
            </a:r>
            <a:r>
              <a:rPr sz="2000" spc="-35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(pentaan)</a:t>
            </a:r>
            <a:endParaRPr sz="2000">
              <a:latin typeface="Verdana"/>
              <a:cs typeface="Verdana"/>
            </a:endParaRPr>
          </a:p>
          <a:p>
            <a:pPr marL="190500" marR="5080" indent="-178435">
              <a:lnSpc>
                <a:spcPct val="150100"/>
              </a:lnSpc>
              <a:spcBef>
                <a:spcPts val="994"/>
              </a:spcBef>
              <a:buClr>
                <a:srgbClr val="E32212"/>
              </a:buClr>
              <a:buChar char="●"/>
              <a:tabLst>
                <a:tab pos="190500" algn="l"/>
              </a:tabLst>
            </a:pPr>
            <a:r>
              <a:rPr sz="2000" dirty="0">
                <a:latin typeface="Verdana"/>
                <a:cs typeface="Verdana"/>
              </a:rPr>
              <a:t>Vermoedelijk</a:t>
            </a:r>
            <a:r>
              <a:rPr sz="2000" spc="-4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wordt</a:t>
            </a:r>
            <a:r>
              <a:rPr sz="2000" spc="-5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bij</a:t>
            </a:r>
            <a:r>
              <a:rPr sz="2000" spc="-5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M29</a:t>
            </a:r>
            <a:r>
              <a:rPr sz="2000" spc="-4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met</a:t>
            </a:r>
            <a:r>
              <a:rPr sz="2000" spc="-5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ADR</a:t>
            </a:r>
            <a:r>
              <a:rPr sz="2000" spc="-6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9</a:t>
            </a:r>
            <a:r>
              <a:rPr sz="2000" spc="-6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bedoeld:</a:t>
            </a:r>
            <a:r>
              <a:rPr sz="2000" spc="-3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gevaarlijke</a:t>
            </a:r>
            <a:r>
              <a:rPr sz="2000" spc="-4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stoffen</a:t>
            </a:r>
            <a:r>
              <a:rPr sz="2000" spc="-9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van</a:t>
            </a:r>
            <a:r>
              <a:rPr sz="2000" spc="-55" dirty="0">
                <a:latin typeface="Verdana"/>
                <a:cs typeface="Verdana"/>
              </a:rPr>
              <a:t> </a:t>
            </a:r>
            <a:r>
              <a:rPr sz="2000" spc="-35" dirty="0">
                <a:latin typeface="Verdana"/>
                <a:cs typeface="Verdana"/>
              </a:rPr>
              <a:t>ADR-</a:t>
            </a:r>
            <a:r>
              <a:rPr sz="2000" spc="-10" dirty="0">
                <a:latin typeface="Verdana"/>
                <a:cs typeface="Verdana"/>
              </a:rPr>
              <a:t>klasse </a:t>
            </a:r>
            <a:r>
              <a:rPr sz="2000" dirty="0">
                <a:latin typeface="Verdana"/>
                <a:cs typeface="Verdana"/>
              </a:rPr>
              <a:t>9</a:t>
            </a:r>
            <a:r>
              <a:rPr sz="2000" spc="-3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die</a:t>
            </a:r>
            <a:r>
              <a:rPr sz="2000" spc="-4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het</a:t>
            </a:r>
            <a:r>
              <a:rPr sz="2000" spc="-5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aquatisch</a:t>
            </a:r>
            <a:r>
              <a:rPr sz="2000" spc="-6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milieu verontreinigen</a:t>
            </a:r>
            <a:r>
              <a:rPr sz="2000" spc="-6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(artikel</a:t>
            </a:r>
            <a:r>
              <a:rPr sz="2000" spc="-2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3.27</a:t>
            </a:r>
            <a:r>
              <a:rPr sz="2000" spc="-3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Bal)</a:t>
            </a:r>
            <a:r>
              <a:rPr sz="2000" spc="-3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en</a:t>
            </a:r>
            <a:r>
              <a:rPr sz="2000" spc="-4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de</a:t>
            </a:r>
            <a:r>
              <a:rPr sz="2000" spc="-5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lithium-</a:t>
            </a:r>
            <a:r>
              <a:rPr sz="2000" spc="-25" dirty="0">
                <a:latin typeface="Verdana"/>
                <a:cs typeface="Verdana"/>
              </a:rPr>
              <a:t>ion </a:t>
            </a:r>
            <a:r>
              <a:rPr sz="2000" dirty="0">
                <a:latin typeface="Verdana"/>
                <a:cs typeface="Verdana"/>
              </a:rPr>
              <a:t>batterijen</a:t>
            </a:r>
            <a:r>
              <a:rPr sz="2000" spc="-45" dirty="0">
                <a:latin typeface="Verdana"/>
                <a:cs typeface="Verdana"/>
              </a:rPr>
              <a:t> </a:t>
            </a:r>
            <a:r>
              <a:rPr sz="2000" spc="-20" dirty="0">
                <a:latin typeface="Verdana"/>
                <a:cs typeface="Verdana"/>
              </a:rPr>
              <a:t>zelf.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spc="-25" dirty="0"/>
              <a:t>9</a:t>
            </a:fld>
            <a:endParaRPr spc="-25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51AF908B-652D-37A6-53E5-21B8994E92F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07542" y="-635000"/>
            <a:ext cx="10086340" cy="635000"/>
          </a:xfrm>
        </p:spPr>
        <p:txBody>
          <a:bodyPr wrap="square" lIns="0" tIns="0" rIns="0" bIns="0" anchor="b">
            <a:spAutoFit/>
          </a:bodyPr>
          <a:lstStyle/>
          <a:p>
            <a:r>
              <a:rPr lang="nl-NL" dirty="0"/>
              <a:t>Vervolg maatregel 29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F4A97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477</Words>
  <Application>Microsoft Office PowerPoint</Application>
  <PresentationFormat>Breedbeeld</PresentationFormat>
  <Paragraphs>62</Paragraphs>
  <Slides>12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5" baseType="lpstr">
      <vt:lpstr>Calibri</vt:lpstr>
      <vt:lpstr>Verdana</vt:lpstr>
      <vt:lpstr>Office Theme</vt:lpstr>
      <vt:lpstr>Praktijkcasussen PGS 37-2: de opslag van lithiumhoudende energiedragers</vt:lpstr>
      <vt:lpstr>Inhoud presentatie</vt:lpstr>
      <vt:lpstr>Opslag elektrische auto’s (inpandig) &amp; &gt; 2500 m2</vt:lpstr>
      <vt:lpstr>Opslag elektrische auto’s (inpandig) &amp; &gt; 2500 m2 vervolg</vt:lpstr>
      <vt:lpstr>Opslag elektrische auto’s (inpandig) &amp; &gt; 2500 m2 vervolg 2</vt:lpstr>
      <vt:lpstr>Opslag koopmansgoederen met lithium-ion en EPS- korrels</vt:lpstr>
      <vt:lpstr>Maatregel 29</vt:lpstr>
      <vt:lpstr>uitzondering</vt:lpstr>
      <vt:lpstr>Vervolg maatregel 29</vt:lpstr>
      <vt:lpstr>Toelichting maatregel 29</vt:lpstr>
      <vt:lpstr>discussie</vt:lpstr>
      <vt:lpstr>afsluiting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Praktijkcasussen PGS 37-2: de opslag van lithiumhoudende energiedragers</dc:title>
  <dc:creator>Noah Prins</dc:creator>
  <cp:lastModifiedBy>Oudot, Benjamin (RWS WVL)</cp:lastModifiedBy>
  <cp:revision>1</cp:revision>
  <dcterms:created xsi:type="dcterms:W3CDTF">2024-12-06T16:19:53Z</dcterms:created>
  <dcterms:modified xsi:type="dcterms:W3CDTF">2024-12-06T16:22:37Z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2024-11-20T00:00:00Z</vt:filetime>
  </property>
  <property fmtid="{D5CDD505-2E9C-101B-9397-08002B2CF9AE}" pid="3" name="Creator">
    <vt:lpwstr>Microsoft® PowerPoint® voor Microsoft 365</vt:lpwstr>
  </property>
  <property fmtid="{D5CDD505-2E9C-101B-9397-08002B2CF9AE}" pid="4" name="LastSaved">
    <vt:filetime>2024-12-06T00:00:00Z</vt:filetime>
  </property>
  <property fmtid="{D5CDD505-2E9C-101B-9397-08002B2CF9AE}" pid="5" name="Producer">
    <vt:lpwstr>Microsoft® PowerPoint® voor Microsoft 365</vt:lpwstr>
  </property>
</Properties>
</file>